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1"/>
  </p:handout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4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08788" cy="98234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6" autoAdjust="0"/>
    <p:restoredTop sz="94737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3" cy="490538"/>
          </a:xfrm>
          <a:prstGeom prst="rect">
            <a:avLst/>
          </a:prstGeom>
        </p:spPr>
        <p:txBody>
          <a:bodyPr vert="horz" lIns="87737" tIns="43868" rIns="87737" bIns="4386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039" y="0"/>
            <a:ext cx="2951162" cy="490538"/>
          </a:xfrm>
          <a:prstGeom prst="rect">
            <a:avLst/>
          </a:prstGeom>
        </p:spPr>
        <p:txBody>
          <a:bodyPr vert="horz" lIns="87737" tIns="43868" rIns="87737" bIns="43868" rtlCol="0"/>
          <a:lstStyle>
            <a:lvl1pPr algn="r">
              <a:defRPr sz="1200"/>
            </a:lvl1pPr>
          </a:lstStyle>
          <a:p>
            <a:fld id="{1B632535-C7AA-4CF0-97AB-1C341D7EFF27}" type="datetimeFigureOut">
              <a:rPr lang="en-GB" smtClean="0"/>
              <a:pPr/>
              <a:t>28/06/2016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31325"/>
            <a:ext cx="2951163" cy="490538"/>
          </a:xfrm>
          <a:prstGeom prst="rect">
            <a:avLst/>
          </a:prstGeom>
        </p:spPr>
        <p:txBody>
          <a:bodyPr vert="horz" lIns="87737" tIns="43868" rIns="87737" bIns="4386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039" y="9331325"/>
            <a:ext cx="2951162" cy="490538"/>
          </a:xfrm>
          <a:prstGeom prst="rect">
            <a:avLst/>
          </a:prstGeom>
        </p:spPr>
        <p:txBody>
          <a:bodyPr vert="horz" lIns="87737" tIns="43868" rIns="87737" bIns="43868" rtlCol="0" anchor="b"/>
          <a:lstStyle>
            <a:lvl1pPr algn="r">
              <a:defRPr sz="1200"/>
            </a:lvl1pPr>
          </a:lstStyle>
          <a:p>
            <a:fld id="{4130F65A-5D99-44DC-98D1-D3F0655C711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4F982-3183-43A7-ACC4-906B5833203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04269-C712-4687-802C-52B9A91EE02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7128E-00A6-4A3D-BAB7-98D9A2FD8CD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B68CD-6CA3-4F62-87F7-BB5D53B204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155364-C079-4C87-9E52-CBAA1251055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2BB00-92E2-4DE9-A4FF-DF9E4779FF8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00719-7BBD-4269-AF4A-DD1E9AE635E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05C52-33BD-4C3E-8DE7-EADB05302CA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541637-4EFA-4346-A0DF-1DF1EBCE3E5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52254-C3D5-441A-B44E-A48EB7DCC5A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D2F8E-6094-4ECF-8546-01BAC9C69E8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B8E6925-172D-4C73-9A85-A229387B3CB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M.J.Chappell@warwick.ac.uk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2.png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3.jpe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2.png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24.png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5.png"/><Relationship Id="rId4" Type="http://schemas.openxmlformats.org/officeDocument/2006/relationships/image" Target="../media/image2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2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2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6712"/>
            <a:ext cx="7772400" cy="1470025"/>
          </a:xfrm>
        </p:spPr>
        <p:txBody>
          <a:bodyPr/>
          <a:lstStyle/>
          <a:p>
            <a:r>
              <a:rPr lang="en-GB" dirty="0" smtClean="0"/>
              <a:t>Compartmental Modelling</a:t>
            </a:r>
            <a:endParaRPr lang="en-GB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</p:spPr>
      </p:pic>
      <p:pic>
        <p:nvPicPr>
          <p:cNvPr id="9" name="Picture 3" descr="R:\Sarah\Images\Logos\SOE.gif"/>
          <p:cNvPicPr>
            <a:picLocks noChangeAspect="1" noChangeArrowheads="1"/>
          </p:cNvPicPr>
          <p:nvPr/>
        </p:nvPicPr>
        <p:blipFill>
          <a:blip r:embed="rId3" cstate="print"/>
          <a:srcRect b="22268"/>
          <a:stretch>
            <a:fillRect/>
          </a:stretch>
        </p:blipFill>
        <p:spPr bwMode="auto">
          <a:xfrm>
            <a:off x="5913190" y="6382668"/>
            <a:ext cx="3230810" cy="502716"/>
          </a:xfrm>
          <a:prstGeom prst="rect">
            <a:avLst/>
          </a:prstGeom>
          <a:noFill/>
        </p:spPr>
      </p:pic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827584" y="2564904"/>
            <a:ext cx="7344816" cy="1944216"/>
          </a:xfrm>
        </p:spPr>
        <p:txBody>
          <a:bodyPr/>
          <a:lstStyle/>
          <a:p>
            <a:r>
              <a:rPr lang="en-GB" dirty="0" smtClean="0"/>
              <a:t>Dr Mike Chappell</a:t>
            </a:r>
          </a:p>
          <a:p>
            <a:r>
              <a:rPr lang="en-GB" sz="2400" dirty="0" smtClean="0">
                <a:latin typeface="Verdana" pitchFamily="34" charset="0"/>
                <a:hlinkClick r:id="rId4"/>
              </a:rPr>
              <a:t>M.J.Chappell@warwick.ac.uk</a:t>
            </a:r>
            <a:endParaRPr lang="en-GB" sz="2400" dirty="0" smtClean="0">
              <a:latin typeface="Verdana" pitchFamily="34" charset="0"/>
            </a:endParaRPr>
          </a:p>
          <a:p>
            <a:endParaRPr lang="en-GB" sz="2400" dirty="0" smtClean="0">
              <a:latin typeface="Verdana" pitchFamily="34" charset="0"/>
            </a:endParaRPr>
          </a:p>
          <a:p>
            <a:r>
              <a:rPr lang="en-GB" sz="2400" b="1" dirty="0" smtClean="0">
                <a:latin typeface="Verdana" pitchFamily="34" charset="0"/>
              </a:rPr>
              <a:t>Structural </a:t>
            </a:r>
            <a:r>
              <a:rPr lang="en-GB" sz="2400" b="1" dirty="0" err="1" smtClean="0">
                <a:latin typeface="Verdana" pitchFamily="34" charset="0"/>
              </a:rPr>
              <a:t>Identifiability</a:t>
            </a:r>
            <a:r>
              <a:rPr lang="en-GB" sz="2400" b="1" dirty="0" smtClean="0">
                <a:latin typeface="Verdana" pitchFamily="34" charset="0"/>
              </a:rPr>
              <a:t> Analysis</a:t>
            </a:r>
            <a:endParaRPr lang="en-GB" sz="2400" b="1" dirty="0" smtClean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Example: One compartment model</a:t>
            </a:r>
            <a:endParaRPr lang="en-GB" sz="3200" b="1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643050"/>
            <a:ext cx="8186766" cy="4000528"/>
          </a:xfrm>
        </p:spPr>
        <p:txBody>
          <a:bodyPr/>
          <a:lstStyle/>
          <a:p>
            <a:r>
              <a:rPr lang="en-GB" dirty="0" smtClean="0"/>
              <a:t>System equations</a:t>
            </a:r>
            <a:endParaRPr lang="en-GB" sz="2400" dirty="0" smtClean="0"/>
          </a:p>
          <a:p>
            <a:endParaRPr lang="en-GB" sz="4800" dirty="0" smtClean="0"/>
          </a:p>
          <a:p>
            <a:r>
              <a:rPr lang="en-GB" dirty="0" smtClean="0"/>
              <a:t>Taking Laplace transforms                              and rearranging</a:t>
            </a:r>
          </a:p>
          <a:p>
            <a:endParaRPr lang="en-GB" sz="4800" dirty="0" smtClean="0"/>
          </a:p>
          <a:p>
            <a:r>
              <a:rPr lang="en-GB" dirty="0" smtClean="0"/>
              <a:t>the </a:t>
            </a:r>
            <a:r>
              <a:rPr lang="en-GB" b="1" dirty="0" smtClean="0"/>
              <a:t>transfer function</a:t>
            </a:r>
            <a:r>
              <a:rPr lang="en-GB" dirty="0" smtClean="0"/>
              <a:t> relating input to output</a:t>
            </a:r>
          </a:p>
        </p:txBody>
      </p:sp>
      <p:pic>
        <p:nvPicPr>
          <p:cNvPr id="14" name="Content Placeholder 11" descr="oneCom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889744" y="1428736"/>
            <a:ext cx="2611346" cy="202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2236795" y="2214554"/>
          <a:ext cx="3406775" cy="838200"/>
        </p:xfrm>
        <a:graphic>
          <a:graphicData uri="http://schemas.openxmlformats.org/presentationml/2006/ole">
            <p:oleObj spid="_x0000_s22530" name="Equation" r:id="rId6" imgW="3403440" imgH="838080" progId="Equation.DSMT4">
              <p:embed/>
            </p:oleObj>
          </a:graphicData>
        </a:graphic>
      </p:graphicFrame>
      <p:graphicFrame>
        <p:nvGraphicFramePr>
          <p:cNvPr id="22533" name="Object 3"/>
          <p:cNvGraphicFramePr>
            <a:graphicFrameLocks noChangeAspect="1"/>
          </p:cNvGraphicFramePr>
          <p:nvPr/>
        </p:nvGraphicFramePr>
        <p:xfrm>
          <a:off x="2760671" y="4071942"/>
          <a:ext cx="3025775" cy="762000"/>
        </p:xfrm>
        <a:graphic>
          <a:graphicData uri="http://schemas.openxmlformats.org/presentationml/2006/ole">
            <p:oleObj spid="_x0000_s22533" name="Equation" r:id="rId7" imgW="3022560" imgH="76176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860032" y="6519446"/>
            <a:ext cx="4283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Example: One compartment model</a:t>
            </a:r>
            <a:endParaRPr lang="en-GB" sz="3200" b="1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643050"/>
            <a:ext cx="8186766" cy="4000528"/>
          </a:xfrm>
        </p:spPr>
        <p:txBody>
          <a:bodyPr/>
          <a:lstStyle/>
          <a:p>
            <a:r>
              <a:rPr lang="en-GB" dirty="0" smtClean="0"/>
              <a:t>Transfer function:</a:t>
            </a:r>
          </a:p>
          <a:p>
            <a:endParaRPr lang="en-GB" sz="4800" dirty="0" smtClean="0"/>
          </a:p>
          <a:p>
            <a:r>
              <a:rPr lang="en-GB" dirty="0" smtClean="0"/>
              <a:t>Impulsive input, </a:t>
            </a:r>
            <a:r>
              <a:rPr lang="en-GB" i="1" dirty="0" smtClean="0"/>
              <a:t>u</a:t>
            </a:r>
            <a:r>
              <a:rPr lang="en-GB" baseline="-25000" dirty="0" smtClean="0"/>
              <a:t>1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 = </a:t>
            </a:r>
            <a:r>
              <a:rPr lang="en-GB" i="1" dirty="0" smtClean="0"/>
              <a:t>D</a:t>
            </a:r>
            <a:r>
              <a:rPr lang="en-GB" baseline="-25000" dirty="0" smtClean="0"/>
              <a:t>1</a:t>
            </a:r>
            <a:r>
              <a:rPr lang="el-GR" i="1" dirty="0" smtClean="0"/>
              <a:t>δ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</a:t>
            </a:r>
          </a:p>
          <a:p>
            <a:endParaRPr lang="en-GB" sz="3600" dirty="0" smtClean="0"/>
          </a:p>
          <a:p>
            <a:r>
              <a:rPr lang="en-GB" dirty="0" smtClean="0"/>
              <a:t>Constant input, </a:t>
            </a:r>
            <a:r>
              <a:rPr lang="en-GB" i="1" dirty="0" smtClean="0"/>
              <a:t>u</a:t>
            </a:r>
            <a:r>
              <a:rPr lang="en-GB" baseline="-25000" dirty="0" smtClean="0"/>
              <a:t>1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 = </a:t>
            </a:r>
            <a:r>
              <a:rPr lang="en-GB" i="1" dirty="0" smtClean="0"/>
              <a:t>k</a:t>
            </a:r>
            <a:r>
              <a:rPr lang="en-GB" baseline="-25000" dirty="0" smtClean="0"/>
              <a:t>01</a:t>
            </a:r>
          </a:p>
        </p:txBody>
      </p:sp>
      <p:pic>
        <p:nvPicPr>
          <p:cNvPr id="14" name="Content Placeholder 11" descr="oneCom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000760" y="1285860"/>
            <a:ext cx="2611346" cy="202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2533" name="Object 3"/>
          <p:cNvGraphicFramePr>
            <a:graphicFrameLocks noChangeAspect="1"/>
          </p:cNvGraphicFramePr>
          <p:nvPr/>
        </p:nvGraphicFramePr>
        <p:xfrm>
          <a:off x="2428860" y="2214554"/>
          <a:ext cx="3025775" cy="762000"/>
        </p:xfrm>
        <a:graphic>
          <a:graphicData uri="http://schemas.openxmlformats.org/presentationml/2006/ole">
            <p:oleObj spid="_x0000_s23555" name="Equation" r:id="rId6" imgW="3022560" imgH="761760" progId="Equation.DSMT4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1825625" y="3714750"/>
          <a:ext cx="4779963" cy="419100"/>
        </p:xfrm>
        <a:graphic>
          <a:graphicData uri="http://schemas.openxmlformats.org/presentationml/2006/ole">
            <p:oleObj spid="_x0000_s23557" name="Equation" r:id="rId7" imgW="4775040" imgH="419040" progId="Equation.DSMT4">
              <p:embed/>
            </p:oleObj>
          </a:graphicData>
        </a:graphic>
      </p:graphicFrame>
      <p:graphicFrame>
        <p:nvGraphicFramePr>
          <p:cNvPr id="23558" name="Object 5"/>
          <p:cNvGraphicFramePr>
            <a:graphicFrameLocks noChangeAspect="1"/>
          </p:cNvGraphicFramePr>
          <p:nvPr/>
        </p:nvGraphicFramePr>
        <p:xfrm>
          <a:off x="1600220" y="4810140"/>
          <a:ext cx="5757862" cy="762000"/>
        </p:xfrm>
        <a:graphic>
          <a:graphicData uri="http://schemas.openxmlformats.org/presentationml/2006/ole">
            <p:oleObj spid="_x0000_s23558" name="Equation" r:id="rId8" imgW="5752800" imgH="761760" progId="Equation.DSMT4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004048" y="6519446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Example: One compartment model</a:t>
            </a:r>
            <a:endParaRPr lang="en-GB" sz="3200" b="1" dirty="0"/>
          </a:p>
        </p:txBody>
      </p:sp>
      <p:pic>
        <p:nvPicPr>
          <p:cNvPr id="16" name="Content Placeholder 15" descr="eg1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00101" y="1162597"/>
            <a:ext cx="6643810" cy="4266667"/>
          </a:xfrm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00034" y="5467665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Observed impulse response of one compartment model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004048" y="6519446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Example: One compartment model</a:t>
            </a:r>
            <a:endParaRPr lang="en-GB" sz="3200" b="1" dirty="0"/>
          </a:p>
        </p:txBody>
      </p:sp>
      <p:pic>
        <p:nvPicPr>
          <p:cNvPr id="16" name="Content Placeholder 15" descr="eg1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00101" y="1142984"/>
            <a:ext cx="6643809" cy="4266667"/>
          </a:xfrm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071538" y="5241209"/>
            <a:ext cx="7072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Observed step (constant infusion) response of one compartment model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004048" y="6519446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Example: One compartment model</a:t>
            </a:r>
            <a:endParaRPr lang="en-GB" sz="3200" b="1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57158" y="5241209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Observed response of one compartment model with repeated bolus injections of size </a:t>
            </a:r>
            <a:r>
              <a:rPr lang="en-GB" sz="2400" i="1" dirty="0" smtClean="0"/>
              <a:t>D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 repeated at regular intervals of </a:t>
            </a:r>
            <a:r>
              <a:rPr lang="en-GB" sz="2400" i="1" dirty="0" smtClean="0"/>
              <a:t>T</a:t>
            </a:r>
            <a:endParaRPr lang="en-GB" sz="2400" baseline="-25000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2" name="Picture 11" descr="multibolu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1223548"/>
            <a:ext cx="6215182" cy="399140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04048" y="6519446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Exercise: Two compartment model</a:t>
            </a:r>
            <a:endParaRPr lang="en-GB" sz="3200" b="1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786082"/>
          </a:xfrm>
        </p:spPr>
        <p:txBody>
          <a:bodyPr/>
          <a:lstStyle/>
          <a:p>
            <a:r>
              <a:rPr lang="en-GB" dirty="0" smtClean="0"/>
              <a:t>System equations</a:t>
            </a:r>
          </a:p>
          <a:p>
            <a:pPr algn="ctr">
              <a:buNone/>
            </a:pPr>
            <a:r>
              <a:rPr lang="en-GB" sz="4400" dirty="0" smtClean="0"/>
              <a:t>?????</a:t>
            </a:r>
          </a:p>
          <a:p>
            <a:pPr>
              <a:buNone/>
            </a:pPr>
            <a:r>
              <a:rPr lang="en-GB" dirty="0" smtClean="0"/>
              <a:t>	with observation</a:t>
            </a:r>
          </a:p>
          <a:p>
            <a:pPr algn="ctr">
              <a:buNone/>
            </a:pPr>
            <a:r>
              <a:rPr lang="en-GB" sz="2400" dirty="0" smtClean="0"/>
              <a:t>?????</a:t>
            </a:r>
          </a:p>
          <a:p>
            <a:pPr>
              <a:buNone/>
            </a:pPr>
            <a:r>
              <a:rPr lang="en-GB" dirty="0" smtClean="0"/>
              <a:t>	(</a:t>
            </a:r>
            <a:r>
              <a:rPr lang="en-GB" i="1" dirty="0" smtClean="0"/>
              <a:t>c</a:t>
            </a:r>
            <a:r>
              <a:rPr lang="en-GB" baseline="-25000" dirty="0" smtClean="0"/>
              <a:t>1</a:t>
            </a:r>
            <a:r>
              <a:rPr lang="en-GB" dirty="0" smtClean="0"/>
              <a:t> is observation gain)</a:t>
            </a:r>
            <a:endParaRPr lang="en-GB" dirty="0"/>
          </a:p>
        </p:txBody>
      </p:sp>
      <p:pic>
        <p:nvPicPr>
          <p:cNvPr id="14" name="Content Placeholder 11" descr="oneCom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627784" y="1213852"/>
            <a:ext cx="338403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004048" y="6519446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Example: Two compartment model</a:t>
            </a:r>
            <a:endParaRPr lang="en-GB" sz="3200" b="1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786082"/>
          </a:xfrm>
        </p:spPr>
        <p:txBody>
          <a:bodyPr/>
          <a:lstStyle/>
          <a:p>
            <a:r>
              <a:rPr lang="en-GB" dirty="0" smtClean="0"/>
              <a:t>System equations</a:t>
            </a:r>
          </a:p>
          <a:p>
            <a:endParaRPr lang="en-GB" sz="4400" dirty="0" smtClean="0"/>
          </a:p>
          <a:p>
            <a:pPr>
              <a:buNone/>
            </a:pPr>
            <a:r>
              <a:rPr lang="en-GB" dirty="0" smtClean="0"/>
              <a:t>	with observation</a:t>
            </a:r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r>
              <a:rPr lang="en-GB" dirty="0" smtClean="0"/>
              <a:t>	(</a:t>
            </a:r>
            <a:r>
              <a:rPr lang="en-GB" i="1" dirty="0" err="1" smtClean="0"/>
              <a:t>c</a:t>
            </a:r>
            <a:r>
              <a:rPr lang="en-GB" i="1" baseline="-25000" dirty="0" err="1" smtClean="0"/>
              <a:t>i</a:t>
            </a:r>
            <a:r>
              <a:rPr lang="en-GB" dirty="0" smtClean="0"/>
              <a:t> are observation gains)</a:t>
            </a:r>
            <a:endParaRPr lang="en-GB" dirty="0"/>
          </a:p>
        </p:txBody>
      </p:sp>
      <p:pic>
        <p:nvPicPr>
          <p:cNvPr id="14" name="Content Placeholder 11" descr="oneCom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071670" y="1142984"/>
            <a:ext cx="46031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1714480" y="3786190"/>
          <a:ext cx="5937250" cy="863600"/>
        </p:xfrm>
        <a:graphic>
          <a:graphicData uri="http://schemas.openxmlformats.org/presentationml/2006/ole">
            <p:oleObj spid="_x0000_s34818" name="Equation" r:id="rId6" imgW="5930640" imgH="863280" progId="Equation.DSMT4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2071670" y="5143512"/>
          <a:ext cx="4321175" cy="368300"/>
        </p:xfrm>
        <a:graphic>
          <a:graphicData uri="http://schemas.openxmlformats.org/presentationml/2006/ole">
            <p:oleObj spid="_x0000_s34819" name="Equation" r:id="rId7" imgW="4317840" imgH="36828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4048" y="6519446"/>
            <a:ext cx="4139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Analysis</a:t>
            </a:r>
          </a:p>
          <a:p>
            <a:endParaRPr lang="en-GB" sz="16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Example: Two compartment model</a:t>
            </a:r>
            <a:endParaRPr lang="en-GB" sz="3200" b="1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857784"/>
          </a:xfrm>
        </p:spPr>
        <p:txBody>
          <a:bodyPr/>
          <a:lstStyle/>
          <a:p>
            <a:r>
              <a:rPr lang="en-GB" dirty="0" smtClean="0"/>
              <a:t>System equations</a:t>
            </a:r>
          </a:p>
          <a:p>
            <a:endParaRPr lang="en-GB" sz="4800" dirty="0" smtClean="0"/>
          </a:p>
          <a:p>
            <a:endParaRPr lang="en-GB" sz="4800" dirty="0" smtClean="0"/>
          </a:p>
          <a:p>
            <a:r>
              <a:rPr lang="en-GB" dirty="0" smtClean="0"/>
              <a:t>These can be rewritten in vector-matrix state-space form:</a:t>
            </a:r>
          </a:p>
          <a:p>
            <a:endParaRPr lang="en-GB" sz="4000" dirty="0" smtClean="0"/>
          </a:p>
          <a:p>
            <a:r>
              <a:rPr lang="en-GB" dirty="0" smtClean="0"/>
              <a:t>for matrices </a:t>
            </a:r>
            <a:r>
              <a:rPr lang="en-GB" b="1" i="1" dirty="0" smtClean="0"/>
              <a:t>A</a:t>
            </a:r>
            <a:r>
              <a:rPr lang="en-GB" dirty="0" smtClean="0"/>
              <a:t>, </a:t>
            </a:r>
            <a:r>
              <a:rPr lang="en-GB" b="1" i="1" dirty="0" smtClean="0"/>
              <a:t>B</a:t>
            </a:r>
            <a:r>
              <a:rPr lang="en-GB" dirty="0" smtClean="0"/>
              <a:t> and </a:t>
            </a:r>
            <a:r>
              <a:rPr lang="en-GB" b="1" i="1" dirty="0" smtClean="0"/>
              <a:t>C</a:t>
            </a:r>
            <a:r>
              <a:rPr lang="en-GB" dirty="0" smtClean="0"/>
              <a:t>; and so the Transfer Function is given by </a:t>
            </a:r>
            <a:r>
              <a:rPr lang="en-GB" b="1" i="1" dirty="0" smtClean="0"/>
              <a:t>C</a:t>
            </a:r>
            <a:r>
              <a:rPr lang="en-GB" dirty="0" smtClean="0"/>
              <a:t> (</a:t>
            </a:r>
            <a:r>
              <a:rPr lang="en-GB" dirty="0" err="1" smtClean="0"/>
              <a:t>s</a:t>
            </a:r>
            <a:r>
              <a:rPr lang="en-GB" b="1" i="1" dirty="0" err="1" smtClean="0"/>
              <a:t>I</a:t>
            </a:r>
            <a:r>
              <a:rPr lang="en-GB" dirty="0" smtClean="0"/>
              <a:t> – </a:t>
            </a:r>
            <a:r>
              <a:rPr lang="en-GB" b="1" i="1" dirty="0" smtClean="0"/>
              <a:t>A</a:t>
            </a:r>
            <a:r>
              <a:rPr lang="en-GB" dirty="0" smtClean="0"/>
              <a:t>)</a:t>
            </a:r>
            <a:r>
              <a:rPr lang="en-GB" baseline="30000" dirty="0" smtClean="0"/>
              <a:t>-1 </a:t>
            </a:r>
            <a:r>
              <a:rPr lang="en-GB" b="1" i="1" dirty="0" smtClean="0"/>
              <a:t>B</a:t>
            </a:r>
          </a:p>
          <a:p>
            <a:pPr>
              <a:buNone/>
            </a:pPr>
            <a:r>
              <a:rPr lang="en-GB" dirty="0" smtClean="0"/>
              <a:t>	</a:t>
            </a:r>
            <a:endParaRPr lang="en-GB" dirty="0"/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1571604" y="1714488"/>
          <a:ext cx="5949950" cy="1778000"/>
        </p:xfrm>
        <a:graphic>
          <a:graphicData uri="http://schemas.openxmlformats.org/presentationml/2006/ole">
            <p:oleObj spid="_x0000_s26626" name="Equation" r:id="rId5" imgW="5943600" imgH="1777680" progId="Equation.DSMT4">
              <p:embed/>
            </p:oleObj>
          </a:graphicData>
        </a:graphic>
      </p:graphicFrame>
      <p:graphicFrame>
        <p:nvGraphicFramePr>
          <p:cNvPr id="26628" name="Object 3"/>
          <p:cNvGraphicFramePr>
            <a:graphicFrameLocks noChangeAspect="1"/>
          </p:cNvGraphicFramePr>
          <p:nvPr/>
        </p:nvGraphicFramePr>
        <p:xfrm>
          <a:off x="2928926" y="4330712"/>
          <a:ext cx="2809875" cy="812800"/>
        </p:xfrm>
        <a:graphic>
          <a:graphicData uri="http://schemas.openxmlformats.org/presentationml/2006/ole">
            <p:oleObj spid="_x0000_s26628" name="Equation" r:id="rId6" imgW="2806560" imgH="81252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932040" y="6519446"/>
            <a:ext cx="4211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Example: Two compartment model</a:t>
            </a:r>
            <a:endParaRPr lang="en-GB" sz="3200" b="1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86346"/>
          </a:xfrm>
        </p:spPr>
        <p:txBody>
          <a:bodyPr/>
          <a:lstStyle/>
          <a:p>
            <a:r>
              <a:rPr lang="en-GB" dirty="0" smtClean="0"/>
              <a:t>System equations</a:t>
            </a:r>
          </a:p>
          <a:p>
            <a:pPr>
              <a:buNone/>
            </a:pPr>
            <a:endParaRPr lang="en-GB" sz="5400" dirty="0" smtClean="0"/>
          </a:p>
          <a:p>
            <a:r>
              <a:rPr lang="en-GB" dirty="0" smtClean="0"/>
              <a:t>Note:</a:t>
            </a:r>
          </a:p>
          <a:p>
            <a:endParaRPr lang="en-GB" sz="4000" dirty="0" smtClean="0"/>
          </a:p>
          <a:p>
            <a:endParaRPr lang="en-GB" sz="4400" dirty="0" smtClean="0"/>
          </a:p>
          <a:p>
            <a:r>
              <a:rPr lang="en-GB" dirty="0" smtClean="0"/>
              <a:t>So </a:t>
            </a:r>
            <a:r>
              <a:rPr lang="en-GB" i="1" dirty="0" err="1" smtClean="0"/>
              <a:t>a</a:t>
            </a:r>
            <a:r>
              <a:rPr lang="en-GB" i="1" baseline="-25000" dirty="0" err="1" smtClean="0"/>
              <a:t>ij</a:t>
            </a:r>
            <a:r>
              <a:rPr lang="en-GB" dirty="0" smtClean="0"/>
              <a:t> = </a:t>
            </a:r>
            <a:r>
              <a:rPr lang="en-GB" i="1" dirty="0" err="1" smtClean="0"/>
              <a:t>k</a:t>
            </a:r>
            <a:r>
              <a:rPr lang="en-GB" i="1" baseline="-25000" dirty="0" err="1" smtClean="0"/>
              <a:t>ji</a:t>
            </a:r>
            <a:r>
              <a:rPr lang="en-GB" dirty="0" smtClean="0"/>
              <a:t> (</a:t>
            </a:r>
            <a:r>
              <a:rPr lang="en-GB" i="1" dirty="0" err="1" smtClean="0"/>
              <a:t>i</a:t>
            </a:r>
            <a:r>
              <a:rPr lang="en-GB" dirty="0" smtClean="0"/>
              <a:t> ≠ </a:t>
            </a:r>
            <a:r>
              <a:rPr lang="en-GB" i="1" dirty="0" smtClean="0"/>
              <a:t>j</a:t>
            </a:r>
            <a:r>
              <a:rPr lang="en-GB" dirty="0" smtClean="0"/>
              <a:t>) – off diagonal terms</a:t>
            </a:r>
          </a:p>
          <a:p>
            <a:r>
              <a:rPr lang="en-GB" dirty="0" smtClean="0"/>
              <a:t>Diagonal terms:</a:t>
            </a:r>
          </a:p>
          <a:p>
            <a:pPr>
              <a:buNone/>
            </a:pPr>
            <a:r>
              <a:rPr lang="en-GB" dirty="0" smtClean="0"/>
              <a:t>	</a:t>
            </a:r>
            <a:endParaRPr lang="en-GB" dirty="0"/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1577975" y="1851020"/>
          <a:ext cx="5937250" cy="863600"/>
        </p:xfrm>
        <a:graphic>
          <a:graphicData uri="http://schemas.openxmlformats.org/presentationml/2006/ole">
            <p:oleObj spid="_x0000_s27650" name="Equation" r:id="rId5" imgW="5930640" imgH="863280" progId="Equation.DSMT4">
              <p:embed/>
            </p:oleObj>
          </a:graphicData>
        </a:graphic>
      </p:graphicFrame>
      <p:graphicFrame>
        <p:nvGraphicFramePr>
          <p:cNvPr id="26628" name="Object 3"/>
          <p:cNvGraphicFramePr>
            <a:graphicFrameLocks noChangeAspect="1"/>
          </p:cNvGraphicFramePr>
          <p:nvPr/>
        </p:nvGraphicFramePr>
        <p:xfrm>
          <a:off x="2079642" y="2936884"/>
          <a:ext cx="4921250" cy="1778000"/>
        </p:xfrm>
        <a:graphic>
          <a:graphicData uri="http://schemas.openxmlformats.org/presentationml/2006/ole">
            <p:oleObj spid="_x0000_s27651" name="Equation" r:id="rId6" imgW="4914720" imgH="1777680" progId="Equation.DSMT4">
              <p:embed/>
            </p:oleObj>
          </a:graphicData>
        </a:graphic>
      </p:graphicFrame>
      <p:graphicFrame>
        <p:nvGraphicFramePr>
          <p:cNvPr id="27653" name="Object 3"/>
          <p:cNvGraphicFramePr>
            <a:graphicFrameLocks noChangeAspect="1"/>
          </p:cNvGraphicFramePr>
          <p:nvPr/>
        </p:nvGraphicFramePr>
        <p:xfrm>
          <a:off x="3871927" y="5143512"/>
          <a:ext cx="2771775" cy="939800"/>
        </p:xfrm>
        <a:graphic>
          <a:graphicData uri="http://schemas.openxmlformats.org/presentationml/2006/ole">
            <p:oleObj spid="_x0000_s27653" name="Equation" r:id="rId7" imgW="2768400" imgH="93960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4048" y="6519446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Example: Two compartment model</a:t>
            </a:r>
            <a:endParaRPr lang="en-GB" sz="3200" b="1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86346"/>
          </a:xfrm>
        </p:spPr>
        <p:txBody>
          <a:bodyPr/>
          <a:lstStyle/>
          <a:p>
            <a:r>
              <a:rPr lang="en-GB" sz="2400" b="1" dirty="0" smtClean="0"/>
              <a:t>Impulsive input</a:t>
            </a:r>
          </a:p>
          <a:p>
            <a:pPr lvl="1"/>
            <a:r>
              <a:rPr lang="en-GB" dirty="0" smtClean="0"/>
              <a:t>Suppose </a:t>
            </a:r>
            <a:r>
              <a:rPr lang="en-GB" i="1" dirty="0" smtClean="0"/>
              <a:t>u</a:t>
            </a:r>
            <a:r>
              <a:rPr lang="en-GB" baseline="-25000" dirty="0" smtClean="0"/>
              <a:t>1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 = </a:t>
            </a:r>
            <a:r>
              <a:rPr lang="en-GB" i="1" dirty="0" smtClean="0"/>
              <a:t>D</a:t>
            </a:r>
            <a:r>
              <a:rPr lang="en-GB" baseline="-25000" dirty="0" smtClean="0"/>
              <a:t>1</a:t>
            </a:r>
            <a:r>
              <a:rPr lang="el-GR" i="1" dirty="0" smtClean="0"/>
              <a:t>δ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 (and </a:t>
            </a:r>
            <a:r>
              <a:rPr lang="en-GB" i="1" dirty="0" smtClean="0"/>
              <a:t>u</a:t>
            </a:r>
            <a:r>
              <a:rPr lang="en-GB" baseline="-25000" dirty="0" smtClean="0"/>
              <a:t>2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 = 0)</a:t>
            </a:r>
            <a:endParaRPr lang="en-GB" i="1" dirty="0" smtClean="0"/>
          </a:p>
          <a:p>
            <a:pPr>
              <a:buNone/>
            </a:pPr>
            <a:endParaRPr lang="en-GB" sz="8000" dirty="0" smtClean="0"/>
          </a:p>
          <a:p>
            <a:r>
              <a:rPr lang="en-GB" sz="2400" b="1" dirty="0" smtClean="0"/>
              <a:t>Constant infusion</a:t>
            </a:r>
          </a:p>
          <a:p>
            <a:pPr lvl="1"/>
            <a:r>
              <a:rPr lang="en-GB" dirty="0" smtClean="0"/>
              <a:t>Suppose </a:t>
            </a:r>
            <a:r>
              <a:rPr lang="en-GB" i="1" dirty="0" smtClean="0"/>
              <a:t>u</a:t>
            </a:r>
            <a:r>
              <a:rPr lang="en-GB" baseline="-25000" dirty="0" smtClean="0"/>
              <a:t>1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 = </a:t>
            </a:r>
            <a:r>
              <a:rPr lang="en-GB" i="1" dirty="0" smtClean="0"/>
              <a:t>k</a:t>
            </a:r>
            <a:r>
              <a:rPr lang="en-GB" baseline="-25000" dirty="0" smtClean="0"/>
              <a:t>01</a:t>
            </a:r>
            <a:r>
              <a:rPr lang="en-GB" dirty="0" smtClean="0"/>
              <a:t> (and </a:t>
            </a:r>
            <a:r>
              <a:rPr lang="en-GB" i="1" dirty="0" smtClean="0"/>
              <a:t>u</a:t>
            </a:r>
            <a:r>
              <a:rPr lang="en-GB" baseline="-25000" dirty="0" smtClean="0"/>
              <a:t>2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 = 0)</a:t>
            </a:r>
            <a:endParaRPr lang="en-GB" i="1" dirty="0" smtClean="0"/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2733675" y="2109788"/>
          <a:ext cx="5135563" cy="1462087"/>
        </p:xfrm>
        <a:graphic>
          <a:graphicData uri="http://schemas.openxmlformats.org/presentationml/2006/ole">
            <p:oleObj spid="_x0000_s28674" name="Equation" r:id="rId5" imgW="5702040" imgH="1625400" progId="Equation.DSMT4">
              <p:embed/>
            </p:oleObj>
          </a:graphicData>
        </a:graphic>
      </p:graphicFrame>
      <p:graphicFrame>
        <p:nvGraphicFramePr>
          <p:cNvPr id="28677" name="Object 3"/>
          <p:cNvGraphicFramePr>
            <a:graphicFrameLocks noChangeAspect="1"/>
          </p:cNvGraphicFramePr>
          <p:nvPr/>
        </p:nvGraphicFramePr>
        <p:xfrm>
          <a:off x="1042988" y="4500570"/>
          <a:ext cx="7172325" cy="1530350"/>
        </p:xfrm>
        <a:graphic>
          <a:graphicData uri="http://schemas.openxmlformats.org/presentationml/2006/ole">
            <p:oleObj spid="_x0000_s28677" name="Equation" r:id="rId6" imgW="7962840" imgH="170172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4048" y="6519446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sz="3200" dirty="0" smtClean="0"/>
              <a:t>What are compartmental models?</a:t>
            </a:r>
            <a:endParaRPr lang="en-GB" sz="3200" dirty="0"/>
          </a:p>
        </p:txBody>
      </p:sp>
      <p:sp>
        <p:nvSpPr>
          <p:cNvPr id="3084" name="Rectangle 12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Consist of finite number of </a:t>
            </a:r>
            <a:r>
              <a:rPr lang="en-GB" b="1" i="1" dirty="0" smtClean="0">
                <a:solidFill>
                  <a:srgbClr val="0070C0"/>
                </a:solidFill>
              </a:rPr>
              <a:t>compartments</a:t>
            </a:r>
            <a:endParaRPr lang="en-GB" b="1" i="1" dirty="0"/>
          </a:p>
          <a:p>
            <a:pPr lvl="1"/>
            <a:r>
              <a:rPr lang="en-GB" dirty="0" smtClean="0"/>
              <a:t>homogeneous, well-mixed, lumped subsystems</a:t>
            </a:r>
          </a:p>
          <a:p>
            <a:pPr lvl="1"/>
            <a:r>
              <a:rPr lang="en-GB" dirty="0" smtClean="0"/>
              <a:t>kinetically the same</a:t>
            </a:r>
          </a:p>
          <a:p>
            <a:r>
              <a:rPr lang="en-GB" dirty="0" smtClean="0"/>
              <a:t>Exchange with each other and </a:t>
            </a:r>
            <a:r>
              <a:rPr lang="en-GB" b="1" i="1" dirty="0" smtClean="0"/>
              <a:t>environment</a:t>
            </a:r>
          </a:p>
          <a:p>
            <a:r>
              <a:rPr lang="en-GB" dirty="0" smtClean="0"/>
              <a:t>Inter-compartment transfers represent </a:t>
            </a:r>
            <a:r>
              <a:rPr lang="en-GB" b="1" i="1" dirty="0" smtClean="0"/>
              <a:t>flow of material</a:t>
            </a:r>
          </a:p>
          <a:p>
            <a:r>
              <a:rPr lang="en-GB" dirty="0" smtClean="0"/>
              <a:t>Rate of change of quantity of material in each compartment described by first order ODE</a:t>
            </a:r>
          </a:p>
          <a:p>
            <a:pPr lvl="1"/>
            <a:r>
              <a:rPr lang="en-GB" dirty="0" smtClean="0"/>
              <a:t>principle of mass balance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148064" y="6519446"/>
            <a:ext cx="3995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Analysis</a:t>
            </a:r>
            <a:endParaRPr lang="en-GB" sz="12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Example: Two compartment model</a:t>
            </a:r>
            <a:endParaRPr lang="en-GB" sz="3200" b="1" dirty="0"/>
          </a:p>
        </p:txBody>
      </p:sp>
      <p:pic>
        <p:nvPicPr>
          <p:cNvPr id="16" name="Content Placeholder 15" descr="eg1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34457" y="1196752"/>
            <a:ext cx="5495185" cy="4000001"/>
          </a:xfrm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00034" y="5262299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Observed response of two compartment model with impulsive input to compartment 1 (</a:t>
            </a:r>
            <a:r>
              <a:rPr lang="en-GB" sz="2400" b="1" i="1" dirty="0" smtClean="0"/>
              <a:t>impulse response</a:t>
            </a:r>
            <a:r>
              <a:rPr lang="en-GB" sz="2400" dirty="0" smtClean="0"/>
              <a:t>)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004048" y="6519446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Example: Two compartment model</a:t>
            </a:r>
            <a:endParaRPr lang="en-GB" sz="3200" b="1" dirty="0"/>
          </a:p>
        </p:txBody>
      </p:sp>
      <p:pic>
        <p:nvPicPr>
          <p:cNvPr id="16" name="Content Placeholder 15" descr="eg1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34457" y="1196752"/>
            <a:ext cx="5495185" cy="4000000"/>
          </a:xfrm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00034" y="5262299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Observed response of two compartment model with constant input to compartment 1 (</a:t>
            </a:r>
            <a:r>
              <a:rPr lang="en-GB" sz="2400" b="1" i="1" dirty="0" smtClean="0"/>
              <a:t>step response</a:t>
            </a:r>
            <a:r>
              <a:rPr lang="en-GB" sz="2400" dirty="0" smtClean="0"/>
              <a:t>)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004048" y="6519446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1143000"/>
          </a:xfrm>
          <a:noFill/>
          <a:ln/>
        </p:spPr>
        <p:txBody>
          <a:bodyPr/>
          <a:lstStyle/>
          <a:p>
            <a:r>
              <a:rPr lang="en-US" dirty="0" smtClean="0"/>
              <a:t>Example: One compartment nonlinear model</a:t>
            </a:r>
            <a:endParaRPr lang="en-GB" sz="3200" b="1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23528" y="3212976"/>
            <a:ext cx="8568952" cy="2836912"/>
          </a:xfrm>
        </p:spPr>
        <p:txBody>
          <a:bodyPr/>
          <a:lstStyle/>
          <a:p>
            <a:r>
              <a:rPr lang="en-GB" dirty="0" smtClean="0"/>
              <a:t>System equation</a:t>
            </a:r>
          </a:p>
          <a:p>
            <a:endParaRPr lang="en-GB" sz="4400" dirty="0" smtClean="0"/>
          </a:p>
          <a:p>
            <a:r>
              <a:rPr lang="en-GB" b="1" dirty="0" smtClean="0"/>
              <a:t>Note:</a:t>
            </a:r>
            <a:r>
              <a:rPr lang="en-GB" dirty="0" smtClean="0"/>
              <a:t> Elimination (</a:t>
            </a:r>
            <a:r>
              <a:rPr lang="en-GB" dirty="0" err="1" smtClean="0"/>
              <a:t>Michaelis-Menten</a:t>
            </a:r>
            <a:r>
              <a:rPr lang="en-GB" dirty="0" smtClean="0"/>
              <a:t>) saturates</a:t>
            </a:r>
          </a:p>
          <a:p>
            <a:r>
              <a:rPr lang="en-GB" b="1" dirty="0" smtClean="0"/>
              <a:t>Impulsive input:</a:t>
            </a:r>
            <a:r>
              <a:rPr lang="en-GB" dirty="0" smtClean="0"/>
              <a:t> </a:t>
            </a:r>
            <a:r>
              <a:rPr lang="en-GB" i="1" dirty="0" smtClean="0"/>
              <a:t>u</a:t>
            </a:r>
            <a:r>
              <a:rPr lang="en-GB" baseline="-25000" dirty="0" smtClean="0"/>
              <a:t>1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 = </a:t>
            </a:r>
            <a:r>
              <a:rPr lang="en-GB" i="1" dirty="0" smtClean="0"/>
              <a:t>D</a:t>
            </a:r>
            <a:r>
              <a:rPr lang="en-GB" baseline="-25000" dirty="0" smtClean="0"/>
              <a:t>1</a:t>
            </a:r>
            <a:r>
              <a:rPr lang="el-GR" dirty="0" smtClean="0"/>
              <a:t>δ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), treat as </a:t>
            </a:r>
            <a:r>
              <a:rPr lang="en-GB" i="1" dirty="0" smtClean="0"/>
              <a:t>q</a:t>
            </a:r>
            <a:r>
              <a:rPr lang="en-GB" baseline="-25000" dirty="0" smtClean="0"/>
              <a:t>1</a:t>
            </a:r>
            <a:r>
              <a:rPr lang="en-GB" dirty="0" smtClean="0"/>
              <a:t>(0</a:t>
            </a:r>
            <a:r>
              <a:rPr lang="en-GB" baseline="30000" dirty="0" smtClean="0"/>
              <a:t>+</a:t>
            </a:r>
            <a:r>
              <a:rPr lang="en-GB" dirty="0" smtClean="0"/>
              <a:t>) = </a:t>
            </a:r>
            <a:r>
              <a:rPr lang="en-GB" i="1" dirty="0" smtClean="0"/>
              <a:t>D</a:t>
            </a:r>
            <a:r>
              <a:rPr lang="en-GB" baseline="-25000" dirty="0" smtClean="0"/>
              <a:t>1</a:t>
            </a:r>
          </a:p>
          <a:p>
            <a:r>
              <a:rPr lang="en-GB" dirty="0" smtClean="0"/>
              <a:t>No explicit analytical solution for </a:t>
            </a:r>
            <a:r>
              <a:rPr lang="en-GB" i="1" dirty="0" smtClean="0"/>
              <a:t>q</a:t>
            </a:r>
            <a:r>
              <a:rPr lang="en-GB" baseline="-25000" dirty="0" smtClean="0"/>
              <a:t>1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</a:t>
            </a:r>
          </a:p>
        </p:txBody>
      </p:sp>
      <p:pic>
        <p:nvPicPr>
          <p:cNvPr id="32771" name="Picture 3" descr="C:\Documents and Settings\Neil\My Documents\Teaching\ES93Q_SystemsModellingSim\Seminars\CompartmentalModelling\SupportFiles\nonlinOneComp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706232" y="1340768"/>
            <a:ext cx="3346711" cy="1816002"/>
          </a:xfrm>
          <a:prstGeom prst="rect">
            <a:avLst/>
          </a:prstGeom>
          <a:noFill/>
        </p:spPr>
      </p:pic>
      <p:graphicFrame>
        <p:nvGraphicFramePr>
          <p:cNvPr id="32772" name="Object 3"/>
          <p:cNvGraphicFramePr>
            <a:graphicFrameLocks noChangeAspect="1"/>
          </p:cNvGraphicFramePr>
          <p:nvPr/>
        </p:nvGraphicFramePr>
        <p:xfrm>
          <a:off x="1998663" y="3789040"/>
          <a:ext cx="5467350" cy="762000"/>
        </p:xfrm>
        <a:graphic>
          <a:graphicData uri="http://schemas.openxmlformats.org/presentationml/2006/ole">
            <p:oleObj spid="_x0000_s32772" name="Equation" r:id="rId6" imgW="5460840" imgH="761760" progId="Equation.DSMT4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76056" y="6519446"/>
            <a:ext cx="4067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err="1" smtClean="0"/>
              <a:t>Michaelis-Menten</a:t>
            </a:r>
            <a:r>
              <a:rPr lang="en-US" dirty="0" smtClean="0"/>
              <a:t> saturation curve</a:t>
            </a:r>
            <a:endParaRPr lang="en-GB" sz="3200" b="1" dirty="0"/>
          </a:p>
        </p:txBody>
      </p:sp>
      <p:pic>
        <p:nvPicPr>
          <p:cNvPr id="16" name="Content Placeholder 15" descr="eg1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196752"/>
            <a:ext cx="6111429" cy="4448571"/>
          </a:xfrm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932040" y="6519446"/>
            <a:ext cx="4211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Input response under nonlinear elimination</a:t>
            </a:r>
            <a:endParaRPr lang="en-GB" sz="3200" b="1" dirty="0"/>
          </a:p>
        </p:txBody>
      </p:sp>
      <p:pic>
        <p:nvPicPr>
          <p:cNvPr id="16" name="Content Placeholder 15" descr="eg1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1268760"/>
            <a:ext cx="5544615" cy="4035982"/>
          </a:xfrm>
        </p:spPr>
      </p:pic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34" y="5262299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Impulse response of one compartment nonlinear model with varying input (</a:t>
            </a:r>
            <a:r>
              <a:rPr lang="en-GB" sz="2400" i="1" dirty="0" smtClean="0"/>
              <a:t>K</a:t>
            </a:r>
            <a:r>
              <a:rPr lang="en-GB" sz="2400" i="1" baseline="-25000" dirty="0" smtClean="0"/>
              <a:t>m</a:t>
            </a:r>
            <a:r>
              <a:rPr lang="en-GB" sz="2400" dirty="0" smtClean="0"/>
              <a:t> = </a:t>
            </a:r>
            <a:r>
              <a:rPr lang="en-GB" sz="2400" i="1" dirty="0" err="1" smtClean="0"/>
              <a:t>V</a:t>
            </a:r>
            <a:r>
              <a:rPr lang="en-GB" sz="2400" i="1" baseline="-25000" dirty="0" err="1" smtClean="0"/>
              <a:t>m</a:t>
            </a:r>
            <a:r>
              <a:rPr lang="en-GB" sz="2400" dirty="0" smtClean="0"/>
              <a:t> = </a:t>
            </a:r>
            <a:r>
              <a:rPr lang="en-GB" sz="2400" i="1" dirty="0" smtClean="0"/>
              <a:t>b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 = </a:t>
            </a:r>
            <a:r>
              <a:rPr lang="en-GB" sz="2400" i="1" dirty="0" smtClean="0"/>
              <a:t>c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 = 1)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6519446"/>
            <a:ext cx="3995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Repeated impulsive inputs under nonlinear elimination</a:t>
            </a:r>
            <a:endParaRPr lang="en-GB" sz="3200" b="1" dirty="0"/>
          </a:p>
        </p:txBody>
      </p:sp>
      <p:pic>
        <p:nvPicPr>
          <p:cNvPr id="16" name="Content Placeholder 15" descr="eg1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3030" t="4162" r="6077"/>
          <a:stretch>
            <a:fillRect/>
          </a:stretch>
        </p:blipFill>
        <p:spPr>
          <a:xfrm>
            <a:off x="179512" y="1481168"/>
            <a:ext cx="4320480" cy="3315984"/>
          </a:xfrm>
        </p:spPr>
      </p:pic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6018" y="4869160"/>
            <a:ext cx="8464454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Response to repeated impulsive inputs at regular intervals of 1 time unit with varying input (</a:t>
            </a:r>
            <a:r>
              <a:rPr lang="en-GB" sz="2400" i="1" dirty="0" smtClean="0"/>
              <a:t>K</a:t>
            </a:r>
            <a:r>
              <a:rPr lang="en-GB" sz="2400" i="1" baseline="-25000" dirty="0" smtClean="0"/>
              <a:t>m</a:t>
            </a:r>
            <a:r>
              <a:rPr lang="en-GB" sz="2400" dirty="0" smtClean="0"/>
              <a:t> = 12, </a:t>
            </a:r>
            <a:r>
              <a:rPr lang="en-GB" sz="2400" i="1" dirty="0" err="1" smtClean="0"/>
              <a:t>V</a:t>
            </a:r>
            <a:r>
              <a:rPr lang="en-GB" sz="2400" i="1" baseline="-25000" dirty="0" err="1" smtClean="0"/>
              <a:t>m</a:t>
            </a:r>
            <a:r>
              <a:rPr lang="en-GB" sz="2400" dirty="0" smtClean="0"/>
              <a:t> = 15, </a:t>
            </a:r>
            <a:r>
              <a:rPr lang="en-GB" sz="2400" i="1" dirty="0" smtClean="0"/>
              <a:t>b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 = </a:t>
            </a:r>
            <a:r>
              <a:rPr lang="en-GB" sz="2400" i="1" dirty="0" smtClean="0"/>
              <a:t>c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 = 1) </a:t>
            </a:r>
          </a:p>
          <a:p>
            <a:pPr>
              <a:spcBef>
                <a:spcPts val="600"/>
              </a:spcBef>
            </a:pPr>
            <a:r>
              <a:rPr lang="en-GB" dirty="0" smtClean="0"/>
              <a:t>(adapted from K. Godfrey. </a:t>
            </a:r>
            <a:r>
              <a:rPr lang="en-GB" i="1" dirty="0" smtClean="0"/>
              <a:t>Compartmental Models and their Applications</a:t>
            </a:r>
            <a:r>
              <a:rPr lang="en-GB" dirty="0" smtClean="0"/>
              <a:t>, 1983)</a:t>
            </a:r>
            <a:endParaRPr lang="en-GB" dirty="0"/>
          </a:p>
        </p:txBody>
      </p:sp>
      <p:pic>
        <p:nvPicPr>
          <p:cNvPr id="33794" name="Picture 2" descr="C:\Documents and Settings\Neil\My Documents\Teaching\ES93Q_SystemsModellingSim\Seminars\CompartmentalModelling\SupportFiles\buildupMM.png"/>
          <p:cNvPicPr>
            <a:picLocks noChangeAspect="1" noChangeArrowheads="1"/>
          </p:cNvPicPr>
          <p:nvPr/>
        </p:nvPicPr>
        <p:blipFill>
          <a:blip r:embed="rId5" cstate="print"/>
          <a:srcRect l="3030" t="4267" r="4562"/>
          <a:stretch>
            <a:fillRect/>
          </a:stretch>
        </p:blipFill>
        <p:spPr bwMode="auto">
          <a:xfrm>
            <a:off x="4499992" y="1481168"/>
            <a:ext cx="4392488" cy="331236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004048" y="6519446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Model for </a:t>
            </a:r>
            <a:r>
              <a:rPr lang="en-GB" dirty="0" smtClean="0"/>
              <a:t>Tumour</a:t>
            </a:r>
            <a:r>
              <a:rPr lang="en-US" dirty="0" smtClean="0"/>
              <a:t> Targeting</a:t>
            </a:r>
            <a:endParaRPr lang="en-GB" sz="3200" b="1" dirty="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pic>
        <p:nvPicPr>
          <p:cNvPr id="13" name="Content Placeholder 12" descr="tumourModel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115614" y="1248110"/>
            <a:ext cx="6873254" cy="4773178"/>
          </a:xfrm>
        </p:spPr>
      </p:pic>
      <p:sp>
        <p:nvSpPr>
          <p:cNvPr id="8" name="TextBox 7"/>
          <p:cNvSpPr txBox="1"/>
          <p:nvPr/>
        </p:nvSpPr>
        <p:spPr>
          <a:xfrm>
            <a:off x="5004048" y="6519446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Other important considerations</a:t>
            </a:r>
            <a:endParaRPr lang="en-GB" sz="3200" b="1" dirty="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Identifiability of unknown system parameters</a:t>
            </a:r>
          </a:p>
          <a:p>
            <a:pPr lvl="1"/>
            <a:r>
              <a:rPr lang="en-US" dirty="0" smtClean="0"/>
              <a:t>Given postulated system model, values for some of parameters (</a:t>
            </a:r>
            <a:r>
              <a:rPr lang="en-US" dirty="0" err="1" smtClean="0"/>
              <a:t>eg</a:t>
            </a:r>
            <a:r>
              <a:rPr lang="en-US" dirty="0" smtClean="0"/>
              <a:t> rate constants) may not be known  </a:t>
            </a:r>
          </a:p>
          <a:p>
            <a:pPr lvl="1"/>
            <a:r>
              <a:rPr lang="en-US" dirty="0" smtClean="0"/>
              <a:t>Identifiability is a theoretical analysis of whether these parameters may be uniquely determined from perfect input/output data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Linear systems – </a:t>
            </a:r>
            <a:r>
              <a:rPr lang="en-US" i="1" dirty="0" smtClean="0"/>
              <a:t>relatively </a:t>
            </a:r>
            <a:r>
              <a:rPr lang="en-US" dirty="0" smtClean="0"/>
              <a:t>straightforward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Nonlinear systems – fewer methods, complex</a:t>
            </a:r>
          </a:p>
          <a:p>
            <a:r>
              <a:rPr lang="en-GB" dirty="0" smtClean="0"/>
              <a:t>Parameter estimation (the</a:t>
            </a:r>
            <a:r>
              <a:rPr lang="en-GB" i="1" dirty="0" smtClean="0"/>
              <a:t> real situation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6519446"/>
            <a:ext cx="4067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Other important considerations</a:t>
            </a:r>
            <a:endParaRPr lang="en-GB" sz="3200" b="1" dirty="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en-GB" dirty="0" smtClean="0"/>
              <a:t>Parameter estimation (the</a:t>
            </a:r>
            <a:r>
              <a:rPr lang="en-GB" i="1" dirty="0" smtClean="0"/>
              <a:t> real situation</a:t>
            </a:r>
            <a:r>
              <a:rPr lang="en-GB" dirty="0" smtClean="0"/>
              <a:t>)</a:t>
            </a:r>
          </a:p>
          <a:p>
            <a:pPr lvl="1"/>
            <a:r>
              <a:rPr lang="en-US" dirty="0" smtClean="0"/>
              <a:t>It may be necessary/instructive to actually calculate estimates for unknown parameter values for postulated model from real data (actual measurements/observations)</a:t>
            </a:r>
          </a:p>
          <a:p>
            <a:pPr lvl="1"/>
            <a:r>
              <a:rPr lang="en-US" dirty="0" smtClean="0"/>
              <a:t>Generally performed using computer packages which employ linear/nonlinear regression techniques</a:t>
            </a:r>
          </a:p>
          <a:p>
            <a:pPr lvl="1"/>
            <a:r>
              <a:rPr lang="en-US" dirty="0" smtClean="0"/>
              <a:t>Practical problems for Pharmacokinetic Models: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Few Data Points (</a:t>
            </a:r>
            <a:r>
              <a:rPr lang="en-US" dirty="0" err="1" smtClean="0"/>
              <a:t>eg</a:t>
            </a:r>
            <a:r>
              <a:rPr lang="en-US" dirty="0" smtClean="0"/>
              <a:t> blood samples)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Inaccuracy of Measurement – method of collection (</a:t>
            </a:r>
            <a:r>
              <a:rPr lang="en-US" dirty="0" err="1" smtClean="0"/>
              <a:t>eg</a:t>
            </a:r>
            <a:r>
              <a:rPr lang="en-US" dirty="0" smtClean="0"/>
              <a:t> urine samples)</a:t>
            </a:r>
          </a:p>
          <a:p>
            <a:pPr lvl="2">
              <a:buFont typeface="Wingdings" pitchFamily="2" charset="2"/>
              <a:buChar char="§"/>
            </a:pPr>
            <a:r>
              <a:rPr lang="en-GB" dirty="0" smtClean="0"/>
              <a:t>Measurement Noise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6519446"/>
            <a:ext cx="4211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pic>
        <p:nvPicPr>
          <p:cNvPr id="9" name="Content Placeholder 8" descr="sia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07504" y="1056924"/>
            <a:ext cx="8987076" cy="3884244"/>
          </a:xfrm>
        </p:spPr>
      </p:pic>
      <p:sp>
        <p:nvSpPr>
          <p:cNvPr id="7" name="TextBox 6"/>
          <p:cNvSpPr txBox="1"/>
          <p:nvPr/>
        </p:nvSpPr>
        <p:spPr>
          <a:xfrm>
            <a:off x="4860032" y="6519446"/>
            <a:ext cx="4283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4" name="Rectangle 12"/>
          <p:cNvSpPr>
            <a:spLocks noGrp="1" noChangeArrowheads="1"/>
          </p:cNvSpPr>
          <p:nvPr>
            <p:ph idx="1"/>
          </p:nvPr>
        </p:nvSpPr>
        <p:spPr>
          <a:xfrm>
            <a:off x="467544" y="2924944"/>
            <a:ext cx="8229600" cy="3024336"/>
          </a:xfrm>
          <a:noFill/>
          <a:ln/>
        </p:spPr>
        <p:txBody>
          <a:bodyPr/>
          <a:lstStyle/>
          <a:p>
            <a:pPr marL="360000" indent="-360000"/>
            <a:r>
              <a:rPr lang="en-GB" sz="2400" dirty="0" smtClean="0"/>
              <a:t>General form of system equations</a:t>
            </a:r>
          </a:p>
          <a:p>
            <a:endParaRPr lang="en-GB" b="1" i="1" dirty="0" smtClean="0"/>
          </a:p>
          <a:p>
            <a:endParaRPr lang="en-GB" sz="2400" b="1" i="1" dirty="0" smtClean="0"/>
          </a:p>
          <a:p>
            <a:endParaRPr lang="en-GB" sz="2400" b="1" i="1" dirty="0" smtClean="0"/>
          </a:p>
          <a:p>
            <a:pPr marL="360000" indent="-360000">
              <a:buNone/>
            </a:pPr>
            <a:r>
              <a:rPr lang="en-GB" b="1" i="1" dirty="0" smtClean="0"/>
              <a:t>	</a:t>
            </a:r>
            <a:r>
              <a:rPr lang="en-GB" sz="2400" dirty="0" smtClean="0"/>
              <a:t>where 	</a:t>
            </a:r>
            <a:r>
              <a:rPr lang="en-GB" sz="2400" i="1" dirty="0" err="1" smtClean="0"/>
              <a:t>q</a:t>
            </a:r>
            <a:r>
              <a:rPr lang="en-GB" sz="2400" i="1" baseline="-25000" dirty="0" err="1" smtClean="0"/>
              <a:t>i</a:t>
            </a:r>
            <a:r>
              <a:rPr lang="en-GB" sz="2400" i="1" dirty="0" smtClean="0"/>
              <a:t> </a:t>
            </a:r>
            <a:r>
              <a:rPr lang="en-GB" sz="2400" dirty="0" smtClean="0"/>
              <a:t>denotes </a:t>
            </a:r>
            <a:r>
              <a:rPr lang="en-GB" sz="2400" b="1" dirty="0" smtClean="0"/>
              <a:t>quantity</a:t>
            </a:r>
            <a:r>
              <a:rPr lang="en-GB" sz="2400" dirty="0" smtClean="0"/>
              <a:t> in compartment </a:t>
            </a:r>
            <a:r>
              <a:rPr lang="en-GB" sz="2400" i="1" dirty="0" err="1" smtClean="0"/>
              <a:t>i</a:t>
            </a:r>
            <a:endParaRPr lang="en-GB" sz="2400" dirty="0" smtClean="0"/>
          </a:p>
          <a:p>
            <a:pPr marL="360000" indent="-360000">
              <a:spcBef>
                <a:spcPts val="24"/>
              </a:spcBef>
              <a:buNone/>
            </a:pPr>
            <a:r>
              <a:rPr lang="en-GB" sz="2400" dirty="0" smtClean="0"/>
              <a:t>			</a:t>
            </a:r>
            <a:r>
              <a:rPr lang="en-GB" sz="2400" i="1" dirty="0" err="1" smtClean="0"/>
              <a:t>f</a:t>
            </a:r>
            <a:r>
              <a:rPr lang="en-GB" sz="2400" i="1" baseline="-25000" dirty="0" err="1" smtClean="0"/>
              <a:t>ij</a:t>
            </a:r>
            <a:r>
              <a:rPr lang="en-GB" sz="2400" dirty="0" smtClean="0"/>
              <a:t> denotes the </a:t>
            </a:r>
            <a:r>
              <a:rPr lang="en-GB" sz="2400" b="1" dirty="0" smtClean="0"/>
              <a:t>flow rate coefficient</a:t>
            </a:r>
            <a:r>
              <a:rPr lang="en-GB" sz="2400" dirty="0" smtClean="0"/>
              <a:t> from </a:t>
            </a:r>
            <a:r>
              <a:rPr lang="en-GB" sz="2400" i="1" dirty="0" err="1" smtClean="0"/>
              <a:t>i</a:t>
            </a:r>
            <a:r>
              <a:rPr lang="en-GB" sz="2400" dirty="0" smtClean="0"/>
              <a:t> to </a:t>
            </a:r>
            <a:r>
              <a:rPr lang="en-GB" sz="2400" i="1" dirty="0" smtClean="0"/>
              <a:t>j</a:t>
            </a:r>
          </a:p>
          <a:p>
            <a:pPr marL="360000" indent="-360000">
              <a:spcBef>
                <a:spcPts val="24"/>
              </a:spcBef>
              <a:buNone/>
            </a:pPr>
            <a:r>
              <a:rPr lang="en-GB" sz="2400" i="1" dirty="0" smtClean="0"/>
              <a:t>			</a:t>
            </a:r>
            <a:r>
              <a:rPr lang="en-GB" sz="2400" dirty="0" smtClean="0"/>
              <a:t>compartment 0 is external </a:t>
            </a:r>
            <a:r>
              <a:rPr lang="en-GB" sz="2400" b="1" dirty="0" smtClean="0"/>
              <a:t>environment</a:t>
            </a:r>
            <a:endParaRPr lang="en-GB" sz="2400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896938" y="3451225"/>
          <a:ext cx="7145337" cy="1346200"/>
        </p:xfrm>
        <a:graphic>
          <a:graphicData uri="http://schemas.openxmlformats.org/presentationml/2006/ole">
            <p:oleObj spid="_x0000_s1028" name="Equation" r:id="rId5" imgW="7137360" imgH="1346040" progId="Equation.DSMT4">
              <p:embed/>
            </p:oleObj>
          </a:graphicData>
        </a:graphic>
      </p:graphicFrame>
      <p:pic>
        <p:nvPicPr>
          <p:cNvPr id="14" name="Picture 13" descr="compMode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84" y="260648"/>
            <a:ext cx="7370079" cy="25999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60032" y="6519446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</a:t>
            </a:r>
            <a:r>
              <a:rPr lang="en-GB" sz="1200" dirty="0" smtClean="0">
                <a:solidFill>
                  <a:schemeClr val="accent3"/>
                </a:solidFill>
              </a:rPr>
              <a:t>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</a:p>
          <a:p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Areas of application of compartmental models</a:t>
            </a:r>
            <a:endParaRPr lang="en-GB" dirty="0"/>
          </a:p>
        </p:txBody>
      </p:sp>
      <p:sp>
        <p:nvSpPr>
          <p:cNvPr id="3084" name="Rectangle 12"/>
          <p:cNvSpPr>
            <a:spLocks noGrp="1" noChangeArrowheads="1"/>
          </p:cNvSpPr>
          <p:nvPr>
            <p:ph idx="1"/>
          </p:nvPr>
        </p:nvSpPr>
        <p:spPr>
          <a:xfrm>
            <a:off x="457200" y="1700808"/>
            <a:ext cx="8229600" cy="4392488"/>
          </a:xfrm>
          <a:noFill/>
          <a:ln/>
        </p:spPr>
        <p:txBody>
          <a:bodyPr/>
          <a:lstStyle/>
          <a:p>
            <a:r>
              <a:rPr lang="en-GB" sz="2400" dirty="0" smtClean="0"/>
              <a:t>Used extensively in:</a:t>
            </a:r>
            <a:endParaRPr lang="en-GB" sz="2400" b="1" i="1" dirty="0"/>
          </a:p>
          <a:p>
            <a:pPr lvl="1"/>
            <a:r>
              <a:rPr lang="en-GB" sz="2000" dirty="0" smtClean="0"/>
              <a:t>Pharmacokinetics and Anaesthesia (drug kinetics)</a:t>
            </a:r>
          </a:p>
          <a:p>
            <a:pPr lvl="1"/>
            <a:r>
              <a:rPr lang="en-GB" sz="2000" dirty="0" smtClean="0"/>
              <a:t>Biomedicine/Biomedical Control (Tumour Targeting)</a:t>
            </a:r>
          </a:p>
          <a:p>
            <a:pPr lvl="1"/>
            <a:r>
              <a:rPr lang="en-GB" sz="2000" dirty="0" smtClean="0"/>
              <a:t>Chemical Reaction Systems (Enzyme Chains, Nuclear Reactors)</a:t>
            </a:r>
          </a:p>
          <a:p>
            <a:r>
              <a:rPr lang="en-GB" sz="2400" dirty="0" smtClean="0"/>
              <a:t>Also:</a:t>
            </a:r>
          </a:p>
          <a:p>
            <a:pPr lvl="1"/>
            <a:r>
              <a:rPr lang="en-GB" sz="2000" dirty="0" smtClean="0"/>
              <a:t>Electrical Engineering (Lumped systems of transmission lines, filters, ladder networks)</a:t>
            </a:r>
          </a:p>
          <a:p>
            <a:pPr lvl="1"/>
            <a:r>
              <a:rPr lang="en-GB" sz="2000" dirty="0" smtClean="0"/>
              <a:t>Ecosystems (Ecological Models)</a:t>
            </a:r>
          </a:p>
          <a:p>
            <a:pPr lvl="1"/>
            <a:r>
              <a:rPr lang="en-GB" sz="2000" dirty="0" smtClean="0"/>
              <a:t>Neural Computing (Neural Nets)</a:t>
            </a:r>
          </a:p>
          <a:p>
            <a:pPr lvl="1"/>
            <a:r>
              <a:rPr lang="en-GB" sz="2000" dirty="0" smtClean="0"/>
              <a:t>Process Industries (Black Box Models)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4048" y="6519446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Linear (time-invariant) compartmental models</a:t>
            </a:r>
            <a:endParaRPr lang="en-GB" sz="3200" dirty="0"/>
          </a:p>
        </p:txBody>
      </p:sp>
      <p:sp>
        <p:nvSpPr>
          <p:cNvPr id="3084" name="Rectangle 12"/>
          <p:cNvSpPr>
            <a:spLocks noGrp="1" noChangeArrowheads="1"/>
          </p:cNvSpPr>
          <p:nvPr>
            <p:ph idx="1"/>
          </p:nvPr>
        </p:nvSpPr>
        <p:spPr>
          <a:xfrm>
            <a:off x="457200" y="1412776"/>
            <a:ext cx="8229600" cy="4680520"/>
          </a:xfrm>
          <a:noFill/>
          <a:ln/>
        </p:spPr>
        <p:txBody>
          <a:bodyPr/>
          <a:lstStyle/>
          <a:p>
            <a:r>
              <a:rPr lang="en-GB" dirty="0" smtClean="0"/>
              <a:t>Flow rates, </a:t>
            </a:r>
            <a:r>
              <a:rPr lang="en-GB" i="1" dirty="0" err="1" smtClean="0"/>
              <a:t>F</a:t>
            </a:r>
            <a:r>
              <a:rPr lang="en-GB" i="1" baseline="-25000" dirty="0" err="1" smtClean="0"/>
              <a:t>ij</a:t>
            </a:r>
            <a:r>
              <a:rPr lang="en-GB" dirty="0" smtClean="0"/>
              <a:t> = </a:t>
            </a:r>
            <a:r>
              <a:rPr lang="en-GB" i="1" dirty="0" err="1" smtClean="0"/>
              <a:t>f</a:t>
            </a:r>
            <a:r>
              <a:rPr lang="en-GB" i="1" baseline="-25000" dirty="0" err="1" smtClean="0"/>
              <a:t>ij</a:t>
            </a:r>
            <a:r>
              <a:rPr lang="en-GB" i="1" baseline="-25000" dirty="0" smtClean="0"/>
              <a:t> </a:t>
            </a:r>
            <a:r>
              <a:rPr lang="en-GB" i="1" dirty="0" err="1" smtClean="0"/>
              <a:t>q</a:t>
            </a:r>
            <a:r>
              <a:rPr lang="en-GB" i="1" baseline="-25000" dirty="0" err="1" smtClean="0"/>
              <a:t>i</a:t>
            </a:r>
            <a:endParaRPr lang="en-GB" i="1" baseline="-25000" dirty="0" smtClean="0"/>
          </a:p>
          <a:p>
            <a:pPr lvl="1"/>
            <a:r>
              <a:rPr lang="en-GB" dirty="0" smtClean="0"/>
              <a:t>directly proportional to amount of material in </a:t>
            </a:r>
            <a:r>
              <a:rPr lang="en-GB" b="1" dirty="0" smtClean="0"/>
              <a:t>donor</a:t>
            </a:r>
            <a:r>
              <a:rPr lang="en-GB" dirty="0" smtClean="0"/>
              <a:t> compartment, </a:t>
            </a:r>
            <a:r>
              <a:rPr lang="en-GB" i="1" dirty="0" err="1" smtClean="0"/>
              <a:t>q</a:t>
            </a:r>
            <a:r>
              <a:rPr lang="en-GB" i="1" baseline="-25000" dirty="0" err="1" smtClean="0"/>
              <a:t>i</a:t>
            </a:r>
            <a:r>
              <a:rPr lang="en-GB" baseline="-25000" dirty="0" smtClean="0"/>
              <a:t>   </a:t>
            </a:r>
            <a:r>
              <a:rPr lang="en-GB" dirty="0" smtClean="0"/>
              <a:t>(mathematically:</a:t>
            </a:r>
            <a:r>
              <a:rPr lang="en-GB" i="1" dirty="0" smtClean="0"/>
              <a:t> </a:t>
            </a:r>
            <a:r>
              <a:rPr lang="en-GB" i="1" dirty="0" err="1" smtClean="0"/>
              <a:t>f</a:t>
            </a:r>
            <a:r>
              <a:rPr lang="en-GB" i="1" baseline="-25000" dirty="0" err="1" smtClean="0"/>
              <a:t>ij</a:t>
            </a:r>
            <a:r>
              <a:rPr lang="en-GB" dirty="0" smtClean="0"/>
              <a:t> = </a:t>
            </a:r>
            <a:r>
              <a:rPr lang="en-GB" i="1" dirty="0" err="1" smtClean="0"/>
              <a:t>k</a:t>
            </a:r>
            <a:r>
              <a:rPr lang="en-GB" i="1" baseline="-25000" dirty="0" err="1" smtClean="0"/>
              <a:t>ij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does not depend on any other amounts</a:t>
            </a:r>
          </a:p>
          <a:p>
            <a:r>
              <a:rPr lang="en-GB" dirty="0" smtClean="0"/>
              <a:t>System equations: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r>
              <a:rPr lang="en-GB" sz="2400" dirty="0" smtClean="0"/>
              <a:t>	where inflow rate </a:t>
            </a:r>
            <a:r>
              <a:rPr lang="en-GB" sz="2400" i="1" dirty="0" smtClean="0"/>
              <a:t>f</a:t>
            </a:r>
            <a:r>
              <a:rPr lang="en-GB" sz="2400" i="1" baseline="-25000" dirty="0" smtClean="0"/>
              <a:t>0i</a:t>
            </a:r>
            <a:r>
              <a:rPr lang="en-GB" sz="2400" dirty="0" smtClean="0"/>
              <a:t> has been written as an input/control function </a:t>
            </a:r>
            <a:r>
              <a:rPr lang="en-GB" sz="2400" i="1" dirty="0" err="1" smtClean="0"/>
              <a:t>u</a:t>
            </a:r>
            <a:r>
              <a:rPr lang="en-GB" sz="2400" i="1" baseline="-25000" dirty="0" err="1" smtClean="0"/>
              <a:t>i</a:t>
            </a:r>
            <a:r>
              <a:rPr lang="en-GB" sz="2400" dirty="0" smtClean="0"/>
              <a:t>(</a:t>
            </a:r>
            <a:r>
              <a:rPr lang="en-GB" sz="2400" i="1" dirty="0" smtClean="0"/>
              <a:t>t</a:t>
            </a:r>
            <a:r>
              <a:rPr lang="en-GB" sz="2400" dirty="0" smtClean="0"/>
              <a:t>) – external source of material</a:t>
            </a:r>
            <a:endParaRPr lang="en-GB" sz="2400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971600" y="3717032"/>
          <a:ext cx="7221538" cy="1346200"/>
        </p:xfrm>
        <a:graphic>
          <a:graphicData uri="http://schemas.openxmlformats.org/presentationml/2006/ole">
            <p:oleObj spid="_x0000_s17410" name="Equation" r:id="rId5" imgW="7213320" imgH="134604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860032" y="6519446"/>
            <a:ext cx="4283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4" name="Rectangle 12"/>
          <p:cNvSpPr>
            <a:spLocks noGrp="1" noChangeArrowheads="1"/>
          </p:cNvSpPr>
          <p:nvPr>
            <p:ph idx="1"/>
          </p:nvPr>
        </p:nvSpPr>
        <p:spPr>
          <a:xfrm>
            <a:off x="467544" y="2852936"/>
            <a:ext cx="8229600" cy="3168352"/>
          </a:xfrm>
          <a:noFill/>
          <a:ln/>
        </p:spPr>
        <p:txBody>
          <a:bodyPr/>
          <a:lstStyle/>
          <a:p>
            <a:pPr marL="360000" indent="-360000"/>
            <a:r>
              <a:rPr lang="en-GB" sz="2400" dirty="0" smtClean="0"/>
              <a:t>General form of system equations</a:t>
            </a:r>
          </a:p>
          <a:p>
            <a:endParaRPr lang="en-GB" sz="3200" b="1" i="1" dirty="0" smtClean="0"/>
          </a:p>
          <a:p>
            <a:endParaRPr lang="en-GB" sz="3200" b="1" i="1" dirty="0" smtClean="0"/>
          </a:p>
          <a:p>
            <a:r>
              <a:rPr lang="en-US" sz="2400" dirty="0" smtClean="0"/>
              <a:t>Perhaps an oversimplification, but does provide (in general) good description of responses of many systems when small perturbation (</a:t>
            </a:r>
            <a:r>
              <a:rPr lang="en-US" sz="2400" dirty="0" err="1" smtClean="0"/>
              <a:t>ie</a:t>
            </a:r>
            <a:r>
              <a:rPr lang="en-US" sz="2400" dirty="0" smtClean="0"/>
              <a:t>: input) is made to system previously in steady state</a:t>
            </a:r>
            <a:endParaRPr lang="en-GB" sz="2400" dirty="0" smtClean="0"/>
          </a:p>
          <a:p>
            <a:pPr marL="360000" indent="-360000">
              <a:buNone/>
            </a:pPr>
            <a:endParaRPr lang="en-GB" sz="2400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039564" y="3357041"/>
          <a:ext cx="7708900" cy="1008063"/>
        </p:xfrm>
        <a:graphic>
          <a:graphicData uri="http://schemas.openxmlformats.org/presentationml/2006/ole">
            <p:oleObj spid="_x0000_s16386" name="Equation" r:id="rId5" imgW="10299600" imgH="1346040" progId="Equation.DSMT4">
              <p:embed/>
            </p:oleObj>
          </a:graphicData>
        </a:graphic>
      </p:graphicFrame>
      <p:pic>
        <p:nvPicPr>
          <p:cNvPr id="14" name="Picture 13" descr="compMode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99590" y="188640"/>
            <a:ext cx="7226066" cy="25999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32040" y="6519446"/>
            <a:ext cx="4211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200" b="1" dirty="0" smtClean="0"/>
              <a:t>Common forms of input for pharmacokinetic models</a:t>
            </a:r>
            <a:endParaRPr lang="en-GB" sz="3200" b="1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Mathematical Term</a:t>
            </a:r>
          </a:p>
          <a:p>
            <a:pPr lvl="1">
              <a:buNone/>
            </a:pPr>
            <a:r>
              <a:rPr lang="en-GB" i="1" dirty="0" err="1" smtClean="0"/>
              <a:t>u</a:t>
            </a:r>
            <a:r>
              <a:rPr lang="en-GB" i="1" baseline="-25000" dirty="0" err="1" smtClean="0"/>
              <a:t>i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</a:t>
            </a:r>
          </a:p>
          <a:p>
            <a:pPr lvl="1">
              <a:spcBef>
                <a:spcPts val="1200"/>
              </a:spcBef>
              <a:buNone/>
            </a:pPr>
            <a:r>
              <a:rPr lang="en-GB" i="1" dirty="0" smtClean="0"/>
              <a:t>D</a:t>
            </a:r>
            <a:r>
              <a:rPr lang="en-GB" i="1" baseline="-25000" dirty="0" smtClean="0"/>
              <a:t>i</a:t>
            </a:r>
            <a:r>
              <a:rPr lang="en-GB" i="1" dirty="0" smtClean="0"/>
              <a:t> </a:t>
            </a:r>
            <a:r>
              <a:rPr lang="el-GR" i="1" dirty="0" smtClean="0"/>
              <a:t>δ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) – impulsive input of size </a:t>
            </a:r>
            <a:r>
              <a:rPr lang="en-GB" i="1" dirty="0" smtClean="0"/>
              <a:t>D</a:t>
            </a:r>
            <a:r>
              <a:rPr lang="en-GB" i="1" baseline="-25000" dirty="0" smtClean="0"/>
              <a:t>i</a:t>
            </a:r>
            <a:r>
              <a:rPr lang="en-GB" dirty="0" smtClean="0"/>
              <a:t> at time </a:t>
            </a:r>
            <a:r>
              <a:rPr lang="en-GB" i="1" dirty="0" smtClean="0"/>
              <a:t>t</a:t>
            </a:r>
            <a:r>
              <a:rPr lang="en-GB" dirty="0" smtClean="0"/>
              <a:t> = 0</a:t>
            </a:r>
          </a:p>
          <a:p>
            <a:pPr lvl="1">
              <a:spcBef>
                <a:spcPts val="1200"/>
              </a:spcBef>
              <a:buNone/>
            </a:pPr>
            <a:r>
              <a:rPr lang="en-GB" i="1" dirty="0" smtClean="0"/>
              <a:t>k</a:t>
            </a:r>
            <a:r>
              <a:rPr lang="en-GB" baseline="-25000" dirty="0" smtClean="0"/>
              <a:t>0</a:t>
            </a:r>
            <a:r>
              <a:rPr lang="en-GB" i="1" baseline="-25000" dirty="0" smtClean="0"/>
              <a:t>i</a:t>
            </a:r>
            <a:r>
              <a:rPr lang="en-GB" dirty="0" smtClean="0"/>
              <a:t> – constant input of size </a:t>
            </a:r>
            <a:r>
              <a:rPr lang="en-GB" i="1" dirty="0" smtClean="0"/>
              <a:t>k</a:t>
            </a:r>
            <a:r>
              <a:rPr lang="en-GB" baseline="-25000" dirty="0" smtClean="0"/>
              <a:t>0</a:t>
            </a:r>
            <a:r>
              <a:rPr lang="en-GB" i="1" baseline="-25000" dirty="0" smtClean="0"/>
              <a:t>i</a:t>
            </a:r>
            <a:r>
              <a:rPr lang="en-GB" dirty="0" smtClean="0"/>
              <a:t> per unit of time</a:t>
            </a:r>
          </a:p>
          <a:p>
            <a:pPr lvl="1">
              <a:spcBef>
                <a:spcPts val="3000"/>
              </a:spcBef>
              <a:buNone/>
            </a:pPr>
            <a:r>
              <a:rPr lang="en-GB" dirty="0" smtClean="0"/>
              <a:t>                       – repeated </a:t>
            </a:r>
            <a:r>
              <a:rPr lang="en-GB" sz="800" dirty="0" smtClean="0">
                <a:solidFill>
                  <a:schemeClr val="bg1"/>
                </a:solidFill>
              </a:rPr>
              <a:t>.</a:t>
            </a:r>
            <a:r>
              <a:rPr lang="en-GB" dirty="0" smtClean="0"/>
              <a:t>     impulsive inputs of size </a:t>
            </a:r>
            <a:r>
              <a:rPr lang="en-GB" i="1" dirty="0" err="1" smtClean="0"/>
              <a:t>D</a:t>
            </a:r>
            <a:r>
              <a:rPr lang="en-GB" i="1" baseline="-25000" dirty="0" err="1" smtClean="0"/>
              <a:t>ij</a:t>
            </a:r>
            <a:r>
              <a:rPr lang="en-GB" dirty="0" smtClean="0"/>
              <a:t> at times </a:t>
            </a:r>
            <a:r>
              <a:rPr lang="en-GB" i="1" dirty="0" err="1" smtClean="0"/>
              <a:t>t</a:t>
            </a:r>
            <a:r>
              <a:rPr lang="en-GB" i="1" baseline="-25000" dirty="0" err="1" smtClean="0"/>
              <a:t>j</a:t>
            </a:r>
            <a:endParaRPr lang="en-GB" baseline="-250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38642" cy="4525963"/>
          </a:xfrm>
        </p:spPr>
        <p:txBody>
          <a:bodyPr/>
          <a:lstStyle/>
          <a:p>
            <a:r>
              <a:rPr lang="en-GB" dirty="0" smtClean="0"/>
              <a:t>Pharmacokinetic Term</a:t>
            </a:r>
          </a:p>
          <a:p>
            <a:pPr lvl="1">
              <a:buNone/>
            </a:pPr>
            <a:r>
              <a:rPr lang="en-GB" dirty="0" smtClean="0"/>
              <a:t>input or intervention</a:t>
            </a:r>
          </a:p>
          <a:p>
            <a:pPr lvl="1">
              <a:spcBef>
                <a:spcPts val="1200"/>
              </a:spcBef>
              <a:buNone/>
            </a:pPr>
            <a:r>
              <a:rPr lang="en-GB" dirty="0" smtClean="0"/>
              <a:t>bolus injection of dose </a:t>
            </a:r>
            <a:r>
              <a:rPr lang="en-GB" i="1" dirty="0" smtClean="0"/>
              <a:t>D</a:t>
            </a:r>
            <a:r>
              <a:rPr lang="en-GB" i="1" baseline="-25000" dirty="0" smtClean="0"/>
              <a:t>i</a:t>
            </a:r>
            <a:r>
              <a:rPr lang="en-GB" dirty="0" smtClean="0"/>
              <a:t>   </a:t>
            </a:r>
            <a:r>
              <a:rPr lang="en-GB" sz="800" dirty="0" smtClean="0">
                <a:solidFill>
                  <a:schemeClr val="bg1"/>
                </a:solidFill>
              </a:rPr>
              <a:t>.</a:t>
            </a:r>
            <a:r>
              <a:rPr lang="en-GB" dirty="0" smtClean="0"/>
              <a:t> </a:t>
            </a:r>
            <a:endParaRPr lang="en-GB" sz="800" dirty="0" smtClean="0">
              <a:solidFill>
                <a:schemeClr val="bg1"/>
              </a:solidFill>
            </a:endParaRPr>
          </a:p>
          <a:p>
            <a:pPr lvl="1">
              <a:spcBef>
                <a:spcPts val="1200"/>
              </a:spcBef>
              <a:buNone/>
            </a:pPr>
            <a:r>
              <a:rPr lang="en-GB" dirty="0" smtClean="0"/>
              <a:t>constant infusion of drug, rate </a:t>
            </a:r>
            <a:r>
              <a:rPr lang="en-GB" i="1" dirty="0" smtClean="0"/>
              <a:t>k</a:t>
            </a:r>
            <a:r>
              <a:rPr lang="en-GB" baseline="-25000" dirty="0" smtClean="0"/>
              <a:t>0</a:t>
            </a:r>
            <a:r>
              <a:rPr lang="en-GB" i="1" baseline="-25000" dirty="0" smtClean="0"/>
              <a:t>i</a:t>
            </a:r>
            <a:r>
              <a:rPr lang="en-GB" dirty="0" smtClean="0"/>
              <a:t> per unit of time</a:t>
            </a:r>
          </a:p>
          <a:p>
            <a:pPr lvl="1">
              <a:spcBef>
                <a:spcPts val="3000"/>
              </a:spcBef>
              <a:buNone/>
            </a:pPr>
            <a:r>
              <a:rPr lang="en-GB" dirty="0" smtClean="0"/>
              <a:t>repeated bolus injections of dose </a:t>
            </a:r>
            <a:r>
              <a:rPr lang="en-GB" i="1" dirty="0" err="1" smtClean="0"/>
              <a:t>D</a:t>
            </a:r>
            <a:r>
              <a:rPr lang="en-GB" i="1" baseline="-25000" dirty="0" err="1" smtClean="0"/>
              <a:t>ij</a:t>
            </a:r>
            <a:r>
              <a:rPr lang="en-GB" dirty="0" smtClean="0"/>
              <a:t> at times </a:t>
            </a:r>
            <a:r>
              <a:rPr lang="en-GB" i="1" dirty="0" err="1" smtClean="0"/>
              <a:t>t</a:t>
            </a:r>
            <a:r>
              <a:rPr lang="en-GB" i="1" baseline="-25000" dirty="0" err="1" smtClean="0"/>
              <a:t>j</a:t>
            </a:r>
            <a:endParaRPr lang="en-GB" baseline="-25000" dirty="0" smtClean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928662" y="4418026"/>
          <a:ext cx="1906588" cy="939800"/>
        </p:xfrm>
        <a:graphic>
          <a:graphicData uri="http://schemas.openxmlformats.org/presentationml/2006/ole">
            <p:oleObj spid="_x0000_s19458" name="Equation" r:id="rId5" imgW="1904760" imgH="939600" progId="Equation.DSMT4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04048" y="6519446"/>
            <a:ext cx="4139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Analysis</a:t>
            </a:r>
          </a:p>
          <a:p>
            <a:endParaRPr lang="en-GB" sz="16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R</a:t>
            </a:r>
            <a:r>
              <a:rPr lang="en-US" sz="3200" b="1" dirty="0" smtClean="0"/>
              <a:t>ules for compartmental models</a:t>
            </a:r>
            <a:endParaRPr lang="en-GB" sz="3200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r>
              <a:rPr lang="en-US" dirty="0" smtClean="0"/>
              <a:t>General rules</a:t>
            </a:r>
          </a:p>
          <a:p>
            <a:pPr lvl="1"/>
            <a:r>
              <a:rPr lang="en-US" dirty="0" smtClean="0"/>
              <a:t>amounts can’t be negative (positive system), </a:t>
            </a:r>
            <a:r>
              <a:rPr lang="en-US" i="1" dirty="0" err="1" smtClean="0"/>
              <a:t>q</a:t>
            </a:r>
            <a:r>
              <a:rPr lang="en-US" i="1" baseline="-25000" dirty="0" err="1" smtClean="0"/>
              <a:t>i</a:t>
            </a:r>
            <a:r>
              <a:rPr lang="en-US" i="1" dirty="0" smtClean="0"/>
              <a:t> ≥ </a:t>
            </a:r>
            <a:r>
              <a:rPr lang="en-US" dirty="0" smtClean="0"/>
              <a:t>0</a:t>
            </a:r>
          </a:p>
          <a:p>
            <a:pPr lvl="1"/>
            <a:r>
              <a:rPr lang="en-US" dirty="0" smtClean="0"/>
              <a:t>flows can’t be negative, </a:t>
            </a:r>
            <a:r>
              <a:rPr lang="en-US" i="1" dirty="0" err="1" smtClean="0"/>
              <a:t>f</a:t>
            </a:r>
            <a:r>
              <a:rPr lang="en-US" i="1" baseline="-25000" dirty="0" err="1" smtClean="0"/>
              <a:t>ij</a:t>
            </a:r>
            <a:r>
              <a:rPr lang="en-US" dirty="0" smtClean="0"/>
              <a:t>(</a:t>
            </a:r>
            <a:r>
              <a:rPr lang="en-US" b="1" i="1" dirty="0" smtClean="0"/>
              <a:t>q</a:t>
            </a:r>
            <a:r>
              <a:rPr lang="en-US" dirty="0" smtClean="0"/>
              <a:t>)</a:t>
            </a:r>
            <a:r>
              <a:rPr lang="en-US" i="1" dirty="0" err="1" smtClean="0"/>
              <a:t>q</a:t>
            </a:r>
            <a:r>
              <a:rPr lang="en-US" i="1" baseline="-25000" dirty="0" err="1" smtClean="0"/>
              <a:t>i</a:t>
            </a:r>
            <a:r>
              <a:rPr lang="en-US" i="1" dirty="0" smtClean="0"/>
              <a:t> ≥ </a:t>
            </a:r>
            <a:r>
              <a:rPr lang="en-US" dirty="0" smtClean="0"/>
              <a:t>0</a:t>
            </a:r>
            <a:endParaRPr lang="en-US" baseline="-25000" dirty="0" smtClean="0"/>
          </a:p>
          <a:p>
            <a:r>
              <a:rPr lang="en-US" dirty="0" smtClean="0"/>
              <a:t>State space form:</a:t>
            </a:r>
          </a:p>
          <a:p>
            <a:pPr lvl="1"/>
            <a:r>
              <a:rPr lang="en-US" dirty="0" smtClean="0"/>
              <a:t>can be written in form </a:t>
            </a:r>
            <a:r>
              <a:rPr lang="en-US" b="1" i="1" dirty="0" smtClean="0"/>
              <a:t>q´</a:t>
            </a:r>
            <a:r>
              <a:rPr lang="en-US" dirty="0" smtClean="0"/>
              <a:t> = </a:t>
            </a:r>
            <a:r>
              <a:rPr lang="en-US" b="1" i="1" dirty="0" smtClean="0"/>
              <a:t>F</a:t>
            </a:r>
            <a:r>
              <a:rPr lang="en-US" dirty="0" smtClean="0"/>
              <a:t>(</a:t>
            </a:r>
            <a:r>
              <a:rPr lang="en-US" b="1" i="1" dirty="0" smtClean="0"/>
              <a:t>q</a:t>
            </a:r>
            <a:r>
              <a:rPr lang="en-US" dirty="0" smtClean="0"/>
              <a:t>)</a:t>
            </a:r>
            <a:r>
              <a:rPr lang="en-US" b="1" i="1" dirty="0" smtClean="0"/>
              <a:t>q</a:t>
            </a:r>
            <a:r>
              <a:rPr lang="en-US" dirty="0" smtClean="0"/>
              <a:t> + </a:t>
            </a:r>
            <a:r>
              <a:rPr lang="en-US" b="1" i="1" dirty="0" smtClean="0"/>
              <a:t>I</a:t>
            </a:r>
            <a:endParaRPr lang="en-US" dirty="0" smtClean="0"/>
          </a:p>
          <a:p>
            <a:pPr lvl="1"/>
            <a:r>
              <a:rPr lang="en-US" b="1" i="1" dirty="0" smtClean="0"/>
              <a:t>F</a:t>
            </a:r>
            <a:r>
              <a:rPr lang="en-US" dirty="0" smtClean="0"/>
              <a:t>(</a:t>
            </a:r>
            <a:r>
              <a:rPr lang="en-US" b="1" i="1" dirty="0" smtClean="0"/>
              <a:t>q</a:t>
            </a:r>
            <a:r>
              <a:rPr lang="en-US" dirty="0" smtClean="0"/>
              <a:t>) is </a:t>
            </a:r>
            <a:r>
              <a:rPr lang="en-US" b="1" dirty="0" smtClean="0"/>
              <a:t>compartmental matrix</a:t>
            </a:r>
            <a:r>
              <a:rPr lang="en-US" dirty="0" smtClean="0"/>
              <a:t> and satisfies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sum of terms down column 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  <a:r>
              <a:rPr lang="en-US" dirty="0" smtClean="0"/>
              <a:t>equals elimination from compartment </a:t>
            </a:r>
            <a:r>
              <a:rPr lang="en-US" i="1" dirty="0" err="1" smtClean="0"/>
              <a:t>i</a:t>
            </a:r>
            <a:r>
              <a:rPr lang="en-US" dirty="0" smtClean="0"/>
              <a:t> 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diagonal terms are outflows from respective compartments – so not positive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off diagonal terms are inflows so not negative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932040" y="6519446"/>
            <a:ext cx="4211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Example: One compartment model</a:t>
            </a:r>
            <a:endParaRPr lang="en-GB" sz="3200" b="1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1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400"/>
          </a:p>
        </p:txBody>
      </p:sp>
      <p:pic>
        <p:nvPicPr>
          <p:cNvPr id="10" name="Picture 3" descr="R:\Sarah\Images\Logos\SO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190" y="6093296"/>
            <a:ext cx="3230810" cy="646732"/>
          </a:xfrm>
          <a:prstGeom prst="rect">
            <a:avLst/>
          </a:prstGeom>
          <a:noFill/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000528"/>
          </a:xfrm>
        </p:spPr>
        <p:txBody>
          <a:bodyPr/>
          <a:lstStyle/>
          <a:p>
            <a:r>
              <a:rPr lang="en-GB" dirty="0" smtClean="0"/>
              <a:t>Examples:</a:t>
            </a:r>
          </a:p>
          <a:p>
            <a:pPr lvl="1"/>
            <a:r>
              <a:rPr lang="en-GB" dirty="0" smtClean="0"/>
              <a:t>radioactive substance (decay)</a:t>
            </a:r>
          </a:p>
          <a:p>
            <a:pPr lvl="1"/>
            <a:r>
              <a:rPr lang="en-GB" dirty="0" smtClean="0"/>
              <a:t>systemic blood &amp; </a:t>
            </a:r>
            <a:r>
              <a:rPr lang="en-GB" dirty="0" err="1" smtClean="0"/>
              <a:t>perfused</a:t>
            </a:r>
            <a:r>
              <a:rPr lang="en-GB" dirty="0" smtClean="0"/>
              <a:t> tissue</a:t>
            </a:r>
          </a:p>
          <a:p>
            <a:r>
              <a:rPr lang="en-GB" dirty="0" smtClean="0"/>
              <a:t>System equations</a:t>
            </a:r>
          </a:p>
          <a:p>
            <a:endParaRPr lang="en-GB" sz="2400" dirty="0" smtClean="0"/>
          </a:p>
          <a:p>
            <a:pPr>
              <a:buNone/>
            </a:pPr>
            <a:r>
              <a:rPr lang="en-GB" dirty="0" smtClean="0"/>
              <a:t>	with observation</a:t>
            </a:r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r>
              <a:rPr lang="en-GB" dirty="0" smtClean="0"/>
              <a:t>	(</a:t>
            </a:r>
            <a:r>
              <a:rPr lang="en-GB" i="1" dirty="0" smtClean="0"/>
              <a:t>c</a:t>
            </a:r>
            <a:r>
              <a:rPr lang="en-GB" baseline="-25000" dirty="0" smtClean="0"/>
              <a:t>1</a:t>
            </a:r>
            <a:r>
              <a:rPr lang="en-GB" dirty="0" smtClean="0"/>
              <a:t> is observation gain)</a:t>
            </a:r>
            <a:endParaRPr lang="en-GB" dirty="0"/>
          </a:p>
        </p:txBody>
      </p:sp>
      <p:pic>
        <p:nvPicPr>
          <p:cNvPr id="14" name="Content Placeholder 11" descr="oneCom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889744" y="1428736"/>
            <a:ext cx="2611346" cy="202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1892305" y="3632204"/>
          <a:ext cx="3394075" cy="368300"/>
        </p:xfrm>
        <a:graphic>
          <a:graphicData uri="http://schemas.openxmlformats.org/presentationml/2006/ole">
            <p:oleObj spid="_x0000_s21507" name="Equation" r:id="rId6" imgW="3390840" imgH="368280" progId="Equation.DSMT4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3243263" y="4560898"/>
          <a:ext cx="1906587" cy="368300"/>
        </p:xfrm>
        <a:graphic>
          <a:graphicData uri="http://schemas.openxmlformats.org/presentationml/2006/ole">
            <p:oleObj spid="_x0000_s21509" name="Equation" r:id="rId7" imgW="1904760" imgH="36828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932040" y="6519446"/>
            <a:ext cx="4211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3"/>
                </a:solidFill>
              </a:rPr>
              <a:t>AMR Summer School: Structural </a:t>
            </a:r>
            <a:r>
              <a:rPr lang="en-GB" sz="1200" dirty="0" err="1" smtClean="0">
                <a:solidFill>
                  <a:schemeClr val="accent3"/>
                </a:solidFill>
              </a:rPr>
              <a:t>Identifiability</a:t>
            </a:r>
            <a:r>
              <a:rPr lang="en-GB" sz="1200" dirty="0" smtClean="0">
                <a:solidFill>
                  <a:schemeClr val="accent3"/>
                </a:solidFill>
              </a:rPr>
              <a:t> </a:t>
            </a:r>
            <a:r>
              <a:rPr lang="en-GB" sz="1200" dirty="0" smtClean="0">
                <a:solidFill>
                  <a:schemeClr val="accent3"/>
                </a:solidFill>
              </a:rPr>
              <a:t>Analysis</a:t>
            </a:r>
            <a:endParaRPr lang="en-GB" sz="12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1093</Words>
  <Application>Microsoft Office PowerPoint</Application>
  <PresentationFormat>On-screen Show (4:3)</PresentationFormat>
  <Paragraphs>186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Default Design</vt:lpstr>
      <vt:lpstr>Equation</vt:lpstr>
      <vt:lpstr>Compartmental Modelling</vt:lpstr>
      <vt:lpstr>What are compartmental models?</vt:lpstr>
      <vt:lpstr>Slide 3</vt:lpstr>
      <vt:lpstr>Areas of application of compartmental models</vt:lpstr>
      <vt:lpstr>Linear (time-invariant) compartmental models</vt:lpstr>
      <vt:lpstr>Slide 6</vt:lpstr>
      <vt:lpstr>Common forms of input for pharmacokinetic models</vt:lpstr>
      <vt:lpstr>Rules for compartmental models</vt:lpstr>
      <vt:lpstr>Example: One compartment model</vt:lpstr>
      <vt:lpstr>Example: One compartment model</vt:lpstr>
      <vt:lpstr>Example: One compartment model</vt:lpstr>
      <vt:lpstr>Example: One compartment model</vt:lpstr>
      <vt:lpstr>Example: One compartment model</vt:lpstr>
      <vt:lpstr>Example: One compartment model</vt:lpstr>
      <vt:lpstr>Exercise: Two compartment model</vt:lpstr>
      <vt:lpstr>Example: Two compartment model</vt:lpstr>
      <vt:lpstr>Example: Two compartment model</vt:lpstr>
      <vt:lpstr>Example: Two compartment model</vt:lpstr>
      <vt:lpstr>Example: Two compartment model</vt:lpstr>
      <vt:lpstr>Example: Two compartment model</vt:lpstr>
      <vt:lpstr>Example: Two compartment model</vt:lpstr>
      <vt:lpstr>Example: One compartment nonlinear model</vt:lpstr>
      <vt:lpstr>Michaelis-Menten saturation curve</vt:lpstr>
      <vt:lpstr>Input response under nonlinear elimination</vt:lpstr>
      <vt:lpstr>Repeated impulsive inputs under nonlinear elimination</vt:lpstr>
      <vt:lpstr>Model for Tumour Targeting</vt:lpstr>
      <vt:lpstr>Other important considerations</vt:lpstr>
      <vt:lpstr>Other important considerations</vt:lpstr>
      <vt:lpstr>Slide 29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 title style</dc:title>
  <dc:creator>omsiae</dc:creator>
  <cp:lastModifiedBy>Mike Chappell</cp:lastModifiedBy>
  <cp:revision>107</cp:revision>
  <dcterms:created xsi:type="dcterms:W3CDTF">2009-05-19T09:42:16Z</dcterms:created>
  <dcterms:modified xsi:type="dcterms:W3CDTF">2016-06-28T13:40:37Z</dcterms:modified>
</cp:coreProperties>
</file>