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0" r:id="rId3"/>
    <p:sldId id="258" r:id="rId4"/>
    <p:sldId id="291" r:id="rId5"/>
    <p:sldId id="331" r:id="rId6"/>
    <p:sldId id="314" r:id="rId7"/>
    <p:sldId id="345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29" r:id="rId2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00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6" autoAdjust="0"/>
    <p:restoredTop sz="94737" autoAdjust="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Relationship Id="rId9" Type="http://schemas.openxmlformats.org/officeDocument/2006/relationships/image" Target="../media/image72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image" Target="../media/image75.wmf"/><Relationship Id="rId7" Type="http://schemas.openxmlformats.org/officeDocument/2006/relationships/image" Target="../media/image79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78.wmf"/><Relationship Id="rId11" Type="http://schemas.openxmlformats.org/officeDocument/2006/relationships/image" Target="../media/image83.wmf"/><Relationship Id="rId5" Type="http://schemas.openxmlformats.org/officeDocument/2006/relationships/image" Target="../media/image77.wmf"/><Relationship Id="rId10" Type="http://schemas.openxmlformats.org/officeDocument/2006/relationships/image" Target="../media/image82.wmf"/><Relationship Id="rId4" Type="http://schemas.openxmlformats.org/officeDocument/2006/relationships/image" Target="../media/image76.wmf"/><Relationship Id="rId9" Type="http://schemas.openxmlformats.org/officeDocument/2006/relationships/image" Target="../media/image8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7" Type="http://schemas.openxmlformats.org/officeDocument/2006/relationships/image" Target="../media/image90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6" Type="http://schemas.openxmlformats.org/officeDocument/2006/relationships/image" Target="../media/image89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7" Type="http://schemas.openxmlformats.org/officeDocument/2006/relationships/image" Target="../media/image97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6" Type="http://schemas.openxmlformats.org/officeDocument/2006/relationships/image" Target="../media/image96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image" Target="../media/image100.wmf"/><Relationship Id="rId7" Type="http://schemas.openxmlformats.org/officeDocument/2006/relationships/image" Target="../media/image104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6" Type="http://schemas.openxmlformats.org/officeDocument/2006/relationships/image" Target="../media/image103.wmf"/><Relationship Id="rId5" Type="http://schemas.openxmlformats.org/officeDocument/2006/relationships/image" Target="../media/image102.wmf"/><Relationship Id="rId4" Type="http://schemas.openxmlformats.org/officeDocument/2006/relationships/image" Target="../media/image10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7" Type="http://schemas.openxmlformats.org/officeDocument/2006/relationships/image" Target="../media/image112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Relationship Id="rId6" Type="http://schemas.openxmlformats.org/officeDocument/2006/relationships/image" Target="../media/image111.wmf"/><Relationship Id="rId5" Type="http://schemas.openxmlformats.org/officeDocument/2006/relationships/image" Target="../media/image110.wmf"/><Relationship Id="rId4" Type="http://schemas.openxmlformats.org/officeDocument/2006/relationships/image" Target="../media/image10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Relationship Id="rId5" Type="http://schemas.openxmlformats.org/officeDocument/2006/relationships/image" Target="../media/image117.wmf"/><Relationship Id="rId4" Type="http://schemas.openxmlformats.org/officeDocument/2006/relationships/image" Target="../media/image1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27.wmf"/><Relationship Id="rId1" Type="http://schemas.openxmlformats.org/officeDocument/2006/relationships/image" Target="../media/image40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8.wmf"/><Relationship Id="rId7" Type="http://schemas.openxmlformats.org/officeDocument/2006/relationships/image" Target="../media/image51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0.wmf"/><Relationship Id="rId5" Type="http://schemas.openxmlformats.org/officeDocument/2006/relationships/image" Target="../media/image43.wmf"/><Relationship Id="rId4" Type="http://schemas.openxmlformats.org/officeDocument/2006/relationships/image" Target="../media/image4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57058-D26A-4769-9CE9-1C9D308AF18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81829-3DCD-4AF8-84B8-1B69877365C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71C50-E7A5-4451-8BE1-02052EC94C7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56234-2B05-4F0E-8284-8AC30791E4A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5A922-EC32-45EF-BBEF-F5098DB4FB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E7BF6-917E-4CAD-8345-B30366C9F38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DA812-6B80-44FB-98C6-B975721050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25276-9CE5-4FFF-979F-20725CCA495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834FF-5DF1-4946-8290-25FCA301E4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B92FD-ACFA-4507-A971-A126B0EE00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56135-49F6-4B78-9485-EDB211C1A2F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3072B14-4F93-4ED2-95B8-236AC4B68B4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4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5.bin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4.bin"/><Relationship Id="rId10" Type="http://schemas.openxmlformats.org/officeDocument/2006/relationships/oleObject" Target="../embeddings/oleObject49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1.bin"/><Relationship Id="rId9" Type="http://schemas.openxmlformats.org/officeDocument/2006/relationships/oleObject" Target="../embeddings/oleObject5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0.bin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65.bin"/><Relationship Id="rId12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4.bin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3.bin"/><Relationship Id="rId10" Type="http://schemas.openxmlformats.org/officeDocument/2006/relationships/oleObject" Target="../embeddings/oleObject68.bin"/><Relationship Id="rId4" Type="http://schemas.openxmlformats.org/officeDocument/2006/relationships/oleObject" Target="../embeddings/oleObject62.bin"/><Relationship Id="rId9" Type="http://schemas.openxmlformats.org/officeDocument/2006/relationships/oleObject" Target="../embeddings/oleObject6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13" Type="http://schemas.openxmlformats.org/officeDocument/2006/relationships/oleObject" Target="../embeddings/oleObject80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74.bin"/><Relationship Id="rId12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3.bin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2.bin"/><Relationship Id="rId10" Type="http://schemas.openxmlformats.org/officeDocument/2006/relationships/oleObject" Target="../embeddings/oleObject77.bin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6.bin"/><Relationship Id="rId14" Type="http://schemas.openxmlformats.org/officeDocument/2006/relationships/oleObject" Target="../embeddings/oleObject8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4.bin"/><Relationship Id="rId5" Type="http://schemas.openxmlformats.org/officeDocument/2006/relationships/oleObject" Target="../embeddings/oleObject83.bin"/><Relationship Id="rId10" Type="http://schemas.openxmlformats.org/officeDocument/2006/relationships/oleObject" Target="../embeddings/oleObject88.bin"/><Relationship Id="rId4" Type="http://schemas.openxmlformats.org/officeDocument/2006/relationships/oleObject" Target="../embeddings/oleObject82.bin"/><Relationship Id="rId9" Type="http://schemas.openxmlformats.org/officeDocument/2006/relationships/oleObject" Target="../embeddings/oleObject8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91.bin"/><Relationship Id="rId5" Type="http://schemas.openxmlformats.org/officeDocument/2006/relationships/oleObject" Target="../embeddings/oleObject90.bin"/><Relationship Id="rId10" Type="http://schemas.openxmlformats.org/officeDocument/2006/relationships/oleObject" Target="../embeddings/oleObject95.bin"/><Relationship Id="rId4" Type="http://schemas.openxmlformats.org/officeDocument/2006/relationships/oleObject" Target="../embeddings/oleObject89.bin"/><Relationship Id="rId9" Type="http://schemas.openxmlformats.org/officeDocument/2006/relationships/oleObject" Target="../embeddings/oleObject9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0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9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98.bin"/><Relationship Id="rId11" Type="http://schemas.openxmlformats.org/officeDocument/2006/relationships/oleObject" Target="../embeddings/oleObject103.bin"/><Relationship Id="rId5" Type="http://schemas.openxmlformats.org/officeDocument/2006/relationships/oleObject" Target="../embeddings/oleObject97.bin"/><Relationship Id="rId10" Type="http://schemas.openxmlformats.org/officeDocument/2006/relationships/oleObject" Target="../embeddings/oleObject102.bin"/><Relationship Id="rId4" Type="http://schemas.openxmlformats.org/officeDocument/2006/relationships/oleObject" Target="../embeddings/oleObject96.bin"/><Relationship Id="rId9" Type="http://schemas.openxmlformats.org/officeDocument/2006/relationships/oleObject" Target="../embeddings/oleObject10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8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0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06.bin"/><Relationship Id="rId5" Type="http://schemas.openxmlformats.org/officeDocument/2006/relationships/oleObject" Target="../embeddings/oleObject105.bin"/><Relationship Id="rId10" Type="http://schemas.openxmlformats.org/officeDocument/2006/relationships/oleObject" Target="../embeddings/oleObject110.bin"/><Relationship Id="rId4" Type="http://schemas.openxmlformats.org/officeDocument/2006/relationships/oleObject" Target="../embeddings/oleObject104.bin"/><Relationship Id="rId9" Type="http://schemas.openxmlformats.org/officeDocument/2006/relationships/oleObject" Target="../embeddings/oleObject10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13.bin"/><Relationship Id="rId5" Type="http://schemas.openxmlformats.org/officeDocument/2006/relationships/oleObject" Target="../embeddings/oleObject112.bin"/><Relationship Id="rId4" Type="http://schemas.openxmlformats.org/officeDocument/2006/relationships/oleObject" Target="../embeddings/oleObject11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29.bin"/><Relationship Id="rId9" Type="http://schemas.openxmlformats.org/officeDocument/2006/relationships/oleObject" Target="../embeddings/oleObject3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20938"/>
            <a:ext cx="9144000" cy="1470025"/>
          </a:xfrm>
        </p:spPr>
        <p:txBody>
          <a:bodyPr/>
          <a:lstStyle/>
          <a:p>
            <a:pPr eaLnBrk="1" hangingPunct="1"/>
            <a:r>
              <a:rPr lang="en-GB" altLang="en-US" sz="3200" b="1" dirty="0" smtClean="0"/>
              <a:t/>
            </a:r>
            <a:br>
              <a:rPr lang="en-GB" altLang="en-US" sz="3200" b="1" dirty="0" smtClean="0"/>
            </a:br>
            <a:r>
              <a:rPr lang="en-GB" altLang="en-US" sz="3200" b="1" dirty="0" smtClean="0"/>
              <a:t/>
            </a:r>
            <a:br>
              <a:rPr lang="en-GB" altLang="en-US" sz="3200" b="1" dirty="0" smtClean="0"/>
            </a:br>
            <a:r>
              <a:rPr lang="en-GB" altLang="en-US" sz="3200" b="1" dirty="0" smtClean="0"/>
              <a:t/>
            </a:r>
            <a:br>
              <a:rPr lang="en-GB" altLang="en-US" sz="3200" b="1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endParaRPr lang="en-US" altLang="en-US" dirty="0" smtClean="0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14863"/>
            <a:ext cx="91440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67544" y="0"/>
            <a:ext cx="9144000" cy="4176068"/>
          </a:xfrm>
          <a:noFill/>
        </p:spPr>
        <p:txBody>
          <a:bodyPr/>
          <a:lstStyle/>
          <a:p>
            <a:r>
              <a:rPr lang="en-GB" sz="2400" b="1" dirty="0" smtClean="0"/>
              <a:t>University of Warwick: AMR Summer School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/>
              <a:t>4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-6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July, </a:t>
            </a:r>
            <a:r>
              <a:rPr lang="en-GB" sz="2400" b="1" dirty="0" smtClean="0"/>
              <a:t>2016</a:t>
            </a:r>
            <a:br>
              <a:rPr lang="en-GB" sz="2400" b="1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/>
              <a:t>Structural </a:t>
            </a:r>
            <a:r>
              <a:rPr lang="en-GB" sz="2400" b="1" dirty="0" err="1" smtClean="0"/>
              <a:t>Identifiability</a:t>
            </a:r>
            <a:r>
              <a:rPr lang="en-GB" sz="2400" b="1" dirty="0" smtClean="0"/>
              <a:t> </a:t>
            </a:r>
            <a:r>
              <a:rPr lang="en-GB" sz="2400" b="1" dirty="0" smtClean="0"/>
              <a:t>Analysis</a:t>
            </a:r>
            <a:br>
              <a:rPr lang="en-GB" sz="2400" b="1" dirty="0" smtClean="0"/>
            </a:br>
            <a:r>
              <a:rPr lang="en-GB" sz="2400" b="1" dirty="0" smtClean="0"/>
              <a:t>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/>
              <a:t>Dr Mike Chappell,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1" dirty="0" smtClean="0"/>
              <a:t>School of Engineering, University of </a:t>
            </a:r>
            <a:r>
              <a:rPr lang="en-GB" sz="2400" b="1" dirty="0" smtClean="0"/>
              <a:t>Warwick.</a:t>
            </a:r>
            <a:br>
              <a:rPr lang="en-GB" sz="2400" b="1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800" b="1" dirty="0" smtClean="0">
                <a:solidFill>
                  <a:srgbClr val="0070C0"/>
                </a:solidFill>
              </a:rPr>
              <a:t>Laplace </a:t>
            </a:r>
            <a:r>
              <a:rPr lang="en-GB" sz="2800" b="1" dirty="0" smtClean="0">
                <a:solidFill>
                  <a:srgbClr val="0070C0"/>
                </a:solidFill>
              </a:rPr>
              <a:t>Transforms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endParaRPr lang="en-GB" altLang="en-US" sz="2400" dirty="0" smtClean="0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652963"/>
            <a:ext cx="9144000" cy="1033462"/>
          </a:xfrm>
        </p:spPr>
        <p:txBody>
          <a:bodyPr/>
          <a:lstStyle/>
          <a:p>
            <a:pPr eaLnBrk="1" hangingPunct="1"/>
            <a:r>
              <a:rPr lang="en-GB" altLang="en-US" sz="2400" b="1" dirty="0" smtClean="0">
                <a:solidFill>
                  <a:schemeClr val="bg1"/>
                </a:solidFill>
              </a:rPr>
              <a:t>DR. MIKE CHAPPELL</a:t>
            </a:r>
          </a:p>
          <a:p>
            <a:pPr eaLnBrk="1" hangingPunct="1"/>
            <a:r>
              <a:rPr lang="en-GB" altLang="en-US" sz="2400" dirty="0" smtClean="0">
                <a:solidFill>
                  <a:schemeClr val="bg1"/>
                </a:solidFill>
              </a:rPr>
              <a:t>OFFICE: </a:t>
            </a:r>
            <a:r>
              <a:rPr lang="en-GB" altLang="en-US" sz="2400" dirty="0" smtClean="0">
                <a:solidFill>
                  <a:schemeClr val="bg1"/>
                </a:solidFill>
              </a:rPr>
              <a:t>D216 </a:t>
            </a:r>
            <a:r>
              <a:rPr lang="en-GB" altLang="en-US" sz="2400" dirty="0" smtClean="0">
                <a:solidFill>
                  <a:schemeClr val="bg1"/>
                </a:solidFill>
              </a:rPr>
              <a:t>- Email: M.J.Chappell@warwick.ac.uk</a:t>
            </a:r>
          </a:p>
          <a:p>
            <a:pPr eaLnBrk="1" hangingPunct="1"/>
            <a:endParaRPr lang="en-US" alt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34925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800" u="sng" dirty="0" smtClean="0">
                <a:solidFill>
                  <a:srgbClr val="FF0000"/>
                </a:solidFill>
              </a:rPr>
              <a:t>Examples:</a:t>
            </a:r>
            <a:r>
              <a:rPr lang="en-GB" altLang="en-US" sz="2800" dirty="0" smtClean="0">
                <a:solidFill>
                  <a:srgbClr val="0000CC"/>
                </a:solidFill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Find the Inverse Laplace transforms of:</a:t>
            </a:r>
            <a:endParaRPr lang="en-GB" altLang="en-US" sz="2800" u="sng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3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3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3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(1)                                      </a:t>
            </a:r>
            <a:r>
              <a:rPr lang="en-GB" altLang="en-US" sz="2400" dirty="0" smtClean="0"/>
              <a:t>from Tables: </a:t>
            </a:r>
          </a:p>
          <a:p>
            <a:pPr marL="457200" indent="-457200">
              <a:spcBef>
                <a:spcPct val="20000"/>
              </a:spcBef>
              <a:buAutoNum type="arabicParenBoth"/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So </a:t>
            </a:r>
            <a:r>
              <a:rPr lang="en-GB" altLang="en-US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=5</a:t>
            </a: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(2)</a:t>
            </a:r>
            <a:r>
              <a:rPr lang="en-GB" altLang="en-US" sz="2400" dirty="0" smtClean="0">
                <a:solidFill>
                  <a:srgbClr val="FF0000"/>
                </a:solidFill>
              </a:rPr>
              <a:t>                                      </a:t>
            </a:r>
            <a:r>
              <a:rPr lang="en-GB" altLang="en-US" sz="2400" dirty="0" smtClean="0"/>
              <a:t>from Tables:</a:t>
            </a:r>
          </a:p>
          <a:p>
            <a:pPr marL="457200" indent="-457200">
              <a:spcBef>
                <a:spcPct val="20000"/>
              </a:spcBef>
            </a:pPr>
            <a:endParaRPr lang="en-GB" altLang="en-US" dirty="0" smtClean="0"/>
          </a:p>
          <a:p>
            <a:pPr marL="457200" indent="-457200">
              <a:spcBef>
                <a:spcPct val="20000"/>
              </a:spcBef>
            </a:pPr>
            <a:endParaRPr lang="en-GB" altLang="en-US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So </a:t>
            </a:r>
            <a:r>
              <a:rPr lang="en-GB" alt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GB" altLang="en-US" sz="2400" dirty="0" smtClean="0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10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graphicFrame>
        <p:nvGraphicFramePr>
          <p:cNvPr id="8198" name="Object 1"/>
          <p:cNvGraphicFramePr>
            <a:graphicFrameLocks noChangeAspect="1"/>
          </p:cNvGraphicFramePr>
          <p:nvPr/>
        </p:nvGraphicFramePr>
        <p:xfrm>
          <a:off x="604739" y="980728"/>
          <a:ext cx="1735013" cy="883742"/>
        </p:xfrm>
        <a:graphic>
          <a:graphicData uri="http://schemas.openxmlformats.org/presentationml/2006/ole">
            <p:oleObj spid="_x0000_s49460" name="Equation" r:id="rId4" imgW="774364" imgH="393529" progId="Equation.DSMT4">
              <p:embed/>
            </p:oleObj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5482713" y="980728"/>
          <a:ext cx="1897599" cy="806593"/>
        </p:xfrm>
        <a:graphic>
          <a:graphicData uri="http://schemas.openxmlformats.org/presentationml/2006/ole">
            <p:oleObj spid="_x0000_s49461" name="Equation" r:id="rId5" imgW="914400" imgH="393700" progId="Equation.DSMT4">
              <p:embed/>
            </p:oleObj>
          </a:graphicData>
        </a:graphic>
      </p:graphicFrame>
      <p:graphicFrame>
        <p:nvGraphicFramePr>
          <p:cNvPr id="47115" name="Object 1"/>
          <p:cNvGraphicFramePr>
            <a:graphicFrameLocks noChangeAspect="1"/>
          </p:cNvGraphicFramePr>
          <p:nvPr/>
        </p:nvGraphicFramePr>
        <p:xfrm>
          <a:off x="611560" y="3371329"/>
          <a:ext cx="1600200" cy="993775"/>
        </p:xfrm>
        <a:graphic>
          <a:graphicData uri="http://schemas.openxmlformats.org/presentationml/2006/ole">
            <p:oleObj spid="_x0000_s49462" name="Equation" r:id="rId6" imgW="634725" imgH="393529" progId="Equation.DSMT4">
              <p:embed/>
            </p:oleObj>
          </a:graphicData>
        </a:graphic>
      </p:graphicFrame>
      <p:graphicFrame>
        <p:nvGraphicFramePr>
          <p:cNvPr id="4711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37733655"/>
              </p:ext>
            </p:extLst>
          </p:nvPr>
        </p:nvGraphicFramePr>
        <p:xfrm>
          <a:off x="1874838" y="4638774"/>
          <a:ext cx="2998787" cy="806450"/>
        </p:xfrm>
        <a:graphic>
          <a:graphicData uri="http://schemas.openxmlformats.org/presentationml/2006/ole">
            <p:oleObj spid="_x0000_s49463" name="Equation" r:id="rId7" imgW="1587500" imgH="431800" progId="Equation.DSMT4">
              <p:embed/>
            </p:oleObj>
          </a:graphicData>
        </a:graphic>
      </p:graphicFrame>
      <p:graphicFrame>
        <p:nvGraphicFramePr>
          <p:cNvPr id="49162" name="Object 10"/>
          <p:cNvGraphicFramePr>
            <a:graphicFrameLocks noChangeAspect="1"/>
          </p:cNvGraphicFramePr>
          <p:nvPr/>
        </p:nvGraphicFramePr>
        <p:xfrm>
          <a:off x="5500688" y="3501008"/>
          <a:ext cx="1765300" cy="806450"/>
        </p:xfrm>
        <a:graphic>
          <a:graphicData uri="http://schemas.openxmlformats.org/presentationml/2006/ole">
            <p:oleObj spid="_x0000_s49464" name="Equation" r:id="rId8" imgW="850531" imgH="393529" progId="Equation.DSMT4">
              <p:embed/>
            </p:oleObj>
          </a:graphicData>
        </a:graphic>
      </p:graphicFrame>
      <p:graphicFrame>
        <p:nvGraphicFramePr>
          <p:cNvPr id="49163" name="Object 11"/>
          <p:cNvGraphicFramePr>
            <a:graphicFrameLocks noChangeAspect="1"/>
          </p:cNvGraphicFramePr>
          <p:nvPr/>
        </p:nvGraphicFramePr>
        <p:xfrm>
          <a:off x="1259632" y="1896691"/>
          <a:ext cx="2687638" cy="884237"/>
        </p:xfrm>
        <a:graphic>
          <a:graphicData uri="http://schemas.openxmlformats.org/presentationml/2006/ole">
            <p:oleObj spid="_x0000_s49465" name="Equation" r:id="rId9" imgW="1295400" imgH="431800" progId="Equation.DSMT4">
              <p:embed/>
            </p:oleObj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98534199"/>
              </p:ext>
            </p:extLst>
          </p:nvPr>
        </p:nvGraphicFramePr>
        <p:xfrm>
          <a:off x="4863040" y="4591149"/>
          <a:ext cx="887413" cy="854075"/>
        </p:xfrm>
        <a:graphic>
          <a:graphicData uri="http://schemas.openxmlformats.org/presentationml/2006/ole">
            <p:oleObj spid="_x0000_s49466" name="Equation" r:id="rId10" imgW="469900" imgH="457200" progId="Equation.DSMT4">
              <p:embed/>
            </p:oleObj>
          </a:graphicData>
        </a:graphic>
      </p:graphicFrame>
      <p:sp>
        <p:nvSpPr>
          <p:cNvPr id="14" name="Rectangle 11"/>
          <p:cNvSpPr txBox="1">
            <a:spLocks noChangeArrowheads="1"/>
          </p:cNvSpPr>
          <p:nvPr/>
        </p:nvSpPr>
        <p:spPr bwMode="auto">
          <a:xfrm>
            <a:off x="3779912" y="6205538"/>
            <a:ext cx="5472039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INVERSE LAPLACE TRANSFORM - EXAMPLE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34925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800" u="sng" dirty="0" smtClean="0">
                <a:solidFill>
                  <a:srgbClr val="FF0000"/>
                </a:solidFill>
              </a:rPr>
              <a:t>Examples:</a:t>
            </a:r>
            <a:r>
              <a:rPr lang="en-GB" altLang="en-US" sz="2800" dirty="0" smtClean="0">
                <a:solidFill>
                  <a:srgbClr val="0000CC"/>
                </a:solidFill>
              </a:rPr>
              <a:t> </a:t>
            </a:r>
          </a:p>
          <a:p>
            <a:pPr>
              <a:spcBef>
                <a:spcPct val="20000"/>
              </a:spcBef>
            </a:pPr>
            <a:endParaRPr lang="en-GB" altLang="en-US" sz="3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3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3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(3)                                      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By Linearity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4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from Tables: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32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6600"/>
                </a:solidFill>
              </a:rPr>
              <a:t>Hence</a:t>
            </a:r>
            <a:r>
              <a:rPr lang="en-GB" altLang="en-US" sz="2400" dirty="0" smtClean="0"/>
              <a:t> </a:t>
            </a:r>
          </a:p>
          <a:p>
            <a:pPr marL="457200" indent="-457200">
              <a:spcBef>
                <a:spcPct val="20000"/>
              </a:spcBef>
              <a:buAutoNum type="arabicParenBoth"/>
            </a:pPr>
            <a:endParaRPr lang="en-GB" altLang="en-US" sz="2400" dirty="0" smtClean="0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11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graphicFrame>
        <p:nvGraphicFramePr>
          <p:cNvPr id="8198" name="Object 1"/>
          <p:cNvGraphicFramePr>
            <a:graphicFrameLocks noChangeAspect="1"/>
          </p:cNvGraphicFramePr>
          <p:nvPr/>
        </p:nvGraphicFramePr>
        <p:xfrm>
          <a:off x="643211" y="530126"/>
          <a:ext cx="2560637" cy="882650"/>
        </p:xfrm>
        <a:graphic>
          <a:graphicData uri="http://schemas.openxmlformats.org/presentationml/2006/ole">
            <p:oleObj spid="_x0000_s50541" name="Equation" r:id="rId4" imgW="1143000" imgH="393700" progId="Equation.DSMT4">
              <p:embed/>
            </p:oleObj>
          </a:graphicData>
        </a:graphic>
      </p:graphicFrame>
      <p:graphicFrame>
        <p:nvGraphicFramePr>
          <p:cNvPr id="47117" name="Object 13"/>
          <p:cNvGraphicFramePr>
            <a:graphicFrameLocks noChangeAspect="1"/>
          </p:cNvGraphicFramePr>
          <p:nvPr/>
        </p:nvGraphicFramePr>
        <p:xfrm>
          <a:off x="4023742" y="3439021"/>
          <a:ext cx="5084762" cy="854075"/>
        </p:xfrm>
        <a:graphic>
          <a:graphicData uri="http://schemas.openxmlformats.org/presentationml/2006/ole">
            <p:oleObj spid="_x0000_s50542" name="Equation" r:id="rId5" imgW="2692400" imgH="457200" progId="Equation.DSMT4">
              <p:embed/>
            </p:oleObj>
          </a:graphicData>
        </a:graphic>
      </p:graphicFrame>
      <p:graphicFrame>
        <p:nvGraphicFramePr>
          <p:cNvPr id="49163" name="Object 11"/>
          <p:cNvGraphicFramePr>
            <a:graphicFrameLocks noChangeAspect="1"/>
          </p:cNvGraphicFramePr>
          <p:nvPr/>
        </p:nvGraphicFramePr>
        <p:xfrm>
          <a:off x="1912515" y="1464643"/>
          <a:ext cx="5611813" cy="884237"/>
        </p:xfrm>
        <a:graphic>
          <a:graphicData uri="http://schemas.openxmlformats.org/presentationml/2006/ole">
            <p:oleObj spid="_x0000_s50543" name="Equation" r:id="rId6" imgW="2705100" imgH="431800" progId="Equation.DSMT4">
              <p:embed/>
            </p:oleObj>
          </a:graphicData>
        </a:graphic>
      </p:graphicFrame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1259632" y="4797152"/>
          <a:ext cx="4425950" cy="962025"/>
        </p:xfrm>
        <a:graphic>
          <a:graphicData uri="http://schemas.openxmlformats.org/presentationml/2006/ole">
            <p:oleObj spid="_x0000_s50544" name="Equation" r:id="rId7" imgW="2133600" imgH="469900" progId="Equation.DSMT4">
              <p:embed/>
            </p:oleObj>
          </a:graphicData>
        </a:graphic>
      </p:graphicFrame>
      <p:graphicFrame>
        <p:nvGraphicFramePr>
          <p:cNvPr id="50185" name="Object 9"/>
          <p:cNvGraphicFramePr>
            <a:graphicFrameLocks noChangeAspect="1"/>
          </p:cNvGraphicFramePr>
          <p:nvPr/>
        </p:nvGraphicFramePr>
        <p:xfrm>
          <a:off x="1907704" y="2548954"/>
          <a:ext cx="1765300" cy="806450"/>
        </p:xfrm>
        <a:graphic>
          <a:graphicData uri="http://schemas.openxmlformats.org/presentationml/2006/ole">
            <p:oleObj spid="_x0000_s50545" name="Equation" r:id="rId8" imgW="850531" imgH="393529" progId="Equation.DSMT4">
              <p:embed/>
            </p:oleObj>
          </a:graphicData>
        </a:graphic>
      </p:graphicFrame>
      <p:graphicFrame>
        <p:nvGraphicFramePr>
          <p:cNvPr id="50186" name="Object 10"/>
          <p:cNvGraphicFramePr>
            <a:graphicFrameLocks noChangeAspect="1"/>
          </p:cNvGraphicFramePr>
          <p:nvPr/>
        </p:nvGraphicFramePr>
        <p:xfrm>
          <a:off x="3707904" y="2548954"/>
          <a:ext cx="3022600" cy="808038"/>
        </p:xfrm>
        <a:graphic>
          <a:graphicData uri="http://schemas.openxmlformats.org/presentationml/2006/ole">
            <p:oleObj spid="_x0000_s50546" name="Equation" r:id="rId9" imgW="1600200" imgH="431800" progId="Equation.DSMT4">
              <p:embed/>
            </p:oleObj>
          </a:graphicData>
        </a:graphic>
      </p:graphicFrame>
      <p:graphicFrame>
        <p:nvGraphicFramePr>
          <p:cNvPr id="50187" name="Object 11"/>
          <p:cNvGraphicFramePr>
            <a:graphicFrameLocks noChangeAspect="1"/>
          </p:cNvGraphicFramePr>
          <p:nvPr/>
        </p:nvGraphicFramePr>
        <p:xfrm>
          <a:off x="6732240" y="2476946"/>
          <a:ext cx="863600" cy="877887"/>
        </p:xfrm>
        <a:graphic>
          <a:graphicData uri="http://schemas.openxmlformats.org/presentationml/2006/ole">
            <p:oleObj spid="_x0000_s50547" name="Equation" r:id="rId10" imgW="457200" imgH="469900" progId="Equation.DSMT4">
              <p:embed/>
            </p:oleObj>
          </a:graphicData>
        </a:graphic>
      </p:graphicFrame>
      <p:graphicFrame>
        <p:nvGraphicFramePr>
          <p:cNvPr id="50188" name="Object 12"/>
          <p:cNvGraphicFramePr>
            <a:graphicFrameLocks noChangeAspect="1"/>
          </p:cNvGraphicFramePr>
          <p:nvPr/>
        </p:nvGraphicFramePr>
        <p:xfrm>
          <a:off x="1547664" y="3488233"/>
          <a:ext cx="2530475" cy="804863"/>
        </p:xfrm>
        <a:graphic>
          <a:graphicData uri="http://schemas.openxmlformats.org/presentationml/2006/ole">
            <p:oleObj spid="_x0000_s50548" name="Equation" r:id="rId11" imgW="1218671" imgH="393529" progId="Equation.DSMT4">
              <p:embed/>
            </p:oleObj>
          </a:graphicData>
        </a:graphic>
      </p:graphicFrame>
      <p:sp>
        <p:nvSpPr>
          <p:cNvPr id="16" name="Rectangle 11"/>
          <p:cNvSpPr txBox="1">
            <a:spLocks noChangeArrowheads="1"/>
          </p:cNvSpPr>
          <p:nvPr/>
        </p:nvSpPr>
        <p:spPr bwMode="auto">
          <a:xfrm>
            <a:off x="3779912" y="6205538"/>
            <a:ext cx="5472039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INVERSE LAPLACE TRANSFORM - EXAMPLE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34925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800" u="sng" dirty="0" smtClean="0">
                <a:solidFill>
                  <a:srgbClr val="FF0000"/>
                </a:solidFill>
              </a:rPr>
              <a:t>Note:</a:t>
            </a:r>
            <a:r>
              <a:rPr lang="en-GB" altLang="en-US" sz="2800" dirty="0" smtClean="0">
                <a:solidFill>
                  <a:srgbClr val="0000CC"/>
                </a:solidFill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You may need to use </a:t>
            </a:r>
            <a:r>
              <a:rPr lang="en-GB" altLang="en-US" sz="2400" u="sng" dirty="0" smtClean="0">
                <a:solidFill>
                  <a:srgbClr val="0000CC"/>
                </a:solidFill>
              </a:rPr>
              <a:t>partial fractions</a:t>
            </a:r>
            <a:r>
              <a:rPr lang="en-GB" altLang="en-US" sz="2400" dirty="0" smtClean="0">
                <a:solidFill>
                  <a:srgbClr val="0000CC"/>
                </a:solidFill>
              </a:rPr>
              <a:t>; i.e. find                                      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By partial fractions: </a:t>
            </a:r>
          </a:p>
          <a:p>
            <a:pPr marL="457200" indent="-457200">
              <a:spcBef>
                <a:spcPct val="20000"/>
              </a:spcBef>
              <a:buAutoNum type="arabicParenBoth"/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8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6600"/>
                </a:solidFill>
              </a:rPr>
              <a:t>Let                          compare </a:t>
            </a:r>
            <a:r>
              <a:rPr lang="en-GB" altLang="en-US" sz="2400" dirty="0" err="1" smtClean="0">
                <a:solidFill>
                  <a:srgbClr val="006600"/>
                </a:solidFill>
              </a:rPr>
              <a:t>coeffs</a:t>
            </a:r>
            <a:r>
              <a:rPr lang="en-GB" altLang="en-US" sz="2400" dirty="0" smtClean="0">
                <a:solidFill>
                  <a:srgbClr val="006600"/>
                </a:solidFill>
              </a:rPr>
              <a:t>.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So</a:t>
            </a:r>
            <a:endParaRPr lang="en-GB" altLang="en-US" dirty="0" smtClean="0"/>
          </a:p>
          <a:p>
            <a:pPr marL="457200" indent="-457200">
              <a:spcBef>
                <a:spcPct val="20000"/>
              </a:spcBef>
            </a:pPr>
            <a:endParaRPr lang="en-GB" altLang="en-US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05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From tables:</a:t>
            </a:r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12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2815431" y="1274018"/>
          <a:ext cx="4060825" cy="858838"/>
        </p:xfrm>
        <a:graphic>
          <a:graphicData uri="http://schemas.openxmlformats.org/presentationml/2006/ole">
            <p:oleObj spid="_x0000_s51515" name="Equation" r:id="rId4" imgW="1955800" imgH="419100" progId="Equation.DSMT4">
              <p:embed/>
            </p:oleObj>
          </a:graphicData>
        </a:graphic>
      </p:graphicFrame>
      <p:graphicFrame>
        <p:nvGraphicFramePr>
          <p:cNvPr id="51208" name="Object 8"/>
          <p:cNvGraphicFramePr>
            <a:graphicFrameLocks noChangeAspect="1"/>
          </p:cNvGraphicFramePr>
          <p:nvPr/>
        </p:nvGraphicFramePr>
        <p:xfrm>
          <a:off x="6455221" y="332656"/>
          <a:ext cx="2581275" cy="936625"/>
        </p:xfrm>
        <a:graphic>
          <a:graphicData uri="http://schemas.openxmlformats.org/presentationml/2006/ole">
            <p:oleObj spid="_x0000_s51516" name="Equation" r:id="rId5" imgW="1244600" imgH="457200" progId="Equation.DSMT4">
              <p:embed/>
            </p:oleObj>
          </a:graphicData>
        </a:graphic>
      </p:graphicFrame>
      <p:graphicFrame>
        <p:nvGraphicFramePr>
          <p:cNvPr id="5120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46992495"/>
              </p:ext>
            </p:extLst>
          </p:nvPr>
        </p:nvGraphicFramePr>
        <p:xfrm>
          <a:off x="2691036" y="2204864"/>
          <a:ext cx="4113212" cy="468312"/>
        </p:xfrm>
        <a:graphic>
          <a:graphicData uri="http://schemas.openxmlformats.org/presentationml/2006/ole">
            <p:oleObj spid="_x0000_s51517" name="Equation" r:id="rId6" imgW="1981200" imgH="228600" progId="Equation.DSMT4">
              <p:embed/>
            </p:oleObj>
          </a:graphicData>
        </a:graphic>
      </p:graphicFrame>
      <p:graphicFrame>
        <p:nvGraphicFramePr>
          <p:cNvPr id="51210" name="Object 10"/>
          <p:cNvGraphicFramePr>
            <a:graphicFrameLocks noChangeAspect="1"/>
          </p:cNvGraphicFramePr>
          <p:nvPr/>
        </p:nvGraphicFramePr>
        <p:xfrm>
          <a:off x="755576" y="2852936"/>
          <a:ext cx="1792287" cy="363537"/>
        </p:xfrm>
        <a:graphic>
          <a:graphicData uri="http://schemas.openxmlformats.org/presentationml/2006/ole">
            <p:oleObj spid="_x0000_s51518" name="Equation" r:id="rId7" imgW="863225" imgH="177723" progId="Equation.DSMT4">
              <p:embed/>
            </p:oleObj>
          </a:graphicData>
        </a:graphic>
      </p:graphicFrame>
      <p:graphicFrame>
        <p:nvGraphicFramePr>
          <p:cNvPr id="51211" name="Object 11"/>
          <p:cNvGraphicFramePr>
            <a:graphicFrameLocks noChangeAspect="1"/>
          </p:cNvGraphicFramePr>
          <p:nvPr/>
        </p:nvGraphicFramePr>
        <p:xfrm>
          <a:off x="5148263" y="2781300"/>
          <a:ext cx="3294062" cy="882650"/>
        </p:xfrm>
        <a:graphic>
          <a:graphicData uri="http://schemas.openxmlformats.org/presentationml/2006/ole">
            <p:oleObj spid="_x0000_s51519" name="Equation" r:id="rId8" imgW="1587500" imgH="431800" progId="Equation.DSMT4">
              <p:embed/>
            </p:oleObj>
          </a:graphicData>
        </a:graphic>
      </p:graphicFrame>
      <p:graphicFrame>
        <p:nvGraphicFramePr>
          <p:cNvPr id="51212" name="Object 12"/>
          <p:cNvGraphicFramePr>
            <a:graphicFrameLocks noChangeAspect="1"/>
          </p:cNvGraphicFramePr>
          <p:nvPr/>
        </p:nvGraphicFramePr>
        <p:xfrm>
          <a:off x="683568" y="4149080"/>
          <a:ext cx="8309968" cy="864096"/>
        </p:xfrm>
        <a:graphic>
          <a:graphicData uri="http://schemas.openxmlformats.org/presentationml/2006/ole">
            <p:oleObj spid="_x0000_s51520" name="Equation" r:id="rId9" imgW="4343400" imgH="457200" progId="Equation.DSMT4">
              <p:embed/>
            </p:oleObj>
          </a:graphicData>
        </a:graphic>
      </p:graphicFrame>
      <p:graphicFrame>
        <p:nvGraphicFramePr>
          <p:cNvPr id="51213" name="Object 13"/>
          <p:cNvGraphicFramePr>
            <a:graphicFrameLocks noChangeAspect="1"/>
          </p:cNvGraphicFramePr>
          <p:nvPr/>
        </p:nvGraphicFramePr>
        <p:xfrm>
          <a:off x="3059832" y="5228431"/>
          <a:ext cx="5808662" cy="504825"/>
        </p:xfrm>
        <a:graphic>
          <a:graphicData uri="http://schemas.openxmlformats.org/presentationml/2006/ole">
            <p:oleObj spid="_x0000_s51521" name="Equation" r:id="rId10" imgW="3035300" imgH="266700" progId="Equation.DSMT4">
              <p:embed/>
            </p:oleObj>
          </a:graphicData>
        </a:graphic>
      </p:graphicFrame>
      <p:cxnSp>
        <p:nvCxnSpPr>
          <p:cNvPr id="20" name="19 Conector recto de flecha"/>
          <p:cNvCxnSpPr/>
          <p:nvPr/>
        </p:nvCxnSpPr>
        <p:spPr>
          <a:xfrm>
            <a:off x="4427984" y="5013176"/>
            <a:ext cx="0" cy="288032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6372200" y="5013176"/>
            <a:ext cx="0" cy="288032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8388424" y="5013176"/>
            <a:ext cx="0" cy="288032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1"/>
          <p:cNvSpPr txBox="1">
            <a:spLocks noChangeArrowheads="1"/>
          </p:cNvSpPr>
          <p:nvPr/>
        </p:nvSpPr>
        <p:spPr bwMode="auto">
          <a:xfrm>
            <a:off x="3779912" y="6205538"/>
            <a:ext cx="5472039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INVERSE LAPLACE TRANSFORM - EXAMPLE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34925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800" u="sng" dirty="0" smtClean="0">
                <a:solidFill>
                  <a:srgbClr val="FF0000"/>
                </a:solidFill>
              </a:rPr>
              <a:t>Note:</a:t>
            </a:r>
            <a:r>
              <a:rPr lang="en-GB" altLang="en-US" sz="2800" dirty="0" smtClean="0">
                <a:solidFill>
                  <a:srgbClr val="0000CC"/>
                </a:solidFill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You may also need to use </a:t>
            </a:r>
            <a:r>
              <a:rPr lang="en-GB" altLang="en-US" sz="2400" u="sng" dirty="0" smtClean="0">
                <a:solidFill>
                  <a:srgbClr val="0000CC"/>
                </a:solidFill>
              </a:rPr>
              <a:t>completing the square</a:t>
            </a:r>
          </a:p>
          <a:p>
            <a:pPr>
              <a:spcBef>
                <a:spcPct val="20000"/>
              </a:spcBef>
            </a:pPr>
            <a:endParaRPr lang="en-GB" altLang="en-US" sz="2400" dirty="0" smtClean="0">
              <a:solidFill>
                <a:srgbClr val="0000CC"/>
              </a:solidFill>
            </a:endParaRPr>
          </a:p>
          <a:p>
            <a:pPr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i.e. find                                      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Completing square gives: </a:t>
            </a:r>
          </a:p>
          <a:p>
            <a:pPr marL="457200" indent="-457200">
              <a:spcBef>
                <a:spcPct val="20000"/>
              </a:spcBef>
              <a:buAutoNum type="arabicParenBoth"/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05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05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05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					From tables:</a:t>
            </a:r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13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graphicFrame>
        <p:nvGraphicFramePr>
          <p:cNvPr id="51213" name="Object 13"/>
          <p:cNvGraphicFramePr>
            <a:graphicFrameLocks noChangeAspect="1"/>
          </p:cNvGraphicFramePr>
          <p:nvPr/>
        </p:nvGraphicFramePr>
        <p:xfrm>
          <a:off x="5940152" y="4437112"/>
          <a:ext cx="1555750" cy="865188"/>
        </p:xfrm>
        <a:graphic>
          <a:graphicData uri="http://schemas.openxmlformats.org/presentationml/2006/ole">
            <p:oleObj spid="_x0000_s52408" name="Equation" r:id="rId4" imgW="812447" imgH="457002" progId="Equation.DSMT4">
              <p:embed/>
            </p:oleObj>
          </a:graphicData>
        </a:graphic>
      </p:graphicFrame>
      <p:graphicFrame>
        <p:nvGraphicFramePr>
          <p:cNvPr id="52233" name="Object 9"/>
          <p:cNvGraphicFramePr>
            <a:graphicFrameLocks noChangeAspect="1"/>
          </p:cNvGraphicFramePr>
          <p:nvPr/>
        </p:nvGraphicFramePr>
        <p:xfrm>
          <a:off x="1259632" y="1247031"/>
          <a:ext cx="2238375" cy="885825"/>
        </p:xfrm>
        <a:graphic>
          <a:graphicData uri="http://schemas.openxmlformats.org/presentationml/2006/ole">
            <p:oleObj spid="_x0000_s52409" name="Equation" r:id="rId5" imgW="1079032" imgH="431613" progId="Equation.DSMT4">
              <p:embed/>
            </p:oleObj>
          </a:graphicData>
        </a:graphic>
      </p:graphicFrame>
      <p:graphicFrame>
        <p:nvGraphicFramePr>
          <p:cNvPr id="52234" name="Object 10"/>
          <p:cNvGraphicFramePr>
            <a:graphicFrameLocks noChangeAspect="1"/>
          </p:cNvGraphicFramePr>
          <p:nvPr/>
        </p:nvGraphicFramePr>
        <p:xfrm>
          <a:off x="3720157" y="2108200"/>
          <a:ext cx="4740275" cy="938213"/>
        </p:xfrm>
        <a:graphic>
          <a:graphicData uri="http://schemas.openxmlformats.org/presentationml/2006/ole">
            <p:oleObj spid="_x0000_s52410" name="Equation" r:id="rId6" imgW="2286000" imgH="457200" progId="Equation.DSMT4">
              <p:embed/>
            </p:oleObj>
          </a:graphicData>
        </a:graphic>
      </p:graphicFrame>
      <p:graphicFrame>
        <p:nvGraphicFramePr>
          <p:cNvPr id="52235" name="Object 11"/>
          <p:cNvGraphicFramePr>
            <a:graphicFrameLocks noChangeAspect="1"/>
          </p:cNvGraphicFramePr>
          <p:nvPr/>
        </p:nvGraphicFramePr>
        <p:xfrm>
          <a:off x="5911031" y="3210867"/>
          <a:ext cx="2765425" cy="938213"/>
        </p:xfrm>
        <a:graphic>
          <a:graphicData uri="http://schemas.openxmlformats.org/presentationml/2006/ole">
            <p:oleObj spid="_x0000_s52411" name="Equation" r:id="rId7" imgW="1333500" imgH="457200" progId="Equation.DSMT4">
              <p:embed/>
            </p:oleObj>
          </a:graphicData>
        </a:graphic>
      </p:graphicFrame>
      <p:sp>
        <p:nvSpPr>
          <p:cNvPr id="11" name="Rectangle 11"/>
          <p:cNvSpPr txBox="1">
            <a:spLocks noChangeArrowheads="1"/>
          </p:cNvSpPr>
          <p:nvPr/>
        </p:nvSpPr>
        <p:spPr bwMode="auto">
          <a:xfrm>
            <a:off x="3779912" y="6205538"/>
            <a:ext cx="5472039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INVERSE LAPLACE TRANSFORM - EXAMPLE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3635896" y="1660738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altLang="en-US" sz="2000" dirty="0" smtClean="0"/>
              <a:t>(Denominator will not factorise)</a:t>
            </a:r>
            <a:endParaRPr lang="en-GB" altLang="en-US" sz="20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D01834A-46C9-4F3A-9181-53291A905A86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14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sp>
        <p:nvSpPr>
          <p:cNvPr id="13317" name="Rectangle 12"/>
          <p:cNvSpPr txBox="1">
            <a:spLocks noChangeArrowheads="1"/>
          </p:cNvSpPr>
          <p:nvPr/>
        </p:nvSpPr>
        <p:spPr bwMode="auto">
          <a:xfrm>
            <a:off x="73025" y="44450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altLang="en-US" sz="2800" u="sng" dirty="0" smtClean="0"/>
              <a:t>Laplace Transform of Derivatives</a:t>
            </a:r>
            <a:endParaRPr lang="en-GB" altLang="en-US" sz="2400" dirty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</a:pPr>
            <a:endParaRPr lang="en-GB" altLang="en-US" sz="200" dirty="0" smtClean="0"/>
          </a:p>
          <a:p>
            <a:pPr>
              <a:spcBef>
                <a:spcPct val="20000"/>
              </a:spcBef>
            </a:pPr>
            <a:endParaRPr lang="en-GB" altLang="en-US" sz="900" dirty="0" smtClean="0"/>
          </a:p>
          <a:p>
            <a:pPr>
              <a:spcBef>
                <a:spcPct val="20000"/>
              </a:spcBef>
            </a:pPr>
            <a:r>
              <a:rPr lang="en-GB" altLang="en-US" sz="2400" dirty="0" smtClean="0"/>
              <a:t>Consider 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altLang="en-US" sz="2400" dirty="0" smtClean="0"/>
              <a:t> such that                      , </a:t>
            </a:r>
            <a:r>
              <a:rPr lang="en-GB" altLang="en-US" sz="2400" dirty="0" smtClean="0">
                <a:solidFill>
                  <a:srgbClr val="FF0000"/>
                </a:solidFill>
              </a:rPr>
              <a:t>what is                ?</a:t>
            </a:r>
          </a:p>
          <a:p>
            <a:pPr>
              <a:spcBef>
                <a:spcPct val="20000"/>
              </a:spcBef>
            </a:pPr>
            <a:r>
              <a:rPr lang="en-GB" altLang="en-US" sz="800" dirty="0" smtClean="0"/>
              <a:t>		</a:t>
            </a:r>
          </a:p>
          <a:p>
            <a:pPr>
              <a:spcBef>
                <a:spcPct val="20000"/>
              </a:spcBef>
            </a:pPr>
            <a:endParaRPr lang="en-GB" altLang="en-US" sz="200" dirty="0" smtClean="0">
              <a:solidFill>
                <a:srgbClr val="0000CC"/>
              </a:solidFill>
            </a:endParaRPr>
          </a:p>
          <a:p>
            <a:pPr>
              <a:spcBef>
                <a:spcPct val="20000"/>
              </a:spcBef>
            </a:pPr>
            <a:endParaRPr lang="en-GB" altLang="en-US" sz="1600" dirty="0" smtClean="0">
              <a:solidFill>
                <a:srgbClr val="0000CC"/>
              </a:solidFill>
            </a:endParaRPr>
          </a:p>
          <a:p>
            <a:pPr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By definition</a:t>
            </a:r>
          </a:p>
          <a:p>
            <a:pPr>
              <a:spcBef>
                <a:spcPct val="20000"/>
              </a:spcBef>
            </a:pPr>
            <a:endParaRPr lang="en-GB" altLang="en-US" sz="3200" dirty="0" smtClean="0"/>
          </a:p>
          <a:p>
            <a:pPr>
              <a:spcBef>
                <a:spcPct val="20000"/>
              </a:spcBef>
            </a:pPr>
            <a:r>
              <a:rPr lang="en-GB" altLang="en-US" sz="2400" dirty="0" smtClean="0"/>
              <a:t>Use parts</a:t>
            </a:r>
          </a:p>
          <a:p>
            <a:pPr>
              <a:spcBef>
                <a:spcPct val="20000"/>
              </a:spcBef>
            </a:pPr>
            <a:endParaRPr lang="en-GB" altLang="en-US" sz="2400" dirty="0" smtClean="0">
              <a:solidFill>
                <a:srgbClr val="0000CC"/>
              </a:solidFill>
            </a:endParaRPr>
          </a:p>
          <a:p>
            <a:pPr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So</a:t>
            </a:r>
            <a:r>
              <a:rPr lang="en-GB" altLang="en-US" sz="2400" dirty="0" smtClean="0"/>
              <a:t> </a:t>
            </a:r>
          </a:p>
          <a:p>
            <a:pPr>
              <a:spcBef>
                <a:spcPct val="20000"/>
              </a:spcBef>
            </a:pPr>
            <a:endParaRPr lang="en-GB" altLang="en-US" sz="2400" dirty="0" smtClean="0"/>
          </a:p>
          <a:p>
            <a:pPr>
              <a:spcBef>
                <a:spcPct val="20000"/>
              </a:spcBef>
            </a:pPr>
            <a:endParaRPr lang="en-GB" altLang="en-US" sz="2400" dirty="0" smtClean="0"/>
          </a:p>
          <a:p>
            <a:pPr>
              <a:spcBef>
                <a:spcPct val="20000"/>
              </a:spcBef>
            </a:pPr>
            <a:endParaRPr lang="en-GB" altLang="en-US" sz="2400" dirty="0" smtClean="0"/>
          </a:p>
          <a:p>
            <a:pPr>
              <a:spcBef>
                <a:spcPct val="20000"/>
              </a:spcBef>
            </a:pPr>
            <a:r>
              <a:rPr lang="en-GB" altLang="en-US" sz="2400" dirty="0" smtClean="0"/>
              <a:t>So                                    , similarly</a:t>
            </a:r>
          </a:p>
          <a:p>
            <a:pPr>
              <a:spcBef>
                <a:spcPct val="20000"/>
              </a:spcBef>
            </a:pPr>
            <a:endParaRPr lang="en-GB" altLang="en-US" sz="2400" dirty="0" smtClean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</a:pPr>
            <a:endParaRPr lang="en-GB" altLang="en-US" sz="24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3322" name="Object 10"/>
          <p:cNvGraphicFramePr>
            <a:graphicFrameLocks noChangeAspect="1"/>
          </p:cNvGraphicFramePr>
          <p:nvPr/>
        </p:nvGraphicFramePr>
        <p:xfrm>
          <a:off x="3275857" y="764704"/>
          <a:ext cx="1800199" cy="477630"/>
        </p:xfrm>
        <a:graphic>
          <a:graphicData uri="http://schemas.openxmlformats.org/presentationml/2006/ole">
            <p:oleObj spid="_x0000_s53652" name="Equation" r:id="rId4" imgW="952087" imgH="253890" progId="Equation.DSMT4">
              <p:embed/>
            </p:oleObj>
          </a:graphicData>
        </a:graphic>
      </p:graphicFrame>
      <p:graphicFrame>
        <p:nvGraphicFramePr>
          <p:cNvPr id="53257" name="Object 9"/>
          <p:cNvGraphicFramePr>
            <a:graphicFrameLocks noChangeAspect="1"/>
          </p:cNvGraphicFramePr>
          <p:nvPr/>
        </p:nvGraphicFramePr>
        <p:xfrm>
          <a:off x="6228184" y="584831"/>
          <a:ext cx="1296144" cy="827945"/>
        </p:xfrm>
        <a:graphic>
          <a:graphicData uri="http://schemas.openxmlformats.org/presentationml/2006/ole">
            <p:oleObj spid="_x0000_s53653" name="Equation" r:id="rId5" imgW="672808" imgH="431613" progId="Equation.DSMT4">
              <p:embed/>
            </p:oleObj>
          </a:graphicData>
        </a:graphic>
      </p:graphicFrame>
      <p:graphicFrame>
        <p:nvGraphicFramePr>
          <p:cNvPr id="53258" name="Object 10"/>
          <p:cNvGraphicFramePr>
            <a:graphicFrameLocks noChangeAspect="1"/>
          </p:cNvGraphicFramePr>
          <p:nvPr/>
        </p:nvGraphicFramePr>
        <p:xfrm>
          <a:off x="1835697" y="1412776"/>
          <a:ext cx="3456383" cy="994422"/>
        </p:xfrm>
        <a:graphic>
          <a:graphicData uri="http://schemas.openxmlformats.org/presentationml/2006/ole">
            <p:oleObj spid="_x0000_s53654" name="Equation" r:id="rId6" imgW="1625600" imgH="469900" progId="Equation.DSMT4">
              <p:embed/>
            </p:oleObj>
          </a:graphicData>
        </a:graphic>
      </p:graphicFrame>
      <p:graphicFrame>
        <p:nvGraphicFramePr>
          <p:cNvPr id="532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81916836"/>
              </p:ext>
            </p:extLst>
          </p:nvPr>
        </p:nvGraphicFramePr>
        <p:xfrm>
          <a:off x="1619672" y="2544554"/>
          <a:ext cx="6192688" cy="740430"/>
        </p:xfrm>
        <a:graphic>
          <a:graphicData uri="http://schemas.openxmlformats.org/presentationml/2006/ole">
            <p:oleObj spid="_x0000_s53655" name="Equation" r:id="rId7" imgW="3276600" imgH="393700" progId="Equation.DSMT4">
              <p:embed/>
            </p:oleObj>
          </a:graphicData>
        </a:graphic>
      </p:graphicFrame>
      <p:graphicFrame>
        <p:nvGraphicFramePr>
          <p:cNvPr id="53260" name="Object 12"/>
          <p:cNvGraphicFramePr>
            <a:graphicFrameLocks noChangeAspect="1"/>
          </p:cNvGraphicFramePr>
          <p:nvPr/>
        </p:nvGraphicFramePr>
        <p:xfrm>
          <a:off x="594592" y="3383283"/>
          <a:ext cx="4985520" cy="981821"/>
        </p:xfrm>
        <a:graphic>
          <a:graphicData uri="http://schemas.openxmlformats.org/presentationml/2006/ole">
            <p:oleObj spid="_x0000_s53656" name="Equation" r:id="rId8" imgW="2374900" imgH="469900" progId="Equation.DSMT4">
              <p:embed/>
            </p:oleObj>
          </a:graphicData>
        </a:graphic>
      </p:graphicFrame>
      <p:graphicFrame>
        <p:nvGraphicFramePr>
          <p:cNvPr id="53261" name="Object 13"/>
          <p:cNvGraphicFramePr>
            <a:graphicFrameLocks noChangeAspect="1"/>
          </p:cNvGraphicFramePr>
          <p:nvPr/>
        </p:nvGraphicFramePr>
        <p:xfrm>
          <a:off x="1979712" y="4439850"/>
          <a:ext cx="3456384" cy="429310"/>
        </p:xfrm>
        <a:graphic>
          <a:graphicData uri="http://schemas.openxmlformats.org/presentationml/2006/ole">
            <p:oleObj spid="_x0000_s53657" name="Equation" r:id="rId9" imgW="1625600" imgH="203200" progId="Equation.DSMT4">
              <p:embed/>
            </p:oleObj>
          </a:graphicData>
        </a:graphic>
      </p:graphicFrame>
      <p:graphicFrame>
        <p:nvGraphicFramePr>
          <p:cNvPr id="53262" name="Object 14"/>
          <p:cNvGraphicFramePr>
            <a:graphicFrameLocks noChangeAspect="1"/>
          </p:cNvGraphicFramePr>
          <p:nvPr/>
        </p:nvGraphicFramePr>
        <p:xfrm>
          <a:off x="539552" y="5157192"/>
          <a:ext cx="3096344" cy="843599"/>
        </p:xfrm>
        <a:graphic>
          <a:graphicData uri="http://schemas.openxmlformats.org/presentationml/2006/ole">
            <p:oleObj spid="_x0000_s53658" name="Equation" r:id="rId10" imgW="1574800" imgH="431800" progId="Equation.DSMT4">
              <p:embed/>
            </p:oleObj>
          </a:graphicData>
        </a:graphic>
      </p:graphicFrame>
      <p:graphicFrame>
        <p:nvGraphicFramePr>
          <p:cNvPr id="53263" name="Object 15"/>
          <p:cNvGraphicFramePr>
            <a:graphicFrameLocks noChangeAspect="1"/>
          </p:cNvGraphicFramePr>
          <p:nvPr/>
        </p:nvGraphicFramePr>
        <p:xfrm>
          <a:off x="4932040" y="5102267"/>
          <a:ext cx="4211960" cy="919021"/>
        </p:xfrm>
        <a:graphic>
          <a:graphicData uri="http://schemas.openxmlformats.org/presentationml/2006/ole">
            <p:oleObj spid="_x0000_s53659" name="Equation" r:id="rId11" imgW="2197100" imgH="482600" progId="Equation.DSMT4">
              <p:embed/>
            </p:oleObj>
          </a:graphicData>
        </a:graphic>
      </p:graphicFrame>
      <p:cxnSp>
        <p:nvCxnSpPr>
          <p:cNvPr id="26" name="25 Conector recto de flecha"/>
          <p:cNvCxnSpPr/>
          <p:nvPr/>
        </p:nvCxnSpPr>
        <p:spPr>
          <a:xfrm>
            <a:off x="4860032" y="4077072"/>
            <a:ext cx="0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3264" name="Object 3"/>
          <p:cNvGraphicFramePr>
            <a:graphicFrameLocks noChangeAspect="1"/>
          </p:cNvGraphicFramePr>
          <p:nvPr/>
        </p:nvGraphicFramePr>
        <p:xfrm>
          <a:off x="8460357" y="4547147"/>
          <a:ext cx="576139" cy="538037"/>
        </p:xfrm>
        <a:graphic>
          <a:graphicData uri="http://schemas.openxmlformats.org/presentationml/2006/ole">
            <p:oleObj spid="_x0000_s53660" name="Equation" r:id="rId12" imgW="418918" imgH="393529" progId="Equation.DSMT4">
              <p:embed/>
            </p:oleObj>
          </a:graphicData>
        </a:graphic>
      </p:graphicFrame>
      <p:cxnSp>
        <p:nvCxnSpPr>
          <p:cNvPr id="27" name="26 Conector recto de flecha"/>
          <p:cNvCxnSpPr/>
          <p:nvPr/>
        </p:nvCxnSpPr>
        <p:spPr>
          <a:xfrm>
            <a:off x="8748464" y="5013176"/>
            <a:ext cx="0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1"/>
          <p:cNvSpPr txBox="1">
            <a:spLocks noChangeArrowheads="1"/>
          </p:cNvSpPr>
          <p:nvPr/>
        </p:nvSpPr>
        <p:spPr bwMode="auto">
          <a:xfrm>
            <a:off x="4068513" y="6205538"/>
            <a:ext cx="5472039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LAPLACE TRANSFORM OF DERIVATIVES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34925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800" u="sng" dirty="0" smtClean="0">
                <a:solidFill>
                  <a:srgbClr val="FF0000"/>
                </a:solidFill>
              </a:rPr>
              <a:t>Example:</a:t>
            </a:r>
            <a:r>
              <a:rPr lang="en-GB" altLang="en-US" sz="2800" dirty="0" smtClean="0">
                <a:solidFill>
                  <a:srgbClr val="0000CC"/>
                </a:solidFill>
              </a:rPr>
              <a:t> </a:t>
            </a:r>
          </a:p>
          <a:p>
            <a:pPr>
              <a:spcBef>
                <a:spcPct val="20000"/>
              </a:spcBef>
            </a:pPr>
            <a:endParaRPr lang="en-GB" altLang="en-US" sz="3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9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If                                 </a:t>
            </a:r>
            <a:r>
              <a:rPr lang="en-GB" altLang="en-US" sz="2400" dirty="0" smtClean="0">
                <a:solidFill>
                  <a:srgbClr val="006600"/>
                </a:solidFill>
              </a:rPr>
              <a:t>find                         given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>
              <a:solidFill>
                <a:srgbClr val="006600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>
              <a:solidFill>
                <a:srgbClr val="006600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>
              <a:solidFill>
                <a:srgbClr val="006600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>
              <a:solidFill>
                <a:srgbClr val="006600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1400" dirty="0" smtClean="0">
              <a:solidFill>
                <a:srgbClr val="006600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u="sng" dirty="0" smtClean="0">
                <a:solidFill>
                  <a:srgbClr val="006600"/>
                </a:solidFill>
              </a:rPr>
              <a:t>Note:</a:t>
            </a:r>
            <a:r>
              <a:rPr lang="en-GB" altLang="en-US" sz="2400" dirty="0" smtClean="0">
                <a:solidFill>
                  <a:srgbClr val="006600"/>
                </a:solidFill>
              </a:rPr>
              <a:t> </a:t>
            </a:r>
            <a:r>
              <a:rPr lang="en-GB" altLang="en-US" sz="2200" dirty="0" smtClean="0">
                <a:solidFill>
                  <a:srgbClr val="FF0000"/>
                </a:solidFill>
              </a:rPr>
              <a:t>DIFFERENTIAL EQUATION BECOMES ALGEBRAIC</a:t>
            </a: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If                        .  Take Laplace transforms, then 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(*) </a:t>
            </a:r>
            <a:r>
              <a:rPr lang="en-GB" altLang="en-US" sz="2400" dirty="0" smtClean="0"/>
              <a:t>gives: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and taking the inverse Laplace transform to give </a:t>
            </a:r>
            <a:r>
              <a:rPr lang="en-GB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y(t)</a:t>
            </a:r>
            <a:r>
              <a:rPr lang="en-GB" altLang="en-US" sz="2400" dirty="0" smtClean="0"/>
              <a:t> yields:</a:t>
            </a:r>
          </a:p>
          <a:p>
            <a:pPr marL="457200" indent="-457200">
              <a:spcBef>
                <a:spcPct val="20000"/>
              </a:spcBef>
            </a:pPr>
            <a:endParaRPr lang="en-GB" altLang="en-US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FF0000"/>
                </a:solidFill>
              </a:rPr>
              <a:t>No arbitrary constants, Immediate solution including </a:t>
            </a:r>
            <a:r>
              <a:rPr lang="en-GB" altLang="en-US" sz="2400" dirty="0" err="1" smtClean="0">
                <a:solidFill>
                  <a:srgbClr val="FF0000"/>
                </a:solidFill>
              </a:rPr>
              <a:t>i.c’.s</a:t>
            </a:r>
            <a:endParaRPr lang="en-GB" altLang="en-US" sz="2400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15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graphicFrame>
        <p:nvGraphicFramePr>
          <p:cNvPr id="54283" name="Object 11"/>
          <p:cNvGraphicFramePr>
            <a:graphicFrameLocks noChangeAspect="1"/>
          </p:cNvGraphicFramePr>
          <p:nvPr/>
        </p:nvGraphicFramePr>
        <p:xfrm>
          <a:off x="3662635" y="765175"/>
          <a:ext cx="1966913" cy="477838"/>
        </p:xfrm>
        <a:graphic>
          <a:graphicData uri="http://schemas.openxmlformats.org/presentationml/2006/ole">
            <p:oleObj spid="_x0000_s54767" name="Equation" r:id="rId4" imgW="1040948" imgH="253890" progId="Equation.DSMT4">
              <p:embed/>
            </p:oleObj>
          </a:graphicData>
        </a:graphic>
      </p:graphicFrame>
      <p:graphicFrame>
        <p:nvGraphicFramePr>
          <p:cNvPr id="54284" name="Object 12"/>
          <p:cNvGraphicFramePr>
            <a:graphicFrameLocks noChangeAspect="1"/>
          </p:cNvGraphicFramePr>
          <p:nvPr/>
        </p:nvGraphicFramePr>
        <p:xfrm>
          <a:off x="6493644" y="814165"/>
          <a:ext cx="2182812" cy="382587"/>
        </p:xfrm>
        <a:graphic>
          <a:graphicData uri="http://schemas.openxmlformats.org/presentationml/2006/ole">
            <p:oleObj spid="_x0000_s54768" name="Equation" r:id="rId5" imgW="1155700" imgH="203200" progId="Equation.DSMT4">
              <p:embed/>
            </p:oleObj>
          </a:graphicData>
        </a:graphic>
      </p:graphicFrame>
      <p:graphicFrame>
        <p:nvGraphicFramePr>
          <p:cNvPr id="54285" name="Object 13"/>
          <p:cNvGraphicFramePr>
            <a:graphicFrameLocks noChangeAspect="1"/>
          </p:cNvGraphicFramePr>
          <p:nvPr/>
        </p:nvGraphicFramePr>
        <p:xfrm>
          <a:off x="467544" y="542255"/>
          <a:ext cx="2336800" cy="798513"/>
        </p:xfrm>
        <a:graphic>
          <a:graphicData uri="http://schemas.openxmlformats.org/presentationml/2006/ole">
            <p:oleObj spid="_x0000_s54769" name="Equation" r:id="rId6" imgW="1219200" imgH="419100" progId="Equation.DSMT4">
              <p:embed/>
            </p:oleObj>
          </a:graphicData>
        </a:graphic>
      </p:graphicFrame>
      <p:graphicFrame>
        <p:nvGraphicFramePr>
          <p:cNvPr id="54290" name="Object 18"/>
          <p:cNvGraphicFramePr>
            <a:graphicFrameLocks noChangeAspect="1"/>
          </p:cNvGraphicFramePr>
          <p:nvPr/>
        </p:nvGraphicFramePr>
        <p:xfrm>
          <a:off x="467544" y="3694484"/>
          <a:ext cx="1919288" cy="382588"/>
        </p:xfrm>
        <a:graphic>
          <a:graphicData uri="http://schemas.openxmlformats.org/presentationml/2006/ole">
            <p:oleObj spid="_x0000_s54770" name="Equation" r:id="rId7" imgW="1016000" imgH="203200" progId="Equation.DSMT4">
              <p:embed/>
            </p:oleObj>
          </a:graphicData>
        </a:graphic>
      </p:graphicFrame>
      <p:graphicFrame>
        <p:nvGraphicFramePr>
          <p:cNvPr id="54291" name="Object 19"/>
          <p:cNvGraphicFramePr>
            <a:graphicFrameLocks noChangeAspect="1"/>
          </p:cNvGraphicFramePr>
          <p:nvPr/>
        </p:nvGraphicFramePr>
        <p:xfrm>
          <a:off x="1763688" y="4149080"/>
          <a:ext cx="2089150" cy="741362"/>
        </p:xfrm>
        <a:graphic>
          <a:graphicData uri="http://schemas.openxmlformats.org/presentationml/2006/ole">
            <p:oleObj spid="_x0000_s54771" name="Equation" r:id="rId8" imgW="1104900" imgH="393700" progId="Equation.DSMT4">
              <p:embed/>
            </p:oleObj>
          </a:graphicData>
        </a:graphic>
      </p:graphicFrame>
      <p:graphicFrame>
        <p:nvGraphicFramePr>
          <p:cNvPr id="54292" name="Object 20"/>
          <p:cNvGraphicFramePr>
            <a:graphicFrameLocks noChangeAspect="1"/>
          </p:cNvGraphicFramePr>
          <p:nvPr/>
        </p:nvGraphicFramePr>
        <p:xfrm>
          <a:off x="3923928" y="4152181"/>
          <a:ext cx="3049588" cy="788987"/>
        </p:xfrm>
        <a:graphic>
          <a:graphicData uri="http://schemas.openxmlformats.org/presentationml/2006/ole">
            <p:oleObj spid="_x0000_s54772" name="Equation" r:id="rId9" imgW="1612900" imgH="419100" progId="Equation.DSMT4">
              <p:embed/>
            </p:oleObj>
          </a:graphicData>
        </a:graphic>
      </p:graphicFrame>
      <p:graphicFrame>
        <p:nvGraphicFramePr>
          <p:cNvPr id="54293" name="Object 21"/>
          <p:cNvGraphicFramePr>
            <a:graphicFrameLocks noChangeAspect="1"/>
          </p:cNvGraphicFramePr>
          <p:nvPr/>
        </p:nvGraphicFramePr>
        <p:xfrm>
          <a:off x="2699792" y="5301208"/>
          <a:ext cx="2916238" cy="431800"/>
        </p:xfrm>
        <a:graphic>
          <a:graphicData uri="http://schemas.openxmlformats.org/presentationml/2006/ole">
            <p:oleObj spid="_x0000_s54773" name="Equation" r:id="rId10" imgW="1524000" imgH="228600" progId="Equation.DSMT4">
              <p:embed/>
            </p:oleObj>
          </a:graphicData>
        </a:graphic>
      </p:graphicFrame>
      <p:graphicFrame>
        <p:nvGraphicFramePr>
          <p:cNvPr id="54286" name="Object 14"/>
          <p:cNvGraphicFramePr>
            <a:graphicFrameLocks noChangeAspect="1"/>
          </p:cNvGraphicFramePr>
          <p:nvPr/>
        </p:nvGraphicFramePr>
        <p:xfrm>
          <a:off x="179512" y="1412652"/>
          <a:ext cx="5132388" cy="477837"/>
        </p:xfrm>
        <a:graphic>
          <a:graphicData uri="http://schemas.openxmlformats.org/presentationml/2006/ole">
            <p:oleObj spid="_x0000_s54774" name="Equation" r:id="rId11" imgW="2717800" imgH="254000" progId="Equation.DSMT4">
              <p:embed/>
            </p:oleObj>
          </a:graphicData>
        </a:graphic>
      </p:graphicFrame>
      <p:graphicFrame>
        <p:nvGraphicFramePr>
          <p:cNvPr id="54287" name="Object 15"/>
          <p:cNvGraphicFramePr>
            <a:graphicFrameLocks noChangeAspect="1"/>
          </p:cNvGraphicFramePr>
          <p:nvPr/>
        </p:nvGraphicFramePr>
        <p:xfrm>
          <a:off x="2104727" y="1844700"/>
          <a:ext cx="5635625" cy="430213"/>
        </p:xfrm>
        <a:graphic>
          <a:graphicData uri="http://schemas.openxmlformats.org/presentationml/2006/ole">
            <p:oleObj spid="_x0000_s54775" name="Equation" r:id="rId12" imgW="2984500" imgH="228600" progId="Equation.DSMT4">
              <p:embed/>
            </p:oleObj>
          </a:graphicData>
        </a:graphic>
      </p:graphicFrame>
      <p:graphicFrame>
        <p:nvGraphicFramePr>
          <p:cNvPr id="54288" name="Object 16"/>
          <p:cNvGraphicFramePr>
            <a:graphicFrameLocks noChangeAspect="1"/>
          </p:cNvGraphicFramePr>
          <p:nvPr/>
        </p:nvGraphicFramePr>
        <p:xfrm>
          <a:off x="2079600" y="2278584"/>
          <a:ext cx="4292600" cy="430212"/>
        </p:xfrm>
        <a:graphic>
          <a:graphicData uri="http://schemas.openxmlformats.org/presentationml/2006/ole">
            <p:oleObj spid="_x0000_s54776" name="Equation" r:id="rId13" imgW="2273300" imgH="228600" progId="Equation.DSMT4">
              <p:embed/>
            </p:oleObj>
          </a:graphicData>
        </a:graphic>
      </p:graphicFrame>
      <p:graphicFrame>
        <p:nvGraphicFramePr>
          <p:cNvPr id="54289" name="Object 17"/>
          <p:cNvGraphicFramePr>
            <a:graphicFrameLocks noChangeAspect="1"/>
          </p:cNvGraphicFramePr>
          <p:nvPr/>
        </p:nvGraphicFramePr>
        <p:xfrm>
          <a:off x="2102098" y="2710756"/>
          <a:ext cx="2901950" cy="430212"/>
        </p:xfrm>
        <a:graphic>
          <a:graphicData uri="http://schemas.openxmlformats.org/presentationml/2006/ole">
            <p:oleObj spid="_x0000_s54777" name="Equation" r:id="rId14" imgW="1536700" imgH="228600" progId="Equation.DSMT4">
              <p:embed/>
            </p:oleObj>
          </a:graphicData>
        </a:graphic>
      </p:graphicFrame>
      <p:sp>
        <p:nvSpPr>
          <p:cNvPr id="27" name="26 Rectángulo"/>
          <p:cNvSpPr/>
          <p:nvPr/>
        </p:nvSpPr>
        <p:spPr>
          <a:xfrm>
            <a:off x="8294494" y="2708796"/>
            <a:ext cx="4539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000" b="1" dirty="0" smtClean="0">
                <a:solidFill>
                  <a:srgbClr val="FF0000"/>
                </a:solidFill>
              </a:rPr>
              <a:t>(*)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0" name="Rectangle 11"/>
          <p:cNvSpPr txBox="1">
            <a:spLocks noChangeArrowheads="1"/>
          </p:cNvSpPr>
          <p:nvPr/>
        </p:nvSpPr>
        <p:spPr bwMode="auto">
          <a:xfrm>
            <a:off x="3059832" y="6205538"/>
            <a:ext cx="612068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LAPLACE TRANSFORM OF DERIVATIVES - EXAMPLE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-27384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altLang="en-US" sz="2800" u="sng" dirty="0" smtClean="0"/>
              <a:t>Solution for initial value problems</a:t>
            </a:r>
            <a:r>
              <a:rPr lang="en-GB" altLang="en-US" sz="2800" dirty="0" smtClean="0"/>
              <a:t> </a:t>
            </a:r>
            <a:endParaRPr lang="en-GB" altLang="en-US" sz="3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Solving linear ODEs with given </a:t>
            </a:r>
            <a:r>
              <a:rPr lang="en-GB" altLang="en-US" sz="2400" u="sng" dirty="0" smtClean="0"/>
              <a:t>initial conditions </a:t>
            </a:r>
            <a:r>
              <a:rPr lang="en-GB" altLang="en-US" sz="2400" dirty="0" smtClean="0">
                <a:solidFill>
                  <a:srgbClr val="FF0000"/>
                </a:solidFill>
              </a:rPr>
              <a:t>algebraically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500" u="sng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600" u="sng" dirty="0" smtClean="0">
                <a:solidFill>
                  <a:srgbClr val="FF0000"/>
                </a:solidFill>
              </a:rPr>
              <a:t>Examples: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5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7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/>
              <a:t>(1)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14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>
                <a:solidFill>
                  <a:srgbClr val="0000CC"/>
                </a:solidFill>
              </a:rPr>
              <a:t>Take Laplace transforms on both sides of the equation: 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6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/>
              <a:t>Rearranging gives: </a:t>
            </a:r>
          </a:p>
          <a:p>
            <a:pPr marL="457200" indent="-457200">
              <a:spcBef>
                <a:spcPct val="20000"/>
              </a:spcBef>
            </a:pPr>
            <a:endParaRPr lang="en-GB" altLang="en-US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/>
              <a:t>Taking inverse Laplace transforms gives:</a:t>
            </a:r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16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sp>
        <p:nvSpPr>
          <p:cNvPr id="44" name="Rectangle 11"/>
          <p:cNvSpPr txBox="1">
            <a:spLocks noChangeArrowheads="1"/>
          </p:cNvSpPr>
          <p:nvPr/>
        </p:nvSpPr>
        <p:spPr bwMode="auto">
          <a:xfrm>
            <a:off x="4068514" y="6205538"/>
            <a:ext cx="540003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SOLUTION OF INITIAL VALUE PROBLEMS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  <p:graphicFrame>
        <p:nvGraphicFramePr>
          <p:cNvPr id="5428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10549637"/>
              </p:ext>
            </p:extLst>
          </p:nvPr>
        </p:nvGraphicFramePr>
        <p:xfrm>
          <a:off x="611560" y="1503626"/>
          <a:ext cx="4407346" cy="773246"/>
        </p:xfrm>
        <a:graphic>
          <a:graphicData uri="http://schemas.openxmlformats.org/presentationml/2006/ole">
            <p:oleObj spid="_x0000_s55611" name="Equation" r:id="rId4" imgW="2374900" imgH="419100" progId="Equation.DSMT4">
              <p:embed/>
            </p:oleObj>
          </a:graphicData>
        </a:graphic>
      </p:graphicFrame>
      <p:graphicFrame>
        <p:nvGraphicFramePr>
          <p:cNvPr id="5429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22574734"/>
              </p:ext>
            </p:extLst>
          </p:nvPr>
        </p:nvGraphicFramePr>
        <p:xfrm>
          <a:off x="2339752" y="4653136"/>
          <a:ext cx="2880320" cy="769633"/>
        </p:xfrm>
        <a:graphic>
          <a:graphicData uri="http://schemas.openxmlformats.org/presentationml/2006/ole">
            <p:oleObj spid="_x0000_s55612" name="Equation" r:id="rId5" imgW="1562100" imgH="419100" progId="Equation.DSMT4">
              <p:embed/>
            </p:oleObj>
          </a:graphicData>
        </a:graphic>
      </p:graphicFrame>
      <p:graphicFrame>
        <p:nvGraphicFramePr>
          <p:cNvPr id="5428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34663570"/>
              </p:ext>
            </p:extLst>
          </p:nvPr>
        </p:nvGraphicFramePr>
        <p:xfrm>
          <a:off x="3146922" y="2780928"/>
          <a:ext cx="2433190" cy="477838"/>
        </p:xfrm>
        <a:graphic>
          <a:graphicData uri="http://schemas.openxmlformats.org/presentationml/2006/ole">
            <p:oleObj spid="_x0000_s55613" name="Equation" r:id="rId6" imgW="1307532" imgH="253890" progId="Equation.DSMT4">
              <p:embed/>
            </p:oleObj>
          </a:graphicData>
        </a:graphic>
      </p:graphicFrame>
      <p:graphicFrame>
        <p:nvGraphicFramePr>
          <p:cNvPr id="5428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28597229"/>
              </p:ext>
            </p:extLst>
          </p:nvPr>
        </p:nvGraphicFramePr>
        <p:xfrm>
          <a:off x="179512" y="3212976"/>
          <a:ext cx="4464496" cy="739775"/>
        </p:xfrm>
        <a:graphic>
          <a:graphicData uri="http://schemas.openxmlformats.org/presentationml/2006/ole">
            <p:oleObj spid="_x0000_s55614" name="Equation" r:id="rId7" imgW="2400300" imgH="393700" progId="Equation.DSMT4">
              <p:embed/>
            </p:oleObj>
          </a:graphicData>
        </a:graphic>
      </p:graphicFrame>
      <p:graphicFrame>
        <p:nvGraphicFramePr>
          <p:cNvPr id="5428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89317511"/>
              </p:ext>
            </p:extLst>
          </p:nvPr>
        </p:nvGraphicFramePr>
        <p:xfrm>
          <a:off x="187911" y="3861048"/>
          <a:ext cx="3519993" cy="741363"/>
        </p:xfrm>
        <a:graphic>
          <a:graphicData uri="http://schemas.openxmlformats.org/presentationml/2006/ole">
            <p:oleObj spid="_x0000_s55615" name="Equation" r:id="rId8" imgW="1892300" imgH="393700" progId="Equation.DSMT4">
              <p:embed/>
            </p:oleObj>
          </a:graphicData>
        </a:graphic>
      </p:graphicFrame>
      <p:graphicFrame>
        <p:nvGraphicFramePr>
          <p:cNvPr id="54293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39009753"/>
              </p:ext>
            </p:extLst>
          </p:nvPr>
        </p:nvGraphicFramePr>
        <p:xfrm>
          <a:off x="4788024" y="5301208"/>
          <a:ext cx="2406650" cy="742950"/>
        </p:xfrm>
        <a:graphic>
          <a:graphicData uri="http://schemas.openxmlformats.org/presentationml/2006/ole">
            <p:oleObj spid="_x0000_s55616" name="Equation" r:id="rId9" imgW="1256755" imgH="393529" progId="Equation.DSMT4">
              <p:embed/>
            </p:oleObj>
          </a:graphicData>
        </a:graphic>
      </p:graphicFrame>
      <p:graphicFrame>
        <p:nvGraphicFramePr>
          <p:cNvPr id="5530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96171316"/>
              </p:ext>
            </p:extLst>
          </p:nvPr>
        </p:nvGraphicFramePr>
        <p:xfrm>
          <a:off x="7214046" y="5229200"/>
          <a:ext cx="1822450" cy="863600"/>
        </p:xfrm>
        <a:graphic>
          <a:graphicData uri="http://schemas.openxmlformats.org/presentationml/2006/ole">
            <p:oleObj spid="_x0000_s55617" name="Equation" r:id="rId10" imgW="95250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-181124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</a:pPr>
            <a:endParaRPr lang="en-GB" altLang="en-US" sz="100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800" u="sng" dirty="0" smtClean="0">
                <a:solidFill>
                  <a:srgbClr val="FF0000"/>
                </a:solidFill>
              </a:rPr>
              <a:t>Examples: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1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3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/>
              <a:t>(2)</a:t>
            </a:r>
            <a:endParaRPr lang="en-GB" altLang="en-US" sz="1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>
                <a:solidFill>
                  <a:srgbClr val="0000CC"/>
                </a:solidFill>
              </a:rPr>
              <a:t>Take Laplace transforms on both sides of the equation: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7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						   Using partial fractions 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6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17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graphicFrame>
        <p:nvGraphicFramePr>
          <p:cNvPr id="5428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56540522"/>
              </p:ext>
            </p:extLst>
          </p:nvPr>
        </p:nvGraphicFramePr>
        <p:xfrm>
          <a:off x="543669" y="414338"/>
          <a:ext cx="5324475" cy="493712"/>
        </p:xfrm>
        <a:graphic>
          <a:graphicData uri="http://schemas.openxmlformats.org/presentationml/2006/ole">
            <p:oleObj spid="_x0000_s56634" name="Equation" r:id="rId4" imgW="2451100" imgH="228600" progId="Equation.DSMT4">
              <p:embed/>
            </p:oleObj>
          </a:graphicData>
        </a:graphic>
      </p:graphicFrame>
      <p:graphicFrame>
        <p:nvGraphicFramePr>
          <p:cNvPr id="54287" name="Object 15"/>
          <p:cNvGraphicFramePr>
            <a:graphicFrameLocks noChangeAspect="1"/>
          </p:cNvGraphicFramePr>
          <p:nvPr/>
        </p:nvGraphicFramePr>
        <p:xfrm>
          <a:off x="107504" y="2388194"/>
          <a:ext cx="4607097" cy="824782"/>
        </p:xfrm>
        <a:graphic>
          <a:graphicData uri="http://schemas.openxmlformats.org/presentationml/2006/ole">
            <p:oleObj spid="_x0000_s56635" name="Equation" r:id="rId5" imgW="2222500" imgH="393700" progId="Equation.DSMT4">
              <p:embed/>
            </p:oleObj>
          </a:graphicData>
        </a:graphic>
      </p:graphicFrame>
      <p:graphicFrame>
        <p:nvGraphicFramePr>
          <p:cNvPr id="56329" name="Object 9"/>
          <p:cNvGraphicFramePr>
            <a:graphicFrameLocks noChangeAspect="1"/>
          </p:cNvGraphicFramePr>
          <p:nvPr/>
        </p:nvGraphicFramePr>
        <p:xfrm>
          <a:off x="1319517" y="1556792"/>
          <a:ext cx="6549175" cy="792088"/>
        </p:xfrm>
        <a:graphic>
          <a:graphicData uri="http://schemas.openxmlformats.org/presentationml/2006/ole">
            <p:oleObj spid="_x0000_s56636" name="Equation" r:id="rId6" imgW="3289300" imgH="393700" progId="Equation.DSMT4">
              <p:embed/>
            </p:oleObj>
          </a:graphicData>
        </a:graphic>
      </p:graphicFrame>
      <p:graphicFrame>
        <p:nvGraphicFramePr>
          <p:cNvPr id="56330" name="Object 10"/>
          <p:cNvGraphicFramePr>
            <a:graphicFrameLocks noChangeAspect="1"/>
          </p:cNvGraphicFramePr>
          <p:nvPr/>
        </p:nvGraphicFramePr>
        <p:xfrm>
          <a:off x="4770990" y="2388193"/>
          <a:ext cx="4265506" cy="824783"/>
        </p:xfrm>
        <a:graphic>
          <a:graphicData uri="http://schemas.openxmlformats.org/presentationml/2006/ole">
            <p:oleObj spid="_x0000_s56637" name="Equation" r:id="rId7" imgW="2057400" imgH="393700" progId="Equation.DSMT4">
              <p:embed/>
            </p:oleObj>
          </a:graphicData>
        </a:graphic>
      </p:graphicFrame>
      <p:graphicFrame>
        <p:nvGraphicFramePr>
          <p:cNvPr id="54291" name="Object 19"/>
          <p:cNvGraphicFramePr>
            <a:graphicFrameLocks noChangeAspect="1"/>
          </p:cNvGraphicFramePr>
          <p:nvPr/>
        </p:nvGraphicFramePr>
        <p:xfrm>
          <a:off x="77788" y="3352800"/>
          <a:ext cx="4824412" cy="825500"/>
        </p:xfrm>
        <a:graphic>
          <a:graphicData uri="http://schemas.openxmlformats.org/presentationml/2006/ole">
            <p:oleObj spid="_x0000_s56638" name="Equation" r:id="rId8" imgW="2438280" imgH="419040" progId="Equation.DSMT4">
              <p:embed/>
            </p:oleObj>
          </a:graphicData>
        </a:graphic>
      </p:graphicFrame>
      <p:graphicFrame>
        <p:nvGraphicFramePr>
          <p:cNvPr id="56331" name="Object 11"/>
          <p:cNvGraphicFramePr>
            <a:graphicFrameLocks noChangeAspect="1"/>
          </p:cNvGraphicFramePr>
          <p:nvPr/>
        </p:nvGraphicFramePr>
        <p:xfrm>
          <a:off x="582613" y="4216400"/>
          <a:ext cx="2644775" cy="927100"/>
        </p:xfrm>
        <a:graphic>
          <a:graphicData uri="http://schemas.openxmlformats.org/presentationml/2006/ole">
            <p:oleObj spid="_x0000_s56639" name="Equation" r:id="rId9" imgW="1257120" imgH="444240" progId="Equation.DSMT4">
              <p:embed/>
            </p:oleObj>
          </a:graphicData>
        </a:graphic>
      </p:graphicFrame>
      <p:graphicFrame>
        <p:nvGraphicFramePr>
          <p:cNvPr id="56332" name="Object 12"/>
          <p:cNvGraphicFramePr>
            <a:graphicFrameLocks noChangeAspect="1"/>
          </p:cNvGraphicFramePr>
          <p:nvPr/>
        </p:nvGraphicFramePr>
        <p:xfrm>
          <a:off x="569913" y="5156200"/>
          <a:ext cx="2709862" cy="927100"/>
        </p:xfrm>
        <a:graphic>
          <a:graphicData uri="http://schemas.openxmlformats.org/presentationml/2006/ole">
            <p:oleObj spid="_x0000_s56640" name="Equation" r:id="rId10" imgW="1282680" imgH="444240" progId="Equation.DSMT4">
              <p:embed/>
            </p:oleObj>
          </a:graphicData>
        </a:graphic>
      </p:graphicFrame>
      <p:cxnSp>
        <p:nvCxnSpPr>
          <p:cNvPr id="23" name="22 Conector recto de flecha"/>
          <p:cNvCxnSpPr/>
          <p:nvPr/>
        </p:nvCxnSpPr>
        <p:spPr>
          <a:xfrm>
            <a:off x="3419872" y="5661248"/>
            <a:ext cx="1440160" cy="0"/>
          </a:xfrm>
          <a:prstGeom prst="straightConnector1">
            <a:avLst/>
          </a:prstGeom>
          <a:ln w="1905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1"/>
          <p:cNvSpPr txBox="1">
            <a:spLocks noChangeArrowheads="1"/>
          </p:cNvSpPr>
          <p:nvPr/>
        </p:nvSpPr>
        <p:spPr bwMode="auto">
          <a:xfrm>
            <a:off x="4068514" y="6205538"/>
            <a:ext cx="540003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SOLUTION OF INITIAL VALUE PROBLEMS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-181124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</a:pPr>
            <a:endParaRPr lang="en-GB" altLang="en-US" sz="100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800" u="sng" dirty="0" smtClean="0">
                <a:solidFill>
                  <a:srgbClr val="FF0000"/>
                </a:solidFill>
              </a:rPr>
              <a:t>Examples: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1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3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/>
              <a:t>(2) (cont)</a:t>
            </a:r>
            <a:endParaRPr lang="en-GB" altLang="en-US" sz="1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>
                <a:solidFill>
                  <a:srgbClr val="0000CC"/>
                </a:solidFill>
              </a:rPr>
              <a:t>Using partial fractions: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16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>
                <a:solidFill>
                  <a:srgbClr val="0000CC"/>
                </a:solidFill>
              </a:rPr>
              <a:t>i.e.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000" dirty="0" smtClean="0">
                <a:solidFill>
                  <a:srgbClr val="0000CC"/>
                </a:solidFill>
              </a:rPr>
              <a:t>					 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100" dirty="0" smtClean="0">
              <a:solidFill>
                <a:srgbClr val="006600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6600"/>
                </a:solidFill>
              </a:rPr>
              <a:t>					 So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Taking inverse Laplace transforms gives: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6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000" dirty="0" smtClean="0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18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graphicFrame>
        <p:nvGraphicFramePr>
          <p:cNvPr id="54285" name="Object 13"/>
          <p:cNvGraphicFramePr>
            <a:graphicFrameLocks noChangeAspect="1"/>
          </p:cNvGraphicFramePr>
          <p:nvPr/>
        </p:nvGraphicFramePr>
        <p:xfrm>
          <a:off x="1311841" y="414437"/>
          <a:ext cx="5132367" cy="494283"/>
        </p:xfrm>
        <a:graphic>
          <a:graphicData uri="http://schemas.openxmlformats.org/presentationml/2006/ole">
            <p:oleObj spid="_x0000_s57705" name="Equation" r:id="rId4" imgW="2362200" imgH="228600" progId="Equation.DSMT4">
              <p:embed/>
            </p:oleObj>
          </a:graphicData>
        </a:graphic>
      </p:graphicFrame>
      <p:graphicFrame>
        <p:nvGraphicFramePr>
          <p:cNvPr id="57353" name="Object 9"/>
          <p:cNvGraphicFramePr>
            <a:graphicFrameLocks noChangeAspect="1"/>
          </p:cNvGraphicFramePr>
          <p:nvPr/>
        </p:nvGraphicFramePr>
        <p:xfrm>
          <a:off x="2701925" y="977900"/>
          <a:ext cx="5799138" cy="927100"/>
        </p:xfrm>
        <a:graphic>
          <a:graphicData uri="http://schemas.openxmlformats.org/presentationml/2006/ole">
            <p:oleObj spid="_x0000_s57706" name="Equation" r:id="rId5" imgW="2743200" imgH="444240" progId="Equation.DSMT4">
              <p:embed/>
            </p:oleObj>
          </a:graphicData>
        </a:graphic>
      </p:graphicFrame>
      <p:graphicFrame>
        <p:nvGraphicFramePr>
          <p:cNvPr id="57354" name="Object 10"/>
          <p:cNvGraphicFramePr>
            <a:graphicFrameLocks noChangeAspect="1"/>
          </p:cNvGraphicFramePr>
          <p:nvPr/>
        </p:nvGraphicFramePr>
        <p:xfrm>
          <a:off x="549275" y="2146300"/>
          <a:ext cx="8669338" cy="546100"/>
        </p:xfrm>
        <a:graphic>
          <a:graphicData uri="http://schemas.openxmlformats.org/presentationml/2006/ole">
            <p:oleObj spid="_x0000_s57707" name="Equation" r:id="rId6" imgW="3568680" imgH="228600" progId="Equation.DSMT4">
              <p:embed/>
            </p:oleObj>
          </a:graphicData>
        </a:graphic>
      </p:graphicFrame>
      <p:graphicFrame>
        <p:nvGraphicFramePr>
          <p:cNvPr id="57355" name="Object 11"/>
          <p:cNvGraphicFramePr>
            <a:graphicFrameLocks noChangeAspect="1"/>
          </p:cNvGraphicFramePr>
          <p:nvPr/>
        </p:nvGraphicFramePr>
        <p:xfrm>
          <a:off x="107504" y="3573016"/>
          <a:ext cx="3312368" cy="665360"/>
        </p:xfrm>
        <a:graphic>
          <a:graphicData uri="http://schemas.openxmlformats.org/presentationml/2006/ole">
            <p:oleObj spid="_x0000_s57708" name="Equation" r:id="rId7" imgW="1930400" imgH="393700" progId="Equation.DSMT4">
              <p:embed/>
            </p:oleObj>
          </a:graphicData>
        </a:graphic>
      </p:graphicFrame>
      <p:graphicFrame>
        <p:nvGraphicFramePr>
          <p:cNvPr id="57356" name="Object 12"/>
          <p:cNvGraphicFramePr>
            <a:graphicFrameLocks noChangeAspect="1"/>
          </p:cNvGraphicFramePr>
          <p:nvPr/>
        </p:nvGraphicFramePr>
        <p:xfrm>
          <a:off x="4316413" y="3568700"/>
          <a:ext cx="4752975" cy="876300"/>
        </p:xfrm>
        <a:graphic>
          <a:graphicData uri="http://schemas.openxmlformats.org/presentationml/2006/ole">
            <p:oleObj spid="_x0000_s57709" name="Equation" r:id="rId8" imgW="2247840" imgH="419040" progId="Equation.DSMT4">
              <p:embed/>
            </p:oleObj>
          </a:graphicData>
        </a:graphic>
      </p:graphicFrame>
      <p:graphicFrame>
        <p:nvGraphicFramePr>
          <p:cNvPr id="57357" name="Object 13"/>
          <p:cNvGraphicFramePr>
            <a:graphicFrameLocks noChangeAspect="1"/>
          </p:cNvGraphicFramePr>
          <p:nvPr/>
        </p:nvGraphicFramePr>
        <p:xfrm>
          <a:off x="5940152" y="5085184"/>
          <a:ext cx="3109913" cy="887412"/>
        </p:xfrm>
        <a:graphic>
          <a:graphicData uri="http://schemas.openxmlformats.org/presentationml/2006/ole">
            <p:oleObj spid="_x0000_s57710" name="Equation" r:id="rId9" imgW="1625600" imgH="469900" progId="Equation.DSMT4">
              <p:embed/>
            </p:oleObj>
          </a:graphicData>
        </a:graphic>
      </p:graphicFrame>
      <p:graphicFrame>
        <p:nvGraphicFramePr>
          <p:cNvPr id="57359" name="Object 15"/>
          <p:cNvGraphicFramePr>
            <a:graphicFrameLocks noChangeAspect="1"/>
          </p:cNvGraphicFramePr>
          <p:nvPr/>
        </p:nvGraphicFramePr>
        <p:xfrm>
          <a:off x="160089" y="2840162"/>
          <a:ext cx="3331791" cy="673800"/>
        </p:xfrm>
        <a:graphic>
          <a:graphicData uri="http://schemas.openxmlformats.org/presentationml/2006/ole">
            <p:oleObj spid="_x0000_s57711" name="Equation" r:id="rId10" imgW="1916868" imgH="393529" progId="Equation.DSMT4">
              <p:embed/>
            </p:oleObj>
          </a:graphicData>
        </a:graphic>
      </p:graphicFrame>
      <p:graphicFrame>
        <p:nvGraphicFramePr>
          <p:cNvPr id="57360" name="Object 16"/>
          <p:cNvGraphicFramePr>
            <a:graphicFrameLocks noChangeAspect="1"/>
          </p:cNvGraphicFramePr>
          <p:nvPr/>
        </p:nvGraphicFramePr>
        <p:xfrm>
          <a:off x="107504" y="4293096"/>
          <a:ext cx="3312368" cy="628272"/>
        </p:xfrm>
        <a:graphic>
          <a:graphicData uri="http://schemas.openxmlformats.org/presentationml/2006/ole">
            <p:oleObj spid="_x0000_s57712" name="Equation" r:id="rId11" imgW="2044700" imgH="393700" progId="Equation.DSMT4">
              <p:embed/>
            </p:oleObj>
          </a:graphicData>
        </a:graphic>
      </p:graphicFrame>
      <p:sp>
        <p:nvSpPr>
          <p:cNvPr id="15" name="Rectangle 11"/>
          <p:cNvSpPr txBox="1">
            <a:spLocks noChangeArrowheads="1"/>
          </p:cNvSpPr>
          <p:nvPr/>
        </p:nvSpPr>
        <p:spPr bwMode="auto">
          <a:xfrm>
            <a:off x="4068514" y="6205538"/>
            <a:ext cx="540003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SOLUTION OF INITIAL VALUE PROBLEMS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3491880" y="2924944"/>
            <a:ext cx="360040" cy="2016224"/>
          </a:xfrm>
          <a:prstGeom prst="rightBrace">
            <a:avLst>
              <a:gd name="adj1" fmla="val 83920"/>
              <a:gd name="adj2" fmla="val 50000"/>
            </a:avLst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4925" y="620713"/>
            <a:ext cx="9109075" cy="4114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500" dirty="0" smtClean="0"/>
          </a:p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Consider system equation                                                           </a:t>
            </a:r>
            <a:r>
              <a:rPr lang="en-GB" altLang="en-US" sz="2400" dirty="0" smtClean="0">
                <a:solidFill>
                  <a:srgbClr val="FF0000"/>
                </a:solidFill>
              </a:rPr>
              <a:t>(1)</a:t>
            </a:r>
          </a:p>
          <a:p>
            <a:pPr marL="0" indent="0" eaLnBrk="1" hangingPunct="1">
              <a:buFontTx/>
              <a:buNone/>
            </a:pPr>
            <a:endParaRPr lang="en-GB" altLang="en-US" sz="1800" dirty="0" smtClean="0"/>
          </a:p>
          <a:p>
            <a:pPr marL="0" indent="0" eaLnBrk="1" hangingPunct="1">
              <a:buFontTx/>
              <a:buNone/>
            </a:pPr>
            <a:r>
              <a:rPr lang="en-GB" altLang="en-US" sz="2400" dirty="0"/>
              <a:t>w</a:t>
            </a:r>
            <a:r>
              <a:rPr lang="en-GB" altLang="en-US" sz="2400" dirty="0" smtClean="0"/>
              <a:t>ith observation/measurement                                                   </a:t>
            </a:r>
            <a:r>
              <a:rPr lang="en-GB" altLang="en-US" sz="2400" dirty="0" smtClean="0">
                <a:solidFill>
                  <a:srgbClr val="FF0000"/>
                </a:solidFill>
              </a:rPr>
              <a:t>(2)</a:t>
            </a:r>
          </a:p>
          <a:p>
            <a:pPr marL="0" indent="0" eaLnBrk="1" hangingPunct="1">
              <a:buFontTx/>
              <a:buNone/>
            </a:pPr>
            <a:endParaRPr lang="en-GB" altLang="en-US" sz="600" dirty="0" smtClean="0"/>
          </a:p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Assume all initial conditions are zero (i.e. 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=y’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altLang="en-US" sz="2400" dirty="0" smtClean="0"/>
              <a:t>)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Take Laplace Transforms of </a:t>
            </a:r>
            <a:r>
              <a:rPr lang="en-GB" altLang="en-US" sz="2400" dirty="0" smtClean="0">
                <a:solidFill>
                  <a:srgbClr val="FF0000"/>
                </a:solidFill>
              </a:rPr>
              <a:t>(1)</a:t>
            </a:r>
            <a:r>
              <a:rPr lang="en-GB" altLang="en-US" sz="2400" dirty="0" smtClean="0"/>
              <a:t> and </a:t>
            </a:r>
            <a:r>
              <a:rPr lang="en-GB" altLang="en-US" sz="2400" dirty="0" smtClean="0">
                <a:solidFill>
                  <a:srgbClr val="FF0000"/>
                </a:solidFill>
              </a:rPr>
              <a:t>(2)</a:t>
            </a:r>
            <a:r>
              <a:rPr lang="en-GB" altLang="en-US" sz="2400" dirty="0" smtClean="0"/>
              <a:t> to give: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									</a:t>
            </a:r>
            <a:r>
              <a:rPr lang="en-GB" altLang="en-US" sz="2400" dirty="0" smtClean="0">
                <a:solidFill>
                  <a:srgbClr val="FF0000"/>
                </a:solidFill>
              </a:rPr>
              <a:t>   (3)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dirty="0" smtClean="0">
                <a:solidFill>
                  <a:srgbClr val="FF0000"/>
                </a:solidFill>
              </a:rPr>
              <a:t>									   (4)</a:t>
            </a:r>
            <a:endParaRPr lang="en-GB" altLang="en-US" sz="2400" dirty="0" smtClean="0"/>
          </a:p>
          <a:p>
            <a:pPr marL="0" indent="0" eaLnBrk="1" hangingPunct="1">
              <a:buFontTx/>
              <a:buNone/>
            </a:pPr>
            <a:endParaRPr lang="en-GB" altLang="en-US" sz="900" dirty="0" smtClean="0"/>
          </a:p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From </a:t>
            </a:r>
            <a:r>
              <a:rPr lang="en-GB" altLang="en-US" sz="2400" dirty="0" smtClean="0">
                <a:solidFill>
                  <a:srgbClr val="FF0000"/>
                </a:solidFill>
              </a:rPr>
              <a:t>(3)</a:t>
            </a:r>
          </a:p>
          <a:p>
            <a:pPr marL="0" indent="0" eaLnBrk="1" hangingPunct="1">
              <a:buFontTx/>
              <a:buNone/>
            </a:pPr>
            <a:endParaRPr lang="en-GB" altLang="en-US" sz="1400" dirty="0" smtClean="0"/>
          </a:p>
          <a:p>
            <a:pPr marL="0" indent="0" eaLnBrk="1" hangingPunct="1">
              <a:buFontTx/>
              <a:buNone/>
            </a:pPr>
            <a:r>
              <a:rPr lang="en-GB" altLang="en-US" sz="2400" dirty="0" smtClean="0"/>
              <a:t>Substitute for 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X(s)</a:t>
            </a:r>
            <a:r>
              <a:rPr lang="en-GB" altLang="en-US" sz="2400" dirty="0" smtClean="0"/>
              <a:t> in </a:t>
            </a:r>
            <a:r>
              <a:rPr lang="en-GB" altLang="en-US" sz="2400" dirty="0" smtClean="0">
                <a:solidFill>
                  <a:srgbClr val="FF0000"/>
                </a:solidFill>
              </a:rPr>
              <a:t>(4)</a:t>
            </a:r>
            <a:r>
              <a:rPr lang="en-GB" altLang="en-US" sz="2400" dirty="0" smtClean="0"/>
              <a:t> to give:</a:t>
            </a:r>
          </a:p>
          <a:p>
            <a:pPr marL="0" indent="0" eaLnBrk="1" hangingPunct="1">
              <a:buFontTx/>
              <a:buNone/>
            </a:pPr>
            <a:endParaRPr lang="en-GB" altLang="en-US" sz="1600" dirty="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GB" altLang="en-US" sz="2400" dirty="0" smtClean="0">
                <a:solidFill>
                  <a:srgbClr val="FF0000"/>
                </a:solidFill>
              </a:rPr>
              <a:t>		                    OR</a:t>
            </a:r>
          </a:p>
        </p:txBody>
      </p:sp>
      <p:sp>
        <p:nvSpPr>
          <p:cNvPr id="7172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GB" altLang="en-US" sz="1400" dirty="0"/>
          </a:p>
        </p:txBody>
      </p:sp>
      <p:sp>
        <p:nvSpPr>
          <p:cNvPr id="7173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7174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70D3113-391E-4177-9896-4F38E6E7086E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19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sp>
        <p:nvSpPr>
          <p:cNvPr id="7178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536575"/>
          </a:xfrm>
          <a:noFill/>
        </p:spPr>
        <p:txBody>
          <a:bodyPr/>
          <a:lstStyle/>
          <a:p>
            <a:pPr eaLnBrk="1" hangingPunct="1"/>
            <a:r>
              <a:rPr lang="en-GB" altLang="en-US" sz="2800" b="1" u="sng" dirty="0" smtClean="0"/>
              <a:t>INTRODUCTION TO SYSTEMS THEORY</a:t>
            </a:r>
          </a:p>
        </p:txBody>
      </p:sp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3707904" y="620712"/>
          <a:ext cx="2618358" cy="794975"/>
        </p:xfrm>
        <a:graphic>
          <a:graphicData uri="http://schemas.openxmlformats.org/presentationml/2006/ole">
            <p:oleObj spid="_x0000_s59705" name="Equation" r:id="rId4" imgW="1371600" imgH="419100" progId="Equation.DSMT4">
              <p:embed/>
            </p:oleObj>
          </a:graphicData>
        </a:graphic>
      </p:graphicFrame>
      <p:graphicFrame>
        <p:nvGraphicFramePr>
          <p:cNvPr id="593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11617288"/>
              </p:ext>
            </p:extLst>
          </p:nvPr>
        </p:nvGraphicFramePr>
        <p:xfrm>
          <a:off x="4501306" y="1594453"/>
          <a:ext cx="1438846" cy="394387"/>
        </p:xfrm>
        <a:graphic>
          <a:graphicData uri="http://schemas.openxmlformats.org/presentationml/2006/ole">
            <p:oleObj spid="_x0000_s59706" name="Equation" r:id="rId5" imgW="736600" imgH="203200" progId="Equation.DSMT4">
              <p:embed/>
            </p:oleObj>
          </a:graphicData>
        </a:graphic>
      </p:graphicFrame>
      <p:graphicFrame>
        <p:nvGraphicFramePr>
          <p:cNvPr id="59399" name="Object 7"/>
          <p:cNvGraphicFramePr>
            <a:graphicFrameLocks noChangeAspect="1"/>
          </p:cNvGraphicFramePr>
          <p:nvPr/>
        </p:nvGraphicFramePr>
        <p:xfrm>
          <a:off x="2915816" y="2996952"/>
          <a:ext cx="3744416" cy="430058"/>
        </p:xfrm>
        <a:graphic>
          <a:graphicData uri="http://schemas.openxmlformats.org/presentationml/2006/ole">
            <p:oleObj spid="_x0000_s59707" name="Equation" r:id="rId6" imgW="1981200" imgH="228600" progId="Equation.DSMT4">
              <p:embed/>
            </p:oleObj>
          </a:graphicData>
        </a:graphic>
      </p:graphicFrame>
      <p:graphicFrame>
        <p:nvGraphicFramePr>
          <p:cNvPr id="59400" name="Object 8"/>
          <p:cNvGraphicFramePr>
            <a:graphicFrameLocks noChangeAspect="1"/>
          </p:cNvGraphicFramePr>
          <p:nvPr/>
        </p:nvGraphicFramePr>
        <p:xfrm>
          <a:off x="4203700" y="3475038"/>
          <a:ext cx="1736452" cy="426465"/>
        </p:xfrm>
        <a:graphic>
          <a:graphicData uri="http://schemas.openxmlformats.org/presentationml/2006/ole">
            <p:oleObj spid="_x0000_s59708" name="Equation" r:id="rId7" imgW="825500" imgH="203200" progId="Equation.DSMT4">
              <p:embed/>
            </p:oleObj>
          </a:graphicData>
        </a:graphic>
      </p:graphicFrame>
      <p:graphicFrame>
        <p:nvGraphicFramePr>
          <p:cNvPr id="59401" name="Object 9"/>
          <p:cNvGraphicFramePr>
            <a:graphicFrameLocks noChangeAspect="1"/>
          </p:cNvGraphicFramePr>
          <p:nvPr/>
        </p:nvGraphicFramePr>
        <p:xfrm>
          <a:off x="1331640" y="3886219"/>
          <a:ext cx="2232248" cy="766917"/>
        </p:xfrm>
        <a:graphic>
          <a:graphicData uri="http://schemas.openxmlformats.org/presentationml/2006/ole">
            <p:oleObj spid="_x0000_s59709" name="Equation" r:id="rId8" imgW="1143000" imgH="393700" progId="Equation.DSMT4">
              <p:embed/>
            </p:oleObj>
          </a:graphicData>
        </a:graphic>
      </p:graphicFrame>
      <p:graphicFrame>
        <p:nvGraphicFramePr>
          <p:cNvPr id="59402" name="Object 10"/>
          <p:cNvGraphicFramePr>
            <a:graphicFrameLocks noChangeAspect="1"/>
          </p:cNvGraphicFramePr>
          <p:nvPr/>
        </p:nvGraphicFramePr>
        <p:xfrm>
          <a:off x="4355976" y="4581128"/>
          <a:ext cx="2868081" cy="792088"/>
        </p:xfrm>
        <a:graphic>
          <a:graphicData uri="http://schemas.openxmlformats.org/presentationml/2006/ole">
            <p:oleObj spid="_x0000_s59710" name="Equation" r:id="rId9" imgW="1422400" imgH="393700" progId="Equation.DSMT4">
              <p:embed/>
            </p:oleObj>
          </a:graphicData>
        </a:graphic>
      </p:graphicFrame>
      <p:graphicFrame>
        <p:nvGraphicFramePr>
          <p:cNvPr id="59403" name="Object 11"/>
          <p:cNvGraphicFramePr>
            <a:graphicFrameLocks noChangeAspect="1"/>
          </p:cNvGraphicFramePr>
          <p:nvPr/>
        </p:nvGraphicFramePr>
        <p:xfrm>
          <a:off x="4283968" y="5318596"/>
          <a:ext cx="2944812" cy="774700"/>
        </p:xfrm>
        <a:graphic>
          <a:graphicData uri="http://schemas.openxmlformats.org/presentationml/2006/ole">
            <p:oleObj spid="_x0000_s59711" name="Equation" r:id="rId10" imgW="1587500" imgH="419100" progId="Equation.DSMT4">
              <p:embed/>
            </p:oleObj>
          </a:graphicData>
        </a:graphic>
      </p:graphicFrame>
      <p:sp>
        <p:nvSpPr>
          <p:cNvPr id="19" name="18 Rectángulo"/>
          <p:cNvSpPr/>
          <p:nvPr/>
        </p:nvSpPr>
        <p:spPr>
          <a:xfrm>
            <a:off x="7380312" y="4892967"/>
            <a:ext cx="1835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dirty="0" smtClean="0">
                <a:solidFill>
                  <a:srgbClr val="0000CC"/>
                </a:solidFill>
              </a:rPr>
              <a:t>The Transfer Function</a:t>
            </a:r>
          </a:p>
          <a:p>
            <a:pPr algn="ctr"/>
            <a:r>
              <a:rPr lang="en-GB" altLang="en-US" dirty="0" smtClean="0">
                <a:solidFill>
                  <a:srgbClr val="0000CC"/>
                </a:solidFill>
              </a:rPr>
              <a:t>(relates input to output)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20" name="19 Elipse"/>
          <p:cNvSpPr/>
          <p:nvPr/>
        </p:nvSpPr>
        <p:spPr>
          <a:xfrm>
            <a:off x="5148064" y="5373216"/>
            <a:ext cx="576064" cy="648072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21 Conector recto de flecha"/>
          <p:cNvCxnSpPr/>
          <p:nvPr/>
        </p:nvCxnSpPr>
        <p:spPr>
          <a:xfrm flipH="1">
            <a:off x="5724128" y="5301208"/>
            <a:ext cx="1944216" cy="216024"/>
          </a:xfrm>
          <a:prstGeom prst="straightConnector1">
            <a:avLst/>
          </a:prstGeom>
          <a:ln w="1905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1"/>
          <p:cNvSpPr txBox="1">
            <a:spLocks noChangeArrowheads="1"/>
          </p:cNvSpPr>
          <p:nvPr/>
        </p:nvSpPr>
        <p:spPr bwMode="auto">
          <a:xfrm>
            <a:off x="4284538" y="6205538"/>
            <a:ext cx="540003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INTRODUTION TO SYSTEMS THEORY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GB" altLang="en-US" sz="1400" dirty="0"/>
          </a:p>
        </p:txBody>
      </p:sp>
      <p:sp>
        <p:nvSpPr>
          <p:cNvPr id="6148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6151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9BF2A9EA-B3A6-4559-BE5D-22D0459E41F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2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32656"/>
            <a:ext cx="3737043" cy="499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545741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Pierre-Simon LAPLACE</a:t>
            </a:r>
          </a:p>
          <a:p>
            <a:pPr algn="ctr"/>
            <a:r>
              <a:rPr lang="en-GB" sz="2000" dirty="0" smtClean="0"/>
              <a:t>1749-1827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4925" y="620713"/>
            <a:ext cx="9109075" cy="4114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500" dirty="0" smtClean="0"/>
          </a:p>
          <a:p>
            <a:pPr marL="0" indent="0" eaLnBrk="1" hangingPunct="1">
              <a:buFontTx/>
              <a:buNone/>
            </a:pPr>
            <a:endParaRPr lang="en-GB" altLang="en-US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endParaRPr lang="en-GB" altLang="en-US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endParaRPr lang="en-GB" altLang="en-US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endParaRPr lang="en-GB" altLang="en-US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endParaRPr lang="en-GB" altLang="en-US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endParaRPr lang="en-GB" altLang="en-US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endParaRPr lang="en-GB" altLang="en-US" sz="2400" dirty="0" smtClean="0">
              <a:solidFill>
                <a:srgbClr val="0066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GB" altLang="en-US" sz="2400" dirty="0" smtClean="0">
                <a:solidFill>
                  <a:srgbClr val="006600"/>
                </a:solidFill>
              </a:rPr>
              <a:t>Set                               to give the Fourier transform</a:t>
            </a:r>
          </a:p>
        </p:txBody>
      </p:sp>
      <p:sp>
        <p:nvSpPr>
          <p:cNvPr id="7172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GB" altLang="en-US" sz="1400" dirty="0"/>
          </a:p>
        </p:txBody>
      </p:sp>
      <p:sp>
        <p:nvSpPr>
          <p:cNvPr id="7173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7174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70D3113-391E-4177-9896-4F38E6E7086E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20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sp>
        <p:nvSpPr>
          <p:cNvPr id="7178" name="Rectangle 11"/>
          <p:cNvSpPr>
            <a:spLocks noGrp="1" noChangeArrowheads="1"/>
          </p:cNvSpPr>
          <p:nvPr>
            <p:ph type="title"/>
          </p:nvPr>
        </p:nvSpPr>
        <p:spPr>
          <a:xfrm>
            <a:off x="39960" y="44450"/>
            <a:ext cx="7772400" cy="536575"/>
          </a:xfrm>
          <a:noFill/>
        </p:spPr>
        <p:txBody>
          <a:bodyPr/>
          <a:lstStyle/>
          <a:p>
            <a:pPr algn="l" eaLnBrk="1" hangingPunct="1"/>
            <a:r>
              <a:rPr lang="en-GB" altLang="en-US" sz="2800" u="sng" dirty="0" smtClean="0"/>
              <a:t>In block diagram form</a:t>
            </a:r>
          </a:p>
        </p:txBody>
      </p:sp>
      <p:graphicFrame>
        <p:nvGraphicFramePr>
          <p:cNvPr id="59403" name="Object 11"/>
          <p:cNvGraphicFramePr>
            <a:graphicFrameLocks noChangeAspect="1"/>
          </p:cNvGraphicFramePr>
          <p:nvPr/>
        </p:nvGraphicFramePr>
        <p:xfrm>
          <a:off x="2915816" y="4581128"/>
          <a:ext cx="3186206" cy="936104"/>
        </p:xfrm>
        <a:graphic>
          <a:graphicData uri="http://schemas.openxmlformats.org/presentationml/2006/ole">
            <p:oleObj spid="_x0000_s60644" name="Equation" r:id="rId4" imgW="1422400" imgH="419100" progId="Equation.DSMT4">
              <p:embed/>
            </p:oleObj>
          </a:graphicData>
        </a:graphic>
      </p:graphicFrame>
      <p:grpSp>
        <p:nvGrpSpPr>
          <p:cNvPr id="26" name="25 Grupo"/>
          <p:cNvGrpSpPr/>
          <p:nvPr/>
        </p:nvGrpSpPr>
        <p:grpSpPr>
          <a:xfrm>
            <a:off x="899592" y="1124744"/>
            <a:ext cx="6984776" cy="1872208"/>
            <a:chOff x="899592" y="1412776"/>
            <a:chExt cx="6984776" cy="1872208"/>
          </a:xfrm>
        </p:grpSpPr>
        <p:grpSp>
          <p:nvGrpSpPr>
            <p:cNvPr id="25" name="24 Grupo"/>
            <p:cNvGrpSpPr/>
            <p:nvPr/>
          </p:nvGrpSpPr>
          <p:grpSpPr>
            <a:xfrm>
              <a:off x="899592" y="1412776"/>
              <a:ext cx="6984776" cy="1872208"/>
              <a:chOff x="899592" y="1412776"/>
              <a:chExt cx="6336704" cy="1872208"/>
            </a:xfrm>
          </p:grpSpPr>
          <p:cxnSp>
            <p:nvCxnSpPr>
              <p:cNvPr id="21" name="20 Conector recto de flecha"/>
              <p:cNvCxnSpPr/>
              <p:nvPr/>
            </p:nvCxnSpPr>
            <p:spPr>
              <a:xfrm>
                <a:off x="899592" y="2348880"/>
                <a:ext cx="1872208" cy="0"/>
              </a:xfrm>
              <a:prstGeom prst="straightConnector1">
                <a:avLst/>
              </a:prstGeom>
              <a:ln w="19050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22 Rectángulo"/>
              <p:cNvSpPr/>
              <p:nvPr/>
            </p:nvSpPr>
            <p:spPr>
              <a:xfrm>
                <a:off x="2771800" y="1412776"/>
                <a:ext cx="2592288" cy="1872208"/>
              </a:xfrm>
              <a:prstGeom prst="rect">
                <a:avLst/>
              </a:prstGeom>
              <a:noFill/>
              <a:ln>
                <a:solidFill>
                  <a:srgbClr val="0000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4" name="23 Conector recto de flecha"/>
              <p:cNvCxnSpPr/>
              <p:nvPr/>
            </p:nvCxnSpPr>
            <p:spPr>
              <a:xfrm>
                <a:off x="5364088" y="2348880"/>
                <a:ext cx="1872208" cy="0"/>
              </a:xfrm>
              <a:prstGeom prst="straightConnector1">
                <a:avLst/>
              </a:prstGeom>
              <a:ln w="19050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60425" name="Object 9"/>
            <p:cNvGraphicFramePr>
              <a:graphicFrameLocks noChangeAspect="1"/>
            </p:cNvGraphicFramePr>
            <p:nvPr/>
          </p:nvGraphicFramePr>
          <p:xfrm>
            <a:off x="3094388" y="1868488"/>
            <a:ext cx="2629740" cy="912440"/>
          </p:xfrm>
          <a:graphic>
            <a:graphicData uri="http://schemas.openxmlformats.org/presentationml/2006/ole">
              <p:oleObj spid="_x0000_s60645" name="Equation" r:id="rId5" imgW="1129810" imgH="393529" progId="Equation.DSMT4">
                <p:embed/>
              </p:oleObj>
            </a:graphicData>
          </a:graphic>
        </p:graphicFrame>
        <p:graphicFrame>
          <p:nvGraphicFramePr>
            <p:cNvPr id="60426" name="Object 10"/>
            <p:cNvGraphicFramePr>
              <a:graphicFrameLocks noChangeAspect="1"/>
            </p:cNvGraphicFramePr>
            <p:nvPr/>
          </p:nvGraphicFramePr>
          <p:xfrm>
            <a:off x="971600" y="1772816"/>
            <a:ext cx="850595" cy="504056"/>
          </p:xfrm>
          <a:graphic>
            <a:graphicData uri="http://schemas.openxmlformats.org/presentationml/2006/ole">
              <p:oleObj spid="_x0000_s60646" name="Equation" r:id="rId6" imgW="342751" imgH="203112" progId="Equation.DSMT4">
                <p:embed/>
              </p:oleObj>
            </a:graphicData>
          </a:graphic>
        </p:graphicFrame>
        <p:graphicFrame>
          <p:nvGraphicFramePr>
            <p:cNvPr id="60427" name="Object 11"/>
            <p:cNvGraphicFramePr>
              <a:graphicFrameLocks noChangeAspect="1"/>
            </p:cNvGraphicFramePr>
            <p:nvPr/>
          </p:nvGraphicFramePr>
          <p:xfrm>
            <a:off x="7050088" y="1773238"/>
            <a:ext cx="788987" cy="503237"/>
          </p:xfrm>
          <a:graphic>
            <a:graphicData uri="http://schemas.openxmlformats.org/presentationml/2006/ole">
              <p:oleObj spid="_x0000_s60647" name="Equation" r:id="rId7" imgW="317225" imgH="203024" progId="Equation.DSMT4">
                <p:embed/>
              </p:oleObj>
            </a:graphicData>
          </a:graphic>
        </p:graphicFrame>
      </p:grpSp>
      <p:graphicFrame>
        <p:nvGraphicFramePr>
          <p:cNvPr id="60428" name="Object 12"/>
          <p:cNvGraphicFramePr>
            <a:graphicFrameLocks noChangeAspect="1"/>
          </p:cNvGraphicFramePr>
          <p:nvPr/>
        </p:nvGraphicFramePr>
        <p:xfrm>
          <a:off x="683568" y="3789040"/>
          <a:ext cx="2394718" cy="504056"/>
        </p:xfrm>
        <a:graphic>
          <a:graphicData uri="http://schemas.openxmlformats.org/presentationml/2006/ole">
            <p:oleObj spid="_x0000_s60648" name="Equation" r:id="rId8" imgW="1143000" imgH="241300" progId="Equation.DSMT4">
              <p:embed/>
            </p:oleObj>
          </a:graphicData>
        </a:graphic>
      </p:graphicFrame>
      <p:sp>
        <p:nvSpPr>
          <p:cNvPr id="18" name="Rectangle 11"/>
          <p:cNvSpPr txBox="1">
            <a:spLocks noChangeArrowheads="1"/>
          </p:cNvSpPr>
          <p:nvPr/>
        </p:nvSpPr>
        <p:spPr bwMode="auto">
          <a:xfrm>
            <a:off x="2555776" y="6093296"/>
            <a:ext cx="6588224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INTRODUTION TO SYSTEMS THEORY OF FREQUENCY RESPONSE IN ES18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93077D1C-5C16-4E8A-A590-11C8763A15D4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21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60648"/>
            <a:ext cx="572422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4925" y="620713"/>
            <a:ext cx="9109075" cy="4114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600" dirty="0" smtClean="0"/>
              <a:t>For a piecewise continuous function </a:t>
            </a:r>
            <a:r>
              <a:rPr lang="en-GB" altLang="en-US" sz="26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GB" altLang="en-US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altLang="en-US" sz="26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altLang="en-US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altLang="en-US" sz="2600" i="1" dirty="0" smtClean="0">
                <a:latin typeface="Times New Roman" pitchFamily="18" charset="0"/>
                <a:cs typeface="Times New Roman" pitchFamily="18" charset="0"/>
              </a:rPr>
              <a:t>, t≥</a:t>
            </a:r>
            <a:r>
              <a:rPr lang="en-GB" altLang="en-US" sz="26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marL="0" indent="0" eaLnBrk="1" hangingPunct="1">
              <a:buFontTx/>
              <a:buNone/>
            </a:pPr>
            <a:endParaRPr lang="en-GB" altLang="en-US" sz="1050" dirty="0" smtClean="0"/>
          </a:p>
          <a:p>
            <a:pPr marL="0" indent="0" eaLnBrk="1" hangingPunct="1">
              <a:buFontTx/>
              <a:buNone/>
            </a:pPr>
            <a:r>
              <a:rPr lang="en-GB" altLang="en-US" sz="2600" dirty="0" smtClean="0"/>
              <a:t>the </a:t>
            </a:r>
            <a:r>
              <a:rPr lang="en-GB" altLang="en-US" sz="2600" dirty="0" smtClean="0">
                <a:solidFill>
                  <a:srgbClr val="FF0000"/>
                </a:solidFill>
              </a:rPr>
              <a:t>Laplace Transform </a:t>
            </a:r>
            <a:r>
              <a:rPr lang="en-GB" altLang="en-US" sz="2600" dirty="0" smtClean="0"/>
              <a:t>is defined as:</a:t>
            </a:r>
          </a:p>
          <a:p>
            <a:pPr marL="0" indent="0" eaLnBrk="1" hangingPunct="1">
              <a:buFontTx/>
              <a:buNone/>
            </a:pPr>
            <a:endParaRPr lang="en-GB" altLang="en-US" sz="2600" dirty="0" smtClean="0"/>
          </a:p>
          <a:p>
            <a:pPr marL="0" indent="0" eaLnBrk="1" hangingPunct="1">
              <a:buFontTx/>
              <a:buNone/>
            </a:pPr>
            <a:endParaRPr lang="en-GB" altLang="en-US" sz="2600" dirty="0" smtClean="0"/>
          </a:p>
          <a:p>
            <a:pPr marL="0" indent="0" eaLnBrk="1" hangingPunct="1">
              <a:buFontTx/>
              <a:buNone/>
            </a:pPr>
            <a:r>
              <a:rPr lang="en-GB" altLang="en-US" sz="2600" dirty="0" smtClean="0"/>
              <a:t>Often denoted by </a:t>
            </a:r>
          </a:p>
          <a:p>
            <a:pPr marL="0" indent="0" eaLnBrk="1" hangingPunct="1">
              <a:buFontTx/>
              <a:buNone/>
            </a:pPr>
            <a:endParaRPr lang="en-GB" altLang="en-US" sz="2600" dirty="0" smtClean="0"/>
          </a:p>
          <a:p>
            <a:pPr marL="0" indent="0" eaLnBrk="1" hangingPunct="1">
              <a:buFontTx/>
              <a:buNone/>
            </a:pPr>
            <a:r>
              <a:rPr lang="en-GB" altLang="en-US" sz="2600" dirty="0" smtClean="0">
                <a:solidFill>
                  <a:srgbClr val="006600"/>
                </a:solidFill>
              </a:rPr>
              <a:t>An integral transform: transforms</a:t>
            </a:r>
          </a:p>
          <a:p>
            <a:pPr marL="0" indent="0" eaLnBrk="1" hangingPunct="1">
              <a:buFontTx/>
              <a:buNone/>
            </a:pPr>
            <a:endParaRPr lang="en-GB" altLang="en-US" sz="2600" dirty="0" smtClean="0">
              <a:solidFill>
                <a:srgbClr val="006600"/>
              </a:solidFill>
            </a:endParaRPr>
          </a:p>
          <a:p>
            <a:pPr marL="0" indent="0" eaLnBrk="1" hangingPunct="1">
              <a:buFontTx/>
              <a:buNone/>
            </a:pPr>
            <a:endParaRPr lang="en-GB" altLang="en-US" sz="2600" dirty="0" smtClean="0">
              <a:solidFill>
                <a:srgbClr val="0066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GB" altLang="en-US" sz="2600" u="sng" dirty="0" smtClean="0"/>
              <a:t>Note</a:t>
            </a:r>
            <a:r>
              <a:rPr lang="en-GB" altLang="en-US" sz="2600" dirty="0" smtClean="0"/>
              <a:t>: The transform only exists when the improper integral </a:t>
            </a:r>
            <a:r>
              <a:rPr lang="en-GB" altLang="en-US" sz="2600" dirty="0" smtClean="0">
                <a:solidFill>
                  <a:srgbClr val="FF0000"/>
                </a:solidFill>
              </a:rPr>
              <a:t>(*)</a:t>
            </a:r>
            <a:r>
              <a:rPr lang="en-GB" altLang="en-US" sz="2600" dirty="0" smtClean="0"/>
              <a:t> exists (</a:t>
            </a:r>
            <a:r>
              <a:rPr lang="en-GB" altLang="en-US" sz="2600" dirty="0" smtClean="0">
                <a:solidFill>
                  <a:srgbClr val="006600"/>
                </a:solidFill>
              </a:rPr>
              <a:t>i.e. is finite</a:t>
            </a:r>
            <a:r>
              <a:rPr lang="en-GB" altLang="en-US" sz="2600" dirty="0" smtClean="0"/>
              <a:t>)</a:t>
            </a:r>
          </a:p>
        </p:txBody>
      </p:sp>
      <p:sp>
        <p:nvSpPr>
          <p:cNvPr id="7172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GB" altLang="en-US" sz="1400" dirty="0"/>
          </a:p>
        </p:txBody>
      </p:sp>
      <p:sp>
        <p:nvSpPr>
          <p:cNvPr id="7173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7174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D70D3113-391E-4177-9896-4F38E6E7086E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3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sp>
        <p:nvSpPr>
          <p:cNvPr id="7178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536575"/>
          </a:xfrm>
          <a:noFill/>
        </p:spPr>
        <p:txBody>
          <a:bodyPr/>
          <a:lstStyle/>
          <a:p>
            <a:pPr eaLnBrk="1" hangingPunct="1"/>
            <a:r>
              <a:rPr lang="en-GB" altLang="en-US" sz="2800" b="1" u="sng" dirty="0" smtClean="0"/>
              <a:t>LAPLACE TRANSFORMS</a:t>
            </a:r>
          </a:p>
        </p:txBody>
      </p:sp>
      <p:graphicFrame>
        <p:nvGraphicFramePr>
          <p:cNvPr id="7180" name="Object 2"/>
          <p:cNvGraphicFramePr>
            <a:graphicFrameLocks noChangeAspect="1"/>
          </p:cNvGraphicFramePr>
          <p:nvPr/>
        </p:nvGraphicFramePr>
        <p:xfrm>
          <a:off x="2483768" y="1700808"/>
          <a:ext cx="3639089" cy="1080120"/>
        </p:xfrm>
        <a:graphic>
          <a:graphicData uri="http://schemas.openxmlformats.org/presentationml/2006/ole">
            <p:oleObj spid="_x0000_s7315" name="Equation" r:id="rId4" imgW="1574800" imgH="469900" progId="Equation.DSMT4">
              <p:embed/>
            </p:oleObj>
          </a:graphicData>
        </a:graphic>
      </p:graphicFrame>
      <p:graphicFrame>
        <p:nvGraphicFramePr>
          <p:cNvPr id="7184" name="Object 16"/>
          <p:cNvGraphicFramePr>
            <a:graphicFrameLocks noChangeAspect="1"/>
          </p:cNvGraphicFramePr>
          <p:nvPr/>
        </p:nvGraphicFramePr>
        <p:xfrm>
          <a:off x="2771800" y="2740025"/>
          <a:ext cx="2289175" cy="584200"/>
        </p:xfrm>
        <a:graphic>
          <a:graphicData uri="http://schemas.openxmlformats.org/presentationml/2006/ole">
            <p:oleObj spid="_x0000_s7316" name="Equation" r:id="rId5" imgW="990170" imgH="253890" progId="Equation.DSMT4">
              <p:embed/>
            </p:oleObj>
          </a:graphicData>
        </a:graphic>
      </p:graphicFrame>
      <p:sp>
        <p:nvSpPr>
          <p:cNvPr id="17" name="16 Rectángulo"/>
          <p:cNvSpPr/>
          <p:nvPr/>
        </p:nvSpPr>
        <p:spPr>
          <a:xfrm>
            <a:off x="6588224" y="1969676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dirty="0" smtClean="0">
                <a:solidFill>
                  <a:srgbClr val="FF0000"/>
                </a:solidFill>
              </a:rPr>
              <a:t>(*)</a:t>
            </a:r>
            <a:endParaRPr lang="en-GB" sz="2800" dirty="0">
              <a:solidFill>
                <a:srgbClr val="FF0000"/>
              </a:solidFill>
            </a:endParaRPr>
          </a:p>
        </p:txBody>
      </p:sp>
      <p:graphicFrame>
        <p:nvGraphicFramePr>
          <p:cNvPr id="7185" name="Object 2"/>
          <p:cNvGraphicFramePr>
            <a:graphicFrameLocks noChangeAspect="1"/>
          </p:cNvGraphicFramePr>
          <p:nvPr/>
        </p:nvGraphicFramePr>
        <p:xfrm>
          <a:off x="4716016" y="3752043"/>
          <a:ext cx="1800200" cy="901093"/>
        </p:xfrm>
        <a:graphic>
          <a:graphicData uri="http://schemas.openxmlformats.org/presentationml/2006/ole">
            <p:oleObj spid="_x0000_s7317" name="Equation" r:id="rId6" imgW="812447" imgH="406224" progId="Equation.DSMT4">
              <p:embed/>
            </p:oleObj>
          </a:graphicData>
        </a:graphic>
      </p:graphicFrame>
      <p:sp>
        <p:nvSpPr>
          <p:cNvPr id="12" name="Rectangle 11"/>
          <p:cNvSpPr txBox="1">
            <a:spLocks noChangeArrowheads="1"/>
          </p:cNvSpPr>
          <p:nvPr/>
        </p:nvSpPr>
        <p:spPr bwMode="auto">
          <a:xfrm>
            <a:off x="5594275" y="6205538"/>
            <a:ext cx="43783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LAPLACE TRANSFORM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34925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800" u="sng" dirty="0">
                <a:solidFill>
                  <a:srgbClr val="FF0000"/>
                </a:solidFill>
              </a:rPr>
              <a:t>Examples</a:t>
            </a:r>
          </a:p>
          <a:p>
            <a:pPr marL="457200" indent="-457200">
              <a:spcBef>
                <a:spcPct val="20000"/>
              </a:spcBef>
              <a:buAutoNum type="arabicParenBoth"/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  <a:buAutoNum type="arabicParenBoth"/>
            </a:pPr>
            <a:r>
              <a:rPr lang="en-GB" altLang="en-US" sz="2400" dirty="0" smtClean="0"/>
              <a:t>What is the Laplace transform of                 ( 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GB" altLang="en-US" sz="2400" dirty="0" smtClean="0"/>
              <a:t> constant, 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t≥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altLang="en-US" sz="2400" dirty="0" smtClean="0"/>
              <a:t>)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6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By definition: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4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graphicFrame>
        <p:nvGraphicFramePr>
          <p:cNvPr id="8198" name="Object 1"/>
          <p:cNvGraphicFramePr>
            <a:graphicFrameLocks noChangeAspect="1"/>
          </p:cNvGraphicFramePr>
          <p:nvPr/>
        </p:nvGraphicFramePr>
        <p:xfrm>
          <a:off x="5148064" y="980728"/>
          <a:ext cx="1224136" cy="456288"/>
        </p:xfrm>
        <a:graphic>
          <a:graphicData uri="http://schemas.openxmlformats.org/presentationml/2006/ole">
            <p:oleObj spid="_x0000_s8426" name="Equation" r:id="rId4" imgW="545626" imgH="203024" progId="Equation.DSMT4">
              <p:embed/>
            </p:oleObj>
          </a:graphicData>
        </a:graphic>
      </p:graphicFrame>
      <p:sp>
        <p:nvSpPr>
          <p:cNvPr id="44" name="Rectangle 11"/>
          <p:cNvSpPr txBox="1">
            <a:spLocks noChangeArrowheads="1"/>
          </p:cNvSpPr>
          <p:nvPr/>
        </p:nvSpPr>
        <p:spPr bwMode="auto">
          <a:xfrm>
            <a:off x="4873625" y="6205538"/>
            <a:ext cx="43783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LAPLACE TRANSFORM - EXAMPLE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  <p:sp>
        <p:nvSpPr>
          <p:cNvPr id="8202" name="TextBox 2"/>
          <p:cNvSpPr txBox="1">
            <a:spLocks noChangeArrowheads="1"/>
          </p:cNvSpPr>
          <p:nvPr/>
        </p:nvSpPr>
        <p:spPr bwMode="auto">
          <a:xfrm>
            <a:off x="3563888" y="4725144"/>
            <a:ext cx="2736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altLang="en-US" sz="2000" dirty="0" smtClean="0">
                <a:solidFill>
                  <a:srgbClr val="0000CC"/>
                </a:solidFill>
              </a:rPr>
              <a:t>(Note: exists for </a:t>
            </a:r>
            <a:r>
              <a:rPr lang="en-GB" altLang="en-US" sz="24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altLang="en-US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altLang="en-US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altLang="en-US" sz="2000" dirty="0" smtClean="0">
                <a:solidFill>
                  <a:srgbClr val="0000CC"/>
                </a:solidFill>
                <a:latin typeface="+mj-lt"/>
                <a:cs typeface="Times New Roman" pitchFamily="18" charset="0"/>
              </a:rPr>
              <a:t>)</a:t>
            </a:r>
            <a:endParaRPr lang="en-GB" altLang="en-US" sz="2000" dirty="0">
              <a:solidFill>
                <a:srgbClr val="0000CC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8206" name="Object 14"/>
          <p:cNvGraphicFramePr>
            <a:graphicFrameLocks noChangeAspect="1"/>
          </p:cNvGraphicFramePr>
          <p:nvPr/>
        </p:nvGraphicFramePr>
        <p:xfrm>
          <a:off x="1979712" y="1700808"/>
          <a:ext cx="3312368" cy="1039744"/>
        </p:xfrm>
        <a:graphic>
          <a:graphicData uri="http://schemas.openxmlformats.org/presentationml/2006/ole">
            <p:oleObj spid="_x0000_s8427" name="Equation" r:id="rId5" imgW="1447800" imgH="469900" progId="Equation.DSMT4">
              <p:embed/>
            </p:oleObj>
          </a:graphicData>
        </a:graphic>
      </p:graphicFrame>
      <p:graphicFrame>
        <p:nvGraphicFramePr>
          <p:cNvPr id="8208" name="Object 16"/>
          <p:cNvGraphicFramePr>
            <a:graphicFrameLocks noChangeAspect="1"/>
          </p:cNvGraphicFramePr>
          <p:nvPr/>
        </p:nvGraphicFramePr>
        <p:xfrm>
          <a:off x="2720886" y="2500583"/>
          <a:ext cx="1539595" cy="1040322"/>
        </p:xfrm>
        <a:graphic>
          <a:graphicData uri="http://schemas.openxmlformats.org/presentationml/2006/ole">
            <p:oleObj spid="_x0000_s8428" name="Equation" r:id="rId6" imgW="672808" imgH="469696" progId="Equation.DSMT4">
              <p:embed/>
            </p:oleObj>
          </a:graphicData>
        </a:graphic>
      </p:graphicFrame>
      <p:graphicFrame>
        <p:nvGraphicFramePr>
          <p:cNvPr id="820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21514748"/>
              </p:ext>
            </p:extLst>
          </p:nvPr>
        </p:nvGraphicFramePr>
        <p:xfrm>
          <a:off x="2725861" y="3368725"/>
          <a:ext cx="2062163" cy="1068387"/>
        </p:xfrm>
        <a:graphic>
          <a:graphicData uri="http://schemas.openxmlformats.org/presentationml/2006/ole">
            <p:oleObj spid="_x0000_s8429" name="Equation" r:id="rId7" imgW="901309" imgH="482391" progId="Equation.DSMT4">
              <p:embed/>
            </p:oleObj>
          </a:graphicData>
        </a:graphic>
      </p:graphicFrame>
      <p:graphicFrame>
        <p:nvGraphicFramePr>
          <p:cNvPr id="8210" name="Object 18"/>
          <p:cNvGraphicFramePr>
            <a:graphicFrameLocks noChangeAspect="1"/>
          </p:cNvGraphicFramePr>
          <p:nvPr/>
        </p:nvGraphicFramePr>
        <p:xfrm>
          <a:off x="2720886" y="4404902"/>
          <a:ext cx="784322" cy="1040322"/>
        </p:xfrm>
        <a:graphic>
          <a:graphicData uri="http://schemas.openxmlformats.org/presentationml/2006/ole">
            <p:oleObj spid="_x0000_s8430" name="Equation" r:id="rId8" imgW="342751" imgH="469696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34925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800" u="sng" dirty="0">
                <a:solidFill>
                  <a:srgbClr val="FF0000"/>
                </a:solidFill>
              </a:rPr>
              <a:t>Examples</a:t>
            </a:r>
          </a:p>
          <a:p>
            <a:pPr marL="457200" indent="-457200">
              <a:spcBef>
                <a:spcPct val="20000"/>
              </a:spcBef>
              <a:buAutoNum type="arabicParenBoth"/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(2) What is the Laplace transform of                      (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t≥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altLang="en-US" sz="2400" dirty="0" smtClean="0"/>
              <a:t>)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6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By definition: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5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graphicFrame>
        <p:nvGraphicFramePr>
          <p:cNvPr id="8198" name="Object 1"/>
          <p:cNvGraphicFramePr>
            <a:graphicFrameLocks noChangeAspect="1"/>
          </p:cNvGraphicFramePr>
          <p:nvPr/>
        </p:nvGraphicFramePr>
        <p:xfrm>
          <a:off x="5149378" y="952500"/>
          <a:ext cx="1366838" cy="512763"/>
        </p:xfrm>
        <a:graphic>
          <a:graphicData uri="http://schemas.openxmlformats.org/presentationml/2006/ole">
            <p:oleObj spid="_x0000_s46306" name="Equation" r:id="rId4" imgW="609600" imgH="228600" progId="Equation.DSMT4">
              <p:embed/>
            </p:oleObj>
          </a:graphicData>
        </a:graphic>
      </p:graphicFrame>
      <p:sp>
        <p:nvSpPr>
          <p:cNvPr id="44" name="Rectangle 11"/>
          <p:cNvSpPr txBox="1">
            <a:spLocks noChangeArrowheads="1"/>
          </p:cNvSpPr>
          <p:nvPr/>
        </p:nvSpPr>
        <p:spPr bwMode="auto">
          <a:xfrm>
            <a:off x="4873625" y="6205538"/>
            <a:ext cx="43783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LAPLACE TRANSFORM - EXAMPLE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  <p:sp>
        <p:nvSpPr>
          <p:cNvPr id="8202" name="TextBox 2"/>
          <p:cNvSpPr txBox="1">
            <a:spLocks noChangeArrowheads="1"/>
          </p:cNvSpPr>
          <p:nvPr/>
        </p:nvSpPr>
        <p:spPr bwMode="auto">
          <a:xfrm>
            <a:off x="4067944" y="4839543"/>
            <a:ext cx="2736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altLang="en-US" sz="2000" dirty="0" smtClean="0">
                <a:solidFill>
                  <a:srgbClr val="0000CC"/>
                </a:solidFill>
              </a:rPr>
              <a:t>(Note: exists for </a:t>
            </a:r>
            <a:r>
              <a:rPr lang="en-GB" altLang="en-US" sz="24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altLang="en-US" sz="20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&gt;a</a:t>
            </a:r>
            <a:r>
              <a:rPr lang="en-GB" altLang="en-US" sz="2000" dirty="0" smtClean="0">
                <a:solidFill>
                  <a:srgbClr val="0000CC"/>
                </a:solidFill>
                <a:latin typeface="+mj-lt"/>
                <a:cs typeface="Times New Roman" pitchFamily="18" charset="0"/>
              </a:rPr>
              <a:t>)</a:t>
            </a:r>
            <a:endParaRPr lang="en-GB" altLang="en-US" sz="2000" dirty="0">
              <a:solidFill>
                <a:srgbClr val="0000CC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8211" name="Object 19"/>
          <p:cNvGraphicFramePr>
            <a:graphicFrameLocks noChangeAspect="1"/>
          </p:cNvGraphicFramePr>
          <p:nvPr/>
        </p:nvGraphicFramePr>
        <p:xfrm>
          <a:off x="2051720" y="1772816"/>
          <a:ext cx="3528392" cy="1016694"/>
        </p:xfrm>
        <a:graphic>
          <a:graphicData uri="http://schemas.openxmlformats.org/presentationml/2006/ole">
            <p:oleObj spid="_x0000_s46307" name="Equation" r:id="rId5" imgW="1612900" imgH="469900" progId="Equation.DSMT4">
              <p:embed/>
            </p:oleObj>
          </a:graphicData>
        </a:graphic>
      </p:graphicFrame>
      <p:graphicFrame>
        <p:nvGraphicFramePr>
          <p:cNvPr id="8212" name="Object 20"/>
          <p:cNvGraphicFramePr>
            <a:graphicFrameLocks noChangeAspect="1"/>
          </p:cNvGraphicFramePr>
          <p:nvPr/>
        </p:nvGraphicFramePr>
        <p:xfrm>
          <a:off x="2740750" y="2555153"/>
          <a:ext cx="1555826" cy="1016694"/>
        </p:xfrm>
        <a:graphic>
          <a:graphicData uri="http://schemas.openxmlformats.org/presentationml/2006/ole">
            <p:oleObj spid="_x0000_s46308" name="Equation" r:id="rId6" imgW="710891" imgH="469696" progId="Equation.DSMT4">
              <p:embed/>
            </p:oleObj>
          </a:graphicData>
        </a:graphic>
      </p:graphicFrame>
      <p:graphicFrame>
        <p:nvGraphicFramePr>
          <p:cNvPr id="8213" name="Object 21"/>
          <p:cNvGraphicFramePr>
            <a:graphicFrameLocks noChangeAspect="1"/>
          </p:cNvGraphicFramePr>
          <p:nvPr/>
        </p:nvGraphicFramePr>
        <p:xfrm>
          <a:off x="2741292" y="3475427"/>
          <a:ext cx="2500435" cy="1097685"/>
        </p:xfrm>
        <a:graphic>
          <a:graphicData uri="http://schemas.openxmlformats.org/presentationml/2006/ole">
            <p:oleObj spid="_x0000_s46309" name="Equation" r:id="rId7" imgW="1143000" imgH="508000" progId="Equation.DSMT4">
              <p:embed/>
            </p:oleObj>
          </a:graphicData>
        </a:graphic>
      </p:graphicFrame>
      <p:graphicFrame>
        <p:nvGraphicFramePr>
          <p:cNvPr id="8214" name="Object 22"/>
          <p:cNvGraphicFramePr>
            <a:graphicFrameLocks noChangeAspect="1"/>
          </p:cNvGraphicFramePr>
          <p:nvPr/>
        </p:nvGraphicFramePr>
        <p:xfrm>
          <a:off x="2735893" y="4572546"/>
          <a:ext cx="1166870" cy="1016694"/>
        </p:xfrm>
        <a:graphic>
          <a:graphicData uri="http://schemas.openxmlformats.org/presentationml/2006/ole">
            <p:oleObj spid="_x0000_s46310" name="Equation" r:id="rId8" imgW="533169" imgH="469696" progId="Equation.DSMT4">
              <p:embed/>
            </p:oleObj>
          </a:graphicData>
        </a:graphic>
      </p:graphicFrame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140773" y="5558135"/>
            <a:ext cx="2736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altLang="en-US" sz="2000" dirty="0" smtClean="0">
                <a:solidFill>
                  <a:srgbClr val="FF0000"/>
                </a:solidFill>
              </a:rPr>
              <a:t>Only a function of </a:t>
            </a:r>
            <a:r>
              <a:rPr lang="en-GB" altLang="en-U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GB" altLang="en-US" sz="2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763688" y="5301209"/>
            <a:ext cx="864096" cy="36003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D01834A-46C9-4F3A-9181-53291A905A86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6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Rectangle 11"/>
          <p:cNvSpPr txBox="1">
            <a:spLocks noChangeArrowheads="1"/>
          </p:cNvSpPr>
          <p:nvPr/>
        </p:nvSpPr>
        <p:spPr bwMode="auto">
          <a:xfrm>
            <a:off x="4067944" y="6205538"/>
            <a:ext cx="662463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LAPLACE TRANSFORM PAIRS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  <p:sp>
        <p:nvSpPr>
          <p:cNvPr id="13317" name="Rectangle 12"/>
          <p:cNvSpPr txBox="1">
            <a:spLocks noChangeArrowheads="1"/>
          </p:cNvSpPr>
          <p:nvPr/>
        </p:nvSpPr>
        <p:spPr bwMode="auto">
          <a:xfrm>
            <a:off x="73025" y="44450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altLang="en-US" sz="2800" u="sng" dirty="0" smtClean="0"/>
              <a:t>Laplace Transform pairs</a:t>
            </a:r>
            <a:endParaRPr lang="en-GB" altLang="en-US" sz="2400" dirty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</a:pPr>
            <a:endParaRPr lang="en-GB" altLang="en-US" sz="200" dirty="0" smtClean="0"/>
          </a:p>
          <a:p>
            <a:pPr>
              <a:spcBef>
                <a:spcPct val="20000"/>
              </a:spcBef>
            </a:pPr>
            <a:r>
              <a:rPr lang="en-GB" altLang="en-US" sz="2400" dirty="0" smtClean="0"/>
              <a:t>If                             then by taking inverses we can, knowing 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GB" altLang="en-US" sz="2400" dirty="0"/>
          </a:p>
          <a:p>
            <a:pPr>
              <a:spcBef>
                <a:spcPct val="20000"/>
              </a:spcBef>
            </a:pPr>
            <a:endParaRPr lang="en-GB" altLang="en-US" sz="700" dirty="0" smtClean="0"/>
          </a:p>
          <a:p>
            <a:pPr>
              <a:spcBef>
                <a:spcPct val="20000"/>
              </a:spcBef>
            </a:pPr>
            <a:r>
              <a:rPr lang="en-GB" altLang="en-US" sz="2400" dirty="0" smtClean="0"/>
              <a:t>obtain 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ct val="20000"/>
              </a:spcBef>
            </a:pPr>
            <a:endParaRPr lang="en-GB" altLang="en-US" sz="600" dirty="0" smtClean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</a:pPr>
            <a:r>
              <a:rPr lang="en-GB" altLang="en-US" sz="2400" dirty="0">
                <a:solidFill>
                  <a:srgbClr val="FF0000"/>
                </a:solidFill>
              </a:rPr>
              <a:t> </a:t>
            </a:r>
            <a:r>
              <a:rPr lang="en-GB" altLang="en-US" sz="2400" dirty="0" smtClean="0">
                <a:solidFill>
                  <a:srgbClr val="FF0000"/>
                </a:solidFill>
              </a:rPr>
              <a:t>   and         give a </a:t>
            </a:r>
            <a:r>
              <a:rPr lang="en-GB" altLang="en-US" sz="2400" u="sng" dirty="0" smtClean="0">
                <a:solidFill>
                  <a:srgbClr val="FF0000"/>
                </a:solidFill>
              </a:rPr>
              <a:t>Laplace Transform pair</a:t>
            </a:r>
            <a:endParaRPr lang="en-GB" altLang="en-US" sz="2400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endParaRPr lang="en-GB" altLang="en-US" sz="400" dirty="0" smtClean="0"/>
          </a:p>
          <a:p>
            <a:pPr>
              <a:spcBef>
                <a:spcPct val="20000"/>
              </a:spcBef>
            </a:pPr>
            <a:r>
              <a:rPr lang="en-GB" altLang="en-US" sz="2400" dirty="0" smtClean="0"/>
              <a:t>Both satisfy </a:t>
            </a:r>
            <a:r>
              <a:rPr lang="en-GB" altLang="en-US" sz="2400" u="sng" dirty="0" smtClean="0"/>
              <a:t>linearity conditions</a:t>
            </a:r>
            <a:r>
              <a:rPr lang="en-GB" altLang="en-US" sz="2400" dirty="0" smtClean="0"/>
              <a:t>:</a:t>
            </a:r>
          </a:p>
          <a:p>
            <a:pPr>
              <a:spcBef>
                <a:spcPct val="20000"/>
              </a:spcBef>
            </a:pPr>
            <a:endParaRPr lang="en-GB" altLang="en-US" sz="2400" dirty="0" smtClean="0"/>
          </a:p>
          <a:p>
            <a:pPr>
              <a:spcBef>
                <a:spcPct val="20000"/>
              </a:spcBef>
            </a:pPr>
            <a:endParaRPr lang="en-GB" altLang="en-US" sz="2400" dirty="0" smtClean="0"/>
          </a:p>
          <a:p>
            <a:pPr>
              <a:spcBef>
                <a:spcPct val="20000"/>
              </a:spcBef>
            </a:pPr>
            <a:endParaRPr lang="en-GB" altLang="en-US" sz="1600" dirty="0" smtClean="0"/>
          </a:p>
          <a:p>
            <a:pPr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FF0000"/>
                </a:solidFill>
              </a:rPr>
              <a:t>For inverses:</a:t>
            </a:r>
          </a:p>
          <a:p>
            <a:pPr>
              <a:spcBef>
                <a:spcPct val="20000"/>
              </a:spcBef>
            </a:pPr>
            <a:endParaRPr lang="en-GB" altLang="en-US" sz="2400" dirty="0" smtClean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</a:pPr>
            <a:endParaRPr lang="en-GB" altLang="en-US" sz="1200" dirty="0" smtClean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</a:pPr>
            <a:r>
              <a:rPr lang="en-GB" altLang="en-US" sz="2400" dirty="0" smtClean="0"/>
              <a:t>The Laplace transform pairs for the most common cases are given in Tables (in the textbook and more importantly in your </a:t>
            </a:r>
            <a:r>
              <a:rPr lang="en-GB" altLang="en-US" sz="2400" u="sng" dirty="0" smtClean="0"/>
              <a:t>Data Books</a:t>
            </a:r>
            <a:r>
              <a:rPr lang="en-GB" altLang="en-US" sz="2400" dirty="0" smtClean="0"/>
              <a:t>)</a:t>
            </a:r>
          </a:p>
        </p:txBody>
      </p:sp>
      <p:graphicFrame>
        <p:nvGraphicFramePr>
          <p:cNvPr id="13322" name="Object 10"/>
          <p:cNvGraphicFramePr>
            <a:graphicFrameLocks noChangeAspect="1"/>
          </p:cNvGraphicFramePr>
          <p:nvPr/>
        </p:nvGraphicFramePr>
        <p:xfrm>
          <a:off x="395536" y="540544"/>
          <a:ext cx="2289175" cy="584200"/>
        </p:xfrm>
        <a:graphic>
          <a:graphicData uri="http://schemas.openxmlformats.org/presentationml/2006/ole">
            <p:oleObj spid="_x0000_s13630" name="Equation" r:id="rId4" imgW="990170" imgH="253890" progId="Equation.DSMT4">
              <p:embed/>
            </p:oleObj>
          </a:graphicData>
        </a:graphic>
      </p:graphicFrame>
      <p:graphicFrame>
        <p:nvGraphicFramePr>
          <p:cNvPr id="1332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760164667"/>
              </p:ext>
            </p:extLst>
          </p:nvPr>
        </p:nvGraphicFramePr>
        <p:xfrm>
          <a:off x="1608137" y="1124744"/>
          <a:ext cx="2963863" cy="584200"/>
        </p:xfrm>
        <a:graphic>
          <a:graphicData uri="http://schemas.openxmlformats.org/presentationml/2006/ole">
            <p:oleObj spid="_x0000_s13631" name="Equation" r:id="rId5" imgW="1282700" imgH="254000" progId="Equation.DSMT4">
              <p:embed/>
            </p:oleObj>
          </a:graphicData>
        </a:graphic>
      </p:graphicFrame>
      <p:grpSp>
        <p:nvGrpSpPr>
          <p:cNvPr id="14" name="13 Grupo"/>
          <p:cNvGrpSpPr/>
          <p:nvPr/>
        </p:nvGrpSpPr>
        <p:grpSpPr>
          <a:xfrm>
            <a:off x="2358603" y="2708920"/>
            <a:ext cx="5165725" cy="1151831"/>
            <a:chOff x="1043608" y="3717032"/>
            <a:chExt cx="5165725" cy="1151831"/>
          </a:xfrm>
        </p:grpSpPr>
        <p:graphicFrame>
          <p:nvGraphicFramePr>
            <p:cNvPr id="13324" name="Object 12"/>
            <p:cNvGraphicFramePr>
              <a:graphicFrameLocks noChangeAspect="1"/>
            </p:cNvGraphicFramePr>
            <p:nvPr/>
          </p:nvGraphicFramePr>
          <p:xfrm>
            <a:off x="1043608" y="3717032"/>
            <a:ext cx="5165725" cy="584200"/>
          </p:xfrm>
          <a:graphic>
            <a:graphicData uri="http://schemas.openxmlformats.org/presentationml/2006/ole">
              <p:oleObj spid="_x0000_s13632" name="Equation" r:id="rId6" imgW="2235200" imgH="254000" progId="Equation.DSMT4">
                <p:embed/>
              </p:oleObj>
            </a:graphicData>
          </a:graphic>
        </p:graphicFrame>
        <p:graphicFrame>
          <p:nvGraphicFramePr>
            <p:cNvPr id="13325" name="Object 13"/>
            <p:cNvGraphicFramePr>
              <a:graphicFrameLocks noChangeAspect="1"/>
            </p:cNvGraphicFramePr>
            <p:nvPr/>
          </p:nvGraphicFramePr>
          <p:xfrm>
            <a:off x="1691680" y="4284663"/>
            <a:ext cx="3287713" cy="584200"/>
          </p:xfrm>
          <a:graphic>
            <a:graphicData uri="http://schemas.openxmlformats.org/presentationml/2006/ole">
              <p:oleObj spid="_x0000_s13633" name="Equation" r:id="rId7" imgW="1422400" imgH="254000" progId="Equation.DSMT4">
                <p:embed/>
              </p:oleObj>
            </a:graphicData>
          </a:graphic>
        </p:graphicFrame>
      </p:grpSp>
      <p:grpSp>
        <p:nvGrpSpPr>
          <p:cNvPr id="17" name="16 Grupo"/>
          <p:cNvGrpSpPr/>
          <p:nvPr/>
        </p:nvGrpSpPr>
        <p:grpSpPr>
          <a:xfrm>
            <a:off x="1979712" y="3860651"/>
            <a:ext cx="6223000" cy="1152525"/>
            <a:chOff x="3198813" y="4797425"/>
            <a:chExt cx="6223000" cy="1152525"/>
          </a:xfrm>
        </p:grpSpPr>
        <p:graphicFrame>
          <p:nvGraphicFramePr>
            <p:cNvPr id="13326" name="Object 14"/>
            <p:cNvGraphicFramePr>
              <a:graphicFrameLocks noChangeAspect="1"/>
            </p:cNvGraphicFramePr>
            <p:nvPr/>
          </p:nvGraphicFramePr>
          <p:xfrm>
            <a:off x="3198813" y="4797425"/>
            <a:ext cx="6223000" cy="584200"/>
          </p:xfrm>
          <a:graphic>
            <a:graphicData uri="http://schemas.openxmlformats.org/presentationml/2006/ole">
              <p:oleObj spid="_x0000_s13634" name="Equation" r:id="rId8" imgW="2692400" imgH="254000" progId="Equation.DSMT4">
                <p:embed/>
              </p:oleObj>
            </a:graphicData>
          </a:graphic>
        </p:graphicFrame>
        <p:graphicFrame>
          <p:nvGraphicFramePr>
            <p:cNvPr id="13327" name="Object 15"/>
            <p:cNvGraphicFramePr>
              <a:graphicFrameLocks noChangeAspect="1"/>
            </p:cNvGraphicFramePr>
            <p:nvPr/>
          </p:nvGraphicFramePr>
          <p:xfrm>
            <a:off x="3851920" y="5365750"/>
            <a:ext cx="4051300" cy="584200"/>
          </p:xfrm>
          <a:graphic>
            <a:graphicData uri="http://schemas.openxmlformats.org/presentationml/2006/ole">
              <p:oleObj spid="_x0000_s13635" name="Equation" r:id="rId9" imgW="1752600" imgH="254000" progId="Equation.DSMT4">
                <p:embed/>
              </p:oleObj>
            </a:graphicData>
          </a:graphic>
        </p:graphicFrame>
      </p:grpSp>
      <p:graphicFrame>
        <p:nvGraphicFramePr>
          <p:cNvPr id="1332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736677257"/>
              </p:ext>
            </p:extLst>
          </p:nvPr>
        </p:nvGraphicFramePr>
        <p:xfrm>
          <a:off x="134342" y="1666875"/>
          <a:ext cx="1557338" cy="466725"/>
        </p:xfrm>
        <a:graphic>
          <a:graphicData uri="http://schemas.openxmlformats.org/presentationml/2006/ole">
            <p:oleObj spid="_x0000_s13636" name="Equation" r:id="rId10" imgW="672840" imgH="203040" progId="Equation.DSMT4">
              <p:embed/>
            </p:oleObj>
          </a:graphicData>
        </a:graphic>
      </p:graphicFrame>
      <p:sp>
        <p:nvSpPr>
          <p:cNvPr id="19" name="18 Rectángulo"/>
          <p:cNvSpPr/>
          <p:nvPr/>
        </p:nvSpPr>
        <p:spPr>
          <a:xfrm>
            <a:off x="7669068" y="3356992"/>
            <a:ext cx="1439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 smtClean="0">
                <a:solidFill>
                  <a:srgbClr val="0000CC"/>
                </a:solidFill>
              </a:rPr>
              <a:t>( </a:t>
            </a:r>
            <a:r>
              <a:rPr lang="en-GB" altLang="en-US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GB" altLang="en-US" dirty="0" smtClean="0">
                <a:solidFill>
                  <a:srgbClr val="0000CC"/>
                </a:solidFill>
              </a:rPr>
              <a:t> constant)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7668344" y="4499828"/>
            <a:ext cx="165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 smtClean="0">
                <a:solidFill>
                  <a:srgbClr val="0000CC"/>
                </a:solidFill>
              </a:rPr>
              <a:t>( </a:t>
            </a:r>
            <a:r>
              <a:rPr lang="el-GR" altLang="en-US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GB" altLang="en-US" dirty="0" smtClean="0">
                <a:solidFill>
                  <a:srgbClr val="0000CC"/>
                </a:solidFill>
              </a:rPr>
              <a:t> constant)</a:t>
            </a:r>
            <a:endParaRPr lang="en-GB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3"/>
          <p:cNvSpPr>
            <a:spLocks noChangeArrowheads="1"/>
          </p:cNvSpPr>
          <p:nvPr/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GB" altLang="en-US" sz="1400" dirty="0"/>
          </a:p>
        </p:txBody>
      </p:sp>
      <p:sp>
        <p:nvSpPr>
          <p:cNvPr id="6148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6151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9BF2A9EA-B3A6-4559-BE5D-22D0459E41F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7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sp>
        <p:nvSpPr>
          <p:cNvPr id="10" name="Rectangle 11"/>
          <p:cNvSpPr txBox="1">
            <a:spLocks noChangeArrowheads="1"/>
          </p:cNvSpPr>
          <p:nvPr/>
        </p:nvSpPr>
        <p:spPr bwMode="auto">
          <a:xfrm>
            <a:off x="4067944" y="6205538"/>
            <a:ext cx="662463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LAPLACE TRANSFORM PAIRS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1999" y="-88"/>
            <a:ext cx="4790281" cy="609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1449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34925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800" u="sng" dirty="0" smtClean="0">
                <a:solidFill>
                  <a:srgbClr val="FF0000"/>
                </a:solidFill>
              </a:rPr>
              <a:t>Examples:</a:t>
            </a:r>
            <a:r>
              <a:rPr lang="en-GB" altLang="en-US" sz="2800" dirty="0" smtClean="0">
                <a:solidFill>
                  <a:srgbClr val="0000CC"/>
                </a:solidFill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Find the Laplace Transforms of:</a:t>
            </a:r>
            <a:endParaRPr lang="en-GB" altLang="en-US" sz="2800" u="sng" dirty="0">
              <a:solidFill>
                <a:srgbClr val="FF0000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3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(1)</a:t>
            </a:r>
            <a:r>
              <a:rPr lang="en-GB" altLang="en-US" sz="2400" dirty="0" smtClean="0">
                <a:solidFill>
                  <a:srgbClr val="FF0000"/>
                </a:solidFill>
              </a:rPr>
              <a:t>                                                          Note: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10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Tables give Laplace transform of </a:t>
            </a:r>
            <a:r>
              <a:rPr lang="en-GB" altLang="en-US" sz="28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altLang="en-US" sz="2800" i="1" baseline="30000" dirty="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GB" altLang="en-US" sz="2800" dirty="0" smtClean="0">
                <a:latin typeface="+mj-lt"/>
                <a:cs typeface="Times New Roman" pitchFamily="18" charset="0"/>
              </a:rPr>
              <a:t>:</a:t>
            </a:r>
            <a:endParaRPr lang="en-GB" alt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6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So </a:t>
            </a:r>
            <a:r>
              <a:rPr lang="en-GB" altLang="en-US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=2</a:t>
            </a: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(2)</a:t>
            </a:r>
            <a:endParaRPr lang="en-GB" altLang="en-US" sz="2400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8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Tables give Laplace transform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el-GR" altLang="en-US" sz="2400" i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altLang="en-US" sz="2400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400" dirty="0" smtClean="0"/>
              <a:t>:</a:t>
            </a:r>
          </a:p>
          <a:p>
            <a:pPr marL="457200" indent="-457200">
              <a:spcBef>
                <a:spcPct val="20000"/>
              </a:spcBef>
            </a:pPr>
            <a:endParaRPr lang="en-GB" altLang="en-US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Here </a:t>
            </a:r>
            <a:r>
              <a:rPr lang="el-GR" altLang="en-US" sz="2800" i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=3</a:t>
            </a:r>
            <a:endParaRPr lang="en-GB" altLang="en-US" sz="2400" dirty="0" smtClean="0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8</a:t>
            </a:fld>
            <a:endParaRPr lang="en-GB" altLang="en-US" sz="1400" b="1" dirty="0">
              <a:solidFill>
                <a:schemeClr val="bg1"/>
              </a:solidFill>
            </a:endParaRPr>
          </a:p>
        </p:txBody>
      </p:sp>
      <p:graphicFrame>
        <p:nvGraphicFramePr>
          <p:cNvPr id="8198" name="Object 1"/>
          <p:cNvGraphicFramePr>
            <a:graphicFrameLocks noChangeAspect="1"/>
          </p:cNvGraphicFramePr>
          <p:nvPr/>
        </p:nvGraphicFramePr>
        <p:xfrm>
          <a:off x="611560" y="980728"/>
          <a:ext cx="1726408" cy="576064"/>
        </p:xfrm>
        <a:graphic>
          <a:graphicData uri="http://schemas.openxmlformats.org/presentationml/2006/ole">
            <p:oleObj spid="_x0000_s47462" name="Equation" r:id="rId4" imgW="685800" imgH="228600" progId="Equation.DSMT4">
              <p:embed/>
            </p:oleObj>
          </a:graphicData>
        </a:graphic>
      </p:graphicFrame>
      <p:sp>
        <p:nvSpPr>
          <p:cNvPr id="44" name="Rectangle 11"/>
          <p:cNvSpPr txBox="1">
            <a:spLocks noChangeArrowheads="1"/>
          </p:cNvSpPr>
          <p:nvPr/>
        </p:nvSpPr>
        <p:spPr bwMode="auto">
          <a:xfrm>
            <a:off x="4873625" y="6205538"/>
            <a:ext cx="43783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LAPLACE TRANSFROM - EXAMPLE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  <p:graphicFrame>
        <p:nvGraphicFramePr>
          <p:cNvPr id="47111" name="Object 7"/>
          <p:cNvGraphicFramePr>
            <a:graphicFrameLocks noChangeAspect="1"/>
          </p:cNvGraphicFramePr>
          <p:nvPr/>
        </p:nvGraphicFramePr>
        <p:xfrm>
          <a:off x="6222305" y="985863"/>
          <a:ext cx="2670175" cy="642937"/>
        </p:xfrm>
        <a:graphic>
          <a:graphicData uri="http://schemas.openxmlformats.org/presentationml/2006/ole">
            <p:oleObj spid="_x0000_s47463" name="Equation" r:id="rId5" imgW="1155700" imgH="279400" progId="Equation.DSMT4">
              <p:embed/>
            </p:oleObj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5292079" y="1542287"/>
          <a:ext cx="1897599" cy="806593"/>
        </p:xfrm>
        <a:graphic>
          <a:graphicData uri="http://schemas.openxmlformats.org/presentationml/2006/ole">
            <p:oleObj spid="_x0000_s47464" name="Equation" r:id="rId6" imgW="914400" imgH="393700" progId="Equation.DSMT4">
              <p:embed/>
            </p:oleObj>
          </a:graphicData>
        </a:graphic>
      </p:graphicFrame>
      <p:graphicFrame>
        <p:nvGraphicFramePr>
          <p:cNvPr id="47113" name="Object 9"/>
          <p:cNvGraphicFramePr>
            <a:graphicFrameLocks noChangeAspect="1"/>
          </p:cNvGraphicFramePr>
          <p:nvPr/>
        </p:nvGraphicFramePr>
        <p:xfrm>
          <a:off x="1382713" y="2204864"/>
          <a:ext cx="2349500" cy="735013"/>
        </p:xfrm>
        <a:graphic>
          <a:graphicData uri="http://schemas.openxmlformats.org/presentationml/2006/ole">
            <p:oleObj spid="_x0000_s47465" name="Equation" r:id="rId7" imgW="1244600" imgH="393700" progId="Equation.DSMT4">
              <p:embed/>
            </p:oleObj>
          </a:graphicData>
        </a:graphic>
      </p:graphicFrame>
      <p:graphicFrame>
        <p:nvGraphicFramePr>
          <p:cNvPr id="47114" name="Object 10"/>
          <p:cNvGraphicFramePr>
            <a:graphicFrameLocks noChangeAspect="1"/>
          </p:cNvGraphicFramePr>
          <p:nvPr/>
        </p:nvGraphicFramePr>
        <p:xfrm>
          <a:off x="2699841" y="3055168"/>
          <a:ext cx="1008063" cy="877888"/>
        </p:xfrm>
        <a:graphic>
          <a:graphicData uri="http://schemas.openxmlformats.org/presentationml/2006/ole">
            <p:oleObj spid="_x0000_s47466" name="Equation" r:id="rId8" imgW="533169" imgH="469696" progId="Equation.DSMT4">
              <p:embed/>
            </p:oleObj>
          </a:graphicData>
        </a:graphic>
      </p:graphicFrame>
      <p:graphicFrame>
        <p:nvGraphicFramePr>
          <p:cNvPr id="47115" name="Object 1"/>
          <p:cNvGraphicFramePr>
            <a:graphicFrameLocks noChangeAspect="1"/>
          </p:cNvGraphicFramePr>
          <p:nvPr/>
        </p:nvGraphicFramePr>
        <p:xfrm>
          <a:off x="676747" y="3996358"/>
          <a:ext cx="1951037" cy="512762"/>
        </p:xfrm>
        <a:graphic>
          <a:graphicData uri="http://schemas.openxmlformats.org/presentationml/2006/ole">
            <p:oleObj spid="_x0000_s47467" name="Equation" r:id="rId9" imgW="774364" imgH="203112" progId="Equation.DSMT4">
              <p:embed/>
            </p:oleObj>
          </a:graphicData>
        </a:graphic>
      </p:graphicFrame>
      <p:graphicFrame>
        <p:nvGraphicFramePr>
          <p:cNvPr id="4711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56164962"/>
              </p:ext>
            </p:extLst>
          </p:nvPr>
        </p:nvGraphicFramePr>
        <p:xfrm>
          <a:off x="5148064" y="4365104"/>
          <a:ext cx="2791980" cy="864096"/>
        </p:xfrm>
        <a:graphic>
          <a:graphicData uri="http://schemas.openxmlformats.org/presentationml/2006/ole">
            <p:oleObj spid="_x0000_s47468" name="Equation" r:id="rId10" imgW="1256755" imgH="393529" progId="Equation.DSMT4">
              <p:embed/>
            </p:oleObj>
          </a:graphicData>
        </a:graphic>
      </p:graphicFrame>
      <p:graphicFrame>
        <p:nvGraphicFramePr>
          <p:cNvPr id="4711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98663057"/>
              </p:ext>
            </p:extLst>
          </p:nvPr>
        </p:nvGraphicFramePr>
        <p:xfrm>
          <a:off x="1621160" y="5215408"/>
          <a:ext cx="2590800" cy="877888"/>
        </p:xfrm>
        <a:graphic>
          <a:graphicData uri="http://schemas.openxmlformats.org/presentationml/2006/ole">
            <p:oleObj spid="_x0000_s47469" name="Equation" r:id="rId11" imgW="1371600" imgH="4699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en-GB" altLang="en-US" sz="1400" dirty="0"/>
          </a:p>
        </p:txBody>
      </p:sp>
      <p:sp>
        <p:nvSpPr>
          <p:cNvPr id="8196" name="Rectangle 12"/>
          <p:cNvSpPr txBox="1">
            <a:spLocks noChangeArrowheads="1"/>
          </p:cNvSpPr>
          <p:nvPr/>
        </p:nvSpPr>
        <p:spPr bwMode="auto">
          <a:xfrm>
            <a:off x="107950" y="34925"/>
            <a:ext cx="90360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800" u="sng" dirty="0" smtClean="0">
                <a:solidFill>
                  <a:srgbClr val="FF0000"/>
                </a:solidFill>
              </a:rPr>
              <a:t>Examples:</a:t>
            </a:r>
            <a:r>
              <a:rPr lang="en-GB" altLang="en-US" sz="2800" dirty="0" smtClean="0">
                <a:solidFill>
                  <a:srgbClr val="0000CC"/>
                </a:solidFill>
              </a:rPr>
              <a:t> 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3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(3)</a:t>
            </a:r>
            <a:r>
              <a:rPr lang="en-GB" altLang="en-US" sz="2400" dirty="0" smtClean="0">
                <a:solidFill>
                  <a:srgbClr val="FF0000"/>
                </a:solidFill>
              </a:rPr>
              <a:t>                                </a:t>
            </a:r>
            <a:r>
              <a:rPr lang="en-GB" altLang="en-US" sz="2400" dirty="0" smtClean="0"/>
              <a:t>From Tables</a:t>
            </a:r>
            <a:r>
              <a:rPr lang="en-GB" altLang="en-US" sz="2800" dirty="0" smtClean="0">
                <a:latin typeface="+mj-lt"/>
                <a:cs typeface="Times New Roman" pitchFamily="18" charset="0"/>
              </a:rPr>
              <a:t>:</a:t>
            </a:r>
            <a:endParaRPr lang="en-GB" alt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6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1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So </a:t>
            </a:r>
            <a:r>
              <a:rPr lang="en-GB" altLang="en-US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=5, </a:t>
            </a:r>
            <a:r>
              <a:rPr lang="el-GR" altLang="en-US" sz="2800" i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altLang="en-US" sz="2400" i="1" dirty="0" smtClean="0">
                <a:latin typeface="Times New Roman" pitchFamily="18" charset="0"/>
                <a:cs typeface="Times New Roman" pitchFamily="18" charset="0"/>
              </a:rPr>
              <a:t>=3</a:t>
            </a: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800" dirty="0" smtClean="0">
              <a:solidFill>
                <a:srgbClr val="0000CC"/>
              </a:solidFill>
            </a:endParaRPr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>
                <a:solidFill>
                  <a:srgbClr val="0000CC"/>
                </a:solidFill>
              </a:rPr>
              <a:t>(4)</a:t>
            </a:r>
            <a:endParaRPr lang="en-GB" altLang="en-US" sz="2400" dirty="0" smtClean="0">
              <a:solidFill>
                <a:srgbClr val="FF0000"/>
              </a:solidFill>
            </a:endParaRPr>
          </a:p>
          <a:p>
            <a:pPr marL="457200" indent="-457200">
              <a:spcBef>
                <a:spcPct val="20000"/>
              </a:spcBef>
            </a:pPr>
            <a:endParaRPr lang="en-GB" altLang="en-US" sz="800" dirty="0" smtClean="0"/>
          </a:p>
          <a:p>
            <a:pPr marL="457200" indent="-457200">
              <a:spcBef>
                <a:spcPct val="20000"/>
              </a:spcBef>
            </a:pPr>
            <a:endParaRPr lang="en-GB" altLang="en-US" sz="16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By linearity: </a:t>
            </a:r>
          </a:p>
          <a:p>
            <a:pPr marL="457200" indent="-457200">
              <a:spcBef>
                <a:spcPct val="20000"/>
              </a:spcBef>
            </a:pPr>
            <a:endParaRPr lang="en-GB" altLang="en-US" sz="2400" dirty="0" smtClean="0"/>
          </a:p>
          <a:p>
            <a:pPr marL="457200" indent="-457200">
              <a:spcBef>
                <a:spcPct val="20000"/>
              </a:spcBef>
            </a:pPr>
            <a:r>
              <a:rPr lang="en-GB" altLang="en-US" sz="2400" dirty="0" smtClean="0"/>
              <a:t>Solving from Tables:</a:t>
            </a:r>
            <a:endParaRPr lang="en-GB" altLang="en-US" dirty="0" smtClean="0"/>
          </a:p>
        </p:txBody>
      </p:sp>
      <p:sp>
        <p:nvSpPr>
          <p:cNvPr id="8197" name="Rectangle 15"/>
          <p:cNvSpPr>
            <a:spLocks noChangeArrowheads="1"/>
          </p:cNvSpPr>
          <p:nvPr/>
        </p:nvSpPr>
        <p:spPr bwMode="auto">
          <a:xfrm>
            <a:off x="7275513" y="65722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5B2FEDD-2C6D-44CA-80DE-EE3645F34357}" type="slidenum">
              <a:rPr lang="en-GB" altLang="en-US" sz="1400" b="1">
                <a:solidFill>
                  <a:schemeClr val="bg1"/>
                </a:solidFill>
              </a:rPr>
              <a:pPr algn="r" eaLnBrk="0" hangingPunct="0"/>
              <a:t>9</a:t>
            </a:fld>
            <a:endParaRPr lang="en-GB" altLang="en-US" sz="1400" b="1">
              <a:solidFill>
                <a:schemeClr val="bg1"/>
              </a:solidFill>
            </a:endParaRPr>
          </a:p>
        </p:txBody>
      </p:sp>
      <p:graphicFrame>
        <p:nvGraphicFramePr>
          <p:cNvPr id="8198" name="Object 1"/>
          <p:cNvGraphicFramePr>
            <a:graphicFrameLocks noChangeAspect="1"/>
          </p:cNvGraphicFramePr>
          <p:nvPr/>
        </p:nvGraphicFramePr>
        <p:xfrm>
          <a:off x="539552" y="620688"/>
          <a:ext cx="2376264" cy="528545"/>
        </p:xfrm>
        <a:graphic>
          <a:graphicData uri="http://schemas.openxmlformats.org/presentationml/2006/ole">
            <p:oleObj spid="_x0000_s48442" name="Equation" r:id="rId4" imgW="1028700" imgH="228600" progId="Equation.DSMT4">
              <p:embed/>
            </p:oleObj>
          </a:graphicData>
        </a:graphic>
      </p:graphicFrame>
      <p:sp>
        <p:nvSpPr>
          <p:cNvPr id="44" name="Rectangle 11"/>
          <p:cNvSpPr txBox="1">
            <a:spLocks noChangeArrowheads="1"/>
          </p:cNvSpPr>
          <p:nvPr/>
        </p:nvSpPr>
        <p:spPr bwMode="auto">
          <a:xfrm>
            <a:off x="4873625" y="6205538"/>
            <a:ext cx="43783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kern="0" dirty="0" smtClean="0">
                <a:solidFill>
                  <a:schemeClr val="bg1"/>
                </a:solidFill>
              </a:rPr>
              <a:t>LAPLACE TRANSFORM - EXAMPLE</a:t>
            </a:r>
            <a:endParaRPr lang="en-GB" altLang="en-US" sz="1800" b="1" kern="0" dirty="0">
              <a:solidFill>
                <a:schemeClr val="bg1"/>
              </a:solidFill>
            </a:endParaRPr>
          </a:p>
        </p:txBody>
      </p:sp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5076056" y="476672"/>
          <a:ext cx="3794125" cy="857250"/>
        </p:xfrm>
        <a:graphic>
          <a:graphicData uri="http://schemas.openxmlformats.org/presentationml/2006/ole">
            <p:oleObj spid="_x0000_s48443" name="Equation" r:id="rId5" imgW="1828800" imgH="419100" progId="Equation.DSMT4">
              <p:embed/>
            </p:oleObj>
          </a:graphicData>
        </a:graphic>
      </p:graphicFrame>
      <p:graphicFrame>
        <p:nvGraphicFramePr>
          <p:cNvPr id="47113" name="Object 9"/>
          <p:cNvGraphicFramePr>
            <a:graphicFrameLocks noChangeAspect="1"/>
          </p:cNvGraphicFramePr>
          <p:nvPr/>
        </p:nvGraphicFramePr>
        <p:xfrm>
          <a:off x="2123728" y="1279352"/>
          <a:ext cx="3643312" cy="925512"/>
        </p:xfrm>
        <a:graphic>
          <a:graphicData uri="http://schemas.openxmlformats.org/presentationml/2006/ole">
            <p:oleObj spid="_x0000_s48444" name="Equation" r:id="rId6" imgW="1930400" imgH="495300" progId="Equation.DSMT4">
              <p:embed/>
            </p:oleObj>
          </a:graphicData>
        </a:graphic>
      </p:graphicFrame>
      <p:graphicFrame>
        <p:nvGraphicFramePr>
          <p:cNvPr id="47115" name="Object 1"/>
          <p:cNvGraphicFramePr>
            <a:graphicFrameLocks noChangeAspect="1"/>
          </p:cNvGraphicFramePr>
          <p:nvPr/>
        </p:nvGraphicFramePr>
        <p:xfrm>
          <a:off x="611561" y="2288209"/>
          <a:ext cx="3096344" cy="924767"/>
        </p:xfrm>
        <a:graphic>
          <a:graphicData uri="http://schemas.openxmlformats.org/presentationml/2006/ole">
            <p:oleObj spid="_x0000_s48445" name="Equation" r:id="rId7" imgW="1320227" imgH="393529" progId="Equation.DSMT4">
              <p:embed/>
            </p:oleObj>
          </a:graphicData>
        </a:graphic>
      </p:graphicFrame>
      <p:graphicFrame>
        <p:nvGraphicFramePr>
          <p:cNvPr id="48138" name="Object 10"/>
          <p:cNvGraphicFramePr>
            <a:graphicFrameLocks noChangeAspect="1"/>
          </p:cNvGraphicFramePr>
          <p:nvPr/>
        </p:nvGraphicFramePr>
        <p:xfrm>
          <a:off x="1793899" y="3194422"/>
          <a:ext cx="5586413" cy="882650"/>
        </p:xfrm>
        <a:graphic>
          <a:graphicData uri="http://schemas.openxmlformats.org/presentationml/2006/ole">
            <p:oleObj spid="_x0000_s48446" name="Equation" r:id="rId8" imgW="2692400" imgH="431800" progId="Equation.DSMT4">
              <p:embed/>
            </p:oleObj>
          </a:graphicData>
        </a:graphic>
      </p:graphicFrame>
      <p:graphicFrame>
        <p:nvGraphicFramePr>
          <p:cNvPr id="4813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34152572"/>
              </p:ext>
            </p:extLst>
          </p:nvPr>
        </p:nvGraphicFramePr>
        <p:xfrm>
          <a:off x="2932113" y="4140200"/>
          <a:ext cx="5872162" cy="850900"/>
        </p:xfrm>
        <a:graphic>
          <a:graphicData uri="http://schemas.openxmlformats.org/presentationml/2006/ole">
            <p:oleObj spid="_x0000_s48447" name="Equation" r:id="rId9" imgW="2831760" imgH="419040" progId="Equation.DSMT4">
              <p:embed/>
            </p:oleObj>
          </a:graphicData>
        </a:graphic>
      </p:graphicFrame>
      <p:graphicFrame>
        <p:nvGraphicFramePr>
          <p:cNvPr id="4814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8388611"/>
              </p:ext>
            </p:extLst>
          </p:nvPr>
        </p:nvGraphicFramePr>
        <p:xfrm>
          <a:off x="5789613" y="5003800"/>
          <a:ext cx="2951162" cy="1003300"/>
        </p:xfrm>
        <a:graphic>
          <a:graphicData uri="http://schemas.openxmlformats.org/presentationml/2006/ole">
            <p:oleObj spid="_x0000_s48448" name="Equation" r:id="rId10" imgW="1422360" imgH="4950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4488</TotalTime>
  <Words>625</Words>
  <Application>Microsoft Office PowerPoint</Application>
  <PresentationFormat>On-screen Show (4:3)</PresentationFormat>
  <Paragraphs>317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Default Design</vt:lpstr>
      <vt:lpstr>Equation</vt:lpstr>
      <vt:lpstr>    </vt:lpstr>
      <vt:lpstr>Slide 2</vt:lpstr>
      <vt:lpstr>LAPLACE TRANSFORMS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INTRODUCTION TO SYSTEMS THEORY</vt:lpstr>
      <vt:lpstr>In block diagram form</vt:lpstr>
      <vt:lpstr>Slide 21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title style</dc:title>
  <dc:creator>omsiae</dc:creator>
  <cp:lastModifiedBy>Mike Chappell</cp:lastModifiedBy>
  <cp:revision>216</cp:revision>
  <dcterms:created xsi:type="dcterms:W3CDTF">2009-05-19T09:42:16Z</dcterms:created>
  <dcterms:modified xsi:type="dcterms:W3CDTF">2016-06-28T13:45:12Z</dcterms:modified>
</cp:coreProperties>
</file>