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60" r:id="rId4"/>
    <p:sldId id="265" r:id="rId5"/>
    <p:sldId id="273" r:id="rId6"/>
    <p:sldId id="272" r:id="rId7"/>
    <p:sldId id="264" r:id="rId8"/>
    <p:sldId id="271" r:id="rId9"/>
    <p:sldId id="274" r:id="rId10"/>
    <p:sldId id="261" r:id="rId11"/>
    <p:sldId id="263" r:id="rId12"/>
    <p:sldId id="262" r:id="rId13"/>
    <p:sldId id="276" r:id="rId14"/>
    <p:sldId id="275" r:id="rId15"/>
    <p:sldId id="277" r:id="rId16"/>
    <p:sldId id="280" r:id="rId17"/>
    <p:sldId id="266" r:id="rId18"/>
    <p:sldId id="278" r:id="rId19"/>
    <p:sldId id="279" r:id="rId20"/>
    <p:sldId id="267" r:id="rId21"/>
    <p:sldId id="268" r:id="rId22"/>
    <p:sldId id="269" r:id="rId23"/>
    <p:sldId id="27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88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2EED3-F48B-4FFF-94DA-F9412D68937D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BDDDE-86E0-4825-B2DF-228E78F52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557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BDDDE-86E0-4825-B2DF-228E78F52EA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743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922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912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247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0"/>
            <a:ext cx="738028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641"/>
          <a:stretch>
            <a:fillRect/>
          </a:stretch>
        </p:blipFill>
        <p:spPr bwMode="auto">
          <a:xfrm>
            <a:off x="0" y="0"/>
            <a:ext cx="183515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1"/>
          <p:cNvSpPr>
            <a:spLocks noGrp="1"/>
          </p:cNvSpPr>
          <p:nvPr/>
        </p:nvSpPr>
        <p:spPr>
          <a:xfrm>
            <a:off x="863600" y="3076575"/>
            <a:ext cx="7416800" cy="7048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300163" hangingPunct="0">
              <a:defRPr/>
            </a:pPr>
            <a:endParaRPr lang="en-GB" sz="2800" b="1" dirty="0">
              <a:solidFill>
                <a:srgbClr val="18472A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6" name="Picture 4" descr="rothowithr (2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165850"/>
            <a:ext cx="5016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new-bbsrc-colou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88" y="6453188"/>
            <a:ext cx="952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7950" y="188913"/>
            <a:ext cx="45720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Rothamsted Research</a:t>
            </a:r>
          </a:p>
          <a:p>
            <a:r>
              <a:rPr lang="en-US" sz="2000">
                <a:solidFill>
                  <a:schemeClr val="bg1"/>
                </a:solidFill>
              </a:rPr>
              <a:t>	where knowledge grows</a:t>
            </a:r>
            <a:endParaRPr lang="en-GB" sz="2000">
              <a:solidFill>
                <a:schemeClr val="bg1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755650" y="1628775"/>
            <a:ext cx="7488238" cy="43926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472A"/>
                </a:solidFill>
              </a:defRPr>
            </a:lvl1pPr>
            <a:lvl2pPr>
              <a:defRPr>
                <a:solidFill>
                  <a:srgbClr val="18472A"/>
                </a:solidFill>
              </a:defRPr>
            </a:lvl2pPr>
            <a:lvl3pPr>
              <a:defRPr>
                <a:solidFill>
                  <a:srgbClr val="18472A"/>
                </a:solidFill>
              </a:defRPr>
            </a:lvl3pPr>
            <a:lvl4pPr>
              <a:defRPr>
                <a:solidFill>
                  <a:srgbClr val="18472A"/>
                </a:solidFill>
              </a:defRPr>
            </a:lvl4pPr>
            <a:lvl5pPr>
              <a:defRPr>
                <a:solidFill>
                  <a:srgbClr val="18472A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7950" y="6381750"/>
            <a:ext cx="7191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r>
              <a:rPr lang="en-GB" smtClean="0"/>
              <a:t>Slide </a:t>
            </a:r>
            <a:fld id="{E3DD2DEB-4E83-4783-AAA8-FCA35591EE2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2"/>
          </p:nvPr>
        </p:nvSpPr>
        <p:spPr>
          <a:xfrm>
            <a:off x="900113" y="6381750"/>
            <a:ext cx="935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fld id="{E6836090-B739-4F96-A66C-54AABB999A18}" type="datetimeFigureOut">
              <a:rPr lang="en-GB" smtClean="0"/>
              <a:pPr/>
              <a:t>05/07/2016</a:t>
            </a:fld>
            <a:endParaRPr lang="en-GB"/>
          </a:p>
        </p:txBody>
      </p:sp>
      <p:pic>
        <p:nvPicPr>
          <p:cNvPr id="11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0"/>
            <a:ext cx="738028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641"/>
          <a:stretch>
            <a:fillRect/>
          </a:stretch>
        </p:blipFill>
        <p:spPr bwMode="auto">
          <a:xfrm>
            <a:off x="0" y="0"/>
            <a:ext cx="183515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1"/>
          <p:cNvSpPr>
            <a:spLocks noGrp="1"/>
          </p:cNvSpPr>
          <p:nvPr userDrawn="1"/>
        </p:nvSpPr>
        <p:spPr>
          <a:xfrm>
            <a:off x="863600" y="3076575"/>
            <a:ext cx="7416800" cy="7048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300163" hangingPunct="0">
              <a:defRPr/>
            </a:pPr>
            <a:endParaRPr lang="en-GB" sz="2800" b="1" dirty="0">
              <a:solidFill>
                <a:srgbClr val="18472A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14" name="Picture 4" descr="rothowithr (2)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165850"/>
            <a:ext cx="5016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new-bbsrc-colou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88" y="6453188"/>
            <a:ext cx="952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6"/>
          <p:cNvSpPr>
            <a:spLocks noChangeArrowheads="1"/>
          </p:cNvSpPr>
          <p:nvPr userDrawn="1"/>
        </p:nvSpPr>
        <p:spPr bwMode="auto">
          <a:xfrm>
            <a:off x="107950" y="188913"/>
            <a:ext cx="45720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Rothamsted Research</a:t>
            </a:r>
          </a:p>
          <a:p>
            <a:r>
              <a:rPr lang="en-US" sz="2000">
                <a:solidFill>
                  <a:schemeClr val="bg1"/>
                </a:solidFill>
              </a:rPr>
              <a:t>	where knowledge grows</a:t>
            </a:r>
            <a:endParaRPr lang="en-GB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774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/>
          <p:cNvSpPr>
            <a:spLocks noGrp="1"/>
          </p:cNvSpPr>
          <p:nvPr/>
        </p:nvSpPr>
        <p:spPr>
          <a:xfrm>
            <a:off x="863600" y="3076575"/>
            <a:ext cx="7416800" cy="7048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300163" hangingPunct="0">
              <a:defRPr/>
            </a:pPr>
            <a:endParaRPr lang="en-GB" sz="2800" b="1" dirty="0">
              <a:solidFill>
                <a:srgbClr val="18472A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5" name="Picture 2" descr="rothowithr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71438"/>
            <a:ext cx="1039812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0" y="981075"/>
            <a:ext cx="7812088" cy="0"/>
          </a:xfrm>
          <a:prstGeom prst="line">
            <a:avLst/>
          </a:prstGeom>
          <a:noFill/>
          <a:ln w="38100">
            <a:solidFill>
              <a:srgbClr val="18472A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4" descr="new-bbsrc-colou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438" y="6308725"/>
            <a:ext cx="14525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23528" y="1556792"/>
            <a:ext cx="8424936" cy="468052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18472A"/>
                </a:solidFill>
              </a:defRPr>
            </a:lvl1pPr>
            <a:lvl2pPr>
              <a:buFont typeface="Wingdings" pitchFamily="2" charset="2"/>
              <a:buChar char="Ø"/>
              <a:defRPr sz="2000">
                <a:solidFill>
                  <a:srgbClr val="18472A"/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rgbClr val="18472A"/>
                </a:solidFill>
              </a:defRPr>
            </a:lvl3pPr>
            <a:lvl4pPr>
              <a:defRPr sz="2000">
                <a:solidFill>
                  <a:srgbClr val="18472A"/>
                </a:solidFill>
              </a:defRPr>
            </a:lvl4pPr>
            <a:lvl5pPr>
              <a:defRPr sz="2000">
                <a:solidFill>
                  <a:srgbClr val="18472A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560840" cy="720080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rgbClr val="1847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107950" y="6381750"/>
            <a:ext cx="7191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r>
              <a:rPr lang="en-GB" smtClean="0"/>
              <a:t>Slide </a:t>
            </a:r>
            <a:fld id="{EC20D891-D16F-4DBC-994B-F1964AD6CE5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900113" y="6381750"/>
            <a:ext cx="935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fld id="{A7B33C50-CEA9-4C4B-9EBB-2B6303F170A1}" type="datetimeFigureOut">
              <a:rPr lang="en-GB" smtClean="0"/>
              <a:pPr/>
              <a:t>05/07/2016</a:t>
            </a:fld>
            <a:endParaRPr lang="en-GB"/>
          </a:p>
        </p:txBody>
      </p:sp>
      <p:sp>
        <p:nvSpPr>
          <p:cNvPr id="10" name="Title 11"/>
          <p:cNvSpPr>
            <a:spLocks noGrp="1"/>
          </p:cNvSpPr>
          <p:nvPr userDrawn="1"/>
        </p:nvSpPr>
        <p:spPr>
          <a:xfrm>
            <a:off x="863600" y="3076575"/>
            <a:ext cx="7416800" cy="7048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300163" hangingPunct="0">
              <a:defRPr/>
            </a:pPr>
            <a:endParaRPr lang="en-GB" sz="2800" b="1" dirty="0">
              <a:solidFill>
                <a:srgbClr val="18472A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12" name="Picture 2" descr="rothowithr (2)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71438"/>
            <a:ext cx="1039812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 userDrawn="1"/>
        </p:nvCxnSpPr>
        <p:spPr bwMode="auto">
          <a:xfrm>
            <a:off x="0" y="981075"/>
            <a:ext cx="7812088" cy="0"/>
          </a:xfrm>
          <a:prstGeom prst="line">
            <a:avLst/>
          </a:prstGeom>
          <a:noFill/>
          <a:ln w="38100">
            <a:solidFill>
              <a:srgbClr val="18472A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Picture 4" descr="new-bbsrc-colou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438" y="6308725"/>
            <a:ext cx="14525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75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69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891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889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944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01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141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93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142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96D71-7481-432E-88C9-10CFE3C5DADF}" type="datetimeFigureOut">
              <a:rPr lang="en-GB" smtClean="0"/>
              <a:t>05/07/2016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4D61A-8D5E-41B1-98B6-16BC49197C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81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AMR </a:t>
            </a:r>
            <a:r>
              <a:rPr lang="en-GB" dirty="0" smtClean="0"/>
              <a:t>modelling and data analysis</a:t>
            </a:r>
            <a:endParaRPr lang="en-GB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 smtClean="0"/>
              <a:t>Andrew Mead</a:t>
            </a:r>
          </a:p>
          <a:p>
            <a:pPr marL="0" indent="0" algn="ctr">
              <a:buNone/>
            </a:pPr>
            <a:r>
              <a:rPr lang="en-GB" dirty="0" smtClean="0"/>
              <a:t>Applied Statistics Group</a:t>
            </a:r>
          </a:p>
          <a:p>
            <a:pPr marL="0" indent="0" algn="ctr">
              <a:buNone/>
            </a:pPr>
            <a:endParaRPr lang="en-GB" sz="2000" dirty="0"/>
          </a:p>
          <a:p>
            <a:pPr marL="0" indent="0" algn="ctr">
              <a:buNone/>
            </a:pPr>
            <a:r>
              <a:rPr lang="en-GB" sz="2000" dirty="0" smtClean="0"/>
              <a:t>NERC Environmental Microbiology and Human Health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88236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Model 1 – WWTP effects only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1412776"/>
            <a:ext cx="7499176" cy="331236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Semi-mechanistic approach</a:t>
            </a:r>
          </a:p>
          <a:p>
            <a:r>
              <a:rPr lang="en-GB" dirty="0" smtClean="0"/>
              <a:t>Assumption 1: effect (</a:t>
            </a:r>
            <a:r>
              <a:rPr lang="en-GB" i="1" dirty="0" smtClean="0"/>
              <a:t>A</a:t>
            </a:r>
            <a:r>
              <a:rPr lang="en-GB" dirty="0" smtClean="0"/>
              <a:t>) of each WWTP (</a:t>
            </a:r>
            <a:r>
              <a:rPr lang="en-GB" i="1" dirty="0" err="1" smtClean="0"/>
              <a:t>i</a:t>
            </a:r>
            <a:r>
              <a:rPr lang="en-GB" dirty="0" smtClean="0"/>
              <a:t>) depends on size, type and distance from sampling site (</a:t>
            </a:r>
            <a:r>
              <a:rPr lang="en-GB" i="1" dirty="0" smtClean="0"/>
              <a:t>j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Size measured by population equivalent (</a:t>
            </a:r>
            <a:r>
              <a:rPr lang="en-GB" i="1" dirty="0" smtClean="0"/>
              <a:t>P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/>
              <a:t>7 types of WWTP defined (</a:t>
            </a:r>
            <a:r>
              <a:rPr lang="en-GB" i="1" dirty="0"/>
              <a:t>M</a:t>
            </a:r>
            <a:r>
              <a:rPr lang="en-GB" i="1" baseline="-25000" dirty="0"/>
              <a:t>t</a:t>
            </a:r>
            <a:r>
              <a:rPr lang="en-GB" dirty="0"/>
              <a:t>, </a:t>
            </a:r>
            <a:r>
              <a:rPr lang="en-GB" i="1" dirty="0"/>
              <a:t>t</a:t>
            </a:r>
            <a:r>
              <a:rPr lang="en-GB" dirty="0"/>
              <a:t> = 1…7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Only 6 observed in catchment</a:t>
            </a:r>
            <a:endParaRPr lang="en-GB" dirty="0"/>
          </a:p>
          <a:p>
            <a:pPr lvl="1"/>
            <a:r>
              <a:rPr lang="en-GB" dirty="0" smtClean="0"/>
              <a:t>Effect decays with distance (</a:t>
            </a:r>
            <a:r>
              <a:rPr lang="en-GB" i="1" dirty="0" smtClean="0"/>
              <a:t>D</a:t>
            </a:r>
            <a:r>
              <a:rPr lang="en-GB" dirty="0" smtClean="0"/>
              <a:t>) following a power law (</a:t>
            </a:r>
            <a:r>
              <a:rPr lang="en-GB" i="1" dirty="0" smtClean="0"/>
              <a:t>X</a:t>
            </a:r>
            <a:r>
              <a:rPr lang="en-GB" dirty="0" smtClean="0"/>
              <a:t>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375756" y="4581128"/>
                <a:ext cx="4392488" cy="167039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GB" sz="4000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GB" sz="4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b="0" i="1" smtClean="0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sz="40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GB" sz="40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GB" sz="4000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GB" sz="4000" b="0" i="1" smtClean="0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4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4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40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GB" sz="4000" b="0" i="1" smtClean="0"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r>
                                    <a:rPr lang="en-GB" sz="40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40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5756" y="4581128"/>
                <a:ext cx="4392488" cy="16703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5606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Model 1 – WWTP effects only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1412776"/>
            <a:ext cx="6225614" cy="417646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Assumption 2: total impact (</a:t>
            </a:r>
            <a:r>
              <a:rPr lang="en-GB" i="1" dirty="0" smtClean="0"/>
              <a:t>R</a:t>
            </a:r>
            <a:r>
              <a:rPr lang="en-GB" dirty="0" smtClean="0"/>
              <a:t>) of WWTPs at a sampling site (</a:t>
            </a:r>
            <a:r>
              <a:rPr lang="en-GB" i="1" dirty="0" smtClean="0"/>
              <a:t>j</a:t>
            </a:r>
            <a:r>
              <a:rPr lang="en-GB" dirty="0" smtClean="0"/>
              <a:t>) is sum of impacts of each individual WWTP</a:t>
            </a:r>
          </a:p>
          <a:p>
            <a:pPr lvl="1"/>
            <a:r>
              <a:rPr lang="en-GB" i="1" dirty="0" err="1" smtClean="0"/>
              <a:t>n</a:t>
            </a:r>
            <a:r>
              <a:rPr lang="en-GB" i="1" baseline="-25000" dirty="0" err="1" smtClean="0"/>
              <a:t>j</a:t>
            </a:r>
            <a:r>
              <a:rPr lang="en-GB" dirty="0" smtClean="0"/>
              <a:t> WTTPs associated with each sampling site</a:t>
            </a:r>
          </a:p>
          <a:p>
            <a:r>
              <a:rPr lang="en-GB" dirty="0" smtClean="0"/>
              <a:t>Class 1 </a:t>
            </a:r>
            <a:r>
              <a:rPr lang="en-GB" dirty="0" err="1" smtClean="0"/>
              <a:t>integron</a:t>
            </a:r>
            <a:r>
              <a:rPr lang="en-GB" dirty="0" smtClean="0"/>
              <a:t> prevalence (CIP) log-transformed to cope with variance heterogeneity</a:t>
            </a:r>
          </a:p>
          <a:p>
            <a:r>
              <a:rPr lang="en-GB" dirty="0" smtClean="0"/>
              <a:t>Linear regression of CIP against log-transformed total impact of WWTPs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682814" y="1628800"/>
                <a:ext cx="2344231" cy="1479316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GB" sz="32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32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2814" y="1628800"/>
                <a:ext cx="2344231" cy="147931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641486" y="5445224"/>
                <a:ext cx="5861028" cy="65960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/>
                        </a:rPr>
                        <m:t>𝑙𝑜𝑔</m:t>
                      </m:r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𝐶𝐼𝑃</m:t>
                          </m:r>
                        </m:e>
                      </m:d>
                      <m:r>
                        <a:rPr lang="en-GB" sz="3200" b="0" i="1" smtClean="0">
                          <a:latin typeface="Cambria Math"/>
                        </a:rPr>
                        <m:t>=</m:t>
                      </m:r>
                      <m:r>
                        <a:rPr lang="en-GB" sz="3200" b="0" i="1" smtClean="0">
                          <a:latin typeface="Cambria Math"/>
                        </a:rPr>
                        <m:t>𝐶</m:t>
                      </m:r>
                      <m:r>
                        <a:rPr lang="en-GB" sz="3200" b="0" i="1" smtClean="0">
                          <a:latin typeface="Cambria Math"/>
                        </a:rPr>
                        <m:t>+</m:t>
                      </m:r>
                      <m:r>
                        <a:rPr lang="en-GB" sz="3200" b="0" i="1" smtClean="0">
                          <a:latin typeface="Cambria Math"/>
                        </a:rPr>
                        <m:t>𝑆</m:t>
                      </m:r>
                      <m:r>
                        <a:rPr lang="en-GB" sz="3200" b="0" i="1" smtClean="0">
                          <a:latin typeface="Cambria Math"/>
                        </a:rPr>
                        <m:t>∗</m:t>
                      </m:r>
                      <m:r>
                        <a:rPr lang="en-GB" sz="3200" b="0" i="1" smtClean="0">
                          <a:latin typeface="Cambria Math"/>
                        </a:rPr>
                        <m:t>𝑙𝑜𝑔</m:t>
                      </m:r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3200" b="0" i="1" smtClean="0">
                              <a:latin typeface="Cambria Math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1486" y="5445224"/>
                <a:ext cx="5861028" cy="6596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6908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Model 1 – WWTP effects only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1412776"/>
            <a:ext cx="7499176" cy="482453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Model fitted using general non-linear regression</a:t>
            </a:r>
          </a:p>
          <a:p>
            <a:pPr lvl="1"/>
            <a:r>
              <a:rPr lang="en-GB" dirty="0" smtClean="0"/>
              <a:t>Newton-Raphson algorithm to minimise squared differences between model and observations</a:t>
            </a:r>
          </a:p>
          <a:p>
            <a:pPr lvl="1"/>
            <a:r>
              <a:rPr lang="en-GB" dirty="0" smtClean="0"/>
              <a:t>10 parameters to estimate (7 WWTP types, distance decay (X), intercept (C = indigenous level), slope (S = rate of increase with increasing WWTP impact)</a:t>
            </a:r>
          </a:p>
          <a:p>
            <a:pPr lvl="1"/>
            <a:r>
              <a:rPr lang="en-GB" dirty="0" smtClean="0"/>
              <a:t>WWTP type parameters are relative</a:t>
            </a:r>
          </a:p>
          <a:p>
            <a:pPr lvl="2"/>
            <a:r>
              <a:rPr lang="en-GB" dirty="0" smtClean="0"/>
              <a:t>So constrain one (for type with maximum response) to estimate others</a:t>
            </a:r>
          </a:p>
          <a:p>
            <a:pPr lvl="2"/>
            <a:r>
              <a:rPr lang="en-GB" dirty="0" smtClean="0"/>
              <a:t>Parameters then give reduction for other WWTP types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9945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construction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07504" y="1629375"/>
            <a:ext cx="89289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  <a:latin typeface="Courier New" panose="02070309020205020404" pitchFamily="49" charset="0"/>
              </a:rPr>
              <a:t>model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[function=SS]</a:t>
            </a:r>
          </a:p>
          <a:p>
            <a:r>
              <a:rPr lang="en-GB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rcycle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maxcycle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=50] 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param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=loading[1...6],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Power,Intercept,Slope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GB" sz="1600" dirty="0">
                <a:solidFill>
                  <a:srgbClr val="008000"/>
                </a:solidFill>
                <a:latin typeface="Courier New" panose="02070309020205020404" pitchFamily="49" charset="0"/>
              </a:rPr>
              <a:t>\</a:t>
            </a:r>
          </a:p>
          <a:p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initial=0.124,0.247,1,0.912,0.272,0,0.388,-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1.74448,0.236019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;\</a:t>
            </a:r>
          </a:p>
          <a:p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upper=6(1),1,0,1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lower=2(0),1,3(0),0,-10,0;</a:t>
            </a:r>
            <a:r>
              <a:rPr lang="en-GB" sz="1600" dirty="0">
                <a:solidFill>
                  <a:srgbClr val="008000"/>
                </a:solidFill>
                <a:latin typeface="Courier New" panose="02070309020205020404" pitchFamily="49" charset="0"/>
              </a:rPr>
              <a:t>\</a:t>
            </a:r>
          </a:p>
          <a:p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   step=2(0.01),0,4(0.01),0.1,0.01</a:t>
            </a:r>
          </a:p>
          <a:p>
            <a:endParaRPr lang="en-GB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GB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expr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=(Loadings[1...6] = loading[1...6]*Treatments[1...6])] 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\</a:t>
            </a:r>
          </a:p>
          <a:p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expr[1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</a:p>
          <a:p>
            <a:r>
              <a:rPr lang="en-GB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expr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=(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all_loadings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vsum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(Loadings))] expr[2]</a:t>
            </a:r>
          </a:p>
          <a:p>
            <a:r>
              <a:rPr lang="en-GB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expr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=(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cont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=(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all_loadings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Population_size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)/((Distance+1)**Power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))]\</a:t>
            </a:r>
          </a:p>
          <a:p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expr[3]</a:t>
            </a:r>
          </a:p>
          <a:p>
            <a:r>
              <a:rPr lang="en-GB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expr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=(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resp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$[1...13] 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=\</a:t>
            </a:r>
          </a:p>
          <a:p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Intercept+Slope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*log(sum(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cont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*(Site_Number.eq.1...13))+1))] expr[4]</a:t>
            </a:r>
          </a:p>
          <a:p>
            <a:r>
              <a:rPr lang="en-GB" sz="1600" dirty="0">
                <a:solidFill>
                  <a:srgbClr val="0000FF"/>
                </a:solidFill>
                <a:latin typeface="Courier New" panose="02070309020205020404" pitchFamily="49" charset="0"/>
              </a:rPr>
              <a:t>expr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val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=(SS = sum((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Log_Mean_Integron_Prevalence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- 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resp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)**2))] expr[5]</a:t>
            </a:r>
          </a:p>
          <a:p>
            <a:endParaRPr lang="en-GB" sz="16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GB" sz="1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fitnonlinear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[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mo,su,es,mon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calc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=expr[]; </a:t>
            </a:r>
            <a:r>
              <a:rPr lang="en-GB" sz="1600" dirty="0" err="1">
                <a:solidFill>
                  <a:srgbClr val="000000"/>
                </a:solidFill>
                <a:latin typeface="Courier New" panose="02070309020205020404" pitchFamily="49" charset="0"/>
              </a:rPr>
              <a:t>selinear</a:t>
            </a:r>
            <a:r>
              <a:rPr lang="en-GB" sz="1600" dirty="0">
                <a:solidFill>
                  <a:srgbClr val="000000"/>
                </a:solidFill>
                <a:latin typeface="Courier New" panose="02070309020205020404" pitchFamily="49" charset="0"/>
              </a:rPr>
              <a:t>=yes]</a:t>
            </a:r>
          </a:p>
        </p:txBody>
      </p:sp>
    </p:spTree>
    <p:extLst>
      <p:ext uri="{BB962C8B-B14F-4D97-AF65-F5344CB8AC3E}">
        <p14:creationId xmlns:p14="http://schemas.microsoft.com/office/powerpoint/2010/main" val="512684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Fitted parameters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755583"/>
              </p:ext>
            </p:extLst>
          </p:nvPr>
        </p:nvGraphicFramePr>
        <p:xfrm>
          <a:off x="251520" y="1397000"/>
          <a:ext cx="736848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val="2310531061"/>
                    </a:ext>
                  </a:extLst>
                </a:gridCol>
                <a:gridCol w="2255912">
                  <a:extLst>
                    <a:ext uri="{9D8B030D-6E8A-4147-A177-3AD203B41FA5}">
                      <a16:colId xmlns:a16="http://schemas.microsoft.com/office/drawing/2014/main" val="27351085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590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smtClean="0"/>
                        <a:t>WTTP type (M</a:t>
                      </a:r>
                      <a:r>
                        <a:rPr lang="en-GB" i="1" baseline="-25000" dirty="0" smtClean="0"/>
                        <a:t>t</a:t>
                      </a:r>
                      <a:r>
                        <a:rPr lang="en-GB" i="1" baseline="0" dirty="0" smtClean="0"/>
                        <a:t>) parameters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257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 – Secondary biological (SB)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0.1239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15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 – Tertiary activated</a:t>
                      </a:r>
                      <a:r>
                        <a:rPr lang="en-GB" baseline="0" dirty="0" smtClean="0"/>
                        <a:t> sludge 2 (TA2)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0.2471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660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 – Tertiary biological 1 (TB1)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 (fixed)</a:t>
                      </a:r>
                      <a:r>
                        <a:rPr lang="en-GB" baseline="0" dirty="0" smtClean="0"/>
                        <a:t>   </a:t>
                      </a:r>
                      <a:r>
                        <a:rPr lang="en-GB" dirty="0" smtClean="0"/>
                        <a:t>1.0000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665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 – Secondary</a:t>
                      </a:r>
                      <a:r>
                        <a:rPr lang="en-GB" baseline="0" dirty="0" smtClean="0"/>
                        <a:t> activated sludge (SA)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0.9115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420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 – Tertiary biological 2 (TB2)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0.2722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530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 – Tertiary activated sludge 1 (TA1)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0.0100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089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smtClean="0"/>
                        <a:t>Regression parameters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416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 (rate of increase of </a:t>
                      </a:r>
                      <a:r>
                        <a:rPr lang="en-GB" dirty="0" err="1" smtClean="0"/>
                        <a:t>integron</a:t>
                      </a:r>
                      <a:r>
                        <a:rPr lang="en-GB" dirty="0" smtClean="0"/>
                        <a:t> prevalence)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0.5426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08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X (decay of impact with distance)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0.3875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513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 (indigenous</a:t>
                      </a:r>
                      <a:r>
                        <a:rPr lang="en-GB" baseline="0" dirty="0" smtClean="0"/>
                        <a:t> level of antibiotic resistance in soils)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-1.7440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880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180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652120" y="1556792"/>
            <a:ext cx="3312368" cy="468052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Fitted model provides predictions of log mean </a:t>
            </a:r>
            <a:r>
              <a:rPr lang="en-GB" sz="2000" dirty="0" err="1" smtClean="0"/>
              <a:t>integron</a:t>
            </a:r>
            <a:r>
              <a:rPr lang="en-GB" sz="2000" dirty="0" smtClean="0"/>
              <a:t> prevalence for each sample location</a:t>
            </a:r>
          </a:p>
          <a:p>
            <a:r>
              <a:rPr lang="en-GB" sz="2000" dirty="0" smtClean="0"/>
              <a:t>Simple linear regression of observed values (4 different seasons) against predictions</a:t>
            </a:r>
          </a:p>
          <a:p>
            <a:r>
              <a:rPr lang="en-GB" sz="2000" dirty="0" smtClean="0"/>
              <a:t>Adjusted R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= 0.495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checking</a:t>
            </a:r>
            <a:endParaRPr lang="en-GB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 bwMode="auto">
          <a:xfrm>
            <a:off x="251520" y="1299163"/>
            <a:ext cx="5113114" cy="5298189"/>
            <a:chOff x="1156" y="754"/>
            <a:chExt cx="3039" cy="3149"/>
          </a:xfrm>
        </p:grpSpPr>
        <p:sp>
          <p:nvSpPr>
            <p:cNvPr id="5" name="AutoShape 2"/>
            <p:cNvSpPr>
              <a:spLocks noChangeAspect="1" noChangeArrowheads="1" noTextEdit="1"/>
            </p:cNvSpPr>
            <p:nvPr/>
          </p:nvSpPr>
          <p:spPr bwMode="auto">
            <a:xfrm>
              <a:off x="1156" y="754"/>
              <a:ext cx="3039" cy="3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 flipH="1" flipV="1">
              <a:off x="2546" y="2330"/>
              <a:ext cx="31" cy="32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V="1">
              <a:off x="2546" y="3020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V="1">
              <a:off x="3925" y="123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V="1">
              <a:off x="3411" y="2619"/>
              <a:ext cx="31" cy="32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V="1">
              <a:off x="3368" y="2409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 flipV="1">
              <a:off x="3411" y="2619"/>
              <a:ext cx="31" cy="32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V="1">
              <a:off x="4048" y="1637"/>
              <a:ext cx="30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V="1">
              <a:off x="3649" y="1977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V="1">
              <a:off x="3649" y="1981"/>
              <a:ext cx="31" cy="30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 flipV="1">
              <a:off x="3649" y="1977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3757" y="1906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4048" y="1765"/>
              <a:ext cx="30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3925" y="997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H="1" flipV="1">
              <a:off x="4048" y="1765"/>
              <a:ext cx="30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3368" y="1430"/>
              <a:ext cx="31" cy="30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V="1">
              <a:off x="3502" y="1959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flipV="1">
              <a:off x="2546" y="273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 flipV="1">
              <a:off x="3502" y="1959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V="1">
              <a:off x="2941" y="279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3760" y="2164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V="1">
              <a:off x="3408" y="1938"/>
              <a:ext cx="31" cy="30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 flipV="1">
              <a:off x="3760" y="2164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V="1">
              <a:off x="1682" y="299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V="1">
              <a:off x="2193" y="276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V="1">
              <a:off x="2193" y="274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 flipH="1" flipV="1">
              <a:off x="2193" y="276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3760" y="2169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 flipV="1">
              <a:off x="1682" y="3165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 flipV="1">
              <a:off x="3502" y="193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 flipH="1" flipV="1">
              <a:off x="1682" y="3165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 flipV="1">
              <a:off x="4048" y="1310"/>
              <a:ext cx="30" cy="30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auto">
            <a:xfrm flipV="1">
              <a:off x="3408" y="208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auto">
            <a:xfrm flipV="1">
              <a:off x="3649" y="1820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 flipH="1" flipV="1">
              <a:off x="3408" y="208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 flipV="1">
              <a:off x="2941" y="2024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auto">
            <a:xfrm flipH="1" flipV="1">
              <a:off x="3502" y="1968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Line 40"/>
            <p:cNvSpPr>
              <a:spLocks noChangeShapeType="1"/>
            </p:cNvSpPr>
            <p:nvPr/>
          </p:nvSpPr>
          <p:spPr bwMode="auto">
            <a:xfrm flipH="1" flipV="1">
              <a:off x="2941" y="2024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Line 41"/>
            <p:cNvSpPr>
              <a:spLocks noChangeShapeType="1"/>
            </p:cNvSpPr>
            <p:nvPr/>
          </p:nvSpPr>
          <p:spPr bwMode="auto">
            <a:xfrm flipH="1" flipV="1">
              <a:off x="3760" y="2329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Line 42"/>
            <p:cNvSpPr>
              <a:spLocks noChangeShapeType="1"/>
            </p:cNvSpPr>
            <p:nvPr/>
          </p:nvSpPr>
          <p:spPr bwMode="auto">
            <a:xfrm flipV="1">
              <a:off x="2546" y="2330"/>
              <a:ext cx="31" cy="32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Line 43"/>
            <p:cNvSpPr>
              <a:spLocks noChangeShapeType="1"/>
            </p:cNvSpPr>
            <p:nvPr/>
          </p:nvSpPr>
          <p:spPr bwMode="auto">
            <a:xfrm flipH="1" flipV="1">
              <a:off x="1682" y="2817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auto">
            <a:xfrm flipV="1">
              <a:off x="3757" y="2088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Line 45"/>
            <p:cNvSpPr>
              <a:spLocks noChangeShapeType="1"/>
            </p:cNvSpPr>
            <p:nvPr/>
          </p:nvSpPr>
          <p:spPr bwMode="auto">
            <a:xfrm flipH="1" flipV="1">
              <a:off x="3408" y="1926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Line 46"/>
            <p:cNvSpPr>
              <a:spLocks noChangeShapeType="1"/>
            </p:cNvSpPr>
            <p:nvPr/>
          </p:nvSpPr>
          <p:spPr bwMode="auto">
            <a:xfrm flipH="1" flipV="1">
              <a:off x="3368" y="3001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Line 47"/>
            <p:cNvSpPr>
              <a:spLocks noChangeShapeType="1"/>
            </p:cNvSpPr>
            <p:nvPr/>
          </p:nvSpPr>
          <p:spPr bwMode="auto">
            <a:xfrm flipV="1">
              <a:off x="2941" y="219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Line 48"/>
            <p:cNvSpPr>
              <a:spLocks noChangeShapeType="1"/>
            </p:cNvSpPr>
            <p:nvPr/>
          </p:nvSpPr>
          <p:spPr bwMode="auto">
            <a:xfrm flipH="1" flipV="1">
              <a:off x="2941" y="219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Line 49"/>
            <p:cNvSpPr>
              <a:spLocks noChangeShapeType="1"/>
            </p:cNvSpPr>
            <p:nvPr/>
          </p:nvSpPr>
          <p:spPr bwMode="auto">
            <a:xfrm flipH="1" flipV="1">
              <a:off x="2546" y="255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Line 50"/>
            <p:cNvSpPr>
              <a:spLocks noChangeShapeType="1"/>
            </p:cNvSpPr>
            <p:nvPr/>
          </p:nvSpPr>
          <p:spPr bwMode="auto">
            <a:xfrm flipH="1" flipV="1">
              <a:off x="3368" y="2409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auto">
            <a:xfrm flipH="1" flipV="1">
              <a:off x="3368" y="2138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Line 52"/>
            <p:cNvSpPr>
              <a:spLocks noChangeShapeType="1"/>
            </p:cNvSpPr>
            <p:nvPr/>
          </p:nvSpPr>
          <p:spPr bwMode="auto">
            <a:xfrm flipV="1">
              <a:off x="3925" y="1364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auto">
            <a:xfrm flipH="1" flipV="1">
              <a:off x="3925" y="187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Line 54"/>
            <p:cNvSpPr>
              <a:spLocks noChangeShapeType="1"/>
            </p:cNvSpPr>
            <p:nvPr/>
          </p:nvSpPr>
          <p:spPr bwMode="auto">
            <a:xfrm flipH="1" flipV="1">
              <a:off x="3925" y="1364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auto">
            <a:xfrm flipH="1" flipV="1">
              <a:off x="3757" y="289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Line 56"/>
            <p:cNvSpPr>
              <a:spLocks noChangeShapeType="1"/>
            </p:cNvSpPr>
            <p:nvPr/>
          </p:nvSpPr>
          <p:spPr bwMode="auto">
            <a:xfrm flipV="1">
              <a:off x="3757" y="2270"/>
              <a:ext cx="31" cy="32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Line 57"/>
            <p:cNvSpPr>
              <a:spLocks noChangeShapeType="1"/>
            </p:cNvSpPr>
            <p:nvPr/>
          </p:nvSpPr>
          <p:spPr bwMode="auto">
            <a:xfrm flipH="1" flipV="1">
              <a:off x="3649" y="1981"/>
              <a:ext cx="31" cy="30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Line 58"/>
            <p:cNvSpPr>
              <a:spLocks noChangeShapeType="1"/>
            </p:cNvSpPr>
            <p:nvPr/>
          </p:nvSpPr>
          <p:spPr bwMode="auto">
            <a:xfrm flipH="1" flipV="1">
              <a:off x="3757" y="2270"/>
              <a:ext cx="31" cy="32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Line 59"/>
            <p:cNvSpPr>
              <a:spLocks noChangeShapeType="1"/>
            </p:cNvSpPr>
            <p:nvPr/>
          </p:nvSpPr>
          <p:spPr bwMode="auto">
            <a:xfrm flipH="1" flipV="1">
              <a:off x="3925" y="997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Line 60"/>
            <p:cNvSpPr>
              <a:spLocks noChangeShapeType="1"/>
            </p:cNvSpPr>
            <p:nvPr/>
          </p:nvSpPr>
          <p:spPr bwMode="auto">
            <a:xfrm flipV="1">
              <a:off x="3411" y="2384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auto">
            <a:xfrm flipH="1" flipV="1">
              <a:off x="2546" y="273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Line 62"/>
            <p:cNvSpPr>
              <a:spLocks noChangeShapeType="1"/>
            </p:cNvSpPr>
            <p:nvPr/>
          </p:nvSpPr>
          <p:spPr bwMode="auto">
            <a:xfrm flipH="1" flipV="1">
              <a:off x="3411" y="2384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Line 63"/>
            <p:cNvSpPr>
              <a:spLocks noChangeShapeType="1"/>
            </p:cNvSpPr>
            <p:nvPr/>
          </p:nvSpPr>
          <p:spPr bwMode="auto">
            <a:xfrm flipH="1" flipV="1">
              <a:off x="3408" y="1938"/>
              <a:ext cx="31" cy="30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auto">
            <a:xfrm flipV="1">
              <a:off x="3649" y="257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Line 65"/>
            <p:cNvSpPr>
              <a:spLocks noChangeShapeType="1"/>
            </p:cNvSpPr>
            <p:nvPr/>
          </p:nvSpPr>
          <p:spPr bwMode="auto">
            <a:xfrm flipH="1" flipV="1">
              <a:off x="2193" y="274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Line 66"/>
            <p:cNvSpPr>
              <a:spLocks noChangeShapeType="1"/>
            </p:cNvSpPr>
            <p:nvPr/>
          </p:nvSpPr>
          <p:spPr bwMode="auto">
            <a:xfrm flipH="1" flipV="1">
              <a:off x="3649" y="257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Line 67"/>
            <p:cNvSpPr>
              <a:spLocks noChangeShapeType="1"/>
            </p:cNvSpPr>
            <p:nvPr/>
          </p:nvSpPr>
          <p:spPr bwMode="auto">
            <a:xfrm flipH="1" flipV="1">
              <a:off x="3502" y="193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Line 68"/>
            <p:cNvSpPr>
              <a:spLocks noChangeShapeType="1"/>
            </p:cNvSpPr>
            <p:nvPr/>
          </p:nvSpPr>
          <p:spPr bwMode="auto">
            <a:xfrm flipV="1">
              <a:off x="4048" y="2236"/>
              <a:ext cx="30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Line 69"/>
            <p:cNvSpPr>
              <a:spLocks noChangeShapeType="1"/>
            </p:cNvSpPr>
            <p:nvPr/>
          </p:nvSpPr>
          <p:spPr bwMode="auto">
            <a:xfrm flipH="1" flipV="1">
              <a:off x="3649" y="1820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Line 70"/>
            <p:cNvSpPr>
              <a:spLocks noChangeShapeType="1"/>
            </p:cNvSpPr>
            <p:nvPr/>
          </p:nvSpPr>
          <p:spPr bwMode="auto">
            <a:xfrm flipH="1" flipV="1">
              <a:off x="4048" y="2236"/>
              <a:ext cx="30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Line 71"/>
            <p:cNvSpPr>
              <a:spLocks noChangeShapeType="1"/>
            </p:cNvSpPr>
            <p:nvPr/>
          </p:nvSpPr>
          <p:spPr bwMode="auto">
            <a:xfrm flipV="1">
              <a:off x="3502" y="1968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Line 72"/>
            <p:cNvSpPr>
              <a:spLocks noChangeShapeType="1"/>
            </p:cNvSpPr>
            <p:nvPr/>
          </p:nvSpPr>
          <p:spPr bwMode="auto">
            <a:xfrm flipV="1">
              <a:off x="3502" y="1331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Line 73"/>
            <p:cNvSpPr>
              <a:spLocks noChangeShapeType="1"/>
            </p:cNvSpPr>
            <p:nvPr/>
          </p:nvSpPr>
          <p:spPr bwMode="auto">
            <a:xfrm flipV="1">
              <a:off x="1682" y="2817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Line 74"/>
            <p:cNvSpPr>
              <a:spLocks noChangeShapeType="1"/>
            </p:cNvSpPr>
            <p:nvPr/>
          </p:nvSpPr>
          <p:spPr bwMode="auto">
            <a:xfrm flipH="1" flipV="1">
              <a:off x="3502" y="1331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Line 75"/>
            <p:cNvSpPr>
              <a:spLocks noChangeShapeType="1"/>
            </p:cNvSpPr>
            <p:nvPr/>
          </p:nvSpPr>
          <p:spPr bwMode="auto">
            <a:xfrm flipV="1">
              <a:off x="2546" y="255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Line 76"/>
            <p:cNvSpPr>
              <a:spLocks noChangeShapeType="1"/>
            </p:cNvSpPr>
            <p:nvPr/>
          </p:nvSpPr>
          <p:spPr bwMode="auto">
            <a:xfrm flipV="1">
              <a:off x="3760" y="255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Line 77"/>
            <p:cNvSpPr>
              <a:spLocks noChangeShapeType="1"/>
            </p:cNvSpPr>
            <p:nvPr/>
          </p:nvSpPr>
          <p:spPr bwMode="auto">
            <a:xfrm flipV="1">
              <a:off x="3925" y="187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Line 78"/>
            <p:cNvSpPr>
              <a:spLocks noChangeShapeType="1"/>
            </p:cNvSpPr>
            <p:nvPr/>
          </p:nvSpPr>
          <p:spPr bwMode="auto">
            <a:xfrm flipH="1" flipV="1">
              <a:off x="3760" y="255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Line 79"/>
            <p:cNvSpPr>
              <a:spLocks noChangeShapeType="1"/>
            </p:cNvSpPr>
            <p:nvPr/>
          </p:nvSpPr>
          <p:spPr bwMode="auto">
            <a:xfrm flipH="1" flipV="1">
              <a:off x="4048" y="1637"/>
              <a:ext cx="30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Line 80"/>
            <p:cNvSpPr>
              <a:spLocks noChangeShapeType="1"/>
            </p:cNvSpPr>
            <p:nvPr/>
          </p:nvSpPr>
          <p:spPr bwMode="auto">
            <a:xfrm flipV="1">
              <a:off x="2193" y="3048"/>
              <a:ext cx="31" cy="32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Line 81"/>
            <p:cNvSpPr>
              <a:spLocks noChangeShapeType="1"/>
            </p:cNvSpPr>
            <p:nvPr/>
          </p:nvSpPr>
          <p:spPr bwMode="auto">
            <a:xfrm flipH="1" flipV="1">
              <a:off x="3368" y="1430"/>
              <a:ext cx="31" cy="30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Line 82"/>
            <p:cNvSpPr>
              <a:spLocks noChangeShapeType="1"/>
            </p:cNvSpPr>
            <p:nvPr/>
          </p:nvSpPr>
          <p:spPr bwMode="auto">
            <a:xfrm flipH="1" flipV="1">
              <a:off x="2193" y="3048"/>
              <a:ext cx="31" cy="32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Line 83"/>
            <p:cNvSpPr>
              <a:spLocks noChangeShapeType="1"/>
            </p:cNvSpPr>
            <p:nvPr/>
          </p:nvSpPr>
          <p:spPr bwMode="auto">
            <a:xfrm flipH="1" flipV="1">
              <a:off x="1682" y="299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Line 84"/>
            <p:cNvSpPr>
              <a:spLocks noChangeShapeType="1"/>
            </p:cNvSpPr>
            <p:nvPr/>
          </p:nvSpPr>
          <p:spPr bwMode="auto">
            <a:xfrm flipV="1">
              <a:off x="1682" y="3216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Line 85"/>
            <p:cNvSpPr>
              <a:spLocks noChangeShapeType="1"/>
            </p:cNvSpPr>
            <p:nvPr/>
          </p:nvSpPr>
          <p:spPr bwMode="auto">
            <a:xfrm flipH="1" flipV="1">
              <a:off x="4048" y="1310"/>
              <a:ext cx="30" cy="30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Line 86"/>
            <p:cNvSpPr>
              <a:spLocks noChangeShapeType="1"/>
            </p:cNvSpPr>
            <p:nvPr/>
          </p:nvSpPr>
          <p:spPr bwMode="auto">
            <a:xfrm flipH="1" flipV="1">
              <a:off x="1682" y="3216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Line 87"/>
            <p:cNvSpPr>
              <a:spLocks noChangeShapeType="1"/>
            </p:cNvSpPr>
            <p:nvPr/>
          </p:nvSpPr>
          <p:spPr bwMode="auto">
            <a:xfrm flipV="1">
              <a:off x="3760" y="2329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Line 88"/>
            <p:cNvSpPr>
              <a:spLocks noChangeShapeType="1"/>
            </p:cNvSpPr>
            <p:nvPr/>
          </p:nvSpPr>
          <p:spPr bwMode="auto">
            <a:xfrm flipV="1">
              <a:off x="3408" y="1755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Line 89"/>
            <p:cNvSpPr>
              <a:spLocks noChangeShapeType="1"/>
            </p:cNvSpPr>
            <p:nvPr/>
          </p:nvSpPr>
          <p:spPr bwMode="auto">
            <a:xfrm flipV="1">
              <a:off x="3368" y="2138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Line 90"/>
            <p:cNvSpPr>
              <a:spLocks noChangeShapeType="1"/>
            </p:cNvSpPr>
            <p:nvPr/>
          </p:nvSpPr>
          <p:spPr bwMode="auto">
            <a:xfrm flipH="1" flipV="1">
              <a:off x="3408" y="1755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Line 91"/>
            <p:cNvSpPr>
              <a:spLocks noChangeShapeType="1"/>
            </p:cNvSpPr>
            <p:nvPr/>
          </p:nvSpPr>
          <p:spPr bwMode="auto">
            <a:xfrm flipH="1" flipV="1">
              <a:off x="3757" y="1906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Line 92"/>
            <p:cNvSpPr>
              <a:spLocks noChangeShapeType="1"/>
            </p:cNvSpPr>
            <p:nvPr/>
          </p:nvSpPr>
          <p:spPr bwMode="auto">
            <a:xfrm flipV="1">
              <a:off x="2941" y="194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Line 93"/>
            <p:cNvSpPr>
              <a:spLocks noChangeShapeType="1"/>
            </p:cNvSpPr>
            <p:nvPr/>
          </p:nvSpPr>
          <p:spPr bwMode="auto">
            <a:xfrm flipH="1" flipV="1">
              <a:off x="3760" y="2169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Line 94"/>
            <p:cNvSpPr>
              <a:spLocks noChangeShapeType="1"/>
            </p:cNvSpPr>
            <p:nvPr/>
          </p:nvSpPr>
          <p:spPr bwMode="auto">
            <a:xfrm flipH="1" flipV="1">
              <a:off x="2941" y="194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Line 95"/>
            <p:cNvSpPr>
              <a:spLocks noChangeShapeType="1"/>
            </p:cNvSpPr>
            <p:nvPr/>
          </p:nvSpPr>
          <p:spPr bwMode="auto">
            <a:xfrm flipV="1">
              <a:off x="3408" y="1926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Line 96"/>
            <p:cNvSpPr>
              <a:spLocks noChangeShapeType="1"/>
            </p:cNvSpPr>
            <p:nvPr/>
          </p:nvSpPr>
          <p:spPr bwMode="auto">
            <a:xfrm flipH="1" flipV="1">
              <a:off x="2941" y="2793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Line 97"/>
            <p:cNvSpPr>
              <a:spLocks noChangeShapeType="1"/>
            </p:cNvSpPr>
            <p:nvPr/>
          </p:nvSpPr>
          <p:spPr bwMode="auto">
            <a:xfrm flipH="1" flipV="1">
              <a:off x="3757" y="2088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Line 98"/>
            <p:cNvSpPr>
              <a:spLocks noChangeShapeType="1"/>
            </p:cNvSpPr>
            <p:nvPr/>
          </p:nvSpPr>
          <p:spPr bwMode="auto">
            <a:xfrm flipV="1">
              <a:off x="3757" y="289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Line 99"/>
            <p:cNvSpPr>
              <a:spLocks noChangeShapeType="1"/>
            </p:cNvSpPr>
            <p:nvPr/>
          </p:nvSpPr>
          <p:spPr bwMode="auto">
            <a:xfrm flipH="1" flipV="1">
              <a:off x="3925" y="1232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Line 100"/>
            <p:cNvSpPr>
              <a:spLocks noChangeShapeType="1"/>
            </p:cNvSpPr>
            <p:nvPr/>
          </p:nvSpPr>
          <p:spPr bwMode="auto">
            <a:xfrm flipH="1" flipV="1">
              <a:off x="2546" y="3020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Line 101"/>
            <p:cNvSpPr>
              <a:spLocks noChangeShapeType="1"/>
            </p:cNvSpPr>
            <p:nvPr/>
          </p:nvSpPr>
          <p:spPr bwMode="auto">
            <a:xfrm flipV="1">
              <a:off x="3368" y="3001"/>
              <a:ext cx="31" cy="31"/>
            </a:xfrm>
            <a:prstGeom prst="line">
              <a:avLst/>
            </a:prstGeom>
            <a:noFill/>
            <a:ln w="3175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Line 103"/>
            <p:cNvSpPr>
              <a:spLocks noChangeShapeType="1"/>
            </p:cNvSpPr>
            <p:nvPr/>
          </p:nvSpPr>
          <p:spPr bwMode="auto">
            <a:xfrm flipV="1">
              <a:off x="2644" y="2509"/>
              <a:ext cx="118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Line 104"/>
            <p:cNvSpPr>
              <a:spLocks noChangeShapeType="1"/>
            </p:cNvSpPr>
            <p:nvPr/>
          </p:nvSpPr>
          <p:spPr bwMode="auto">
            <a:xfrm flipV="1">
              <a:off x="1697" y="3030"/>
              <a:ext cx="119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3708" y="1858"/>
              <a:ext cx="237" cy="130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119" y="66"/>
                </a:cxn>
                <a:cxn ang="0">
                  <a:pos x="237" y="0"/>
                </a:cxn>
              </a:cxnLst>
              <a:rect l="0" t="0" r="r" b="b"/>
              <a:pathLst>
                <a:path w="237" h="130">
                  <a:moveTo>
                    <a:pt x="0" y="130"/>
                  </a:moveTo>
                  <a:lnTo>
                    <a:pt x="119" y="66"/>
                  </a:lnTo>
                  <a:lnTo>
                    <a:pt x="237" y="0"/>
                  </a:lnTo>
                </a:path>
              </a:pathLst>
            </a:cu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Line 106"/>
            <p:cNvSpPr>
              <a:spLocks noChangeShapeType="1"/>
            </p:cNvSpPr>
            <p:nvPr/>
          </p:nvSpPr>
          <p:spPr bwMode="auto">
            <a:xfrm flipV="1">
              <a:off x="2762" y="2444"/>
              <a:ext cx="118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Line 107"/>
            <p:cNvSpPr>
              <a:spLocks noChangeShapeType="1"/>
            </p:cNvSpPr>
            <p:nvPr/>
          </p:nvSpPr>
          <p:spPr bwMode="auto">
            <a:xfrm flipV="1">
              <a:off x="3945" y="1794"/>
              <a:ext cx="117" cy="64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Line 108"/>
            <p:cNvSpPr>
              <a:spLocks noChangeShapeType="1"/>
            </p:cNvSpPr>
            <p:nvPr/>
          </p:nvSpPr>
          <p:spPr bwMode="auto">
            <a:xfrm flipV="1">
              <a:off x="2999" y="2314"/>
              <a:ext cx="117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Line 109"/>
            <p:cNvSpPr>
              <a:spLocks noChangeShapeType="1"/>
            </p:cNvSpPr>
            <p:nvPr/>
          </p:nvSpPr>
          <p:spPr bwMode="auto">
            <a:xfrm flipV="1">
              <a:off x="2407" y="2639"/>
              <a:ext cx="118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Line 110"/>
            <p:cNvSpPr>
              <a:spLocks noChangeShapeType="1"/>
            </p:cNvSpPr>
            <p:nvPr/>
          </p:nvSpPr>
          <p:spPr bwMode="auto">
            <a:xfrm flipV="1">
              <a:off x="3235" y="2184"/>
              <a:ext cx="118" cy="64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Line 111"/>
            <p:cNvSpPr>
              <a:spLocks noChangeShapeType="1"/>
            </p:cNvSpPr>
            <p:nvPr/>
          </p:nvSpPr>
          <p:spPr bwMode="auto">
            <a:xfrm flipV="1">
              <a:off x="2288" y="2704"/>
              <a:ext cx="119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Line 112"/>
            <p:cNvSpPr>
              <a:spLocks noChangeShapeType="1"/>
            </p:cNvSpPr>
            <p:nvPr/>
          </p:nvSpPr>
          <p:spPr bwMode="auto">
            <a:xfrm flipV="1">
              <a:off x="3471" y="2054"/>
              <a:ext cx="119" cy="64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Line 113"/>
            <p:cNvSpPr>
              <a:spLocks noChangeShapeType="1"/>
            </p:cNvSpPr>
            <p:nvPr/>
          </p:nvSpPr>
          <p:spPr bwMode="auto">
            <a:xfrm flipV="1">
              <a:off x="2171" y="2769"/>
              <a:ext cx="117" cy="66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Line 114"/>
            <p:cNvSpPr>
              <a:spLocks noChangeShapeType="1"/>
            </p:cNvSpPr>
            <p:nvPr/>
          </p:nvSpPr>
          <p:spPr bwMode="auto">
            <a:xfrm flipV="1">
              <a:off x="2525" y="2574"/>
              <a:ext cx="119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Line 115"/>
            <p:cNvSpPr>
              <a:spLocks noChangeShapeType="1"/>
            </p:cNvSpPr>
            <p:nvPr/>
          </p:nvSpPr>
          <p:spPr bwMode="auto">
            <a:xfrm flipV="1">
              <a:off x="3116" y="2248"/>
              <a:ext cx="119" cy="66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Line 116"/>
            <p:cNvSpPr>
              <a:spLocks noChangeShapeType="1"/>
            </p:cNvSpPr>
            <p:nvPr/>
          </p:nvSpPr>
          <p:spPr bwMode="auto">
            <a:xfrm flipV="1">
              <a:off x="3353" y="2118"/>
              <a:ext cx="118" cy="66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Line 117"/>
            <p:cNvSpPr>
              <a:spLocks noChangeShapeType="1"/>
            </p:cNvSpPr>
            <p:nvPr/>
          </p:nvSpPr>
          <p:spPr bwMode="auto">
            <a:xfrm flipV="1">
              <a:off x="3590" y="1988"/>
              <a:ext cx="118" cy="66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Line 118"/>
            <p:cNvSpPr>
              <a:spLocks noChangeShapeType="1"/>
            </p:cNvSpPr>
            <p:nvPr/>
          </p:nvSpPr>
          <p:spPr bwMode="auto">
            <a:xfrm flipV="1">
              <a:off x="2880" y="2379"/>
              <a:ext cx="119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Line 119"/>
            <p:cNvSpPr>
              <a:spLocks noChangeShapeType="1"/>
            </p:cNvSpPr>
            <p:nvPr/>
          </p:nvSpPr>
          <p:spPr bwMode="auto">
            <a:xfrm flipV="1">
              <a:off x="2052" y="2835"/>
              <a:ext cx="119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Line 120"/>
            <p:cNvSpPr>
              <a:spLocks noChangeShapeType="1"/>
            </p:cNvSpPr>
            <p:nvPr/>
          </p:nvSpPr>
          <p:spPr bwMode="auto">
            <a:xfrm flipV="1">
              <a:off x="1934" y="2900"/>
              <a:ext cx="118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Line 121"/>
            <p:cNvSpPr>
              <a:spLocks noChangeShapeType="1"/>
            </p:cNvSpPr>
            <p:nvPr/>
          </p:nvSpPr>
          <p:spPr bwMode="auto">
            <a:xfrm flipV="1">
              <a:off x="1816" y="2965"/>
              <a:ext cx="118" cy="65"/>
            </a:xfrm>
            <a:prstGeom prst="line">
              <a:avLst/>
            </a:prstGeom>
            <a:noFill/>
            <a:ln w="3175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Line 122"/>
            <p:cNvSpPr>
              <a:spLocks noChangeShapeType="1"/>
            </p:cNvSpPr>
            <p:nvPr/>
          </p:nvSpPr>
          <p:spPr bwMode="auto">
            <a:xfrm flipV="1">
              <a:off x="3827" y="2016"/>
              <a:ext cx="118" cy="52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Line 123"/>
            <p:cNvSpPr>
              <a:spLocks noChangeShapeType="1"/>
            </p:cNvSpPr>
            <p:nvPr/>
          </p:nvSpPr>
          <p:spPr bwMode="auto">
            <a:xfrm flipV="1">
              <a:off x="2525" y="2727"/>
              <a:ext cx="119" cy="79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Line 124"/>
            <p:cNvSpPr>
              <a:spLocks noChangeShapeType="1"/>
            </p:cNvSpPr>
            <p:nvPr/>
          </p:nvSpPr>
          <p:spPr bwMode="auto">
            <a:xfrm flipV="1">
              <a:off x="3708" y="2068"/>
              <a:ext cx="119" cy="54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Line 125"/>
            <p:cNvSpPr>
              <a:spLocks noChangeShapeType="1"/>
            </p:cNvSpPr>
            <p:nvPr/>
          </p:nvSpPr>
          <p:spPr bwMode="auto">
            <a:xfrm flipV="1">
              <a:off x="2644" y="2649"/>
              <a:ext cx="118" cy="78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Line 126"/>
            <p:cNvSpPr>
              <a:spLocks noChangeShapeType="1"/>
            </p:cNvSpPr>
            <p:nvPr/>
          </p:nvSpPr>
          <p:spPr bwMode="auto">
            <a:xfrm flipV="1">
              <a:off x="2407" y="2806"/>
              <a:ext cx="118" cy="80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Line 127"/>
            <p:cNvSpPr>
              <a:spLocks noChangeShapeType="1"/>
            </p:cNvSpPr>
            <p:nvPr/>
          </p:nvSpPr>
          <p:spPr bwMode="auto">
            <a:xfrm flipV="1">
              <a:off x="2880" y="2501"/>
              <a:ext cx="119" cy="73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Line 128"/>
            <p:cNvSpPr>
              <a:spLocks noChangeShapeType="1"/>
            </p:cNvSpPr>
            <p:nvPr/>
          </p:nvSpPr>
          <p:spPr bwMode="auto">
            <a:xfrm flipV="1">
              <a:off x="2288" y="2886"/>
              <a:ext cx="119" cy="81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Line 129"/>
            <p:cNvSpPr>
              <a:spLocks noChangeShapeType="1"/>
            </p:cNvSpPr>
            <p:nvPr/>
          </p:nvSpPr>
          <p:spPr bwMode="auto">
            <a:xfrm flipV="1">
              <a:off x="3116" y="2362"/>
              <a:ext cx="119" cy="67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Line 130"/>
            <p:cNvSpPr>
              <a:spLocks noChangeShapeType="1"/>
            </p:cNvSpPr>
            <p:nvPr/>
          </p:nvSpPr>
          <p:spPr bwMode="auto">
            <a:xfrm flipV="1">
              <a:off x="2171" y="2967"/>
              <a:ext cx="117" cy="81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Line 131"/>
            <p:cNvSpPr>
              <a:spLocks noChangeShapeType="1"/>
            </p:cNvSpPr>
            <p:nvPr/>
          </p:nvSpPr>
          <p:spPr bwMode="auto">
            <a:xfrm flipV="1">
              <a:off x="3353" y="2236"/>
              <a:ext cx="118" cy="61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Line 132"/>
            <p:cNvSpPr>
              <a:spLocks noChangeShapeType="1"/>
            </p:cNvSpPr>
            <p:nvPr/>
          </p:nvSpPr>
          <p:spPr bwMode="auto">
            <a:xfrm flipV="1">
              <a:off x="2052" y="3048"/>
              <a:ext cx="119" cy="82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Line 133"/>
            <p:cNvSpPr>
              <a:spLocks noChangeShapeType="1"/>
            </p:cNvSpPr>
            <p:nvPr/>
          </p:nvSpPr>
          <p:spPr bwMode="auto">
            <a:xfrm flipV="1">
              <a:off x="3590" y="2122"/>
              <a:ext cx="118" cy="55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Line 134"/>
            <p:cNvSpPr>
              <a:spLocks noChangeShapeType="1"/>
            </p:cNvSpPr>
            <p:nvPr/>
          </p:nvSpPr>
          <p:spPr bwMode="auto">
            <a:xfrm flipV="1">
              <a:off x="1934" y="3130"/>
              <a:ext cx="118" cy="82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Line 135"/>
            <p:cNvSpPr>
              <a:spLocks noChangeShapeType="1"/>
            </p:cNvSpPr>
            <p:nvPr/>
          </p:nvSpPr>
          <p:spPr bwMode="auto">
            <a:xfrm flipV="1">
              <a:off x="2999" y="2429"/>
              <a:ext cx="117" cy="72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Line 136"/>
            <p:cNvSpPr>
              <a:spLocks noChangeShapeType="1"/>
            </p:cNvSpPr>
            <p:nvPr/>
          </p:nvSpPr>
          <p:spPr bwMode="auto">
            <a:xfrm flipV="1">
              <a:off x="3471" y="2177"/>
              <a:ext cx="119" cy="59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Line 137"/>
            <p:cNvSpPr>
              <a:spLocks noChangeShapeType="1"/>
            </p:cNvSpPr>
            <p:nvPr/>
          </p:nvSpPr>
          <p:spPr bwMode="auto">
            <a:xfrm flipV="1">
              <a:off x="2762" y="2574"/>
              <a:ext cx="118" cy="75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Line 138"/>
            <p:cNvSpPr>
              <a:spLocks noChangeShapeType="1"/>
            </p:cNvSpPr>
            <p:nvPr/>
          </p:nvSpPr>
          <p:spPr bwMode="auto">
            <a:xfrm flipV="1">
              <a:off x="3235" y="2297"/>
              <a:ext cx="118" cy="65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Line 139"/>
            <p:cNvSpPr>
              <a:spLocks noChangeShapeType="1"/>
            </p:cNvSpPr>
            <p:nvPr/>
          </p:nvSpPr>
          <p:spPr bwMode="auto">
            <a:xfrm flipV="1">
              <a:off x="1816" y="3212"/>
              <a:ext cx="118" cy="83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Line 140"/>
            <p:cNvSpPr>
              <a:spLocks noChangeShapeType="1"/>
            </p:cNvSpPr>
            <p:nvPr/>
          </p:nvSpPr>
          <p:spPr bwMode="auto">
            <a:xfrm flipV="1">
              <a:off x="1697" y="3295"/>
              <a:ext cx="119" cy="82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Line 141"/>
            <p:cNvSpPr>
              <a:spLocks noChangeShapeType="1"/>
            </p:cNvSpPr>
            <p:nvPr/>
          </p:nvSpPr>
          <p:spPr bwMode="auto">
            <a:xfrm flipV="1">
              <a:off x="3945" y="1965"/>
              <a:ext cx="117" cy="51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Line 142"/>
            <p:cNvSpPr>
              <a:spLocks noChangeShapeType="1"/>
            </p:cNvSpPr>
            <p:nvPr/>
          </p:nvSpPr>
          <p:spPr bwMode="auto">
            <a:xfrm flipV="1">
              <a:off x="3945" y="1621"/>
              <a:ext cx="117" cy="79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Line 143"/>
            <p:cNvSpPr>
              <a:spLocks noChangeShapeType="1"/>
            </p:cNvSpPr>
            <p:nvPr/>
          </p:nvSpPr>
          <p:spPr bwMode="auto">
            <a:xfrm flipV="1">
              <a:off x="1697" y="2765"/>
              <a:ext cx="119" cy="48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Line 144"/>
            <p:cNvSpPr>
              <a:spLocks noChangeShapeType="1"/>
            </p:cNvSpPr>
            <p:nvPr/>
          </p:nvSpPr>
          <p:spPr bwMode="auto">
            <a:xfrm flipV="1">
              <a:off x="2762" y="2314"/>
              <a:ext cx="118" cy="54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Line 145"/>
            <p:cNvSpPr>
              <a:spLocks noChangeShapeType="1"/>
            </p:cNvSpPr>
            <p:nvPr/>
          </p:nvSpPr>
          <p:spPr bwMode="auto">
            <a:xfrm flipV="1">
              <a:off x="2644" y="2368"/>
              <a:ext cx="118" cy="52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Line 146"/>
            <p:cNvSpPr>
              <a:spLocks noChangeShapeType="1"/>
            </p:cNvSpPr>
            <p:nvPr/>
          </p:nvSpPr>
          <p:spPr bwMode="auto">
            <a:xfrm flipV="1">
              <a:off x="3708" y="1779"/>
              <a:ext cx="119" cy="76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Line 147"/>
            <p:cNvSpPr>
              <a:spLocks noChangeShapeType="1"/>
            </p:cNvSpPr>
            <p:nvPr/>
          </p:nvSpPr>
          <p:spPr bwMode="auto">
            <a:xfrm flipV="1">
              <a:off x="2525" y="2420"/>
              <a:ext cx="119" cy="53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Line 148"/>
            <p:cNvSpPr>
              <a:spLocks noChangeShapeType="1"/>
            </p:cNvSpPr>
            <p:nvPr/>
          </p:nvSpPr>
          <p:spPr bwMode="auto">
            <a:xfrm flipV="1">
              <a:off x="3471" y="1929"/>
              <a:ext cx="119" cy="72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Line 149"/>
            <p:cNvSpPr>
              <a:spLocks noChangeShapeType="1"/>
            </p:cNvSpPr>
            <p:nvPr/>
          </p:nvSpPr>
          <p:spPr bwMode="auto">
            <a:xfrm flipV="1">
              <a:off x="2407" y="2473"/>
              <a:ext cx="118" cy="50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Line 150"/>
            <p:cNvSpPr>
              <a:spLocks noChangeShapeType="1"/>
            </p:cNvSpPr>
            <p:nvPr/>
          </p:nvSpPr>
          <p:spPr bwMode="auto">
            <a:xfrm flipV="1">
              <a:off x="3235" y="2070"/>
              <a:ext cx="118" cy="66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Line 151"/>
            <p:cNvSpPr>
              <a:spLocks noChangeShapeType="1"/>
            </p:cNvSpPr>
            <p:nvPr/>
          </p:nvSpPr>
          <p:spPr bwMode="auto">
            <a:xfrm flipV="1">
              <a:off x="2288" y="2523"/>
              <a:ext cx="119" cy="49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Line 152"/>
            <p:cNvSpPr>
              <a:spLocks noChangeShapeType="1"/>
            </p:cNvSpPr>
            <p:nvPr/>
          </p:nvSpPr>
          <p:spPr bwMode="auto">
            <a:xfrm flipV="1">
              <a:off x="2999" y="2198"/>
              <a:ext cx="117" cy="59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Line 153"/>
            <p:cNvSpPr>
              <a:spLocks noChangeShapeType="1"/>
            </p:cNvSpPr>
            <p:nvPr/>
          </p:nvSpPr>
          <p:spPr bwMode="auto">
            <a:xfrm flipV="1">
              <a:off x="2171" y="2572"/>
              <a:ext cx="117" cy="49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Line 154"/>
            <p:cNvSpPr>
              <a:spLocks noChangeShapeType="1"/>
            </p:cNvSpPr>
            <p:nvPr/>
          </p:nvSpPr>
          <p:spPr bwMode="auto">
            <a:xfrm flipV="1">
              <a:off x="3827" y="1700"/>
              <a:ext cx="118" cy="79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Line 155"/>
            <p:cNvSpPr>
              <a:spLocks noChangeShapeType="1"/>
            </p:cNvSpPr>
            <p:nvPr/>
          </p:nvSpPr>
          <p:spPr bwMode="auto">
            <a:xfrm flipV="1">
              <a:off x="3353" y="2001"/>
              <a:ext cx="118" cy="69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Line 156"/>
            <p:cNvSpPr>
              <a:spLocks noChangeShapeType="1"/>
            </p:cNvSpPr>
            <p:nvPr/>
          </p:nvSpPr>
          <p:spPr bwMode="auto">
            <a:xfrm flipV="1">
              <a:off x="3116" y="2136"/>
              <a:ext cx="119" cy="62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Line 157"/>
            <p:cNvSpPr>
              <a:spLocks noChangeShapeType="1"/>
            </p:cNvSpPr>
            <p:nvPr/>
          </p:nvSpPr>
          <p:spPr bwMode="auto">
            <a:xfrm flipV="1">
              <a:off x="2880" y="2257"/>
              <a:ext cx="119" cy="57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Line 158"/>
            <p:cNvSpPr>
              <a:spLocks noChangeShapeType="1"/>
            </p:cNvSpPr>
            <p:nvPr/>
          </p:nvSpPr>
          <p:spPr bwMode="auto">
            <a:xfrm flipV="1">
              <a:off x="3590" y="1855"/>
              <a:ext cx="118" cy="74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Line 159"/>
            <p:cNvSpPr>
              <a:spLocks noChangeShapeType="1"/>
            </p:cNvSpPr>
            <p:nvPr/>
          </p:nvSpPr>
          <p:spPr bwMode="auto">
            <a:xfrm flipV="1">
              <a:off x="2052" y="2621"/>
              <a:ext cx="119" cy="48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Line 160"/>
            <p:cNvSpPr>
              <a:spLocks noChangeShapeType="1"/>
            </p:cNvSpPr>
            <p:nvPr/>
          </p:nvSpPr>
          <p:spPr bwMode="auto">
            <a:xfrm flipV="1">
              <a:off x="1934" y="2669"/>
              <a:ext cx="118" cy="48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Line 161"/>
            <p:cNvSpPr>
              <a:spLocks noChangeShapeType="1"/>
            </p:cNvSpPr>
            <p:nvPr/>
          </p:nvSpPr>
          <p:spPr bwMode="auto">
            <a:xfrm flipV="1">
              <a:off x="1816" y="2717"/>
              <a:ext cx="118" cy="48"/>
            </a:xfrm>
            <a:prstGeom prst="line">
              <a:avLst/>
            </a:prstGeom>
            <a:noFill/>
            <a:ln w="3175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Line 162"/>
            <p:cNvSpPr>
              <a:spLocks noChangeShapeType="1"/>
            </p:cNvSpPr>
            <p:nvPr/>
          </p:nvSpPr>
          <p:spPr bwMode="auto">
            <a:xfrm>
              <a:off x="1579" y="3496"/>
              <a:ext cx="2602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Rectangle 163"/>
            <p:cNvSpPr>
              <a:spLocks noChangeArrowheads="1"/>
            </p:cNvSpPr>
            <p:nvPr/>
          </p:nvSpPr>
          <p:spPr bwMode="auto">
            <a:xfrm>
              <a:off x="2135" y="3528"/>
              <a:ext cx="12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0.5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Line 164"/>
            <p:cNvSpPr>
              <a:spLocks noChangeShapeType="1"/>
            </p:cNvSpPr>
            <p:nvPr/>
          </p:nvSpPr>
          <p:spPr bwMode="auto">
            <a:xfrm>
              <a:off x="1548" y="970"/>
              <a:ext cx="31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Line 165"/>
            <p:cNvSpPr>
              <a:spLocks noChangeShapeType="1"/>
            </p:cNvSpPr>
            <p:nvPr/>
          </p:nvSpPr>
          <p:spPr bwMode="auto">
            <a:xfrm flipV="1">
              <a:off x="4105" y="3496"/>
              <a:ext cx="1" cy="3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4060" y="3528"/>
              <a:ext cx="12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2.5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3098" y="3528"/>
              <a:ext cx="12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1.5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1449" y="3279"/>
              <a:ext cx="10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-2.0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Line 169"/>
            <p:cNvSpPr>
              <a:spLocks noChangeShapeType="1"/>
            </p:cNvSpPr>
            <p:nvPr/>
          </p:nvSpPr>
          <p:spPr bwMode="auto">
            <a:xfrm>
              <a:off x="1579" y="3496"/>
              <a:ext cx="2602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Line 170"/>
            <p:cNvSpPr>
              <a:spLocks noChangeShapeType="1"/>
            </p:cNvSpPr>
            <p:nvPr/>
          </p:nvSpPr>
          <p:spPr bwMode="auto">
            <a:xfrm>
              <a:off x="1548" y="1442"/>
              <a:ext cx="31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Rectangle 171"/>
            <p:cNvSpPr>
              <a:spLocks noChangeArrowheads="1"/>
            </p:cNvSpPr>
            <p:nvPr/>
          </p:nvSpPr>
          <p:spPr bwMode="auto">
            <a:xfrm>
              <a:off x="1654" y="3528"/>
              <a:ext cx="12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0.0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" name="Rectangle 172"/>
            <p:cNvSpPr>
              <a:spLocks noChangeArrowheads="1"/>
            </p:cNvSpPr>
            <p:nvPr/>
          </p:nvSpPr>
          <p:spPr bwMode="auto">
            <a:xfrm>
              <a:off x="1449" y="2807"/>
              <a:ext cx="10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Line 173"/>
            <p:cNvSpPr>
              <a:spLocks noChangeShapeType="1"/>
            </p:cNvSpPr>
            <p:nvPr/>
          </p:nvSpPr>
          <p:spPr bwMode="auto">
            <a:xfrm flipV="1">
              <a:off x="1579" y="894"/>
              <a:ext cx="1" cy="2602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Rectangle 174"/>
            <p:cNvSpPr>
              <a:spLocks noChangeArrowheads="1"/>
            </p:cNvSpPr>
            <p:nvPr/>
          </p:nvSpPr>
          <p:spPr bwMode="auto">
            <a:xfrm>
              <a:off x="1449" y="2334"/>
              <a:ext cx="10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" name="Line 175"/>
            <p:cNvSpPr>
              <a:spLocks noChangeShapeType="1"/>
            </p:cNvSpPr>
            <p:nvPr/>
          </p:nvSpPr>
          <p:spPr bwMode="auto">
            <a:xfrm flipV="1">
              <a:off x="1697" y="3496"/>
              <a:ext cx="1" cy="3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7" name="Rectangle 176"/>
            <p:cNvSpPr>
              <a:spLocks noChangeArrowheads="1"/>
            </p:cNvSpPr>
            <p:nvPr/>
          </p:nvSpPr>
          <p:spPr bwMode="auto">
            <a:xfrm>
              <a:off x="1449" y="1862"/>
              <a:ext cx="10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8" name="Line 177"/>
            <p:cNvSpPr>
              <a:spLocks noChangeShapeType="1"/>
            </p:cNvSpPr>
            <p:nvPr/>
          </p:nvSpPr>
          <p:spPr bwMode="auto">
            <a:xfrm flipV="1">
              <a:off x="2660" y="3496"/>
              <a:ext cx="1" cy="3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9" name="Rectangle 178"/>
            <p:cNvSpPr>
              <a:spLocks noChangeArrowheads="1"/>
            </p:cNvSpPr>
            <p:nvPr/>
          </p:nvSpPr>
          <p:spPr bwMode="auto">
            <a:xfrm>
              <a:off x="1461" y="1388"/>
              <a:ext cx="9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0" name="Line 179"/>
            <p:cNvSpPr>
              <a:spLocks noChangeShapeType="1"/>
            </p:cNvSpPr>
            <p:nvPr/>
          </p:nvSpPr>
          <p:spPr bwMode="auto">
            <a:xfrm flipV="1">
              <a:off x="3622" y="3496"/>
              <a:ext cx="1" cy="3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" name="Rectangle 180"/>
            <p:cNvSpPr>
              <a:spLocks noChangeArrowheads="1"/>
            </p:cNvSpPr>
            <p:nvPr/>
          </p:nvSpPr>
          <p:spPr bwMode="auto">
            <a:xfrm>
              <a:off x="1461" y="916"/>
              <a:ext cx="9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2" name="Rectangle 181"/>
            <p:cNvSpPr>
              <a:spLocks noChangeArrowheads="1"/>
            </p:cNvSpPr>
            <p:nvPr/>
          </p:nvSpPr>
          <p:spPr bwMode="auto">
            <a:xfrm>
              <a:off x="2616" y="3528"/>
              <a:ext cx="12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1.0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1579" y="894"/>
              <a:ext cx="2602" cy="2602"/>
            </a:xfrm>
            <a:custGeom>
              <a:avLst/>
              <a:gdLst/>
              <a:ahLst/>
              <a:cxnLst>
                <a:cxn ang="0">
                  <a:pos x="0" y="2602"/>
                </a:cxn>
                <a:cxn ang="0">
                  <a:pos x="0" y="0"/>
                </a:cxn>
                <a:cxn ang="0">
                  <a:pos x="2602" y="0"/>
                </a:cxn>
              </a:cxnLst>
              <a:rect l="0" t="0" r="r" b="b"/>
              <a:pathLst>
                <a:path w="2602" h="2602">
                  <a:moveTo>
                    <a:pt x="0" y="2602"/>
                  </a:moveTo>
                  <a:lnTo>
                    <a:pt x="0" y="0"/>
                  </a:lnTo>
                  <a:lnTo>
                    <a:pt x="2602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Line 183"/>
            <p:cNvSpPr>
              <a:spLocks noChangeShapeType="1"/>
            </p:cNvSpPr>
            <p:nvPr/>
          </p:nvSpPr>
          <p:spPr bwMode="auto">
            <a:xfrm>
              <a:off x="1548" y="3333"/>
              <a:ext cx="31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5" name="Line 184"/>
            <p:cNvSpPr>
              <a:spLocks noChangeShapeType="1"/>
            </p:cNvSpPr>
            <p:nvPr/>
          </p:nvSpPr>
          <p:spPr bwMode="auto">
            <a:xfrm flipV="1">
              <a:off x="3141" y="3496"/>
              <a:ext cx="1" cy="3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" name="Line 185"/>
            <p:cNvSpPr>
              <a:spLocks noChangeShapeType="1"/>
            </p:cNvSpPr>
            <p:nvPr/>
          </p:nvSpPr>
          <p:spPr bwMode="auto">
            <a:xfrm flipV="1">
              <a:off x="4181" y="894"/>
              <a:ext cx="1" cy="2602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7" name="Line 186"/>
            <p:cNvSpPr>
              <a:spLocks noChangeShapeType="1"/>
            </p:cNvSpPr>
            <p:nvPr/>
          </p:nvSpPr>
          <p:spPr bwMode="auto">
            <a:xfrm flipV="1">
              <a:off x="2178" y="3496"/>
              <a:ext cx="1" cy="3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Rectangle 187"/>
            <p:cNvSpPr>
              <a:spLocks noChangeArrowheads="1"/>
            </p:cNvSpPr>
            <p:nvPr/>
          </p:nvSpPr>
          <p:spPr bwMode="auto">
            <a:xfrm>
              <a:off x="3579" y="3528"/>
              <a:ext cx="12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2.0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Line 188"/>
            <p:cNvSpPr>
              <a:spLocks noChangeShapeType="1"/>
            </p:cNvSpPr>
            <p:nvPr/>
          </p:nvSpPr>
          <p:spPr bwMode="auto">
            <a:xfrm>
              <a:off x="1548" y="2861"/>
              <a:ext cx="31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0" name="Line 189"/>
            <p:cNvSpPr>
              <a:spLocks noChangeShapeType="1"/>
            </p:cNvSpPr>
            <p:nvPr/>
          </p:nvSpPr>
          <p:spPr bwMode="auto">
            <a:xfrm>
              <a:off x="1548" y="2388"/>
              <a:ext cx="31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1" name="Line 190"/>
            <p:cNvSpPr>
              <a:spLocks noChangeShapeType="1"/>
            </p:cNvSpPr>
            <p:nvPr/>
          </p:nvSpPr>
          <p:spPr bwMode="auto">
            <a:xfrm>
              <a:off x="1548" y="1916"/>
              <a:ext cx="31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2" name="Rectangle 191"/>
            <p:cNvSpPr>
              <a:spLocks noChangeArrowheads="1"/>
            </p:cNvSpPr>
            <p:nvPr/>
          </p:nvSpPr>
          <p:spPr bwMode="auto">
            <a:xfrm rot="16200000">
              <a:off x="393" y="2037"/>
              <a:ext cx="177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Actual  log integron prevalence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Rectangle 192"/>
            <p:cNvSpPr>
              <a:spLocks noChangeArrowheads="1"/>
            </p:cNvSpPr>
            <p:nvPr/>
          </p:nvSpPr>
          <p:spPr bwMode="auto">
            <a:xfrm>
              <a:off x="2018" y="3748"/>
              <a:ext cx="192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Predicted log integron prevalence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1385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 and explanatory data (Model 2)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752211"/>
              </p:ext>
            </p:extLst>
          </p:nvPr>
        </p:nvGraphicFramePr>
        <p:xfrm>
          <a:off x="251521" y="1124744"/>
          <a:ext cx="4104455" cy="5304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3071">
                  <a:extLst>
                    <a:ext uri="{9D8B030D-6E8A-4147-A177-3AD203B41FA5}">
                      <a16:colId xmlns:a16="http://schemas.microsoft.com/office/drawing/2014/main" val="110550409"/>
                    </a:ext>
                  </a:extLst>
                </a:gridCol>
                <a:gridCol w="766324">
                  <a:extLst>
                    <a:ext uri="{9D8B030D-6E8A-4147-A177-3AD203B41FA5}">
                      <a16:colId xmlns:a16="http://schemas.microsoft.com/office/drawing/2014/main" val="3306745670"/>
                    </a:ext>
                  </a:extLst>
                </a:gridCol>
                <a:gridCol w="870642">
                  <a:extLst>
                    <a:ext uri="{9D8B030D-6E8A-4147-A177-3AD203B41FA5}">
                      <a16:colId xmlns:a16="http://schemas.microsoft.com/office/drawing/2014/main" val="1620492871"/>
                    </a:ext>
                  </a:extLst>
                </a:gridCol>
                <a:gridCol w="621887">
                  <a:extLst>
                    <a:ext uri="{9D8B030D-6E8A-4147-A177-3AD203B41FA5}">
                      <a16:colId xmlns:a16="http://schemas.microsoft.com/office/drawing/2014/main" val="279735978"/>
                    </a:ext>
                  </a:extLst>
                </a:gridCol>
                <a:gridCol w="621887">
                  <a:extLst>
                    <a:ext uri="{9D8B030D-6E8A-4147-A177-3AD203B41FA5}">
                      <a16:colId xmlns:a16="http://schemas.microsoft.com/office/drawing/2014/main" val="923569612"/>
                    </a:ext>
                  </a:extLst>
                </a:gridCol>
                <a:gridCol w="870644">
                  <a:extLst>
                    <a:ext uri="{9D8B030D-6E8A-4147-A177-3AD203B41FA5}">
                      <a16:colId xmlns:a16="http://schemas.microsoft.com/office/drawing/2014/main" val="2910349305"/>
                    </a:ext>
                  </a:extLst>
                </a:gridCol>
              </a:tblGrid>
              <a:tr h="31842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Site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Log 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Log </a:t>
                      </a:r>
                      <a:r>
                        <a:rPr lang="en-GB" sz="1100" u="none" strike="noStrike" dirty="0" err="1">
                          <a:effectLst/>
                        </a:rPr>
                        <a:t>Integron</a:t>
                      </a:r>
                      <a:r>
                        <a:rPr lang="en-GB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dirty="0" smtClean="0">
                          <a:effectLst/>
                        </a:rPr>
                        <a:t>prevalence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Season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Rainfall day before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Log </a:t>
                      </a:r>
                      <a:r>
                        <a:rPr lang="en-GB" sz="1100" u="none" strike="noStrike" dirty="0" smtClean="0">
                          <a:effectLst/>
                        </a:rPr>
                        <a:t>Rainfall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4216176184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1.969833968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-0.572518394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902861235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2.524137944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-0.95493767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506832371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-1.470952226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471386173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1.98799373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-0.527623748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298414382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1.437844986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-0.80859654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837611126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1.09615238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-1.190013086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369876664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2.302748075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-0.751812868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593962729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2.771169249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-0.470545575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635388910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2.017142179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-1.549012174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371042323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1.861053654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-1.26122087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849421552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2.0949495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-0.58136756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04773906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2.880226649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-0.356534217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0.178977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684893890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1.969833968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-0.562604167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345180309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2.524137944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-0.779308327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071701403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0.63555794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-1.412938056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918034697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-1.838857454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233833126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1.98799373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-0.693043606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465217666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1.437844986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-0.630632858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4003248070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1.09615238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-0.955437261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136731435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2.302748075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-1.038630757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385878952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2.771169249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0.067769947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972058756"/>
                  </a:ext>
                </a:extLst>
              </a:tr>
              <a:tr h="6245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2.017142179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-0.892125487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394403003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1.861053654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-1.011995807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510337709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2.0949495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-1.211796024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306765351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2.880226649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-0.855788485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453058212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1.969833968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0.101738363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268628708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2.524137944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-1.189564972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050059378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0.63555794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-1.71560132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405380886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-1.892593092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0.579784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88857318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893902"/>
              </p:ext>
            </p:extLst>
          </p:nvPr>
        </p:nvGraphicFramePr>
        <p:xfrm>
          <a:off x="4716014" y="1898030"/>
          <a:ext cx="4104458" cy="37632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3071">
                  <a:extLst>
                    <a:ext uri="{9D8B030D-6E8A-4147-A177-3AD203B41FA5}">
                      <a16:colId xmlns:a16="http://schemas.microsoft.com/office/drawing/2014/main" val="110550409"/>
                    </a:ext>
                  </a:extLst>
                </a:gridCol>
                <a:gridCol w="766325">
                  <a:extLst>
                    <a:ext uri="{9D8B030D-6E8A-4147-A177-3AD203B41FA5}">
                      <a16:colId xmlns:a16="http://schemas.microsoft.com/office/drawing/2014/main" val="3306745670"/>
                    </a:ext>
                  </a:extLst>
                </a:gridCol>
                <a:gridCol w="870642">
                  <a:extLst>
                    <a:ext uri="{9D8B030D-6E8A-4147-A177-3AD203B41FA5}">
                      <a16:colId xmlns:a16="http://schemas.microsoft.com/office/drawing/2014/main" val="1620492871"/>
                    </a:ext>
                  </a:extLst>
                </a:gridCol>
                <a:gridCol w="621888">
                  <a:extLst>
                    <a:ext uri="{9D8B030D-6E8A-4147-A177-3AD203B41FA5}">
                      <a16:colId xmlns:a16="http://schemas.microsoft.com/office/drawing/2014/main" val="279735978"/>
                    </a:ext>
                  </a:extLst>
                </a:gridCol>
                <a:gridCol w="621888">
                  <a:extLst>
                    <a:ext uri="{9D8B030D-6E8A-4147-A177-3AD203B41FA5}">
                      <a16:colId xmlns:a16="http://schemas.microsoft.com/office/drawing/2014/main" val="923569612"/>
                    </a:ext>
                  </a:extLst>
                </a:gridCol>
                <a:gridCol w="870644">
                  <a:extLst>
                    <a:ext uri="{9D8B030D-6E8A-4147-A177-3AD203B41FA5}">
                      <a16:colId xmlns:a16="http://schemas.microsoft.com/office/drawing/2014/main" val="2910349305"/>
                    </a:ext>
                  </a:extLst>
                </a:gridCol>
              </a:tblGrid>
              <a:tr h="31842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Site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Log 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Log </a:t>
                      </a:r>
                      <a:r>
                        <a:rPr lang="en-GB" sz="1100" u="none" strike="noStrike" dirty="0" err="1">
                          <a:effectLst/>
                        </a:rPr>
                        <a:t>Integron</a:t>
                      </a:r>
                      <a:r>
                        <a:rPr lang="en-GB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dirty="0" smtClean="0">
                          <a:effectLst/>
                        </a:rPr>
                        <a:t>prevalence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Season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Rainfall day before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Log </a:t>
                      </a:r>
                      <a:r>
                        <a:rPr lang="en-GB" sz="1100" u="none" strike="noStrike" dirty="0" smtClean="0">
                          <a:effectLst/>
                        </a:rPr>
                        <a:t>Rainfall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4216176184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TC9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1.98799373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-0.346925794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0.579784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9959532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1.437844986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-0.545645316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292379509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1.09615238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-1.684321248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051962751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2.302748075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-1.664827194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467623995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2.771169249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0.205933323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004098990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2.017142179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-0.698709612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406500314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2.0949495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-0.416222489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8284412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2.880226649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0.124667471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0.579784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42675195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1.969833968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-0.534328969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917400895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2.524137944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-0.785014844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557166340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0.63555794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-1.390948706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985209817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-1.656084655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506168151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1.98799373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-0.539850237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5321751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1.437844986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-1.445037953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2228380823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1.09615238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-1.379829514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040963691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2.302748075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-0.002351016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992880843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2.771169249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0.455796504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1096648123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TC18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2.017142179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-0.506216161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691841624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2.0949495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-0.585740068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0.682145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607953988"/>
                  </a:ext>
                </a:extLst>
              </a:tr>
              <a:tr h="858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TC23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2.880226649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-0.221763146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3.81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0.682145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78" marR="3578" marT="3578" marB="0" anchor="b"/>
                </a:tc>
                <a:extLst>
                  <a:ext uri="{0D108BD9-81ED-4DB2-BD59-A6C34878D82A}">
                    <a16:rowId xmlns:a16="http://schemas.microsoft.com/office/drawing/2014/main" val="3289263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892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Model 2 – WWTP plus land-cover and rainfall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1412776"/>
            <a:ext cx="7499176" cy="518457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Multiple linear regression of log(CIP)</a:t>
            </a:r>
          </a:p>
          <a:p>
            <a:pPr lvl="1"/>
            <a:r>
              <a:rPr lang="en-GB" dirty="0" smtClean="0"/>
              <a:t>WWTP impacts using calculated </a:t>
            </a:r>
            <a:r>
              <a:rPr lang="en-GB" dirty="0" smtClean="0"/>
              <a:t>log(</a:t>
            </a:r>
            <a:r>
              <a:rPr lang="en-GB" dirty="0" err="1" smtClean="0"/>
              <a:t>R</a:t>
            </a:r>
            <a:r>
              <a:rPr lang="en-GB" baseline="-25000" dirty="0" err="1" smtClean="0"/>
              <a:t>j</a:t>
            </a:r>
            <a:r>
              <a:rPr lang="en-GB" dirty="0" smtClean="0"/>
              <a:t>) values </a:t>
            </a:r>
            <a:r>
              <a:rPr lang="en-GB" dirty="0" smtClean="0"/>
              <a:t>for each sample site using fitted Model 1</a:t>
            </a:r>
          </a:p>
          <a:p>
            <a:pPr lvl="1"/>
            <a:r>
              <a:rPr lang="en-GB" dirty="0" smtClean="0"/>
              <a:t>Land-cover percentages for range of major </a:t>
            </a:r>
            <a:r>
              <a:rPr lang="en-GB" dirty="0" smtClean="0"/>
              <a:t>classes</a:t>
            </a:r>
          </a:p>
          <a:p>
            <a:pPr lvl="2"/>
            <a:r>
              <a:rPr lang="en-GB" dirty="0" smtClean="0"/>
              <a:t>Log-transformed values (Normalised values)</a:t>
            </a:r>
            <a:endParaRPr lang="en-GB" dirty="0" smtClean="0"/>
          </a:p>
          <a:p>
            <a:pPr lvl="1"/>
            <a:r>
              <a:rPr lang="en-GB" dirty="0" smtClean="0"/>
              <a:t>Allow different effects of land-cover classes indifferent </a:t>
            </a:r>
            <a:r>
              <a:rPr lang="en-GB" dirty="0" smtClean="0"/>
              <a:t>seasons</a:t>
            </a:r>
          </a:p>
          <a:p>
            <a:pPr lvl="2"/>
            <a:r>
              <a:rPr lang="en-GB" dirty="0" smtClean="0"/>
              <a:t>Regression with groups</a:t>
            </a:r>
            <a:endParaRPr lang="en-GB" dirty="0" smtClean="0"/>
          </a:p>
          <a:p>
            <a:pPr lvl="1"/>
            <a:r>
              <a:rPr lang="en-GB" dirty="0" smtClean="0"/>
              <a:t>Rainfall on day prior to sampling</a:t>
            </a:r>
          </a:p>
          <a:p>
            <a:pPr lvl="2"/>
            <a:r>
              <a:rPr lang="en-GB" dirty="0" smtClean="0"/>
              <a:t>Including combinations of rainfall values with land-cover percentages</a:t>
            </a:r>
          </a:p>
          <a:p>
            <a:r>
              <a:rPr lang="en-GB" dirty="0" smtClean="0"/>
              <a:t>All-subsets and stepwise regression approaches used to find “best” model</a:t>
            </a:r>
          </a:p>
          <a:p>
            <a:pPr lvl="1"/>
            <a:r>
              <a:rPr lang="en-GB" dirty="0" smtClean="0"/>
              <a:t>8 land-cover variables included, plus interactions with rainfall and </a:t>
            </a:r>
            <a:r>
              <a:rPr lang="en-GB" dirty="0" smtClean="0"/>
              <a:t>season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94395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Fitted parameter values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201061"/>
              </p:ext>
            </p:extLst>
          </p:nvPr>
        </p:nvGraphicFramePr>
        <p:xfrm>
          <a:off x="395536" y="1113986"/>
          <a:ext cx="6624736" cy="5671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965304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94018543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81517374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90917390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8141969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Parameter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Coefficient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Standard error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t-Value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Significance level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8289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Constant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-0.778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0.305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-2.55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0.018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5169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R(Total impact of WWTPs)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0.3207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0.0723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4.43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&lt;0.001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39579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Coniferous woodland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1.748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0.711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2.46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0.022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4613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Rough grassland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-1.272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0.416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-3.05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0.006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60707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Neutral grassland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-0.478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0.190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-2.51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0.020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7969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Acid grassland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8.29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3.36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2.47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0.022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15472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Heather grassland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-7.77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5.76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-1.35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0.191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88463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Inland rock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1.476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0.461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3.21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0.004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1272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Urban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-1.771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0.503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-3.52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0.002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4311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Suburban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0.160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0.159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1.01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0.326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9556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Coniferous woodland.rainfall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-1.41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1.15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-1.22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0.234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42667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Neutral grassland.rainfall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0.994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0.386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2.58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0.017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2390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Acid grassland.season 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5.24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3.99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1.31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0.203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16157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Acid grassland.season 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7.91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4.33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1.83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0.081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56973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Acid grassland.season 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-8.64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4.53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-1.91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0.069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19177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Heather grassland.season 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-11.38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6.55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-1.74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0.097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7630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Heather grassland.season 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-18.70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7.60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-2.46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0.022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269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Heather grassland.season 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13.37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7.84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1.71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0.102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79897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Inland rock.season 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-0.321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0.514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-0.62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0.539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03160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Inland rock.season 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1.607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0.599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2.68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0.014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9413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Inland rock.season 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-1.538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0.614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-2.50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0.020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22871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Urban.season 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1.174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0.684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1.72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0.100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59043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Urban.season 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3.370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0.810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4.16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&lt;0.001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1211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Urban.season 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2.323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0.846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2.75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0.012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05931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Suburban.season 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0.046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0.178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0.26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0.798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55915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Suburban.season 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-0.822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0.217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-3.79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0.001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26386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Suburban.season 4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-0.218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0.235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-0.93</a:t>
                      </a:r>
                      <a:endParaRPr lang="en-GB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0.365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2209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160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292080" y="1556792"/>
            <a:ext cx="3456384" cy="468052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Predict log </a:t>
            </a:r>
            <a:r>
              <a:rPr lang="en-GB" sz="2000" dirty="0" err="1" smtClean="0"/>
              <a:t>integron</a:t>
            </a:r>
            <a:r>
              <a:rPr lang="en-GB" sz="2000" dirty="0" smtClean="0"/>
              <a:t> prevalence based on the fitted model</a:t>
            </a:r>
          </a:p>
          <a:p>
            <a:r>
              <a:rPr lang="en-GB" sz="2000" dirty="0" smtClean="0"/>
              <a:t>Simple linear regression of observed on predicted demonstrates quality of fit </a:t>
            </a:r>
          </a:p>
          <a:p>
            <a:r>
              <a:rPr lang="en-GB" sz="2000" dirty="0" smtClean="0"/>
              <a:t>Adjusted R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= 0.829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checking</a:t>
            </a:r>
            <a:endParaRPr lang="en-GB" dirty="0"/>
          </a:p>
        </p:txBody>
      </p:sp>
      <p:grpSp>
        <p:nvGrpSpPr>
          <p:cNvPr id="5" name="Group 3"/>
          <p:cNvGrpSpPr>
            <a:grpSpLocks noChangeAspect="1"/>
          </p:cNvGrpSpPr>
          <p:nvPr/>
        </p:nvGrpSpPr>
        <p:grpSpPr bwMode="auto">
          <a:xfrm>
            <a:off x="352669" y="1772816"/>
            <a:ext cx="4435355" cy="4740623"/>
            <a:chOff x="2290" y="452"/>
            <a:chExt cx="3458" cy="3696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 flipH="1" flipV="1">
              <a:off x="3915" y="2329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V="1">
              <a:off x="3299" y="3160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V="1">
              <a:off x="5317" y="1003"/>
              <a:ext cx="36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V="1">
              <a:off x="3775" y="2678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V="1">
              <a:off x="3990" y="2425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 flipV="1">
              <a:off x="3775" y="2678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V="1">
              <a:off x="4926" y="1491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V="1">
              <a:off x="4318" y="1902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V="1">
              <a:off x="4084" y="1907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 flipV="1">
              <a:off x="4318" y="1902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4503" y="1817"/>
              <a:ext cx="36" cy="38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4739" y="1646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5594" y="718"/>
              <a:ext cx="34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H="1" flipV="1">
              <a:off x="4739" y="1646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4830" y="1241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V="1">
              <a:off x="4442" y="1882"/>
              <a:ext cx="35" cy="38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flipV="1">
              <a:off x="3593" y="2814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 flipV="1">
              <a:off x="4442" y="1882"/>
              <a:ext cx="35" cy="38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V="1">
              <a:off x="3760" y="2887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4233" y="2128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V="1">
              <a:off x="4714" y="1855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 flipV="1">
              <a:off x="4233" y="2128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V="1">
              <a:off x="3207" y="3128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V="1">
              <a:off x="3385" y="2851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V="1">
              <a:off x="3638" y="2827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 flipH="1" flipV="1">
              <a:off x="3385" y="2851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V="1">
              <a:off x="4308" y="2135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 flipV="1">
              <a:off x="3265" y="3337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 flipV="1">
              <a:off x="4526" y="1848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 flipH="1" flipV="1">
              <a:off x="3265" y="3337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 flipV="1">
              <a:off x="5066" y="1095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auto">
            <a:xfrm flipV="1">
              <a:off x="4207" y="2029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auto">
            <a:xfrm flipV="1">
              <a:off x="4743" y="1713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 flipH="1" flipV="1">
              <a:off x="4207" y="2029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 flipV="1">
              <a:off x="4238" y="1958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auto">
            <a:xfrm flipH="1" flipV="1">
              <a:off x="4532" y="1893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Line 40"/>
            <p:cNvSpPr>
              <a:spLocks noChangeShapeType="1"/>
            </p:cNvSpPr>
            <p:nvPr/>
          </p:nvSpPr>
          <p:spPr bwMode="auto">
            <a:xfrm flipH="1" flipV="1">
              <a:off x="4238" y="1958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Line 41"/>
            <p:cNvSpPr>
              <a:spLocks noChangeShapeType="1"/>
            </p:cNvSpPr>
            <p:nvPr/>
          </p:nvSpPr>
          <p:spPr bwMode="auto">
            <a:xfrm flipH="1" flipV="1">
              <a:off x="4276" y="2329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Line 42"/>
            <p:cNvSpPr>
              <a:spLocks noChangeShapeType="1"/>
            </p:cNvSpPr>
            <p:nvPr/>
          </p:nvSpPr>
          <p:spPr bwMode="auto">
            <a:xfrm flipV="1">
              <a:off x="3915" y="2329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Line 43"/>
            <p:cNvSpPr>
              <a:spLocks noChangeShapeType="1"/>
            </p:cNvSpPr>
            <p:nvPr/>
          </p:nvSpPr>
          <p:spPr bwMode="auto">
            <a:xfrm flipH="1" flipV="1">
              <a:off x="3189" y="2917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auto">
            <a:xfrm flipV="1">
              <a:off x="4210" y="2036"/>
              <a:ext cx="36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Line 45"/>
            <p:cNvSpPr>
              <a:spLocks noChangeShapeType="1"/>
            </p:cNvSpPr>
            <p:nvPr/>
          </p:nvSpPr>
          <p:spPr bwMode="auto">
            <a:xfrm flipH="1" flipV="1">
              <a:off x="4341" y="1841"/>
              <a:ext cx="33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Line 46"/>
            <p:cNvSpPr>
              <a:spLocks noChangeShapeType="1"/>
            </p:cNvSpPr>
            <p:nvPr/>
          </p:nvSpPr>
          <p:spPr bwMode="auto">
            <a:xfrm flipH="1" flipV="1">
              <a:off x="3753" y="3139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Line 47"/>
            <p:cNvSpPr>
              <a:spLocks noChangeShapeType="1"/>
            </p:cNvSpPr>
            <p:nvPr/>
          </p:nvSpPr>
          <p:spPr bwMode="auto">
            <a:xfrm flipV="1">
              <a:off x="4098" y="2162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Line 48"/>
            <p:cNvSpPr>
              <a:spLocks noChangeShapeType="1"/>
            </p:cNvSpPr>
            <p:nvPr/>
          </p:nvSpPr>
          <p:spPr bwMode="auto">
            <a:xfrm flipH="1" flipV="1">
              <a:off x="4098" y="2162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Line 49"/>
            <p:cNvSpPr>
              <a:spLocks noChangeShapeType="1"/>
            </p:cNvSpPr>
            <p:nvPr/>
          </p:nvSpPr>
          <p:spPr bwMode="auto">
            <a:xfrm flipH="1" flipV="1">
              <a:off x="3842" y="2596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Line 50"/>
            <p:cNvSpPr>
              <a:spLocks noChangeShapeType="1"/>
            </p:cNvSpPr>
            <p:nvPr/>
          </p:nvSpPr>
          <p:spPr bwMode="auto">
            <a:xfrm flipH="1" flipV="1">
              <a:off x="3990" y="2425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auto">
            <a:xfrm flipH="1" flipV="1">
              <a:off x="4120" y="2097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Line 52"/>
            <p:cNvSpPr>
              <a:spLocks noChangeShapeType="1"/>
            </p:cNvSpPr>
            <p:nvPr/>
          </p:nvSpPr>
          <p:spPr bwMode="auto">
            <a:xfrm flipV="1">
              <a:off x="5165" y="1160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auto">
            <a:xfrm flipH="1" flipV="1">
              <a:off x="4569" y="1776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Line 54"/>
            <p:cNvSpPr>
              <a:spLocks noChangeShapeType="1"/>
            </p:cNvSpPr>
            <p:nvPr/>
          </p:nvSpPr>
          <p:spPr bwMode="auto">
            <a:xfrm flipH="1" flipV="1">
              <a:off x="5165" y="1160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auto">
            <a:xfrm flipH="1" flipV="1">
              <a:off x="3391" y="3006"/>
              <a:ext cx="36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Line 56"/>
            <p:cNvSpPr>
              <a:spLocks noChangeShapeType="1"/>
            </p:cNvSpPr>
            <p:nvPr/>
          </p:nvSpPr>
          <p:spPr bwMode="auto">
            <a:xfrm flipV="1">
              <a:off x="4199" y="2257"/>
              <a:ext cx="34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Line 57"/>
            <p:cNvSpPr>
              <a:spLocks noChangeShapeType="1"/>
            </p:cNvSpPr>
            <p:nvPr/>
          </p:nvSpPr>
          <p:spPr bwMode="auto">
            <a:xfrm flipH="1" flipV="1">
              <a:off x="4084" y="1907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Line 58"/>
            <p:cNvSpPr>
              <a:spLocks noChangeShapeType="1"/>
            </p:cNvSpPr>
            <p:nvPr/>
          </p:nvSpPr>
          <p:spPr bwMode="auto">
            <a:xfrm flipH="1" flipV="1">
              <a:off x="4199" y="2257"/>
              <a:ext cx="34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Line 59"/>
            <p:cNvSpPr>
              <a:spLocks noChangeShapeType="1"/>
            </p:cNvSpPr>
            <p:nvPr/>
          </p:nvSpPr>
          <p:spPr bwMode="auto">
            <a:xfrm flipH="1" flipV="1">
              <a:off x="5594" y="718"/>
              <a:ext cx="34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2" name="Line 60"/>
            <p:cNvSpPr>
              <a:spLocks noChangeShapeType="1"/>
            </p:cNvSpPr>
            <p:nvPr/>
          </p:nvSpPr>
          <p:spPr bwMode="auto">
            <a:xfrm flipV="1">
              <a:off x="3851" y="2394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auto">
            <a:xfrm flipH="1" flipV="1">
              <a:off x="3593" y="2814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Line 62"/>
            <p:cNvSpPr>
              <a:spLocks noChangeShapeType="1"/>
            </p:cNvSpPr>
            <p:nvPr/>
          </p:nvSpPr>
          <p:spPr bwMode="auto">
            <a:xfrm flipH="1" flipV="1">
              <a:off x="3851" y="2394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Line 63"/>
            <p:cNvSpPr>
              <a:spLocks noChangeShapeType="1"/>
            </p:cNvSpPr>
            <p:nvPr/>
          </p:nvSpPr>
          <p:spPr bwMode="auto">
            <a:xfrm flipH="1" flipV="1">
              <a:off x="4714" y="1855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auto">
            <a:xfrm flipV="1">
              <a:off x="4095" y="2622"/>
              <a:ext cx="34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Line 65"/>
            <p:cNvSpPr>
              <a:spLocks noChangeShapeType="1"/>
            </p:cNvSpPr>
            <p:nvPr/>
          </p:nvSpPr>
          <p:spPr bwMode="auto">
            <a:xfrm flipH="1" flipV="1">
              <a:off x="3638" y="2827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Line 66"/>
            <p:cNvSpPr>
              <a:spLocks noChangeShapeType="1"/>
            </p:cNvSpPr>
            <p:nvPr/>
          </p:nvSpPr>
          <p:spPr bwMode="auto">
            <a:xfrm flipH="1" flipV="1">
              <a:off x="4095" y="2622"/>
              <a:ext cx="34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Line 67"/>
            <p:cNvSpPr>
              <a:spLocks noChangeShapeType="1"/>
            </p:cNvSpPr>
            <p:nvPr/>
          </p:nvSpPr>
          <p:spPr bwMode="auto">
            <a:xfrm flipH="1" flipV="1">
              <a:off x="4526" y="1848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Line 68"/>
            <p:cNvSpPr>
              <a:spLocks noChangeShapeType="1"/>
            </p:cNvSpPr>
            <p:nvPr/>
          </p:nvSpPr>
          <p:spPr bwMode="auto">
            <a:xfrm flipV="1">
              <a:off x="4128" y="2216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Line 69"/>
            <p:cNvSpPr>
              <a:spLocks noChangeShapeType="1"/>
            </p:cNvSpPr>
            <p:nvPr/>
          </p:nvSpPr>
          <p:spPr bwMode="auto">
            <a:xfrm flipH="1" flipV="1">
              <a:off x="4743" y="1713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Line 70"/>
            <p:cNvSpPr>
              <a:spLocks noChangeShapeType="1"/>
            </p:cNvSpPr>
            <p:nvPr/>
          </p:nvSpPr>
          <p:spPr bwMode="auto">
            <a:xfrm flipH="1" flipV="1">
              <a:off x="4128" y="2216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Line 71"/>
            <p:cNvSpPr>
              <a:spLocks noChangeShapeType="1"/>
            </p:cNvSpPr>
            <p:nvPr/>
          </p:nvSpPr>
          <p:spPr bwMode="auto">
            <a:xfrm flipV="1">
              <a:off x="4532" y="1893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Line 72"/>
            <p:cNvSpPr>
              <a:spLocks noChangeShapeType="1"/>
            </p:cNvSpPr>
            <p:nvPr/>
          </p:nvSpPr>
          <p:spPr bwMode="auto">
            <a:xfrm flipV="1">
              <a:off x="5356" y="1122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Line 73"/>
            <p:cNvSpPr>
              <a:spLocks noChangeShapeType="1"/>
            </p:cNvSpPr>
            <p:nvPr/>
          </p:nvSpPr>
          <p:spPr bwMode="auto">
            <a:xfrm flipV="1">
              <a:off x="3189" y="2917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Line 74"/>
            <p:cNvSpPr>
              <a:spLocks noChangeShapeType="1"/>
            </p:cNvSpPr>
            <p:nvPr/>
          </p:nvSpPr>
          <p:spPr bwMode="auto">
            <a:xfrm flipH="1" flipV="1">
              <a:off x="5356" y="1122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Line 75"/>
            <p:cNvSpPr>
              <a:spLocks noChangeShapeType="1"/>
            </p:cNvSpPr>
            <p:nvPr/>
          </p:nvSpPr>
          <p:spPr bwMode="auto">
            <a:xfrm flipV="1">
              <a:off x="3842" y="2596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Line 76"/>
            <p:cNvSpPr>
              <a:spLocks noChangeShapeType="1"/>
            </p:cNvSpPr>
            <p:nvPr/>
          </p:nvSpPr>
          <p:spPr bwMode="auto">
            <a:xfrm flipV="1">
              <a:off x="3593" y="2596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Line 77"/>
            <p:cNvSpPr>
              <a:spLocks noChangeShapeType="1"/>
            </p:cNvSpPr>
            <p:nvPr/>
          </p:nvSpPr>
          <p:spPr bwMode="auto">
            <a:xfrm flipV="1">
              <a:off x="4569" y="1776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Line 78"/>
            <p:cNvSpPr>
              <a:spLocks noChangeShapeType="1"/>
            </p:cNvSpPr>
            <p:nvPr/>
          </p:nvSpPr>
          <p:spPr bwMode="auto">
            <a:xfrm flipH="1" flipV="1">
              <a:off x="3593" y="2596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Line 79"/>
            <p:cNvSpPr>
              <a:spLocks noChangeShapeType="1"/>
            </p:cNvSpPr>
            <p:nvPr/>
          </p:nvSpPr>
          <p:spPr bwMode="auto">
            <a:xfrm flipH="1" flipV="1">
              <a:off x="4926" y="1491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Line 80"/>
            <p:cNvSpPr>
              <a:spLocks noChangeShapeType="1"/>
            </p:cNvSpPr>
            <p:nvPr/>
          </p:nvSpPr>
          <p:spPr bwMode="auto">
            <a:xfrm flipV="1">
              <a:off x="2928" y="3197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Line 81"/>
            <p:cNvSpPr>
              <a:spLocks noChangeShapeType="1"/>
            </p:cNvSpPr>
            <p:nvPr/>
          </p:nvSpPr>
          <p:spPr bwMode="auto">
            <a:xfrm flipH="1" flipV="1">
              <a:off x="4830" y="1241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Line 82"/>
            <p:cNvSpPr>
              <a:spLocks noChangeShapeType="1"/>
            </p:cNvSpPr>
            <p:nvPr/>
          </p:nvSpPr>
          <p:spPr bwMode="auto">
            <a:xfrm flipH="1" flipV="1">
              <a:off x="2290" y="2568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Line 83"/>
            <p:cNvSpPr>
              <a:spLocks noChangeShapeType="1"/>
            </p:cNvSpPr>
            <p:nvPr/>
          </p:nvSpPr>
          <p:spPr bwMode="auto">
            <a:xfrm flipH="1" flipV="1">
              <a:off x="3207" y="3128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Line 84"/>
            <p:cNvSpPr>
              <a:spLocks noChangeShapeType="1"/>
            </p:cNvSpPr>
            <p:nvPr/>
          </p:nvSpPr>
          <p:spPr bwMode="auto">
            <a:xfrm flipV="1">
              <a:off x="3421" y="3400"/>
              <a:ext cx="36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Line 85"/>
            <p:cNvSpPr>
              <a:spLocks noChangeShapeType="1"/>
            </p:cNvSpPr>
            <p:nvPr/>
          </p:nvSpPr>
          <p:spPr bwMode="auto">
            <a:xfrm flipH="1" flipV="1">
              <a:off x="5066" y="1095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Line 86"/>
            <p:cNvSpPr>
              <a:spLocks noChangeShapeType="1"/>
            </p:cNvSpPr>
            <p:nvPr/>
          </p:nvSpPr>
          <p:spPr bwMode="auto">
            <a:xfrm flipH="1" flipV="1">
              <a:off x="3421" y="3400"/>
              <a:ext cx="36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Line 87"/>
            <p:cNvSpPr>
              <a:spLocks noChangeShapeType="1"/>
            </p:cNvSpPr>
            <p:nvPr/>
          </p:nvSpPr>
          <p:spPr bwMode="auto">
            <a:xfrm flipV="1">
              <a:off x="4276" y="2329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Line 88"/>
            <p:cNvSpPr>
              <a:spLocks noChangeShapeType="1"/>
            </p:cNvSpPr>
            <p:nvPr/>
          </p:nvSpPr>
          <p:spPr bwMode="auto">
            <a:xfrm flipV="1">
              <a:off x="4585" y="1634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Line 89"/>
            <p:cNvSpPr>
              <a:spLocks noChangeShapeType="1"/>
            </p:cNvSpPr>
            <p:nvPr/>
          </p:nvSpPr>
          <p:spPr bwMode="auto">
            <a:xfrm flipV="1">
              <a:off x="4120" y="2097"/>
              <a:ext cx="35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Line 90"/>
            <p:cNvSpPr>
              <a:spLocks noChangeShapeType="1"/>
            </p:cNvSpPr>
            <p:nvPr/>
          </p:nvSpPr>
          <p:spPr bwMode="auto">
            <a:xfrm flipH="1" flipV="1">
              <a:off x="4585" y="1634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Line 91"/>
            <p:cNvSpPr>
              <a:spLocks noChangeShapeType="1"/>
            </p:cNvSpPr>
            <p:nvPr/>
          </p:nvSpPr>
          <p:spPr bwMode="auto">
            <a:xfrm flipH="1" flipV="1">
              <a:off x="4503" y="1817"/>
              <a:ext cx="36" cy="38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Line 92"/>
            <p:cNvSpPr>
              <a:spLocks noChangeShapeType="1"/>
            </p:cNvSpPr>
            <p:nvPr/>
          </p:nvSpPr>
          <p:spPr bwMode="auto">
            <a:xfrm flipV="1">
              <a:off x="4228" y="1862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Line 93"/>
            <p:cNvSpPr>
              <a:spLocks noChangeShapeType="1"/>
            </p:cNvSpPr>
            <p:nvPr/>
          </p:nvSpPr>
          <p:spPr bwMode="auto">
            <a:xfrm flipH="1" flipV="1">
              <a:off x="4308" y="2135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Line 94"/>
            <p:cNvSpPr>
              <a:spLocks noChangeShapeType="1"/>
            </p:cNvSpPr>
            <p:nvPr/>
          </p:nvSpPr>
          <p:spPr bwMode="auto">
            <a:xfrm flipH="1" flipV="1">
              <a:off x="4228" y="1862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Line 95"/>
            <p:cNvSpPr>
              <a:spLocks noChangeShapeType="1"/>
            </p:cNvSpPr>
            <p:nvPr/>
          </p:nvSpPr>
          <p:spPr bwMode="auto">
            <a:xfrm flipV="1">
              <a:off x="4341" y="1841"/>
              <a:ext cx="33" cy="39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Line 96"/>
            <p:cNvSpPr>
              <a:spLocks noChangeShapeType="1"/>
            </p:cNvSpPr>
            <p:nvPr/>
          </p:nvSpPr>
          <p:spPr bwMode="auto">
            <a:xfrm flipH="1" flipV="1">
              <a:off x="3760" y="2887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Line 97"/>
            <p:cNvSpPr>
              <a:spLocks noChangeShapeType="1"/>
            </p:cNvSpPr>
            <p:nvPr/>
          </p:nvSpPr>
          <p:spPr bwMode="auto">
            <a:xfrm flipH="1" flipV="1">
              <a:off x="4210" y="2036"/>
              <a:ext cx="36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Line 98"/>
            <p:cNvSpPr>
              <a:spLocks noChangeShapeType="1"/>
            </p:cNvSpPr>
            <p:nvPr/>
          </p:nvSpPr>
          <p:spPr bwMode="auto">
            <a:xfrm flipV="1">
              <a:off x="3391" y="3006"/>
              <a:ext cx="36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1" name="Line 99"/>
            <p:cNvSpPr>
              <a:spLocks noChangeShapeType="1"/>
            </p:cNvSpPr>
            <p:nvPr/>
          </p:nvSpPr>
          <p:spPr bwMode="auto">
            <a:xfrm flipH="1" flipV="1">
              <a:off x="5317" y="1003"/>
              <a:ext cx="36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" name="Line 100"/>
            <p:cNvSpPr>
              <a:spLocks noChangeShapeType="1"/>
            </p:cNvSpPr>
            <p:nvPr/>
          </p:nvSpPr>
          <p:spPr bwMode="auto">
            <a:xfrm flipH="1" flipV="1">
              <a:off x="3299" y="3160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Line 101"/>
            <p:cNvSpPr>
              <a:spLocks noChangeShapeType="1"/>
            </p:cNvSpPr>
            <p:nvPr/>
          </p:nvSpPr>
          <p:spPr bwMode="auto">
            <a:xfrm flipV="1">
              <a:off x="3753" y="3139"/>
              <a:ext cx="35" cy="40"/>
            </a:xfrm>
            <a:prstGeom prst="line">
              <a:avLst/>
            </a:prstGeom>
            <a:noFill/>
            <a:ln w="4763" cap="rnd">
              <a:solidFill>
                <a:srgbClr val="32CD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Line 103"/>
            <p:cNvSpPr>
              <a:spLocks noChangeShapeType="1"/>
            </p:cNvSpPr>
            <p:nvPr/>
          </p:nvSpPr>
          <p:spPr bwMode="auto">
            <a:xfrm flipV="1">
              <a:off x="4013" y="2251"/>
              <a:ext cx="132" cy="139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Line 104"/>
            <p:cNvSpPr>
              <a:spLocks noChangeShapeType="1"/>
            </p:cNvSpPr>
            <p:nvPr/>
          </p:nvSpPr>
          <p:spPr bwMode="auto">
            <a:xfrm flipV="1">
              <a:off x="2946" y="3353"/>
              <a:ext cx="134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5211" y="876"/>
              <a:ext cx="267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134" y="137"/>
                </a:cxn>
                <a:cxn ang="0">
                  <a:pos x="267" y="0"/>
                </a:cxn>
              </a:cxnLst>
              <a:rect l="0" t="0" r="r" b="b"/>
              <a:pathLst>
                <a:path w="267" h="275">
                  <a:moveTo>
                    <a:pt x="0" y="275"/>
                  </a:moveTo>
                  <a:lnTo>
                    <a:pt x="134" y="137"/>
                  </a:lnTo>
                  <a:lnTo>
                    <a:pt x="267" y="0"/>
                  </a:lnTo>
                </a:path>
              </a:pathLst>
            </a:cu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" name="Line 106"/>
            <p:cNvSpPr>
              <a:spLocks noChangeShapeType="1"/>
            </p:cNvSpPr>
            <p:nvPr/>
          </p:nvSpPr>
          <p:spPr bwMode="auto">
            <a:xfrm flipV="1">
              <a:off x="4145" y="2114"/>
              <a:ext cx="133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" name="Line 107"/>
            <p:cNvSpPr>
              <a:spLocks noChangeShapeType="1"/>
            </p:cNvSpPr>
            <p:nvPr/>
          </p:nvSpPr>
          <p:spPr bwMode="auto">
            <a:xfrm flipV="1">
              <a:off x="5478" y="737"/>
              <a:ext cx="133" cy="139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9" name="Line 108"/>
            <p:cNvSpPr>
              <a:spLocks noChangeShapeType="1"/>
            </p:cNvSpPr>
            <p:nvPr/>
          </p:nvSpPr>
          <p:spPr bwMode="auto">
            <a:xfrm flipV="1">
              <a:off x="4412" y="1839"/>
              <a:ext cx="133" cy="138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0" name="Line 109"/>
            <p:cNvSpPr>
              <a:spLocks noChangeShapeType="1"/>
            </p:cNvSpPr>
            <p:nvPr/>
          </p:nvSpPr>
          <p:spPr bwMode="auto">
            <a:xfrm flipV="1">
              <a:off x="3746" y="2527"/>
              <a:ext cx="133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1" name="Line 110"/>
            <p:cNvSpPr>
              <a:spLocks noChangeShapeType="1"/>
            </p:cNvSpPr>
            <p:nvPr/>
          </p:nvSpPr>
          <p:spPr bwMode="auto">
            <a:xfrm flipV="1">
              <a:off x="4679" y="1564"/>
              <a:ext cx="133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2" name="Line 111"/>
            <p:cNvSpPr>
              <a:spLocks noChangeShapeType="1"/>
            </p:cNvSpPr>
            <p:nvPr/>
          </p:nvSpPr>
          <p:spPr bwMode="auto">
            <a:xfrm flipV="1">
              <a:off x="3612" y="2664"/>
              <a:ext cx="134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" name="Line 112"/>
            <p:cNvSpPr>
              <a:spLocks noChangeShapeType="1"/>
            </p:cNvSpPr>
            <p:nvPr/>
          </p:nvSpPr>
          <p:spPr bwMode="auto">
            <a:xfrm flipV="1">
              <a:off x="4944" y="1288"/>
              <a:ext cx="134" cy="138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4" name="Line 113"/>
            <p:cNvSpPr>
              <a:spLocks noChangeShapeType="1"/>
            </p:cNvSpPr>
            <p:nvPr/>
          </p:nvSpPr>
          <p:spPr bwMode="auto">
            <a:xfrm flipV="1">
              <a:off x="3479" y="2801"/>
              <a:ext cx="133" cy="139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5" name="Line 114"/>
            <p:cNvSpPr>
              <a:spLocks noChangeShapeType="1"/>
            </p:cNvSpPr>
            <p:nvPr/>
          </p:nvSpPr>
          <p:spPr bwMode="auto">
            <a:xfrm flipV="1">
              <a:off x="3879" y="2390"/>
              <a:ext cx="134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6" name="Line 115"/>
            <p:cNvSpPr>
              <a:spLocks noChangeShapeType="1"/>
            </p:cNvSpPr>
            <p:nvPr/>
          </p:nvSpPr>
          <p:spPr bwMode="auto">
            <a:xfrm flipV="1">
              <a:off x="4545" y="1701"/>
              <a:ext cx="134" cy="138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7" name="Line 116"/>
            <p:cNvSpPr>
              <a:spLocks noChangeShapeType="1"/>
            </p:cNvSpPr>
            <p:nvPr/>
          </p:nvSpPr>
          <p:spPr bwMode="auto">
            <a:xfrm flipV="1">
              <a:off x="4812" y="1426"/>
              <a:ext cx="132" cy="138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8" name="Line 117"/>
            <p:cNvSpPr>
              <a:spLocks noChangeShapeType="1"/>
            </p:cNvSpPr>
            <p:nvPr/>
          </p:nvSpPr>
          <p:spPr bwMode="auto">
            <a:xfrm flipV="1">
              <a:off x="5078" y="1151"/>
              <a:ext cx="133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9" name="Line 118"/>
            <p:cNvSpPr>
              <a:spLocks noChangeShapeType="1"/>
            </p:cNvSpPr>
            <p:nvPr/>
          </p:nvSpPr>
          <p:spPr bwMode="auto">
            <a:xfrm flipV="1">
              <a:off x="4278" y="1977"/>
              <a:ext cx="134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0" name="Line 119"/>
            <p:cNvSpPr>
              <a:spLocks noChangeShapeType="1"/>
            </p:cNvSpPr>
            <p:nvPr/>
          </p:nvSpPr>
          <p:spPr bwMode="auto">
            <a:xfrm flipV="1">
              <a:off x="3345" y="2940"/>
              <a:ext cx="134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1" name="Line 120"/>
            <p:cNvSpPr>
              <a:spLocks noChangeShapeType="1"/>
            </p:cNvSpPr>
            <p:nvPr/>
          </p:nvSpPr>
          <p:spPr bwMode="auto">
            <a:xfrm flipV="1">
              <a:off x="3212" y="3077"/>
              <a:ext cx="133" cy="137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2" name="Line 121"/>
            <p:cNvSpPr>
              <a:spLocks noChangeShapeType="1"/>
            </p:cNvSpPr>
            <p:nvPr/>
          </p:nvSpPr>
          <p:spPr bwMode="auto">
            <a:xfrm flipV="1">
              <a:off x="3080" y="3214"/>
              <a:ext cx="132" cy="139"/>
            </a:xfrm>
            <a:prstGeom prst="line">
              <a:avLst/>
            </a:prstGeom>
            <a:noFill/>
            <a:ln w="4763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3" name="Line 122"/>
            <p:cNvSpPr>
              <a:spLocks noChangeShapeType="1"/>
            </p:cNvSpPr>
            <p:nvPr/>
          </p:nvSpPr>
          <p:spPr bwMode="auto">
            <a:xfrm flipV="1">
              <a:off x="5345" y="1001"/>
              <a:ext cx="133" cy="12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4" name="Line 123"/>
            <p:cNvSpPr>
              <a:spLocks noChangeShapeType="1"/>
            </p:cNvSpPr>
            <p:nvPr/>
          </p:nvSpPr>
          <p:spPr bwMode="auto">
            <a:xfrm flipV="1">
              <a:off x="3879" y="2445"/>
              <a:ext cx="134" cy="141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Line 124"/>
            <p:cNvSpPr>
              <a:spLocks noChangeShapeType="1"/>
            </p:cNvSpPr>
            <p:nvPr/>
          </p:nvSpPr>
          <p:spPr bwMode="auto">
            <a:xfrm flipV="1">
              <a:off x="5211" y="1128"/>
              <a:ext cx="134" cy="12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6" name="Line 125"/>
            <p:cNvSpPr>
              <a:spLocks noChangeShapeType="1"/>
            </p:cNvSpPr>
            <p:nvPr/>
          </p:nvSpPr>
          <p:spPr bwMode="auto">
            <a:xfrm flipV="1">
              <a:off x="4013" y="2305"/>
              <a:ext cx="132" cy="140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7" name="Line 126"/>
            <p:cNvSpPr>
              <a:spLocks noChangeShapeType="1"/>
            </p:cNvSpPr>
            <p:nvPr/>
          </p:nvSpPr>
          <p:spPr bwMode="auto">
            <a:xfrm flipV="1">
              <a:off x="3746" y="2586"/>
              <a:ext cx="133" cy="144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8" name="Line 127"/>
            <p:cNvSpPr>
              <a:spLocks noChangeShapeType="1"/>
            </p:cNvSpPr>
            <p:nvPr/>
          </p:nvSpPr>
          <p:spPr bwMode="auto">
            <a:xfrm flipV="1">
              <a:off x="4278" y="2033"/>
              <a:ext cx="134" cy="135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9" name="Line 128"/>
            <p:cNvSpPr>
              <a:spLocks noChangeShapeType="1"/>
            </p:cNvSpPr>
            <p:nvPr/>
          </p:nvSpPr>
          <p:spPr bwMode="auto">
            <a:xfrm flipV="1">
              <a:off x="3612" y="2730"/>
              <a:ext cx="134" cy="146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0" name="Line 129"/>
            <p:cNvSpPr>
              <a:spLocks noChangeShapeType="1"/>
            </p:cNvSpPr>
            <p:nvPr/>
          </p:nvSpPr>
          <p:spPr bwMode="auto">
            <a:xfrm flipV="1">
              <a:off x="4545" y="1770"/>
              <a:ext cx="134" cy="130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1" name="Line 130"/>
            <p:cNvSpPr>
              <a:spLocks noChangeShapeType="1"/>
            </p:cNvSpPr>
            <p:nvPr/>
          </p:nvSpPr>
          <p:spPr bwMode="auto">
            <a:xfrm flipV="1">
              <a:off x="3479" y="2876"/>
              <a:ext cx="133" cy="146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2" name="Line 131"/>
            <p:cNvSpPr>
              <a:spLocks noChangeShapeType="1"/>
            </p:cNvSpPr>
            <p:nvPr/>
          </p:nvSpPr>
          <p:spPr bwMode="auto">
            <a:xfrm flipV="1">
              <a:off x="4812" y="1511"/>
              <a:ext cx="132" cy="129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3" name="Line 132"/>
            <p:cNvSpPr>
              <a:spLocks noChangeShapeType="1"/>
            </p:cNvSpPr>
            <p:nvPr/>
          </p:nvSpPr>
          <p:spPr bwMode="auto">
            <a:xfrm flipV="1">
              <a:off x="3345" y="3022"/>
              <a:ext cx="134" cy="14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4" name="Line 133"/>
            <p:cNvSpPr>
              <a:spLocks noChangeShapeType="1"/>
            </p:cNvSpPr>
            <p:nvPr/>
          </p:nvSpPr>
          <p:spPr bwMode="auto">
            <a:xfrm flipV="1">
              <a:off x="5078" y="1255"/>
              <a:ext cx="133" cy="12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5" name="Line 134"/>
            <p:cNvSpPr>
              <a:spLocks noChangeShapeType="1"/>
            </p:cNvSpPr>
            <p:nvPr/>
          </p:nvSpPr>
          <p:spPr bwMode="auto">
            <a:xfrm flipV="1">
              <a:off x="3212" y="3169"/>
              <a:ext cx="133" cy="14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6" name="Line 135"/>
            <p:cNvSpPr>
              <a:spLocks noChangeShapeType="1"/>
            </p:cNvSpPr>
            <p:nvPr/>
          </p:nvSpPr>
          <p:spPr bwMode="auto">
            <a:xfrm flipV="1">
              <a:off x="4412" y="1900"/>
              <a:ext cx="133" cy="133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7" name="Line 136"/>
            <p:cNvSpPr>
              <a:spLocks noChangeShapeType="1"/>
            </p:cNvSpPr>
            <p:nvPr/>
          </p:nvSpPr>
          <p:spPr bwMode="auto">
            <a:xfrm flipV="1">
              <a:off x="4944" y="1382"/>
              <a:ext cx="134" cy="129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8" name="Line 137"/>
            <p:cNvSpPr>
              <a:spLocks noChangeShapeType="1"/>
            </p:cNvSpPr>
            <p:nvPr/>
          </p:nvSpPr>
          <p:spPr bwMode="auto">
            <a:xfrm flipV="1">
              <a:off x="4145" y="2168"/>
              <a:ext cx="133" cy="13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9" name="Line 138"/>
            <p:cNvSpPr>
              <a:spLocks noChangeShapeType="1"/>
            </p:cNvSpPr>
            <p:nvPr/>
          </p:nvSpPr>
          <p:spPr bwMode="auto">
            <a:xfrm flipV="1">
              <a:off x="4679" y="1640"/>
              <a:ext cx="133" cy="130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0" name="Line 139"/>
            <p:cNvSpPr>
              <a:spLocks noChangeShapeType="1"/>
            </p:cNvSpPr>
            <p:nvPr/>
          </p:nvSpPr>
          <p:spPr bwMode="auto">
            <a:xfrm flipV="1">
              <a:off x="3080" y="3316"/>
              <a:ext cx="132" cy="149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1" name="Line 140"/>
            <p:cNvSpPr>
              <a:spLocks noChangeShapeType="1"/>
            </p:cNvSpPr>
            <p:nvPr/>
          </p:nvSpPr>
          <p:spPr bwMode="auto">
            <a:xfrm flipV="1">
              <a:off x="2946" y="3465"/>
              <a:ext cx="134" cy="14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2" name="Line 141"/>
            <p:cNvSpPr>
              <a:spLocks noChangeShapeType="1"/>
            </p:cNvSpPr>
            <p:nvPr/>
          </p:nvSpPr>
          <p:spPr bwMode="auto">
            <a:xfrm flipV="1">
              <a:off x="5478" y="875"/>
              <a:ext cx="133" cy="126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" name="Line 142"/>
            <p:cNvSpPr>
              <a:spLocks noChangeShapeType="1"/>
            </p:cNvSpPr>
            <p:nvPr/>
          </p:nvSpPr>
          <p:spPr bwMode="auto">
            <a:xfrm flipV="1">
              <a:off x="5478" y="602"/>
              <a:ext cx="133" cy="148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" name="Line 143"/>
            <p:cNvSpPr>
              <a:spLocks noChangeShapeType="1"/>
            </p:cNvSpPr>
            <p:nvPr/>
          </p:nvSpPr>
          <p:spPr bwMode="auto">
            <a:xfrm flipV="1">
              <a:off x="2946" y="3240"/>
              <a:ext cx="134" cy="12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" name="Line 144"/>
            <p:cNvSpPr>
              <a:spLocks noChangeShapeType="1"/>
            </p:cNvSpPr>
            <p:nvPr/>
          </p:nvSpPr>
          <p:spPr bwMode="auto">
            <a:xfrm flipV="1">
              <a:off x="4145" y="2060"/>
              <a:ext cx="133" cy="13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" name="Line 145"/>
            <p:cNvSpPr>
              <a:spLocks noChangeShapeType="1"/>
            </p:cNvSpPr>
            <p:nvPr/>
          </p:nvSpPr>
          <p:spPr bwMode="auto">
            <a:xfrm flipV="1">
              <a:off x="4013" y="2197"/>
              <a:ext cx="132" cy="136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" name="Line 146"/>
            <p:cNvSpPr>
              <a:spLocks noChangeShapeType="1"/>
            </p:cNvSpPr>
            <p:nvPr/>
          </p:nvSpPr>
          <p:spPr bwMode="auto">
            <a:xfrm flipV="1">
              <a:off x="5211" y="899"/>
              <a:ext cx="134" cy="14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" name="Line 147"/>
            <p:cNvSpPr>
              <a:spLocks noChangeShapeType="1"/>
            </p:cNvSpPr>
            <p:nvPr/>
          </p:nvSpPr>
          <p:spPr bwMode="auto">
            <a:xfrm flipV="1">
              <a:off x="3879" y="2333"/>
              <a:ext cx="134" cy="133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" name="Line 148"/>
            <p:cNvSpPr>
              <a:spLocks noChangeShapeType="1"/>
            </p:cNvSpPr>
            <p:nvPr/>
          </p:nvSpPr>
          <p:spPr bwMode="auto">
            <a:xfrm flipV="1">
              <a:off x="4944" y="1193"/>
              <a:ext cx="134" cy="14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Line 149"/>
            <p:cNvSpPr>
              <a:spLocks noChangeShapeType="1"/>
            </p:cNvSpPr>
            <p:nvPr/>
          </p:nvSpPr>
          <p:spPr bwMode="auto">
            <a:xfrm flipV="1">
              <a:off x="3746" y="2466"/>
              <a:ext cx="133" cy="132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Line 150"/>
            <p:cNvSpPr>
              <a:spLocks noChangeShapeType="1"/>
            </p:cNvSpPr>
            <p:nvPr/>
          </p:nvSpPr>
          <p:spPr bwMode="auto">
            <a:xfrm flipV="1">
              <a:off x="4679" y="1487"/>
              <a:ext cx="133" cy="146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Line 151"/>
            <p:cNvSpPr>
              <a:spLocks noChangeShapeType="1"/>
            </p:cNvSpPr>
            <p:nvPr/>
          </p:nvSpPr>
          <p:spPr bwMode="auto">
            <a:xfrm flipV="1">
              <a:off x="3612" y="2598"/>
              <a:ext cx="134" cy="130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" name="Line 152"/>
            <p:cNvSpPr>
              <a:spLocks noChangeShapeType="1"/>
            </p:cNvSpPr>
            <p:nvPr/>
          </p:nvSpPr>
          <p:spPr bwMode="auto">
            <a:xfrm flipV="1">
              <a:off x="4412" y="1777"/>
              <a:ext cx="133" cy="143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" name="Line 153"/>
            <p:cNvSpPr>
              <a:spLocks noChangeShapeType="1"/>
            </p:cNvSpPr>
            <p:nvPr/>
          </p:nvSpPr>
          <p:spPr bwMode="auto">
            <a:xfrm flipV="1">
              <a:off x="3479" y="2728"/>
              <a:ext cx="133" cy="128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" name="Line 154"/>
            <p:cNvSpPr>
              <a:spLocks noChangeShapeType="1"/>
            </p:cNvSpPr>
            <p:nvPr/>
          </p:nvSpPr>
          <p:spPr bwMode="auto">
            <a:xfrm flipV="1">
              <a:off x="5345" y="750"/>
              <a:ext cx="133" cy="149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" name="Line 155"/>
            <p:cNvSpPr>
              <a:spLocks noChangeShapeType="1"/>
            </p:cNvSpPr>
            <p:nvPr/>
          </p:nvSpPr>
          <p:spPr bwMode="auto">
            <a:xfrm flipV="1">
              <a:off x="4812" y="1340"/>
              <a:ext cx="132" cy="14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" name="Line 156"/>
            <p:cNvSpPr>
              <a:spLocks noChangeShapeType="1"/>
            </p:cNvSpPr>
            <p:nvPr/>
          </p:nvSpPr>
          <p:spPr bwMode="auto">
            <a:xfrm flipV="1">
              <a:off x="4545" y="1633"/>
              <a:ext cx="134" cy="144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" name="Line 157"/>
            <p:cNvSpPr>
              <a:spLocks noChangeShapeType="1"/>
            </p:cNvSpPr>
            <p:nvPr/>
          </p:nvSpPr>
          <p:spPr bwMode="auto">
            <a:xfrm flipV="1">
              <a:off x="4278" y="1920"/>
              <a:ext cx="134" cy="140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Line 158"/>
            <p:cNvSpPr>
              <a:spLocks noChangeShapeType="1"/>
            </p:cNvSpPr>
            <p:nvPr/>
          </p:nvSpPr>
          <p:spPr bwMode="auto">
            <a:xfrm flipV="1">
              <a:off x="5078" y="1046"/>
              <a:ext cx="133" cy="14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Line 159"/>
            <p:cNvSpPr>
              <a:spLocks noChangeShapeType="1"/>
            </p:cNvSpPr>
            <p:nvPr/>
          </p:nvSpPr>
          <p:spPr bwMode="auto">
            <a:xfrm flipV="1">
              <a:off x="3345" y="2856"/>
              <a:ext cx="134" cy="129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Line 160"/>
            <p:cNvSpPr>
              <a:spLocks noChangeShapeType="1"/>
            </p:cNvSpPr>
            <p:nvPr/>
          </p:nvSpPr>
          <p:spPr bwMode="auto">
            <a:xfrm flipV="1">
              <a:off x="3212" y="2985"/>
              <a:ext cx="133" cy="127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Line 161"/>
            <p:cNvSpPr>
              <a:spLocks noChangeShapeType="1"/>
            </p:cNvSpPr>
            <p:nvPr/>
          </p:nvSpPr>
          <p:spPr bwMode="auto">
            <a:xfrm flipV="1">
              <a:off x="3080" y="3112"/>
              <a:ext cx="132" cy="128"/>
            </a:xfrm>
            <a:prstGeom prst="line">
              <a:avLst/>
            </a:prstGeom>
            <a:noFill/>
            <a:ln w="4763" cap="rnd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Line 162"/>
            <p:cNvSpPr>
              <a:spLocks noChangeShapeType="1"/>
            </p:cNvSpPr>
            <p:nvPr/>
          </p:nvSpPr>
          <p:spPr bwMode="auto">
            <a:xfrm>
              <a:off x="2813" y="3763"/>
              <a:ext cx="2932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Rectangle 163"/>
            <p:cNvSpPr>
              <a:spLocks noChangeArrowheads="1"/>
            </p:cNvSpPr>
            <p:nvPr/>
          </p:nvSpPr>
          <p:spPr bwMode="auto">
            <a:xfrm>
              <a:off x="3393" y="3802"/>
              <a:ext cx="15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-1.5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Line 164"/>
            <p:cNvSpPr>
              <a:spLocks noChangeShapeType="1"/>
            </p:cNvSpPr>
            <p:nvPr/>
          </p:nvSpPr>
          <p:spPr bwMode="auto">
            <a:xfrm>
              <a:off x="2778" y="688"/>
              <a:ext cx="35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Line 165"/>
            <p:cNvSpPr>
              <a:spLocks noChangeShapeType="1"/>
            </p:cNvSpPr>
            <p:nvPr/>
          </p:nvSpPr>
          <p:spPr bwMode="auto">
            <a:xfrm flipV="1">
              <a:off x="5659" y="3763"/>
              <a:ext cx="1" cy="4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>
              <a:off x="5611" y="3802"/>
              <a:ext cx="13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0.5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4497" y="3802"/>
              <a:ext cx="15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-0.5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2666" y="3471"/>
              <a:ext cx="12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-2.0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Line 169"/>
            <p:cNvSpPr>
              <a:spLocks noChangeShapeType="1"/>
            </p:cNvSpPr>
            <p:nvPr/>
          </p:nvSpPr>
          <p:spPr bwMode="auto">
            <a:xfrm>
              <a:off x="2813" y="3763"/>
              <a:ext cx="2932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1" name="Line 170"/>
            <p:cNvSpPr>
              <a:spLocks noChangeShapeType="1"/>
            </p:cNvSpPr>
            <p:nvPr/>
          </p:nvSpPr>
          <p:spPr bwMode="auto">
            <a:xfrm>
              <a:off x="2778" y="1258"/>
              <a:ext cx="35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2" name="Rectangle 171"/>
            <p:cNvSpPr>
              <a:spLocks noChangeArrowheads="1"/>
            </p:cNvSpPr>
            <p:nvPr/>
          </p:nvSpPr>
          <p:spPr bwMode="auto">
            <a:xfrm>
              <a:off x="2839" y="3802"/>
              <a:ext cx="15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-2.0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" name="Rectangle 172"/>
            <p:cNvSpPr>
              <a:spLocks noChangeArrowheads="1"/>
            </p:cNvSpPr>
            <p:nvPr/>
          </p:nvSpPr>
          <p:spPr bwMode="auto">
            <a:xfrm>
              <a:off x="2666" y="2901"/>
              <a:ext cx="12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Line 173"/>
            <p:cNvSpPr>
              <a:spLocks noChangeShapeType="1"/>
            </p:cNvSpPr>
            <p:nvPr/>
          </p:nvSpPr>
          <p:spPr bwMode="auto">
            <a:xfrm flipV="1">
              <a:off x="2813" y="452"/>
              <a:ext cx="1" cy="331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5" name="Rectangle 174"/>
            <p:cNvSpPr>
              <a:spLocks noChangeArrowheads="1"/>
            </p:cNvSpPr>
            <p:nvPr/>
          </p:nvSpPr>
          <p:spPr bwMode="auto">
            <a:xfrm>
              <a:off x="2666" y="2329"/>
              <a:ext cx="12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" name="Line 175"/>
            <p:cNvSpPr>
              <a:spLocks noChangeShapeType="1"/>
            </p:cNvSpPr>
            <p:nvPr/>
          </p:nvSpPr>
          <p:spPr bwMode="auto">
            <a:xfrm flipV="1">
              <a:off x="2896" y="3763"/>
              <a:ext cx="1" cy="4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7" name="Rectangle 176"/>
            <p:cNvSpPr>
              <a:spLocks noChangeArrowheads="1"/>
            </p:cNvSpPr>
            <p:nvPr/>
          </p:nvSpPr>
          <p:spPr bwMode="auto">
            <a:xfrm>
              <a:off x="2666" y="1759"/>
              <a:ext cx="12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8" name="Line 177"/>
            <p:cNvSpPr>
              <a:spLocks noChangeShapeType="1"/>
            </p:cNvSpPr>
            <p:nvPr/>
          </p:nvSpPr>
          <p:spPr bwMode="auto">
            <a:xfrm flipV="1">
              <a:off x="4001" y="3763"/>
              <a:ext cx="1" cy="4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9" name="Rectangle 178"/>
            <p:cNvSpPr>
              <a:spLocks noChangeArrowheads="1"/>
            </p:cNvSpPr>
            <p:nvPr/>
          </p:nvSpPr>
          <p:spPr bwMode="auto">
            <a:xfrm>
              <a:off x="2680" y="1188"/>
              <a:ext cx="105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0" name="Line 179"/>
            <p:cNvSpPr>
              <a:spLocks noChangeShapeType="1"/>
            </p:cNvSpPr>
            <p:nvPr/>
          </p:nvSpPr>
          <p:spPr bwMode="auto">
            <a:xfrm flipV="1">
              <a:off x="5107" y="3763"/>
              <a:ext cx="1" cy="4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1" name="Rectangle 180"/>
            <p:cNvSpPr>
              <a:spLocks noChangeArrowheads="1"/>
            </p:cNvSpPr>
            <p:nvPr/>
          </p:nvSpPr>
          <p:spPr bwMode="auto">
            <a:xfrm>
              <a:off x="2680" y="618"/>
              <a:ext cx="105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2" name="Rectangle 181"/>
            <p:cNvSpPr>
              <a:spLocks noChangeArrowheads="1"/>
            </p:cNvSpPr>
            <p:nvPr/>
          </p:nvSpPr>
          <p:spPr bwMode="auto">
            <a:xfrm>
              <a:off x="3945" y="3802"/>
              <a:ext cx="15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-1.0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2813" y="452"/>
              <a:ext cx="2932" cy="3311"/>
            </a:xfrm>
            <a:custGeom>
              <a:avLst/>
              <a:gdLst/>
              <a:ahLst/>
              <a:cxnLst>
                <a:cxn ang="0">
                  <a:pos x="0" y="3311"/>
                </a:cxn>
                <a:cxn ang="0">
                  <a:pos x="0" y="0"/>
                </a:cxn>
                <a:cxn ang="0">
                  <a:pos x="2932" y="0"/>
                </a:cxn>
              </a:cxnLst>
              <a:rect l="0" t="0" r="r" b="b"/>
              <a:pathLst>
                <a:path w="2932" h="3311">
                  <a:moveTo>
                    <a:pt x="0" y="3311"/>
                  </a:moveTo>
                  <a:lnTo>
                    <a:pt x="0" y="0"/>
                  </a:lnTo>
                  <a:lnTo>
                    <a:pt x="2932" y="0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" name="Line 183"/>
            <p:cNvSpPr>
              <a:spLocks noChangeShapeType="1"/>
            </p:cNvSpPr>
            <p:nvPr/>
          </p:nvSpPr>
          <p:spPr bwMode="auto">
            <a:xfrm>
              <a:off x="2778" y="3541"/>
              <a:ext cx="35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5" name="Line 184"/>
            <p:cNvSpPr>
              <a:spLocks noChangeShapeType="1"/>
            </p:cNvSpPr>
            <p:nvPr/>
          </p:nvSpPr>
          <p:spPr bwMode="auto">
            <a:xfrm flipV="1">
              <a:off x="4555" y="3763"/>
              <a:ext cx="1" cy="4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" name="Line 185"/>
            <p:cNvSpPr>
              <a:spLocks noChangeShapeType="1"/>
            </p:cNvSpPr>
            <p:nvPr/>
          </p:nvSpPr>
          <p:spPr bwMode="auto">
            <a:xfrm flipV="1">
              <a:off x="5745" y="452"/>
              <a:ext cx="1" cy="331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7" name="Line 186"/>
            <p:cNvSpPr>
              <a:spLocks noChangeShapeType="1"/>
            </p:cNvSpPr>
            <p:nvPr/>
          </p:nvSpPr>
          <p:spPr bwMode="auto">
            <a:xfrm flipV="1">
              <a:off x="3449" y="3763"/>
              <a:ext cx="1" cy="4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8" name="Rectangle 187"/>
            <p:cNvSpPr>
              <a:spLocks noChangeArrowheads="1"/>
            </p:cNvSpPr>
            <p:nvPr/>
          </p:nvSpPr>
          <p:spPr bwMode="auto">
            <a:xfrm>
              <a:off x="5057" y="3802"/>
              <a:ext cx="13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0.0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Line 188"/>
            <p:cNvSpPr>
              <a:spLocks noChangeShapeType="1"/>
            </p:cNvSpPr>
            <p:nvPr/>
          </p:nvSpPr>
          <p:spPr bwMode="auto">
            <a:xfrm>
              <a:off x="2778" y="2971"/>
              <a:ext cx="35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0" name="Line 189"/>
            <p:cNvSpPr>
              <a:spLocks noChangeShapeType="1"/>
            </p:cNvSpPr>
            <p:nvPr/>
          </p:nvSpPr>
          <p:spPr bwMode="auto">
            <a:xfrm>
              <a:off x="2778" y="2399"/>
              <a:ext cx="35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1" name="Line 190"/>
            <p:cNvSpPr>
              <a:spLocks noChangeShapeType="1"/>
            </p:cNvSpPr>
            <p:nvPr/>
          </p:nvSpPr>
          <p:spPr bwMode="auto">
            <a:xfrm>
              <a:off x="2778" y="1829"/>
              <a:ext cx="35" cy="1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2" name="Rectangle 191"/>
            <p:cNvSpPr>
              <a:spLocks noChangeArrowheads="1"/>
            </p:cNvSpPr>
            <p:nvPr/>
          </p:nvSpPr>
          <p:spPr bwMode="auto">
            <a:xfrm rot="16200000">
              <a:off x="1628" y="2037"/>
              <a:ext cx="172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actual log integron prevalence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Rectangle 192"/>
            <p:cNvSpPr>
              <a:spLocks noChangeArrowheads="1"/>
            </p:cNvSpPr>
            <p:nvPr/>
          </p:nvSpPr>
          <p:spPr bwMode="auto">
            <a:xfrm>
              <a:off x="3244" y="3989"/>
              <a:ext cx="2011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Predicted </a:t>
              </a:r>
              <a:r>
                <a:rPr lang="en-US" b="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l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og integron prevalence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0735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Data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67544" y="1412776"/>
            <a:ext cx="7499176" cy="482453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Samples from 13 sites on 4 occasions</a:t>
            </a:r>
          </a:p>
          <a:p>
            <a:pPr lvl="1"/>
            <a:r>
              <a:rPr lang="en-GB" dirty="0" smtClean="0"/>
              <a:t>Log Class 1 </a:t>
            </a:r>
            <a:r>
              <a:rPr lang="en-GB" dirty="0" err="1" smtClean="0"/>
              <a:t>integron</a:t>
            </a:r>
            <a:r>
              <a:rPr lang="en-GB" dirty="0" smtClean="0"/>
              <a:t> prevalence measured</a:t>
            </a:r>
          </a:p>
          <a:p>
            <a:r>
              <a:rPr lang="en-GB" dirty="0" smtClean="0"/>
              <a:t>Locations of 46 WWTPs relative to sampling sites</a:t>
            </a:r>
          </a:p>
          <a:p>
            <a:pPr lvl="1"/>
            <a:r>
              <a:rPr lang="en-GB" dirty="0" smtClean="0"/>
              <a:t>Only those upstream within a 10km radius</a:t>
            </a:r>
          </a:p>
          <a:p>
            <a:pPr lvl="1"/>
            <a:r>
              <a:rPr lang="en-GB" dirty="0" smtClean="0"/>
              <a:t>River distance from WWTP to sampling site</a:t>
            </a:r>
          </a:p>
          <a:p>
            <a:r>
              <a:rPr lang="en-GB" dirty="0" smtClean="0"/>
              <a:t>Classification of type for each WWTP</a:t>
            </a:r>
          </a:p>
          <a:p>
            <a:r>
              <a:rPr lang="en-GB" dirty="0" smtClean="0"/>
              <a:t>Population served by each WWTP</a:t>
            </a:r>
          </a:p>
          <a:p>
            <a:r>
              <a:rPr lang="en-GB" dirty="0" smtClean="0"/>
              <a:t>Percentage land cover data (LCM2007) around each sampling site (2km radius)</a:t>
            </a:r>
          </a:p>
          <a:p>
            <a:r>
              <a:rPr lang="en-GB" dirty="0" smtClean="0"/>
              <a:t>Rainfall data (period prior to sampling)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1593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Model 3 – water quality parameters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1412776"/>
            <a:ext cx="7499176" cy="511256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Separate multiple linear regression analysis of log(CIP)</a:t>
            </a:r>
          </a:p>
          <a:p>
            <a:pPr lvl="1"/>
            <a:r>
              <a:rPr lang="en-GB" dirty="0" smtClean="0"/>
              <a:t>Range of water quality parameters included</a:t>
            </a:r>
          </a:p>
          <a:p>
            <a:r>
              <a:rPr lang="en-GB" dirty="0" smtClean="0"/>
              <a:t>All-subsets and stepwise regression approaches used to find “best” model</a:t>
            </a:r>
          </a:p>
          <a:p>
            <a:pPr lvl="1"/>
            <a:r>
              <a:rPr lang="en-GB" dirty="0" smtClean="0"/>
              <a:t>Strong correlations between water quality parameters (</a:t>
            </a:r>
            <a:r>
              <a:rPr lang="en-GB" dirty="0" err="1" smtClean="0"/>
              <a:t>collinearity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11 water quality parameters included</a:t>
            </a:r>
          </a:p>
          <a:p>
            <a:pPr lvl="1"/>
            <a:r>
              <a:rPr lang="en-GB" dirty="0" smtClean="0"/>
              <a:t>Model fit not as good as for Model 2 (71.4% variance accounted for compared with 82.9%)</a:t>
            </a:r>
          </a:p>
          <a:p>
            <a:r>
              <a:rPr lang="en-GB" dirty="0" smtClean="0"/>
              <a:t>Potential to extend Model 2 by including water quality parameters</a:t>
            </a:r>
          </a:p>
          <a:p>
            <a:pPr lvl="1"/>
            <a:r>
              <a:rPr lang="en-GB" dirty="0" smtClean="0"/>
              <a:t>Providing additional explanatory power</a:t>
            </a:r>
          </a:p>
          <a:p>
            <a:r>
              <a:rPr lang="en-GB" dirty="0" smtClean="0"/>
              <a:t>Or use water quality parameters to parameterise effects of land cover?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343073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err="1" smtClean="0"/>
              <a:t>Metagenomic</a:t>
            </a:r>
            <a:r>
              <a:rPr lang="en-GB" dirty="0" smtClean="0"/>
              <a:t> data – </a:t>
            </a:r>
            <a:r>
              <a:rPr lang="en-GB" dirty="0" smtClean="0"/>
              <a:t>new </a:t>
            </a: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1412776"/>
            <a:ext cx="7499176" cy="482453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More complex data sets with multiple response variables</a:t>
            </a:r>
          </a:p>
          <a:p>
            <a:r>
              <a:rPr lang="en-GB" dirty="0" smtClean="0"/>
              <a:t>Consider individually, or summarise patterns using multivariate approaches</a:t>
            </a:r>
          </a:p>
          <a:p>
            <a:pPr lvl="1"/>
            <a:r>
              <a:rPr lang="en-GB" dirty="0" smtClean="0"/>
              <a:t>Principal Component Analysis, Correspondence Analysis, Hierarchical Cluster Analysis</a:t>
            </a:r>
          </a:p>
          <a:p>
            <a:pPr lvl="2"/>
            <a:r>
              <a:rPr lang="en-GB" dirty="0" smtClean="0"/>
              <a:t>Identify groups of samples with similar profiles</a:t>
            </a:r>
          </a:p>
          <a:p>
            <a:pPr lvl="2"/>
            <a:r>
              <a:rPr lang="en-GB" dirty="0" smtClean="0"/>
              <a:t>Identify genes contributing to differences</a:t>
            </a:r>
          </a:p>
          <a:p>
            <a:pPr lvl="1"/>
            <a:r>
              <a:rPr lang="en-GB" dirty="0" smtClean="0"/>
              <a:t>Canonical </a:t>
            </a:r>
            <a:r>
              <a:rPr lang="en-GB" dirty="0" err="1" smtClean="0"/>
              <a:t>Variate</a:t>
            </a:r>
            <a:r>
              <a:rPr lang="en-GB" dirty="0" smtClean="0"/>
              <a:t> Analysis, Canonical Correspondence Analysis</a:t>
            </a:r>
          </a:p>
          <a:p>
            <a:pPr lvl="2"/>
            <a:r>
              <a:rPr lang="en-GB" dirty="0" smtClean="0"/>
              <a:t>allow a more direct association of relative gene abundance patterns to environmental (water quality) parameters</a:t>
            </a:r>
          </a:p>
          <a:p>
            <a:r>
              <a:rPr lang="en-GB" dirty="0" smtClean="0"/>
              <a:t>Identify groups of genes that provide basis for combining information for model development</a:t>
            </a:r>
          </a:p>
          <a:p>
            <a:pPr lvl="1"/>
            <a:r>
              <a:rPr lang="en-GB" dirty="0" smtClean="0"/>
              <a:t>Also consider measures of diversity, and functional 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975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New modelling approaches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1412776"/>
            <a:ext cx="7499176" cy="489654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Use “Low Flows 2000 – Water Quality Extension” (LF2000-WQX) to better quantify effect of river distance from WWTPs to sampling sites</a:t>
            </a:r>
          </a:p>
          <a:p>
            <a:pPr lvl="1"/>
            <a:r>
              <a:rPr lang="en-GB" dirty="0" smtClean="0"/>
              <a:t>Allows assessment of between-season variation</a:t>
            </a:r>
          </a:p>
          <a:p>
            <a:pPr lvl="1"/>
            <a:r>
              <a:rPr lang="en-GB" dirty="0" smtClean="0"/>
              <a:t>Allows incorporation of variability/uncertainty due to structure of river system</a:t>
            </a:r>
          </a:p>
          <a:p>
            <a:r>
              <a:rPr lang="en-GB" dirty="0" smtClean="0"/>
              <a:t>General non-linear multiple regression</a:t>
            </a:r>
          </a:p>
          <a:p>
            <a:pPr lvl="1"/>
            <a:r>
              <a:rPr lang="en-GB" dirty="0" smtClean="0"/>
              <a:t>Impacts of WWTPs (using LF2000-WQX)</a:t>
            </a:r>
          </a:p>
          <a:p>
            <a:pPr lvl="1"/>
            <a:r>
              <a:rPr lang="en-GB" dirty="0" smtClean="0"/>
              <a:t>Extend using subsets of landscape/environmental variables</a:t>
            </a:r>
          </a:p>
          <a:p>
            <a:pPr lvl="1"/>
            <a:r>
              <a:rPr lang="en-GB" dirty="0" smtClean="0"/>
              <a:t>Links between land-cover and water quality variables??</a:t>
            </a:r>
          </a:p>
          <a:p>
            <a:r>
              <a:rPr lang="en-GB" dirty="0" smtClean="0"/>
              <a:t>Models for individual genes</a:t>
            </a:r>
          </a:p>
          <a:p>
            <a:pPr lvl="1"/>
            <a:r>
              <a:rPr lang="en-GB" dirty="0" smtClean="0"/>
              <a:t>Models for combined responses for groups of “similar” genes</a:t>
            </a:r>
          </a:p>
          <a:p>
            <a:pPr lvl="2"/>
            <a:r>
              <a:rPr lang="en-GB" dirty="0" smtClean="0"/>
              <a:t>From multivariate analyses, functional groups, …</a:t>
            </a:r>
          </a:p>
          <a:p>
            <a:pPr lvl="1"/>
            <a:r>
              <a:rPr lang="en-GB" dirty="0" smtClean="0"/>
              <a:t>Models for other summaries of genes, e.g. diversity measures</a:t>
            </a:r>
          </a:p>
          <a:p>
            <a:r>
              <a:rPr lang="en-GB" dirty="0" smtClean="0"/>
              <a:t>Identify where there are common parameters across models – extend/combine using multivariate regression?</a:t>
            </a:r>
          </a:p>
        </p:txBody>
      </p:sp>
    </p:spTree>
    <p:extLst>
      <p:ext uri="{BB962C8B-B14F-4D97-AF65-F5344CB8AC3E}">
        <p14:creationId xmlns:p14="http://schemas.microsoft.com/office/powerpoint/2010/main" val="967082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Validation and Prediction</a:t>
            </a:r>
            <a:endParaRPr lang="en-GB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57200" y="1412776"/>
            <a:ext cx="7499176" cy="482453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Validation of fitted models</a:t>
            </a:r>
          </a:p>
          <a:p>
            <a:pPr lvl="1"/>
            <a:r>
              <a:rPr lang="en-GB" dirty="0" smtClean="0"/>
              <a:t>Using a cross-validation approach</a:t>
            </a:r>
          </a:p>
          <a:p>
            <a:pPr lvl="2"/>
            <a:r>
              <a:rPr lang="en-GB" dirty="0" smtClean="0"/>
              <a:t>Re-fit models to data for a subset of sampling points and compare predictions and observations at omitted sampling points</a:t>
            </a:r>
          </a:p>
          <a:p>
            <a:pPr lvl="2"/>
            <a:r>
              <a:rPr lang="en-GB" dirty="0" smtClean="0"/>
              <a:t>Repeat for multiple omitted subsets</a:t>
            </a:r>
          </a:p>
          <a:p>
            <a:endParaRPr lang="en-GB" dirty="0" smtClean="0"/>
          </a:p>
          <a:p>
            <a:r>
              <a:rPr lang="en-GB" dirty="0" smtClean="0"/>
              <a:t>Prediction and mitigation</a:t>
            </a:r>
          </a:p>
          <a:p>
            <a:pPr lvl="1"/>
            <a:r>
              <a:rPr lang="en-GB" dirty="0" smtClean="0"/>
              <a:t>Predict risk of ARGs across the whole river system</a:t>
            </a:r>
          </a:p>
          <a:p>
            <a:pPr lvl="1"/>
            <a:r>
              <a:rPr lang="en-GB" dirty="0" smtClean="0"/>
              <a:t>Explore impacts of different mitigation strategies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735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Sampling sites and WWTPs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339" y="1124744"/>
            <a:ext cx="6009323" cy="564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1829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WTTP river distance and type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434042"/>
            <a:ext cx="9101138" cy="4741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581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WWTP Data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010885"/>
              </p:ext>
            </p:extLst>
          </p:nvPr>
        </p:nvGraphicFramePr>
        <p:xfrm>
          <a:off x="251520" y="1095375"/>
          <a:ext cx="3600400" cy="52267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5030">
                  <a:extLst>
                    <a:ext uri="{9D8B030D-6E8A-4147-A177-3AD203B41FA5}">
                      <a16:colId xmlns:a16="http://schemas.microsoft.com/office/drawing/2014/main" val="3806264925"/>
                    </a:ext>
                  </a:extLst>
                </a:gridCol>
                <a:gridCol w="722572">
                  <a:extLst>
                    <a:ext uri="{9D8B030D-6E8A-4147-A177-3AD203B41FA5}">
                      <a16:colId xmlns:a16="http://schemas.microsoft.com/office/drawing/2014/main" val="3124766483"/>
                    </a:ext>
                  </a:extLst>
                </a:gridCol>
                <a:gridCol w="1071399">
                  <a:extLst>
                    <a:ext uri="{9D8B030D-6E8A-4147-A177-3AD203B41FA5}">
                      <a16:colId xmlns:a16="http://schemas.microsoft.com/office/drawing/2014/main" val="1835798224"/>
                    </a:ext>
                  </a:extLst>
                </a:gridCol>
                <a:gridCol w="1071399">
                  <a:extLst>
                    <a:ext uri="{9D8B030D-6E8A-4147-A177-3AD203B41FA5}">
                      <a16:colId xmlns:a16="http://schemas.microsoft.com/office/drawing/2014/main" val="1688524909"/>
                    </a:ext>
                  </a:extLst>
                </a:gridCol>
              </a:tblGrid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Site Number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Distance (D)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Treatment type (t)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Population size (P)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69795990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10436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70470073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9277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10836161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7221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60559706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7747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3340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725735607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7220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33280753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8154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27448884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13612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1584368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17610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2250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37844882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13076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580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14700026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2602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4180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869619514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18212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331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689311080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9450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61285996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8064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82385507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12738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16500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9065311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9699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10900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60927207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9294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82300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80684778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17420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31300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84620052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13019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63727881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13148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4070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7243745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6981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2220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25141456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1035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67679817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14489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726408376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27068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2530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36488028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10045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4010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251543286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3667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277422984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6547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1710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95802520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796033"/>
              </p:ext>
            </p:extLst>
          </p:nvPr>
        </p:nvGraphicFramePr>
        <p:xfrm>
          <a:off x="4139952" y="1083536"/>
          <a:ext cx="3600400" cy="42926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5030">
                  <a:extLst>
                    <a:ext uri="{9D8B030D-6E8A-4147-A177-3AD203B41FA5}">
                      <a16:colId xmlns:a16="http://schemas.microsoft.com/office/drawing/2014/main" val="3806264925"/>
                    </a:ext>
                  </a:extLst>
                </a:gridCol>
                <a:gridCol w="722572">
                  <a:extLst>
                    <a:ext uri="{9D8B030D-6E8A-4147-A177-3AD203B41FA5}">
                      <a16:colId xmlns:a16="http://schemas.microsoft.com/office/drawing/2014/main" val="3124766483"/>
                    </a:ext>
                  </a:extLst>
                </a:gridCol>
                <a:gridCol w="1071399">
                  <a:extLst>
                    <a:ext uri="{9D8B030D-6E8A-4147-A177-3AD203B41FA5}">
                      <a16:colId xmlns:a16="http://schemas.microsoft.com/office/drawing/2014/main" val="1835798224"/>
                    </a:ext>
                  </a:extLst>
                </a:gridCol>
                <a:gridCol w="1071399">
                  <a:extLst>
                    <a:ext uri="{9D8B030D-6E8A-4147-A177-3AD203B41FA5}">
                      <a16:colId xmlns:a16="http://schemas.microsoft.com/office/drawing/2014/main" val="1688524909"/>
                    </a:ext>
                  </a:extLst>
                </a:gridCol>
              </a:tblGrid>
              <a:tr h="9429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Site Number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Distance (D)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Treatment type (t)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Population size (P)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69795990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446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740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3982534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6611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1260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43383930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5753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409151366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5340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24254392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12014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39860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067295821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16844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769951161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13972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97362014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10526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06174103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9017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4080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817841029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10523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859755884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13144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332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823341727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7594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026444914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4865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4275906888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9622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779345641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5892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5140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786419267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2953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65900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19607854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8667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001846906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7395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178583454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14248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861579854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13194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4140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3010536572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9" marR="3929" marT="3929" marB="0" anchor="b"/>
                </a:tc>
                <a:extLst>
                  <a:ext uri="{0D108BD9-81ED-4DB2-BD59-A6C34878D82A}">
                    <a16:rowId xmlns:a16="http://schemas.microsoft.com/office/drawing/2014/main" val="2143343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618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LCM2007 land cover types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357106"/>
              </p:ext>
            </p:extLst>
          </p:nvPr>
        </p:nvGraphicFramePr>
        <p:xfrm>
          <a:off x="179512" y="1196752"/>
          <a:ext cx="3672408" cy="5596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7098">
                  <a:extLst>
                    <a:ext uri="{9D8B030D-6E8A-4147-A177-3AD203B41FA5}">
                      <a16:colId xmlns:a16="http://schemas.microsoft.com/office/drawing/2014/main" val="764093538"/>
                    </a:ext>
                  </a:extLst>
                </a:gridCol>
                <a:gridCol w="929119">
                  <a:extLst>
                    <a:ext uri="{9D8B030D-6E8A-4147-A177-3AD203B41FA5}">
                      <a16:colId xmlns:a16="http://schemas.microsoft.com/office/drawing/2014/main" val="2063229329"/>
                    </a:ext>
                  </a:extLst>
                </a:gridCol>
                <a:gridCol w="1316191">
                  <a:extLst>
                    <a:ext uri="{9D8B030D-6E8A-4147-A177-3AD203B41FA5}">
                      <a16:colId xmlns:a16="http://schemas.microsoft.com/office/drawing/2014/main" val="2307497797"/>
                    </a:ext>
                  </a:extLst>
                </a:gridCol>
              </a:tblGrid>
              <a:tr h="343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LCM2 007 class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LCM2007 class number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Broad Habitat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sub-class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61298207"/>
                  </a:ext>
                </a:extLst>
              </a:tr>
              <a:tr h="134807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Broadleaved woodland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Deciduous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02581771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Recent (&lt;10yrs)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7819131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Mixed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02650002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Scrub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49648312"/>
                  </a:ext>
                </a:extLst>
              </a:tr>
              <a:tr h="134807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‘Coniferous Woodland’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Conifer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89847408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Larch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16757590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Recent (&lt;10yrs)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98890254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Evergreen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29333270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Felled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55718437"/>
                  </a:ext>
                </a:extLst>
              </a:tr>
              <a:tr h="134807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‘Arable and Horticulture’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Arable bare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46416421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Arable Unknown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2562416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Unknown non-cereal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07126958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Orchard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11793283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Arable barley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01585174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Arable wheat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8940551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Arable stubble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50448492"/>
                  </a:ext>
                </a:extLst>
              </a:tr>
              <a:tr h="13480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Improved Grassland’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Improved grassland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9150945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Ley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52724787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Hay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83339952"/>
                  </a:ext>
                </a:extLst>
              </a:tr>
              <a:tr h="229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Rough Grassland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Rough / unmanaged grassland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81859143"/>
                  </a:ext>
                </a:extLst>
              </a:tr>
              <a:tr h="134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‘Neutral Grassland’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Neutral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0512604"/>
                  </a:ext>
                </a:extLst>
              </a:tr>
              <a:tr h="134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‘Calcareous Grassland’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Calcareous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94830591"/>
                  </a:ext>
                </a:extLst>
              </a:tr>
              <a:tr h="13480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Acid Grassland 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Acid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32276290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Bracken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57756740"/>
                  </a:ext>
                </a:extLst>
              </a:tr>
              <a:tr h="229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‘Fen, Marsh and Swamp’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Fen / swamp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89726473"/>
                  </a:ext>
                </a:extLst>
              </a:tr>
              <a:tr h="229158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Heather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Heather &amp; dwarf shrub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75130953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Burnt heather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4227057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Gorse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18647340"/>
                  </a:ext>
                </a:extLst>
              </a:tr>
              <a:tr h="1348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Dry heath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1493844"/>
                  </a:ext>
                </a:extLst>
              </a:tr>
              <a:tr h="134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Heather grassland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11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Heather grass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8779471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83876"/>
              </p:ext>
            </p:extLst>
          </p:nvPr>
        </p:nvGraphicFramePr>
        <p:xfrm>
          <a:off x="4129194" y="1185994"/>
          <a:ext cx="3456383" cy="5433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3150">
                  <a:extLst>
                    <a:ext uri="{9D8B030D-6E8A-4147-A177-3AD203B41FA5}">
                      <a16:colId xmlns:a16="http://schemas.microsoft.com/office/drawing/2014/main" val="764093538"/>
                    </a:ext>
                  </a:extLst>
                </a:gridCol>
                <a:gridCol w="874465">
                  <a:extLst>
                    <a:ext uri="{9D8B030D-6E8A-4147-A177-3AD203B41FA5}">
                      <a16:colId xmlns:a16="http://schemas.microsoft.com/office/drawing/2014/main" val="2063229329"/>
                    </a:ext>
                  </a:extLst>
                </a:gridCol>
                <a:gridCol w="1238768">
                  <a:extLst>
                    <a:ext uri="{9D8B030D-6E8A-4147-A177-3AD203B41FA5}">
                      <a16:colId xmlns:a16="http://schemas.microsoft.com/office/drawing/2014/main" val="2307497797"/>
                    </a:ext>
                  </a:extLst>
                </a:gridCol>
              </a:tblGrid>
              <a:tr h="176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LCM2 007 class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LCM2007 class number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Broad Habitat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sub-class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61298207"/>
                  </a:ext>
                </a:extLst>
              </a:tr>
              <a:tr h="69027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‘Bog’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Bog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08420725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Blanket bog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58720817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Bog (Grass dom.)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29697177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Bog (Heather dom.)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40685981"/>
                  </a:ext>
                </a:extLst>
              </a:tr>
              <a:tr h="69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‘Montane Habitats’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Montane habitats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33661304"/>
                  </a:ext>
                </a:extLst>
              </a:tr>
              <a:tr h="690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Inland Rock’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Inland rock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77673498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Despoiled land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28764038"/>
                  </a:ext>
                </a:extLst>
              </a:tr>
              <a:tr h="690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Salt water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Water sea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46348590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Water estuary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66260844"/>
                  </a:ext>
                </a:extLst>
              </a:tr>
              <a:tr h="6902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Freshwater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Water flooded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56516224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Water lake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73865282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Water River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94557831"/>
                  </a:ext>
                </a:extLst>
              </a:tr>
              <a:tr h="69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‘Supra-littoral Rock’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17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Supra littoral rocks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74042928"/>
                  </a:ext>
                </a:extLst>
              </a:tr>
              <a:tr h="69027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‘Supra-littoral Sediment’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18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Sand dune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54208213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Sand dune with shrubs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71265796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Shingle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73256440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Shingle vegetated 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10455784"/>
                  </a:ext>
                </a:extLst>
              </a:tr>
              <a:tr h="690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‘Littoral Rock’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Littoral rock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39604634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Littoral rock / algae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675950"/>
                  </a:ext>
                </a:extLst>
              </a:tr>
              <a:tr h="6902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Littoral sediment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Littoral mud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4231790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Littoral mud / algae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24787788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Littoral sand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30418071"/>
                  </a:ext>
                </a:extLst>
              </a:tr>
              <a:tr h="690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Saltmarsh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Saltmarsh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50920147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Saltmarsh grazing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25056604"/>
                  </a:ext>
                </a:extLst>
              </a:tr>
              <a:tr h="6902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Urban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Bare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36977193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Urban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91784384"/>
                  </a:ext>
                </a:extLst>
              </a:tr>
              <a:tr h="69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Urban industrial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23745720"/>
                  </a:ext>
                </a:extLst>
              </a:tr>
              <a:tr h="690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Suburban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Urban suburban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8486"/>
                  </a:ext>
                </a:extLst>
              </a:tr>
              <a:tr h="63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29594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2692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54" y="121744"/>
            <a:ext cx="7499176" cy="706090"/>
          </a:xfrm>
        </p:spPr>
        <p:txBody>
          <a:bodyPr/>
          <a:lstStyle/>
          <a:p>
            <a:r>
              <a:rPr lang="en-GB" dirty="0" smtClean="0"/>
              <a:t>Land Cover (LCM2007)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70941"/>
            <a:ext cx="7483793" cy="558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2122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Land cover percentages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989837"/>
              </p:ext>
            </p:extLst>
          </p:nvPr>
        </p:nvGraphicFramePr>
        <p:xfrm>
          <a:off x="251527" y="1844825"/>
          <a:ext cx="8640952" cy="39232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5364">
                  <a:extLst>
                    <a:ext uri="{9D8B030D-6E8A-4147-A177-3AD203B41FA5}">
                      <a16:colId xmlns:a16="http://schemas.microsoft.com/office/drawing/2014/main" val="2300782001"/>
                    </a:ext>
                  </a:extLst>
                </a:gridCol>
                <a:gridCol w="508292">
                  <a:extLst>
                    <a:ext uri="{9D8B030D-6E8A-4147-A177-3AD203B41FA5}">
                      <a16:colId xmlns:a16="http://schemas.microsoft.com/office/drawing/2014/main" val="4032145580"/>
                    </a:ext>
                  </a:extLst>
                </a:gridCol>
                <a:gridCol w="508292">
                  <a:extLst>
                    <a:ext uri="{9D8B030D-6E8A-4147-A177-3AD203B41FA5}">
                      <a16:colId xmlns:a16="http://schemas.microsoft.com/office/drawing/2014/main" val="152149074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563873563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191175707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1446154634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3156719904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376036537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921481713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1467394208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2934407566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523985031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1248685308"/>
                    </a:ext>
                  </a:extLst>
                </a:gridCol>
                <a:gridCol w="635364">
                  <a:extLst>
                    <a:ext uri="{9D8B030D-6E8A-4147-A177-3AD203B41FA5}">
                      <a16:colId xmlns:a16="http://schemas.microsoft.com/office/drawing/2014/main" val="89077340"/>
                    </a:ext>
                  </a:extLst>
                </a:gridCol>
              </a:tblGrid>
              <a:tr h="261548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LCM2007 classes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1894790281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Site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1751872472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1.55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44.74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36.46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1.73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7.38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0.40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1.53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0.40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6.21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3715451966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0.56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60.69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25.96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1.93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7.78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235132634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3.62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33.96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46.91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3.52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0.95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7.48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460545857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2.92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51.14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38.91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4.58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1527528029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61.73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32.09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0.84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3.80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0.90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2594926328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2.53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46.75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27.67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4.02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0.90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8.85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0.40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8.89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2961776080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16.49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1.37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35.73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34.57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8.67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0.97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749476464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4.38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0.00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35.19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22.66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1.51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3.86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0.52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3.92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0.74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27.17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3726168911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3.05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16.79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41.98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1.83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0.58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0.26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6.39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2.73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22.64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859477300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2.65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42.35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22.20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2.13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2.69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25.32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3046839871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2.97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64.47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13.77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3.07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12.14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3124242200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9.32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62.29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12.74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5.12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5.68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2.03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1.57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2875995637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TC23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3.04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1.05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18.02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32.05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6.23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0.20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7.08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16.15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1.67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14.50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48" marR="7348" marT="7348" marB="0" anchor="b"/>
                </a:tc>
                <a:extLst>
                  <a:ext uri="{0D108BD9-81ED-4DB2-BD59-A6C34878D82A}">
                    <a16:rowId xmlns:a16="http://schemas.microsoft.com/office/drawing/2014/main" val="2845737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6068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 data (Model 1)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732707"/>
              </p:ext>
            </p:extLst>
          </p:nvPr>
        </p:nvGraphicFramePr>
        <p:xfrm>
          <a:off x="1835696" y="1988840"/>
          <a:ext cx="5040560" cy="3947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3660">
                  <a:extLst>
                    <a:ext uri="{9D8B030D-6E8A-4147-A177-3AD203B41FA5}">
                      <a16:colId xmlns:a16="http://schemas.microsoft.com/office/drawing/2014/main" val="4016598647"/>
                    </a:ext>
                  </a:extLst>
                </a:gridCol>
                <a:gridCol w="3396900">
                  <a:extLst>
                    <a:ext uri="{9D8B030D-6E8A-4147-A177-3AD203B41FA5}">
                      <a16:colId xmlns:a16="http://schemas.microsoft.com/office/drawing/2014/main" val="352042660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Site number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Log Mean Integron Prevalence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4576237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-0.280349328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888436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-0.750782021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67886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-1.225923478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339024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-0.49321998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599327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0.173932181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043061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-0.777090005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847601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-1.118970796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69123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-0.898046724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0020166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-0.61677328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888670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-0.20203761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806223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-1.483509042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320632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-0.509392897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840859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-1.682019008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08416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93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2389</Words>
  <Application>Microsoft Office PowerPoint</Application>
  <PresentationFormat>On-screen Show (4:3)</PresentationFormat>
  <Paragraphs>1158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Courier New</vt:lpstr>
      <vt:lpstr>Times New Roman</vt:lpstr>
      <vt:lpstr>Wingdings</vt:lpstr>
      <vt:lpstr>Office Theme</vt:lpstr>
      <vt:lpstr>PowerPoint Presentation</vt:lpstr>
      <vt:lpstr>Data</vt:lpstr>
      <vt:lpstr>Sampling sites and WWTPs</vt:lpstr>
      <vt:lpstr>WTTP river distance and type</vt:lpstr>
      <vt:lpstr>WWTP Data</vt:lpstr>
      <vt:lpstr>LCM2007 land cover types</vt:lpstr>
      <vt:lpstr>Land Cover (LCM2007)</vt:lpstr>
      <vt:lpstr>Land cover percentages</vt:lpstr>
      <vt:lpstr>Response data (Model 1)</vt:lpstr>
      <vt:lpstr>Model 1 – WWTP effects only</vt:lpstr>
      <vt:lpstr>Model 1 – WWTP effects only</vt:lpstr>
      <vt:lpstr>Model 1 – WWTP effects only</vt:lpstr>
      <vt:lpstr>Model construction</vt:lpstr>
      <vt:lpstr>Fitted parameters</vt:lpstr>
      <vt:lpstr>Model checking</vt:lpstr>
      <vt:lpstr>Response and explanatory data (Model 2)</vt:lpstr>
      <vt:lpstr>Model 2 – WWTP plus land-cover and rainfall</vt:lpstr>
      <vt:lpstr>Fitted parameter values</vt:lpstr>
      <vt:lpstr>Model checking</vt:lpstr>
      <vt:lpstr>Model 3 – water quality parameters</vt:lpstr>
      <vt:lpstr>Metagenomic data – new project</vt:lpstr>
      <vt:lpstr>New modelling approaches</vt:lpstr>
      <vt:lpstr>Validation and Prediction</vt:lpstr>
    </vt:vector>
  </TitlesOfParts>
  <Company>Rothamsted Research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Matina Tsalavouta</dc:creator>
  <cp:lastModifiedBy>Andrew Mead</cp:lastModifiedBy>
  <cp:revision>30</cp:revision>
  <dcterms:created xsi:type="dcterms:W3CDTF">2013-10-15T13:56:17Z</dcterms:created>
  <dcterms:modified xsi:type="dcterms:W3CDTF">2016-07-05T09:00:32Z</dcterms:modified>
</cp:coreProperties>
</file>