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  <p:sldMasterId id="2147483660" r:id="rId3"/>
  </p:sldMasterIdLst>
  <p:notesMasterIdLst>
    <p:notesMasterId r:id="rId42"/>
  </p:notesMasterIdLst>
  <p:handoutMasterIdLst>
    <p:handoutMasterId r:id="rId43"/>
  </p:handoutMasterIdLst>
  <p:sldIdLst>
    <p:sldId id="270" r:id="rId4"/>
    <p:sldId id="376" r:id="rId5"/>
    <p:sldId id="312" r:id="rId6"/>
    <p:sldId id="279" r:id="rId7"/>
    <p:sldId id="314" r:id="rId8"/>
    <p:sldId id="384" r:id="rId9"/>
    <p:sldId id="388" r:id="rId10"/>
    <p:sldId id="300" r:id="rId11"/>
    <p:sldId id="385" r:id="rId12"/>
    <p:sldId id="378" r:id="rId13"/>
    <p:sldId id="386" r:id="rId14"/>
    <p:sldId id="387" r:id="rId15"/>
    <p:sldId id="304" r:id="rId16"/>
    <p:sldId id="390" r:id="rId17"/>
    <p:sldId id="389" r:id="rId18"/>
    <p:sldId id="395" r:id="rId19"/>
    <p:sldId id="394" r:id="rId20"/>
    <p:sldId id="393" r:id="rId21"/>
    <p:sldId id="396" r:id="rId22"/>
    <p:sldId id="391" r:id="rId23"/>
    <p:sldId id="329" r:id="rId24"/>
    <p:sldId id="401" r:id="rId25"/>
    <p:sldId id="413" r:id="rId26"/>
    <p:sldId id="411" r:id="rId27"/>
    <p:sldId id="402" r:id="rId28"/>
    <p:sldId id="392" r:id="rId29"/>
    <p:sldId id="403" r:id="rId30"/>
    <p:sldId id="407" r:id="rId31"/>
    <p:sldId id="408" r:id="rId32"/>
    <p:sldId id="410" r:id="rId33"/>
    <p:sldId id="412" r:id="rId34"/>
    <p:sldId id="404" r:id="rId35"/>
    <p:sldId id="397" r:id="rId36"/>
    <p:sldId id="406" r:id="rId37"/>
    <p:sldId id="409" r:id="rId38"/>
    <p:sldId id="399" r:id="rId39"/>
    <p:sldId id="400" r:id="rId40"/>
    <p:sldId id="358" r:id="rId41"/>
  </p:sldIdLst>
  <p:sldSz cx="9144000" cy="6858000" type="screen4x3"/>
  <p:notesSz cx="67818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FFA2F07D-246F-4855-9072-07F541D4BADA}">
          <p14:sldIdLst>
            <p14:sldId id="270"/>
            <p14:sldId id="376"/>
            <p14:sldId id="312"/>
            <p14:sldId id="279"/>
            <p14:sldId id="314"/>
            <p14:sldId id="384"/>
            <p14:sldId id="388"/>
            <p14:sldId id="300"/>
            <p14:sldId id="385"/>
            <p14:sldId id="378"/>
            <p14:sldId id="386"/>
            <p14:sldId id="387"/>
            <p14:sldId id="304"/>
            <p14:sldId id="390"/>
            <p14:sldId id="389"/>
            <p14:sldId id="395"/>
            <p14:sldId id="394"/>
            <p14:sldId id="393"/>
            <p14:sldId id="396"/>
            <p14:sldId id="391"/>
          </p14:sldIdLst>
        </p14:section>
        <p14:section name="Untitled Section" id="{1ADFD208-2ACF-405D-9AD6-94580FD5B764}">
          <p14:sldIdLst>
            <p14:sldId id="329"/>
            <p14:sldId id="401"/>
            <p14:sldId id="413"/>
            <p14:sldId id="411"/>
            <p14:sldId id="402"/>
            <p14:sldId id="392"/>
            <p14:sldId id="403"/>
            <p14:sldId id="407"/>
            <p14:sldId id="408"/>
            <p14:sldId id="410"/>
            <p14:sldId id="412"/>
            <p14:sldId id="404"/>
          </p14:sldIdLst>
        </p14:section>
        <p14:section name="Untitled Section" id="{B04EC2B1-728A-4026-B5CB-787D3ACA6C98}">
          <p14:sldIdLst>
            <p14:sldId id="397"/>
            <p14:sldId id="406"/>
            <p14:sldId id="409"/>
            <p14:sldId id="399"/>
            <p14:sldId id="400"/>
            <p14:sldId id="3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156C"/>
    <a:srgbClr val="B4153A"/>
    <a:srgbClr val="9A9A08"/>
    <a:srgbClr val="C8A019"/>
    <a:srgbClr val="5698D2"/>
    <a:srgbClr val="F96322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487" autoAdjust="0"/>
    <p:restoredTop sz="90929"/>
  </p:normalViewPr>
  <p:slideViewPr>
    <p:cSldViewPr showGuides="1">
      <p:cViewPr varScale="1">
        <p:scale>
          <a:sx n="63" d="100"/>
          <a:sy n="63" d="100"/>
        </p:scale>
        <p:origin x="558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6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handoutMaster" Target="handoutMasters/handoutMaster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heme" Target="theme/theme1.xml"/><Relationship Id="rId20" Type="http://schemas.openxmlformats.org/officeDocument/2006/relationships/slide" Target="slides/slide17.xml"/><Relationship Id="rId41" Type="http://schemas.openxmlformats.org/officeDocument/2006/relationships/slide" Target="slides/slide38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image" Target="../media/image2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39BDF4-A698-4289-8FDD-D11444A0DB48}" type="slidenum">
              <a:rPr lang="en-GB"/>
              <a:pPr/>
              <a:t>7</a:t>
            </a:fld>
            <a:endParaRPr lang="en-GB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6789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27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21649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377815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12/07/2016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12/07/2016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12/07/2016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292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12/07/2016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12/07/2016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2564904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12/07/2016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5"/>
            <a:ext cx="9144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12/07/2016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12/07/2016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12/07/2016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12/07/2016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12/07/2016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12/07/2016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12/07/2016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12/07/2016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0" y="5661248"/>
            <a:ext cx="9154649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137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959929"/>
            <a:ext cx="9150350" cy="89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12/07/2016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9144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12/07/2016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5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7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0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29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eg"/><Relationship Id="rId5" Type="http://schemas.openxmlformats.org/officeDocument/2006/relationships/image" Target="../media/image11.jpg"/><Relationship Id="rId4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6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8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6.tif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images.google.co.uk/imgres?imgurl=http://www.dreamstime.com/urine-sample-thumb717338.jpg&amp;imgrefurl=http://www.dreamstime.com/royalty-free-stock-photos-urine-sample-image717338&amp;usg=__slJnKEtEbQEgDg8r20xqtaY-Lzg=&amp;h=350&amp;w=263&amp;sz=50&amp;hl=en&amp;start=5&amp;itbs=1&amp;tbnid=QG0UUN14cH_4OM:&amp;tbnh=120&amp;tbnw=90&amp;prev=/images?q=urine+sample&amp;hl=en&amp;gbv=2&amp;tbs=isch:1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3136" y="2852936"/>
            <a:ext cx="8568952" cy="1296144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51156C"/>
                </a:solidFill>
              </a:rPr>
              <a:t>Disease Diagnostics Data Analysis</a:t>
            </a:r>
            <a:endParaRPr lang="en-GB" sz="2800" dirty="0">
              <a:solidFill>
                <a:srgbClr val="51156C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3136" y="4653136"/>
            <a:ext cx="6400800" cy="1327299"/>
          </a:xfrm>
        </p:spPr>
        <p:txBody>
          <a:bodyPr/>
          <a:lstStyle/>
          <a:p>
            <a:r>
              <a:rPr lang="en-GB" dirty="0" smtClean="0"/>
              <a:t>Dr James A. Covington</a:t>
            </a:r>
          </a:p>
          <a:p>
            <a:r>
              <a:rPr lang="en-GB" dirty="0" smtClean="0"/>
              <a:t>Bio-Medical Sensors Laboratory</a:t>
            </a:r>
          </a:p>
          <a:p>
            <a:r>
              <a:rPr lang="en-GB" dirty="0" smtClean="0"/>
              <a:t>School of Engineering</a:t>
            </a:r>
            <a:endParaRPr lang="en-GB" dirty="0"/>
          </a:p>
        </p:txBody>
      </p:sp>
      <p:pic>
        <p:nvPicPr>
          <p:cNvPr id="4" name="Picture 2" descr="R:\Sarah\Images\Images by Richard Nelmes\DSC_0838 s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4509120"/>
            <a:ext cx="2905824" cy="1934934"/>
          </a:xfrm>
          <a:prstGeom prst="rect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993107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66360"/>
          </a:xfrm>
        </p:spPr>
        <p:txBody>
          <a:bodyPr/>
          <a:lstStyle/>
          <a:p>
            <a:r>
              <a:rPr lang="en-GB" dirty="0" smtClean="0">
                <a:solidFill>
                  <a:srgbClr val="51156C"/>
                </a:solidFill>
              </a:rPr>
              <a:t>What is the medical question?</a:t>
            </a:r>
            <a:endParaRPr lang="en-GB" dirty="0">
              <a:solidFill>
                <a:srgbClr val="51156C"/>
              </a:solidFill>
            </a:endParaRPr>
          </a:p>
        </p:txBody>
      </p:sp>
      <p:graphicFrame>
        <p:nvGraphicFramePr>
          <p:cNvPr id="5" name="Objec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2766337"/>
              </p:ext>
            </p:extLst>
          </p:nvPr>
        </p:nvGraphicFramePr>
        <p:xfrm>
          <a:off x="755576" y="1628800"/>
          <a:ext cx="2088232" cy="22322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0" name="CorelDRAW 6.0" r:id="rId3" imgW="3248025" imgH="2933700" progId="CorelDraw.Graphic.6">
                  <p:embed/>
                </p:oleObj>
              </mc:Choice>
              <mc:Fallback>
                <p:oleObj name="CorelDRAW 6.0" r:id="rId3" imgW="3248025" imgH="2933700" progId="CorelDraw.Graphic.6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1628800"/>
                        <a:ext cx="2088232" cy="22322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260582"/>
              </p:ext>
            </p:extLst>
          </p:nvPr>
        </p:nvGraphicFramePr>
        <p:xfrm>
          <a:off x="4139952" y="1628800"/>
          <a:ext cx="4464495" cy="22782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1" name="CorelDRAW 6.0" r:id="rId5" imgW="5915025" imgH="2867025" progId="CorelDraw.Graphic.6">
                  <p:embed/>
                </p:oleObj>
              </mc:Choice>
              <mc:Fallback>
                <p:oleObj name="CorelDRAW 6.0" r:id="rId5" imgW="5915025" imgH="2867025" progId="CorelDraw.Graphic.6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9952" y="1628800"/>
                        <a:ext cx="4464495" cy="22782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4499992" y="4149080"/>
            <a:ext cx="4331379" cy="40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GB" sz="2000" dirty="0">
                <a:solidFill>
                  <a:schemeClr val="tx1"/>
                </a:solidFill>
                <a:latin typeface="+mn-lt"/>
              </a:rPr>
              <a:t>Which one is the same as the standard?</a:t>
            </a: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524227" y="3995192"/>
            <a:ext cx="2571602" cy="708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+mn-lt"/>
              </a:rPr>
              <a:t>Is there any difference </a:t>
            </a:r>
            <a:endParaRPr lang="en-GB" sz="2000" dirty="0" smtClean="0">
              <a:solidFill>
                <a:schemeClr val="tx1"/>
              </a:solidFill>
              <a:latin typeface="+mn-lt"/>
            </a:endParaRPr>
          </a:p>
          <a:p>
            <a:pPr algn="ctr"/>
            <a:r>
              <a:rPr lang="en-GB" sz="2000" dirty="0" smtClean="0">
                <a:solidFill>
                  <a:schemeClr val="tx1"/>
                </a:solidFill>
                <a:latin typeface="+mn-lt"/>
              </a:rPr>
              <a:t>between </a:t>
            </a:r>
            <a:r>
              <a:rPr lang="en-GB" sz="2000" dirty="0">
                <a:solidFill>
                  <a:schemeClr val="tx1"/>
                </a:solidFill>
                <a:latin typeface="+mn-lt"/>
              </a:rPr>
              <a:t>these two?</a:t>
            </a:r>
          </a:p>
        </p:txBody>
      </p:sp>
    </p:spTree>
    <p:extLst>
      <p:ext uri="{BB962C8B-B14F-4D97-AF65-F5344CB8AC3E}">
        <p14:creationId xmlns:p14="http://schemas.microsoft.com/office/powerpoint/2010/main" val="542989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7772400" cy="1066800"/>
          </a:xfrm>
        </p:spPr>
        <p:txBody>
          <a:bodyPr/>
          <a:lstStyle/>
          <a:p>
            <a:r>
              <a:rPr lang="en-GB" dirty="0" smtClean="0">
                <a:solidFill>
                  <a:srgbClr val="7030A0"/>
                </a:solidFill>
              </a:rPr>
              <a:t>Nature of the test…</a:t>
            </a:r>
            <a:endParaRPr lang="en-GB" dirty="0">
              <a:solidFill>
                <a:srgbClr val="7030A0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9010869"/>
              </p:ext>
            </p:extLst>
          </p:nvPr>
        </p:nvGraphicFramePr>
        <p:xfrm>
          <a:off x="198438" y="1701800"/>
          <a:ext cx="8731250" cy="307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6" name="Document" r:id="rId3" imgW="5623980" imgH="1985831" progId="Word.Document.8">
                  <p:embed/>
                </p:oleObj>
              </mc:Choice>
              <mc:Fallback>
                <p:oleObj name="Document" r:id="rId3" imgW="5623980" imgH="1985831" progId="Word.Document.8">
                  <p:embed/>
                  <p:pic>
                    <p:nvPicPr>
                      <p:cNvPr id="56729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l="862" r="3470" b="5815"/>
                      <a:stretch>
                        <a:fillRect/>
                      </a:stretch>
                    </p:blipFill>
                    <p:spPr bwMode="auto">
                      <a:xfrm>
                        <a:off x="198438" y="1701800"/>
                        <a:ext cx="8731250" cy="3076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5893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7030A0"/>
                </a:solidFill>
              </a:rPr>
              <a:t>What are the issues?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655" y="1295400"/>
            <a:ext cx="7772400" cy="4114800"/>
          </a:xfrm>
        </p:spPr>
        <p:txBody>
          <a:bodyPr/>
          <a:lstStyle/>
          <a:p>
            <a:r>
              <a:rPr lang="en-GB" sz="2400" dirty="0" smtClean="0"/>
              <a:t>Who took the sample?</a:t>
            </a:r>
          </a:p>
          <a:p>
            <a:r>
              <a:rPr lang="en-GB" sz="2400" dirty="0" smtClean="0"/>
              <a:t>How did they take the sample?</a:t>
            </a:r>
          </a:p>
          <a:p>
            <a:r>
              <a:rPr lang="en-GB" sz="2400" dirty="0" smtClean="0"/>
              <a:t>When did they take the sample?</a:t>
            </a:r>
          </a:p>
          <a:p>
            <a:r>
              <a:rPr lang="en-GB" sz="2400" dirty="0" smtClean="0"/>
              <a:t>How old is the sample?</a:t>
            </a:r>
          </a:p>
          <a:p>
            <a:r>
              <a:rPr lang="en-GB" sz="2400" dirty="0" smtClean="0"/>
              <a:t>Did they take it in a different room?</a:t>
            </a:r>
            <a:endParaRPr lang="en-GB" sz="2400" dirty="0"/>
          </a:p>
          <a:p>
            <a:r>
              <a:rPr lang="en-GB" sz="2400" dirty="0" smtClean="0"/>
              <a:t>When did the person last eat?</a:t>
            </a:r>
          </a:p>
          <a:p>
            <a:r>
              <a:rPr lang="en-GB" sz="2400" dirty="0" smtClean="0"/>
              <a:t>Do they have perfume on?</a:t>
            </a:r>
          </a:p>
          <a:p>
            <a:r>
              <a:rPr lang="en-GB" sz="2400" dirty="0" smtClean="0"/>
              <a:t>When was the room last cleaned?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b="1" i="1" dirty="0" smtClean="0">
                <a:solidFill>
                  <a:srgbClr val="B4153A"/>
                </a:solidFill>
              </a:rPr>
              <a:t>Understand how your sample is collected</a:t>
            </a:r>
            <a:endParaRPr lang="en-GB" sz="2400" b="1" i="1" dirty="0">
              <a:solidFill>
                <a:srgbClr val="B4153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799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/>
          <a:lstStyle/>
          <a:p>
            <a:r>
              <a:rPr lang="en-GB" sz="3200" dirty="0" smtClean="0">
                <a:solidFill>
                  <a:srgbClr val="7030A0"/>
                </a:solidFill>
              </a:rPr>
              <a:t>University Hospital Coventry &amp; Warwickshire</a:t>
            </a:r>
            <a:endParaRPr lang="en-GB" sz="32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9629" y="858272"/>
            <a:ext cx="4211960" cy="5400600"/>
          </a:xfrm>
        </p:spPr>
        <p:txBody>
          <a:bodyPr>
            <a:noAutofit/>
          </a:bodyPr>
          <a:lstStyle/>
          <a:p>
            <a:r>
              <a:rPr lang="en-GB" sz="2400" dirty="0" smtClean="0">
                <a:latin typeface="+mj-lt"/>
              </a:rPr>
              <a:t>Diseases investigated…</a:t>
            </a:r>
          </a:p>
          <a:p>
            <a:pPr lvl="1"/>
            <a:r>
              <a:rPr lang="en-GB" sz="1800" dirty="0" smtClean="0">
                <a:solidFill>
                  <a:srgbClr val="C8A019"/>
                </a:solidFill>
                <a:latin typeface="+mj-lt"/>
              </a:rPr>
              <a:t>Bile acid malabsorption</a:t>
            </a:r>
          </a:p>
          <a:p>
            <a:pPr lvl="1"/>
            <a:r>
              <a:rPr lang="en-GB" sz="1800" dirty="0" smtClean="0">
                <a:solidFill>
                  <a:srgbClr val="C8A019"/>
                </a:solidFill>
                <a:latin typeface="+mj-lt"/>
              </a:rPr>
              <a:t>Bladder/prostate Cancer</a:t>
            </a:r>
          </a:p>
          <a:p>
            <a:pPr lvl="1"/>
            <a:r>
              <a:rPr lang="en-GB" sz="1800" dirty="0">
                <a:solidFill>
                  <a:srgbClr val="F96322"/>
                </a:solidFill>
              </a:rPr>
              <a:t>Clostridium difficile </a:t>
            </a:r>
            <a:endParaRPr lang="en-GB" sz="1800" dirty="0" smtClean="0">
              <a:solidFill>
                <a:srgbClr val="F96322"/>
              </a:solidFill>
              <a:latin typeface="+mj-lt"/>
            </a:endParaRPr>
          </a:p>
          <a:p>
            <a:pPr lvl="1"/>
            <a:r>
              <a:rPr lang="en-GB" sz="1800" dirty="0" smtClean="0">
                <a:solidFill>
                  <a:srgbClr val="C8A019"/>
                </a:solidFill>
                <a:latin typeface="+mj-lt"/>
              </a:rPr>
              <a:t>Coeliac's disease</a:t>
            </a:r>
          </a:p>
          <a:p>
            <a:pPr lvl="1"/>
            <a:r>
              <a:rPr lang="en-GB" sz="1800" dirty="0" smtClean="0">
                <a:solidFill>
                  <a:srgbClr val="C8A019"/>
                </a:solidFill>
                <a:latin typeface="+mj-lt"/>
              </a:rPr>
              <a:t>Colorectal Cancer</a:t>
            </a:r>
          </a:p>
          <a:p>
            <a:pPr lvl="1"/>
            <a:r>
              <a:rPr lang="en-GB" sz="1800" dirty="0" smtClean="0">
                <a:solidFill>
                  <a:srgbClr val="C8A019"/>
                </a:solidFill>
                <a:latin typeface="+mj-lt"/>
              </a:rPr>
              <a:t>Crohns disease </a:t>
            </a:r>
            <a:r>
              <a:rPr lang="en-GB" sz="1800" dirty="0" smtClean="0">
                <a:solidFill>
                  <a:srgbClr val="5698D2"/>
                </a:solidFill>
                <a:latin typeface="+mj-lt"/>
              </a:rPr>
              <a:t>/Ulcerative colitis</a:t>
            </a:r>
          </a:p>
          <a:p>
            <a:pPr lvl="1"/>
            <a:r>
              <a:rPr lang="en-GB" sz="1800" dirty="0" smtClean="0">
                <a:solidFill>
                  <a:srgbClr val="C8A019"/>
                </a:solidFill>
                <a:latin typeface="+mj-lt"/>
              </a:rPr>
              <a:t>Diabetes</a:t>
            </a:r>
          </a:p>
          <a:p>
            <a:pPr lvl="1"/>
            <a:r>
              <a:rPr lang="en-GB" sz="1800" dirty="0">
                <a:solidFill>
                  <a:srgbClr val="5698D2"/>
                </a:solidFill>
                <a:latin typeface="+mj-lt"/>
              </a:rPr>
              <a:t>Hepatic encephalopathy</a:t>
            </a:r>
          </a:p>
          <a:p>
            <a:pPr lvl="1"/>
            <a:r>
              <a:rPr lang="en-GB" sz="1800" dirty="0" smtClean="0">
                <a:solidFill>
                  <a:srgbClr val="C8A019"/>
                </a:solidFill>
                <a:latin typeface="+mj-lt"/>
              </a:rPr>
              <a:t>Irritable bowel syndrome</a:t>
            </a:r>
          </a:p>
          <a:p>
            <a:pPr lvl="1"/>
            <a:r>
              <a:rPr lang="en-GB" sz="1800" dirty="0" smtClean="0">
                <a:solidFill>
                  <a:srgbClr val="C8A019"/>
                </a:solidFill>
                <a:latin typeface="+mj-lt"/>
              </a:rPr>
              <a:t>Liver disease</a:t>
            </a:r>
          </a:p>
          <a:p>
            <a:pPr lvl="1"/>
            <a:r>
              <a:rPr lang="en-GB" sz="1800" dirty="0" smtClean="0">
                <a:solidFill>
                  <a:srgbClr val="C8A019"/>
                </a:solidFill>
                <a:latin typeface="+mj-lt"/>
              </a:rPr>
              <a:t>Obesity</a:t>
            </a:r>
          </a:p>
          <a:p>
            <a:pPr lvl="1"/>
            <a:r>
              <a:rPr lang="en-GB" sz="1800" dirty="0" smtClean="0">
                <a:solidFill>
                  <a:srgbClr val="F96322"/>
                </a:solidFill>
                <a:latin typeface="+mj-lt"/>
              </a:rPr>
              <a:t>Pelvic radiation</a:t>
            </a:r>
          </a:p>
          <a:p>
            <a:pPr lvl="1"/>
            <a:r>
              <a:rPr lang="en-GB" sz="1800" dirty="0" smtClean="0">
                <a:solidFill>
                  <a:srgbClr val="51156C"/>
                </a:solidFill>
                <a:latin typeface="+mj-lt"/>
              </a:rPr>
              <a:t>Pre-term labour</a:t>
            </a:r>
          </a:p>
          <a:p>
            <a:pPr lvl="1"/>
            <a:r>
              <a:rPr lang="en-GB" sz="1800" dirty="0" smtClean="0">
                <a:solidFill>
                  <a:srgbClr val="5698D2"/>
                </a:solidFill>
                <a:latin typeface="+mj-lt"/>
              </a:rPr>
              <a:t>Tuberculosis</a:t>
            </a:r>
          </a:p>
          <a:p>
            <a:pPr lvl="1"/>
            <a:endParaRPr lang="en-GB" sz="2000" dirty="0" smtClean="0">
              <a:latin typeface="+mj-lt"/>
            </a:endParaRPr>
          </a:p>
          <a:p>
            <a:pPr lvl="1"/>
            <a:endParaRPr lang="en-GB" sz="2400" dirty="0"/>
          </a:p>
        </p:txBody>
      </p:sp>
      <p:grpSp>
        <p:nvGrpSpPr>
          <p:cNvPr id="8" name="Group 7"/>
          <p:cNvGrpSpPr/>
          <p:nvPr/>
        </p:nvGrpSpPr>
        <p:grpSpPr>
          <a:xfrm>
            <a:off x="467544" y="980728"/>
            <a:ext cx="3487357" cy="3814902"/>
            <a:chOff x="5021311" y="888198"/>
            <a:chExt cx="4190019" cy="4714908"/>
          </a:xfrm>
        </p:grpSpPr>
        <p:pic>
          <p:nvPicPr>
            <p:cNvPr id="9" name="Picture 2" descr="http://www.seitobugeijuku.com/Human%20Body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235757" y="1245388"/>
              <a:ext cx="1714512" cy="3615819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6092882" y="888198"/>
              <a:ext cx="2255294" cy="3008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Brain Cancer/Schizophrenia</a:t>
              </a:r>
              <a:endParaRPr lang="en-GB" sz="12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735955" y="2174082"/>
              <a:ext cx="1172783" cy="3008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Liver disease</a:t>
              </a:r>
              <a:endParaRPr lang="en-GB" sz="12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664517" y="3745718"/>
              <a:ext cx="1488021" cy="3008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Wound infections</a:t>
              </a:r>
              <a:endParaRPr lang="en-GB" sz="12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164188" y="1316826"/>
              <a:ext cx="1582938" cy="5014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Lung diseases</a:t>
              </a:r>
            </a:p>
            <a:p>
              <a:r>
                <a:rPr lang="en-GB" sz="1200" dirty="0" smtClean="0"/>
                <a:t>Metabolic diseases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378765" y="1245388"/>
              <a:ext cx="1418127" cy="5014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Eye infections</a:t>
              </a:r>
            </a:p>
            <a:p>
              <a:r>
                <a:rPr lang="en-GB" sz="1200" dirty="0" smtClean="0"/>
                <a:t>Ear/Nose/Throat</a:t>
              </a:r>
              <a:endParaRPr lang="en-GB" sz="12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164188" y="3459966"/>
              <a:ext cx="1685946" cy="5014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Bacterial infections</a:t>
              </a:r>
            </a:p>
            <a:p>
              <a:r>
                <a:rPr lang="en-GB" sz="1200" dirty="0" smtClean="0"/>
                <a:t>i.e. MRSA &amp; C-Diff</a:t>
              </a:r>
              <a:endParaRPr lang="en-GB" sz="12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065965" y="5031602"/>
              <a:ext cx="4145365" cy="3994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500" dirty="0" smtClean="0"/>
                <a:t>Application of ‘Smell Technology’</a:t>
              </a:r>
              <a:endParaRPr lang="en-GB" sz="1500" dirty="0"/>
            </a:p>
          </p:txBody>
        </p:sp>
        <p:cxnSp>
          <p:nvCxnSpPr>
            <p:cNvPr id="17" name="Straight Arrow Connector 16"/>
            <p:cNvCxnSpPr>
              <a:stCxn id="13" idx="2"/>
            </p:cNvCxnSpPr>
            <p:nvPr/>
          </p:nvCxnSpPr>
          <p:spPr>
            <a:xfrm rot="16200000" flipH="1">
              <a:off x="6382137" y="1391764"/>
              <a:ext cx="284397" cy="113735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 17"/>
            <p:cNvSpPr/>
            <p:nvPr/>
          </p:nvSpPr>
          <p:spPr>
            <a:xfrm>
              <a:off x="6735823" y="1173950"/>
              <a:ext cx="714380" cy="571504"/>
            </a:xfrm>
            <a:prstGeom prst="ellipse">
              <a:avLst/>
            </a:prstGeom>
            <a:solidFill>
              <a:schemeClr val="accent1">
                <a:alpha val="42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cxnSp>
          <p:nvCxnSpPr>
            <p:cNvPr id="19" name="Straight Arrow Connector 18"/>
            <p:cNvCxnSpPr>
              <a:stCxn id="11" idx="1"/>
            </p:cNvCxnSpPr>
            <p:nvPr/>
          </p:nvCxnSpPr>
          <p:spPr>
            <a:xfrm rot="10800000" flipV="1">
              <a:off x="7093014" y="2324507"/>
              <a:ext cx="642941" cy="206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12" idx="1"/>
            </p:cNvCxnSpPr>
            <p:nvPr/>
          </p:nvCxnSpPr>
          <p:spPr>
            <a:xfrm rot="10800000">
              <a:off x="7307329" y="3888594"/>
              <a:ext cx="357189" cy="755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5235625" y="2459834"/>
              <a:ext cx="1403144" cy="5014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Gastrointestinal </a:t>
              </a:r>
            </a:p>
            <a:p>
              <a:r>
                <a:rPr lang="en-GB" sz="1200" dirty="0" smtClean="0"/>
                <a:t>diseases</a:t>
              </a:r>
              <a:endParaRPr lang="en-GB" sz="1200" dirty="0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6021443" y="2817024"/>
              <a:ext cx="1000132" cy="7143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24"/>
            <p:cNvSpPr/>
            <p:nvPr/>
          </p:nvSpPr>
          <p:spPr>
            <a:xfrm>
              <a:off x="5021311" y="888198"/>
              <a:ext cx="4186812" cy="471490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8424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Understanding your Machine…	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Electronic noses in Medicine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501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3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259056"/>
            <a:ext cx="7578725" cy="457200"/>
          </a:xfrm>
        </p:spPr>
        <p:txBody>
          <a:bodyPr/>
          <a:lstStyle/>
          <a:p>
            <a:pPr defTabSz="865188"/>
            <a:r>
              <a:rPr lang="en-GB" altLang="en-US" dirty="0">
                <a:solidFill>
                  <a:srgbClr val="7030A0"/>
                </a:solidFill>
              </a:rPr>
              <a:t>Important Test Conditions</a:t>
            </a:r>
          </a:p>
        </p:txBody>
      </p:sp>
      <p:graphicFrame>
        <p:nvGraphicFramePr>
          <p:cNvPr id="56832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9226091"/>
              </p:ext>
            </p:extLst>
          </p:nvPr>
        </p:nvGraphicFramePr>
        <p:xfrm>
          <a:off x="395536" y="2488094"/>
          <a:ext cx="8032824" cy="35776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2" name="Document" r:id="rId3" imgW="6167520" imgH="2581560" progId="Word.Document.8">
                  <p:embed/>
                </p:oleObj>
              </mc:Choice>
              <mc:Fallback>
                <p:oleObj name="Document" r:id="rId3" imgW="6167520" imgH="2581560" progId="Word.Document.8">
                  <p:embed/>
                  <p:pic>
                    <p:nvPicPr>
                      <p:cNvPr id="568323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2488094"/>
                        <a:ext cx="8032824" cy="357767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8324" name="Object 4"/>
          <p:cNvGraphicFramePr>
            <a:graphicFrameLocks noChangeAspect="1"/>
          </p:cNvGraphicFramePr>
          <p:nvPr/>
        </p:nvGraphicFramePr>
        <p:xfrm>
          <a:off x="214313" y="915988"/>
          <a:ext cx="5026025" cy="1352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3" name="CorelDRAW" r:id="rId5" imgW="2761183" imgH="685190" progId="CorelDRAW.Graphic.9">
                  <p:embed/>
                </p:oleObj>
              </mc:Choice>
              <mc:Fallback>
                <p:oleObj name="CorelDRAW" r:id="rId5" imgW="2761183" imgH="685190" progId="CorelDRAW.Graphic.9">
                  <p:embed/>
                  <p:pic>
                    <p:nvPicPr>
                      <p:cNvPr id="56832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313" y="915988"/>
                        <a:ext cx="5026025" cy="1352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20227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7030A0"/>
                </a:solidFill>
              </a:rPr>
              <a:t>Traditional Electronic Nose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4678288" cy="4114800"/>
          </a:xfrm>
        </p:spPr>
        <p:txBody>
          <a:bodyPr/>
          <a:lstStyle/>
          <a:p>
            <a:r>
              <a:rPr lang="en-GB" sz="2400" dirty="0" smtClean="0"/>
              <a:t>Array of discrete Sensors</a:t>
            </a:r>
          </a:p>
          <a:p>
            <a:r>
              <a:rPr lang="en-GB" sz="2400" dirty="0" smtClean="0"/>
              <a:t>Most employ metal-oxides</a:t>
            </a:r>
          </a:p>
          <a:p>
            <a:r>
              <a:rPr lang="en-GB" sz="2400" dirty="0" smtClean="0"/>
              <a:t>Non-linear response with gas concentration</a:t>
            </a:r>
            <a:endParaRPr lang="en-GB" sz="2400" dirty="0"/>
          </a:p>
        </p:txBody>
      </p:sp>
      <p:pic>
        <p:nvPicPr>
          <p:cNvPr id="4" name="Picture 11" descr="FOX Pic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371600"/>
            <a:ext cx="321945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539552" y="2780928"/>
            <a:ext cx="4104456" cy="318144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747220" y="3861048"/>
                <a:ext cx="4824908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>
                    <a:latin typeface="+mn-lt"/>
                  </a:rPr>
                  <a:t>Change in resistance can be defined as: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lang="en-GB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000" i="1">
                          <a:latin typeface="Cambria Math" panose="02040503050406030204" pitchFamily="18" charset="0"/>
                        </a:rPr>
                        <m:t>𝐴</m:t>
                      </m:r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2000"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p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</m:oMath>
                  </m:oMathPara>
                </a14:m>
                <a:endParaRPr lang="en-GB" sz="2000" dirty="0">
                  <a:latin typeface="+mn-lt"/>
                </a:endParaRPr>
              </a:p>
              <a:p>
                <a:pPr marL="0" indent="0">
                  <a:buNone/>
                </a:pPr>
                <a:r>
                  <a:rPr lang="en-GB" sz="2000" dirty="0">
                    <a:latin typeface="+mn-lt"/>
                  </a:rPr>
                  <a:t>Where </a:t>
                </a:r>
                <a:r>
                  <a:rPr lang="en-GB" sz="2000" dirty="0" err="1">
                    <a:latin typeface="+mn-lt"/>
                  </a:rPr>
                  <a:t>R</a:t>
                </a:r>
                <a:r>
                  <a:rPr lang="en-GB" sz="2000" baseline="-25000" dirty="0" err="1">
                    <a:latin typeface="+mn-lt"/>
                  </a:rPr>
                  <a:t>s</a:t>
                </a:r>
                <a:r>
                  <a:rPr lang="en-GB" sz="2000" dirty="0">
                    <a:latin typeface="+mn-lt"/>
                  </a:rPr>
                  <a:t> is the sensor resistance, A is a constant and alpha is the slope of the </a:t>
                </a:r>
                <a:r>
                  <a:rPr lang="en-GB" sz="2000" dirty="0" err="1">
                    <a:latin typeface="+mn-lt"/>
                  </a:rPr>
                  <a:t>R</a:t>
                </a:r>
                <a:r>
                  <a:rPr lang="en-GB" sz="2000" baseline="-25000" dirty="0" err="1">
                    <a:latin typeface="+mn-lt"/>
                  </a:rPr>
                  <a:t>s</a:t>
                </a:r>
                <a:r>
                  <a:rPr lang="en-GB" sz="2000" dirty="0">
                    <a:latin typeface="+mn-lt"/>
                  </a:rPr>
                  <a:t> curve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7220" y="3861048"/>
                <a:ext cx="4824908" cy="1631216"/>
              </a:xfrm>
              <a:prstGeom prst="rect">
                <a:avLst/>
              </a:prstGeom>
              <a:blipFill>
                <a:blip r:embed="rId4"/>
                <a:stretch>
                  <a:fillRect l="-1391" t="-1866" b="-55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0757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7030A0"/>
                </a:solidFill>
              </a:rPr>
              <a:t>Typical Sensor Responses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78767" y="5013176"/>
            <a:ext cx="8568952" cy="1018456"/>
          </a:xfrm>
        </p:spPr>
        <p:txBody>
          <a:bodyPr/>
          <a:lstStyle/>
          <a:p>
            <a:r>
              <a:rPr lang="en-GB" sz="2400" dirty="0" smtClean="0"/>
              <a:t>Generates around 1000 data points per sensor</a:t>
            </a:r>
          </a:p>
          <a:p>
            <a:r>
              <a:rPr lang="en-GB" sz="2400" dirty="0" smtClean="0"/>
              <a:t>Feature reduction is required</a:t>
            </a:r>
            <a:endParaRPr lang="en-GB" sz="2400" dirty="0"/>
          </a:p>
        </p:txBody>
      </p:sp>
      <p:grpSp>
        <p:nvGrpSpPr>
          <p:cNvPr id="5" name="Group 4"/>
          <p:cNvGrpSpPr/>
          <p:nvPr/>
        </p:nvGrpSpPr>
        <p:grpSpPr>
          <a:xfrm>
            <a:off x="287524" y="1196752"/>
            <a:ext cx="8568952" cy="3717775"/>
            <a:chOff x="0" y="0"/>
            <a:chExt cx="6179820" cy="2475429"/>
          </a:xfrm>
        </p:grpSpPr>
        <p:sp>
          <p:nvSpPr>
            <p:cNvPr id="6" name="Rectangle 5"/>
            <p:cNvSpPr/>
            <p:nvPr/>
          </p:nvSpPr>
          <p:spPr>
            <a:xfrm>
              <a:off x="3105658" y="2251050"/>
              <a:ext cx="50673" cy="22437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R="66675" indent="173990" algn="l">
                <a:lnSpc>
                  <a:spcPct val="107000"/>
                </a:lnSpc>
                <a:spcAft>
                  <a:spcPts val="800"/>
                </a:spcAft>
              </a:pPr>
              <a:r>
                <a:rPr lang="en-GB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</a:p>
          </p:txBody>
        </p:sp>
        <p:pic>
          <p:nvPicPr>
            <p:cNvPr id="7" name="Picture 6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0" y="18288"/>
              <a:ext cx="3095244" cy="2369058"/>
            </a:xfrm>
            <a:prstGeom prst="rect">
              <a:avLst/>
            </a:prstGeom>
          </p:spPr>
        </p:pic>
        <p:pic>
          <p:nvPicPr>
            <p:cNvPr id="8" name="Picture 7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227832" y="0"/>
              <a:ext cx="2951988" cy="240563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3059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7030A0"/>
                </a:solidFill>
              </a:rPr>
              <a:t>Potential Features…</a:t>
            </a:r>
            <a:endParaRPr lang="en-GB" dirty="0">
              <a:solidFill>
                <a:srgbClr val="7030A0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340768"/>
            <a:ext cx="2829269" cy="17281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1340768"/>
            <a:ext cx="5484091" cy="358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23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7030A0"/>
                </a:solidFill>
              </a:rPr>
              <a:t>And also…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5085184"/>
            <a:ext cx="7772400" cy="401216"/>
          </a:xfrm>
        </p:spPr>
        <p:txBody>
          <a:bodyPr/>
          <a:lstStyle/>
          <a:p>
            <a:r>
              <a:rPr lang="en-GB" dirty="0" smtClean="0"/>
              <a:t>And anything else you can think of…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713" y="1196752"/>
            <a:ext cx="8364573" cy="376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40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733" y="155617"/>
            <a:ext cx="7772400" cy="1066800"/>
          </a:xfrm>
        </p:spPr>
        <p:txBody>
          <a:bodyPr/>
          <a:lstStyle/>
          <a:p>
            <a:r>
              <a:rPr lang="en-GB" dirty="0" err="1" smtClean="0">
                <a:solidFill>
                  <a:srgbClr val="51156C"/>
                </a:solidFill>
              </a:rPr>
              <a:t>Sensors@Warwick</a:t>
            </a:r>
            <a:endParaRPr lang="en-GB" dirty="0">
              <a:solidFill>
                <a:srgbClr val="51156C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15" b="10239"/>
          <a:stretch/>
        </p:blipFill>
        <p:spPr>
          <a:xfrm>
            <a:off x="414729" y="982506"/>
            <a:ext cx="2813298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330203"/>
            <a:ext cx="2592288" cy="1727684"/>
          </a:xfrm>
          <a:prstGeom prst="rect">
            <a:avLst/>
          </a:prstGeom>
        </p:spPr>
      </p:pic>
      <p:pic>
        <p:nvPicPr>
          <p:cNvPr id="6" name="Picture 2" descr="http://i.guim.co.uk/static/w-620/h--/q-95/sys-images/Guardian/About/General/2014/1/7/1389118077200/Lasagne-0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3764" y="2603071"/>
            <a:ext cx="2688029" cy="1729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1124744"/>
            <a:ext cx="2544012" cy="1592059"/>
          </a:xfrm>
          <a:prstGeom prst="rect">
            <a:avLst/>
          </a:prstGeom>
        </p:spPr>
      </p:pic>
      <p:pic>
        <p:nvPicPr>
          <p:cNvPr id="9" name="Picture 21" descr="nuke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3968" y="3827207"/>
            <a:ext cx="1366763" cy="1883808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" name="Picture 11" descr="armpits 2"/>
          <p:cNvPicPr>
            <a:picLocks noChangeAspect="1" noChangeArrowheads="1"/>
          </p:cNvPicPr>
          <p:nvPr/>
        </p:nvPicPr>
        <p:blipFill>
          <a:blip r:embed="rId7" cstate="print"/>
          <a:srcRect r="3964" b="10443"/>
          <a:stretch>
            <a:fillRect/>
          </a:stretch>
        </p:blipFill>
        <p:spPr bwMode="auto">
          <a:xfrm>
            <a:off x="6012160" y="3876930"/>
            <a:ext cx="2877120" cy="1728886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3" name="Picture 12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22"/>
          <a:stretch/>
        </p:blipFill>
        <p:spPr>
          <a:xfrm>
            <a:off x="944982" y="3286762"/>
            <a:ext cx="2421133" cy="2124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778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18903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GB" sz="4000" dirty="0" smtClean="0">
                <a:solidFill>
                  <a:srgbClr val="7030A0"/>
                </a:solidFill>
                <a:latin typeface="Cambria" pitchFamily="18" charset="0"/>
              </a:rPr>
              <a:t>Ion Mobility Spectrometry - FAIMS</a:t>
            </a:r>
            <a:endParaRPr lang="en-GB" sz="4000" dirty="0">
              <a:solidFill>
                <a:srgbClr val="7030A0"/>
              </a:solidFill>
              <a:latin typeface="Cambria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204864"/>
            <a:ext cx="8229600" cy="3738909"/>
          </a:xfrm>
        </p:spPr>
      </p:pic>
      <p:sp>
        <p:nvSpPr>
          <p:cNvPr id="5" name="Content Placeholder 3"/>
          <p:cNvSpPr txBox="1">
            <a:spLocks/>
          </p:cNvSpPr>
          <p:nvPr/>
        </p:nvSpPr>
        <p:spPr>
          <a:xfrm>
            <a:off x="299552" y="1196752"/>
            <a:ext cx="6840760" cy="29851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Used in chemical warfare detection</a:t>
            </a:r>
          </a:p>
          <a:p>
            <a:r>
              <a:rPr lang="en-GB" sz="2400" dirty="0" smtClean="0"/>
              <a:t>Applications for military or home security</a:t>
            </a:r>
          </a:p>
          <a:p>
            <a:endParaRPr lang="en-GB" sz="2400" dirty="0" smtClean="0">
              <a:solidFill>
                <a:srgbClr val="002060"/>
              </a:solidFill>
            </a:endParaRPr>
          </a:p>
          <a:p>
            <a:pPr lvl="1"/>
            <a:endParaRPr lang="en-GB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66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pPr algn="l"/>
            <a:r>
              <a:rPr lang="en-GB" sz="3600" dirty="0" smtClean="0">
                <a:solidFill>
                  <a:srgbClr val="7030A0"/>
                </a:solidFill>
              </a:rPr>
              <a:t>Sample Collection…</a:t>
            </a:r>
            <a:endParaRPr lang="en-GB" sz="3600" dirty="0">
              <a:solidFill>
                <a:srgbClr val="7030A0"/>
              </a:solidFill>
            </a:endParaRPr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3163889"/>
            <a:ext cx="3096344" cy="2808312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79792"/>
            <a:ext cx="3168352" cy="25202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029248" y="2829686"/>
            <a:ext cx="8851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+mn-lt"/>
              </a:rPr>
              <a:t>Urine</a:t>
            </a:r>
            <a:endParaRPr lang="en-GB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98691" y="2844615"/>
            <a:ext cx="1017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+mn-lt"/>
              </a:rPr>
              <a:t>Breath</a:t>
            </a:r>
            <a:endParaRPr lang="en-GB" dirty="0">
              <a:latin typeface="+mn-lt"/>
            </a:endParaRPr>
          </a:p>
        </p:txBody>
      </p:sp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379792"/>
            <a:ext cx="2808312" cy="257959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272900" y="920707"/>
            <a:ext cx="6499076" cy="4114800"/>
          </a:xfrm>
        </p:spPr>
        <p:txBody>
          <a:bodyPr/>
          <a:lstStyle/>
          <a:p>
            <a:r>
              <a:rPr lang="en-GB" sz="2600" dirty="0" smtClean="0"/>
              <a:t>FAIMS creates datasets of 52,254 data points for one scan</a:t>
            </a:r>
          </a:p>
          <a:p>
            <a:r>
              <a:rPr lang="en-GB" sz="2600" dirty="0" smtClean="0"/>
              <a:t>Usually three full scans are taken</a:t>
            </a:r>
          </a:p>
          <a:p>
            <a:r>
              <a:rPr lang="en-GB" sz="2600" dirty="0" smtClean="0"/>
              <a:t>Feature reduction is critical…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164288" y="2874189"/>
            <a:ext cx="8196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+mn-lt"/>
              </a:rPr>
              <a:t>Stool</a:t>
            </a:r>
            <a:endParaRPr lang="en-GB" dirty="0">
              <a:latin typeface="+mn-lt"/>
            </a:endParaRPr>
          </a:p>
        </p:txBody>
      </p:sp>
      <p:pic>
        <p:nvPicPr>
          <p:cNvPr id="13" name="Picture 12" descr="Breath sampling- Lonestar measurement system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54228" y="691856"/>
            <a:ext cx="2623102" cy="2011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497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476" y="129952"/>
            <a:ext cx="7772400" cy="1066800"/>
          </a:xfrm>
        </p:spPr>
        <p:txBody>
          <a:bodyPr/>
          <a:lstStyle/>
          <a:p>
            <a:r>
              <a:rPr lang="en-GB" dirty="0" smtClean="0">
                <a:solidFill>
                  <a:srgbClr val="7030A0"/>
                </a:solidFill>
              </a:rPr>
              <a:t>Wavelet transformation</a:t>
            </a:r>
            <a:endParaRPr lang="en-GB" dirty="0">
              <a:solidFill>
                <a:srgbClr val="7030A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556" y="1196752"/>
            <a:ext cx="7992888" cy="39994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1600" y="1102668"/>
            <a:ext cx="140615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+mn-lt"/>
              </a:rPr>
              <a:t>Raw Data</a:t>
            </a:r>
            <a:endParaRPr lang="en-GB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68923" y="1123296"/>
            <a:ext cx="1479636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+mn-lt"/>
              </a:rPr>
              <a:t>Data in 1D</a:t>
            </a:r>
            <a:endParaRPr lang="en-GB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33739" y="803679"/>
            <a:ext cx="2508187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latin typeface="+mn-lt"/>
              </a:rPr>
              <a:t>Discrete</a:t>
            </a:r>
          </a:p>
          <a:p>
            <a:pPr algn="ctr"/>
            <a:r>
              <a:rPr lang="en-GB" dirty="0" smtClean="0">
                <a:latin typeface="+mn-lt"/>
              </a:rPr>
              <a:t>Wavelet transform</a:t>
            </a:r>
            <a:endParaRPr lang="en-GB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7476" y="5589240"/>
            <a:ext cx="3250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latin typeface="+mn-lt"/>
              </a:rPr>
              <a:t>Andrea S. Martinez-Vernon </a:t>
            </a:r>
            <a:r>
              <a:rPr lang="en-GB" sz="1800" dirty="0" smtClean="0">
                <a:latin typeface="+mn-lt"/>
              </a:rPr>
              <a:t>2016</a:t>
            </a:r>
            <a:endParaRPr lang="en-GB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666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51156C"/>
                </a:solidFill>
              </a:rPr>
              <a:t>Wavelet transform</a:t>
            </a:r>
            <a:endParaRPr lang="en-GB" dirty="0">
              <a:solidFill>
                <a:srgbClr val="51156C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284984"/>
            <a:ext cx="7275845" cy="2223889"/>
          </a:xfrm>
        </p:spPr>
      </p:pic>
      <p:sp>
        <p:nvSpPr>
          <p:cNvPr id="8" name="Content Placeholder 3"/>
          <p:cNvSpPr txBox="1">
            <a:spLocks/>
          </p:cNvSpPr>
          <p:nvPr/>
        </p:nvSpPr>
        <p:spPr bwMode="auto">
          <a:xfrm>
            <a:off x="395536" y="1305867"/>
            <a:ext cx="8643192" cy="833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3"/>
              </a:buBlip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400" kern="0" dirty="0"/>
              <a:t>At each level in the above diagram the signal is decomposed into low and high frequencies. </a:t>
            </a:r>
            <a:endParaRPr lang="en-GB" sz="2400" kern="0" dirty="0" smtClean="0"/>
          </a:p>
          <a:p>
            <a:r>
              <a:rPr lang="en-GB" sz="2400" kern="0" dirty="0" smtClean="0"/>
              <a:t>Due </a:t>
            </a:r>
            <a:r>
              <a:rPr lang="en-GB" sz="2400" kern="0" dirty="0"/>
              <a:t>to the decomposition process the input signal must be a multiple of </a:t>
            </a:r>
            <a:r>
              <a:rPr lang="en-GB" sz="2400" kern="0" dirty="0" smtClean="0"/>
              <a:t>2</a:t>
            </a:r>
            <a:r>
              <a:rPr lang="en-GB" sz="2400" kern="0" baseline="30000" dirty="0" smtClean="0"/>
              <a:t>n </a:t>
            </a:r>
            <a:r>
              <a:rPr lang="en-GB" sz="2400" kern="0" dirty="0" smtClean="0"/>
              <a:t> </a:t>
            </a:r>
            <a:r>
              <a:rPr lang="en-GB" sz="2400" kern="0" dirty="0"/>
              <a:t>where </a:t>
            </a:r>
            <a:r>
              <a:rPr lang="en-GB" sz="2400" kern="0" dirty="0" smtClean="0"/>
              <a:t>is </a:t>
            </a:r>
            <a:r>
              <a:rPr lang="en-GB" sz="2400" kern="0" dirty="0"/>
              <a:t>the number of levels.</a:t>
            </a:r>
          </a:p>
        </p:txBody>
      </p:sp>
    </p:spTree>
    <p:extLst>
      <p:ext uri="{BB962C8B-B14F-4D97-AF65-F5344CB8AC3E}">
        <p14:creationId xmlns:p14="http://schemas.microsoft.com/office/powerpoint/2010/main" val="380666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800" dirty="0" smtClean="0">
                <a:solidFill>
                  <a:srgbClr val="7030A0"/>
                </a:solidFill>
              </a:rPr>
              <a:t>Feature heat-map Coeliac Disease</a:t>
            </a:r>
            <a:endParaRPr lang="en-GB" sz="3800" dirty="0">
              <a:solidFill>
                <a:srgbClr val="7030A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5536" y="1412776"/>
            <a:ext cx="4176464" cy="4114800"/>
          </a:xfrm>
        </p:spPr>
        <p:txBody>
          <a:bodyPr/>
          <a:lstStyle/>
          <a:p>
            <a:r>
              <a:rPr lang="en-GB" sz="2400" dirty="0"/>
              <a:t>1 in 100 in the UK are affected, with many </a:t>
            </a:r>
            <a:r>
              <a:rPr lang="en-GB" sz="2400" dirty="0" smtClean="0"/>
              <a:t>undiagnosed</a:t>
            </a:r>
          </a:p>
          <a:p>
            <a:r>
              <a:rPr lang="en-GB" sz="2400" dirty="0" smtClean="0"/>
              <a:t>Urine samples used, 20 CD patients and 27 controls</a:t>
            </a:r>
          </a:p>
          <a:p>
            <a:r>
              <a:rPr lang="en-GB" sz="2400" dirty="0" smtClean="0"/>
              <a:t>Heat map of different features</a:t>
            </a:r>
          </a:p>
          <a:p>
            <a:r>
              <a:rPr lang="en-GB" sz="2400" dirty="0" smtClean="0"/>
              <a:t>Clear differences in the dataset</a:t>
            </a:r>
            <a:endParaRPr lang="en-GB" sz="2400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984" y="1295400"/>
            <a:ext cx="4464496" cy="4049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06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Understanding your Data processing…	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Disease Diagnostics Data Analysis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345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28908"/>
            <a:ext cx="8577262" cy="896620"/>
          </a:xfrm>
          <a:noFill/>
          <a:ln/>
        </p:spPr>
        <p:txBody>
          <a:bodyPr lIns="92075" tIns="46038" rIns="92075" bIns="46038" anchor="b"/>
          <a:lstStyle/>
          <a:p>
            <a:pPr defTabSz="865188"/>
            <a:r>
              <a:rPr lang="en-GB" altLang="en-US" sz="4000" b="0" dirty="0">
                <a:solidFill>
                  <a:srgbClr val="7030A0"/>
                </a:solidFill>
              </a:rPr>
              <a:t>Multivariate data processing techniques</a:t>
            </a:r>
          </a:p>
        </p:txBody>
      </p:sp>
      <p:graphicFrame>
        <p:nvGraphicFramePr>
          <p:cNvPr id="546819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4348005"/>
              </p:ext>
            </p:extLst>
          </p:nvPr>
        </p:nvGraphicFramePr>
        <p:xfrm>
          <a:off x="615949" y="908720"/>
          <a:ext cx="7731125" cy="525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2" name="CorelDRAW 6.0" r:id="rId3" imgW="7584840" imgH="10718640" progId="CorelDRAW.Graphic.6">
                  <p:embed/>
                </p:oleObj>
              </mc:Choice>
              <mc:Fallback>
                <p:oleObj name="CorelDRAW 6.0" r:id="rId3" imgW="7584840" imgH="10718640" progId="CorelDRAW.Graphic.6">
                  <p:embed/>
                  <p:pic>
                    <p:nvPicPr>
                      <p:cNvPr id="546819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5650" t="20329" r="15509" b="50281"/>
                      <a:stretch>
                        <a:fillRect/>
                      </a:stretch>
                    </p:blipFill>
                    <p:spPr bwMode="auto">
                      <a:xfrm>
                        <a:off x="615949" y="908720"/>
                        <a:ext cx="7731125" cy="525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3635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61556"/>
            <a:ext cx="7772400" cy="1066800"/>
          </a:xfrm>
        </p:spPr>
        <p:txBody>
          <a:bodyPr/>
          <a:lstStyle/>
          <a:p>
            <a:r>
              <a:rPr lang="en-GB" dirty="0" smtClean="0">
                <a:solidFill>
                  <a:srgbClr val="7030A0"/>
                </a:solidFill>
              </a:rPr>
              <a:t>Unsupervised - PCA example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23528" y="4847788"/>
            <a:ext cx="8643192" cy="833264"/>
          </a:xfrm>
        </p:spPr>
        <p:txBody>
          <a:bodyPr/>
          <a:lstStyle/>
          <a:p>
            <a:r>
              <a:rPr lang="en-GB" sz="2400" dirty="0"/>
              <a:t>In PCA, we are interested to find the directions (components) that maximize the variance in our </a:t>
            </a:r>
            <a:r>
              <a:rPr lang="en-GB" sz="2400" dirty="0" smtClean="0"/>
              <a:t>dataset</a:t>
            </a:r>
          </a:p>
          <a:p>
            <a:r>
              <a:rPr lang="en-GB" sz="2400" dirty="0" smtClean="0"/>
              <a:t>Linear separation</a:t>
            </a:r>
          </a:p>
          <a:p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99404"/>
            <a:ext cx="4577764" cy="33817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124" y="1228356"/>
            <a:ext cx="4346692" cy="3217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71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7030A0"/>
                </a:solidFill>
              </a:rPr>
              <a:t>Supervised - LDA example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67544" y="5085184"/>
            <a:ext cx="8352928" cy="1409328"/>
          </a:xfrm>
        </p:spPr>
        <p:txBody>
          <a:bodyPr/>
          <a:lstStyle/>
          <a:p>
            <a:r>
              <a:rPr lang="en-GB" sz="2400" dirty="0" smtClean="0"/>
              <a:t>LDA determines </a:t>
            </a:r>
            <a:r>
              <a:rPr lang="en-GB" sz="2400" dirty="0"/>
              <a:t>a suitable subspace to distinguish between patterns that belong to different classes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196752"/>
            <a:ext cx="5309616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39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7030A0"/>
                </a:solidFill>
              </a:rPr>
              <a:t>Classifiers - Traditional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4581128"/>
            <a:ext cx="7772400" cy="1265312"/>
          </a:xfrm>
        </p:spPr>
        <p:txBody>
          <a:bodyPr/>
          <a:lstStyle/>
          <a:p>
            <a:r>
              <a:rPr lang="en-GB" sz="2400" dirty="0" smtClean="0"/>
              <a:t>Two common are k-Nearest </a:t>
            </a:r>
            <a:r>
              <a:rPr lang="en-GB" sz="2400" dirty="0"/>
              <a:t>N</a:t>
            </a:r>
            <a:r>
              <a:rPr lang="en-GB" sz="2400" dirty="0" smtClean="0"/>
              <a:t>eighbour and neural networks (with various learning methods)</a:t>
            </a:r>
          </a:p>
          <a:p>
            <a:r>
              <a:rPr lang="en-GB" sz="2400" dirty="0" smtClean="0"/>
              <a:t>Multi-output solution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713912"/>
            <a:ext cx="3889872" cy="26642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762316"/>
            <a:ext cx="2657475" cy="24003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94489" y="1252247"/>
            <a:ext cx="8370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+mn-lt"/>
              </a:rPr>
              <a:t>K-NN</a:t>
            </a:r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9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103" y="324611"/>
            <a:ext cx="8229600" cy="1143000"/>
          </a:xfrm>
        </p:spPr>
        <p:txBody>
          <a:bodyPr/>
          <a:lstStyle/>
          <a:p>
            <a:r>
              <a:rPr lang="en-GB" dirty="0" smtClean="0">
                <a:solidFill>
                  <a:srgbClr val="51156C"/>
                </a:solidFill>
              </a:rPr>
              <a:t>Motivation…</a:t>
            </a:r>
            <a:endParaRPr lang="en-GB" dirty="0">
              <a:solidFill>
                <a:srgbClr val="51156C"/>
              </a:solidFill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1760114"/>
            <a:ext cx="2520280" cy="346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 descr="http://www.visualphotos.com/photo/2x4810712/Doctor_and_nurse_with_hospital_patient_33avr0035rf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42" t="-462" r="15904" b="5644"/>
          <a:stretch/>
        </p:blipFill>
        <p:spPr bwMode="auto">
          <a:xfrm>
            <a:off x="3347864" y="1928350"/>
            <a:ext cx="2691486" cy="3129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51520" y="1928350"/>
            <a:ext cx="8229600" cy="4525963"/>
          </a:xfrm>
        </p:spPr>
        <p:txBody>
          <a:bodyPr>
            <a:normAutofit/>
          </a:bodyPr>
          <a:lstStyle/>
          <a:p>
            <a:r>
              <a:rPr lang="en-GB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Point of care</a:t>
            </a:r>
          </a:p>
          <a:p>
            <a:r>
              <a:rPr lang="en-GB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Rapid</a:t>
            </a:r>
          </a:p>
          <a:p>
            <a:r>
              <a:rPr lang="en-GB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Patient acceptable</a:t>
            </a:r>
          </a:p>
          <a:p>
            <a:r>
              <a:rPr lang="en-GB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Low-cost</a:t>
            </a:r>
          </a:p>
          <a:p>
            <a:r>
              <a:rPr lang="en-GB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Simple</a:t>
            </a:r>
          </a:p>
          <a:p>
            <a:r>
              <a:rPr lang="en-GB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Hospitals/Home</a:t>
            </a:r>
          </a:p>
          <a:p>
            <a:r>
              <a:rPr lang="en-GB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Developing countries</a:t>
            </a:r>
          </a:p>
          <a:p>
            <a:endParaRPr lang="en-GB" sz="2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390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7030A0"/>
                </a:solidFill>
              </a:rPr>
              <a:t>Medical binary classifiers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7772400" cy="4114800"/>
          </a:xfrm>
        </p:spPr>
        <p:txBody>
          <a:bodyPr/>
          <a:lstStyle/>
          <a:p>
            <a:r>
              <a:rPr lang="en-GB" sz="2600" dirty="0" smtClean="0"/>
              <a:t>Single-output solution…many options…</a:t>
            </a:r>
          </a:p>
          <a:p>
            <a:pPr lvl="1"/>
            <a:r>
              <a:rPr lang="en-GB" sz="2400" dirty="0" smtClean="0">
                <a:solidFill>
                  <a:srgbClr val="C00000"/>
                </a:solidFill>
              </a:rPr>
              <a:t>Support vector machine: </a:t>
            </a:r>
            <a:r>
              <a:rPr lang="en-GB" sz="2400" dirty="0" smtClean="0"/>
              <a:t>Samples are assigned into a new feature space to maximise the difference between the two groups</a:t>
            </a:r>
          </a:p>
          <a:p>
            <a:pPr lvl="1"/>
            <a:r>
              <a:rPr lang="en-GB" sz="2400" dirty="0" smtClean="0">
                <a:solidFill>
                  <a:srgbClr val="C00000"/>
                </a:solidFill>
              </a:rPr>
              <a:t>Random Forrest: </a:t>
            </a:r>
            <a:r>
              <a:rPr lang="en-GB" sz="2400" dirty="0" smtClean="0"/>
              <a:t>Creates a series of decision trees which vote together to create a classification</a:t>
            </a:r>
          </a:p>
          <a:p>
            <a:pPr lvl="1"/>
            <a:r>
              <a:rPr lang="en-GB" sz="2400" dirty="0" smtClean="0">
                <a:solidFill>
                  <a:srgbClr val="C00000"/>
                </a:solidFill>
              </a:rPr>
              <a:t>Sparse logistic regression: </a:t>
            </a:r>
            <a:r>
              <a:rPr lang="en-GB" sz="2400" dirty="0" smtClean="0"/>
              <a:t>Fits a model to the data and then uses this model to predict unknown samples (non-linear)</a:t>
            </a:r>
          </a:p>
          <a:p>
            <a:r>
              <a:rPr lang="en-GB" sz="2600" dirty="0" smtClean="0"/>
              <a:t>But also…</a:t>
            </a:r>
          </a:p>
          <a:p>
            <a:pPr lvl="1"/>
            <a:r>
              <a:rPr lang="en-GB" sz="2000" dirty="0" smtClean="0"/>
              <a:t>Neural network</a:t>
            </a:r>
          </a:p>
          <a:p>
            <a:pPr lvl="1"/>
            <a:r>
              <a:rPr lang="en-GB" sz="2000" dirty="0" smtClean="0"/>
              <a:t>Gaussian processes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579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7030A0"/>
                </a:solidFill>
              </a:rPr>
              <a:t>Medical binary </a:t>
            </a:r>
            <a:r>
              <a:rPr lang="en-GB" dirty="0" smtClean="0">
                <a:solidFill>
                  <a:srgbClr val="7030A0"/>
                </a:solidFill>
              </a:rPr>
              <a:t>classifiers II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08956"/>
            <a:ext cx="3600400" cy="3114346"/>
          </a:xfrm>
        </p:spPr>
      </p:pic>
      <p:sp>
        <p:nvSpPr>
          <p:cNvPr id="6" name="TextBox 5"/>
          <p:cNvSpPr txBox="1"/>
          <p:nvPr/>
        </p:nvSpPr>
        <p:spPr>
          <a:xfrm>
            <a:off x="390627" y="4797152"/>
            <a:ext cx="33012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+mn-lt"/>
              </a:rPr>
              <a:t>Support vector machines</a:t>
            </a:r>
            <a:endParaRPr lang="en-GB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83553" y="4797151"/>
            <a:ext cx="20253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+mn-lt"/>
              </a:rPr>
              <a:t>Random forest</a:t>
            </a:r>
            <a:endParaRPr lang="en-GB" dirty="0">
              <a:latin typeface="+mn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85"/>
          <a:stretch/>
        </p:blipFill>
        <p:spPr>
          <a:xfrm>
            <a:off x="4355975" y="1196752"/>
            <a:ext cx="4680520" cy="3381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33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7030A0"/>
                </a:solidFill>
              </a:rPr>
              <a:t>FAIMS Medical Data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80160"/>
            <a:ext cx="8424936" cy="4114800"/>
          </a:xfrm>
        </p:spPr>
        <p:txBody>
          <a:bodyPr/>
          <a:lstStyle/>
          <a:p>
            <a:r>
              <a:rPr lang="en-GB" sz="2800" dirty="0" smtClean="0"/>
              <a:t>Remove “zero” values (padding)</a:t>
            </a:r>
          </a:p>
          <a:p>
            <a:r>
              <a:rPr lang="en-GB" sz="2800" dirty="0"/>
              <a:t>Wilcoxon rank-sum test </a:t>
            </a:r>
            <a:r>
              <a:rPr lang="en-GB" sz="2800" dirty="0" smtClean="0"/>
              <a:t>for (with cross-validation) in turn</a:t>
            </a:r>
          </a:p>
          <a:p>
            <a:r>
              <a:rPr lang="en-GB" sz="2800" dirty="0" smtClean="0"/>
              <a:t>It is </a:t>
            </a:r>
            <a:r>
              <a:rPr lang="en-GB" sz="2800" dirty="0"/>
              <a:t>a non-parametric statistical hypothesis test used when comparing two related samples, matched samples, or repeated measurements on a single sample to assess whether their population mean ranks differ (i.e. it is a paired difference test). </a:t>
            </a:r>
            <a:endParaRPr lang="en-GB" sz="2800" dirty="0" smtClean="0"/>
          </a:p>
          <a:p>
            <a:r>
              <a:rPr lang="en-GB" sz="2800" dirty="0"/>
              <a:t>T</a:t>
            </a:r>
            <a:r>
              <a:rPr lang="en-GB" sz="2800" dirty="0" smtClean="0"/>
              <a:t>hen keep </a:t>
            </a:r>
            <a:r>
              <a:rPr lang="en-GB" sz="2800" dirty="0"/>
              <a:t>only the features with the lowest </a:t>
            </a:r>
            <a:r>
              <a:rPr lang="en-GB" sz="2800" dirty="0" smtClean="0"/>
              <a:t>p-value</a:t>
            </a:r>
          </a:p>
          <a:p>
            <a:r>
              <a:rPr lang="en-GB" sz="2800" dirty="0" smtClean="0"/>
              <a:t>Normally n=2 is sufficient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98019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7030A0"/>
                </a:solidFill>
              </a:rPr>
              <a:t>Coeliac's from urine 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96752"/>
            <a:ext cx="4378891" cy="1553344"/>
          </a:xfrm>
        </p:spPr>
        <p:txBody>
          <a:bodyPr/>
          <a:lstStyle/>
          <a:p>
            <a:r>
              <a:rPr lang="en-GB" sz="2600" dirty="0" smtClean="0"/>
              <a:t>Box whisker plot of probabilities</a:t>
            </a:r>
          </a:p>
          <a:p>
            <a:r>
              <a:rPr lang="en-GB" sz="2600" dirty="0" smtClean="0"/>
              <a:t>Boxes show interquartile range</a:t>
            </a:r>
          </a:p>
          <a:p>
            <a:r>
              <a:rPr lang="en-GB" sz="2600" dirty="0" smtClean="0"/>
              <a:t>Data created by Sparse Logistic regression</a:t>
            </a:r>
          </a:p>
          <a:p>
            <a:r>
              <a:rPr lang="en-GB" sz="2600" dirty="0" smtClean="0"/>
              <a:t>Sensitivity/Specificity of 85%</a:t>
            </a:r>
          </a:p>
          <a:p>
            <a:endParaRPr lang="en-GB" sz="2600" dirty="0"/>
          </a:p>
        </p:txBody>
      </p:sp>
      <p:pic>
        <p:nvPicPr>
          <p:cNvPr id="7" name="Picture 6" descr="probPlot.pdf"/>
          <p:cNvPicPr/>
          <p:nvPr/>
        </p:nvPicPr>
        <p:blipFill>
          <a:blip r:embed="rId2"/>
          <a:stretch>
            <a:fillRect/>
          </a:stretch>
        </p:blipFill>
        <p:spPr>
          <a:xfrm>
            <a:off x="4427984" y="476672"/>
            <a:ext cx="4896544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8998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11560" y="2132856"/>
            <a:ext cx="7772400" cy="725893"/>
          </a:xfrm>
        </p:spPr>
        <p:txBody>
          <a:bodyPr/>
          <a:lstStyle/>
          <a:p>
            <a:r>
              <a:rPr lang="en-GB" dirty="0" smtClean="0"/>
              <a:t>What does you medic want you to give them?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83568" y="3429000"/>
            <a:ext cx="7772400" cy="1500187"/>
          </a:xfrm>
        </p:spPr>
        <p:txBody>
          <a:bodyPr/>
          <a:lstStyle/>
          <a:p>
            <a:r>
              <a:rPr lang="en-GB" dirty="0" smtClean="0"/>
              <a:t>Electronic noses in Medicine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587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7030A0"/>
                </a:solidFill>
              </a:rPr>
              <a:t>Sensitivity and Specificity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54981"/>
            <a:ext cx="8134672" cy="4114800"/>
          </a:xfrm>
        </p:spPr>
        <p:txBody>
          <a:bodyPr/>
          <a:lstStyle/>
          <a:p>
            <a:r>
              <a:rPr lang="en-GB" sz="2600" dirty="0" smtClean="0"/>
              <a:t>Sensitivity: </a:t>
            </a:r>
            <a:r>
              <a:rPr lang="en-GB" sz="2600" dirty="0"/>
              <a:t>measures the proportion of positives that are correctly </a:t>
            </a:r>
            <a:r>
              <a:rPr lang="en-GB" sz="2600" dirty="0" smtClean="0"/>
              <a:t>identified</a:t>
            </a:r>
          </a:p>
          <a:p>
            <a:r>
              <a:rPr lang="en-GB" sz="2600" dirty="0" smtClean="0"/>
              <a:t>Specificity </a:t>
            </a:r>
            <a:r>
              <a:rPr lang="en-GB" sz="2600" dirty="0"/>
              <a:t>measures the proportion of negatives that are correctly </a:t>
            </a:r>
            <a:r>
              <a:rPr lang="en-GB" sz="2600" dirty="0" smtClean="0"/>
              <a:t>identified</a:t>
            </a:r>
          </a:p>
          <a:p>
            <a:pPr lvl="1"/>
            <a:r>
              <a:rPr lang="en-GB" sz="2200" b="1" dirty="0" smtClean="0">
                <a:solidFill>
                  <a:srgbClr val="C00000"/>
                </a:solidFill>
              </a:rPr>
              <a:t>True </a:t>
            </a:r>
            <a:r>
              <a:rPr lang="en-GB" sz="2200" b="1" dirty="0">
                <a:solidFill>
                  <a:srgbClr val="C00000"/>
                </a:solidFill>
              </a:rPr>
              <a:t>positive: </a:t>
            </a:r>
            <a:r>
              <a:rPr lang="en-GB" sz="2200" dirty="0"/>
              <a:t>Sick people correctly identified as sick</a:t>
            </a:r>
          </a:p>
          <a:p>
            <a:pPr lvl="1"/>
            <a:r>
              <a:rPr lang="en-GB" sz="2200" b="1" dirty="0">
                <a:solidFill>
                  <a:srgbClr val="C00000"/>
                </a:solidFill>
              </a:rPr>
              <a:t>False positive: </a:t>
            </a:r>
            <a:r>
              <a:rPr lang="en-GB" sz="2200" dirty="0"/>
              <a:t>Healthy people incorrectly identified as sick</a:t>
            </a:r>
          </a:p>
          <a:p>
            <a:pPr lvl="1"/>
            <a:r>
              <a:rPr lang="en-GB" sz="2200" b="1" dirty="0">
                <a:solidFill>
                  <a:srgbClr val="C00000"/>
                </a:solidFill>
              </a:rPr>
              <a:t>True negative</a:t>
            </a:r>
            <a:r>
              <a:rPr lang="en-GB" sz="2200" b="1" dirty="0"/>
              <a:t>:</a:t>
            </a:r>
            <a:r>
              <a:rPr lang="en-GB" sz="2200" dirty="0"/>
              <a:t> Healthy people correctly identified as healthy</a:t>
            </a:r>
          </a:p>
          <a:p>
            <a:pPr lvl="1"/>
            <a:r>
              <a:rPr lang="en-GB" sz="2200" b="1" dirty="0">
                <a:solidFill>
                  <a:srgbClr val="C00000"/>
                </a:solidFill>
              </a:rPr>
              <a:t>False negative: </a:t>
            </a:r>
            <a:r>
              <a:rPr lang="en-GB" sz="2200" dirty="0"/>
              <a:t>Sick people incorrectly identified as </a:t>
            </a:r>
            <a:r>
              <a:rPr lang="en-GB" sz="2200" dirty="0" smtClean="0"/>
              <a:t>healthy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332869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8424"/>
            <a:ext cx="7772400" cy="1066800"/>
          </a:xfrm>
        </p:spPr>
        <p:txBody>
          <a:bodyPr/>
          <a:lstStyle/>
          <a:p>
            <a:r>
              <a:rPr lang="en-GB" dirty="0" smtClean="0">
                <a:solidFill>
                  <a:srgbClr val="7030A0"/>
                </a:solidFill>
              </a:rPr>
              <a:t>IBD in Breath</a:t>
            </a:r>
            <a:endParaRPr lang="en-GB" dirty="0">
              <a:solidFill>
                <a:srgbClr val="7030A0"/>
              </a:solidFill>
            </a:endParaRPr>
          </a:p>
        </p:txBody>
      </p:sp>
      <p:pic>
        <p:nvPicPr>
          <p:cNvPr id="4" name="Picture 3" descr="C:\Users\Michael\Desktop\E-noseFAIMS\IBD breath\ibd_roc\roc_V_vs_UC&amp;CD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43" r="5571" b="5506"/>
          <a:stretch/>
        </p:blipFill>
        <p:spPr bwMode="auto">
          <a:xfrm>
            <a:off x="4635624" y="908720"/>
            <a:ext cx="4487768" cy="417646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79512" y="980728"/>
            <a:ext cx="4752528" cy="644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3"/>
              </a:buBlip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200" kern="0" dirty="0" smtClean="0"/>
              <a:t>Graphical plot </a:t>
            </a:r>
            <a:r>
              <a:rPr lang="en-GB" sz="2200" kern="0" dirty="0"/>
              <a:t>that illustrates the performance of a binary classifier system as its discrimination threshold is varied. </a:t>
            </a:r>
            <a:endParaRPr lang="en-GB" sz="2200" kern="0" dirty="0" smtClean="0"/>
          </a:p>
          <a:p>
            <a:r>
              <a:rPr lang="en-GB" sz="2200" kern="0" dirty="0" smtClean="0"/>
              <a:t>Plots the positive rate (sensitivity) </a:t>
            </a:r>
            <a:r>
              <a:rPr lang="en-GB" sz="2200" kern="0" dirty="0"/>
              <a:t>against the false positive rate </a:t>
            </a:r>
            <a:r>
              <a:rPr lang="en-GB" sz="2200" kern="0" dirty="0" smtClean="0"/>
              <a:t>(specificity) </a:t>
            </a:r>
            <a:r>
              <a:rPr lang="en-GB" sz="2200" kern="0" dirty="0"/>
              <a:t>at various threshold settings. </a:t>
            </a:r>
            <a:endParaRPr lang="en-GB" sz="2200" kern="0" dirty="0" smtClean="0"/>
          </a:p>
          <a:p>
            <a:r>
              <a:rPr lang="en-GB" sz="2200" kern="0" dirty="0" smtClean="0"/>
              <a:t>76 IBD patients / 22 Controls </a:t>
            </a:r>
          </a:p>
          <a:p>
            <a:r>
              <a:rPr lang="en-GB" sz="2200" kern="0" dirty="0" smtClean="0"/>
              <a:t>Random Forrest Classifier</a:t>
            </a:r>
          </a:p>
          <a:p>
            <a:r>
              <a:rPr lang="en-GB" sz="2200" b="1" kern="0" dirty="0" smtClean="0">
                <a:solidFill>
                  <a:srgbClr val="B4153A"/>
                </a:solidFill>
              </a:rPr>
              <a:t>Sensitivity: 74%</a:t>
            </a:r>
          </a:p>
          <a:p>
            <a:r>
              <a:rPr lang="en-GB" sz="2200" b="1" kern="0" dirty="0" smtClean="0">
                <a:solidFill>
                  <a:srgbClr val="B4153A"/>
                </a:solidFill>
              </a:rPr>
              <a:t>Specificity: 75%</a:t>
            </a:r>
            <a:endParaRPr lang="en-GB" sz="2200" b="1" kern="0" dirty="0">
              <a:solidFill>
                <a:srgbClr val="B4153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7074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066800"/>
          </a:xfrm>
        </p:spPr>
        <p:txBody>
          <a:bodyPr/>
          <a:lstStyle/>
          <a:p>
            <a:r>
              <a:rPr lang="en-GB" dirty="0" err="1" smtClean="0">
                <a:solidFill>
                  <a:srgbClr val="7030A0"/>
                </a:solidFill>
              </a:rPr>
              <a:t>C.Diff</a:t>
            </a:r>
            <a:r>
              <a:rPr lang="en-GB" dirty="0" smtClean="0">
                <a:solidFill>
                  <a:srgbClr val="7030A0"/>
                </a:solidFill>
              </a:rPr>
              <a:t> from Stool</a:t>
            </a:r>
            <a:endParaRPr lang="en-GB" dirty="0">
              <a:solidFill>
                <a:srgbClr val="7030A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93" r="10353"/>
          <a:stretch/>
        </p:blipFill>
        <p:spPr>
          <a:xfrm>
            <a:off x="4716016" y="980728"/>
            <a:ext cx="4320480" cy="4435677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23528" y="1371600"/>
            <a:ext cx="4248472" cy="644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3"/>
              </a:buBlip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400" kern="0" dirty="0" smtClean="0"/>
              <a:t>213 stool samples</a:t>
            </a:r>
          </a:p>
          <a:p>
            <a:pPr marL="457200" lvl="1" indent="-457200">
              <a:buFontTx/>
              <a:buBlip>
                <a:blip r:embed="rId3"/>
              </a:buBlip>
            </a:pPr>
            <a:r>
              <a:rPr lang="en-GB" sz="2400" kern="0" dirty="0" smtClean="0"/>
              <a:t>All suspected of </a:t>
            </a:r>
            <a:r>
              <a:rPr lang="en-GB" sz="2400" kern="0" dirty="0" err="1" smtClean="0"/>
              <a:t>C.diff</a:t>
            </a:r>
            <a:endParaRPr lang="en-GB" sz="2400" kern="0" dirty="0" smtClean="0"/>
          </a:p>
          <a:p>
            <a:r>
              <a:rPr lang="en-GB" sz="2400" kern="0" dirty="0" smtClean="0"/>
              <a:t>71 confirmed cases</a:t>
            </a:r>
          </a:p>
          <a:p>
            <a:r>
              <a:rPr lang="en-GB" sz="2400" kern="0" dirty="0" smtClean="0"/>
              <a:t>10 fold cross-validation</a:t>
            </a:r>
          </a:p>
          <a:p>
            <a:r>
              <a:rPr lang="en-GB" sz="2400" kern="0" dirty="0" smtClean="0"/>
              <a:t>AUC = 0.93 (95% CI: 0.85,1)</a:t>
            </a:r>
          </a:p>
          <a:p>
            <a:r>
              <a:rPr lang="en-GB" sz="2400" b="1" kern="0" dirty="0" smtClean="0">
                <a:solidFill>
                  <a:srgbClr val="C00000"/>
                </a:solidFill>
              </a:rPr>
              <a:t>Sensitivity: 92%</a:t>
            </a:r>
          </a:p>
          <a:p>
            <a:r>
              <a:rPr lang="en-GB" sz="2400" b="1" kern="0" dirty="0" smtClean="0">
                <a:solidFill>
                  <a:srgbClr val="C00000"/>
                </a:solidFill>
              </a:rPr>
              <a:t>Specificity: 86%</a:t>
            </a:r>
            <a:endParaRPr lang="en-GB" sz="2400" b="1" kern="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6782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51156C"/>
                </a:solidFill>
              </a:rPr>
              <a:t>Conclusions…</a:t>
            </a:r>
            <a:endParaRPr lang="en-GB" dirty="0">
              <a:solidFill>
                <a:srgbClr val="51156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01241"/>
            <a:ext cx="5787544" cy="4859564"/>
          </a:xfrm>
        </p:spPr>
        <p:txBody>
          <a:bodyPr>
            <a:normAutofit/>
          </a:bodyPr>
          <a:lstStyle/>
          <a:p>
            <a:r>
              <a:rPr lang="en-GB" sz="2400" dirty="0" smtClean="0"/>
              <a:t>Electronic noses have been around for more than 20 years</a:t>
            </a:r>
          </a:p>
          <a:p>
            <a:r>
              <a:rPr lang="en-GB" sz="2400" dirty="0" smtClean="0"/>
              <a:t>Developed at Warwick, there have been a range of classification approaches applied to them</a:t>
            </a:r>
            <a:endParaRPr lang="en-GB" sz="2400" dirty="0"/>
          </a:p>
          <a:p>
            <a:r>
              <a:rPr lang="en-GB" sz="2400" dirty="0" smtClean="0"/>
              <a:t>Critical understanding of the medical problem is needed before processing data</a:t>
            </a:r>
            <a:endParaRPr lang="en-GB" sz="2400" dirty="0"/>
          </a:p>
          <a:p>
            <a:r>
              <a:rPr lang="en-GB" sz="2400" dirty="0" smtClean="0"/>
              <a:t>Multiple methods applied to classification – with mixed results</a:t>
            </a:r>
          </a:p>
          <a:p>
            <a:r>
              <a:rPr lang="en-GB" sz="2400" dirty="0" smtClean="0"/>
              <a:t>Future maybe a machine in every GP and/or home</a:t>
            </a:r>
          </a:p>
          <a:p>
            <a:endParaRPr lang="en-GB" sz="2400" dirty="0"/>
          </a:p>
          <a:p>
            <a:endParaRPr lang="en-GB" sz="2800" dirty="0"/>
          </a:p>
        </p:txBody>
      </p:sp>
      <p:pic>
        <p:nvPicPr>
          <p:cNvPr id="4" name="Picture 2" descr="http://t1.gstatic.com/images?q=tbn:ANd9GcQ-tGec7Myw7OzUpOPznlArJ3OeurLl1o2QQ-VbzE8K3oBxV6S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295400"/>
            <a:ext cx="2526494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1970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725" y="116632"/>
            <a:ext cx="8229600" cy="936104"/>
          </a:xfrm>
        </p:spPr>
        <p:txBody>
          <a:bodyPr/>
          <a:lstStyle/>
          <a:p>
            <a:r>
              <a:rPr lang="en-GB" sz="4000" dirty="0" smtClean="0">
                <a:solidFill>
                  <a:srgbClr val="51156C"/>
                </a:solidFill>
              </a:rPr>
              <a:t>The Biological Solution</a:t>
            </a:r>
            <a:endParaRPr lang="en-GB" sz="4000" dirty="0">
              <a:solidFill>
                <a:srgbClr val="51156C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908720"/>
            <a:ext cx="3778949" cy="48965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7687" y="937832"/>
            <a:ext cx="3457157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102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53822" y="1722058"/>
            <a:ext cx="3941332" cy="265745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5" name="Picture 4" descr="http://www.thenakedscientists.com/forum/index.php?action=dlattach;topic=19177.0;attach=6100;image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17" t="911" r="-4585" b="25262"/>
          <a:stretch/>
        </p:blipFill>
        <p:spPr bwMode="auto">
          <a:xfrm flipH="1">
            <a:off x="1358765" y="3451052"/>
            <a:ext cx="2641988" cy="189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2280419"/>
            <a:ext cx="2125266" cy="159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2855002" y="3451052"/>
            <a:ext cx="2592288" cy="50457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328556" y="2928491"/>
            <a:ext cx="3107539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3" descr="urine_sample_pd-756539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16084" y="822169"/>
            <a:ext cx="1933436" cy="1799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>
          <a:xfrm>
            <a:off x="2843807" y="1919858"/>
            <a:ext cx="2592288" cy="50457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751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071" y="260648"/>
            <a:ext cx="8229600" cy="636680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 smtClean="0">
                <a:solidFill>
                  <a:srgbClr val="7030A0"/>
                </a:solidFill>
              </a:rPr>
              <a:t>Artificial Olfaction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93982"/>
            <a:ext cx="6048672" cy="4695800"/>
          </a:xfrm>
        </p:spPr>
        <p:txBody>
          <a:bodyPr>
            <a:noAutofit/>
          </a:bodyPr>
          <a:lstStyle/>
          <a:p>
            <a:r>
              <a:rPr lang="en-GB" sz="2800" dirty="0" smtClean="0"/>
              <a:t>Invented at Warwick in the early 1980s replicate the human nose</a:t>
            </a:r>
          </a:p>
          <a:p>
            <a:r>
              <a:rPr lang="en-GB" sz="2800" dirty="0"/>
              <a:t>Non-invasive, </a:t>
            </a:r>
            <a:r>
              <a:rPr lang="en-GB" sz="2800" dirty="0" smtClean="0"/>
              <a:t>real-time</a:t>
            </a:r>
            <a:endParaRPr lang="en-GB" sz="2800" dirty="0"/>
          </a:p>
          <a:p>
            <a:r>
              <a:rPr lang="en-GB" sz="2800" dirty="0"/>
              <a:t>Immediate sample introduction</a:t>
            </a:r>
          </a:p>
          <a:p>
            <a:r>
              <a:rPr lang="en-GB" sz="2800" dirty="0"/>
              <a:t>Portable/small form factor</a:t>
            </a:r>
          </a:p>
          <a:p>
            <a:r>
              <a:rPr lang="en-GB" sz="2800" dirty="0"/>
              <a:t>Can be used away from the lab</a:t>
            </a:r>
          </a:p>
          <a:p>
            <a:r>
              <a:rPr lang="en-GB" sz="2800" dirty="0"/>
              <a:t>Easy to use/understand</a:t>
            </a:r>
          </a:p>
          <a:p>
            <a:r>
              <a:rPr lang="en-GB" sz="2800" dirty="0" smtClean="0"/>
              <a:t>No specialised services (gas lines etc.).</a:t>
            </a:r>
          </a:p>
          <a:p>
            <a:endParaRPr lang="en-GB" sz="2800" dirty="0" smtClean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63760" y="5623180"/>
            <a:ext cx="22485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Dr George Dodd</a:t>
            </a:r>
            <a:endParaRPr lang="en-GB" dirty="0"/>
          </a:p>
        </p:txBody>
      </p:sp>
      <p:pic>
        <p:nvPicPr>
          <p:cNvPr id="7" name="Picture 2" descr="http://web.1.c2.audiovideoweb.com/1c2web3536/iSmell_L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21364" y="332656"/>
            <a:ext cx="2004267" cy="27363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1054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7772400" cy="1066800"/>
          </a:xfrm>
        </p:spPr>
        <p:txBody>
          <a:bodyPr/>
          <a:lstStyle/>
          <a:p>
            <a:pPr algn="l"/>
            <a:r>
              <a:rPr lang="en-GB" sz="4000" dirty="0" smtClean="0">
                <a:solidFill>
                  <a:srgbClr val="7030A0"/>
                </a:solidFill>
              </a:rPr>
              <a:t>Electronic </a:t>
            </a:r>
            <a:r>
              <a:rPr lang="en-GB" sz="4000" dirty="0">
                <a:solidFill>
                  <a:srgbClr val="7030A0"/>
                </a:solidFill>
              </a:rPr>
              <a:t>N</a:t>
            </a:r>
            <a:r>
              <a:rPr lang="en-GB" sz="4000" dirty="0" smtClean="0">
                <a:solidFill>
                  <a:srgbClr val="7030A0"/>
                </a:solidFill>
              </a:rPr>
              <a:t>ose </a:t>
            </a:r>
            <a:r>
              <a:rPr lang="en-GB" sz="4000" dirty="0">
                <a:solidFill>
                  <a:srgbClr val="7030A0"/>
                </a:solidFill>
              </a:rPr>
              <a:t>O</a:t>
            </a:r>
            <a:r>
              <a:rPr lang="en-GB" sz="4000" dirty="0" smtClean="0">
                <a:solidFill>
                  <a:srgbClr val="7030A0"/>
                </a:solidFill>
              </a:rPr>
              <a:t>peration</a:t>
            </a:r>
            <a:endParaRPr lang="en-GB" sz="4000" dirty="0">
              <a:solidFill>
                <a:srgbClr val="7030A0"/>
              </a:solidFill>
            </a:endParaRPr>
          </a:p>
        </p:txBody>
      </p:sp>
      <p:grpSp>
        <p:nvGrpSpPr>
          <p:cNvPr id="2" name="Group 284"/>
          <p:cNvGrpSpPr>
            <a:grpSpLocks/>
          </p:cNvGrpSpPr>
          <p:nvPr/>
        </p:nvGrpSpPr>
        <p:grpSpPr bwMode="auto">
          <a:xfrm>
            <a:off x="501756" y="3257153"/>
            <a:ext cx="8027988" cy="1462088"/>
            <a:chOff x="431" y="1434"/>
            <a:chExt cx="5057" cy="921"/>
          </a:xfrm>
        </p:grpSpPr>
        <p:grpSp>
          <p:nvGrpSpPr>
            <p:cNvPr id="3" name="Group 144"/>
            <p:cNvGrpSpPr>
              <a:grpSpLocks/>
            </p:cNvGrpSpPr>
            <p:nvPr/>
          </p:nvGrpSpPr>
          <p:grpSpPr bwMode="auto">
            <a:xfrm>
              <a:off x="919" y="1800"/>
              <a:ext cx="4010" cy="555"/>
              <a:chOff x="740" y="2672"/>
              <a:chExt cx="4010" cy="555"/>
            </a:xfrm>
          </p:grpSpPr>
          <p:grpSp>
            <p:nvGrpSpPr>
              <p:cNvPr id="4" name="Group 145"/>
              <p:cNvGrpSpPr>
                <a:grpSpLocks/>
              </p:cNvGrpSpPr>
              <p:nvPr/>
            </p:nvGrpSpPr>
            <p:grpSpPr bwMode="auto">
              <a:xfrm>
                <a:off x="740" y="2672"/>
                <a:ext cx="399" cy="555"/>
                <a:chOff x="740" y="2672"/>
                <a:chExt cx="399" cy="555"/>
              </a:xfrm>
            </p:grpSpPr>
            <p:sp>
              <p:nvSpPr>
                <p:cNvPr id="93330" name="Rectangle 146"/>
                <p:cNvSpPr>
                  <a:spLocks noChangeArrowheads="1"/>
                </p:cNvSpPr>
                <p:nvPr/>
              </p:nvSpPr>
              <p:spPr bwMode="auto">
                <a:xfrm>
                  <a:off x="742" y="2709"/>
                  <a:ext cx="395" cy="289"/>
                </a:xfrm>
                <a:prstGeom prst="rect">
                  <a:avLst/>
                </a:prstGeom>
                <a:solidFill>
                  <a:srgbClr val="7CFCD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31" name="Oval 147"/>
                <p:cNvSpPr>
                  <a:spLocks noChangeArrowheads="1"/>
                </p:cNvSpPr>
                <p:nvPr/>
              </p:nvSpPr>
              <p:spPr bwMode="auto">
                <a:xfrm>
                  <a:off x="742" y="2672"/>
                  <a:ext cx="395" cy="65"/>
                </a:xfrm>
                <a:prstGeom prst="ellipse">
                  <a:avLst/>
                </a:prstGeom>
                <a:solidFill>
                  <a:srgbClr val="7CFCD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32" name="Oval 148"/>
                <p:cNvSpPr>
                  <a:spLocks noChangeArrowheads="1"/>
                </p:cNvSpPr>
                <p:nvPr/>
              </p:nvSpPr>
              <p:spPr bwMode="auto">
                <a:xfrm>
                  <a:off x="742" y="2968"/>
                  <a:ext cx="397" cy="52"/>
                </a:xfrm>
                <a:prstGeom prst="ellipse">
                  <a:avLst/>
                </a:prstGeom>
                <a:solidFill>
                  <a:srgbClr val="7CFCD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33" name="Rectangle 149"/>
                <p:cNvSpPr>
                  <a:spLocks noChangeArrowheads="1"/>
                </p:cNvSpPr>
                <p:nvPr/>
              </p:nvSpPr>
              <p:spPr bwMode="auto">
                <a:xfrm>
                  <a:off x="745" y="2948"/>
                  <a:ext cx="393" cy="52"/>
                </a:xfrm>
                <a:prstGeom prst="rect">
                  <a:avLst/>
                </a:prstGeom>
                <a:solidFill>
                  <a:srgbClr val="7CFCD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34" name="Oval 150"/>
                <p:cNvSpPr>
                  <a:spLocks noChangeArrowheads="1"/>
                </p:cNvSpPr>
                <p:nvPr/>
              </p:nvSpPr>
              <p:spPr bwMode="auto">
                <a:xfrm>
                  <a:off x="791" y="2797"/>
                  <a:ext cx="26" cy="14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35" name="Oval 151"/>
                <p:cNvSpPr>
                  <a:spLocks noChangeArrowheads="1"/>
                </p:cNvSpPr>
                <p:nvPr/>
              </p:nvSpPr>
              <p:spPr bwMode="auto">
                <a:xfrm>
                  <a:off x="966" y="2770"/>
                  <a:ext cx="27" cy="15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36" name="Oval 152"/>
                <p:cNvSpPr>
                  <a:spLocks noChangeArrowheads="1"/>
                </p:cNvSpPr>
                <p:nvPr/>
              </p:nvSpPr>
              <p:spPr bwMode="auto">
                <a:xfrm>
                  <a:off x="1048" y="2819"/>
                  <a:ext cx="26" cy="15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37" name="Oval 153"/>
                <p:cNvSpPr>
                  <a:spLocks noChangeArrowheads="1"/>
                </p:cNvSpPr>
                <p:nvPr/>
              </p:nvSpPr>
              <p:spPr bwMode="auto">
                <a:xfrm>
                  <a:off x="931" y="2870"/>
                  <a:ext cx="27" cy="15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38" name="Oval 154"/>
                <p:cNvSpPr>
                  <a:spLocks noChangeArrowheads="1"/>
                </p:cNvSpPr>
                <p:nvPr/>
              </p:nvSpPr>
              <p:spPr bwMode="auto">
                <a:xfrm>
                  <a:off x="910" y="2963"/>
                  <a:ext cx="26" cy="15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39" name="Oval 155"/>
                <p:cNvSpPr>
                  <a:spLocks noChangeArrowheads="1"/>
                </p:cNvSpPr>
                <p:nvPr/>
              </p:nvSpPr>
              <p:spPr bwMode="auto">
                <a:xfrm>
                  <a:off x="834" y="2853"/>
                  <a:ext cx="25" cy="14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40" name="Oval 156"/>
                <p:cNvSpPr>
                  <a:spLocks noChangeArrowheads="1"/>
                </p:cNvSpPr>
                <p:nvPr/>
              </p:nvSpPr>
              <p:spPr bwMode="auto">
                <a:xfrm>
                  <a:off x="799" y="2998"/>
                  <a:ext cx="26" cy="16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41" name="Oval 157"/>
                <p:cNvSpPr>
                  <a:spLocks noChangeArrowheads="1"/>
                </p:cNvSpPr>
                <p:nvPr/>
              </p:nvSpPr>
              <p:spPr bwMode="auto">
                <a:xfrm>
                  <a:off x="1026" y="3001"/>
                  <a:ext cx="27" cy="14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42" name="Rectangle 158"/>
                <p:cNvSpPr>
                  <a:spLocks noChangeArrowheads="1"/>
                </p:cNvSpPr>
                <p:nvPr/>
              </p:nvSpPr>
              <p:spPr bwMode="auto">
                <a:xfrm rot="300000">
                  <a:off x="740" y="3019"/>
                  <a:ext cx="108" cy="14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43" name="Rectangle 159"/>
                <p:cNvSpPr>
                  <a:spLocks noChangeArrowheads="1"/>
                </p:cNvSpPr>
                <p:nvPr/>
              </p:nvSpPr>
              <p:spPr bwMode="auto">
                <a:xfrm rot="21360000">
                  <a:off x="1026" y="3022"/>
                  <a:ext cx="107" cy="16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44" name="Arc 160"/>
                <p:cNvSpPr>
                  <a:spLocks/>
                </p:cNvSpPr>
                <p:nvPr/>
              </p:nvSpPr>
              <p:spPr bwMode="auto">
                <a:xfrm rot="6540000">
                  <a:off x="822" y="2946"/>
                  <a:ext cx="71" cy="97"/>
                </a:xfrm>
                <a:custGeom>
                  <a:avLst/>
                  <a:gdLst>
                    <a:gd name="G0" fmla="+- 21583 0 0"/>
                    <a:gd name="G1" fmla="+- 0 0 0"/>
                    <a:gd name="G2" fmla="+- 21600 0 0"/>
                    <a:gd name="T0" fmla="*/ 16695 w 21583"/>
                    <a:gd name="T1" fmla="*/ 21040 h 21040"/>
                    <a:gd name="T2" fmla="*/ 0 w 21583"/>
                    <a:gd name="T3" fmla="*/ 863 h 21040"/>
                    <a:gd name="T4" fmla="*/ 21583 w 21583"/>
                    <a:gd name="T5" fmla="*/ 0 h 210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583" h="21040" fill="none" extrusionOk="0">
                      <a:moveTo>
                        <a:pt x="16695" y="21039"/>
                      </a:moveTo>
                      <a:cubicBezTo>
                        <a:pt x="7222" y="18839"/>
                        <a:pt x="388" y="10579"/>
                        <a:pt x="0" y="862"/>
                      </a:cubicBezTo>
                    </a:path>
                    <a:path w="21583" h="21040" stroke="0" extrusionOk="0">
                      <a:moveTo>
                        <a:pt x="16695" y="21039"/>
                      </a:moveTo>
                      <a:cubicBezTo>
                        <a:pt x="7222" y="18839"/>
                        <a:pt x="388" y="10579"/>
                        <a:pt x="0" y="862"/>
                      </a:cubicBezTo>
                      <a:lnTo>
                        <a:pt x="21583" y="0"/>
                      </a:lnTo>
                      <a:close/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  <a:headEnd type="none" w="sm" len="sm"/>
                  <a:tailEnd type="stealth" w="med" len="med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45" name="Arc 161"/>
                <p:cNvSpPr>
                  <a:spLocks/>
                </p:cNvSpPr>
                <p:nvPr/>
              </p:nvSpPr>
              <p:spPr bwMode="auto">
                <a:xfrm rot="15060000">
                  <a:off x="950" y="2938"/>
                  <a:ext cx="78" cy="118"/>
                </a:xfrm>
                <a:custGeom>
                  <a:avLst/>
                  <a:gdLst>
                    <a:gd name="G0" fmla="+- 0 0 0"/>
                    <a:gd name="G1" fmla="+- 184 0 0"/>
                    <a:gd name="G2" fmla="+- 21600 0 0"/>
                    <a:gd name="T0" fmla="*/ 21599 w 21600"/>
                    <a:gd name="T1" fmla="*/ 0 h 21427"/>
                    <a:gd name="T2" fmla="*/ 3911 w 21600"/>
                    <a:gd name="T3" fmla="*/ 21427 h 21427"/>
                    <a:gd name="T4" fmla="*/ 0 w 21600"/>
                    <a:gd name="T5" fmla="*/ 184 h 214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427" fill="none" extrusionOk="0">
                      <a:moveTo>
                        <a:pt x="21599" y="-1"/>
                      </a:moveTo>
                      <a:cubicBezTo>
                        <a:pt x="21599" y="61"/>
                        <a:pt x="21600" y="122"/>
                        <a:pt x="21600" y="184"/>
                      </a:cubicBezTo>
                      <a:cubicBezTo>
                        <a:pt x="21600" y="10604"/>
                        <a:pt x="14159" y="19540"/>
                        <a:pt x="3910" y="21426"/>
                      </a:cubicBezTo>
                    </a:path>
                    <a:path w="21600" h="21427" stroke="0" extrusionOk="0">
                      <a:moveTo>
                        <a:pt x="21599" y="-1"/>
                      </a:moveTo>
                      <a:cubicBezTo>
                        <a:pt x="21599" y="61"/>
                        <a:pt x="21600" y="122"/>
                        <a:pt x="21600" y="184"/>
                      </a:cubicBezTo>
                      <a:cubicBezTo>
                        <a:pt x="21600" y="10604"/>
                        <a:pt x="14159" y="19540"/>
                        <a:pt x="3910" y="21426"/>
                      </a:cubicBezTo>
                      <a:lnTo>
                        <a:pt x="0" y="184"/>
                      </a:lnTo>
                      <a:close/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  <a:headEnd type="none" w="sm" len="sm"/>
                  <a:tailEnd type="stealth" w="med" len="med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46" name="Rectangle 162"/>
                <p:cNvSpPr>
                  <a:spLocks noChangeArrowheads="1"/>
                </p:cNvSpPr>
                <p:nvPr/>
              </p:nvSpPr>
              <p:spPr bwMode="auto">
                <a:xfrm>
                  <a:off x="742" y="2863"/>
                  <a:ext cx="179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92075" tIns="46038" rIns="92075" bIns="46038">
                  <a:spAutoFit/>
                </a:bodyPr>
                <a:lstStyle/>
                <a:p>
                  <a:pPr algn="l"/>
                  <a:r>
                    <a:rPr lang="en-US" sz="1000" i="0">
                      <a:solidFill>
                        <a:schemeClr val="tx1"/>
                      </a:solidFill>
                      <a:latin typeface="Arial" pitchFamily="34" charset="0"/>
                    </a:rPr>
                    <a:t>e</a:t>
                  </a:r>
                  <a:r>
                    <a:rPr lang="en-US" sz="1000" i="0" baseline="30000">
                      <a:solidFill>
                        <a:schemeClr val="tx1"/>
                      </a:solidFill>
                      <a:latin typeface="Arial" pitchFamily="34" charset="0"/>
                    </a:rPr>
                    <a:t>-</a:t>
                  </a:r>
                </a:p>
              </p:txBody>
            </p:sp>
            <p:grpSp>
              <p:nvGrpSpPr>
                <p:cNvPr id="5" name="Group 163"/>
                <p:cNvGrpSpPr>
                  <a:grpSpLocks/>
                </p:cNvGrpSpPr>
                <p:nvPr/>
              </p:nvGrpSpPr>
              <p:grpSpPr bwMode="auto">
                <a:xfrm>
                  <a:off x="784" y="3025"/>
                  <a:ext cx="288" cy="202"/>
                  <a:chOff x="784" y="3025"/>
                  <a:chExt cx="288" cy="202"/>
                </a:xfrm>
              </p:grpSpPr>
              <p:sp>
                <p:nvSpPr>
                  <p:cNvPr id="93348" name="Freeform 164"/>
                  <p:cNvSpPr>
                    <a:spLocks/>
                  </p:cNvSpPr>
                  <p:nvPr/>
                </p:nvSpPr>
                <p:spPr bwMode="auto">
                  <a:xfrm>
                    <a:off x="784" y="3025"/>
                    <a:ext cx="135" cy="11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17"/>
                      </a:cxn>
                      <a:cxn ang="0">
                        <a:pos x="134" y="117"/>
                      </a:cxn>
                    </a:cxnLst>
                    <a:rect l="0" t="0" r="r" b="b"/>
                    <a:pathLst>
                      <a:path w="135" h="118">
                        <a:moveTo>
                          <a:pt x="0" y="0"/>
                        </a:moveTo>
                        <a:lnTo>
                          <a:pt x="0" y="117"/>
                        </a:lnTo>
                        <a:lnTo>
                          <a:pt x="134" y="117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93349" name="Freeform 165"/>
                  <p:cNvSpPr>
                    <a:spLocks/>
                  </p:cNvSpPr>
                  <p:nvPr/>
                </p:nvSpPr>
                <p:spPr bwMode="auto">
                  <a:xfrm>
                    <a:off x="963" y="3041"/>
                    <a:ext cx="109" cy="102"/>
                  </a:xfrm>
                  <a:custGeom>
                    <a:avLst/>
                    <a:gdLst/>
                    <a:ahLst/>
                    <a:cxnLst>
                      <a:cxn ang="0">
                        <a:pos x="108" y="0"/>
                      </a:cxn>
                      <a:cxn ang="0">
                        <a:pos x="108" y="101"/>
                      </a:cxn>
                      <a:cxn ang="0">
                        <a:pos x="0" y="101"/>
                      </a:cxn>
                    </a:cxnLst>
                    <a:rect l="0" t="0" r="r" b="b"/>
                    <a:pathLst>
                      <a:path w="109" h="102">
                        <a:moveTo>
                          <a:pt x="108" y="0"/>
                        </a:moveTo>
                        <a:lnTo>
                          <a:pt x="108" y="101"/>
                        </a:lnTo>
                        <a:lnTo>
                          <a:pt x="0" y="101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93350" name="Line 166"/>
                  <p:cNvSpPr>
                    <a:spLocks noChangeShapeType="1"/>
                  </p:cNvSpPr>
                  <p:nvPr/>
                </p:nvSpPr>
                <p:spPr bwMode="auto">
                  <a:xfrm>
                    <a:off x="920" y="3110"/>
                    <a:ext cx="0" cy="92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351" name="Line 167"/>
                  <p:cNvSpPr>
                    <a:spLocks noChangeShapeType="1"/>
                  </p:cNvSpPr>
                  <p:nvPr/>
                </p:nvSpPr>
                <p:spPr bwMode="auto">
                  <a:xfrm>
                    <a:off x="958" y="3096"/>
                    <a:ext cx="0" cy="131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6" name="Group 168"/>
              <p:cNvGrpSpPr>
                <a:grpSpLocks/>
              </p:cNvGrpSpPr>
              <p:nvPr/>
            </p:nvGrpSpPr>
            <p:grpSpPr bwMode="auto">
              <a:xfrm>
                <a:off x="1406" y="2672"/>
                <a:ext cx="399" cy="555"/>
                <a:chOff x="1406" y="2672"/>
                <a:chExt cx="399" cy="555"/>
              </a:xfrm>
            </p:grpSpPr>
            <p:sp>
              <p:nvSpPr>
                <p:cNvPr id="93353" name="Rectangle 169"/>
                <p:cNvSpPr>
                  <a:spLocks noChangeArrowheads="1"/>
                </p:cNvSpPr>
                <p:nvPr/>
              </p:nvSpPr>
              <p:spPr bwMode="auto">
                <a:xfrm>
                  <a:off x="1408" y="2709"/>
                  <a:ext cx="395" cy="289"/>
                </a:xfrm>
                <a:prstGeom prst="rect">
                  <a:avLst/>
                </a:prstGeom>
                <a:solidFill>
                  <a:srgbClr val="FFFFCC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54" name="Oval 170"/>
                <p:cNvSpPr>
                  <a:spLocks noChangeArrowheads="1"/>
                </p:cNvSpPr>
                <p:nvPr/>
              </p:nvSpPr>
              <p:spPr bwMode="auto">
                <a:xfrm>
                  <a:off x="1408" y="2672"/>
                  <a:ext cx="395" cy="65"/>
                </a:xfrm>
                <a:prstGeom prst="ellipse">
                  <a:avLst/>
                </a:prstGeom>
                <a:solidFill>
                  <a:srgbClr val="FFFFC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55" name="Oval 171"/>
                <p:cNvSpPr>
                  <a:spLocks noChangeArrowheads="1"/>
                </p:cNvSpPr>
                <p:nvPr/>
              </p:nvSpPr>
              <p:spPr bwMode="auto">
                <a:xfrm>
                  <a:off x="1408" y="2968"/>
                  <a:ext cx="397" cy="52"/>
                </a:xfrm>
                <a:prstGeom prst="ellipse">
                  <a:avLst/>
                </a:prstGeom>
                <a:solidFill>
                  <a:srgbClr val="FFFFC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56" name="Rectangle 172"/>
                <p:cNvSpPr>
                  <a:spLocks noChangeArrowheads="1"/>
                </p:cNvSpPr>
                <p:nvPr/>
              </p:nvSpPr>
              <p:spPr bwMode="auto">
                <a:xfrm>
                  <a:off x="1411" y="2948"/>
                  <a:ext cx="393" cy="52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57" name="Oval 173"/>
                <p:cNvSpPr>
                  <a:spLocks noChangeArrowheads="1"/>
                </p:cNvSpPr>
                <p:nvPr/>
              </p:nvSpPr>
              <p:spPr bwMode="auto">
                <a:xfrm>
                  <a:off x="1457" y="2797"/>
                  <a:ext cx="26" cy="14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58" name="Oval 174"/>
                <p:cNvSpPr>
                  <a:spLocks noChangeArrowheads="1"/>
                </p:cNvSpPr>
                <p:nvPr/>
              </p:nvSpPr>
              <p:spPr bwMode="auto">
                <a:xfrm>
                  <a:off x="1632" y="2770"/>
                  <a:ext cx="27" cy="15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59" name="Oval 175"/>
                <p:cNvSpPr>
                  <a:spLocks noChangeArrowheads="1"/>
                </p:cNvSpPr>
                <p:nvPr/>
              </p:nvSpPr>
              <p:spPr bwMode="auto">
                <a:xfrm>
                  <a:off x="1714" y="2819"/>
                  <a:ext cx="26" cy="15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60" name="Oval 176"/>
                <p:cNvSpPr>
                  <a:spLocks noChangeArrowheads="1"/>
                </p:cNvSpPr>
                <p:nvPr/>
              </p:nvSpPr>
              <p:spPr bwMode="auto">
                <a:xfrm>
                  <a:off x="1597" y="2870"/>
                  <a:ext cx="27" cy="15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61" name="Oval 177"/>
                <p:cNvSpPr>
                  <a:spLocks noChangeArrowheads="1"/>
                </p:cNvSpPr>
                <p:nvPr/>
              </p:nvSpPr>
              <p:spPr bwMode="auto">
                <a:xfrm>
                  <a:off x="1576" y="2963"/>
                  <a:ext cx="26" cy="15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62" name="Oval 178"/>
                <p:cNvSpPr>
                  <a:spLocks noChangeArrowheads="1"/>
                </p:cNvSpPr>
                <p:nvPr/>
              </p:nvSpPr>
              <p:spPr bwMode="auto">
                <a:xfrm>
                  <a:off x="1500" y="2853"/>
                  <a:ext cx="25" cy="14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63" name="Oval 179"/>
                <p:cNvSpPr>
                  <a:spLocks noChangeArrowheads="1"/>
                </p:cNvSpPr>
                <p:nvPr/>
              </p:nvSpPr>
              <p:spPr bwMode="auto">
                <a:xfrm>
                  <a:off x="1465" y="2998"/>
                  <a:ext cx="26" cy="16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64" name="Oval 180"/>
                <p:cNvSpPr>
                  <a:spLocks noChangeArrowheads="1"/>
                </p:cNvSpPr>
                <p:nvPr/>
              </p:nvSpPr>
              <p:spPr bwMode="auto">
                <a:xfrm>
                  <a:off x="1692" y="3001"/>
                  <a:ext cx="27" cy="14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65" name="Rectangle 181"/>
                <p:cNvSpPr>
                  <a:spLocks noChangeArrowheads="1"/>
                </p:cNvSpPr>
                <p:nvPr/>
              </p:nvSpPr>
              <p:spPr bwMode="auto">
                <a:xfrm rot="300000">
                  <a:off x="1406" y="3019"/>
                  <a:ext cx="108" cy="14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66" name="Rectangle 182"/>
                <p:cNvSpPr>
                  <a:spLocks noChangeArrowheads="1"/>
                </p:cNvSpPr>
                <p:nvPr/>
              </p:nvSpPr>
              <p:spPr bwMode="auto">
                <a:xfrm rot="21360000">
                  <a:off x="1692" y="3022"/>
                  <a:ext cx="107" cy="16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67" name="Arc 183"/>
                <p:cNvSpPr>
                  <a:spLocks/>
                </p:cNvSpPr>
                <p:nvPr/>
              </p:nvSpPr>
              <p:spPr bwMode="auto">
                <a:xfrm rot="6540000">
                  <a:off x="1488" y="2946"/>
                  <a:ext cx="71" cy="97"/>
                </a:xfrm>
                <a:custGeom>
                  <a:avLst/>
                  <a:gdLst>
                    <a:gd name="G0" fmla="+- 21583 0 0"/>
                    <a:gd name="G1" fmla="+- 0 0 0"/>
                    <a:gd name="G2" fmla="+- 21600 0 0"/>
                    <a:gd name="T0" fmla="*/ 16695 w 21583"/>
                    <a:gd name="T1" fmla="*/ 21040 h 21040"/>
                    <a:gd name="T2" fmla="*/ 0 w 21583"/>
                    <a:gd name="T3" fmla="*/ 863 h 21040"/>
                    <a:gd name="T4" fmla="*/ 21583 w 21583"/>
                    <a:gd name="T5" fmla="*/ 0 h 210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583" h="21040" fill="none" extrusionOk="0">
                      <a:moveTo>
                        <a:pt x="16695" y="21039"/>
                      </a:moveTo>
                      <a:cubicBezTo>
                        <a:pt x="7222" y="18839"/>
                        <a:pt x="388" y="10579"/>
                        <a:pt x="0" y="862"/>
                      </a:cubicBezTo>
                    </a:path>
                    <a:path w="21583" h="21040" stroke="0" extrusionOk="0">
                      <a:moveTo>
                        <a:pt x="16695" y="21039"/>
                      </a:moveTo>
                      <a:cubicBezTo>
                        <a:pt x="7222" y="18839"/>
                        <a:pt x="388" y="10579"/>
                        <a:pt x="0" y="862"/>
                      </a:cubicBezTo>
                      <a:lnTo>
                        <a:pt x="21583" y="0"/>
                      </a:lnTo>
                      <a:close/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  <a:headEnd type="none" w="sm" len="sm"/>
                  <a:tailEnd type="stealth" w="med" len="med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68" name="Arc 184"/>
                <p:cNvSpPr>
                  <a:spLocks/>
                </p:cNvSpPr>
                <p:nvPr/>
              </p:nvSpPr>
              <p:spPr bwMode="auto">
                <a:xfrm rot="15060000">
                  <a:off x="1616" y="2938"/>
                  <a:ext cx="78" cy="118"/>
                </a:xfrm>
                <a:custGeom>
                  <a:avLst/>
                  <a:gdLst>
                    <a:gd name="G0" fmla="+- 0 0 0"/>
                    <a:gd name="G1" fmla="+- 184 0 0"/>
                    <a:gd name="G2" fmla="+- 21600 0 0"/>
                    <a:gd name="T0" fmla="*/ 21599 w 21600"/>
                    <a:gd name="T1" fmla="*/ 0 h 21427"/>
                    <a:gd name="T2" fmla="*/ 3911 w 21600"/>
                    <a:gd name="T3" fmla="*/ 21427 h 21427"/>
                    <a:gd name="T4" fmla="*/ 0 w 21600"/>
                    <a:gd name="T5" fmla="*/ 184 h 214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427" fill="none" extrusionOk="0">
                      <a:moveTo>
                        <a:pt x="21599" y="-1"/>
                      </a:moveTo>
                      <a:cubicBezTo>
                        <a:pt x="21599" y="61"/>
                        <a:pt x="21600" y="122"/>
                        <a:pt x="21600" y="184"/>
                      </a:cubicBezTo>
                      <a:cubicBezTo>
                        <a:pt x="21600" y="10604"/>
                        <a:pt x="14159" y="19540"/>
                        <a:pt x="3910" y="21426"/>
                      </a:cubicBezTo>
                    </a:path>
                    <a:path w="21600" h="21427" stroke="0" extrusionOk="0">
                      <a:moveTo>
                        <a:pt x="21599" y="-1"/>
                      </a:moveTo>
                      <a:cubicBezTo>
                        <a:pt x="21599" y="61"/>
                        <a:pt x="21600" y="122"/>
                        <a:pt x="21600" y="184"/>
                      </a:cubicBezTo>
                      <a:cubicBezTo>
                        <a:pt x="21600" y="10604"/>
                        <a:pt x="14159" y="19540"/>
                        <a:pt x="3910" y="21426"/>
                      </a:cubicBezTo>
                      <a:lnTo>
                        <a:pt x="0" y="184"/>
                      </a:lnTo>
                      <a:close/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  <a:headEnd type="none" w="sm" len="sm"/>
                  <a:tailEnd type="stealth" w="med" len="med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69" name="Rectangle 185"/>
                <p:cNvSpPr>
                  <a:spLocks noChangeArrowheads="1"/>
                </p:cNvSpPr>
                <p:nvPr/>
              </p:nvSpPr>
              <p:spPr bwMode="auto">
                <a:xfrm>
                  <a:off x="1408" y="2863"/>
                  <a:ext cx="179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92075" tIns="46038" rIns="92075" bIns="46038">
                  <a:spAutoFit/>
                </a:bodyPr>
                <a:lstStyle/>
                <a:p>
                  <a:pPr algn="l"/>
                  <a:r>
                    <a:rPr lang="en-US" sz="1000" i="0">
                      <a:solidFill>
                        <a:schemeClr val="tx1"/>
                      </a:solidFill>
                      <a:latin typeface="Arial" pitchFamily="34" charset="0"/>
                    </a:rPr>
                    <a:t>e</a:t>
                  </a:r>
                  <a:r>
                    <a:rPr lang="en-US" sz="1000" i="0" baseline="30000">
                      <a:solidFill>
                        <a:schemeClr val="tx1"/>
                      </a:solidFill>
                      <a:latin typeface="Arial" pitchFamily="34" charset="0"/>
                    </a:rPr>
                    <a:t>-</a:t>
                  </a:r>
                </a:p>
              </p:txBody>
            </p:sp>
            <p:grpSp>
              <p:nvGrpSpPr>
                <p:cNvPr id="7" name="Group 186"/>
                <p:cNvGrpSpPr>
                  <a:grpSpLocks/>
                </p:cNvGrpSpPr>
                <p:nvPr/>
              </p:nvGrpSpPr>
              <p:grpSpPr bwMode="auto">
                <a:xfrm>
                  <a:off x="1450" y="3025"/>
                  <a:ext cx="288" cy="202"/>
                  <a:chOff x="1450" y="3025"/>
                  <a:chExt cx="288" cy="202"/>
                </a:xfrm>
              </p:grpSpPr>
              <p:sp>
                <p:nvSpPr>
                  <p:cNvPr id="93371" name="Freeform 187"/>
                  <p:cNvSpPr>
                    <a:spLocks/>
                  </p:cNvSpPr>
                  <p:nvPr/>
                </p:nvSpPr>
                <p:spPr bwMode="auto">
                  <a:xfrm>
                    <a:off x="1450" y="3025"/>
                    <a:ext cx="135" cy="11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17"/>
                      </a:cxn>
                      <a:cxn ang="0">
                        <a:pos x="134" y="117"/>
                      </a:cxn>
                    </a:cxnLst>
                    <a:rect l="0" t="0" r="r" b="b"/>
                    <a:pathLst>
                      <a:path w="135" h="118">
                        <a:moveTo>
                          <a:pt x="0" y="0"/>
                        </a:moveTo>
                        <a:lnTo>
                          <a:pt x="0" y="117"/>
                        </a:lnTo>
                        <a:lnTo>
                          <a:pt x="134" y="117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93372" name="Freeform 188"/>
                  <p:cNvSpPr>
                    <a:spLocks/>
                  </p:cNvSpPr>
                  <p:nvPr/>
                </p:nvSpPr>
                <p:spPr bwMode="auto">
                  <a:xfrm>
                    <a:off x="1629" y="3041"/>
                    <a:ext cx="109" cy="102"/>
                  </a:xfrm>
                  <a:custGeom>
                    <a:avLst/>
                    <a:gdLst/>
                    <a:ahLst/>
                    <a:cxnLst>
                      <a:cxn ang="0">
                        <a:pos x="108" y="0"/>
                      </a:cxn>
                      <a:cxn ang="0">
                        <a:pos x="108" y="101"/>
                      </a:cxn>
                      <a:cxn ang="0">
                        <a:pos x="0" y="101"/>
                      </a:cxn>
                    </a:cxnLst>
                    <a:rect l="0" t="0" r="r" b="b"/>
                    <a:pathLst>
                      <a:path w="109" h="102">
                        <a:moveTo>
                          <a:pt x="108" y="0"/>
                        </a:moveTo>
                        <a:lnTo>
                          <a:pt x="108" y="101"/>
                        </a:lnTo>
                        <a:lnTo>
                          <a:pt x="0" y="101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93373" name="Line 189"/>
                  <p:cNvSpPr>
                    <a:spLocks noChangeShapeType="1"/>
                  </p:cNvSpPr>
                  <p:nvPr/>
                </p:nvSpPr>
                <p:spPr bwMode="auto">
                  <a:xfrm>
                    <a:off x="1586" y="3110"/>
                    <a:ext cx="0" cy="92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374" name="Line 190"/>
                  <p:cNvSpPr>
                    <a:spLocks noChangeShapeType="1"/>
                  </p:cNvSpPr>
                  <p:nvPr/>
                </p:nvSpPr>
                <p:spPr bwMode="auto">
                  <a:xfrm>
                    <a:off x="1624" y="3096"/>
                    <a:ext cx="0" cy="131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8" name="Group 191"/>
              <p:cNvGrpSpPr>
                <a:grpSpLocks/>
              </p:cNvGrpSpPr>
              <p:nvPr/>
            </p:nvGrpSpPr>
            <p:grpSpPr bwMode="auto">
              <a:xfrm>
                <a:off x="2156" y="2672"/>
                <a:ext cx="399" cy="555"/>
                <a:chOff x="2156" y="2672"/>
                <a:chExt cx="399" cy="555"/>
              </a:xfrm>
            </p:grpSpPr>
            <p:sp>
              <p:nvSpPr>
                <p:cNvPr id="93376" name="Rectangle 192"/>
                <p:cNvSpPr>
                  <a:spLocks noChangeArrowheads="1"/>
                </p:cNvSpPr>
                <p:nvPr/>
              </p:nvSpPr>
              <p:spPr bwMode="auto">
                <a:xfrm>
                  <a:off x="2158" y="2709"/>
                  <a:ext cx="395" cy="289"/>
                </a:xfrm>
                <a:prstGeom prst="rect">
                  <a:avLst/>
                </a:prstGeom>
                <a:solidFill>
                  <a:srgbClr val="FF7C8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77" name="Oval 193"/>
                <p:cNvSpPr>
                  <a:spLocks noChangeArrowheads="1"/>
                </p:cNvSpPr>
                <p:nvPr/>
              </p:nvSpPr>
              <p:spPr bwMode="auto">
                <a:xfrm>
                  <a:off x="2158" y="2672"/>
                  <a:ext cx="395" cy="65"/>
                </a:xfrm>
                <a:prstGeom prst="ellipse">
                  <a:avLst/>
                </a:prstGeom>
                <a:solidFill>
                  <a:srgbClr val="FF7C8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78" name="Oval 194"/>
                <p:cNvSpPr>
                  <a:spLocks noChangeArrowheads="1"/>
                </p:cNvSpPr>
                <p:nvPr/>
              </p:nvSpPr>
              <p:spPr bwMode="auto">
                <a:xfrm>
                  <a:off x="2158" y="2968"/>
                  <a:ext cx="397" cy="52"/>
                </a:xfrm>
                <a:prstGeom prst="ellipse">
                  <a:avLst/>
                </a:prstGeom>
                <a:solidFill>
                  <a:srgbClr val="FF7C8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79" name="Rectangle 195"/>
                <p:cNvSpPr>
                  <a:spLocks noChangeArrowheads="1"/>
                </p:cNvSpPr>
                <p:nvPr/>
              </p:nvSpPr>
              <p:spPr bwMode="auto">
                <a:xfrm>
                  <a:off x="2161" y="2948"/>
                  <a:ext cx="393" cy="52"/>
                </a:xfrm>
                <a:prstGeom prst="rect">
                  <a:avLst/>
                </a:prstGeom>
                <a:solidFill>
                  <a:srgbClr val="FF7C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80" name="Oval 196"/>
                <p:cNvSpPr>
                  <a:spLocks noChangeArrowheads="1"/>
                </p:cNvSpPr>
                <p:nvPr/>
              </p:nvSpPr>
              <p:spPr bwMode="auto">
                <a:xfrm>
                  <a:off x="2207" y="2797"/>
                  <a:ext cx="26" cy="14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81" name="Oval 197"/>
                <p:cNvSpPr>
                  <a:spLocks noChangeArrowheads="1"/>
                </p:cNvSpPr>
                <p:nvPr/>
              </p:nvSpPr>
              <p:spPr bwMode="auto">
                <a:xfrm>
                  <a:off x="2382" y="2770"/>
                  <a:ext cx="27" cy="15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82" name="Oval 198"/>
                <p:cNvSpPr>
                  <a:spLocks noChangeArrowheads="1"/>
                </p:cNvSpPr>
                <p:nvPr/>
              </p:nvSpPr>
              <p:spPr bwMode="auto">
                <a:xfrm>
                  <a:off x="2464" y="2819"/>
                  <a:ext cx="26" cy="15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83" name="Oval 199"/>
                <p:cNvSpPr>
                  <a:spLocks noChangeArrowheads="1"/>
                </p:cNvSpPr>
                <p:nvPr/>
              </p:nvSpPr>
              <p:spPr bwMode="auto">
                <a:xfrm>
                  <a:off x="2347" y="2870"/>
                  <a:ext cx="27" cy="15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84" name="Oval 200"/>
                <p:cNvSpPr>
                  <a:spLocks noChangeArrowheads="1"/>
                </p:cNvSpPr>
                <p:nvPr/>
              </p:nvSpPr>
              <p:spPr bwMode="auto">
                <a:xfrm>
                  <a:off x="2326" y="2963"/>
                  <a:ext cx="26" cy="15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85" name="Oval 201"/>
                <p:cNvSpPr>
                  <a:spLocks noChangeArrowheads="1"/>
                </p:cNvSpPr>
                <p:nvPr/>
              </p:nvSpPr>
              <p:spPr bwMode="auto">
                <a:xfrm>
                  <a:off x="2250" y="2853"/>
                  <a:ext cx="25" cy="14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86" name="Oval 202"/>
                <p:cNvSpPr>
                  <a:spLocks noChangeArrowheads="1"/>
                </p:cNvSpPr>
                <p:nvPr/>
              </p:nvSpPr>
              <p:spPr bwMode="auto">
                <a:xfrm>
                  <a:off x="2215" y="2998"/>
                  <a:ext cx="26" cy="16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87" name="Oval 203"/>
                <p:cNvSpPr>
                  <a:spLocks noChangeArrowheads="1"/>
                </p:cNvSpPr>
                <p:nvPr/>
              </p:nvSpPr>
              <p:spPr bwMode="auto">
                <a:xfrm>
                  <a:off x="2442" y="3001"/>
                  <a:ext cx="27" cy="14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88" name="Rectangle 204"/>
                <p:cNvSpPr>
                  <a:spLocks noChangeArrowheads="1"/>
                </p:cNvSpPr>
                <p:nvPr/>
              </p:nvSpPr>
              <p:spPr bwMode="auto">
                <a:xfrm rot="300000">
                  <a:off x="2156" y="3019"/>
                  <a:ext cx="108" cy="14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89" name="Rectangle 205"/>
                <p:cNvSpPr>
                  <a:spLocks noChangeArrowheads="1"/>
                </p:cNvSpPr>
                <p:nvPr/>
              </p:nvSpPr>
              <p:spPr bwMode="auto">
                <a:xfrm rot="21360000">
                  <a:off x="2442" y="3022"/>
                  <a:ext cx="107" cy="16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90" name="Arc 206"/>
                <p:cNvSpPr>
                  <a:spLocks/>
                </p:cNvSpPr>
                <p:nvPr/>
              </p:nvSpPr>
              <p:spPr bwMode="auto">
                <a:xfrm rot="6540000">
                  <a:off x="2238" y="2946"/>
                  <a:ext cx="71" cy="97"/>
                </a:xfrm>
                <a:custGeom>
                  <a:avLst/>
                  <a:gdLst>
                    <a:gd name="G0" fmla="+- 21583 0 0"/>
                    <a:gd name="G1" fmla="+- 0 0 0"/>
                    <a:gd name="G2" fmla="+- 21600 0 0"/>
                    <a:gd name="T0" fmla="*/ 16695 w 21583"/>
                    <a:gd name="T1" fmla="*/ 21040 h 21040"/>
                    <a:gd name="T2" fmla="*/ 0 w 21583"/>
                    <a:gd name="T3" fmla="*/ 863 h 21040"/>
                    <a:gd name="T4" fmla="*/ 21583 w 21583"/>
                    <a:gd name="T5" fmla="*/ 0 h 210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583" h="21040" fill="none" extrusionOk="0">
                      <a:moveTo>
                        <a:pt x="16695" y="21039"/>
                      </a:moveTo>
                      <a:cubicBezTo>
                        <a:pt x="7222" y="18839"/>
                        <a:pt x="388" y="10579"/>
                        <a:pt x="0" y="862"/>
                      </a:cubicBezTo>
                    </a:path>
                    <a:path w="21583" h="21040" stroke="0" extrusionOk="0">
                      <a:moveTo>
                        <a:pt x="16695" y="21039"/>
                      </a:moveTo>
                      <a:cubicBezTo>
                        <a:pt x="7222" y="18839"/>
                        <a:pt x="388" y="10579"/>
                        <a:pt x="0" y="862"/>
                      </a:cubicBezTo>
                      <a:lnTo>
                        <a:pt x="21583" y="0"/>
                      </a:lnTo>
                      <a:close/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  <a:headEnd type="none" w="sm" len="sm"/>
                  <a:tailEnd type="stealth" w="med" len="med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91" name="Arc 207"/>
                <p:cNvSpPr>
                  <a:spLocks/>
                </p:cNvSpPr>
                <p:nvPr/>
              </p:nvSpPr>
              <p:spPr bwMode="auto">
                <a:xfrm rot="15060000">
                  <a:off x="2366" y="2938"/>
                  <a:ext cx="78" cy="118"/>
                </a:xfrm>
                <a:custGeom>
                  <a:avLst/>
                  <a:gdLst>
                    <a:gd name="G0" fmla="+- 0 0 0"/>
                    <a:gd name="G1" fmla="+- 184 0 0"/>
                    <a:gd name="G2" fmla="+- 21600 0 0"/>
                    <a:gd name="T0" fmla="*/ 21599 w 21600"/>
                    <a:gd name="T1" fmla="*/ 0 h 21427"/>
                    <a:gd name="T2" fmla="*/ 3911 w 21600"/>
                    <a:gd name="T3" fmla="*/ 21427 h 21427"/>
                    <a:gd name="T4" fmla="*/ 0 w 21600"/>
                    <a:gd name="T5" fmla="*/ 184 h 214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427" fill="none" extrusionOk="0">
                      <a:moveTo>
                        <a:pt x="21599" y="-1"/>
                      </a:moveTo>
                      <a:cubicBezTo>
                        <a:pt x="21599" y="61"/>
                        <a:pt x="21600" y="122"/>
                        <a:pt x="21600" y="184"/>
                      </a:cubicBezTo>
                      <a:cubicBezTo>
                        <a:pt x="21600" y="10604"/>
                        <a:pt x="14159" y="19540"/>
                        <a:pt x="3910" y="21426"/>
                      </a:cubicBezTo>
                    </a:path>
                    <a:path w="21600" h="21427" stroke="0" extrusionOk="0">
                      <a:moveTo>
                        <a:pt x="21599" y="-1"/>
                      </a:moveTo>
                      <a:cubicBezTo>
                        <a:pt x="21599" y="61"/>
                        <a:pt x="21600" y="122"/>
                        <a:pt x="21600" y="184"/>
                      </a:cubicBezTo>
                      <a:cubicBezTo>
                        <a:pt x="21600" y="10604"/>
                        <a:pt x="14159" y="19540"/>
                        <a:pt x="3910" y="21426"/>
                      </a:cubicBezTo>
                      <a:lnTo>
                        <a:pt x="0" y="184"/>
                      </a:lnTo>
                      <a:close/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  <a:headEnd type="none" w="sm" len="sm"/>
                  <a:tailEnd type="stealth" w="med" len="med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392" name="Rectangle 208"/>
                <p:cNvSpPr>
                  <a:spLocks noChangeArrowheads="1"/>
                </p:cNvSpPr>
                <p:nvPr/>
              </p:nvSpPr>
              <p:spPr bwMode="auto">
                <a:xfrm>
                  <a:off x="2158" y="2863"/>
                  <a:ext cx="179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92075" tIns="46038" rIns="92075" bIns="46038">
                  <a:spAutoFit/>
                </a:bodyPr>
                <a:lstStyle/>
                <a:p>
                  <a:pPr algn="l"/>
                  <a:r>
                    <a:rPr lang="en-US" sz="1000" i="0">
                      <a:solidFill>
                        <a:schemeClr val="tx1"/>
                      </a:solidFill>
                      <a:latin typeface="Arial" pitchFamily="34" charset="0"/>
                    </a:rPr>
                    <a:t>e</a:t>
                  </a:r>
                  <a:r>
                    <a:rPr lang="en-US" sz="1000" i="0" baseline="30000">
                      <a:solidFill>
                        <a:schemeClr val="tx1"/>
                      </a:solidFill>
                      <a:latin typeface="Arial" pitchFamily="34" charset="0"/>
                    </a:rPr>
                    <a:t>-</a:t>
                  </a:r>
                </a:p>
              </p:txBody>
            </p:sp>
            <p:grpSp>
              <p:nvGrpSpPr>
                <p:cNvPr id="9" name="Group 209"/>
                <p:cNvGrpSpPr>
                  <a:grpSpLocks/>
                </p:cNvGrpSpPr>
                <p:nvPr/>
              </p:nvGrpSpPr>
              <p:grpSpPr bwMode="auto">
                <a:xfrm>
                  <a:off x="2200" y="3025"/>
                  <a:ext cx="288" cy="202"/>
                  <a:chOff x="2200" y="3025"/>
                  <a:chExt cx="288" cy="202"/>
                </a:xfrm>
              </p:grpSpPr>
              <p:sp>
                <p:nvSpPr>
                  <p:cNvPr id="93394" name="Freeform 210"/>
                  <p:cNvSpPr>
                    <a:spLocks/>
                  </p:cNvSpPr>
                  <p:nvPr/>
                </p:nvSpPr>
                <p:spPr bwMode="auto">
                  <a:xfrm>
                    <a:off x="2200" y="3025"/>
                    <a:ext cx="135" cy="11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17"/>
                      </a:cxn>
                      <a:cxn ang="0">
                        <a:pos x="134" y="117"/>
                      </a:cxn>
                    </a:cxnLst>
                    <a:rect l="0" t="0" r="r" b="b"/>
                    <a:pathLst>
                      <a:path w="135" h="118">
                        <a:moveTo>
                          <a:pt x="0" y="0"/>
                        </a:moveTo>
                        <a:lnTo>
                          <a:pt x="0" y="117"/>
                        </a:lnTo>
                        <a:lnTo>
                          <a:pt x="134" y="117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93395" name="Freeform 211"/>
                  <p:cNvSpPr>
                    <a:spLocks/>
                  </p:cNvSpPr>
                  <p:nvPr/>
                </p:nvSpPr>
                <p:spPr bwMode="auto">
                  <a:xfrm>
                    <a:off x="2379" y="3041"/>
                    <a:ext cx="109" cy="102"/>
                  </a:xfrm>
                  <a:custGeom>
                    <a:avLst/>
                    <a:gdLst/>
                    <a:ahLst/>
                    <a:cxnLst>
                      <a:cxn ang="0">
                        <a:pos x="108" y="0"/>
                      </a:cxn>
                      <a:cxn ang="0">
                        <a:pos x="108" y="101"/>
                      </a:cxn>
                      <a:cxn ang="0">
                        <a:pos x="0" y="101"/>
                      </a:cxn>
                    </a:cxnLst>
                    <a:rect l="0" t="0" r="r" b="b"/>
                    <a:pathLst>
                      <a:path w="109" h="102">
                        <a:moveTo>
                          <a:pt x="108" y="0"/>
                        </a:moveTo>
                        <a:lnTo>
                          <a:pt x="108" y="101"/>
                        </a:lnTo>
                        <a:lnTo>
                          <a:pt x="0" y="101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93396" name="Line 212"/>
                  <p:cNvSpPr>
                    <a:spLocks noChangeShapeType="1"/>
                  </p:cNvSpPr>
                  <p:nvPr/>
                </p:nvSpPr>
                <p:spPr bwMode="auto">
                  <a:xfrm>
                    <a:off x="2336" y="3110"/>
                    <a:ext cx="0" cy="92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397" name="Line 213"/>
                  <p:cNvSpPr>
                    <a:spLocks noChangeShapeType="1"/>
                  </p:cNvSpPr>
                  <p:nvPr/>
                </p:nvSpPr>
                <p:spPr bwMode="auto">
                  <a:xfrm>
                    <a:off x="2374" y="3096"/>
                    <a:ext cx="0" cy="131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10" name="Group 214"/>
              <p:cNvGrpSpPr>
                <a:grpSpLocks/>
              </p:cNvGrpSpPr>
              <p:nvPr/>
            </p:nvGrpSpPr>
            <p:grpSpPr bwMode="auto">
              <a:xfrm>
                <a:off x="2912" y="2672"/>
                <a:ext cx="399" cy="555"/>
                <a:chOff x="2912" y="2672"/>
                <a:chExt cx="399" cy="555"/>
              </a:xfrm>
            </p:grpSpPr>
            <p:sp>
              <p:nvSpPr>
                <p:cNvPr id="93399" name="Rectangle 215"/>
                <p:cNvSpPr>
                  <a:spLocks noChangeArrowheads="1"/>
                </p:cNvSpPr>
                <p:nvPr/>
              </p:nvSpPr>
              <p:spPr bwMode="auto">
                <a:xfrm>
                  <a:off x="2914" y="2709"/>
                  <a:ext cx="395" cy="289"/>
                </a:xfrm>
                <a:prstGeom prst="rect">
                  <a:avLst/>
                </a:prstGeom>
                <a:solidFill>
                  <a:srgbClr val="6699FF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00" name="Oval 216"/>
                <p:cNvSpPr>
                  <a:spLocks noChangeArrowheads="1"/>
                </p:cNvSpPr>
                <p:nvPr/>
              </p:nvSpPr>
              <p:spPr bwMode="auto">
                <a:xfrm>
                  <a:off x="2914" y="2672"/>
                  <a:ext cx="395" cy="65"/>
                </a:xfrm>
                <a:prstGeom prst="ellipse">
                  <a:avLst/>
                </a:pr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01" name="Oval 217"/>
                <p:cNvSpPr>
                  <a:spLocks noChangeArrowheads="1"/>
                </p:cNvSpPr>
                <p:nvPr/>
              </p:nvSpPr>
              <p:spPr bwMode="auto">
                <a:xfrm>
                  <a:off x="2914" y="2968"/>
                  <a:ext cx="397" cy="52"/>
                </a:xfrm>
                <a:prstGeom prst="ellipse">
                  <a:avLst/>
                </a:pr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02" name="Rectangle 218"/>
                <p:cNvSpPr>
                  <a:spLocks noChangeArrowheads="1"/>
                </p:cNvSpPr>
                <p:nvPr/>
              </p:nvSpPr>
              <p:spPr bwMode="auto">
                <a:xfrm>
                  <a:off x="2917" y="2948"/>
                  <a:ext cx="393" cy="52"/>
                </a:xfrm>
                <a:prstGeom prst="rect">
                  <a:avLst/>
                </a:prstGeom>
                <a:solidFill>
                  <a:srgbClr val="6699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03" name="Oval 219"/>
                <p:cNvSpPr>
                  <a:spLocks noChangeArrowheads="1"/>
                </p:cNvSpPr>
                <p:nvPr/>
              </p:nvSpPr>
              <p:spPr bwMode="auto">
                <a:xfrm>
                  <a:off x="2963" y="2797"/>
                  <a:ext cx="26" cy="14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04" name="Oval 220"/>
                <p:cNvSpPr>
                  <a:spLocks noChangeArrowheads="1"/>
                </p:cNvSpPr>
                <p:nvPr/>
              </p:nvSpPr>
              <p:spPr bwMode="auto">
                <a:xfrm>
                  <a:off x="3138" y="2770"/>
                  <a:ext cx="27" cy="15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05" name="Oval 221"/>
                <p:cNvSpPr>
                  <a:spLocks noChangeArrowheads="1"/>
                </p:cNvSpPr>
                <p:nvPr/>
              </p:nvSpPr>
              <p:spPr bwMode="auto">
                <a:xfrm>
                  <a:off x="3220" y="2819"/>
                  <a:ext cx="26" cy="15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06" name="Oval 222"/>
                <p:cNvSpPr>
                  <a:spLocks noChangeArrowheads="1"/>
                </p:cNvSpPr>
                <p:nvPr/>
              </p:nvSpPr>
              <p:spPr bwMode="auto">
                <a:xfrm>
                  <a:off x="3103" y="2870"/>
                  <a:ext cx="27" cy="15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07" name="Oval 223"/>
                <p:cNvSpPr>
                  <a:spLocks noChangeArrowheads="1"/>
                </p:cNvSpPr>
                <p:nvPr/>
              </p:nvSpPr>
              <p:spPr bwMode="auto">
                <a:xfrm>
                  <a:off x="3082" y="2963"/>
                  <a:ext cx="26" cy="15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08" name="Oval 224"/>
                <p:cNvSpPr>
                  <a:spLocks noChangeArrowheads="1"/>
                </p:cNvSpPr>
                <p:nvPr/>
              </p:nvSpPr>
              <p:spPr bwMode="auto">
                <a:xfrm>
                  <a:off x="3006" y="2853"/>
                  <a:ext cx="25" cy="14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09" name="Oval 225"/>
                <p:cNvSpPr>
                  <a:spLocks noChangeArrowheads="1"/>
                </p:cNvSpPr>
                <p:nvPr/>
              </p:nvSpPr>
              <p:spPr bwMode="auto">
                <a:xfrm>
                  <a:off x="2971" y="2998"/>
                  <a:ext cx="26" cy="16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10" name="Oval 226"/>
                <p:cNvSpPr>
                  <a:spLocks noChangeArrowheads="1"/>
                </p:cNvSpPr>
                <p:nvPr/>
              </p:nvSpPr>
              <p:spPr bwMode="auto">
                <a:xfrm>
                  <a:off x="3198" y="3001"/>
                  <a:ext cx="27" cy="14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11" name="Rectangle 227"/>
                <p:cNvSpPr>
                  <a:spLocks noChangeArrowheads="1"/>
                </p:cNvSpPr>
                <p:nvPr/>
              </p:nvSpPr>
              <p:spPr bwMode="auto">
                <a:xfrm rot="300000">
                  <a:off x="2912" y="3019"/>
                  <a:ext cx="108" cy="14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12" name="Rectangle 228"/>
                <p:cNvSpPr>
                  <a:spLocks noChangeArrowheads="1"/>
                </p:cNvSpPr>
                <p:nvPr/>
              </p:nvSpPr>
              <p:spPr bwMode="auto">
                <a:xfrm rot="21360000">
                  <a:off x="3198" y="3022"/>
                  <a:ext cx="107" cy="16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13" name="Arc 229"/>
                <p:cNvSpPr>
                  <a:spLocks/>
                </p:cNvSpPr>
                <p:nvPr/>
              </p:nvSpPr>
              <p:spPr bwMode="auto">
                <a:xfrm rot="6540000">
                  <a:off x="2994" y="2946"/>
                  <a:ext cx="71" cy="97"/>
                </a:xfrm>
                <a:custGeom>
                  <a:avLst/>
                  <a:gdLst>
                    <a:gd name="G0" fmla="+- 21583 0 0"/>
                    <a:gd name="G1" fmla="+- 0 0 0"/>
                    <a:gd name="G2" fmla="+- 21600 0 0"/>
                    <a:gd name="T0" fmla="*/ 16695 w 21583"/>
                    <a:gd name="T1" fmla="*/ 21040 h 21040"/>
                    <a:gd name="T2" fmla="*/ 0 w 21583"/>
                    <a:gd name="T3" fmla="*/ 863 h 21040"/>
                    <a:gd name="T4" fmla="*/ 21583 w 21583"/>
                    <a:gd name="T5" fmla="*/ 0 h 210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583" h="21040" fill="none" extrusionOk="0">
                      <a:moveTo>
                        <a:pt x="16695" y="21039"/>
                      </a:moveTo>
                      <a:cubicBezTo>
                        <a:pt x="7222" y="18839"/>
                        <a:pt x="388" y="10579"/>
                        <a:pt x="0" y="862"/>
                      </a:cubicBezTo>
                    </a:path>
                    <a:path w="21583" h="21040" stroke="0" extrusionOk="0">
                      <a:moveTo>
                        <a:pt x="16695" y="21039"/>
                      </a:moveTo>
                      <a:cubicBezTo>
                        <a:pt x="7222" y="18839"/>
                        <a:pt x="388" y="10579"/>
                        <a:pt x="0" y="862"/>
                      </a:cubicBezTo>
                      <a:lnTo>
                        <a:pt x="21583" y="0"/>
                      </a:lnTo>
                      <a:close/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  <a:headEnd type="none" w="sm" len="sm"/>
                  <a:tailEnd type="stealth" w="med" len="med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14" name="Arc 230"/>
                <p:cNvSpPr>
                  <a:spLocks/>
                </p:cNvSpPr>
                <p:nvPr/>
              </p:nvSpPr>
              <p:spPr bwMode="auto">
                <a:xfrm rot="15060000">
                  <a:off x="3122" y="2938"/>
                  <a:ext cx="78" cy="118"/>
                </a:xfrm>
                <a:custGeom>
                  <a:avLst/>
                  <a:gdLst>
                    <a:gd name="G0" fmla="+- 0 0 0"/>
                    <a:gd name="G1" fmla="+- 184 0 0"/>
                    <a:gd name="G2" fmla="+- 21600 0 0"/>
                    <a:gd name="T0" fmla="*/ 21599 w 21600"/>
                    <a:gd name="T1" fmla="*/ 0 h 21427"/>
                    <a:gd name="T2" fmla="*/ 3911 w 21600"/>
                    <a:gd name="T3" fmla="*/ 21427 h 21427"/>
                    <a:gd name="T4" fmla="*/ 0 w 21600"/>
                    <a:gd name="T5" fmla="*/ 184 h 214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427" fill="none" extrusionOk="0">
                      <a:moveTo>
                        <a:pt x="21599" y="-1"/>
                      </a:moveTo>
                      <a:cubicBezTo>
                        <a:pt x="21599" y="61"/>
                        <a:pt x="21600" y="122"/>
                        <a:pt x="21600" y="184"/>
                      </a:cubicBezTo>
                      <a:cubicBezTo>
                        <a:pt x="21600" y="10604"/>
                        <a:pt x="14159" y="19540"/>
                        <a:pt x="3910" y="21426"/>
                      </a:cubicBezTo>
                    </a:path>
                    <a:path w="21600" h="21427" stroke="0" extrusionOk="0">
                      <a:moveTo>
                        <a:pt x="21599" y="-1"/>
                      </a:moveTo>
                      <a:cubicBezTo>
                        <a:pt x="21599" y="61"/>
                        <a:pt x="21600" y="122"/>
                        <a:pt x="21600" y="184"/>
                      </a:cubicBezTo>
                      <a:cubicBezTo>
                        <a:pt x="21600" y="10604"/>
                        <a:pt x="14159" y="19540"/>
                        <a:pt x="3910" y="21426"/>
                      </a:cubicBezTo>
                      <a:lnTo>
                        <a:pt x="0" y="184"/>
                      </a:lnTo>
                      <a:close/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  <a:headEnd type="none" w="sm" len="sm"/>
                  <a:tailEnd type="stealth" w="med" len="med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15" name="Rectangle 231"/>
                <p:cNvSpPr>
                  <a:spLocks noChangeArrowheads="1"/>
                </p:cNvSpPr>
                <p:nvPr/>
              </p:nvSpPr>
              <p:spPr bwMode="auto">
                <a:xfrm>
                  <a:off x="2914" y="2863"/>
                  <a:ext cx="179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92075" tIns="46038" rIns="92075" bIns="46038">
                  <a:spAutoFit/>
                </a:bodyPr>
                <a:lstStyle/>
                <a:p>
                  <a:pPr algn="l"/>
                  <a:r>
                    <a:rPr lang="en-US" sz="1000" i="0">
                      <a:solidFill>
                        <a:schemeClr val="tx1"/>
                      </a:solidFill>
                      <a:latin typeface="Arial" pitchFamily="34" charset="0"/>
                    </a:rPr>
                    <a:t>e</a:t>
                  </a:r>
                  <a:r>
                    <a:rPr lang="en-US" sz="1000" i="0" baseline="30000">
                      <a:solidFill>
                        <a:schemeClr val="tx1"/>
                      </a:solidFill>
                      <a:latin typeface="Arial" pitchFamily="34" charset="0"/>
                    </a:rPr>
                    <a:t>-</a:t>
                  </a:r>
                </a:p>
              </p:txBody>
            </p:sp>
            <p:grpSp>
              <p:nvGrpSpPr>
                <p:cNvPr id="11" name="Group 232"/>
                <p:cNvGrpSpPr>
                  <a:grpSpLocks/>
                </p:cNvGrpSpPr>
                <p:nvPr/>
              </p:nvGrpSpPr>
              <p:grpSpPr bwMode="auto">
                <a:xfrm>
                  <a:off x="2956" y="3025"/>
                  <a:ext cx="288" cy="202"/>
                  <a:chOff x="2956" y="3025"/>
                  <a:chExt cx="288" cy="202"/>
                </a:xfrm>
              </p:grpSpPr>
              <p:sp>
                <p:nvSpPr>
                  <p:cNvPr id="93417" name="Freeform 233"/>
                  <p:cNvSpPr>
                    <a:spLocks/>
                  </p:cNvSpPr>
                  <p:nvPr/>
                </p:nvSpPr>
                <p:spPr bwMode="auto">
                  <a:xfrm>
                    <a:off x="2956" y="3025"/>
                    <a:ext cx="135" cy="11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17"/>
                      </a:cxn>
                      <a:cxn ang="0">
                        <a:pos x="134" y="117"/>
                      </a:cxn>
                    </a:cxnLst>
                    <a:rect l="0" t="0" r="r" b="b"/>
                    <a:pathLst>
                      <a:path w="135" h="118">
                        <a:moveTo>
                          <a:pt x="0" y="0"/>
                        </a:moveTo>
                        <a:lnTo>
                          <a:pt x="0" y="117"/>
                        </a:lnTo>
                        <a:lnTo>
                          <a:pt x="134" y="117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93418" name="Freeform 234"/>
                  <p:cNvSpPr>
                    <a:spLocks/>
                  </p:cNvSpPr>
                  <p:nvPr/>
                </p:nvSpPr>
                <p:spPr bwMode="auto">
                  <a:xfrm>
                    <a:off x="3135" y="3041"/>
                    <a:ext cx="109" cy="102"/>
                  </a:xfrm>
                  <a:custGeom>
                    <a:avLst/>
                    <a:gdLst/>
                    <a:ahLst/>
                    <a:cxnLst>
                      <a:cxn ang="0">
                        <a:pos x="108" y="0"/>
                      </a:cxn>
                      <a:cxn ang="0">
                        <a:pos x="108" y="101"/>
                      </a:cxn>
                      <a:cxn ang="0">
                        <a:pos x="0" y="101"/>
                      </a:cxn>
                    </a:cxnLst>
                    <a:rect l="0" t="0" r="r" b="b"/>
                    <a:pathLst>
                      <a:path w="109" h="102">
                        <a:moveTo>
                          <a:pt x="108" y="0"/>
                        </a:moveTo>
                        <a:lnTo>
                          <a:pt x="108" y="101"/>
                        </a:lnTo>
                        <a:lnTo>
                          <a:pt x="0" y="101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93419" name="Line 235"/>
                  <p:cNvSpPr>
                    <a:spLocks noChangeShapeType="1"/>
                  </p:cNvSpPr>
                  <p:nvPr/>
                </p:nvSpPr>
                <p:spPr bwMode="auto">
                  <a:xfrm>
                    <a:off x="3092" y="3110"/>
                    <a:ext cx="0" cy="92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420" name="Line 236"/>
                  <p:cNvSpPr>
                    <a:spLocks noChangeShapeType="1"/>
                  </p:cNvSpPr>
                  <p:nvPr/>
                </p:nvSpPr>
                <p:spPr bwMode="auto">
                  <a:xfrm>
                    <a:off x="3130" y="3096"/>
                    <a:ext cx="0" cy="131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12" name="Group 237"/>
              <p:cNvGrpSpPr>
                <a:grpSpLocks/>
              </p:cNvGrpSpPr>
              <p:nvPr/>
            </p:nvGrpSpPr>
            <p:grpSpPr bwMode="auto">
              <a:xfrm>
                <a:off x="3668" y="2672"/>
                <a:ext cx="399" cy="555"/>
                <a:chOff x="3668" y="2672"/>
                <a:chExt cx="399" cy="555"/>
              </a:xfrm>
            </p:grpSpPr>
            <p:sp>
              <p:nvSpPr>
                <p:cNvPr id="93422" name="Rectangle 238"/>
                <p:cNvSpPr>
                  <a:spLocks noChangeArrowheads="1"/>
                </p:cNvSpPr>
                <p:nvPr/>
              </p:nvSpPr>
              <p:spPr bwMode="auto">
                <a:xfrm>
                  <a:off x="3670" y="2709"/>
                  <a:ext cx="395" cy="289"/>
                </a:xfrm>
                <a:prstGeom prst="rect">
                  <a:avLst/>
                </a:prstGeom>
                <a:solidFill>
                  <a:srgbClr val="CCCC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23" name="Oval 239"/>
                <p:cNvSpPr>
                  <a:spLocks noChangeArrowheads="1"/>
                </p:cNvSpPr>
                <p:nvPr/>
              </p:nvSpPr>
              <p:spPr bwMode="auto">
                <a:xfrm>
                  <a:off x="3670" y="2672"/>
                  <a:ext cx="395" cy="65"/>
                </a:xfrm>
                <a:prstGeom prst="ellipse">
                  <a:avLst/>
                </a:prstGeom>
                <a:solidFill>
                  <a:srgbClr val="CCCC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24" name="Oval 240"/>
                <p:cNvSpPr>
                  <a:spLocks noChangeArrowheads="1"/>
                </p:cNvSpPr>
                <p:nvPr/>
              </p:nvSpPr>
              <p:spPr bwMode="auto">
                <a:xfrm>
                  <a:off x="3670" y="2968"/>
                  <a:ext cx="397" cy="52"/>
                </a:xfrm>
                <a:prstGeom prst="ellipse">
                  <a:avLst/>
                </a:prstGeom>
                <a:solidFill>
                  <a:srgbClr val="CCCC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25" name="Rectangle 241"/>
                <p:cNvSpPr>
                  <a:spLocks noChangeArrowheads="1"/>
                </p:cNvSpPr>
                <p:nvPr/>
              </p:nvSpPr>
              <p:spPr bwMode="auto">
                <a:xfrm>
                  <a:off x="3673" y="2948"/>
                  <a:ext cx="393" cy="52"/>
                </a:xfrm>
                <a:prstGeom prst="rect">
                  <a:avLst/>
                </a:prstGeom>
                <a:solidFill>
                  <a:srgbClr val="CCCC0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26" name="Oval 242"/>
                <p:cNvSpPr>
                  <a:spLocks noChangeArrowheads="1"/>
                </p:cNvSpPr>
                <p:nvPr/>
              </p:nvSpPr>
              <p:spPr bwMode="auto">
                <a:xfrm>
                  <a:off x="3719" y="2797"/>
                  <a:ext cx="26" cy="14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27" name="Oval 243"/>
                <p:cNvSpPr>
                  <a:spLocks noChangeArrowheads="1"/>
                </p:cNvSpPr>
                <p:nvPr/>
              </p:nvSpPr>
              <p:spPr bwMode="auto">
                <a:xfrm>
                  <a:off x="3894" y="2770"/>
                  <a:ext cx="27" cy="15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28" name="Oval 244"/>
                <p:cNvSpPr>
                  <a:spLocks noChangeArrowheads="1"/>
                </p:cNvSpPr>
                <p:nvPr/>
              </p:nvSpPr>
              <p:spPr bwMode="auto">
                <a:xfrm>
                  <a:off x="3976" y="2819"/>
                  <a:ext cx="26" cy="15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29" name="Oval 245"/>
                <p:cNvSpPr>
                  <a:spLocks noChangeArrowheads="1"/>
                </p:cNvSpPr>
                <p:nvPr/>
              </p:nvSpPr>
              <p:spPr bwMode="auto">
                <a:xfrm>
                  <a:off x="3859" y="2870"/>
                  <a:ext cx="27" cy="15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30" name="Oval 246"/>
                <p:cNvSpPr>
                  <a:spLocks noChangeArrowheads="1"/>
                </p:cNvSpPr>
                <p:nvPr/>
              </p:nvSpPr>
              <p:spPr bwMode="auto">
                <a:xfrm>
                  <a:off x="3838" y="2963"/>
                  <a:ext cx="26" cy="15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31" name="Oval 247"/>
                <p:cNvSpPr>
                  <a:spLocks noChangeArrowheads="1"/>
                </p:cNvSpPr>
                <p:nvPr/>
              </p:nvSpPr>
              <p:spPr bwMode="auto">
                <a:xfrm>
                  <a:off x="3762" y="2853"/>
                  <a:ext cx="25" cy="14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32" name="Oval 248"/>
                <p:cNvSpPr>
                  <a:spLocks noChangeArrowheads="1"/>
                </p:cNvSpPr>
                <p:nvPr/>
              </p:nvSpPr>
              <p:spPr bwMode="auto">
                <a:xfrm>
                  <a:off x="3727" y="2998"/>
                  <a:ext cx="26" cy="16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33" name="Oval 249"/>
                <p:cNvSpPr>
                  <a:spLocks noChangeArrowheads="1"/>
                </p:cNvSpPr>
                <p:nvPr/>
              </p:nvSpPr>
              <p:spPr bwMode="auto">
                <a:xfrm>
                  <a:off x="3954" y="3001"/>
                  <a:ext cx="27" cy="14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34" name="Rectangle 250"/>
                <p:cNvSpPr>
                  <a:spLocks noChangeArrowheads="1"/>
                </p:cNvSpPr>
                <p:nvPr/>
              </p:nvSpPr>
              <p:spPr bwMode="auto">
                <a:xfrm rot="300000">
                  <a:off x="3668" y="3019"/>
                  <a:ext cx="108" cy="14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35" name="Rectangle 251"/>
                <p:cNvSpPr>
                  <a:spLocks noChangeArrowheads="1"/>
                </p:cNvSpPr>
                <p:nvPr/>
              </p:nvSpPr>
              <p:spPr bwMode="auto">
                <a:xfrm rot="21360000">
                  <a:off x="3954" y="3022"/>
                  <a:ext cx="107" cy="16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36" name="Arc 252"/>
                <p:cNvSpPr>
                  <a:spLocks/>
                </p:cNvSpPr>
                <p:nvPr/>
              </p:nvSpPr>
              <p:spPr bwMode="auto">
                <a:xfrm rot="6540000">
                  <a:off x="3750" y="2946"/>
                  <a:ext cx="71" cy="97"/>
                </a:xfrm>
                <a:custGeom>
                  <a:avLst/>
                  <a:gdLst>
                    <a:gd name="G0" fmla="+- 21583 0 0"/>
                    <a:gd name="G1" fmla="+- 0 0 0"/>
                    <a:gd name="G2" fmla="+- 21600 0 0"/>
                    <a:gd name="T0" fmla="*/ 16695 w 21583"/>
                    <a:gd name="T1" fmla="*/ 21040 h 21040"/>
                    <a:gd name="T2" fmla="*/ 0 w 21583"/>
                    <a:gd name="T3" fmla="*/ 863 h 21040"/>
                    <a:gd name="T4" fmla="*/ 21583 w 21583"/>
                    <a:gd name="T5" fmla="*/ 0 h 210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583" h="21040" fill="none" extrusionOk="0">
                      <a:moveTo>
                        <a:pt x="16695" y="21039"/>
                      </a:moveTo>
                      <a:cubicBezTo>
                        <a:pt x="7222" y="18839"/>
                        <a:pt x="388" y="10579"/>
                        <a:pt x="0" y="862"/>
                      </a:cubicBezTo>
                    </a:path>
                    <a:path w="21583" h="21040" stroke="0" extrusionOk="0">
                      <a:moveTo>
                        <a:pt x="16695" y="21039"/>
                      </a:moveTo>
                      <a:cubicBezTo>
                        <a:pt x="7222" y="18839"/>
                        <a:pt x="388" y="10579"/>
                        <a:pt x="0" y="862"/>
                      </a:cubicBezTo>
                      <a:lnTo>
                        <a:pt x="21583" y="0"/>
                      </a:lnTo>
                      <a:close/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  <a:headEnd type="none" w="sm" len="sm"/>
                  <a:tailEnd type="stealth" w="med" len="med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37" name="Arc 253"/>
                <p:cNvSpPr>
                  <a:spLocks/>
                </p:cNvSpPr>
                <p:nvPr/>
              </p:nvSpPr>
              <p:spPr bwMode="auto">
                <a:xfrm rot="15060000">
                  <a:off x="3878" y="2938"/>
                  <a:ext cx="78" cy="118"/>
                </a:xfrm>
                <a:custGeom>
                  <a:avLst/>
                  <a:gdLst>
                    <a:gd name="G0" fmla="+- 0 0 0"/>
                    <a:gd name="G1" fmla="+- 184 0 0"/>
                    <a:gd name="G2" fmla="+- 21600 0 0"/>
                    <a:gd name="T0" fmla="*/ 21599 w 21600"/>
                    <a:gd name="T1" fmla="*/ 0 h 21427"/>
                    <a:gd name="T2" fmla="*/ 3911 w 21600"/>
                    <a:gd name="T3" fmla="*/ 21427 h 21427"/>
                    <a:gd name="T4" fmla="*/ 0 w 21600"/>
                    <a:gd name="T5" fmla="*/ 184 h 214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427" fill="none" extrusionOk="0">
                      <a:moveTo>
                        <a:pt x="21599" y="-1"/>
                      </a:moveTo>
                      <a:cubicBezTo>
                        <a:pt x="21599" y="61"/>
                        <a:pt x="21600" y="122"/>
                        <a:pt x="21600" y="184"/>
                      </a:cubicBezTo>
                      <a:cubicBezTo>
                        <a:pt x="21600" y="10604"/>
                        <a:pt x="14159" y="19540"/>
                        <a:pt x="3910" y="21426"/>
                      </a:cubicBezTo>
                    </a:path>
                    <a:path w="21600" h="21427" stroke="0" extrusionOk="0">
                      <a:moveTo>
                        <a:pt x="21599" y="-1"/>
                      </a:moveTo>
                      <a:cubicBezTo>
                        <a:pt x="21599" y="61"/>
                        <a:pt x="21600" y="122"/>
                        <a:pt x="21600" y="184"/>
                      </a:cubicBezTo>
                      <a:cubicBezTo>
                        <a:pt x="21600" y="10604"/>
                        <a:pt x="14159" y="19540"/>
                        <a:pt x="3910" y="21426"/>
                      </a:cubicBezTo>
                      <a:lnTo>
                        <a:pt x="0" y="184"/>
                      </a:lnTo>
                      <a:close/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  <a:headEnd type="none" w="sm" len="sm"/>
                  <a:tailEnd type="stealth" w="med" len="med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38" name="Rectangle 254"/>
                <p:cNvSpPr>
                  <a:spLocks noChangeArrowheads="1"/>
                </p:cNvSpPr>
                <p:nvPr/>
              </p:nvSpPr>
              <p:spPr bwMode="auto">
                <a:xfrm>
                  <a:off x="3670" y="2863"/>
                  <a:ext cx="179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92075" tIns="46038" rIns="92075" bIns="46038">
                  <a:spAutoFit/>
                </a:bodyPr>
                <a:lstStyle/>
                <a:p>
                  <a:pPr algn="l"/>
                  <a:r>
                    <a:rPr lang="en-US" sz="1000" i="0">
                      <a:solidFill>
                        <a:schemeClr val="tx1"/>
                      </a:solidFill>
                      <a:latin typeface="Arial" pitchFamily="34" charset="0"/>
                    </a:rPr>
                    <a:t>e</a:t>
                  </a:r>
                  <a:r>
                    <a:rPr lang="en-US" sz="1000" i="0" baseline="30000">
                      <a:solidFill>
                        <a:schemeClr val="tx1"/>
                      </a:solidFill>
                      <a:latin typeface="Arial" pitchFamily="34" charset="0"/>
                    </a:rPr>
                    <a:t>-</a:t>
                  </a:r>
                </a:p>
              </p:txBody>
            </p:sp>
            <p:grpSp>
              <p:nvGrpSpPr>
                <p:cNvPr id="13" name="Group 255"/>
                <p:cNvGrpSpPr>
                  <a:grpSpLocks/>
                </p:cNvGrpSpPr>
                <p:nvPr/>
              </p:nvGrpSpPr>
              <p:grpSpPr bwMode="auto">
                <a:xfrm>
                  <a:off x="3712" y="3025"/>
                  <a:ext cx="288" cy="202"/>
                  <a:chOff x="3712" y="3025"/>
                  <a:chExt cx="288" cy="202"/>
                </a:xfrm>
              </p:grpSpPr>
              <p:sp>
                <p:nvSpPr>
                  <p:cNvPr id="93440" name="Freeform 256"/>
                  <p:cNvSpPr>
                    <a:spLocks/>
                  </p:cNvSpPr>
                  <p:nvPr/>
                </p:nvSpPr>
                <p:spPr bwMode="auto">
                  <a:xfrm>
                    <a:off x="3712" y="3025"/>
                    <a:ext cx="135" cy="11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17"/>
                      </a:cxn>
                      <a:cxn ang="0">
                        <a:pos x="134" y="117"/>
                      </a:cxn>
                    </a:cxnLst>
                    <a:rect l="0" t="0" r="r" b="b"/>
                    <a:pathLst>
                      <a:path w="135" h="118">
                        <a:moveTo>
                          <a:pt x="0" y="0"/>
                        </a:moveTo>
                        <a:lnTo>
                          <a:pt x="0" y="117"/>
                        </a:lnTo>
                        <a:lnTo>
                          <a:pt x="134" y="117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93441" name="Freeform 257"/>
                  <p:cNvSpPr>
                    <a:spLocks/>
                  </p:cNvSpPr>
                  <p:nvPr/>
                </p:nvSpPr>
                <p:spPr bwMode="auto">
                  <a:xfrm>
                    <a:off x="3891" y="3041"/>
                    <a:ext cx="109" cy="102"/>
                  </a:xfrm>
                  <a:custGeom>
                    <a:avLst/>
                    <a:gdLst/>
                    <a:ahLst/>
                    <a:cxnLst>
                      <a:cxn ang="0">
                        <a:pos x="108" y="0"/>
                      </a:cxn>
                      <a:cxn ang="0">
                        <a:pos x="108" y="101"/>
                      </a:cxn>
                      <a:cxn ang="0">
                        <a:pos x="0" y="101"/>
                      </a:cxn>
                    </a:cxnLst>
                    <a:rect l="0" t="0" r="r" b="b"/>
                    <a:pathLst>
                      <a:path w="109" h="102">
                        <a:moveTo>
                          <a:pt x="108" y="0"/>
                        </a:moveTo>
                        <a:lnTo>
                          <a:pt x="108" y="101"/>
                        </a:lnTo>
                        <a:lnTo>
                          <a:pt x="0" y="101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93442" name="Line 258"/>
                  <p:cNvSpPr>
                    <a:spLocks noChangeShapeType="1"/>
                  </p:cNvSpPr>
                  <p:nvPr/>
                </p:nvSpPr>
                <p:spPr bwMode="auto">
                  <a:xfrm>
                    <a:off x="3848" y="3110"/>
                    <a:ext cx="0" cy="92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443" name="Line 259"/>
                  <p:cNvSpPr>
                    <a:spLocks noChangeShapeType="1"/>
                  </p:cNvSpPr>
                  <p:nvPr/>
                </p:nvSpPr>
                <p:spPr bwMode="auto">
                  <a:xfrm>
                    <a:off x="3886" y="3096"/>
                    <a:ext cx="0" cy="131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14" name="Group 260"/>
              <p:cNvGrpSpPr>
                <a:grpSpLocks/>
              </p:cNvGrpSpPr>
              <p:nvPr/>
            </p:nvGrpSpPr>
            <p:grpSpPr bwMode="auto">
              <a:xfrm>
                <a:off x="4351" y="2672"/>
                <a:ext cx="399" cy="555"/>
                <a:chOff x="4351" y="2672"/>
                <a:chExt cx="399" cy="555"/>
              </a:xfrm>
            </p:grpSpPr>
            <p:sp>
              <p:nvSpPr>
                <p:cNvPr id="93445" name="Rectangle 261"/>
                <p:cNvSpPr>
                  <a:spLocks noChangeArrowheads="1"/>
                </p:cNvSpPr>
                <p:nvPr/>
              </p:nvSpPr>
              <p:spPr bwMode="auto">
                <a:xfrm>
                  <a:off x="4353" y="2709"/>
                  <a:ext cx="395" cy="289"/>
                </a:xfrm>
                <a:prstGeom prst="rect">
                  <a:avLst/>
                </a:prstGeom>
                <a:solidFill>
                  <a:srgbClr val="FF66FF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46" name="Oval 262"/>
                <p:cNvSpPr>
                  <a:spLocks noChangeArrowheads="1"/>
                </p:cNvSpPr>
                <p:nvPr/>
              </p:nvSpPr>
              <p:spPr bwMode="auto">
                <a:xfrm>
                  <a:off x="4353" y="2672"/>
                  <a:ext cx="395" cy="65"/>
                </a:xfrm>
                <a:prstGeom prst="ellipse">
                  <a:avLst/>
                </a:prstGeom>
                <a:solidFill>
                  <a:srgbClr val="FF66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47" name="Oval 263"/>
                <p:cNvSpPr>
                  <a:spLocks noChangeArrowheads="1"/>
                </p:cNvSpPr>
                <p:nvPr/>
              </p:nvSpPr>
              <p:spPr bwMode="auto">
                <a:xfrm>
                  <a:off x="4353" y="2968"/>
                  <a:ext cx="397" cy="52"/>
                </a:xfrm>
                <a:prstGeom prst="ellipse">
                  <a:avLst/>
                </a:prstGeom>
                <a:solidFill>
                  <a:srgbClr val="FF66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48" name="Rectangle 264"/>
                <p:cNvSpPr>
                  <a:spLocks noChangeArrowheads="1"/>
                </p:cNvSpPr>
                <p:nvPr/>
              </p:nvSpPr>
              <p:spPr bwMode="auto">
                <a:xfrm>
                  <a:off x="4356" y="2948"/>
                  <a:ext cx="393" cy="52"/>
                </a:xfrm>
                <a:prstGeom prst="rect">
                  <a:avLst/>
                </a:prstGeom>
                <a:solidFill>
                  <a:srgbClr val="FF66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49" name="Oval 265"/>
                <p:cNvSpPr>
                  <a:spLocks noChangeArrowheads="1"/>
                </p:cNvSpPr>
                <p:nvPr/>
              </p:nvSpPr>
              <p:spPr bwMode="auto">
                <a:xfrm>
                  <a:off x="4402" y="2797"/>
                  <a:ext cx="26" cy="14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50" name="Oval 266"/>
                <p:cNvSpPr>
                  <a:spLocks noChangeArrowheads="1"/>
                </p:cNvSpPr>
                <p:nvPr/>
              </p:nvSpPr>
              <p:spPr bwMode="auto">
                <a:xfrm>
                  <a:off x="4577" y="2770"/>
                  <a:ext cx="27" cy="15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51" name="Oval 267"/>
                <p:cNvSpPr>
                  <a:spLocks noChangeArrowheads="1"/>
                </p:cNvSpPr>
                <p:nvPr/>
              </p:nvSpPr>
              <p:spPr bwMode="auto">
                <a:xfrm>
                  <a:off x="4659" y="2819"/>
                  <a:ext cx="26" cy="15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52" name="Oval 268"/>
                <p:cNvSpPr>
                  <a:spLocks noChangeArrowheads="1"/>
                </p:cNvSpPr>
                <p:nvPr/>
              </p:nvSpPr>
              <p:spPr bwMode="auto">
                <a:xfrm>
                  <a:off x="4542" y="2870"/>
                  <a:ext cx="27" cy="15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53" name="Oval 269"/>
                <p:cNvSpPr>
                  <a:spLocks noChangeArrowheads="1"/>
                </p:cNvSpPr>
                <p:nvPr/>
              </p:nvSpPr>
              <p:spPr bwMode="auto">
                <a:xfrm>
                  <a:off x="4521" y="2963"/>
                  <a:ext cx="26" cy="15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54" name="Oval 270"/>
                <p:cNvSpPr>
                  <a:spLocks noChangeArrowheads="1"/>
                </p:cNvSpPr>
                <p:nvPr/>
              </p:nvSpPr>
              <p:spPr bwMode="auto">
                <a:xfrm>
                  <a:off x="4445" y="2853"/>
                  <a:ext cx="25" cy="14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55" name="Oval 271"/>
                <p:cNvSpPr>
                  <a:spLocks noChangeArrowheads="1"/>
                </p:cNvSpPr>
                <p:nvPr/>
              </p:nvSpPr>
              <p:spPr bwMode="auto">
                <a:xfrm>
                  <a:off x="4410" y="2998"/>
                  <a:ext cx="26" cy="16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56" name="Oval 272"/>
                <p:cNvSpPr>
                  <a:spLocks noChangeArrowheads="1"/>
                </p:cNvSpPr>
                <p:nvPr/>
              </p:nvSpPr>
              <p:spPr bwMode="auto">
                <a:xfrm>
                  <a:off x="4637" y="3001"/>
                  <a:ext cx="27" cy="14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57" name="Rectangle 273"/>
                <p:cNvSpPr>
                  <a:spLocks noChangeArrowheads="1"/>
                </p:cNvSpPr>
                <p:nvPr/>
              </p:nvSpPr>
              <p:spPr bwMode="auto">
                <a:xfrm rot="300000">
                  <a:off x="4351" y="3019"/>
                  <a:ext cx="108" cy="14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58" name="Rectangle 274"/>
                <p:cNvSpPr>
                  <a:spLocks noChangeArrowheads="1"/>
                </p:cNvSpPr>
                <p:nvPr/>
              </p:nvSpPr>
              <p:spPr bwMode="auto">
                <a:xfrm rot="21360000">
                  <a:off x="4637" y="3022"/>
                  <a:ext cx="107" cy="16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59" name="Arc 275"/>
                <p:cNvSpPr>
                  <a:spLocks/>
                </p:cNvSpPr>
                <p:nvPr/>
              </p:nvSpPr>
              <p:spPr bwMode="auto">
                <a:xfrm rot="6540000">
                  <a:off x="4433" y="2946"/>
                  <a:ext cx="71" cy="97"/>
                </a:xfrm>
                <a:custGeom>
                  <a:avLst/>
                  <a:gdLst>
                    <a:gd name="G0" fmla="+- 21583 0 0"/>
                    <a:gd name="G1" fmla="+- 0 0 0"/>
                    <a:gd name="G2" fmla="+- 21600 0 0"/>
                    <a:gd name="T0" fmla="*/ 16695 w 21583"/>
                    <a:gd name="T1" fmla="*/ 21040 h 21040"/>
                    <a:gd name="T2" fmla="*/ 0 w 21583"/>
                    <a:gd name="T3" fmla="*/ 863 h 21040"/>
                    <a:gd name="T4" fmla="*/ 21583 w 21583"/>
                    <a:gd name="T5" fmla="*/ 0 h 210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583" h="21040" fill="none" extrusionOk="0">
                      <a:moveTo>
                        <a:pt x="16695" y="21039"/>
                      </a:moveTo>
                      <a:cubicBezTo>
                        <a:pt x="7222" y="18839"/>
                        <a:pt x="388" y="10579"/>
                        <a:pt x="0" y="862"/>
                      </a:cubicBezTo>
                    </a:path>
                    <a:path w="21583" h="21040" stroke="0" extrusionOk="0">
                      <a:moveTo>
                        <a:pt x="16695" y="21039"/>
                      </a:moveTo>
                      <a:cubicBezTo>
                        <a:pt x="7222" y="18839"/>
                        <a:pt x="388" y="10579"/>
                        <a:pt x="0" y="862"/>
                      </a:cubicBezTo>
                      <a:lnTo>
                        <a:pt x="21583" y="0"/>
                      </a:lnTo>
                      <a:close/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  <a:headEnd type="none" w="sm" len="sm"/>
                  <a:tailEnd type="stealth" w="med" len="med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60" name="Arc 276"/>
                <p:cNvSpPr>
                  <a:spLocks/>
                </p:cNvSpPr>
                <p:nvPr/>
              </p:nvSpPr>
              <p:spPr bwMode="auto">
                <a:xfrm rot="15060000">
                  <a:off x="4561" y="2938"/>
                  <a:ext cx="78" cy="118"/>
                </a:xfrm>
                <a:custGeom>
                  <a:avLst/>
                  <a:gdLst>
                    <a:gd name="G0" fmla="+- 0 0 0"/>
                    <a:gd name="G1" fmla="+- 184 0 0"/>
                    <a:gd name="G2" fmla="+- 21600 0 0"/>
                    <a:gd name="T0" fmla="*/ 21599 w 21600"/>
                    <a:gd name="T1" fmla="*/ 0 h 21427"/>
                    <a:gd name="T2" fmla="*/ 3911 w 21600"/>
                    <a:gd name="T3" fmla="*/ 21427 h 21427"/>
                    <a:gd name="T4" fmla="*/ 0 w 21600"/>
                    <a:gd name="T5" fmla="*/ 184 h 214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427" fill="none" extrusionOk="0">
                      <a:moveTo>
                        <a:pt x="21599" y="-1"/>
                      </a:moveTo>
                      <a:cubicBezTo>
                        <a:pt x="21599" y="61"/>
                        <a:pt x="21600" y="122"/>
                        <a:pt x="21600" y="184"/>
                      </a:cubicBezTo>
                      <a:cubicBezTo>
                        <a:pt x="21600" y="10604"/>
                        <a:pt x="14159" y="19540"/>
                        <a:pt x="3910" y="21426"/>
                      </a:cubicBezTo>
                    </a:path>
                    <a:path w="21600" h="21427" stroke="0" extrusionOk="0">
                      <a:moveTo>
                        <a:pt x="21599" y="-1"/>
                      </a:moveTo>
                      <a:cubicBezTo>
                        <a:pt x="21599" y="61"/>
                        <a:pt x="21600" y="122"/>
                        <a:pt x="21600" y="184"/>
                      </a:cubicBezTo>
                      <a:cubicBezTo>
                        <a:pt x="21600" y="10604"/>
                        <a:pt x="14159" y="19540"/>
                        <a:pt x="3910" y="21426"/>
                      </a:cubicBezTo>
                      <a:lnTo>
                        <a:pt x="0" y="184"/>
                      </a:lnTo>
                      <a:close/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  <a:headEnd type="none" w="sm" len="sm"/>
                  <a:tailEnd type="stealth" w="med" len="med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61" name="Rectangle 277"/>
                <p:cNvSpPr>
                  <a:spLocks noChangeArrowheads="1"/>
                </p:cNvSpPr>
                <p:nvPr/>
              </p:nvSpPr>
              <p:spPr bwMode="auto">
                <a:xfrm>
                  <a:off x="4353" y="2863"/>
                  <a:ext cx="179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92075" tIns="46038" rIns="92075" bIns="46038">
                  <a:spAutoFit/>
                </a:bodyPr>
                <a:lstStyle/>
                <a:p>
                  <a:pPr algn="l"/>
                  <a:r>
                    <a:rPr lang="en-US" sz="1000" i="0">
                      <a:solidFill>
                        <a:schemeClr val="tx1"/>
                      </a:solidFill>
                      <a:latin typeface="Arial" pitchFamily="34" charset="0"/>
                    </a:rPr>
                    <a:t>e</a:t>
                  </a:r>
                  <a:r>
                    <a:rPr lang="en-US" sz="1000" i="0" baseline="30000">
                      <a:solidFill>
                        <a:schemeClr val="tx1"/>
                      </a:solidFill>
                      <a:latin typeface="Arial" pitchFamily="34" charset="0"/>
                    </a:rPr>
                    <a:t>-</a:t>
                  </a:r>
                </a:p>
              </p:txBody>
            </p:sp>
            <p:grpSp>
              <p:nvGrpSpPr>
                <p:cNvPr id="15" name="Group 278"/>
                <p:cNvGrpSpPr>
                  <a:grpSpLocks/>
                </p:cNvGrpSpPr>
                <p:nvPr/>
              </p:nvGrpSpPr>
              <p:grpSpPr bwMode="auto">
                <a:xfrm>
                  <a:off x="4395" y="3025"/>
                  <a:ext cx="288" cy="202"/>
                  <a:chOff x="4395" y="3025"/>
                  <a:chExt cx="288" cy="202"/>
                </a:xfrm>
              </p:grpSpPr>
              <p:sp>
                <p:nvSpPr>
                  <p:cNvPr id="93463" name="Freeform 279"/>
                  <p:cNvSpPr>
                    <a:spLocks/>
                  </p:cNvSpPr>
                  <p:nvPr/>
                </p:nvSpPr>
                <p:spPr bwMode="auto">
                  <a:xfrm>
                    <a:off x="4395" y="3025"/>
                    <a:ext cx="135" cy="11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17"/>
                      </a:cxn>
                      <a:cxn ang="0">
                        <a:pos x="134" y="117"/>
                      </a:cxn>
                    </a:cxnLst>
                    <a:rect l="0" t="0" r="r" b="b"/>
                    <a:pathLst>
                      <a:path w="135" h="118">
                        <a:moveTo>
                          <a:pt x="0" y="0"/>
                        </a:moveTo>
                        <a:lnTo>
                          <a:pt x="0" y="117"/>
                        </a:lnTo>
                        <a:lnTo>
                          <a:pt x="134" y="117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93464" name="Freeform 280"/>
                  <p:cNvSpPr>
                    <a:spLocks/>
                  </p:cNvSpPr>
                  <p:nvPr/>
                </p:nvSpPr>
                <p:spPr bwMode="auto">
                  <a:xfrm>
                    <a:off x="4574" y="3041"/>
                    <a:ext cx="109" cy="102"/>
                  </a:xfrm>
                  <a:custGeom>
                    <a:avLst/>
                    <a:gdLst/>
                    <a:ahLst/>
                    <a:cxnLst>
                      <a:cxn ang="0">
                        <a:pos x="108" y="0"/>
                      </a:cxn>
                      <a:cxn ang="0">
                        <a:pos x="108" y="101"/>
                      </a:cxn>
                      <a:cxn ang="0">
                        <a:pos x="0" y="101"/>
                      </a:cxn>
                    </a:cxnLst>
                    <a:rect l="0" t="0" r="r" b="b"/>
                    <a:pathLst>
                      <a:path w="109" h="102">
                        <a:moveTo>
                          <a:pt x="108" y="0"/>
                        </a:moveTo>
                        <a:lnTo>
                          <a:pt x="108" y="101"/>
                        </a:lnTo>
                        <a:lnTo>
                          <a:pt x="0" y="101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93465" name="Line 281"/>
                  <p:cNvSpPr>
                    <a:spLocks noChangeShapeType="1"/>
                  </p:cNvSpPr>
                  <p:nvPr/>
                </p:nvSpPr>
                <p:spPr bwMode="auto">
                  <a:xfrm>
                    <a:off x="4531" y="3110"/>
                    <a:ext cx="0" cy="92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466" name="Line 282"/>
                  <p:cNvSpPr>
                    <a:spLocks noChangeShapeType="1"/>
                  </p:cNvSpPr>
                  <p:nvPr/>
                </p:nvSpPr>
                <p:spPr bwMode="auto">
                  <a:xfrm>
                    <a:off x="4569" y="3096"/>
                    <a:ext cx="0" cy="131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</p:grpSp>
        </p:grpSp>
        <p:sp>
          <p:nvSpPr>
            <p:cNvPr id="93467" name="Freeform 283"/>
            <p:cNvSpPr>
              <a:spLocks/>
            </p:cNvSpPr>
            <p:nvPr/>
          </p:nvSpPr>
          <p:spPr bwMode="auto">
            <a:xfrm>
              <a:off x="431" y="1434"/>
              <a:ext cx="5057" cy="535"/>
            </a:xfrm>
            <a:custGeom>
              <a:avLst/>
              <a:gdLst/>
              <a:ahLst/>
              <a:cxnLst>
                <a:cxn ang="0">
                  <a:pos x="153" y="1"/>
                </a:cxn>
                <a:cxn ang="0">
                  <a:pos x="237" y="11"/>
                </a:cxn>
                <a:cxn ang="0">
                  <a:pos x="268" y="13"/>
                </a:cxn>
                <a:cxn ang="0">
                  <a:pos x="272" y="24"/>
                </a:cxn>
                <a:cxn ang="0">
                  <a:pos x="267" y="34"/>
                </a:cxn>
                <a:cxn ang="0">
                  <a:pos x="263" y="48"/>
                </a:cxn>
                <a:cxn ang="0">
                  <a:pos x="264" y="64"/>
                </a:cxn>
                <a:cxn ang="0">
                  <a:pos x="271" y="75"/>
                </a:cxn>
                <a:cxn ang="0">
                  <a:pos x="283" y="83"/>
                </a:cxn>
                <a:cxn ang="0">
                  <a:pos x="301" y="85"/>
                </a:cxn>
                <a:cxn ang="0">
                  <a:pos x="323" y="85"/>
                </a:cxn>
                <a:cxn ang="0">
                  <a:pos x="366" y="83"/>
                </a:cxn>
                <a:cxn ang="0">
                  <a:pos x="391" y="83"/>
                </a:cxn>
                <a:cxn ang="0">
                  <a:pos x="404" y="86"/>
                </a:cxn>
                <a:cxn ang="0">
                  <a:pos x="420" y="97"/>
                </a:cxn>
                <a:cxn ang="0">
                  <a:pos x="428" y="108"/>
                </a:cxn>
                <a:cxn ang="0">
                  <a:pos x="432" y="128"/>
                </a:cxn>
                <a:cxn ang="0">
                  <a:pos x="428" y="142"/>
                </a:cxn>
                <a:cxn ang="0">
                  <a:pos x="422" y="155"/>
                </a:cxn>
                <a:cxn ang="0">
                  <a:pos x="421" y="167"/>
                </a:cxn>
                <a:cxn ang="0">
                  <a:pos x="410" y="161"/>
                </a:cxn>
                <a:cxn ang="0">
                  <a:pos x="397" y="159"/>
                </a:cxn>
                <a:cxn ang="0">
                  <a:pos x="386" y="164"/>
                </a:cxn>
                <a:cxn ang="0">
                  <a:pos x="368" y="181"/>
                </a:cxn>
                <a:cxn ang="0">
                  <a:pos x="351" y="192"/>
                </a:cxn>
                <a:cxn ang="0">
                  <a:pos x="332" y="198"/>
                </a:cxn>
                <a:cxn ang="0">
                  <a:pos x="317" y="198"/>
                </a:cxn>
                <a:cxn ang="0">
                  <a:pos x="309" y="191"/>
                </a:cxn>
                <a:cxn ang="0">
                  <a:pos x="307" y="180"/>
                </a:cxn>
                <a:cxn ang="0">
                  <a:pos x="309" y="167"/>
                </a:cxn>
                <a:cxn ang="0">
                  <a:pos x="309" y="155"/>
                </a:cxn>
                <a:cxn ang="0">
                  <a:pos x="303" y="148"/>
                </a:cxn>
                <a:cxn ang="0">
                  <a:pos x="292" y="142"/>
                </a:cxn>
                <a:cxn ang="0">
                  <a:pos x="274" y="139"/>
                </a:cxn>
                <a:cxn ang="0">
                  <a:pos x="250" y="141"/>
                </a:cxn>
                <a:cxn ang="0">
                  <a:pos x="230" y="148"/>
                </a:cxn>
                <a:cxn ang="0">
                  <a:pos x="219" y="149"/>
                </a:cxn>
                <a:cxn ang="0">
                  <a:pos x="208" y="148"/>
                </a:cxn>
                <a:cxn ang="0">
                  <a:pos x="197" y="141"/>
                </a:cxn>
                <a:cxn ang="0">
                  <a:pos x="193" y="132"/>
                </a:cxn>
                <a:cxn ang="0">
                  <a:pos x="199" y="117"/>
                </a:cxn>
                <a:cxn ang="0">
                  <a:pos x="202" y="108"/>
                </a:cxn>
                <a:cxn ang="0">
                  <a:pos x="199" y="97"/>
                </a:cxn>
                <a:cxn ang="0">
                  <a:pos x="187" y="86"/>
                </a:cxn>
                <a:cxn ang="0">
                  <a:pos x="176" y="80"/>
                </a:cxn>
                <a:cxn ang="0">
                  <a:pos x="160" y="77"/>
                </a:cxn>
                <a:cxn ang="0">
                  <a:pos x="131" y="76"/>
                </a:cxn>
                <a:cxn ang="0">
                  <a:pos x="83" y="79"/>
                </a:cxn>
                <a:cxn ang="0">
                  <a:pos x="45" y="78"/>
                </a:cxn>
                <a:cxn ang="0">
                  <a:pos x="3" y="47"/>
                </a:cxn>
                <a:cxn ang="0">
                  <a:pos x="37" y="9"/>
                </a:cxn>
              </a:cxnLst>
              <a:rect l="0" t="0" r="r" b="b"/>
              <a:pathLst>
                <a:path w="433" h="199">
                  <a:moveTo>
                    <a:pt x="88" y="2"/>
                  </a:moveTo>
                  <a:lnTo>
                    <a:pt x="129" y="0"/>
                  </a:lnTo>
                  <a:lnTo>
                    <a:pt x="153" y="1"/>
                  </a:lnTo>
                  <a:lnTo>
                    <a:pt x="195" y="0"/>
                  </a:lnTo>
                  <a:lnTo>
                    <a:pt x="219" y="2"/>
                  </a:lnTo>
                  <a:lnTo>
                    <a:pt x="237" y="11"/>
                  </a:lnTo>
                  <a:lnTo>
                    <a:pt x="259" y="7"/>
                  </a:lnTo>
                  <a:lnTo>
                    <a:pt x="265" y="11"/>
                  </a:lnTo>
                  <a:lnTo>
                    <a:pt x="268" y="13"/>
                  </a:lnTo>
                  <a:lnTo>
                    <a:pt x="270" y="17"/>
                  </a:lnTo>
                  <a:lnTo>
                    <a:pt x="272" y="20"/>
                  </a:lnTo>
                  <a:lnTo>
                    <a:pt x="272" y="24"/>
                  </a:lnTo>
                  <a:lnTo>
                    <a:pt x="271" y="27"/>
                  </a:lnTo>
                  <a:lnTo>
                    <a:pt x="270" y="30"/>
                  </a:lnTo>
                  <a:lnTo>
                    <a:pt x="267" y="34"/>
                  </a:lnTo>
                  <a:lnTo>
                    <a:pt x="265" y="38"/>
                  </a:lnTo>
                  <a:lnTo>
                    <a:pt x="263" y="43"/>
                  </a:lnTo>
                  <a:lnTo>
                    <a:pt x="263" y="48"/>
                  </a:lnTo>
                  <a:lnTo>
                    <a:pt x="263" y="56"/>
                  </a:lnTo>
                  <a:lnTo>
                    <a:pt x="263" y="60"/>
                  </a:lnTo>
                  <a:lnTo>
                    <a:pt x="264" y="64"/>
                  </a:lnTo>
                  <a:lnTo>
                    <a:pt x="266" y="68"/>
                  </a:lnTo>
                  <a:lnTo>
                    <a:pt x="268" y="72"/>
                  </a:lnTo>
                  <a:lnTo>
                    <a:pt x="271" y="75"/>
                  </a:lnTo>
                  <a:lnTo>
                    <a:pt x="275" y="78"/>
                  </a:lnTo>
                  <a:lnTo>
                    <a:pt x="279" y="80"/>
                  </a:lnTo>
                  <a:lnTo>
                    <a:pt x="283" y="83"/>
                  </a:lnTo>
                  <a:lnTo>
                    <a:pt x="288" y="83"/>
                  </a:lnTo>
                  <a:lnTo>
                    <a:pt x="293" y="84"/>
                  </a:lnTo>
                  <a:lnTo>
                    <a:pt x="301" y="85"/>
                  </a:lnTo>
                  <a:lnTo>
                    <a:pt x="308" y="85"/>
                  </a:lnTo>
                  <a:lnTo>
                    <a:pt x="316" y="85"/>
                  </a:lnTo>
                  <a:lnTo>
                    <a:pt x="323" y="85"/>
                  </a:lnTo>
                  <a:lnTo>
                    <a:pt x="334" y="85"/>
                  </a:lnTo>
                  <a:lnTo>
                    <a:pt x="351" y="84"/>
                  </a:lnTo>
                  <a:lnTo>
                    <a:pt x="366" y="83"/>
                  </a:lnTo>
                  <a:lnTo>
                    <a:pt x="376" y="83"/>
                  </a:lnTo>
                  <a:lnTo>
                    <a:pt x="384" y="83"/>
                  </a:lnTo>
                  <a:lnTo>
                    <a:pt x="391" y="83"/>
                  </a:lnTo>
                  <a:lnTo>
                    <a:pt x="395" y="84"/>
                  </a:lnTo>
                  <a:lnTo>
                    <a:pt x="399" y="85"/>
                  </a:lnTo>
                  <a:lnTo>
                    <a:pt x="404" y="86"/>
                  </a:lnTo>
                  <a:lnTo>
                    <a:pt x="408" y="89"/>
                  </a:lnTo>
                  <a:lnTo>
                    <a:pt x="413" y="92"/>
                  </a:lnTo>
                  <a:lnTo>
                    <a:pt x="420" y="97"/>
                  </a:lnTo>
                  <a:lnTo>
                    <a:pt x="423" y="100"/>
                  </a:lnTo>
                  <a:lnTo>
                    <a:pt x="426" y="105"/>
                  </a:lnTo>
                  <a:lnTo>
                    <a:pt x="428" y="108"/>
                  </a:lnTo>
                  <a:lnTo>
                    <a:pt x="430" y="113"/>
                  </a:lnTo>
                  <a:lnTo>
                    <a:pt x="432" y="120"/>
                  </a:lnTo>
                  <a:lnTo>
                    <a:pt x="432" y="128"/>
                  </a:lnTo>
                  <a:lnTo>
                    <a:pt x="431" y="134"/>
                  </a:lnTo>
                  <a:lnTo>
                    <a:pt x="430" y="139"/>
                  </a:lnTo>
                  <a:lnTo>
                    <a:pt x="428" y="142"/>
                  </a:lnTo>
                  <a:lnTo>
                    <a:pt x="425" y="148"/>
                  </a:lnTo>
                  <a:lnTo>
                    <a:pt x="424" y="151"/>
                  </a:lnTo>
                  <a:lnTo>
                    <a:pt x="422" y="155"/>
                  </a:lnTo>
                  <a:lnTo>
                    <a:pt x="421" y="159"/>
                  </a:lnTo>
                  <a:lnTo>
                    <a:pt x="421" y="163"/>
                  </a:lnTo>
                  <a:lnTo>
                    <a:pt x="421" y="167"/>
                  </a:lnTo>
                  <a:lnTo>
                    <a:pt x="421" y="170"/>
                  </a:lnTo>
                  <a:lnTo>
                    <a:pt x="413" y="163"/>
                  </a:lnTo>
                  <a:lnTo>
                    <a:pt x="410" y="161"/>
                  </a:lnTo>
                  <a:lnTo>
                    <a:pt x="406" y="160"/>
                  </a:lnTo>
                  <a:lnTo>
                    <a:pt x="400" y="158"/>
                  </a:lnTo>
                  <a:lnTo>
                    <a:pt x="397" y="159"/>
                  </a:lnTo>
                  <a:lnTo>
                    <a:pt x="395" y="160"/>
                  </a:lnTo>
                  <a:lnTo>
                    <a:pt x="390" y="162"/>
                  </a:lnTo>
                  <a:lnTo>
                    <a:pt x="386" y="164"/>
                  </a:lnTo>
                  <a:lnTo>
                    <a:pt x="381" y="168"/>
                  </a:lnTo>
                  <a:lnTo>
                    <a:pt x="375" y="174"/>
                  </a:lnTo>
                  <a:lnTo>
                    <a:pt x="368" y="181"/>
                  </a:lnTo>
                  <a:lnTo>
                    <a:pt x="362" y="185"/>
                  </a:lnTo>
                  <a:lnTo>
                    <a:pt x="356" y="189"/>
                  </a:lnTo>
                  <a:lnTo>
                    <a:pt x="351" y="192"/>
                  </a:lnTo>
                  <a:lnTo>
                    <a:pt x="344" y="194"/>
                  </a:lnTo>
                  <a:lnTo>
                    <a:pt x="337" y="196"/>
                  </a:lnTo>
                  <a:lnTo>
                    <a:pt x="332" y="198"/>
                  </a:lnTo>
                  <a:lnTo>
                    <a:pt x="327" y="198"/>
                  </a:lnTo>
                  <a:lnTo>
                    <a:pt x="322" y="198"/>
                  </a:lnTo>
                  <a:lnTo>
                    <a:pt x="317" y="198"/>
                  </a:lnTo>
                  <a:lnTo>
                    <a:pt x="313" y="195"/>
                  </a:lnTo>
                  <a:lnTo>
                    <a:pt x="310" y="194"/>
                  </a:lnTo>
                  <a:lnTo>
                    <a:pt x="309" y="191"/>
                  </a:lnTo>
                  <a:lnTo>
                    <a:pt x="308" y="188"/>
                  </a:lnTo>
                  <a:lnTo>
                    <a:pt x="308" y="185"/>
                  </a:lnTo>
                  <a:lnTo>
                    <a:pt x="307" y="180"/>
                  </a:lnTo>
                  <a:lnTo>
                    <a:pt x="308" y="176"/>
                  </a:lnTo>
                  <a:lnTo>
                    <a:pt x="308" y="171"/>
                  </a:lnTo>
                  <a:lnTo>
                    <a:pt x="309" y="167"/>
                  </a:lnTo>
                  <a:lnTo>
                    <a:pt x="309" y="163"/>
                  </a:lnTo>
                  <a:lnTo>
                    <a:pt x="309" y="159"/>
                  </a:lnTo>
                  <a:lnTo>
                    <a:pt x="309" y="155"/>
                  </a:lnTo>
                  <a:lnTo>
                    <a:pt x="307" y="152"/>
                  </a:lnTo>
                  <a:lnTo>
                    <a:pt x="307" y="149"/>
                  </a:lnTo>
                  <a:lnTo>
                    <a:pt x="303" y="148"/>
                  </a:lnTo>
                  <a:lnTo>
                    <a:pt x="300" y="145"/>
                  </a:lnTo>
                  <a:lnTo>
                    <a:pt x="296" y="143"/>
                  </a:lnTo>
                  <a:lnTo>
                    <a:pt x="292" y="142"/>
                  </a:lnTo>
                  <a:lnTo>
                    <a:pt x="286" y="140"/>
                  </a:lnTo>
                  <a:lnTo>
                    <a:pt x="280" y="139"/>
                  </a:lnTo>
                  <a:lnTo>
                    <a:pt x="274" y="139"/>
                  </a:lnTo>
                  <a:lnTo>
                    <a:pt x="268" y="138"/>
                  </a:lnTo>
                  <a:lnTo>
                    <a:pt x="258" y="139"/>
                  </a:lnTo>
                  <a:lnTo>
                    <a:pt x="250" y="141"/>
                  </a:lnTo>
                  <a:lnTo>
                    <a:pt x="241" y="144"/>
                  </a:lnTo>
                  <a:lnTo>
                    <a:pt x="235" y="146"/>
                  </a:lnTo>
                  <a:lnTo>
                    <a:pt x="230" y="148"/>
                  </a:lnTo>
                  <a:lnTo>
                    <a:pt x="226" y="148"/>
                  </a:lnTo>
                  <a:lnTo>
                    <a:pt x="223" y="149"/>
                  </a:lnTo>
                  <a:lnTo>
                    <a:pt x="219" y="149"/>
                  </a:lnTo>
                  <a:lnTo>
                    <a:pt x="215" y="148"/>
                  </a:lnTo>
                  <a:lnTo>
                    <a:pt x="212" y="148"/>
                  </a:lnTo>
                  <a:lnTo>
                    <a:pt x="208" y="148"/>
                  </a:lnTo>
                  <a:lnTo>
                    <a:pt x="205" y="145"/>
                  </a:lnTo>
                  <a:lnTo>
                    <a:pt x="201" y="143"/>
                  </a:lnTo>
                  <a:lnTo>
                    <a:pt x="197" y="141"/>
                  </a:lnTo>
                  <a:lnTo>
                    <a:pt x="195" y="137"/>
                  </a:lnTo>
                  <a:lnTo>
                    <a:pt x="194" y="135"/>
                  </a:lnTo>
                  <a:lnTo>
                    <a:pt x="193" y="132"/>
                  </a:lnTo>
                  <a:lnTo>
                    <a:pt x="194" y="126"/>
                  </a:lnTo>
                  <a:lnTo>
                    <a:pt x="195" y="123"/>
                  </a:lnTo>
                  <a:lnTo>
                    <a:pt x="199" y="117"/>
                  </a:lnTo>
                  <a:lnTo>
                    <a:pt x="201" y="114"/>
                  </a:lnTo>
                  <a:lnTo>
                    <a:pt x="202" y="110"/>
                  </a:lnTo>
                  <a:lnTo>
                    <a:pt x="202" y="108"/>
                  </a:lnTo>
                  <a:lnTo>
                    <a:pt x="202" y="105"/>
                  </a:lnTo>
                  <a:lnTo>
                    <a:pt x="201" y="100"/>
                  </a:lnTo>
                  <a:lnTo>
                    <a:pt x="199" y="97"/>
                  </a:lnTo>
                  <a:lnTo>
                    <a:pt x="196" y="92"/>
                  </a:lnTo>
                  <a:lnTo>
                    <a:pt x="191" y="89"/>
                  </a:lnTo>
                  <a:lnTo>
                    <a:pt x="187" y="86"/>
                  </a:lnTo>
                  <a:lnTo>
                    <a:pt x="184" y="84"/>
                  </a:lnTo>
                  <a:lnTo>
                    <a:pt x="180" y="82"/>
                  </a:lnTo>
                  <a:lnTo>
                    <a:pt x="176" y="80"/>
                  </a:lnTo>
                  <a:lnTo>
                    <a:pt x="172" y="79"/>
                  </a:lnTo>
                  <a:lnTo>
                    <a:pt x="166" y="78"/>
                  </a:lnTo>
                  <a:lnTo>
                    <a:pt x="160" y="77"/>
                  </a:lnTo>
                  <a:lnTo>
                    <a:pt x="150" y="76"/>
                  </a:lnTo>
                  <a:lnTo>
                    <a:pt x="140" y="76"/>
                  </a:lnTo>
                  <a:lnTo>
                    <a:pt x="131" y="76"/>
                  </a:lnTo>
                  <a:lnTo>
                    <a:pt x="109" y="77"/>
                  </a:lnTo>
                  <a:lnTo>
                    <a:pt x="96" y="78"/>
                  </a:lnTo>
                  <a:lnTo>
                    <a:pt x="83" y="79"/>
                  </a:lnTo>
                  <a:lnTo>
                    <a:pt x="69" y="79"/>
                  </a:lnTo>
                  <a:lnTo>
                    <a:pt x="58" y="79"/>
                  </a:lnTo>
                  <a:lnTo>
                    <a:pt x="45" y="78"/>
                  </a:lnTo>
                  <a:lnTo>
                    <a:pt x="35" y="77"/>
                  </a:lnTo>
                  <a:lnTo>
                    <a:pt x="23" y="74"/>
                  </a:lnTo>
                  <a:lnTo>
                    <a:pt x="3" y="47"/>
                  </a:lnTo>
                  <a:lnTo>
                    <a:pt x="0" y="48"/>
                  </a:lnTo>
                  <a:lnTo>
                    <a:pt x="10" y="26"/>
                  </a:lnTo>
                  <a:lnTo>
                    <a:pt x="37" y="9"/>
                  </a:lnTo>
                  <a:lnTo>
                    <a:pt x="88" y="2"/>
                  </a:lnTo>
                </a:path>
              </a:pathLst>
            </a:custGeom>
            <a:solidFill>
              <a:srgbClr val="FFDDFF">
                <a:alpha val="50000"/>
              </a:srgbClr>
            </a:solidFill>
            <a:ln w="12700" cap="rnd" cmpd="sng">
              <a:solidFill>
                <a:srgbClr val="CC99FF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93469" name="Rectangle 285"/>
          <p:cNvSpPr>
            <a:spLocks noGrp="1" noChangeArrowheads="1"/>
          </p:cNvSpPr>
          <p:nvPr>
            <p:ph type="body" idx="1"/>
          </p:nvPr>
        </p:nvSpPr>
        <p:spPr>
          <a:xfrm>
            <a:off x="179388" y="908050"/>
            <a:ext cx="8675687" cy="1727200"/>
          </a:xfrm>
        </p:spPr>
        <p:txBody>
          <a:bodyPr/>
          <a:lstStyle/>
          <a:p>
            <a:r>
              <a:rPr lang="en-GB" sz="2400" dirty="0"/>
              <a:t>Array of sensors with different broad sensitivity e.g. Alcohols</a:t>
            </a:r>
          </a:p>
          <a:p>
            <a:r>
              <a:rPr lang="en-GB" sz="2400" dirty="0"/>
              <a:t>Operate by measuring change in resistance/capacitance/frequency</a:t>
            </a:r>
          </a:p>
        </p:txBody>
      </p:sp>
      <p:grpSp>
        <p:nvGrpSpPr>
          <p:cNvPr id="16" name="Group 286"/>
          <p:cNvGrpSpPr>
            <a:grpSpLocks/>
          </p:cNvGrpSpPr>
          <p:nvPr/>
        </p:nvGrpSpPr>
        <p:grpSpPr bwMode="auto">
          <a:xfrm>
            <a:off x="832750" y="3122399"/>
            <a:ext cx="8027987" cy="1611313"/>
            <a:chOff x="511" y="986"/>
            <a:chExt cx="5057" cy="1015"/>
          </a:xfrm>
        </p:grpSpPr>
        <p:grpSp>
          <p:nvGrpSpPr>
            <p:cNvPr id="17" name="Group 287"/>
            <p:cNvGrpSpPr>
              <a:grpSpLocks/>
            </p:cNvGrpSpPr>
            <p:nvPr/>
          </p:nvGrpSpPr>
          <p:grpSpPr bwMode="auto">
            <a:xfrm>
              <a:off x="741" y="1110"/>
              <a:ext cx="4092" cy="891"/>
              <a:chOff x="741" y="1110"/>
              <a:chExt cx="4092" cy="891"/>
            </a:xfrm>
          </p:grpSpPr>
          <p:grpSp>
            <p:nvGrpSpPr>
              <p:cNvPr id="18" name="Group 288"/>
              <p:cNvGrpSpPr>
                <a:grpSpLocks/>
              </p:cNvGrpSpPr>
              <p:nvPr/>
            </p:nvGrpSpPr>
            <p:grpSpPr bwMode="auto">
              <a:xfrm>
                <a:off x="1497" y="1524"/>
                <a:ext cx="355" cy="286"/>
                <a:chOff x="1497" y="1524"/>
                <a:chExt cx="355" cy="286"/>
              </a:xfrm>
            </p:grpSpPr>
            <p:sp>
              <p:nvSpPr>
                <p:cNvPr id="93473" name="Rectangle 289"/>
                <p:cNvSpPr>
                  <a:spLocks noChangeArrowheads="1"/>
                </p:cNvSpPr>
                <p:nvPr/>
              </p:nvSpPr>
              <p:spPr bwMode="auto">
                <a:xfrm>
                  <a:off x="1515" y="1553"/>
                  <a:ext cx="335" cy="227"/>
                </a:xfrm>
                <a:prstGeom prst="rect">
                  <a:avLst/>
                </a:prstGeom>
                <a:solidFill>
                  <a:srgbClr val="FFFFCC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74" name="Oval 290"/>
                <p:cNvSpPr>
                  <a:spLocks noChangeArrowheads="1"/>
                </p:cNvSpPr>
                <p:nvPr/>
              </p:nvSpPr>
              <p:spPr bwMode="auto">
                <a:xfrm>
                  <a:off x="1515" y="1524"/>
                  <a:ext cx="335" cy="51"/>
                </a:xfrm>
                <a:prstGeom prst="ellipse">
                  <a:avLst/>
                </a:prstGeom>
                <a:solidFill>
                  <a:srgbClr val="FFFFC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75" name="Oval 291"/>
                <p:cNvSpPr>
                  <a:spLocks noChangeArrowheads="1"/>
                </p:cNvSpPr>
                <p:nvPr/>
              </p:nvSpPr>
              <p:spPr bwMode="auto">
                <a:xfrm>
                  <a:off x="1515" y="1757"/>
                  <a:ext cx="337" cy="40"/>
                </a:xfrm>
                <a:prstGeom prst="ellipse">
                  <a:avLst/>
                </a:prstGeom>
                <a:solidFill>
                  <a:srgbClr val="FFFFC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76" name="Rectangle 292"/>
                <p:cNvSpPr>
                  <a:spLocks noChangeArrowheads="1"/>
                </p:cNvSpPr>
                <p:nvPr/>
              </p:nvSpPr>
              <p:spPr bwMode="auto">
                <a:xfrm>
                  <a:off x="1518" y="1741"/>
                  <a:ext cx="333" cy="41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77" name="Oval 293"/>
                <p:cNvSpPr>
                  <a:spLocks noChangeArrowheads="1"/>
                </p:cNvSpPr>
                <p:nvPr/>
              </p:nvSpPr>
              <p:spPr bwMode="auto">
                <a:xfrm>
                  <a:off x="1557" y="1622"/>
                  <a:ext cx="22" cy="11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78" name="Oval 294"/>
                <p:cNvSpPr>
                  <a:spLocks noChangeArrowheads="1"/>
                </p:cNvSpPr>
                <p:nvPr/>
              </p:nvSpPr>
              <p:spPr bwMode="auto">
                <a:xfrm>
                  <a:off x="1705" y="1601"/>
                  <a:ext cx="23" cy="12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79" name="Oval 295"/>
                <p:cNvSpPr>
                  <a:spLocks noChangeArrowheads="1"/>
                </p:cNvSpPr>
                <p:nvPr/>
              </p:nvSpPr>
              <p:spPr bwMode="auto">
                <a:xfrm>
                  <a:off x="1775" y="1639"/>
                  <a:ext cx="22" cy="12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80" name="Oval 296"/>
                <p:cNvSpPr>
                  <a:spLocks noChangeArrowheads="1"/>
                </p:cNvSpPr>
                <p:nvPr/>
              </p:nvSpPr>
              <p:spPr bwMode="auto">
                <a:xfrm>
                  <a:off x="1675" y="1680"/>
                  <a:ext cx="23" cy="11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81" name="Oval 297"/>
                <p:cNvSpPr>
                  <a:spLocks noChangeArrowheads="1"/>
                </p:cNvSpPr>
                <p:nvPr/>
              </p:nvSpPr>
              <p:spPr bwMode="auto">
                <a:xfrm>
                  <a:off x="1658" y="1753"/>
                  <a:ext cx="22" cy="11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82" name="Oval 298"/>
                <p:cNvSpPr>
                  <a:spLocks noChangeArrowheads="1"/>
                </p:cNvSpPr>
                <p:nvPr/>
              </p:nvSpPr>
              <p:spPr bwMode="auto">
                <a:xfrm>
                  <a:off x="1593" y="1666"/>
                  <a:ext cx="21" cy="11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83" name="Oval 299"/>
                <p:cNvSpPr>
                  <a:spLocks noChangeArrowheads="1"/>
                </p:cNvSpPr>
                <p:nvPr/>
              </p:nvSpPr>
              <p:spPr bwMode="auto">
                <a:xfrm>
                  <a:off x="1563" y="1780"/>
                  <a:ext cx="22" cy="13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84" name="Oval 300"/>
                <p:cNvSpPr>
                  <a:spLocks noChangeArrowheads="1"/>
                </p:cNvSpPr>
                <p:nvPr/>
              </p:nvSpPr>
              <p:spPr bwMode="auto">
                <a:xfrm>
                  <a:off x="1756" y="1782"/>
                  <a:ext cx="23" cy="11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85" name="Arc 301"/>
                <p:cNvSpPr>
                  <a:spLocks/>
                </p:cNvSpPr>
                <p:nvPr/>
              </p:nvSpPr>
              <p:spPr bwMode="auto">
                <a:xfrm rot="6540000">
                  <a:off x="1585" y="1736"/>
                  <a:ext cx="56" cy="82"/>
                </a:xfrm>
                <a:custGeom>
                  <a:avLst/>
                  <a:gdLst>
                    <a:gd name="G0" fmla="+- 21583 0 0"/>
                    <a:gd name="G1" fmla="+- 0 0 0"/>
                    <a:gd name="G2" fmla="+- 21600 0 0"/>
                    <a:gd name="T0" fmla="*/ 16695 w 21583"/>
                    <a:gd name="T1" fmla="*/ 21040 h 21040"/>
                    <a:gd name="T2" fmla="*/ 0 w 21583"/>
                    <a:gd name="T3" fmla="*/ 863 h 21040"/>
                    <a:gd name="T4" fmla="*/ 21583 w 21583"/>
                    <a:gd name="T5" fmla="*/ 0 h 210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583" h="21040" fill="none" extrusionOk="0">
                      <a:moveTo>
                        <a:pt x="16695" y="21039"/>
                      </a:moveTo>
                      <a:cubicBezTo>
                        <a:pt x="7222" y="18839"/>
                        <a:pt x="388" y="10579"/>
                        <a:pt x="0" y="862"/>
                      </a:cubicBezTo>
                    </a:path>
                    <a:path w="21583" h="21040" stroke="0" extrusionOk="0">
                      <a:moveTo>
                        <a:pt x="16695" y="21039"/>
                      </a:moveTo>
                      <a:cubicBezTo>
                        <a:pt x="7222" y="18839"/>
                        <a:pt x="388" y="10579"/>
                        <a:pt x="0" y="862"/>
                      </a:cubicBezTo>
                      <a:lnTo>
                        <a:pt x="21583" y="0"/>
                      </a:lnTo>
                      <a:close/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  <a:headEnd type="none" w="sm" len="sm"/>
                  <a:tailEnd type="stealth" w="med" len="med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86" name="Arc 302"/>
                <p:cNvSpPr>
                  <a:spLocks/>
                </p:cNvSpPr>
                <p:nvPr/>
              </p:nvSpPr>
              <p:spPr bwMode="auto">
                <a:xfrm rot="15060000">
                  <a:off x="1694" y="1730"/>
                  <a:ext cx="61" cy="100"/>
                </a:xfrm>
                <a:custGeom>
                  <a:avLst/>
                  <a:gdLst>
                    <a:gd name="G0" fmla="+- 0 0 0"/>
                    <a:gd name="G1" fmla="+- 184 0 0"/>
                    <a:gd name="G2" fmla="+- 21600 0 0"/>
                    <a:gd name="T0" fmla="*/ 21599 w 21600"/>
                    <a:gd name="T1" fmla="*/ 0 h 21427"/>
                    <a:gd name="T2" fmla="*/ 3911 w 21600"/>
                    <a:gd name="T3" fmla="*/ 21427 h 21427"/>
                    <a:gd name="T4" fmla="*/ 0 w 21600"/>
                    <a:gd name="T5" fmla="*/ 184 h 214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427" fill="none" extrusionOk="0">
                      <a:moveTo>
                        <a:pt x="21599" y="-1"/>
                      </a:moveTo>
                      <a:cubicBezTo>
                        <a:pt x="21599" y="61"/>
                        <a:pt x="21600" y="122"/>
                        <a:pt x="21600" y="184"/>
                      </a:cubicBezTo>
                      <a:cubicBezTo>
                        <a:pt x="21600" y="10604"/>
                        <a:pt x="14159" y="19540"/>
                        <a:pt x="3910" y="21426"/>
                      </a:cubicBezTo>
                    </a:path>
                    <a:path w="21600" h="21427" stroke="0" extrusionOk="0">
                      <a:moveTo>
                        <a:pt x="21599" y="-1"/>
                      </a:moveTo>
                      <a:cubicBezTo>
                        <a:pt x="21599" y="61"/>
                        <a:pt x="21600" y="122"/>
                        <a:pt x="21600" y="184"/>
                      </a:cubicBezTo>
                      <a:cubicBezTo>
                        <a:pt x="21600" y="10604"/>
                        <a:pt x="14159" y="19540"/>
                        <a:pt x="3910" y="21426"/>
                      </a:cubicBezTo>
                      <a:lnTo>
                        <a:pt x="0" y="184"/>
                      </a:lnTo>
                      <a:close/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  <a:headEnd type="none" w="sm" len="sm"/>
                  <a:tailEnd type="stealth" w="med" len="med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87" name="Rectangle 303"/>
                <p:cNvSpPr>
                  <a:spLocks noChangeArrowheads="1"/>
                </p:cNvSpPr>
                <p:nvPr/>
              </p:nvSpPr>
              <p:spPr bwMode="auto">
                <a:xfrm>
                  <a:off x="1497" y="1632"/>
                  <a:ext cx="179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92075" tIns="46038" rIns="92075" bIns="46038">
                  <a:spAutoFit/>
                </a:bodyPr>
                <a:lstStyle/>
                <a:p>
                  <a:pPr algn="l"/>
                  <a:r>
                    <a:rPr lang="en-US" sz="1000" i="0">
                      <a:solidFill>
                        <a:schemeClr val="tx1"/>
                      </a:solidFill>
                      <a:latin typeface="Arial" pitchFamily="34" charset="0"/>
                    </a:rPr>
                    <a:t>e</a:t>
                  </a:r>
                  <a:r>
                    <a:rPr lang="en-US" sz="1000" i="0" baseline="30000">
                      <a:solidFill>
                        <a:schemeClr val="tx1"/>
                      </a:solidFill>
                      <a:latin typeface="Arial" pitchFamily="34" charset="0"/>
                    </a:rPr>
                    <a:t>-</a:t>
                  </a:r>
                </a:p>
              </p:txBody>
            </p:sp>
          </p:grpSp>
          <p:grpSp>
            <p:nvGrpSpPr>
              <p:cNvPr id="19" name="Group 304"/>
              <p:cNvGrpSpPr>
                <a:grpSpLocks/>
              </p:cNvGrpSpPr>
              <p:nvPr/>
            </p:nvGrpSpPr>
            <p:grpSpPr bwMode="auto">
              <a:xfrm>
                <a:off x="2247" y="1350"/>
                <a:ext cx="493" cy="478"/>
                <a:chOff x="2190" y="1312"/>
                <a:chExt cx="397" cy="364"/>
              </a:xfrm>
            </p:grpSpPr>
            <p:sp>
              <p:nvSpPr>
                <p:cNvPr id="93489" name="Rectangle 305"/>
                <p:cNvSpPr>
                  <a:spLocks noChangeArrowheads="1"/>
                </p:cNvSpPr>
                <p:nvPr/>
              </p:nvSpPr>
              <p:spPr bwMode="auto">
                <a:xfrm>
                  <a:off x="2190" y="1349"/>
                  <a:ext cx="395" cy="289"/>
                </a:xfrm>
                <a:prstGeom prst="rect">
                  <a:avLst/>
                </a:prstGeom>
                <a:solidFill>
                  <a:srgbClr val="FF7C8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90" name="Oval 306"/>
                <p:cNvSpPr>
                  <a:spLocks noChangeArrowheads="1"/>
                </p:cNvSpPr>
                <p:nvPr/>
              </p:nvSpPr>
              <p:spPr bwMode="auto">
                <a:xfrm>
                  <a:off x="2190" y="1312"/>
                  <a:ext cx="395" cy="65"/>
                </a:xfrm>
                <a:prstGeom prst="ellipse">
                  <a:avLst/>
                </a:prstGeom>
                <a:solidFill>
                  <a:srgbClr val="FF7C8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91" name="Oval 307"/>
                <p:cNvSpPr>
                  <a:spLocks noChangeArrowheads="1"/>
                </p:cNvSpPr>
                <p:nvPr/>
              </p:nvSpPr>
              <p:spPr bwMode="auto">
                <a:xfrm>
                  <a:off x="2190" y="1608"/>
                  <a:ext cx="397" cy="52"/>
                </a:xfrm>
                <a:prstGeom prst="ellipse">
                  <a:avLst/>
                </a:prstGeom>
                <a:solidFill>
                  <a:srgbClr val="FF7C8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92" name="Rectangle 308"/>
                <p:cNvSpPr>
                  <a:spLocks noChangeArrowheads="1"/>
                </p:cNvSpPr>
                <p:nvPr/>
              </p:nvSpPr>
              <p:spPr bwMode="auto">
                <a:xfrm>
                  <a:off x="2193" y="1588"/>
                  <a:ext cx="393" cy="52"/>
                </a:xfrm>
                <a:prstGeom prst="rect">
                  <a:avLst/>
                </a:prstGeom>
                <a:solidFill>
                  <a:srgbClr val="FF7C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93" name="Oval 309"/>
                <p:cNvSpPr>
                  <a:spLocks noChangeArrowheads="1"/>
                </p:cNvSpPr>
                <p:nvPr/>
              </p:nvSpPr>
              <p:spPr bwMode="auto">
                <a:xfrm>
                  <a:off x="2239" y="1437"/>
                  <a:ext cx="26" cy="14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94" name="Oval 310"/>
                <p:cNvSpPr>
                  <a:spLocks noChangeArrowheads="1"/>
                </p:cNvSpPr>
                <p:nvPr/>
              </p:nvSpPr>
              <p:spPr bwMode="auto">
                <a:xfrm>
                  <a:off x="2414" y="1410"/>
                  <a:ext cx="27" cy="15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95" name="Oval 311"/>
                <p:cNvSpPr>
                  <a:spLocks noChangeArrowheads="1"/>
                </p:cNvSpPr>
                <p:nvPr/>
              </p:nvSpPr>
              <p:spPr bwMode="auto">
                <a:xfrm>
                  <a:off x="2496" y="1459"/>
                  <a:ext cx="26" cy="15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96" name="Oval 312"/>
                <p:cNvSpPr>
                  <a:spLocks noChangeArrowheads="1"/>
                </p:cNvSpPr>
                <p:nvPr/>
              </p:nvSpPr>
              <p:spPr bwMode="auto">
                <a:xfrm>
                  <a:off x="2379" y="1510"/>
                  <a:ext cx="27" cy="15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97" name="Oval 313"/>
                <p:cNvSpPr>
                  <a:spLocks noChangeArrowheads="1"/>
                </p:cNvSpPr>
                <p:nvPr/>
              </p:nvSpPr>
              <p:spPr bwMode="auto">
                <a:xfrm>
                  <a:off x="2358" y="1603"/>
                  <a:ext cx="26" cy="15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98" name="Oval 314"/>
                <p:cNvSpPr>
                  <a:spLocks noChangeArrowheads="1"/>
                </p:cNvSpPr>
                <p:nvPr/>
              </p:nvSpPr>
              <p:spPr bwMode="auto">
                <a:xfrm>
                  <a:off x="2282" y="1493"/>
                  <a:ext cx="25" cy="14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499" name="Oval 315"/>
                <p:cNvSpPr>
                  <a:spLocks noChangeArrowheads="1"/>
                </p:cNvSpPr>
                <p:nvPr/>
              </p:nvSpPr>
              <p:spPr bwMode="auto">
                <a:xfrm>
                  <a:off x="2247" y="1638"/>
                  <a:ext cx="26" cy="16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500" name="Oval 316"/>
                <p:cNvSpPr>
                  <a:spLocks noChangeArrowheads="1"/>
                </p:cNvSpPr>
                <p:nvPr/>
              </p:nvSpPr>
              <p:spPr bwMode="auto">
                <a:xfrm>
                  <a:off x="2474" y="1641"/>
                  <a:ext cx="27" cy="14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501" name="Arc 317"/>
                <p:cNvSpPr>
                  <a:spLocks/>
                </p:cNvSpPr>
                <p:nvPr/>
              </p:nvSpPr>
              <p:spPr bwMode="auto">
                <a:xfrm rot="6540000">
                  <a:off x="2270" y="1586"/>
                  <a:ext cx="71" cy="97"/>
                </a:xfrm>
                <a:custGeom>
                  <a:avLst/>
                  <a:gdLst>
                    <a:gd name="G0" fmla="+- 21583 0 0"/>
                    <a:gd name="G1" fmla="+- 0 0 0"/>
                    <a:gd name="G2" fmla="+- 21600 0 0"/>
                    <a:gd name="T0" fmla="*/ 16695 w 21583"/>
                    <a:gd name="T1" fmla="*/ 21040 h 21040"/>
                    <a:gd name="T2" fmla="*/ 0 w 21583"/>
                    <a:gd name="T3" fmla="*/ 863 h 21040"/>
                    <a:gd name="T4" fmla="*/ 21583 w 21583"/>
                    <a:gd name="T5" fmla="*/ 0 h 210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583" h="21040" fill="none" extrusionOk="0">
                      <a:moveTo>
                        <a:pt x="16695" y="21039"/>
                      </a:moveTo>
                      <a:cubicBezTo>
                        <a:pt x="7222" y="18839"/>
                        <a:pt x="388" y="10579"/>
                        <a:pt x="0" y="862"/>
                      </a:cubicBezTo>
                    </a:path>
                    <a:path w="21583" h="21040" stroke="0" extrusionOk="0">
                      <a:moveTo>
                        <a:pt x="16695" y="21039"/>
                      </a:moveTo>
                      <a:cubicBezTo>
                        <a:pt x="7222" y="18839"/>
                        <a:pt x="388" y="10579"/>
                        <a:pt x="0" y="862"/>
                      </a:cubicBezTo>
                      <a:lnTo>
                        <a:pt x="21583" y="0"/>
                      </a:lnTo>
                      <a:close/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  <a:headEnd type="none" w="sm" len="sm"/>
                  <a:tailEnd type="stealth" w="med" len="med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502" name="Arc 318"/>
                <p:cNvSpPr>
                  <a:spLocks/>
                </p:cNvSpPr>
                <p:nvPr/>
              </p:nvSpPr>
              <p:spPr bwMode="auto">
                <a:xfrm rot="15060000">
                  <a:off x="2398" y="1578"/>
                  <a:ext cx="78" cy="118"/>
                </a:xfrm>
                <a:custGeom>
                  <a:avLst/>
                  <a:gdLst>
                    <a:gd name="G0" fmla="+- 0 0 0"/>
                    <a:gd name="G1" fmla="+- 184 0 0"/>
                    <a:gd name="G2" fmla="+- 21600 0 0"/>
                    <a:gd name="T0" fmla="*/ 21599 w 21600"/>
                    <a:gd name="T1" fmla="*/ 0 h 21427"/>
                    <a:gd name="T2" fmla="*/ 3911 w 21600"/>
                    <a:gd name="T3" fmla="*/ 21427 h 21427"/>
                    <a:gd name="T4" fmla="*/ 0 w 21600"/>
                    <a:gd name="T5" fmla="*/ 184 h 214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427" fill="none" extrusionOk="0">
                      <a:moveTo>
                        <a:pt x="21599" y="-1"/>
                      </a:moveTo>
                      <a:cubicBezTo>
                        <a:pt x="21599" y="61"/>
                        <a:pt x="21600" y="122"/>
                        <a:pt x="21600" y="184"/>
                      </a:cubicBezTo>
                      <a:cubicBezTo>
                        <a:pt x="21600" y="10604"/>
                        <a:pt x="14159" y="19540"/>
                        <a:pt x="3910" y="21426"/>
                      </a:cubicBezTo>
                    </a:path>
                    <a:path w="21600" h="21427" stroke="0" extrusionOk="0">
                      <a:moveTo>
                        <a:pt x="21599" y="-1"/>
                      </a:moveTo>
                      <a:cubicBezTo>
                        <a:pt x="21599" y="61"/>
                        <a:pt x="21600" y="122"/>
                        <a:pt x="21600" y="184"/>
                      </a:cubicBezTo>
                      <a:cubicBezTo>
                        <a:pt x="21600" y="10604"/>
                        <a:pt x="14159" y="19540"/>
                        <a:pt x="3910" y="21426"/>
                      </a:cubicBezTo>
                      <a:lnTo>
                        <a:pt x="0" y="184"/>
                      </a:lnTo>
                      <a:close/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  <a:headEnd type="none" w="sm" len="sm"/>
                  <a:tailEnd type="stealth" w="med" len="med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503" name="Rectangle 319"/>
                <p:cNvSpPr>
                  <a:spLocks noChangeArrowheads="1"/>
                </p:cNvSpPr>
                <p:nvPr/>
              </p:nvSpPr>
              <p:spPr bwMode="auto">
                <a:xfrm>
                  <a:off x="2190" y="1503"/>
                  <a:ext cx="144" cy="11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92075" tIns="46038" rIns="92075" bIns="46038">
                  <a:spAutoFit/>
                </a:bodyPr>
                <a:lstStyle/>
                <a:p>
                  <a:pPr algn="l"/>
                  <a:r>
                    <a:rPr lang="en-US" sz="1000" i="0">
                      <a:solidFill>
                        <a:schemeClr val="tx1"/>
                      </a:solidFill>
                      <a:latin typeface="Arial" pitchFamily="34" charset="0"/>
                    </a:rPr>
                    <a:t>e</a:t>
                  </a:r>
                  <a:r>
                    <a:rPr lang="en-US" sz="1000" i="0" baseline="30000">
                      <a:solidFill>
                        <a:schemeClr val="tx1"/>
                      </a:solidFill>
                      <a:latin typeface="Arial" pitchFamily="34" charset="0"/>
                    </a:rPr>
                    <a:t>-</a:t>
                  </a:r>
                </a:p>
              </p:txBody>
            </p:sp>
          </p:grpSp>
          <p:grpSp>
            <p:nvGrpSpPr>
              <p:cNvPr id="20" name="Group 320"/>
              <p:cNvGrpSpPr>
                <a:grpSpLocks/>
              </p:cNvGrpSpPr>
              <p:nvPr/>
            </p:nvGrpSpPr>
            <p:grpSpPr bwMode="auto">
              <a:xfrm>
                <a:off x="3033" y="1110"/>
                <a:ext cx="607" cy="718"/>
                <a:chOff x="2844" y="982"/>
                <a:chExt cx="607" cy="718"/>
              </a:xfrm>
            </p:grpSpPr>
            <p:sp>
              <p:nvSpPr>
                <p:cNvPr id="93505" name="Rectangle 321"/>
                <p:cNvSpPr>
                  <a:spLocks noChangeArrowheads="1"/>
                </p:cNvSpPr>
                <p:nvPr/>
              </p:nvSpPr>
              <p:spPr bwMode="auto">
                <a:xfrm>
                  <a:off x="2844" y="1055"/>
                  <a:ext cx="604" cy="570"/>
                </a:xfrm>
                <a:prstGeom prst="rect">
                  <a:avLst/>
                </a:prstGeom>
                <a:solidFill>
                  <a:srgbClr val="6699FF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506" name="Oval 322"/>
                <p:cNvSpPr>
                  <a:spLocks noChangeArrowheads="1"/>
                </p:cNvSpPr>
                <p:nvPr/>
              </p:nvSpPr>
              <p:spPr bwMode="auto">
                <a:xfrm>
                  <a:off x="2844" y="982"/>
                  <a:ext cx="604" cy="128"/>
                </a:xfrm>
                <a:prstGeom prst="ellipse">
                  <a:avLst/>
                </a:pr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507" name="Oval 323"/>
                <p:cNvSpPr>
                  <a:spLocks noChangeArrowheads="1"/>
                </p:cNvSpPr>
                <p:nvPr/>
              </p:nvSpPr>
              <p:spPr bwMode="auto">
                <a:xfrm>
                  <a:off x="2844" y="1566"/>
                  <a:ext cx="607" cy="102"/>
                </a:xfrm>
                <a:prstGeom prst="ellipse">
                  <a:avLst/>
                </a:pr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508" name="Rectangle 324"/>
                <p:cNvSpPr>
                  <a:spLocks noChangeArrowheads="1"/>
                </p:cNvSpPr>
                <p:nvPr/>
              </p:nvSpPr>
              <p:spPr bwMode="auto">
                <a:xfrm>
                  <a:off x="2849" y="1526"/>
                  <a:ext cx="600" cy="103"/>
                </a:xfrm>
                <a:prstGeom prst="rect">
                  <a:avLst/>
                </a:prstGeom>
                <a:solidFill>
                  <a:srgbClr val="6699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509" name="Oval 325"/>
                <p:cNvSpPr>
                  <a:spLocks noChangeArrowheads="1"/>
                </p:cNvSpPr>
                <p:nvPr/>
              </p:nvSpPr>
              <p:spPr bwMode="auto">
                <a:xfrm>
                  <a:off x="2919" y="1229"/>
                  <a:ext cx="40" cy="27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510" name="Oval 326"/>
                <p:cNvSpPr>
                  <a:spLocks noChangeArrowheads="1"/>
                </p:cNvSpPr>
                <p:nvPr/>
              </p:nvSpPr>
              <p:spPr bwMode="auto">
                <a:xfrm>
                  <a:off x="3186" y="1175"/>
                  <a:ext cx="42" cy="30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511" name="Oval 327"/>
                <p:cNvSpPr>
                  <a:spLocks noChangeArrowheads="1"/>
                </p:cNvSpPr>
                <p:nvPr/>
              </p:nvSpPr>
              <p:spPr bwMode="auto">
                <a:xfrm>
                  <a:off x="3312" y="1272"/>
                  <a:ext cx="40" cy="30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512" name="Oval 328"/>
                <p:cNvSpPr>
                  <a:spLocks noChangeArrowheads="1"/>
                </p:cNvSpPr>
                <p:nvPr/>
              </p:nvSpPr>
              <p:spPr bwMode="auto">
                <a:xfrm>
                  <a:off x="3133" y="1373"/>
                  <a:ext cx="41" cy="29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513" name="Oval 329"/>
                <p:cNvSpPr>
                  <a:spLocks noChangeArrowheads="1"/>
                </p:cNvSpPr>
                <p:nvPr/>
              </p:nvSpPr>
              <p:spPr bwMode="auto">
                <a:xfrm>
                  <a:off x="3101" y="1556"/>
                  <a:ext cx="40" cy="30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514" name="Oval 330"/>
                <p:cNvSpPr>
                  <a:spLocks noChangeArrowheads="1"/>
                </p:cNvSpPr>
                <p:nvPr/>
              </p:nvSpPr>
              <p:spPr bwMode="auto">
                <a:xfrm>
                  <a:off x="2985" y="1339"/>
                  <a:ext cx="38" cy="28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515" name="Oval 331"/>
                <p:cNvSpPr>
                  <a:spLocks noChangeArrowheads="1"/>
                </p:cNvSpPr>
                <p:nvPr/>
              </p:nvSpPr>
              <p:spPr bwMode="auto">
                <a:xfrm>
                  <a:off x="2931" y="1625"/>
                  <a:ext cx="40" cy="32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516" name="Oval 332"/>
                <p:cNvSpPr>
                  <a:spLocks noChangeArrowheads="1"/>
                </p:cNvSpPr>
                <p:nvPr/>
              </p:nvSpPr>
              <p:spPr bwMode="auto">
                <a:xfrm>
                  <a:off x="3278" y="1631"/>
                  <a:ext cx="42" cy="28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grpSp>
              <p:nvGrpSpPr>
                <p:cNvPr id="21" name="Group 333"/>
                <p:cNvGrpSpPr>
                  <a:grpSpLocks/>
                </p:cNvGrpSpPr>
                <p:nvPr/>
              </p:nvGrpSpPr>
              <p:grpSpPr bwMode="auto">
                <a:xfrm>
                  <a:off x="2904" y="1431"/>
                  <a:ext cx="408" cy="269"/>
                  <a:chOff x="2904" y="1431"/>
                  <a:chExt cx="408" cy="269"/>
                </a:xfrm>
              </p:grpSpPr>
              <p:sp>
                <p:nvSpPr>
                  <p:cNvPr id="93518" name="Arc 334"/>
                  <p:cNvSpPr>
                    <a:spLocks/>
                  </p:cNvSpPr>
                  <p:nvPr/>
                </p:nvSpPr>
                <p:spPr bwMode="auto">
                  <a:xfrm rot="6540000">
                    <a:off x="2951" y="1543"/>
                    <a:ext cx="140" cy="149"/>
                  </a:xfrm>
                  <a:custGeom>
                    <a:avLst/>
                    <a:gdLst>
                      <a:gd name="G0" fmla="+- 21583 0 0"/>
                      <a:gd name="G1" fmla="+- 0 0 0"/>
                      <a:gd name="G2" fmla="+- 21600 0 0"/>
                      <a:gd name="T0" fmla="*/ 16695 w 21583"/>
                      <a:gd name="T1" fmla="*/ 21040 h 21040"/>
                      <a:gd name="T2" fmla="*/ 0 w 21583"/>
                      <a:gd name="T3" fmla="*/ 863 h 21040"/>
                      <a:gd name="T4" fmla="*/ 21583 w 21583"/>
                      <a:gd name="T5" fmla="*/ 0 h 210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583" h="21040" fill="none" extrusionOk="0">
                        <a:moveTo>
                          <a:pt x="16695" y="21039"/>
                        </a:moveTo>
                        <a:cubicBezTo>
                          <a:pt x="7222" y="18839"/>
                          <a:pt x="388" y="10579"/>
                          <a:pt x="0" y="862"/>
                        </a:cubicBezTo>
                      </a:path>
                      <a:path w="21583" h="21040" stroke="0" extrusionOk="0">
                        <a:moveTo>
                          <a:pt x="16695" y="21039"/>
                        </a:moveTo>
                        <a:cubicBezTo>
                          <a:pt x="7222" y="18839"/>
                          <a:pt x="388" y="10579"/>
                          <a:pt x="0" y="862"/>
                        </a:cubicBezTo>
                        <a:lnTo>
                          <a:pt x="21583" y="0"/>
                        </a:lnTo>
                        <a:close/>
                      </a:path>
                    </a:pathLst>
                  </a:custGeom>
                  <a:noFill/>
                  <a:ln w="12700" cap="rnd">
                    <a:solidFill>
                      <a:schemeClr val="tx1"/>
                    </a:solidFill>
                    <a:round/>
                    <a:headEnd type="none" w="sm" len="sm"/>
                    <a:tailEnd type="stealth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519" name="Arc 335"/>
                  <p:cNvSpPr>
                    <a:spLocks/>
                  </p:cNvSpPr>
                  <p:nvPr/>
                </p:nvSpPr>
                <p:spPr bwMode="auto">
                  <a:xfrm rot="15060000">
                    <a:off x="3145" y="1533"/>
                    <a:ext cx="154" cy="180"/>
                  </a:xfrm>
                  <a:custGeom>
                    <a:avLst/>
                    <a:gdLst>
                      <a:gd name="G0" fmla="+- 0 0 0"/>
                      <a:gd name="G1" fmla="+- 184 0 0"/>
                      <a:gd name="G2" fmla="+- 21600 0 0"/>
                      <a:gd name="T0" fmla="*/ 21599 w 21600"/>
                      <a:gd name="T1" fmla="*/ 0 h 21427"/>
                      <a:gd name="T2" fmla="*/ 3911 w 21600"/>
                      <a:gd name="T3" fmla="*/ 21427 h 21427"/>
                      <a:gd name="T4" fmla="*/ 0 w 21600"/>
                      <a:gd name="T5" fmla="*/ 184 h 214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427" fill="none" extrusionOk="0">
                        <a:moveTo>
                          <a:pt x="21599" y="-1"/>
                        </a:moveTo>
                        <a:cubicBezTo>
                          <a:pt x="21599" y="61"/>
                          <a:pt x="21600" y="122"/>
                          <a:pt x="21600" y="184"/>
                        </a:cubicBezTo>
                        <a:cubicBezTo>
                          <a:pt x="21600" y="10604"/>
                          <a:pt x="14159" y="19540"/>
                          <a:pt x="3910" y="21426"/>
                        </a:cubicBezTo>
                      </a:path>
                      <a:path w="21600" h="21427" stroke="0" extrusionOk="0">
                        <a:moveTo>
                          <a:pt x="21599" y="-1"/>
                        </a:moveTo>
                        <a:cubicBezTo>
                          <a:pt x="21599" y="61"/>
                          <a:pt x="21600" y="122"/>
                          <a:pt x="21600" y="184"/>
                        </a:cubicBezTo>
                        <a:cubicBezTo>
                          <a:pt x="21600" y="10604"/>
                          <a:pt x="14159" y="19540"/>
                          <a:pt x="3910" y="21426"/>
                        </a:cubicBezTo>
                        <a:lnTo>
                          <a:pt x="0" y="184"/>
                        </a:lnTo>
                        <a:close/>
                      </a:path>
                    </a:pathLst>
                  </a:custGeom>
                  <a:noFill/>
                  <a:ln w="12700" cap="rnd">
                    <a:solidFill>
                      <a:schemeClr val="tx1"/>
                    </a:solidFill>
                    <a:round/>
                    <a:headEnd type="none" w="sm" len="sm"/>
                    <a:tailEnd type="stealth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520" name="Rectangle 336"/>
                  <p:cNvSpPr>
                    <a:spLocks noChangeArrowheads="1"/>
                  </p:cNvSpPr>
                  <p:nvPr/>
                </p:nvSpPr>
                <p:spPr bwMode="auto">
                  <a:xfrm>
                    <a:off x="2904" y="1431"/>
                    <a:ext cx="179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algn="l"/>
                    <a:r>
                      <a:rPr lang="en-US" sz="1000" i="0">
                        <a:solidFill>
                          <a:schemeClr val="tx1"/>
                        </a:solidFill>
                        <a:latin typeface="Arial" pitchFamily="34" charset="0"/>
                      </a:rPr>
                      <a:t>e</a:t>
                    </a:r>
                    <a:r>
                      <a:rPr lang="en-US" sz="1000" i="0" baseline="30000">
                        <a:solidFill>
                          <a:schemeClr val="tx1"/>
                        </a:solidFill>
                        <a:latin typeface="Arial" pitchFamily="34" charset="0"/>
                      </a:rPr>
                      <a:t>-</a:t>
                    </a:r>
                  </a:p>
                </p:txBody>
              </p:sp>
            </p:grpSp>
          </p:grpSp>
          <p:grpSp>
            <p:nvGrpSpPr>
              <p:cNvPr id="22" name="Group 337"/>
              <p:cNvGrpSpPr>
                <a:grpSpLocks/>
              </p:cNvGrpSpPr>
              <p:nvPr/>
            </p:nvGrpSpPr>
            <p:grpSpPr bwMode="auto">
              <a:xfrm>
                <a:off x="3747" y="1458"/>
                <a:ext cx="397" cy="364"/>
                <a:chOff x="3702" y="1312"/>
                <a:chExt cx="397" cy="364"/>
              </a:xfrm>
            </p:grpSpPr>
            <p:sp>
              <p:nvSpPr>
                <p:cNvPr id="93522" name="Rectangle 338"/>
                <p:cNvSpPr>
                  <a:spLocks noChangeArrowheads="1"/>
                </p:cNvSpPr>
                <p:nvPr/>
              </p:nvSpPr>
              <p:spPr bwMode="auto">
                <a:xfrm>
                  <a:off x="3702" y="1349"/>
                  <a:ext cx="395" cy="289"/>
                </a:xfrm>
                <a:prstGeom prst="rect">
                  <a:avLst/>
                </a:prstGeom>
                <a:solidFill>
                  <a:srgbClr val="CCCC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523" name="Oval 339"/>
                <p:cNvSpPr>
                  <a:spLocks noChangeArrowheads="1"/>
                </p:cNvSpPr>
                <p:nvPr/>
              </p:nvSpPr>
              <p:spPr bwMode="auto">
                <a:xfrm>
                  <a:off x="3702" y="1312"/>
                  <a:ext cx="395" cy="65"/>
                </a:xfrm>
                <a:prstGeom prst="ellipse">
                  <a:avLst/>
                </a:prstGeom>
                <a:solidFill>
                  <a:srgbClr val="CCCC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524" name="Oval 340"/>
                <p:cNvSpPr>
                  <a:spLocks noChangeArrowheads="1"/>
                </p:cNvSpPr>
                <p:nvPr/>
              </p:nvSpPr>
              <p:spPr bwMode="auto">
                <a:xfrm>
                  <a:off x="3702" y="1608"/>
                  <a:ext cx="397" cy="52"/>
                </a:xfrm>
                <a:prstGeom prst="ellipse">
                  <a:avLst/>
                </a:prstGeom>
                <a:solidFill>
                  <a:srgbClr val="CCCC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525" name="Rectangle 341"/>
                <p:cNvSpPr>
                  <a:spLocks noChangeArrowheads="1"/>
                </p:cNvSpPr>
                <p:nvPr/>
              </p:nvSpPr>
              <p:spPr bwMode="auto">
                <a:xfrm>
                  <a:off x="3705" y="1588"/>
                  <a:ext cx="393" cy="52"/>
                </a:xfrm>
                <a:prstGeom prst="rect">
                  <a:avLst/>
                </a:prstGeom>
                <a:solidFill>
                  <a:srgbClr val="CCCC0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526" name="Oval 342"/>
                <p:cNvSpPr>
                  <a:spLocks noChangeArrowheads="1"/>
                </p:cNvSpPr>
                <p:nvPr/>
              </p:nvSpPr>
              <p:spPr bwMode="auto">
                <a:xfrm>
                  <a:off x="3751" y="1437"/>
                  <a:ext cx="26" cy="14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527" name="Oval 343"/>
                <p:cNvSpPr>
                  <a:spLocks noChangeArrowheads="1"/>
                </p:cNvSpPr>
                <p:nvPr/>
              </p:nvSpPr>
              <p:spPr bwMode="auto">
                <a:xfrm>
                  <a:off x="3926" y="1410"/>
                  <a:ext cx="27" cy="15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528" name="Oval 344"/>
                <p:cNvSpPr>
                  <a:spLocks noChangeArrowheads="1"/>
                </p:cNvSpPr>
                <p:nvPr/>
              </p:nvSpPr>
              <p:spPr bwMode="auto">
                <a:xfrm>
                  <a:off x="4008" y="1459"/>
                  <a:ext cx="26" cy="15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529" name="Oval 345"/>
                <p:cNvSpPr>
                  <a:spLocks noChangeArrowheads="1"/>
                </p:cNvSpPr>
                <p:nvPr/>
              </p:nvSpPr>
              <p:spPr bwMode="auto">
                <a:xfrm>
                  <a:off x="3891" y="1510"/>
                  <a:ext cx="27" cy="15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530" name="Oval 346"/>
                <p:cNvSpPr>
                  <a:spLocks noChangeArrowheads="1"/>
                </p:cNvSpPr>
                <p:nvPr/>
              </p:nvSpPr>
              <p:spPr bwMode="auto">
                <a:xfrm>
                  <a:off x="3870" y="1603"/>
                  <a:ext cx="26" cy="15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531" name="Oval 347"/>
                <p:cNvSpPr>
                  <a:spLocks noChangeArrowheads="1"/>
                </p:cNvSpPr>
                <p:nvPr/>
              </p:nvSpPr>
              <p:spPr bwMode="auto">
                <a:xfrm>
                  <a:off x="3794" y="1493"/>
                  <a:ext cx="25" cy="14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532" name="Oval 348"/>
                <p:cNvSpPr>
                  <a:spLocks noChangeArrowheads="1"/>
                </p:cNvSpPr>
                <p:nvPr/>
              </p:nvSpPr>
              <p:spPr bwMode="auto">
                <a:xfrm>
                  <a:off x="3759" y="1638"/>
                  <a:ext cx="26" cy="16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533" name="Oval 349"/>
                <p:cNvSpPr>
                  <a:spLocks noChangeArrowheads="1"/>
                </p:cNvSpPr>
                <p:nvPr/>
              </p:nvSpPr>
              <p:spPr bwMode="auto">
                <a:xfrm>
                  <a:off x="3986" y="1641"/>
                  <a:ext cx="27" cy="14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534" name="Arc 350"/>
                <p:cNvSpPr>
                  <a:spLocks/>
                </p:cNvSpPr>
                <p:nvPr/>
              </p:nvSpPr>
              <p:spPr bwMode="auto">
                <a:xfrm rot="6540000">
                  <a:off x="3782" y="1586"/>
                  <a:ext cx="71" cy="97"/>
                </a:xfrm>
                <a:custGeom>
                  <a:avLst/>
                  <a:gdLst>
                    <a:gd name="G0" fmla="+- 21583 0 0"/>
                    <a:gd name="G1" fmla="+- 0 0 0"/>
                    <a:gd name="G2" fmla="+- 21600 0 0"/>
                    <a:gd name="T0" fmla="*/ 16695 w 21583"/>
                    <a:gd name="T1" fmla="*/ 21040 h 21040"/>
                    <a:gd name="T2" fmla="*/ 0 w 21583"/>
                    <a:gd name="T3" fmla="*/ 863 h 21040"/>
                    <a:gd name="T4" fmla="*/ 21583 w 21583"/>
                    <a:gd name="T5" fmla="*/ 0 h 210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583" h="21040" fill="none" extrusionOk="0">
                      <a:moveTo>
                        <a:pt x="16695" y="21039"/>
                      </a:moveTo>
                      <a:cubicBezTo>
                        <a:pt x="7222" y="18839"/>
                        <a:pt x="388" y="10579"/>
                        <a:pt x="0" y="862"/>
                      </a:cubicBezTo>
                    </a:path>
                    <a:path w="21583" h="21040" stroke="0" extrusionOk="0">
                      <a:moveTo>
                        <a:pt x="16695" y="21039"/>
                      </a:moveTo>
                      <a:cubicBezTo>
                        <a:pt x="7222" y="18839"/>
                        <a:pt x="388" y="10579"/>
                        <a:pt x="0" y="862"/>
                      </a:cubicBezTo>
                      <a:lnTo>
                        <a:pt x="21583" y="0"/>
                      </a:lnTo>
                      <a:close/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  <a:headEnd type="none" w="sm" len="sm"/>
                  <a:tailEnd type="stealth" w="med" len="med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535" name="Arc 351"/>
                <p:cNvSpPr>
                  <a:spLocks/>
                </p:cNvSpPr>
                <p:nvPr/>
              </p:nvSpPr>
              <p:spPr bwMode="auto">
                <a:xfrm rot="15060000">
                  <a:off x="3910" y="1578"/>
                  <a:ext cx="78" cy="118"/>
                </a:xfrm>
                <a:custGeom>
                  <a:avLst/>
                  <a:gdLst>
                    <a:gd name="G0" fmla="+- 0 0 0"/>
                    <a:gd name="G1" fmla="+- 184 0 0"/>
                    <a:gd name="G2" fmla="+- 21600 0 0"/>
                    <a:gd name="T0" fmla="*/ 21599 w 21600"/>
                    <a:gd name="T1" fmla="*/ 0 h 21427"/>
                    <a:gd name="T2" fmla="*/ 3911 w 21600"/>
                    <a:gd name="T3" fmla="*/ 21427 h 21427"/>
                    <a:gd name="T4" fmla="*/ 0 w 21600"/>
                    <a:gd name="T5" fmla="*/ 184 h 214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427" fill="none" extrusionOk="0">
                      <a:moveTo>
                        <a:pt x="21599" y="-1"/>
                      </a:moveTo>
                      <a:cubicBezTo>
                        <a:pt x="21599" y="61"/>
                        <a:pt x="21600" y="122"/>
                        <a:pt x="21600" y="184"/>
                      </a:cubicBezTo>
                      <a:cubicBezTo>
                        <a:pt x="21600" y="10604"/>
                        <a:pt x="14159" y="19540"/>
                        <a:pt x="3910" y="21426"/>
                      </a:cubicBezTo>
                    </a:path>
                    <a:path w="21600" h="21427" stroke="0" extrusionOk="0">
                      <a:moveTo>
                        <a:pt x="21599" y="-1"/>
                      </a:moveTo>
                      <a:cubicBezTo>
                        <a:pt x="21599" y="61"/>
                        <a:pt x="21600" y="122"/>
                        <a:pt x="21600" y="184"/>
                      </a:cubicBezTo>
                      <a:cubicBezTo>
                        <a:pt x="21600" y="10604"/>
                        <a:pt x="14159" y="19540"/>
                        <a:pt x="3910" y="21426"/>
                      </a:cubicBezTo>
                      <a:lnTo>
                        <a:pt x="0" y="184"/>
                      </a:lnTo>
                      <a:close/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  <a:headEnd type="none" w="sm" len="sm"/>
                  <a:tailEnd type="stealth" w="med" len="med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536" name="Rectangle 352"/>
                <p:cNvSpPr>
                  <a:spLocks noChangeArrowheads="1"/>
                </p:cNvSpPr>
                <p:nvPr/>
              </p:nvSpPr>
              <p:spPr bwMode="auto">
                <a:xfrm>
                  <a:off x="3702" y="1503"/>
                  <a:ext cx="179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92075" tIns="46038" rIns="92075" bIns="46038">
                  <a:spAutoFit/>
                </a:bodyPr>
                <a:lstStyle/>
                <a:p>
                  <a:pPr algn="l"/>
                  <a:r>
                    <a:rPr lang="en-US" sz="1000" i="0">
                      <a:solidFill>
                        <a:schemeClr val="tx1"/>
                      </a:solidFill>
                      <a:latin typeface="Arial" pitchFamily="34" charset="0"/>
                    </a:rPr>
                    <a:t>e</a:t>
                  </a:r>
                  <a:r>
                    <a:rPr lang="en-US" sz="1000" i="0" baseline="30000">
                      <a:solidFill>
                        <a:schemeClr val="tx1"/>
                      </a:solidFill>
                      <a:latin typeface="Arial" pitchFamily="34" charset="0"/>
                    </a:rPr>
                    <a:t>-</a:t>
                  </a:r>
                </a:p>
              </p:txBody>
            </p:sp>
          </p:grpSp>
          <p:grpSp>
            <p:nvGrpSpPr>
              <p:cNvPr id="23" name="Group 353"/>
              <p:cNvGrpSpPr>
                <a:grpSpLocks/>
              </p:cNvGrpSpPr>
              <p:nvPr/>
            </p:nvGrpSpPr>
            <p:grpSpPr bwMode="auto">
              <a:xfrm>
                <a:off x="4394" y="1386"/>
                <a:ext cx="439" cy="424"/>
                <a:chOff x="4385" y="1312"/>
                <a:chExt cx="397" cy="364"/>
              </a:xfrm>
            </p:grpSpPr>
            <p:sp>
              <p:nvSpPr>
                <p:cNvPr id="93538" name="Rectangle 354"/>
                <p:cNvSpPr>
                  <a:spLocks noChangeArrowheads="1"/>
                </p:cNvSpPr>
                <p:nvPr/>
              </p:nvSpPr>
              <p:spPr bwMode="auto">
                <a:xfrm>
                  <a:off x="4385" y="1349"/>
                  <a:ext cx="395" cy="289"/>
                </a:xfrm>
                <a:prstGeom prst="rect">
                  <a:avLst/>
                </a:prstGeom>
                <a:solidFill>
                  <a:srgbClr val="FF66FF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539" name="Oval 355"/>
                <p:cNvSpPr>
                  <a:spLocks noChangeArrowheads="1"/>
                </p:cNvSpPr>
                <p:nvPr/>
              </p:nvSpPr>
              <p:spPr bwMode="auto">
                <a:xfrm>
                  <a:off x="4385" y="1312"/>
                  <a:ext cx="395" cy="65"/>
                </a:xfrm>
                <a:prstGeom prst="ellipse">
                  <a:avLst/>
                </a:prstGeom>
                <a:solidFill>
                  <a:srgbClr val="FF66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540" name="Oval 356"/>
                <p:cNvSpPr>
                  <a:spLocks noChangeArrowheads="1"/>
                </p:cNvSpPr>
                <p:nvPr/>
              </p:nvSpPr>
              <p:spPr bwMode="auto">
                <a:xfrm>
                  <a:off x="4385" y="1608"/>
                  <a:ext cx="397" cy="52"/>
                </a:xfrm>
                <a:prstGeom prst="ellipse">
                  <a:avLst/>
                </a:prstGeom>
                <a:solidFill>
                  <a:srgbClr val="FF66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541" name="Rectangle 357"/>
                <p:cNvSpPr>
                  <a:spLocks noChangeArrowheads="1"/>
                </p:cNvSpPr>
                <p:nvPr/>
              </p:nvSpPr>
              <p:spPr bwMode="auto">
                <a:xfrm>
                  <a:off x="4388" y="1588"/>
                  <a:ext cx="393" cy="52"/>
                </a:xfrm>
                <a:prstGeom prst="rect">
                  <a:avLst/>
                </a:prstGeom>
                <a:solidFill>
                  <a:srgbClr val="FF66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542" name="Oval 358"/>
                <p:cNvSpPr>
                  <a:spLocks noChangeArrowheads="1"/>
                </p:cNvSpPr>
                <p:nvPr/>
              </p:nvSpPr>
              <p:spPr bwMode="auto">
                <a:xfrm>
                  <a:off x="4434" y="1437"/>
                  <a:ext cx="26" cy="14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543" name="Oval 359"/>
                <p:cNvSpPr>
                  <a:spLocks noChangeArrowheads="1"/>
                </p:cNvSpPr>
                <p:nvPr/>
              </p:nvSpPr>
              <p:spPr bwMode="auto">
                <a:xfrm>
                  <a:off x="4609" y="1410"/>
                  <a:ext cx="27" cy="15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544" name="Oval 360"/>
                <p:cNvSpPr>
                  <a:spLocks noChangeArrowheads="1"/>
                </p:cNvSpPr>
                <p:nvPr/>
              </p:nvSpPr>
              <p:spPr bwMode="auto">
                <a:xfrm>
                  <a:off x="4691" y="1459"/>
                  <a:ext cx="26" cy="15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545" name="Oval 361"/>
                <p:cNvSpPr>
                  <a:spLocks noChangeArrowheads="1"/>
                </p:cNvSpPr>
                <p:nvPr/>
              </p:nvSpPr>
              <p:spPr bwMode="auto">
                <a:xfrm>
                  <a:off x="4574" y="1510"/>
                  <a:ext cx="27" cy="15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546" name="Oval 362"/>
                <p:cNvSpPr>
                  <a:spLocks noChangeArrowheads="1"/>
                </p:cNvSpPr>
                <p:nvPr/>
              </p:nvSpPr>
              <p:spPr bwMode="auto">
                <a:xfrm>
                  <a:off x="4553" y="1603"/>
                  <a:ext cx="26" cy="15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547" name="Oval 363"/>
                <p:cNvSpPr>
                  <a:spLocks noChangeArrowheads="1"/>
                </p:cNvSpPr>
                <p:nvPr/>
              </p:nvSpPr>
              <p:spPr bwMode="auto">
                <a:xfrm>
                  <a:off x="4477" y="1493"/>
                  <a:ext cx="25" cy="14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548" name="Oval 364"/>
                <p:cNvSpPr>
                  <a:spLocks noChangeArrowheads="1"/>
                </p:cNvSpPr>
                <p:nvPr/>
              </p:nvSpPr>
              <p:spPr bwMode="auto">
                <a:xfrm>
                  <a:off x="4442" y="1638"/>
                  <a:ext cx="26" cy="16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549" name="Oval 365"/>
                <p:cNvSpPr>
                  <a:spLocks noChangeArrowheads="1"/>
                </p:cNvSpPr>
                <p:nvPr/>
              </p:nvSpPr>
              <p:spPr bwMode="auto">
                <a:xfrm>
                  <a:off x="4669" y="1641"/>
                  <a:ext cx="27" cy="14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grpSp>
              <p:nvGrpSpPr>
                <p:cNvPr id="24" name="Group 366"/>
                <p:cNvGrpSpPr>
                  <a:grpSpLocks/>
                </p:cNvGrpSpPr>
                <p:nvPr/>
              </p:nvGrpSpPr>
              <p:grpSpPr bwMode="auto">
                <a:xfrm>
                  <a:off x="4385" y="1503"/>
                  <a:ext cx="306" cy="173"/>
                  <a:chOff x="4385" y="1503"/>
                  <a:chExt cx="306" cy="173"/>
                </a:xfrm>
              </p:grpSpPr>
              <p:sp>
                <p:nvSpPr>
                  <p:cNvPr id="93551" name="Arc 367"/>
                  <p:cNvSpPr>
                    <a:spLocks/>
                  </p:cNvSpPr>
                  <p:nvPr/>
                </p:nvSpPr>
                <p:spPr bwMode="auto">
                  <a:xfrm rot="6540000">
                    <a:off x="4465" y="1586"/>
                    <a:ext cx="71" cy="97"/>
                  </a:xfrm>
                  <a:custGeom>
                    <a:avLst/>
                    <a:gdLst>
                      <a:gd name="G0" fmla="+- 21583 0 0"/>
                      <a:gd name="G1" fmla="+- 0 0 0"/>
                      <a:gd name="G2" fmla="+- 21600 0 0"/>
                      <a:gd name="T0" fmla="*/ 16695 w 21583"/>
                      <a:gd name="T1" fmla="*/ 21040 h 21040"/>
                      <a:gd name="T2" fmla="*/ 0 w 21583"/>
                      <a:gd name="T3" fmla="*/ 863 h 21040"/>
                      <a:gd name="T4" fmla="*/ 21583 w 21583"/>
                      <a:gd name="T5" fmla="*/ 0 h 210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583" h="21040" fill="none" extrusionOk="0">
                        <a:moveTo>
                          <a:pt x="16695" y="21039"/>
                        </a:moveTo>
                        <a:cubicBezTo>
                          <a:pt x="7222" y="18839"/>
                          <a:pt x="388" y="10579"/>
                          <a:pt x="0" y="862"/>
                        </a:cubicBezTo>
                      </a:path>
                      <a:path w="21583" h="21040" stroke="0" extrusionOk="0">
                        <a:moveTo>
                          <a:pt x="16695" y="21039"/>
                        </a:moveTo>
                        <a:cubicBezTo>
                          <a:pt x="7222" y="18839"/>
                          <a:pt x="388" y="10579"/>
                          <a:pt x="0" y="862"/>
                        </a:cubicBezTo>
                        <a:lnTo>
                          <a:pt x="21583" y="0"/>
                        </a:lnTo>
                        <a:close/>
                      </a:path>
                    </a:pathLst>
                  </a:custGeom>
                  <a:noFill/>
                  <a:ln w="12700" cap="rnd">
                    <a:solidFill>
                      <a:schemeClr val="tx1"/>
                    </a:solidFill>
                    <a:round/>
                    <a:headEnd type="none" w="sm" len="sm"/>
                    <a:tailEnd type="stealth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552" name="Arc 368"/>
                  <p:cNvSpPr>
                    <a:spLocks/>
                  </p:cNvSpPr>
                  <p:nvPr/>
                </p:nvSpPr>
                <p:spPr bwMode="auto">
                  <a:xfrm rot="15060000">
                    <a:off x="4593" y="1578"/>
                    <a:ext cx="78" cy="118"/>
                  </a:xfrm>
                  <a:custGeom>
                    <a:avLst/>
                    <a:gdLst>
                      <a:gd name="G0" fmla="+- 0 0 0"/>
                      <a:gd name="G1" fmla="+- 184 0 0"/>
                      <a:gd name="G2" fmla="+- 21600 0 0"/>
                      <a:gd name="T0" fmla="*/ 21599 w 21600"/>
                      <a:gd name="T1" fmla="*/ 0 h 21427"/>
                      <a:gd name="T2" fmla="*/ 3911 w 21600"/>
                      <a:gd name="T3" fmla="*/ 21427 h 21427"/>
                      <a:gd name="T4" fmla="*/ 0 w 21600"/>
                      <a:gd name="T5" fmla="*/ 184 h 214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427" fill="none" extrusionOk="0">
                        <a:moveTo>
                          <a:pt x="21599" y="-1"/>
                        </a:moveTo>
                        <a:cubicBezTo>
                          <a:pt x="21599" y="61"/>
                          <a:pt x="21600" y="122"/>
                          <a:pt x="21600" y="184"/>
                        </a:cubicBezTo>
                        <a:cubicBezTo>
                          <a:pt x="21600" y="10604"/>
                          <a:pt x="14159" y="19540"/>
                          <a:pt x="3910" y="21426"/>
                        </a:cubicBezTo>
                      </a:path>
                      <a:path w="21600" h="21427" stroke="0" extrusionOk="0">
                        <a:moveTo>
                          <a:pt x="21599" y="-1"/>
                        </a:moveTo>
                        <a:cubicBezTo>
                          <a:pt x="21599" y="61"/>
                          <a:pt x="21600" y="122"/>
                          <a:pt x="21600" y="184"/>
                        </a:cubicBezTo>
                        <a:cubicBezTo>
                          <a:pt x="21600" y="10604"/>
                          <a:pt x="14159" y="19540"/>
                          <a:pt x="3910" y="21426"/>
                        </a:cubicBezTo>
                        <a:lnTo>
                          <a:pt x="0" y="184"/>
                        </a:lnTo>
                        <a:close/>
                      </a:path>
                    </a:pathLst>
                  </a:custGeom>
                  <a:noFill/>
                  <a:ln w="12700" cap="rnd">
                    <a:solidFill>
                      <a:schemeClr val="tx1"/>
                    </a:solidFill>
                    <a:round/>
                    <a:headEnd type="none" w="sm" len="sm"/>
                    <a:tailEnd type="stealth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553" name="Rectangle 369"/>
                  <p:cNvSpPr>
                    <a:spLocks noChangeArrowheads="1"/>
                  </p:cNvSpPr>
                  <p:nvPr/>
                </p:nvSpPr>
                <p:spPr bwMode="auto">
                  <a:xfrm>
                    <a:off x="4385" y="1503"/>
                    <a:ext cx="162" cy="1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algn="l"/>
                    <a:r>
                      <a:rPr lang="en-US" sz="1000" i="0">
                        <a:solidFill>
                          <a:schemeClr val="tx1"/>
                        </a:solidFill>
                        <a:latin typeface="Arial" pitchFamily="34" charset="0"/>
                      </a:rPr>
                      <a:t>e</a:t>
                    </a:r>
                    <a:r>
                      <a:rPr lang="en-US" sz="1000" i="0" baseline="30000">
                        <a:solidFill>
                          <a:schemeClr val="tx1"/>
                        </a:solidFill>
                        <a:latin typeface="Arial" pitchFamily="34" charset="0"/>
                      </a:rPr>
                      <a:t>-</a:t>
                    </a:r>
                  </a:p>
                </p:txBody>
              </p:sp>
            </p:grpSp>
          </p:grpSp>
          <p:grpSp>
            <p:nvGrpSpPr>
              <p:cNvPr id="25" name="Group 370"/>
              <p:cNvGrpSpPr>
                <a:grpSpLocks/>
              </p:cNvGrpSpPr>
              <p:nvPr/>
            </p:nvGrpSpPr>
            <p:grpSpPr bwMode="auto">
              <a:xfrm>
                <a:off x="793" y="1781"/>
                <a:ext cx="4035" cy="220"/>
                <a:chOff x="783" y="3557"/>
                <a:chExt cx="4035" cy="220"/>
              </a:xfrm>
            </p:grpSpPr>
            <p:grpSp>
              <p:nvGrpSpPr>
                <p:cNvPr id="26" name="Group 371"/>
                <p:cNvGrpSpPr>
                  <a:grpSpLocks/>
                </p:cNvGrpSpPr>
                <p:nvPr/>
              </p:nvGrpSpPr>
              <p:grpSpPr bwMode="auto">
                <a:xfrm>
                  <a:off x="4425" y="3557"/>
                  <a:ext cx="393" cy="208"/>
                  <a:chOff x="772" y="1659"/>
                  <a:chExt cx="393" cy="208"/>
                </a:xfrm>
              </p:grpSpPr>
              <p:sp>
                <p:nvSpPr>
                  <p:cNvPr id="93556" name="Rectangle 372"/>
                  <p:cNvSpPr>
                    <a:spLocks noChangeArrowheads="1"/>
                  </p:cNvSpPr>
                  <p:nvPr/>
                </p:nvSpPr>
                <p:spPr bwMode="auto">
                  <a:xfrm rot="300000">
                    <a:off x="772" y="1659"/>
                    <a:ext cx="108" cy="14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557" name="Rectangle 373"/>
                  <p:cNvSpPr>
                    <a:spLocks noChangeArrowheads="1"/>
                  </p:cNvSpPr>
                  <p:nvPr/>
                </p:nvSpPr>
                <p:spPr bwMode="auto">
                  <a:xfrm rot="21360000">
                    <a:off x="1058" y="1662"/>
                    <a:ext cx="107" cy="16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558" name="Freeform 374"/>
                  <p:cNvSpPr>
                    <a:spLocks/>
                  </p:cNvSpPr>
                  <p:nvPr/>
                </p:nvSpPr>
                <p:spPr bwMode="auto">
                  <a:xfrm>
                    <a:off x="816" y="1665"/>
                    <a:ext cx="135" cy="11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17"/>
                      </a:cxn>
                      <a:cxn ang="0">
                        <a:pos x="134" y="117"/>
                      </a:cxn>
                    </a:cxnLst>
                    <a:rect l="0" t="0" r="r" b="b"/>
                    <a:pathLst>
                      <a:path w="135" h="118">
                        <a:moveTo>
                          <a:pt x="0" y="0"/>
                        </a:moveTo>
                        <a:lnTo>
                          <a:pt x="0" y="117"/>
                        </a:lnTo>
                        <a:lnTo>
                          <a:pt x="134" y="117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93559" name="Freeform 375"/>
                  <p:cNvSpPr>
                    <a:spLocks/>
                  </p:cNvSpPr>
                  <p:nvPr/>
                </p:nvSpPr>
                <p:spPr bwMode="auto">
                  <a:xfrm>
                    <a:off x="995" y="1681"/>
                    <a:ext cx="109" cy="102"/>
                  </a:xfrm>
                  <a:custGeom>
                    <a:avLst/>
                    <a:gdLst/>
                    <a:ahLst/>
                    <a:cxnLst>
                      <a:cxn ang="0">
                        <a:pos x="108" y="0"/>
                      </a:cxn>
                      <a:cxn ang="0">
                        <a:pos x="108" y="101"/>
                      </a:cxn>
                      <a:cxn ang="0">
                        <a:pos x="0" y="101"/>
                      </a:cxn>
                    </a:cxnLst>
                    <a:rect l="0" t="0" r="r" b="b"/>
                    <a:pathLst>
                      <a:path w="109" h="102">
                        <a:moveTo>
                          <a:pt x="108" y="0"/>
                        </a:moveTo>
                        <a:lnTo>
                          <a:pt x="108" y="101"/>
                        </a:lnTo>
                        <a:lnTo>
                          <a:pt x="0" y="101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93560" name="Line 376"/>
                  <p:cNvSpPr>
                    <a:spLocks noChangeShapeType="1"/>
                  </p:cNvSpPr>
                  <p:nvPr/>
                </p:nvSpPr>
                <p:spPr bwMode="auto">
                  <a:xfrm>
                    <a:off x="952" y="1750"/>
                    <a:ext cx="0" cy="92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561" name="Line 377"/>
                  <p:cNvSpPr>
                    <a:spLocks noChangeShapeType="1"/>
                  </p:cNvSpPr>
                  <p:nvPr/>
                </p:nvSpPr>
                <p:spPr bwMode="auto">
                  <a:xfrm>
                    <a:off x="990" y="1736"/>
                    <a:ext cx="0" cy="131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27" name="Group 378"/>
                <p:cNvGrpSpPr>
                  <a:grpSpLocks/>
                </p:cNvGrpSpPr>
                <p:nvPr/>
              </p:nvGrpSpPr>
              <p:grpSpPr bwMode="auto">
                <a:xfrm>
                  <a:off x="3747" y="3569"/>
                  <a:ext cx="393" cy="208"/>
                  <a:chOff x="772" y="1659"/>
                  <a:chExt cx="393" cy="208"/>
                </a:xfrm>
              </p:grpSpPr>
              <p:sp>
                <p:nvSpPr>
                  <p:cNvPr id="93563" name="Rectangle 379"/>
                  <p:cNvSpPr>
                    <a:spLocks noChangeArrowheads="1"/>
                  </p:cNvSpPr>
                  <p:nvPr/>
                </p:nvSpPr>
                <p:spPr bwMode="auto">
                  <a:xfrm rot="300000">
                    <a:off x="772" y="1659"/>
                    <a:ext cx="108" cy="14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564" name="Rectangle 380"/>
                  <p:cNvSpPr>
                    <a:spLocks noChangeArrowheads="1"/>
                  </p:cNvSpPr>
                  <p:nvPr/>
                </p:nvSpPr>
                <p:spPr bwMode="auto">
                  <a:xfrm rot="21360000">
                    <a:off x="1058" y="1662"/>
                    <a:ext cx="107" cy="16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565" name="Freeform 381"/>
                  <p:cNvSpPr>
                    <a:spLocks/>
                  </p:cNvSpPr>
                  <p:nvPr/>
                </p:nvSpPr>
                <p:spPr bwMode="auto">
                  <a:xfrm>
                    <a:off x="816" y="1665"/>
                    <a:ext cx="135" cy="11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17"/>
                      </a:cxn>
                      <a:cxn ang="0">
                        <a:pos x="134" y="117"/>
                      </a:cxn>
                    </a:cxnLst>
                    <a:rect l="0" t="0" r="r" b="b"/>
                    <a:pathLst>
                      <a:path w="135" h="118">
                        <a:moveTo>
                          <a:pt x="0" y="0"/>
                        </a:moveTo>
                        <a:lnTo>
                          <a:pt x="0" y="117"/>
                        </a:lnTo>
                        <a:lnTo>
                          <a:pt x="134" y="117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93566" name="Freeform 382"/>
                  <p:cNvSpPr>
                    <a:spLocks/>
                  </p:cNvSpPr>
                  <p:nvPr/>
                </p:nvSpPr>
                <p:spPr bwMode="auto">
                  <a:xfrm>
                    <a:off x="995" y="1681"/>
                    <a:ext cx="109" cy="102"/>
                  </a:xfrm>
                  <a:custGeom>
                    <a:avLst/>
                    <a:gdLst/>
                    <a:ahLst/>
                    <a:cxnLst>
                      <a:cxn ang="0">
                        <a:pos x="108" y="0"/>
                      </a:cxn>
                      <a:cxn ang="0">
                        <a:pos x="108" y="101"/>
                      </a:cxn>
                      <a:cxn ang="0">
                        <a:pos x="0" y="101"/>
                      </a:cxn>
                    </a:cxnLst>
                    <a:rect l="0" t="0" r="r" b="b"/>
                    <a:pathLst>
                      <a:path w="109" h="102">
                        <a:moveTo>
                          <a:pt x="108" y="0"/>
                        </a:moveTo>
                        <a:lnTo>
                          <a:pt x="108" y="101"/>
                        </a:lnTo>
                        <a:lnTo>
                          <a:pt x="0" y="101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93567" name="Line 383"/>
                  <p:cNvSpPr>
                    <a:spLocks noChangeShapeType="1"/>
                  </p:cNvSpPr>
                  <p:nvPr/>
                </p:nvSpPr>
                <p:spPr bwMode="auto">
                  <a:xfrm>
                    <a:off x="952" y="1750"/>
                    <a:ext cx="0" cy="92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568" name="Line 384"/>
                  <p:cNvSpPr>
                    <a:spLocks noChangeShapeType="1"/>
                  </p:cNvSpPr>
                  <p:nvPr/>
                </p:nvSpPr>
                <p:spPr bwMode="auto">
                  <a:xfrm>
                    <a:off x="990" y="1736"/>
                    <a:ext cx="0" cy="131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28" name="Group 385"/>
                <p:cNvGrpSpPr>
                  <a:grpSpLocks/>
                </p:cNvGrpSpPr>
                <p:nvPr/>
              </p:nvGrpSpPr>
              <p:grpSpPr bwMode="auto">
                <a:xfrm>
                  <a:off x="3161" y="3569"/>
                  <a:ext cx="393" cy="208"/>
                  <a:chOff x="772" y="1659"/>
                  <a:chExt cx="393" cy="208"/>
                </a:xfrm>
              </p:grpSpPr>
              <p:sp>
                <p:nvSpPr>
                  <p:cNvPr id="93570" name="Rectangle 386"/>
                  <p:cNvSpPr>
                    <a:spLocks noChangeArrowheads="1"/>
                  </p:cNvSpPr>
                  <p:nvPr/>
                </p:nvSpPr>
                <p:spPr bwMode="auto">
                  <a:xfrm rot="300000">
                    <a:off x="772" y="1659"/>
                    <a:ext cx="108" cy="14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571" name="Rectangle 387"/>
                  <p:cNvSpPr>
                    <a:spLocks noChangeArrowheads="1"/>
                  </p:cNvSpPr>
                  <p:nvPr/>
                </p:nvSpPr>
                <p:spPr bwMode="auto">
                  <a:xfrm rot="21360000">
                    <a:off x="1058" y="1662"/>
                    <a:ext cx="107" cy="16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572" name="Freeform 388"/>
                  <p:cNvSpPr>
                    <a:spLocks/>
                  </p:cNvSpPr>
                  <p:nvPr/>
                </p:nvSpPr>
                <p:spPr bwMode="auto">
                  <a:xfrm>
                    <a:off x="816" y="1665"/>
                    <a:ext cx="135" cy="11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17"/>
                      </a:cxn>
                      <a:cxn ang="0">
                        <a:pos x="134" y="117"/>
                      </a:cxn>
                    </a:cxnLst>
                    <a:rect l="0" t="0" r="r" b="b"/>
                    <a:pathLst>
                      <a:path w="135" h="118">
                        <a:moveTo>
                          <a:pt x="0" y="0"/>
                        </a:moveTo>
                        <a:lnTo>
                          <a:pt x="0" y="117"/>
                        </a:lnTo>
                        <a:lnTo>
                          <a:pt x="134" y="117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93573" name="Freeform 389"/>
                  <p:cNvSpPr>
                    <a:spLocks/>
                  </p:cNvSpPr>
                  <p:nvPr/>
                </p:nvSpPr>
                <p:spPr bwMode="auto">
                  <a:xfrm>
                    <a:off x="995" y="1681"/>
                    <a:ext cx="109" cy="102"/>
                  </a:xfrm>
                  <a:custGeom>
                    <a:avLst/>
                    <a:gdLst/>
                    <a:ahLst/>
                    <a:cxnLst>
                      <a:cxn ang="0">
                        <a:pos x="108" y="0"/>
                      </a:cxn>
                      <a:cxn ang="0">
                        <a:pos x="108" y="101"/>
                      </a:cxn>
                      <a:cxn ang="0">
                        <a:pos x="0" y="101"/>
                      </a:cxn>
                    </a:cxnLst>
                    <a:rect l="0" t="0" r="r" b="b"/>
                    <a:pathLst>
                      <a:path w="109" h="102">
                        <a:moveTo>
                          <a:pt x="108" y="0"/>
                        </a:moveTo>
                        <a:lnTo>
                          <a:pt x="108" y="101"/>
                        </a:lnTo>
                        <a:lnTo>
                          <a:pt x="0" y="101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93574" name="Line 390"/>
                  <p:cNvSpPr>
                    <a:spLocks noChangeShapeType="1"/>
                  </p:cNvSpPr>
                  <p:nvPr/>
                </p:nvSpPr>
                <p:spPr bwMode="auto">
                  <a:xfrm>
                    <a:off x="952" y="1750"/>
                    <a:ext cx="0" cy="92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575" name="Line 391"/>
                  <p:cNvSpPr>
                    <a:spLocks noChangeShapeType="1"/>
                  </p:cNvSpPr>
                  <p:nvPr/>
                </p:nvSpPr>
                <p:spPr bwMode="auto">
                  <a:xfrm>
                    <a:off x="990" y="1736"/>
                    <a:ext cx="0" cy="131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29" name="Group 392"/>
                <p:cNvGrpSpPr>
                  <a:grpSpLocks/>
                </p:cNvGrpSpPr>
                <p:nvPr/>
              </p:nvGrpSpPr>
              <p:grpSpPr bwMode="auto">
                <a:xfrm>
                  <a:off x="2295" y="3569"/>
                  <a:ext cx="393" cy="208"/>
                  <a:chOff x="772" y="1659"/>
                  <a:chExt cx="393" cy="208"/>
                </a:xfrm>
              </p:grpSpPr>
              <p:sp>
                <p:nvSpPr>
                  <p:cNvPr id="93577" name="Rectangle 393"/>
                  <p:cNvSpPr>
                    <a:spLocks noChangeArrowheads="1"/>
                  </p:cNvSpPr>
                  <p:nvPr/>
                </p:nvSpPr>
                <p:spPr bwMode="auto">
                  <a:xfrm rot="300000">
                    <a:off x="772" y="1659"/>
                    <a:ext cx="108" cy="14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578" name="Rectangle 394"/>
                  <p:cNvSpPr>
                    <a:spLocks noChangeArrowheads="1"/>
                  </p:cNvSpPr>
                  <p:nvPr/>
                </p:nvSpPr>
                <p:spPr bwMode="auto">
                  <a:xfrm rot="21360000">
                    <a:off x="1058" y="1662"/>
                    <a:ext cx="107" cy="16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579" name="Freeform 395"/>
                  <p:cNvSpPr>
                    <a:spLocks/>
                  </p:cNvSpPr>
                  <p:nvPr/>
                </p:nvSpPr>
                <p:spPr bwMode="auto">
                  <a:xfrm>
                    <a:off x="816" y="1665"/>
                    <a:ext cx="135" cy="11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17"/>
                      </a:cxn>
                      <a:cxn ang="0">
                        <a:pos x="134" y="117"/>
                      </a:cxn>
                    </a:cxnLst>
                    <a:rect l="0" t="0" r="r" b="b"/>
                    <a:pathLst>
                      <a:path w="135" h="118">
                        <a:moveTo>
                          <a:pt x="0" y="0"/>
                        </a:moveTo>
                        <a:lnTo>
                          <a:pt x="0" y="117"/>
                        </a:lnTo>
                        <a:lnTo>
                          <a:pt x="134" y="117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93580" name="Freeform 396"/>
                  <p:cNvSpPr>
                    <a:spLocks/>
                  </p:cNvSpPr>
                  <p:nvPr/>
                </p:nvSpPr>
                <p:spPr bwMode="auto">
                  <a:xfrm>
                    <a:off x="995" y="1681"/>
                    <a:ext cx="109" cy="102"/>
                  </a:xfrm>
                  <a:custGeom>
                    <a:avLst/>
                    <a:gdLst/>
                    <a:ahLst/>
                    <a:cxnLst>
                      <a:cxn ang="0">
                        <a:pos x="108" y="0"/>
                      </a:cxn>
                      <a:cxn ang="0">
                        <a:pos x="108" y="101"/>
                      </a:cxn>
                      <a:cxn ang="0">
                        <a:pos x="0" y="101"/>
                      </a:cxn>
                    </a:cxnLst>
                    <a:rect l="0" t="0" r="r" b="b"/>
                    <a:pathLst>
                      <a:path w="109" h="102">
                        <a:moveTo>
                          <a:pt x="108" y="0"/>
                        </a:moveTo>
                        <a:lnTo>
                          <a:pt x="108" y="101"/>
                        </a:lnTo>
                        <a:lnTo>
                          <a:pt x="0" y="101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93581" name="Line 397"/>
                  <p:cNvSpPr>
                    <a:spLocks noChangeShapeType="1"/>
                  </p:cNvSpPr>
                  <p:nvPr/>
                </p:nvSpPr>
                <p:spPr bwMode="auto">
                  <a:xfrm>
                    <a:off x="952" y="1750"/>
                    <a:ext cx="0" cy="92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582" name="Line 398"/>
                  <p:cNvSpPr>
                    <a:spLocks noChangeShapeType="1"/>
                  </p:cNvSpPr>
                  <p:nvPr/>
                </p:nvSpPr>
                <p:spPr bwMode="auto">
                  <a:xfrm>
                    <a:off x="990" y="1736"/>
                    <a:ext cx="0" cy="131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30" name="Group 399"/>
                <p:cNvGrpSpPr>
                  <a:grpSpLocks/>
                </p:cNvGrpSpPr>
                <p:nvPr/>
              </p:nvGrpSpPr>
              <p:grpSpPr bwMode="auto">
                <a:xfrm>
                  <a:off x="1479" y="3569"/>
                  <a:ext cx="393" cy="208"/>
                  <a:chOff x="772" y="1659"/>
                  <a:chExt cx="393" cy="208"/>
                </a:xfrm>
              </p:grpSpPr>
              <p:sp>
                <p:nvSpPr>
                  <p:cNvPr id="93584" name="Rectangle 400"/>
                  <p:cNvSpPr>
                    <a:spLocks noChangeArrowheads="1"/>
                  </p:cNvSpPr>
                  <p:nvPr/>
                </p:nvSpPr>
                <p:spPr bwMode="auto">
                  <a:xfrm rot="300000">
                    <a:off x="772" y="1659"/>
                    <a:ext cx="108" cy="14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585" name="Rectangle 401"/>
                  <p:cNvSpPr>
                    <a:spLocks noChangeArrowheads="1"/>
                  </p:cNvSpPr>
                  <p:nvPr/>
                </p:nvSpPr>
                <p:spPr bwMode="auto">
                  <a:xfrm rot="21360000">
                    <a:off x="1058" y="1662"/>
                    <a:ext cx="107" cy="16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586" name="Freeform 402"/>
                  <p:cNvSpPr>
                    <a:spLocks/>
                  </p:cNvSpPr>
                  <p:nvPr/>
                </p:nvSpPr>
                <p:spPr bwMode="auto">
                  <a:xfrm>
                    <a:off x="816" y="1665"/>
                    <a:ext cx="135" cy="11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17"/>
                      </a:cxn>
                      <a:cxn ang="0">
                        <a:pos x="134" y="117"/>
                      </a:cxn>
                    </a:cxnLst>
                    <a:rect l="0" t="0" r="r" b="b"/>
                    <a:pathLst>
                      <a:path w="135" h="118">
                        <a:moveTo>
                          <a:pt x="0" y="0"/>
                        </a:moveTo>
                        <a:lnTo>
                          <a:pt x="0" y="117"/>
                        </a:lnTo>
                        <a:lnTo>
                          <a:pt x="134" y="117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93587" name="Freeform 403"/>
                  <p:cNvSpPr>
                    <a:spLocks/>
                  </p:cNvSpPr>
                  <p:nvPr/>
                </p:nvSpPr>
                <p:spPr bwMode="auto">
                  <a:xfrm>
                    <a:off x="995" y="1681"/>
                    <a:ext cx="109" cy="102"/>
                  </a:xfrm>
                  <a:custGeom>
                    <a:avLst/>
                    <a:gdLst/>
                    <a:ahLst/>
                    <a:cxnLst>
                      <a:cxn ang="0">
                        <a:pos x="108" y="0"/>
                      </a:cxn>
                      <a:cxn ang="0">
                        <a:pos x="108" y="101"/>
                      </a:cxn>
                      <a:cxn ang="0">
                        <a:pos x="0" y="101"/>
                      </a:cxn>
                    </a:cxnLst>
                    <a:rect l="0" t="0" r="r" b="b"/>
                    <a:pathLst>
                      <a:path w="109" h="102">
                        <a:moveTo>
                          <a:pt x="108" y="0"/>
                        </a:moveTo>
                        <a:lnTo>
                          <a:pt x="108" y="101"/>
                        </a:lnTo>
                        <a:lnTo>
                          <a:pt x="0" y="101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93588" name="Line 404"/>
                  <p:cNvSpPr>
                    <a:spLocks noChangeShapeType="1"/>
                  </p:cNvSpPr>
                  <p:nvPr/>
                </p:nvSpPr>
                <p:spPr bwMode="auto">
                  <a:xfrm>
                    <a:off x="952" y="1750"/>
                    <a:ext cx="0" cy="92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589" name="Line 405"/>
                  <p:cNvSpPr>
                    <a:spLocks noChangeShapeType="1"/>
                  </p:cNvSpPr>
                  <p:nvPr/>
                </p:nvSpPr>
                <p:spPr bwMode="auto">
                  <a:xfrm>
                    <a:off x="990" y="1736"/>
                    <a:ext cx="0" cy="131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31" name="Group 406"/>
                <p:cNvGrpSpPr>
                  <a:grpSpLocks/>
                </p:cNvGrpSpPr>
                <p:nvPr/>
              </p:nvGrpSpPr>
              <p:grpSpPr bwMode="auto">
                <a:xfrm>
                  <a:off x="783" y="3569"/>
                  <a:ext cx="393" cy="208"/>
                  <a:chOff x="772" y="1659"/>
                  <a:chExt cx="393" cy="208"/>
                </a:xfrm>
              </p:grpSpPr>
              <p:sp>
                <p:nvSpPr>
                  <p:cNvPr id="93591" name="Rectangle 407"/>
                  <p:cNvSpPr>
                    <a:spLocks noChangeArrowheads="1"/>
                  </p:cNvSpPr>
                  <p:nvPr/>
                </p:nvSpPr>
                <p:spPr bwMode="auto">
                  <a:xfrm rot="300000">
                    <a:off x="772" y="1659"/>
                    <a:ext cx="108" cy="14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592" name="Rectangle 408"/>
                  <p:cNvSpPr>
                    <a:spLocks noChangeArrowheads="1"/>
                  </p:cNvSpPr>
                  <p:nvPr/>
                </p:nvSpPr>
                <p:spPr bwMode="auto">
                  <a:xfrm rot="21360000">
                    <a:off x="1058" y="1662"/>
                    <a:ext cx="107" cy="16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593" name="Freeform 409"/>
                  <p:cNvSpPr>
                    <a:spLocks/>
                  </p:cNvSpPr>
                  <p:nvPr/>
                </p:nvSpPr>
                <p:spPr bwMode="auto">
                  <a:xfrm>
                    <a:off x="816" y="1665"/>
                    <a:ext cx="135" cy="11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17"/>
                      </a:cxn>
                      <a:cxn ang="0">
                        <a:pos x="134" y="117"/>
                      </a:cxn>
                    </a:cxnLst>
                    <a:rect l="0" t="0" r="r" b="b"/>
                    <a:pathLst>
                      <a:path w="135" h="118">
                        <a:moveTo>
                          <a:pt x="0" y="0"/>
                        </a:moveTo>
                        <a:lnTo>
                          <a:pt x="0" y="117"/>
                        </a:lnTo>
                        <a:lnTo>
                          <a:pt x="134" y="117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93594" name="Freeform 410"/>
                  <p:cNvSpPr>
                    <a:spLocks/>
                  </p:cNvSpPr>
                  <p:nvPr/>
                </p:nvSpPr>
                <p:spPr bwMode="auto">
                  <a:xfrm>
                    <a:off x="995" y="1681"/>
                    <a:ext cx="109" cy="102"/>
                  </a:xfrm>
                  <a:custGeom>
                    <a:avLst/>
                    <a:gdLst/>
                    <a:ahLst/>
                    <a:cxnLst>
                      <a:cxn ang="0">
                        <a:pos x="108" y="0"/>
                      </a:cxn>
                      <a:cxn ang="0">
                        <a:pos x="108" y="101"/>
                      </a:cxn>
                      <a:cxn ang="0">
                        <a:pos x="0" y="101"/>
                      </a:cxn>
                    </a:cxnLst>
                    <a:rect l="0" t="0" r="r" b="b"/>
                    <a:pathLst>
                      <a:path w="109" h="102">
                        <a:moveTo>
                          <a:pt x="108" y="0"/>
                        </a:moveTo>
                        <a:lnTo>
                          <a:pt x="108" y="101"/>
                        </a:lnTo>
                        <a:lnTo>
                          <a:pt x="0" y="101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93595" name="Line 411"/>
                  <p:cNvSpPr>
                    <a:spLocks noChangeShapeType="1"/>
                  </p:cNvSpPr>
                  <p:nvPr/>
                </p:nvSpPr>
                <p:spPr bwMode="auto">
                  <a:xfrm>
                    <a:off x="952" y="1750"/>
                    <a:ext cx="0" cy="92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596" name="Line 412"/>
                  <p:cNvSpPr>
                    <a:spLocks noChangeShapeType="1"/>
                  </p:cNvSpPr>
                  <p:nvPr/>
                </p:nvSpPr>
                <p:spPr bwMode="auto">
                  <a:xfrm>
                    <a:off x="990" y="1736"/>
                    <a:ext cx="0" cy="131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93472" name="Group 413"/>
              <p:cNvGrpSpPr>
                <a:grpSpLocks/>
              </p:cNvGrpSpPr>
              <p:nvPr/>
            </p:nvGrpSpPr>
            <p:grpSpPr bwMode="auto">
              <a:xfrm>
                <a:off x="741" y="1212"/>
                <a:ext cx="559" cy="588"/>
                <a:chOff x="731" y="1080"/>
                <a:chExt cx="559" cy="588"/>
              </a:xfrm>
            </p:grpSpPr>
            <p:grpSp>
              <p:nvGrpSpPr>
                <p:cNvPr id="93488" name="Group 414"/>
                <p:cNvGrpSpPr>
                  <a:grpSpLocks/>
                </p:cNvGrpSpPr>
                <p:nvPr/>
              </p:nvGrpSpPr>
              <p:grpSpPr bwMode="auto">
                <a:xfrm>
                  <a:off x="731" y="1080"/>
                  <a:ext cx="559" cy="588"/>
                  <a:chOff x="714" y="1084"/>
                  <a:chExt cx="559" cy="588"/>
                </a:xfrm>
              </p:grpSpPr>
              <p:sp>
                <p:nvSpPr>
                  <p:cNvPr id="93599" name="Rectangle 415"/>
                  <p:cNvSpPr>
                    <a:spLocks noChangeArrowheads="1"/>
                  </p:cNvSpPr>
                  <p:nvPr/>
                </p:nvSpPr>
                <p:spPr bwMode="auto">
                  <a:xfrm>
                    <a:off x="714" y="1147"/>
                    <a:ext cx="556" cy="488"/>
                  </a:xfrm>
                  <a:prstGeom prst="rect">
                    <a:avLst/>
                  </a:prstGeom>
                  <a:solidFill>
                    <a:srgbClr val="7CFCD0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600" name="Oval 416"/>
                  <p:cNvSpPr>
                    <a:spLocks noChangeArrowheads="1"/>
                  </p:cNvSpPr>
                  <p:nvPr/>
                </p:nvSpPr>
                <p:spPr bwMode="auto">
                  <a:xfrm>
                    <a:off x="714" y="1084"/>
                    <a:ext cx="556" cy="110"/>
                  </a:xfrm>
                  <a:prstGeom prst="ellipse">
                    <a:avLst/>
                  </a:prstGeom>
                  <a:solidFill>
                    <a:srgbClr val="7CFCD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601" name="Oval 417"/>
                  <p:cNvSpPr>
                    <a:spLocks noChangeArrowheads="1"/>
                  </p:cNvSpPr>
                  <p:nvPr/>
                </p:nvSpPr>
                <p:spPr bwMode="auto">
                  <a:xfrm>
                    <a:off x="714" y="1584"/>
                    <a:ext cx="559" cy="88"/>
                  </a:xfrm>
                  <a:prstGeom prst="ellipse">
                    <a:avLst/>
                  </a:prstGeom>
                  <a:solidFill>
                    <a:srgbClr val="7CFCD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602" name="Rectangle 418"/>
                  <p:cNvSpPr>
                    <a:spLocks noChangeArrowheads="1"/>
                  </p:cNvSpPr>
                  <p:nvPr/>
                </p:nvSpPr>
                <p:spPr bwMode="auto">
                  <a:xfrm>
                    <a:off x="718" y="1550"/>
                    <a:ext cx="554" cy="88"/>
                  </a:xfrm>
                  <a:prstGeom prst="rect">
                    <a:avLst/>
                  </a:prstGeom>
                  <a:solidFill>
                    <a:srgbClr val="7CFCD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603" name="Oval 419"/>
                  <p:cNvSpPr>
                    <a:spLocks noChangeArrowheads="1"/>
                  </p:cNvSpPr>
                  <p:nvPr/>
                </p:nvSpPr>
                <p:spPr bwMode="auto">
                  <a:xfrm>
                    <a:off x="783" y="1295"/>
                    <a:ext cx="37" cy="24"/>
                  </a:xfrm>
                  <a:prstGeom prst="ellipse">
                    <a:avLst/>
                  </a:prstGeom>
                  <a:solidFill>
                    <a:schemeClr val="tx2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604" name="Oval 420"/>
                  <p:cNvSpPr>
                    <a:spLocks noChangeArrowheads="1"/>
                  </p:cNvSpPr>
                  <p:nvPr/>
                </p:nvSpPr>
                <p:spPr bwMode="auto">
                  <a:xfrm>
                    <a:off x="1029" y="1250"/>
                    <a:ext cx="38" cy="25"/>
                  </a:xfrm>
                  <a:prstGeom prst="ellipse">
                    <a:avLst/>
                  </a:prstGeom>
                  <a:solidFill>
                    <a:schemeClr val="tx2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605" name="Oval 421"/>
                  <p:cNvSpPr>
                    <a:spLocks noChangeArrowheads="1"/>
                  </p:cNvSpPr>
                  <p:nvPr/>
                </p:nvSpPr>
                <p:spPr bwMode="auto">
                  <a:xfrm>
                    <a:off x="1145" y="1332"/>
                    <a:ext cx="36" cy="26"/>
                  </a:xfrm>
                  <a:prstGeom prst="ellipse">
                    <a:avLst/>
                  </a:prstGeom>
                  <a:solidFill>
                    <a:schemeClr val="tx2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606" name="Oval 422"/>
                  <p:cNvSpPr>
                    <a:spLocks noChangeArrowheads="1"/>
                  </p:cNvSpPr>
                  <p:nvPr/>
                </p:nvSpPr>
                <p:spPr bwMode="auto">
                  <a:xfrm>
                    <a:off x="980" y="1419"/>
                    <a:ext cx="38" cy="25"/>
                  </a:xfrm>
                  <a:prstGeom prst="ellipse">
                    <a:avLst/>
                  </a:prstGeom>
                  <a:solidFill>
                    <a:schemeClr val="tx2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607" name="Oval 423"/>
                  <p:cNvSpPr>
                    <a:spLocks noChangeArrowheads="1"/>
                  </p:cNvSpPr>
                  <p:nvPr/>
                </p:nvSpPr>
                <p:spPr bwMode="auto">
                  <a:xfrm>
                    <a:off x="951" y="1576"/>
                    <a:ext cx="36" cy="25"/>
                  </a:xfrm>
                  <a:prstGeom prst="ellipse">
                    <a:avLst/>
                  </a:prstGeom>
                  <a:solidFill>
                    <a:schemeClr val="tx2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608" name="Oval 424"/>
                  <p:cNvSpPr>
                    <a:spLocks noChangeArrowheads="1"/>
                  </p:cNvSpPr>
                  <p:nvPr/>
                </p:nvSpPr>
                <p:spPr bwMode="auto">
                  <a:xfrm>
                    <a:off x="844" y="1390"/>
                    <a:ext cx="35" cy="23"/>
                  </a:xfrm>
                  <a:prstGeom prst="ellipse">
                    <a:avLst/>
                  </a:prstGeom>
                  <a:solidFill>
                    <a:schemeClr val="tx2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609" name="Oval 425"/>
                  <p:cNvSpPr>
                    <a:spLocks noChangeArrowheads="1"/>
                  </p:cNvSpPr>
                  <p:nvPr/>
                </p:nvSpPr>
                <p:spPr bwMode="auto">
                  <a:xfrm>
                    <a:off x="794" y="1635"/>
                    <a:ext cx="37" cy="27"/>
                  </a:xfrm>
                  <a:prstGeom prst="ellipse">
                    <a:avLst/>
                  </a:prstGeom>
                  <a:solidFill>
                    <a:schemeClr val="tx2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610" name="Oval 426"/>
                  <p:cNvSpPr>
                    <a:spLocks noChangeArrowheads="1"/>
                  </p:cNvSpPr>
                  <p:nvPr/>
                </p:nvSpPr>
                <p:spPr bwMode="auto">
                  <a:xfrm>
                    <a:off x="1114" y="1640"/>
                    <a:ext cx="38" cy="24"/>
                  </a:xfrm>
                  <a:prstGeom prst="ellipse">
                    <a:avLst/>
                  </a:prstGeom>
                  <a:solidFill>
                    <a:schemeClr val="tx2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611" name="Rectangle 427"/>
                  <p:cNvSpPr>
                    <a:spLocks noChangeArrowheads="1"/>
                  </p:cNvSpPr>
                  <p:nvPr/>
                </p:nvSpPr>
                <p:spPr bwMode="auto">
                  <a:xfrm>
                    <a:off x="750" y="1461"/>
                    <a:ext cx="179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algn="l"/>
                    <a:r>
                      <a:rPr lang="en-US" sz="1000" i="0">
                        <a:solidFill>
                          <a:schemeClr val="tx1"/>
                        </a:solidFill>
                        <a:latin typeface="Arial" pitchFamily="34" charset="0"/>
                      </a:rPr>
                      <a:t>e</a:t>
                    </a:r>
                    <a:r>
                      <a:rPr lang="en-US" sz="1000" i="0" baseline="30000">
                        <a:solidFill>
                          <a:schemeClr val="tx1"/>
                        </a:solidFill>
                        <a:latin typeface="Arial" pitchFamily="34" charset="0"/>
                      </a:rPr>
                      <a:t>-</a:t>
                    </a:r>
                  </a:p>
                </p:txBody>
              </p:sp>
            </p:grpSp>
            <p:sp>
              <p:nvSpPr>
                <p:cNvPr id="93612" name="Arc 428"/>
                <p:cNvSpPr>
                  <a:spLocks/>
                </p:cNvSpPr>
                <p:nvPr/>
              </p:nvSpPr>
              <p:spPr bwMode="auto">
                <a:xfrm rot="6540000">
                  <a:off x="865" y="1570"/>
                  <a:ext cx="71" cy="97"/>
                </a:xfrm>
                <a:custGeom>
                  <a:avLst/>
                  <a:gdLst>
                    <a:gd name="G0" fmla="+- 21583 0 0"/>
                    <a:gd name="G1" fmla="+- 0 0 0"/>
                    <a:gd name="G2" fmla="+- 21600 0 0"/>
                    <a:gd name="T0" fmla="*/ 16695 w 21583"/>
                    <a:gd name="T1" fmla="*/ 21040 h 21040"/>
                    <a:gd name="T2" fmla="*/ 0 w 21583"/>
                    <a:gd name="T3" fmla="*/ 863 h 21040"/>
                    <a:gd name="T4" fmla="*/ 21583 w 21583"/>
                    <a:gd name="T5" fmla="*/ 0 h 210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583" h="21040" fill="none" extrusionOk="0">
                      <a:moveTo>
                        <a:pt x="16695" y="21039"/>
                      </a:moveTo>
                      <a:cubicBezTo>
                        <a:pt x="7222" y="18839"/>
                        <a:pt x="388" y="10579"/>
                        <a:pt x="0" y="862"/>
                      </a:cubicBezTo>
                    </a:path>
                    <a:path w="21583" h="21040" stroke="0" extrusionOk="0">
                      <a:moveTo>
                        <a:pt x="16695" y="21039"/>
                      </a:moveTo>
                      <a:cubicBezTo>
                        <a:pt x="7222" y="18839"/>
                        <a:pt x="388" y="10579"/>
                        <a:pt x="0" y="862"/>
                      </a:cubicBezTo>
                      <a:lnTo>
                        <a:pt x="21583" y="0"/>
                      </a:lnTo>
                      <a:close/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  <a:headEnd type="none" w="sm" len="sm"/>
                  <a:tailEnd type="stealth" w="med" len="med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13" name="Arc 429"/>
                <p:cNvSpPr>
                  <a:spLocks/>
                </p:cNvSpPr>
                <p:nvPr/>
              </p:nvSpPr>
              <p:spPr bwMode="auto">
                <a:xfrm rot="15060000">
                  <a:off x="1043" y="1567"/>
                  <a:ext cx="78" cy="117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481 w 21481"/>
                    <a:gd name="T1" fmla="*/ 2260 h 21243"/>
                    <a:gd name="T2" fmla="*/ 3911 w 21481"/>
                    <a:gd name="T3" fmla="*/ 21243 h 21243"/>
                    <a:gd name="T4" fmla="*/ 0 w 21481"/>
                    <a:gd name="T5" fmla="*/ 0 h 21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481" h="21243" fill="none" extrusionOk="0">
                      <a:moveTo>
                        <a:pt x="21481" y="2260"/>
                      </a:moveTo>
                      <a:cubicBezTo>
                        <a:pt x="20479" y="11782"/>
                        <a:pt x="13327" y="19509"/>
                        <a:pt x="3910" y="21242"/>
                      </a:cubicBezTo>
                    </a:path>
                    <a:path w="21481" h="21243" stroke="0" extrusionOk="0">
                      <a:moveTo>
                        <a:pt x="21481" y="2260"/>
                      </a:moveTo>
                      <a:cubicBezTo>
                        <a:pt x="20479" y="11782"/>
                        <a:pt x="13327" y="19509"/>
                        <a:pt x="3910" y="21242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  <a:headEnd type="none" w="sm" len="sm"/>
                  <a:tailEnd type="stealth" w="med" len="med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</p:grpSp>
        <p:sp>
          <p:nvSpPr>
            <p:cNvPr id="93614" name="Freeform 430"/>
            <p:cNvSpPr>
              <a:spLocks/>
            </p:cNvSpPr>
            <p:nvPr/>
          </p:nvSpPr>
          <p:spPr bwMode="auto">
            <a:xfrm>
              <a:off x="511" y="986"/>
              <a:ext cx="5057" cy="535"/>
            </a:xfrm>
            <a:custGeom>
              <a:avLst/>
              <a:gdLst/>
              <a:ahLst/>
              <a:cxnLst>
                <a:cxn ang="0">
                  <a:pos x="153" y="1"/>
                </a:cxn>
                <a:cxn ang="0">
                  <a:pos x="237" y="11"/>
                </a:cxn>
                <a:cxn ang="0">
                  <a:pos x="268" y="13"/>
                </a:cxn>
                <a:cxn ang="0">
                  <a:pos x="272" y="24"/>
                </a:cxn>
                <a:cxn ang="0">
                  <a:pos x="267" y="34"/>
                </a:cxn>
                <a:cxn ang="0">
                  <a:pos x="263" y="48"/>
                </a:cxn>
                <a:cxn ang="0">
                  <a:pos x="264" y="64"/>
                </a:cxn>
                <a:cxn ang="0">
                  <a:pos x="271" y="75"/>
                </a:cxn>
                <a:cxn ang="0">
                  <a:pos x="283" y="83"/>
                </a:cxn>
                <a:cxn ang="0">
                  <a:pos x="301" y="85"/>
                </a:cxn>
                <a:cxn ang="0">
                  <a:pos x="323" y="85"/>
                </a:cxn>
                <a:cxn ang="0">
                  <a:pos x="366" y="83"/>
                </a:cxn>
                <a:cxn ang="0">
                  <a:pos x="391" y="83"/>
                </a:cxn>
                <a:cxn ang="0">
                  <a:pos x="404" y="86"/>
                </a:cxn>
                <a:cxn ang="0">
                  <a:pos x="420" y="97"/>
                </a:cxn>
                <a:cxn ang="0">
                  <a:pos x="428" y="108"/>
                </a:cxn>
                <a:cxn ang="0">
                  <a:pos x="432" y="128"/>
                </a:cxn>
                <a:cxn ang="0">
                  <a:pos x="428" y="142"/>
                </a:cxn>
                <a:cxn ang="0">
                  <a:pos x="422" y="155"/>
                </a:cxn>
                <a:cxn ang="0">
                  <a:pos x="421" y="167"/>
                </a:cxn>
                <a:cxn ang="0">
                  <a:pos x="410" y="161"/>
                </a:cxn>
                <a:cxn ang="0">
                  <a:pos x="397" y="159"/>
                </a:cxn>
                <a:cxn ang="0">
                  <a:pos x="386" y="164"/>
                </a:cxn>
                <a:cxn ang="0">
                  <a:pos x="368" y="181"/>
                </a:cxn>
                <a:cxn ang="0">
                  <a:pos x="351" y="192"/>
                </a:cxn>
                <a:cxn ang="0">
                  <a:pos x="332" y="198"/>
                </a:cxn>
                <a:cxn ang="0">
                  <a:pos x="317" y="198"/>
                </a:cxn>
                <a:cxn ang="0">
                  <a:pos x="309" y="191"/>
                </a:cxn>
                <a:cxn ang="0">
                  <a:pos x="307" y="180"/>
                </a:cxn>
                <a:cxn ang="0">
                  <a:pos x="309" y="167"/>
                </a:cxn>
                <a:cxn ang="0">
                  <a:pos x="309" y="155"/>
                </a:cxn>
                <a:cxn ang="0">
                  <a:pos x="303" y="148"/>
                </a:cxn>
                <a:cxn ang="0">
                  <a:pos x="292" y="142"/>
                </a:cxn>
                <a:cxn ang="0">
                  <a:pos x="274" y="139"/>
                </a:cxn>
                <a:cxn ang="0">
                  <a:pos x="250" y="141"/>
                </a:cxn>
                <a:cxn ang="0">
                  <a:pos x="230" y="148"/>
                </a:cxn>
                <a:cxn ang="0">
                  <a:pos x="219" y="149"/>
                </a:cxn>
                <a:cxn ang="0">
                  <a:pos x="208" y="148"/>
                </a:cxn>
                <a:cxn ang="0">
                  <a:pos x="197" y="141"/>
                </a:cxn>
                <a:cxn ang="0">
                  <a:pos x="193" y="132"/>
                </a:cxn>
                <a:cxn ang="0">
                  <a:pos x="199" y="117"/>
                </a:cxn>
                <a:cxn ang="0">
                  <a:pos x="202" y="108"/>
                </a:cxn>
                <a:cxn ang="0">
                  <a:pos x="199" y="97"/>
                </a:cxn>
                <a:cxn ang="0">
                  <a:pos x="187" y="86"/>
                </a:cxn>
                <a:cxn ang="0">
                  <a:pos x="176" y="80"/>
                </a:cxn>
                <a:cxn ang="0">
                  <a:pos x="160" y="77"/>
                </a:cxn>
                <a:cxn ang="0">
                  <a:pos x="131" y="76"/>
                </a:cxn>
                <a:cxn ang="0">
                  <a:pos x="83" y="79"/>
                </a:cxn>
                <a:cxn ang="0">
                  <a:pos x="45" y="78"/>
                </a:cxn>
                <a:cxn ang="0">
                  <a:pos x="3" y="47"/>
                </a:cxn>
                <a:cxn ang="0">
                  <a:pos x="37" y="9"/>
                </a:cxn>
              </a:cxnLst>
              <a:rect l="0" t="0" r="r" b="b"/>
              <a:pathLst>
                <a:path w="433" h="199">
                  <a:moveTo>
                    <a:pt x="88" y="2"/>
                  </a:moveTo>
                  <a:lnTo>
                    <a:pt x="129" y="0"/>
                  </a:lnTo>
                  <a:lnTo>
                    <a:pt x="153" y="1"/>
                  </a:lnTo>
                  <a:lnTo>
                    <a:pt x="195" y="0"/>
                  </a:lnTo>
                  <a:lnTo>
                    <a:pt x="219" y="2"/>
                  </a:lnTo>
                  <a:lnTo>
                    <a:pt x="237" y="11"/>
                  </a:lnTo>
                  <a:lnTo>
                    <a:pt x="259" y="7"/>
                  </a:lnTo>
                  <a:lnTo>
                    <a:pt x="265" y="11"/>
                  </a:lnTo>
                  <a:lnTo>
                    <a:pt x="268" y="13"/>
                  </a:lnTo>
                  <a:lnTo>
                    <a:pt x="270" y="17"/>
                  </a:lnTo>
                  <a:lnTo>
                    <a:pt x="272" y="20"/>
                  </a:lnTo>
                  <a:lnTo>
                    <a:pt x="272" y="24"/>
                  </a:lnTo>
                  <a:lnTo>
                    <a:pt x="271" y="27"/>
                  </a:lnTo>
                  <a:lnTo>
                    <a:pt x="270" y="30"/>
                  </a:lnTo>
                  <a:lnTo>
                    <a:pt x="267" y="34"/>
                  </a:lnTo>
                  <a:lnTo>
                    <a:pt x="265" y="38"/>
                  </a:lnTo>
                  <a:lnTo>
                    <a:pt x="263" y="43"/>
                  </a:lnTo>
                  <a:lnTo>
                    <a:pt x="263" y="48"/>
                  </a:lnTo>
                  <a:lnTo>
                    <a:pt x="263" y="56"/>
                  </a:lnTo>
                  <a:lnTo>
                    <a:pt x="263" y="60"/>
                  </a:lnTo>
                  <a:lnTo>
                    <a:pt x="264" y="64"/>
                  </a:lnTo>
                  <a:lnTo>
                    <a:pt x="266" y="68"/>
                  </a:lnTo>
                  <a:lnTo>
                    <a:pt x="268" y="72"/>
                  </a:lnTo>
                  <a:lnTo>
                    <a:pt x="271" y="75"/>
                  </a:lnTo>
                  <a:lnTo>
                    <a:pt x="275" y="78"/>
                  </a:lnTo>
                  <a:lnTo>
                    <a:pt x="279" y="80"/>
                  </a:lnTo>
                  <a:lnTo>
                    <a:pt x="283" y="83"/>
                  </a:lnTo>
                  <a:lnTo>
                    <a:pt x="288" y="83"/>
                  </a:lnTo>
                  <a:lnTo>
                    <a:pt x="293" y="84"/>
                  </a:lnTo>
                  <a:lnTo>
                    <a:pt x="301" y="85"/>
                  </a:lnTo>
                  <a:lnTo>
                    <a:pt x="308" y="85"/>
                  </a:lnTo>
                  <a:lnTo>
                    <a:pt x="316" y="85"/>
                  </a:lnTo>
                  <a:lnTo>
                    <a:pt x="323" y="85"/>
                  </a:lnTo>
                  <a:lnTo>
                    <a:pt x="334" y="85"/>
                  </a:lnTo>
                  <a:lnTo>
                    <a:pt x="351" y="84"/>
                  </a:lnTo>
                  <a:lnTo>
                    <a:pt x="366" y="83"/>
                  </a:lnTo>
                  <a:lnTo>
                    <a:pt x="376" y="83"/>
                  </a:lnTo>
                  <a:lnTo>
                    <a:pt x="384" y="83"/>
                  </a:lnTo>
                  <a:lnTo>
                    <a:pt x="391" y="83"/>
                  </a:lnTo>
                  <a:lnTo>
                    <a:pt x="395" y="84"/>
                  </a:lnTo>
                  <a:lnTo>
                    <a:pt x="399" y="85"/>
                  </a:lnTo>
                  <a:lnTo>
                    <a:pt x="404" y="86"/>
                  </a:lnTo>
                  <a:lnTo>
                    <a:pt x="408" y="89"/>
                  </a:lnTo>
                  <a:lnTo>
                    <a:pt x="413" y="92"/>
                  </a:lnTo>
                  <a:lnTo>
                    <a:pt x="420" y="97"/>
                  </a:lnTo>
                  <a:lnTo>
                    <a:pt x="423" y="100"/>
                  </a:lnTo>
                  <a:lnTo>
                    <a:pt x="426" y="105"/>
                  </a:lnTo>
                  <a:lnTo>
                    <a:pt x="428" y="108"/>
                  </a:lnTo>
                  <a:lnTo>
                    <a:pt x="430" y="113"/>
                  </a:lnTo>
                  <a:lnTo>
                    <a:pt x="432" y="120"/>
                  </a:lnTo>
                  <a:lnTo>
                    <a:pt x="432" y="128"/>
                  </a:lnTo>
                  <a:lnTo>
                    <a:pt x="431" y="134"/>
                  </a:lnTo>
                  <a:lnTo>
                    <a:pt x="430" y="139"/>
                  </a:lnTo>
                  <a:lnTo>
                    <a:pt x="428" y="142"/>
                  </a:lnTo>
                  <a:lnTo>
                    <a:pt x="425" y="148"/>
                  </a:lnTo>
                  <a:lnTo>
                    <a:pt x="424" y="151"/>
                  </a:lnTo>
                  <a:lnTo>
                    <a:pt x="422" y="155"/>
                  </a:lnTo>
                  <a:lnTo>
                    <a:pt x="421" y="159"/>
                  </a:lnTo>
                  <a:lnTo>
                    <a:pt x="421" y="163"/>
                  </a:lnTo>
                  <a:lnTo>
                    <a:pt x="421" y="167"/>
                  </a:lnTo>
                  <a:lnTo>
                    <a:pt x="421" y="170"/>
                  </a:lnTo>
                  <a:lnTo>
                    <a:pt x="413" y="163"/>
                  </a:lnTo>
                  <a:lnTo>
                    <a:pt x="410" y="161"/>
                  </a:lnTo>
                  <a:lnTo>
                    <a:pt x="406" y="160"/>
                  </a:lnTo>
                  <a:lnTo>
                    <a:pt x="400" y="158"/>
                  </a:lnTo>
                  <a:lnTo>
                    <a:pt x="397" y="159"/>
                  </a:lnTo>
                  <a:lnTo>
                    <a:pt x="395" y="160"/>
                  </a:lnTo>
                  <a:lnTo>
                    <a:pt x="390" y="162"/>
                  </a:lnTo>
                  <a:lnTo>
                    <a:pt x="386" y="164"/>
                  </a:lnTo>
                  <a:lnTo>
                    <a:pt x="381" y="168"/>
                  </a:lnTo>
                  <a:lnTo>
                    <a:pt x="375" y="174"/>
                  </a:lnTo>
                  <a:lnTo>
                    <a:pt x="368" y="181"/>
                  </a:lnTo>
                  <a:lnTo>
                    <a:pt x="362" y="185"/>
                  </a:lnTo>
                  <a:lnTo>
                    <a:pt x="356" y="189"/>
                  </a:lnTo>
                  <a:lnTo>
                    <a:pt x="351" y="192"/>
                  </a:lnTo>
                  <a:lnTo>
                    <a:pt x="344" y="194"/>
                  </a:lnTo>
                  <a:lnTo>
                    <a:pt x="337" y="196"/>
                  </a:lnTo>
                  <a:lnTo>
                    <a:pt x="332" y="198"/>
                  </a:lnTo>
                  <a:lnTo>
                    <a:pt x="327" y="198"/>
                  </a:lnTo>
                  <a:lnTo>
                    <a:pt x="322" y="198"/>
                  </a:lnTo>
                  <a:lnTo>
                    <a:pt x="317" y="198"/>
                  </a:lnTo>
                  <a:lnTo>
                    <a:pt x="313" y="195"/>
                  </a:lnTo>
                  <a:lnTo>
                    <a:pt x="310" y="194"/>
                  </a:lnTo>
                  <a:lnTo>
                    <a:pt x="309" y="191"/>
                  </a:lnTo>
                  <a:lnTo>
                    <a:pt x="308" y="188"/>
                  </a:lnTo>
                  <a:lnTo>
                    <a:pt x="308" y="185"/>
                  </a:lnTo>
                  <a:lnTo>
                    <a:pt x="307" y="180"/>
                  </a:lnTo>
                  <a:lnTo>
                    <a:pt x="308" y="176"/>
                  </a:lnTo>
                  <a:lnTo>
                    <a:pt x="308" y="171"/>
                  </a:lnTo>
                  <a:lnTo>
                    <a:pt x="309" y="167"/>
                  </a:lnTo>
                  <a:lnTo>
                    <a:pt x="309" y="163"/>
                  </a:lnTo>
                  <a:lnTo>
                    <a:pt x="309" y="159"/>
                  </a:lnTo>
                  <a:lnTo>
                    <a:pt x="309" y="155"/>
                  </a:lnTo>
                  <a:lnTo>
                    <a:pt x="307" y="152"/>
                  </a:lnTo>
                  <a:lnTo>
                    <a:pt x="307" y="149"/>
                  </a:lnTo>
                  <a:lnTo>
                    <a:pt x="303" y="148"/>
                  </a:lnTo>
                  <a:lnTo>
                    <a:pt x="300" y="145"/>
                  </a:lnTo>
                  <a:lnTo>
                    <a:pt x="296" y="143"/>
                  </a:lnTo>
                  <a:lnTo>
                    <a:pt x="292" y="142"/>
                  </a:lnTo>
                  <a:lnTo>
                    <a:pt x="286" y="140"/>
                  </a:lnTo>
                  <a:lnTo>
                    <a:pt x="280" y="139"/>
                  </a:lnTo>
                  <a:lnTo>
                    <a:pt x="274" y="139"/>
                  </a:lnTo>
                  <a:lnTo>
                    <a:pt x="268" y="138"/>
                  </a:lnTo>
                  <a:lnTo>
                    <a:pt x="258" y="139"/>
                  </a:lnTo>
                  <a:lnTo>
                    <a:pt x="250" y="141"/>
                  </a:lnTo>
                  <a:lnTo>
                    <a:pt x="241" y="144"/>
                  </a:lnTo>
                  <a:lnTo>
                    <a:pt x="235" y="146"/>
                  </a:lnTo>
                  <a:lnTo>
                    <a:pt x="230" y="148"/>
                  </a:lnTo>
                  <a:lnTo>
                    <a:pt x="226" y="148"/>
                  </a:lnTo>
                  <a:lnTo>
                    <a:pt x="223" y="149"/>
                  </a:lnTo>
                  <a:lnTo>
                    <a:pt x="219" y="149"/>
                  </a:lnTo>
                  <a:lnTo>
                    <a:pt x="215" y="148"/>
                  </a:lnTo>
                  <a:lnTo>
                    <a:pt x="212" y="148"/>
                  </a:lnTo>
                  <a:lnTo>
                    <a:pt x="208" y="148"/>
                  </a:lnTo>
                  <a:lnTo>
                    <a:pt x="205" y="145"/>
                  </a:lnTo>
                  <a:lnTo>
                    <a:pt x="201" y="143"/>
                  </a:lnTo>
                  <a:lnTo>
                    <a:pt x="197" y="141"/>
                  </a:lnTo>
                  <a:lnTo>
                    <a:pt x="195" y="137"/>
                  </a:lnTo>
                  <a:lnTo>
                    <a:pt x="194" y="135"/>
                  </a:lnTo>
                  <a:lnTo>
                    <a:pt x="193" y="132"/>
                  </a:lnTo>
                  <a:lnTo>
                    <a:pt x="194" y="126"/>
                  </a:lnTo>
                  <a:lnTo>
                    <a:pt x="195" y="123"/>
                  </a:lnTo>
                  <a:lnTo>
                    <a:pt x="199" y="117"/>
                  </a:lnTo>
                  <a:lnTo>
                    <a:pt x="201" y="114"/>
                  </a:lnTo>
                  <a:lnTo>
                    <a:pt x="202" y="110"/>
                  </a:lnTo>
                  <a:lnTo>
                    <a:pt x="202" y="108"/>
                  </a:lnTo>
                  <a:lnTo>
                    <a:pt x="202" y="105"/>
                  </a:lnTo>
                  <a:lnTo>
                    <a:pt x="201" y="100"/>
                  </a:lnTo>
                  <a:lnTo>
                    <a:pt x="199" y="97"/>
                  </a:lnTo>
                  <a:lnTo>
                    <a:pt x="196" y="92"/>
                  </a:lnTo>
                  <a:lnTo>
                    <a:pt x="191" y="89"/>
                  </a:lnTo>
                  <a:lnTo>
                    <a:pt x="187" y="86"/>
                  </a:lnTo>
                  <a:lnTo>
                    <a:pt x="184" y="84"/>
                  </a:lnTo>
                  <a:lnTo>
                    <a:pt x="180" y="82"/>
                  </a:lnTo>
                  <a:lnTo>
                    <a:pt x="176" y="80"/>
                  </a:lnTo>
                  <a:lnTo>
                    <a:pt x="172" y="79"/>
                  </a:lnTo>
                  <a:lnTo>
                    <a:pt x="166" y="78"/>
                  </a:lnTo>
                  <a:lnTo>
                    <a:pt x="160" y="77"/>
                  </a:lnTo>
                  <a:lnTo>
                    <a:pt x="150" y="76"/>
                  </a:lnTo>
                  <a:lnTo>
                    <a:pt x="140" y="76"/>
                  </a:lnTo>
                  <a:lnTo>
                    <a:pt x="131" y="76"/>
                  </a:lnTo>
                  <a:lnTo>
                    <a:pt x="109" y="77"/>
                  </a:lnTo>
                  <a:lnTo>
                    <a:pt x="96" y="78"/>
                  </a:lnTo>
                  <a:lnTo>
                    <a:pt x="83" y="79"/>
                  </a:lnTo>
                  <a:lnTo>
                    <a:pt x="69" y="79"/>
                  </a:lnTo>
                  <a:lnTo>
                    <a:pt x="58" y="79"/>
                  </a:lnTo>
                  <a:lnTo>
                    <a:pt x="45" y="78"/>
                  </a:lnTo>
                  <a:lnTo>
                    <a:pt x="35" y="77"/>
                  </a:lnTo>
                  <a:lnTo>
                    <a:pt x="23" y="74"/>
                  </a:lnTo>
                  <a:lnTo>
                    <a:pt x="3" y="47"/>
                  </a:lnTo>
                  <a:lnTo>
                    <a:pt x="0" y="48"/>
                  </a:lnTo>
                  <a:lnTo>
                    <a:pt x="10" y="26"/>
                  </a:lnTo>
                  <a:lnTo>
                    <a:pt x="37" y="9"/>
                  </a:lnTo>
                  <a:lnTo>
                    <a:pt x="88" y="2"/>
                  </a:lnTo>
                </a:path>
              </a:pathLst>
            </a:custGeom>
            <a:solidFill>
              <a:srgbClr val="FFDDFF">
                <a:alpha val="50000"/>
              </a:srgbClr>
            </a:solidFill>
            <a:ln w="12700" cap="rnd" cmpd="sng">
              <a:solidFill>
                <a:srgbClr val="CC99FF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93617" name="Text Box 433"/>
          <p:cNvSpPr txBox="1">
            <a:spLocks noChangeArrowheads="1"/>
          </p:cNvSpPr>
          <p:nvPr/>
        </p:nvSpPr>
        <p:spPr bwMode="auto">
          <a:xfrm>
            <a:off x="2895600" y="57531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n-US" b="0"/>
          </a:p>
        </p:txBody>
      </p:sp>
      <p:grpSp>
        <p:nvGrpSpPr>
          <p:cNvPr id="93504" name="Group 435"/>
          <p:cNvGrpSpPr>
            <a:grpSpLocks/>
          </p:cNvGrpSpPr>
          <p:nvPr/>
        </p:nvGrpSpPr>
        <p:grpSpPr bwMode="auto">
          <a:xfrm>
            <a:off x="673820" y="2859668"/>
            <a:ext cx="7920037" cy="1865313"/>
            <a:chOff x="359" y="2596"/>
            <a:chExt cx="5057" cy="1175"/>
          </a:xfrm>
        </p:grpSpPr>
        <p:grpSp>
          <p:nvGrpSpPr>
            <p:cNvPr id="93517" name="Group 436"/>
            <p:cNvGrpSpPr>
              <a:grpSpLocks/>
            </p:cNvGrpSpPr>
            <p:nvPr/>
          </p:nvGrpSpPr>
          <p:grpSpPr bwMode="auto">
            <a:xfrm>
              <a:off x="712" y="2596"/>
              <a:ext cx="4162" cy="1175"/>
              <a:chOff x="724" y="2602"/>
              <a:chExt cx="4162" cy="1175"/>
            </a:xfrm>
          </p:grpSpPr>
          <p:grpSp>
            <p:nvGrpSpPr>
              <p:cNvPr id="93521" name="Group 437"/>
              <p:cNvGrpSpPr>
                <a:grpSpLocks/>
              </p:cNvGrpSpPr>
              <p:nvPr/>
            </p:nvGrpSpPr>
            <p:grpSpPr bwMode="auto">
              <a:xfrm>
                <a:off x="724" y="3076"/>
                <a:ext cx="563" cy="522"/>
                <a:chOff x="665" y="3002"/>
                <a:chExt cx="563" cy="522"/>
              </a:xfrm>
            </p:grpSpPr>
            <p:sp>
              <p:nvSpPr>
                <p:cNvPr id="93622" name="Rectangle 438"/>
                <p:cNvSpPr>
                  <a:spLocks noChangeArrowheads="1"/>
                </p:cNvSpPr>
                <p:nvPr/>
              </p:nvSpPr>
              <p:spPr bwMode="auto">
                <a:xfrm>
                  <a:off x="665" y="3055"/>
                  <a:ext cx="560" cy="413"/>
                </a:xfrm>
                <a:prstGeom prst="rect">
                  <a:avLst/>
                </a:prstGeom>
                <a:solidFill>
                  <a:srgbClr val="7CFCD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23" name="Oval 439"/>
                <p:cNvSpPr>
                  <a:spLocks noChangeArrowheads="1"/>
                </p:cNvSpPr>
                <p:nvPr/>
              </p:nvSpPr>
              <p:spPr bwMode="auto">
                <a:xfrm>
                  <a:off x="665" y="3002"/>
                  <a:ext cx="560" cy="93"/>
                </a:xfrm>
                <a:prstGeom prst="ellipse">
                  <a:avLst/>
                </a:prstGeom>
                <a:solidFill>
                  <a:srgbClr val="7CFCD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24" name="Oval 440"/>
                <p:cNvSpPr>
                  <a:spLocks noChangeArrowheads="1"/>
                </p:cNvSpPr>
                <p:nvPr/>
              </p:nvSpPr>
              <p:spPr bwMode="auto">
                <a:xfrm>
                  <a:off x="665" y="3425"/>
                  <a:ext cx="563" cy="75"/>
                </a:xfrm>
                <a:prstGeom prst="ellipse">
                  <a:avLst/>
                </a:prstGeom>
                <a:solidFill>
                  <a:srgbClr val="7CFCD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25" name="Rectangle 441"/>
                <p:cNvSpPr>
                  <a:spLocks noChangeArrowheads="1"/>
                </p:cNvSpPr>
                <p:nvPr/>
              </p:nvSpPr>
              <p:spPr bwMode="auto">
                <a:xfrm>
                  <a:off x="669" y="3397"/>
                  <a:ext cx="558" cy="74"/>
                </a:xfrm>
                <a:prstGeom prst="rect">
                  <a:avLst/>
                </a:prstGeom>
                <a:solidFill>
                  <a:srgbClr val="7CFCD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26" name="Oval 442"/>
                <p:cNvSpPr>
                  <a:spLocks noChangeArrowheads="1"/>
                </p:cNvSpPr>
                <p:nvPr/>
              </p:nvSpPr>
              <p:spPr bwMode="auto">
                <a:xfrm>
                  <a:off x="734" y="3181"/>
                  <a:ext cx="37" cy="20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27" name="Oval 443"/>
                <p:cNvSpPr>
                  <a:spLocks noChangeArrowheads="1"/>
                </p:cNvSpPr>
                <p:nvPr/>
              </p:nvSpPr>
              <p:spPr bwMode="auto">
                <a:xfrm>
                  <a:off x="983" y="3142"/>
                  <a:ext cx="38" cy="22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28" name="Oval 444"/>
                <p:cNvSpPr>
                  <a:spLocks noChangeArrowheads="1"/>
                </p:cNvSpPr>
                <p:nvPr/>
              </p:nvSpPr>
              <p:spPr bwMode="auto">
                <a:xfrm>
                  <a:off x="1099" y="3212"/>
                  <a:ext cx="37" cy="22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29" name="Oval 445"/>
                <p:cNvSpPr>
                  <a:spLocks noChangeArrowheads="1"/>
                </p:cNvSpPr>
                <p:nvPr/>
              </p:nvSpPr>
              <p:spPr bwMode="auto">
                <a:xfrm>
                  <a:off x="933" y="3285"/>
                  <a:ext cx="38" cy="22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30" name="Oval 446"/>
                <p:cNvSpPr>
                  <a:spLocks noChangeArrowheads="1"/>
                </p:cNvSpPr>
                <p:nvPr/>
              </p:nvSpPr>
              <p:spPr bwMode="auto">
                <a:xfrm>
                  <a:off x="903" y="3418"/>
                  <a:ext cx="37" cy="22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31" name="Oval 447"/>
                <p:cNvSpPr>
                  <a:spLocks noChangeArrowheads="1"/>
                </p:cNvSpPr>
                <p:nvPr/>
              </p:nvSpPr>
              <p:spPr bwMode="auto">
                <a:xfrm>
                  <a:off x="795" y="3261"/>
                  <a:ext cx="36" cy="20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32" name="Oval 448"/>
                <p:cNvSpPr>
                  <a:spLocks noChangeArrowheads="1"/>
                </p:cNvSpPr>
                <p:nvPr/>
              </p:nvSpPr>
              <p:spPr bwMode="auto">
                <a:xfrm>
                  <a:off x="746" y="3468"/>
                  <a:ext cx="37" cy="23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33" name="Oval 449"/>
                <p:cNvSpPr>
                  <a:spLocks noChangeArrowheads="1"/>
                </p:cNvSpPr>
                <p:nvPr/>
              </p:nvSpPr>
              <p:spPr bwMode="auto">
                <a:xfrm>
                  <a:off x="1068" y="3473"/>
                  <a:ext cx="38" cy="20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34" name="Arc 450"/>
                <p:cNvSpPr>
                  <a:spLocks/>
                </p:cNvSpPr>
                <p:nvPr/>
              </p:nvSpPr>
              <p:spPr bwMode="auto">
                <a:xfrm rot="6540000">
                  <a:off x="778" y="3395"/>
                  <a:ext cx="101" cy="139"/>
                </a:xfrm>
                <a:custGeom>
                  <a:avLst/>
                  <a:gdLst>
                    <a:gd name="G0" fmla="+- 21581 0 0"/>
                    <a:gd name="G1" fmla="+- 0 0 0"/>
                    <a:gd name="G2" fmla="+- 21600 0 0"/>
                    <a:gd name="T0" fmla="*/ 16857 w 21581"/>
                    <a:gd name="T1" fmla="*/ 21077 h 21077"/>
                    <a:gd name="T2" fmla="*/ 0 w 21581"/>
                    <a:gd name="T3" fmla="*/ 912 h 21077"/>
                    <a:gd name="T4" fmla="*/ 21581 w 21581"/>
                    <a:gd name="T5" fmla="*/ 0 h 210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581" h="21077" fill="none" extrusionOk="0">
                      <a:moveTo>
                        <a:pt x="16856" y="21077"/>
                      </a:moveTo>
                      <a:cubicBezTo>
                        <a:pt x="7324" y="18940"/>
                        <a:pt x="412" y="10672"/>
                        <a:pt x="0" y="911"/>
                      </a:cubicBezTo>
                    </a:path>
                    <a:path w="21581" h="21077" stroke="0" extrusionOk="0">
                      <a:moveTo>
                        <a:pt x="16856" y="21077"/>
                      </a:moveTo>
                      <a:cubicBezTo>
                        <a:pt x="7324" y="18940"/>
                        <a:pt x="412" y="10672"/>
                        <a:pt x="0" y="911"/>
                      </a:cubicBezTo>
                      <a:lnTo>
                        <a:pt x="21581" y="0"/>
                      </a:lnTo>
                      <a:close/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  <a:headEnd type="none" w="sm" len="sm"/>
                  <a:tailEnd type="stealth" w="med" len="med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35" name="Arc 451"/>
                <p:cNvSpPr>
                  <a:spLocks/>
                </p:cNvSpPr>
                <p:nvPr/>
              </p:nvSpPr>
              <p:spPr bwMode="auto">
                <a:xfrm rot="15060000">
                  <a:off x="960" y="3384"/>
                  <a:ext cx="112" cy="167"/>
                </a:xfrm>
                <a:custGeom>
                  <a:avLst/>
                  <a:gdLst>
                    <a:gd name="G0" fmla="+- 0 0 0"/>
                    <a:gd name="G1" fmla="+- 259 0 0"/>
                    <a:gd name="G2" fmla="+- 21600 0 0"/>
                    <a:gd name="T0" fmla="*/ 21598 w 21600"/>
                    <a:gd name="T1" fmla="*/ 0 h 21469"/>
                    <a:gd name="T2" fmla="*/ 4086 w 21600"/>
                    <a:gd name="T3" fmla="*/ 21469 h 21469"/>
                    <a:gd name="T4" fmla="*/ 0 w 21600"/>
                    <a:gd name="T5" fmla="*/ 259 h 214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469" fill="none" extrusionOk="0">
                      <a:moveTo>
                        <a:pt x="21598" y="-1"/>
                      </a:moveTo>
                      <a:cubicBezTo>
                        <a:pt x="21599" y="86"/>
                        <a:pt x="21600" y="172"/>
                        <a:pt x="21600" y="259"/>
                      </a:cubicBezTo>
                      <a:cubicBezTo>
                        <a:pt x="21600" y="10612"/>
                        <a:pt x="14252" y="19510"/>
                        <a:pt x="4086" y="21469"/>
                      </a:cubicBezTo>
                    </a:path>
                    <a:path w="21600" h="21469" stroke="0" extrusionOk="0">
                      <a:moveTo>
                        <a:pt x="21598" y="-1"/>
                      </a:moveTo>
                      <a:cubicBezTo>
                        <a:pt x="21599" y="86"/>
                        <a:pt x="21600" y="172"/>
                        <a:pt x="21600" y="259"/>
                      </a:cubicBezTo>
                      <a:cubicBezTo>
                        <a:pt x="21600" y="10612"/>
                        <a:pt x="14252" y="19510"/>
                        <a:pt x="4086" y="21469"/>
                      </a:cubicBezTo>
                      <a:lnTo>
                        <a:pt x="0" y="259"/>
                      </a:lnTo>
                      <a:close/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  <a:headEnd type="none" w="sm" len="sm"/>
                  <a:tailEnd type="stealth" w="med" len="med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36" name="Rectangle 452"/>
                <p:cNvSpPr>
                  <a:spLocks noChangeArrowheads="1"/>
                </p:cNvSpPr>
                <p:nvPr/>
              </p:nvSpPr>
              <p:spPr bwMode="auto">
                <a:xfrm>
                  <a:off x="665" y="3275"/>
                  <a:ext cx="182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92075" tIns="46038" rIns="92075" bIns="46038">
                  <a:spAutoFit/>
                </a:bodyPr>
                <a:lstStyle/>
                <a:p>
                  <a:pPr algn="l"/>
                  <a:r>
                    <a:rPr lang="en-US" sz="1000" i="0">
                      <a:solidFill>
                        <a:schemeClr val="tx1"/>
                      </a:solidFill>
                      <a:latin typeface="Arial" pitchFamily="34" charset="0"/>
                    </a:rPr>
                    <a:t>e</a:t>
                  </a:r>
                  <a:r>
                    <a:rPr lang="en-US" sz="1000" i="0" baseline="30000">
                      <a:solidFill>
                        <a:schemeClr val="tx1"/>
                      </a:solidFill>
                      <a:latin typeface="Arial" pitchFamily="34" charset="0"/>
                    </a:rPr>
                    <a:t>-</a:t>
                  </a:r>
                </a:p>
              </p:txBody>
            </p:sp>
          </p:grpSp>
          <p:grpSp>
            <p:nvGrpSpPr>
              <p:cNvPr id="93537" name="Group 453"/>
              <p:cNvGrpSpPr>
                <a:grpSpLocks/>
              </p:cNvGrpSpPr>
              <p:nvPr/>
            </p:nvGrpSpPr>
            <p:grpSpPr bwMode="auto">
              <a:xfrm>
                <a:off x="1479" y="3220"/>
                <a:ext cx="397" cy="364"/>
                <a:chOff x="1414" y="3122"/>
                <a:chExt cx="397" cy="364"/>
              </a:xfrm>
            </p:grpSpPr>
            <p:sp>
              <p:nvSpPr>
                <p:cNvPr id="93638" name="Rectangle 454"/>
                <p:cNvSpPr>
                  <a:spLocks noChangeArrowheads="1"/>
                </p:cNvSpPr>
                <p:nvPr/>
              </p:nvSpPr>
              <p:spPr bwMode="auto">
                <a:xfrm>
                  <a:off x="1414" y="3159"/>
                  <a:ext cx="395" cy="289"/>
                </a:xfrm>
                <a:prstGeom prst="rect">
                  <a:avLst/>
                </a:prstGeom>
                <a:solidFill>
                  <a:srgbClr val="FFFFCC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39" name="Oval 455"/>
                <p:cNvSpPr>
                  <a:spLocks noChangeArrowheads="1"/>
                </p:cNvSpPr>
                <p:nvPr/>
              </p:nvSpPr>
              <p:spPr bwMode="auto">
                <a:xfrm>
                  <a:off x="1414" y="3122"/>
                  <a:ext cx="395" cy="65"/>
                </a:xfrm>
                <a:prstGeom prst="ellipse">
                  <a:avLst/>
                </a:prstGeom>
                <a:solidFill>
                  <a:srgbClr val="FFFFC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40" name="Oval 456"/>
                <p:cNvSpPr>
                  <a:spLocks noChangeArrowheads="1"/>
                </p:cNvSpPr>
                <p:nvPr/>
              </p:nvSpPr>
              <p:spPr bwMode="auto">
                <a:xfrm>
                  <a:off x="1414" y="3418"/>
                  <a:ext cx="397" cy="52"/>
                </a:xfrm>
                <a:prstGeom prst="ellipse">
                  <a:avLst/>
                </a:prstGeom>
                <a:solidFill>
                  <a:srgbClr val="FFFFC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41" name="Rectangle 457"/>
                <p:cNvSpPr>
                  <a:spLocks noChangeArrowheads="1"/>
                </p:cNvSpPr>
                <p:nvPr/>
              </p:nvSpPr>
              <p:spPr bwMode="auto">
                <a:xfrm>
                  <a:off x="1417" y="3398"/>
                  <a:ext cx="393" cy="52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42" name="Oval 458"/>
                <p:cNvSpPr>
                  <a:spLocks noChangeArrowheads="1"/>
                </p:cNvSpPr>
                <p:nvPr/>
              </p:nvSpPr>
              <p:spPr bwMode="auto">
                <a:xfrm>
                  <a:off x="1463" y="3247"/>
                  <a:ext cx="26" cy="14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43" name="Oval 459"/>
                <p:cNvSpPr>
                  <a:spLocks noChangeArrowheads="1"/>
                </p:cNvSpPr>
                <p:nvPr/>
              </p:nvSpPr>
              <p:spPr bwMode="auto">
                <a:xfrm>
                  <a:off x="1638" y="3220"/>
                  <a:ext cx="27" cy="15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44" name="Oval 460"/>
                <p:cNvSpPr>
                  <a:spLocks noChangeArrowheads="1"/>
                </p:cNvSpPr>
                <p:nvPr/>
              </p:nvSpPr>
              <p:spPr bwMode="auto">
                <a:xfrm>
                  <a:off x="1720" y="3269"/>
                  <a:ext cx="26" cy="15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45" name="Oval 461"/>
                <p:cNvSpPr>
                  <a:spLocks noChangeArrowheads="1"/>
                </p:cNvSpPr>
                <p:nvPr/>
              </p:nvSpPr>
              <p:spPr bwMode="auto">
                <a:xfrm>
                  <a:off x="1603" y="3320"/>
                  <a:ext cx="27" cy="15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46" name="Oval 462"/>
                <p:cNvSpPr>
                  <a:spLocks noChangeArrowheads="1"/>
                </p:cNvSpPr>
                <p:nvPr/>
              </p:nvSpPr>
              <p:spPr bwMode="auto">
                <a:xfrm>
                  <a:off x="1582" y="3413"/>
                  <a:ext cx="26" cy="15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47" name="Oval 463"/>
                <p:cNvSpPr>
                  <a:spLocks noChangeArrowheads="1"/>
                </p:cNvSpPr>
                <p:nvPr/>
              </p:nvSpPr>
              <p:spPr bwMode="auto">
                <a:xfrm>
                  <a:off x="1506" y="3303"/>
                  <a:ext cx="25" cy="14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48" name="Oval 464"/>
                <p:cNvSpPr>
                  <a:spLocks noChangeArrowheads="1"/>
                </p:cNvSpPr>
                <p:nvPr/>
              </p:nvSpPr>
              <p:spPr bwMode="auto">
                <a:xfrm>
                  <a:off x="1471" y="3448"/>
                  <a:ext cx="26" cy="16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49" name="Oval 465"/>
                <p:cNvSpPr>
                  <a:spLocks noChangeArrowheads="1"/>
                </p:cNvSpPr>
                <p:nvPr/>
              </p:nvSpPr>
              <p:spPr bwMode="auto">
                <a:xfrm>
                  <a:off x="1698" y="3451"/>
                  <a:ext cx="27" cy="14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50" name="Arc 466"/>
                <p:cNvSpPr>
                  <a:spLocks/>
                </p:cNvSpPr>
                <p:nvPr/>
              </p:nvSpPr>
              <p:spPr bwMode="auto">
                <a:xfrm rot="6540000">
                  <a:off x="1494" y="3396"/>
                  <a:ext cx="71" cy="97"/>
                </a:xfrm>
                <a:custGeom>
                  <a:avLst/>
                  <a:gdLst>
                    <a:gd name="G0" fmla="+- 21583 0 0"/>
                    <a:gd name="G1" fmla="+- 0 0 0"/>
                    <a:gd name="G2" fmla="+- 21600 0 0"/>
                    <a:gd name="T0" fmla="*/ 16695 w 21583"/>
                    <a:gd name="T1" fmla="*/ 21040 h 21040"/>
                    <a:gd name="T2" fmla="*/ 0 w 21583"/>
                    <a:gd name="T3" fmla="*/ 863 h 21040"/>
                    <a:gd name="T4" fmla="*/ 21583 w 21583"/>
                    <a:gd name="T5" fmla="*/ 0 h 210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583" h="21040" fill="none" extrusionOk="0">
                      <a:moveTo>
                        <a:pt x="16695" y="21039"/>
                      </a:moveTo>
                      <a:cubicBezTo>
                        <a:pt x="7222" y="18839"/>
                        <a:pt x="388" y="10579"/>
                        <a:pt x="0" y="862"/>
                      </a:cubicBezTo>
                    </a:path>
                    <a:path w="21583" h="21040" stroke="0" extrusionOk="0">
                      <a:moveTo>
                        <a:pt x="16695" y="21039"/>
                      </a:moveTo>
                      <a:cubicBezTo>
                        <a:pt x="7222" y="18839"/>
                        <a:pt x="388" y="10579"/>
                        <a:pt x="0" y="862"/>
                      </a:cubicBezTo>
                      <a:lnTo>
                        <a:pt x="21583" y="0"/>
                      </a:lnTo>
                      <a:close/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  <a:headEnd type="none" w="sm" len="sm"/>
                  <a:tailEnd type="stealth" w="med" len="med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51" name="Arc 467"/>
                <p:cNvSpPr>
                  <a:spLocks/>
                </p:cNvSpPr>
                <p:nvPr/>
              </p:nvSpPr>
              <p:spPr bwMode="auto">
                <a:xfrm rot="15060000">
                  <a:off x="1622" y="3388"/>
                  <a:ext cx="78" cy="118"/>
                </a:xfrm>
                <a:custGeom>
                  <a:avLst/>
                  <a:gdLst>
                    <a:gd name="G0" fmla="+- 0 0 0"/>
                    <a:gd name="G1" fmla="+- 184 0 0"/>
                    <a:gd name="G2" fmla="+- 21600 0 0"/>
                    <a:gd name="T0" fmla="*/ 21599 w 21600"/>
                    <a:gd name="T1" fmla="*/ 0 h 21427"/>
                    <a:gd name="T2" fmla="*/ 3911 w 21600"/>
                    <a:gd name="T3" fmla="*/ 21427 h 21427"/>
                    <a:gd name="T4" fmla="*/ 0 w 21600"/>
                    <a:gd name="T5" fmla="*/ 184 h 214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427" fill="none" extrusionOk="0">
                      <a:moveTo>
                        <a:pt x="21599" y="-1"/>
                      </a:moveTo>
                      <a:cubicBezTo>
                        <a:pt x="21599" y="61"/>
                        <a:pt x="21600" y="122"/>
                        <a:pt x="21600" y="184"/>
                      </a:cubicBezTo>
                      <a:cubicBezTo>
                        <a:pt x="21600" y="10604"/>
                        <a:pt x="14159" y="19540"/>
                        <a:pt x="3910" y="21426"/>
                      </a:cubicBezTo>
                    </a:path>
                    <a:path w="21600" h="21427" stroke="0" extrusionOk="0">
                      <a:moveTo>
                        <a:pt x="21599" y="-1"/>
                      </a:moveTo>
                      <a:cubicBezTo>
                        <a:pt x="21599" y="61"/>
                        <a:pt x="21600" y="122"/>
                        <a:pt x="21600" y="184"/>
                      </a:cubicBezTo>
                      <a:cubicBezTo>
                        <a:pt x="21600" y="10604"/>
                        <a:pt x="14159" y="19540"/>
                        <a:pt x="3910" y="21426"/>
                      </a:cubicBezTo>
                      <a:lnTo>
                        <a:pt x="0" y="184"/>
                      </a:lnTo>
                      <a:close/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  <a:headEnd type="none" w="sm" len="sm"/>
                  <a:tailEnd type="stealth" w="med" len="med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52" name="Rectangle 468"/>
                <p:cNvSpPr>
                  <a:spLocks noChangeArrowheads="1"/>
                </p:cNvSpPr>
                <p:nvPr/>
              </p:nvSpPr>
              <p:spPr bwMode="auto">
                <a:xfrm>
                  <a:off x="1414" y="3313"/>
                  <a:ext cx="182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92075" tIns="46038" rIns="92075" bIns="46038">
                  <a:spAutoFit/>
                </a:bodyPr>
                <a:lstStyle/>
                <a:p>
                  <a:pPr algn="l"/>
                  <a:r>
                    <a:rPr lang="en-US" sz="1000" i="0">
                      <a:solidFill>
                        <a:schemeClr val="tx1"/>
                      </a:solidFill>
                      <a:latin typeface="Arial" pitchFamily="34" charset="0"/>
                    </a:rPr>
                    <a:t>e</a:t>
                  </a:r>
                  <a:r>
                    <a:rPr lang="en-US" sz="1000" i="0" baseline="30000">
                      <a:solidFill>
                        <a:schemeClr val="tx1"/>
                      </a:solidFill>
                      <a:latin typeface="Arial" pitchFamily="34" charset="0"/>
                    </a:rPr>
                    <a:t>-</a:t>
                  </a:r>
                </a:p>
              </p:txBody>
            </p:sp>
          </p:grpSp>
          <p:grpSp>
            <p:nvGrpSpPr>
              <p:cNvPr id="93550" name="Group 469"/>
              <p:cNvGrpSpPr>
                <a:grpSpLocks/>
              </p:cNvGrpSpPr>
              <p:nvPr/>
            </p:nvGrpSpPr>
            <p:grpSpPr bwMode="auto">
              <a:xfrm>
                <a:off x="2111" y="2602"/>
                <a:ext cx="802" cy="1017"/>
                <a:chOff x="1962" y="2624"/>
                <a:chExt cx="802" cy="1017"/>
              </a:xfrm>
            </p:grpSpPr>
            <p:sp>
              <p:nvSpPr>
                <p:cNvPr id="93654" name="Rectangle 470"/>
                <p:cNvSpPr>
                  <a:spLocks noChangeArrowheads="1"/>
                </p:cNvSpPr>
                <p:nvPr/>
              </p:nvSpPr>
              <p:spPr bwMode="auto">
                <a:xfrm>
                  <a:off x="1962" y="2727"/>
                  <a:ext cx="798" cy="807"/>
                </a:xfrm>
                <a:prstGeom prst="rect">
                  <a:avLst/>
                </a:prstGeom>
                <a:solidFill>
                  <a:srgbClr val="FF7C8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55" name="Oval 471"/>
                <p:cNvSpPr>
                  <a:spLocks noChangeArrowheads="1"/>
                </p:cNvSpPr>
                <p:nvPr/>
              </p:nvSpPr>
              <p:spPr bwMode="auto">
                <a:xfrm>
                  <a:off x="1962" y="2624"/>
                  <a:ext cx="798" cy="182"/>
                </a:xfrm>
                <a:prstGeom prst="ellipse">
                  <a:avLst/>
                </a:prstGeom>
                <a:solidFill>
                  <a:srgbClr val="FF7C8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56" name="Oval 472"/>
                <p:cNvSpPr>
                  <a:spLocks noChangeArrowheads="1"/>
                </p:cNvSpPr>
                <p:nvPr/>
              </p:nvSpPr>
              <p:spPr bwMode="auto">
                <a:xfrm>
                  <a:off x="1962" y="3451"/>
                  <a:ext cx="802" cy="145"/>
                </a:xfrm>
                <a:prstGeom prst="ellipse">
                  <a:avLst/>
                </a:prstGeom>
                <a:solidFill>
                  <a:srgbClr val="FF7C8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57" name="Rectangle 473"/>
                <p:cNvSpPr>
                  <a:spLocks noChangeArrowheads="1"/>
                </p:cNvSpPr>
                <p:nvPr/>
              </p:nvSpPr>
              <p:spPr bwMode="auto">
                <a:xfrm>
                  <a:off x="1968" y="3395"/>
                  <a:ext cx="794" cy="145"/>
                </a:xfrm>
                <a:prstGeom prst="rect">
                  <a:avLst/>
                </a:prstGeom>
                <a:solidFill>
                  <a:srgbClr val="FF7C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58" name="Oval 474"/>
                <p:cNvSpPr>
                  <a:spLocks noChangeArrowheads="1"/>
                </p:cNvSpPr>
                <p:nvPr/>
              </p:nvSpPr>
              <p:spPr bwMode="auto">
                <a:xfrm>
                  <a:off x="2061" y="2973"/>
                  <a:ext cx="53" cy="39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59" name="Oval 475"/>
                <p:cNvSpPr>
                  <a:spLocks noChangeArrowheads="1"/>
                </p:cNvSpPr>
                <p:nvPr/>
              </p:nvSpPr>
              <p:spPr bwMode="auto">
                <a:xfrm>
                  <a:off x="2415" y="2898"/>
                  <a:ext cx="54" cy="42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60" name="Oval 476"/>
                <p:cNvSpPr>
                  <a:spLocks noChangeArrowheads="1"/>
                </p:cNvSpPr>
                <p:nvPr/>
              </p:nvSpPr>
              <p:spPr bwMode="auto">
                <a:xfrm>
                  <a:off x="2580" y="3035"/>
                  <a:ext cx="53" cy="41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61" name="Oval 477"/>
                <p:cNvSpPr>
                  <a:spLocks noChangeArrowheads="1"/>
                </p:cNvSpPr>
                <p:nvPr/>
              </p:nvSpPr>
              <p:spPr bwMode="auto">
                <a:xfrm>
                  <a:off x="2344" y="3177"/>
                  <a:ext cx="54" cy="42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62" name="Oval 478"/>
                <p:cNvSpPr>
                  <a:spLocks noChangeArrowheads="1"/>
                </p:cNvSpPr>
                <p:nvPr/>
              </p:nvSpPr>
              <p:spPr bwMode="auto">
                <a:xfrm>
                  <a:off x="2301" y="3437"/>
                  <a:ext cx="53" cy="42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63" name="Oval 479"/>
                <p:cNvSpPr>
                  <a:spLocks noChangeArrowheads="1"/>
                </p:cNvSpPr>
                <p:nvPr/>
              </p:nvSpPr>
              <p:spPr bwMode="auto">
                <a:xfrm>
                  <a:off x="2148" y="3129"/>
                  <a:ext cx="50" cy="40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64" name="Oval 480"/>
                <p:cNvSpPr>
                  <a:spLocks noChangeArrowheads="1"/>
                </p:cNvSpPr>
                <p:nvPr/>
              </p:nvSpPr>
              <p:spPr bwMode="auto">
                <a:xfrm>
                  <a:off x="2077" y="3534"/>
                  <a:ext cx="53" cy="45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65" name="Oval 481"/>
                <p:cNvSpPr>
                  <a:spLocks noChangeArrowheads="1"/>
                </p:cNvSpPr>
                <p:nvPr/>
              </p:nvSpPr>
              <p:spPr bwMode="auto">
                <a:xfrm>
                  <a:off x="2536" y="3543"/>
                  <a:ext cx="54" cy="39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66" name="Arc 482"/>
                <p:cNvSpPr>
                  <a:spLocks/>
                </p:cNvSpPr>
                <p:nvPr/>
              </p:nvSpPr>
              <p:spPr bwMode="auto">
                <a:xfrm rot="6540000">
                  <a:off x="2094" y="3426"/>
                  <a:ext cx="198" cy="198"/>
                </a:xfrm>
                <a:custGeom>
                  <a:avLst/>
                  <a:gdLst>
                    <a:gd name="G0" fmla="+- 21579 0 0"/>
                    <a:gd name="G1" fmla="+- 0 0 0"/>
                    <a:gd name="G2" fmla="+- 21600 0 0"/>
                    <a:gd name="T0" fmla="*/ 16885 w 21579"/>
                    <a:gd name="T1" fmla="*/ 21084 h 21084"/>
                    <a:gd name="T2" fmla="*/ 0 w 21579"/>
                    <a:gd name="T3" fmla="*/ 957 h 21084"/>
                    <a:gd name="T4" fmla="*/ 21579 w 21579"/>
                    <a:gd name="T5" fmla="*/ 0 h 210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579" h="21084" fill="none" extrusionOk="0">
                      <a:moveTo>
                        <a:pt x="16885" y="21083"/>
                      </a:moveTo>
                      <a:cubicBezTo>
                        <a:pt x="7354" y="18962"/>
                        <a:pt x="432" y="10710"/>
                        <a:pt x="0" y="956"/>
                      </a:cubicBezTo>
                    </a:path>
                    <a:path w="21579" h="21084" stroke="0" extrusionOk="0">
                      <a:moveTo>
                        <a:pt x="16885" y="21083"/>
                      </a:moveTo>
                      <a:cubicBezTo>
                        <a:pt x="7354" y="18962"/>
                        <a:pt x="432" y="10710"/>
                        <a:pt x="0" y="956"/>
                      </a:cubicBezTo>
                      <a:lnTo>
                        <a:pt x="21579" y="0"/>
                      </a:lnTo>
                      <a:close/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  <a:headEnd type="none" w="sm" len="sm"/>
                  <a:tailEnd type="stealth" w="med" len="med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67" name="Arc 483"/>
                <p:cNvSpPr>
                  <a:spLocks/>
                </p:cNvSpPr>
                <p:nvPr/>
              </p:nvSpPr>
              <p:spPr bwMode="auto">
                <a:xfrm rot="15060000">
                  <a:off x="2352" y="3413"/>
                  <a:ext cx="218" cy="238"/>
                </a:xfrm>
                <a:custGeom>
                  <a:avLst/>
                  <a:gdLst>
                    <a:gd name="G0" fmla="+- 0 0 0"/>
                    <a:gd name="G1" fmla="+- 180 0 0"/>
                    <a:gd name="G2" fmla="+- 21600 0 0"/>
                    <a:gd name="T0" fmla="*/ 21599 w 21600"/>
                    <a:gd name="T1" fmla="*/ 0 h 21374"/>
                    <a:gd name="T2" fmla="*/ 4170 w 21600"/>
                    <a:gd name="T3" fmla="*/ 21374 h 21374"/>
                    <a:gd name="T4" fmla="*/ 0 w 21600"/>
                    <a:gd name="T5" fmla="*/ 180 h 213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374" fill="none" extrusionOk="0">
                      <a:moveTo>
                        <a:pt x="21599" y="-1"/>
                      </a:moveTo>
                      <a:cubicBezTo>
                        <a:pt x="21599" y="59"/>
                        <a:pt x="21600" y="119"/>
                        <a:pt x="21600" y="180"/>
                      </a:cubicBezTo>
                      <a:cubicBezTo>
                        <a:pt x="21600" y="10501"/>
                        <a:pt x="14297" y="19381"/>
                        <a:pt x="4169" y="21373"/>
                      </a:cubicBezTo>
                    </a:path>
                    <a:path w="21600" h="21374" stroke="0" extrusionOk="0">
                      <a:moveTo>
                        <a:pt x="21599" y="-1"/>
                      </a:moveTo>
                      <a:cubicBezTo>
                        <a:pt x="21599" y="59"/>
                        <a:pt x="21600" y="119"/>
                        <a:pt x="21600" y="180"/>
                      </a:cubicBezTo>
                      <a:cubicBezTo>
                        <a:pt x="21600" y="10501"/>
                        <a:pt x="14297" y="19381"/>
                        <a:pt x="4169" y="21373"/>
                      </a:cubicBezTo>
                      <a:lnTo>
                        <a:pt x="0" y="180"/>
                      </a:lnTo>
                      <a:close/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  <a:headEnd type="none" w="sm" len="sm"/>
                  <a:tailEnd type="stealth" w="med" len="med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68" name="Rectangle 484"/>
                <p:cNvSpPr>
                  <a:spLocks noChangeArrowheads="1"/>
                </p:cNvSpPr>
                <p:nvPr/>
              </p:nvSpPr>
              <p:spPr bwMode="auto">
                <a:xfrm>
                  <a:off x="2064" y="3307"/>
                  <a:ext cx="182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92075" tIns="46038" rIns="92075" bIns="46038">
                  <a:spAutoFit/>
                </a:bodyPr>
                <a:lstStyle/>
                <a:p>
                  <a:pPr algn="l"/>
                  <a:r>
                    <a:rPr lang="en-US" sz="1000" i="0">
                      <a:solidFill>
                        <a:schemeClr val="tx1"/>
                      </a:solidFill>
                      <a:latin typeface="Arial" pitchFamily="34" charset="0"/>
                    </a:rPr>
                    <a:t>e</a:t>
                  </a:r>
                  <a:r>
                    <a:rPr lang="en-US" sz="1000" i="0" baseline="30000">
                      <a:solidFill>
                        <a:schemeClr val="tx1"/>
                      </a:solidFill>
                      <a:latin typeface="Arial" pitchFamily="34" charset="0"/>
                    </a:rPr>
                    <a:t>-</a:t>
                  </a:r>
                </a:p>
              </p:txBody>
            </p:sp>
          </p:grpSp>
          <p:grpSp>
            <p:nvGrpSpPr>
              <p:cNvPr id="93554" name="Group 485"/>
              <p:cNvGrpSpPr>
                <a:grpSpLocks/>
              </p:cNvGrpSpPr>
              <p:nvPr/>
            </p:nvGrpSpPr>
            <p:grpSpPr bwMode="auto">
              <a:xfrm>
                <a:off x="3124" y="3112"/>
                <a:ext cx="482" cy="482"/>
                <a:chOff x="2877" y="3032"/>
                <a:chExt cx="482" cy="482"/>
              </a:xfrm>
            </p:grpSpPr>
            <p:sp>
              <p:nvSpPr>
                <p:cNvPr id="93670" name="Rectangle 486"/>
                <p:cNvSpPr>
                  <a:spLocks noChangeArrowheads="1"/>
                </p:cNvSpPr>
                <p:nvPr/>
              </p:nvSpPr>
              <p:spPr bwMode="auto">
                <a:xfrm>
                  <a:off x="2877" y="3081"/>
                  <a:ext cx="480" cy="382"/>
                </a:xfrm>
                <a:prstGeom prst="rect">
                  <a:avLst/>
                </a:prstGeom>
                <a:solidFill>
                  <a:srgbClr val="6699FF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71" name="Oval 487"/>
                <p:cNvSpPr>
                  <a:spLocks noChangeArrowheads="1"/>
                </p:cNvSpPr>
                <p:nvPr/>
              </p:nvSpPr>
              <p:spPr bwMode="auto">
                <a:xfrm>
                  <a:off x="2877" y="3032"/>
                  <a:ext cx="480" cy="86"/>
                </a:xfrm>
                <a:prstGeom prst="ellipse">
                  <a:avLst/>
                </a:pr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72" name="Oval 488"/>
                <p:cNvSpPr>
                  <a:spLocks noChangeArrowheads="1"/>
                </p:cNvSpPr>
                <p:nvPr/>
              </p:nvSpPr>
              <p:spPr bwMode="auto">
                <a:xfrm>
                  <a:off x="2877" y="3423"/>
                  <a:ext cx="482" cy="69"/>
                </a:xfrm>
                <a:prstGeom prst="ellipse">
                  <a:avLst/>
                </a:pr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73" name="Rectangle 489"/>
                <p:cNvSpPr>
                  <a:spLocks noChangeArrowheads="1"/>
                </p:cNvSpPr>
                <p:nvPr/>
              </p:nvSpPr>
              <p:spPr bwMode="auto">
                <a:xfrm>
                  <a:off x="2881" y="3397"/>
                  <a:ext cx="477" cy="69"/>
                </a:xfrm>
                <a:prstGeom prst="rect">
                  <a:avLst/>
                </a:prstGeom>
                <a:solidFill>
                  <a:srgbClr val="6699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74" name="Oval 490"/>
                <p:cNvSpPr>
                  <a:spLocks noChangeArrowheads="1"/>
                </p:cNvSpPr>
                <p:nvPr/>
              </p:nvSpPr>
              <p:spPr bwMode="auto">
                <a:xfrm>
                  <a:off x="2937" y="3197"/>
                  <a:ext cx="31" cy="19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75" name="Oval 491"/>
                <p:cNvSpPr>
                  <a:spLocks noChangeArrowheads="1"/>
                </p:cNvSpPr>
                <p:nvPr/>
              </p:nvSpPr>
              <p:spPr bwMode="auto">
                <a:xfrm>
                  <a:off x="3149" y="3162"/>
                  <a:ext cx="33" cy="19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76" name="Oval 492"/>
                <p:cNvSpPr>
                  <a:spLocks noChangeArrowheads="1"/>
                </p:cNvSpPr>
                <p:nvPr/>
              </p:nvSpPr>
              <p:spPr bwMode="auto">
                <a:xfrm>
                  <a:off x="3249" y="3226"/>
                  <a:ext cx="31" cy="20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77" name="Oval 493"/>
                <p:cNvSpPr>
                  <a:spLocks noChangeArrowheads="1"/>
                </p:cNvSpPr>
                <p:nvPr/>
              </p:nvSpPr>
              <p:spPr bwMode="auto">
                <a:xfrm>
                  <a:off x="3107" y="3294"/>
                  <a:ext cx="32" cy="20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78" name="Oval 494"/>
                <p:cNvSpPr>
                  <a:spLocks noChangeArrowheads="1"/>
                </p:cNvSpPr>
                <p:nvPr/>
              </p:nvSpPr>
              <p:spPr bwMode="auto">
                <a:xfrm>
                  <a:off x="3081" y="3417"/>
                  <a:ext cx="32" cy="20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79" name="Oval 495"/>
                <p:cNvSpPr>
                  <a:spLocks noChangeArrowheads="1"/>
                </p:cNvSpPr>
                <p:nvPr/>
              </p:nvSpPr>
              <p:spPr bwMode="auto">
                <a:xfrm>
                  <a:off x="2989" y="3271"/>
                  <a:ext cx="30" cy="19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80" name="Oval 496"/>
                <p:cNvSpPr>
                  <a:spLocks noChangeArrowheads="1"/>
                </p:cNvSpPr>
                <p:nvPr/>
              </p:nvSpPr>
              <p:spPr bwMode="auto">
                <a:xfrm>
                  <a:off x="2947" y="3463"/>
                  <a:ext cx="31" cy="21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81" name="Oval 497"/>
                <p:cNvSpPr>
                  <a:spLocks noChangeArrowheads="1"/>
                </p:cNvSpPr>
                <p:nvPr/>
              </p:nvSpPr>
              <p:spPr bwMode="auto">
                <a:xfrm>
                  <a:off x="3222" y="3467"/>
                  <a:ext cx="33" cy="19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82" name="Arc 498"/>
                <p:cNvSpPr>
                  <a:spLocks/>
                </p:cNvSpPr>
                <p:nvPr/>
              </p:nvSpPr>
              <p:spPr bwMode="auto">
                <a:xfrm rot="6540000">
                  <a:off x="2971" y="3400"/>
                  <a:ext cx="93" cy="119"/>
                </a:xfrm>
                <a:custGeom>
                  <a:avLst/>
                  <a:gdLst>
                    <a:gd name="G0" fmla="+- 21582 0 0"/>
                    <a:gd name="G1" fmla="+- 0 0 0"/>
                    <a:gd name="G2" fmla="+- 21600 0 0"/>
                    <a:gd name="T0" fmla="*/ 16710 w 21582"/>
                    <a:gd name="T1" fmla="*/ 21043 h 21043"/>
                    <a:gd name="T2" fmla="*/ 0 w 21582"/>
                    <a:gd name="T3" fmla="*/ 885 h 21043"/>
                    <a:gd name="T4" fmla="*/ 21582 w 21582"/>
                    <a:gd name="T5" fmla="*/ 0 h 2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582" h="21043" fill="none" extrusionOk="0">
                      <a:moveTo>
                        <a:pt x="16709" y="21043"/>
                      </a:moveTo>
                      <a:cubicBezTo>
                        <a:pt x="7237" y="18850"/>
                        <a:pt x="398" y="10599"/>
                        <a:pt x="0" y="884"/>
                      </a:cubicBezTo>
                    </a:path>
                    <a:path w="21582" h="21043" stroke="0" extrusionOk="0">
                      <a:moveTo>
                        <a:pt x="16709" y="21043"/>
                      </a:moveTo>
                      <a:cubicBezTo>
                        <a:pt x="7237" y="18850"/>
                        <a:pt x="398" y="10599"/>
                        <a:pt x="0" y="884"/>
                      </a:cubicBezTo>
                      <a:lnTo>
                        <a:pt x="21582" y="0"/>
                      </a:lnTo>
                      <a:close/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  <a:headEnd type="none" w="sm" len="sm"/>
                  <a:tailEnd type="stealth" w="med" len="med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83" name="Arc 499"/>
                <p:cNvSpPr>
                  <a:spLocks/>
                </p:cNvSpPr>
                <p:nvPr/>
              </p:nvSpPr>
              <p:spPr bwMode="auto">
                <a:xfrm rot="15060000">
                  <a:off x="3126" y="3390"/>
                  <a:ext cx="103" cy="145"/>
                </a:xfrm>
                <a:custGeom>
                  <a:avLst/>
                  <a:gdLst>
                    <a:gd name="G0" fmla="+- 0 0 0"/>
                    <a:gd name="G1" fmla="+- 300 0 0"/>
                    <a:gd name="G2" fmla="+- 21600 0 0"/>
                    <a:gd name="T0" fmla="*/ 21598 w 21600"/>
                    <a:gd name="T1" fmla="*/ 0 h 21524"/>
                    <a:gd name="T2" fmla="*/ 4012 w 21600"/>
                    <a:gd name="T3" fmla="*/ 21524 h 21524"/>
                    <a:gd name="T4" fmla="*/ 0 w 21600"/>
                    <a:gd name="T5" fmla="*/ 300 h 215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524" fill="none" extrusionOk="0">
                      <a:moveTo>
                        <a:pt x="21597" y="0"/>
                      </a:moveTo>
                      <a:cubicBezTo>
                        <a:pt x="21599" y="99"/>
                        <a:pt x="21600" y="199"/>
                        <a:pt x="21600" y="300"/>
                      </a:cubicBezTo>
                      <a:cubicBezTo>
                        <a:pt x="21600" y="10682"/>
                        <a:pt x="14213" y="19595"/>
                        <a:pt x="4012" y="21524"/>
                      </a:cubicBezTo>
                    </a:path>
                    <a:path w="21600" h="21524" stroke="0" extrusionOk="0">
                      <a:moveTo>
                        <a:pt x="21597" y="0"/>
                      </a:moveTo>
                      <a:cubicBezTo>
                        <a:pt x="21599" y="99"/>
                        <a:pt x="21600" y="199"/>
                        <a:pt x="21600" y="300"/>
                      </a:cubicBezTo>
                      <a:cubicBezTo>
                        <a:pt x="21600" y="10682"/>
                        <a:pt x="14213" y="19595"/>
                        <a:pt x="4012" y="21524"/>
                      </a:cubicBezTo>
                      <a:lnTo>
                        <a:pt x="0" y="300"/>
                      </a:lnTo>
                      <a:close/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  <a:headEnd type="none" w="sm" len="sm"/>
                  <a:tailEnd type="stealth" w="med" len="med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84" name="Rectangle 500"/>
                <p:cNvSpPr>
                  <a:spLocks noChangeArrowheads="1"/>
                </p:cNvSpPr>
                <p:nvPr/>
              </p:nvSpPr>
              <p:spPr bwMode="auto">
                <a:xfrm>
                  <a:off x="2877" y="3285"/>
                  <a:ext cx="182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92075" tIns="46038" rIns="92075" bIns="46038">
                  <a:spAutoFit/>
                </a:bodyPr>
                <a:lstStyle/>
                <a:p>
                  <a:pPr algn="l"/>
                  <a:r>
                    <a:rPr lang="en-US" sz="1000" i="0">
                      <a:solidFill>
                        <a:schemeClr val="tx1"/>
                      </a:solidFill>
                      <a:latin typeface="Arial" pitchFamily="34" charset="0"/>
                    </a:rPr>
                    <a:t>e</a:t>
                  </a:r>
                  <a:r>
                    <a:rPr lang="en-US" sz="1000" i="0" baseline="30000">
                      <a:solidFill>
                        <a:schemeClr val="tx1"/>
                      </a:solidFill>
                      <a:latin typeface="Arial" pitchFamily="34" charset="0"/>
                    </a:rPr>
                    <a:t>-</a:t>
                  </a:r>
                </a:p>
              </p:txBody>
            </p:sp>
          </p:grpSp>
          <p:grpSp>
            <p:nvGrpSpPr>
              <p:cNvPr id="93555" name="Group 501"/>
              <p:cNvGrpSpPr>
                <a:grpSpLocks/>
              </p:cNvGrpSpPr>
              <p:nvPr/>
            </p:nvGrpSpPr>
            <p:grpSpPr bwMode="auto">
              <a:xfrm>
                <a:off x="3771" y="3298"/>
                <a:ext cx="318" cy="286"/>
                <a:chOff x="3706" y="3182"/>
                <a:chExt cx="318" cy="286"/>
              </a:xfrm>
            </p:grpSpPr>
            <p:sp>
              <p:nvSpPr>
                <p:cNvPr id="93686" name="Rectangle 502"/>
                <p:cNvSpPr>
                  <a:spLocks noChangeArrowheads="1"/>
                </p:cNvSpPr>
                <p:nvPr/>
              </p:nvSpPr>
              <p:spPr bwMode="auto">
                <a:xfrm>
                  <a:off x="3724" y="3211"/>
                  <a:ext cx="298" cy="226"/>
                </a:xfrm>
                <a:prstGeom prst="rect">
                  <a:avLst/>
                </a:prstGeom>
                <a:solidFill>
                  <a:srgbClr val="CCCC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87" name="Oval 503"/>
                <p:cNvSpPr>
                  <a:spLocks noChangeArrowheads="1"/>
                </p:cNvSpPr>
                <p:nvPr/>
              </p:nvSpPr>
              <p:spPr bwMode="auto">
                <a:xfrm>
                  <a:off x="3724" y="3182"/>
                  <a:ext cx="298" cy="51"/>
                </a:xfrm>
                <a:prstGeom prst="ellipse">
                  <a:avLst/>
                </a:prstGeom>
                <a:solidFill>
                  <a:srgbClr val="CCCC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88" name="Oval 504"/>
                <p:cNvSpPr>
                  <a:spLocks noChangeArrowheads="1"/>
                </p:cNvSpPr>
                <p:nvPr/>
              </p:nvSpPr>
              <p:spPr bwMode="auto">
                <a:xfrm>
                  <a:off x="3724" y="3413"/>
                  <a:ext cx="300" cy="41"/>
                </a:xfrm>
                <a:prstGeom prst="ellipse">
                  <a:avLst/>
                </a:prstGeom>
                <a:solidFill>
                  <a:srgbClr val="CCCC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89" name="Rectangle 505"/>
                <p:cNvSpPr>
                  <a:spLocks noChangeArrowheads="1"/>
                </p:cNvSpPr>
                <p:nvPr/>
              </p:nvSpPr>
              <p:spPr bwMode="auto">
                <a:xfrm>
                  <a:off x="3726" y="3398"/>
                  <a:ext cx="297" cy="40"/>
                </a:xfrm>
                <a:prstGeom prst="rect">
                  <a:avLst/>
                </a:prstGeom>
                <a:solidFill>
                  <a:srgbClr val="CCCC0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90" name="Oval 506"/>
                <p:cNvSpPr>
                  <a:spLocks noChangeArrowheads="1"/>
                </p:cNvSpPr>
                <p:nvPr/>
              </p:nvSpPr>
              <p:spPr bwMode="auto">
                <a:xfrm>
                  <a:off x="3761" y="3280"/>
                  <a:ext cx="19" cy="11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91" name="Oval 507"/>
                <p:cNvSpPr>
                  <a:spLocks noChangeArrowheads="1"/>
                </p:cNvSpPr>
                <p:nvPr/>
              </p:nvSpPr>
              <p:spPr bwMode="auto">
                <a:xfrm>
                  <a:off x="3893" y="3259"/>
                  <a:ext cx="20" cy="11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92" name="Oval 508"/>
                <p:cNvSpPr>
                  <a:spLocks noChangeArrowheads="1"/>
                </p:cNvSpPr>
                <p:nvPr/>
              </p:nvSpPr>
              <p:spPr bwMode="auto">
                <a:xfrm>
                  <a:off x="3955" y="3297"/>
                  <a:ext cx="20" cy="12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93" name="Oval 509"/>
                <p:cNvSpPr>
                  <a:spLocks noChangeArrowheads="1"/>
                </p:cNvSpPr>
                <p:nvPr/>
              </p:nvSpPr>
              <p:spPr bwMode="auto">
                <a:xfrm>
                  <a:off x="3867" y="3337"/>
                  <a:ext cx="20" cy="12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94" name="Oval 510"/>
                <p:cNvSpPr>
                  <a:spLocks noChangeArrowheads="1"/>
                </p:cNvSpPr>
                <p:nvPr/>
              </p:nvSpPr>
              <p:spPr bwMode="auto">
                <a:xfrm>
                  <a:off x="3851" y="3410"/>
                  <a:ext cx="19" cy="11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95" name="Oval 511"/>
                <p:cNvSpPr>
                  <a:spLocks noChangeArrowheads="1"/>
                </p:cNvSpPr>
                <p:nvPr/>
              </p:nvSpPr>
              <p:spPr bwMode="auto">
                <a:xfrm>
                  <a:off x="3793" y="3324"/>
                  <a:ext cx="19" cy="10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96" name="Oval 512"/>
                <p:cNvSpPr>
                  <a:spLocks noChangeArrowheads="1"/>
                </p:cNvSpPr>
                <p:nvPr/>
              </p:nvSpPr>
              <p:spPr bwMode="auto">
                <a:xfrm>
                  <a:off x="3767" y="3437"/>
                  <a:ext cx="19" cy="12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97" name="Oval 513"/>
                <p:cNvSpPr>
                  <a:spLocks noChangeArrowheads="1"/>
                </p:cNvSpPr>
                <p:nvPr/>
              </p:nvSpPr>
              <p:spPr bwMode="auto">
                <a:xfrm>
                  <a:off x="3938" y="3439"/>
                  <a:ext cx="21" cy="11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98" name="Arc 514"/>
                <p:cNvSpPr>
                  <a:spLocks/>
                </p:cNvSpPr>
                <p:nvPr/>
              </p:nvSpPr>
              <p:spPr bwMode="auto">
                <a:xfrm rot="6540000">
                  <a:off x="3783" y="3397"/>
                  <a:ext cx="56" cy="74"/>
                </a:xfrm>
                <a:custGeom>
                  <a:avLst/>
                  <a:gdLst>
                    <a:gd name="G0" fmla="+- 21583 0 0"/>
                    <a:gd name="G1" fmla="+- 0 0 0"/>
                    <a:gd name="G2" fmla="+- 21600 0 0"/>
                    <a:gd name="T0" fmla="*/ 16574 w 21583"/>
                    <a:gd name="T1" fmla="*/ 21011 h 21011"/>
                    <a:gd name="T2" fmla="*/ 0 w 21583"/>
                    <a:gd name="T3" fmla="*/ 852 h 21011"/>
                    <a:gd name="T4" fmla="*/ 21583 w 21583"/>
                    <a:gd name="T5" fmla="*/ 0 h 210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583" h="21011" fill="none" extrusionOk="0">
                      <a:moveTo>
                        <a:pt x="16573" y="21011"/>
                      </a:moveTo>
                      <a:cubicBezTo>
                        <a:pt x="7155" y="18765"/>
                        <a:pt x="381" y="10527"/>
                        <a:pt x="-1" y="852"/>
                      </a:cubicBezTo>
                    </a:path>
                    <a:path w="21583" h="21011" stroke="0" extrusionOk="0">
                      <a:moveTo>
                        <a:pt x="16573" y="21011"/>
                      </a:moveTo>
                      <a:cubicBezTo>
                        <a:pt x="7155" y="18765"/>
                        <a:pt x="381" y="10527"/>
                        <a:pt x="-1" y="852"/>
                      </a:cubicBezTo>
                      <a:lnTo>
                        <a:pt x="21583" y="0"/>
                      </a:lnTo>
                      <a:close/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  <a:headEnd type="none" w="sm" len="sm"/>
                  <a:tailEnd type="stealth" w="med" len="med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699" name="Arc 515"/>
                <p:cNvSpPr>
                  <a:spLocks/>
                </p:cNvSpPr>
                <p:nvPr/>
              </p:nvSpPr>
              <p:spPr bwMode="auto">
                <a:xfrm rot="15060000">
                  <a:off x="3881" y="3393"/>
                  <a:ext cx="61" cy="89"/>
                </a:xfrm>
                <a:custGeom>
                  <a:avLst/>
                  <a:gdLst>
                    <a:gd name="G0" fmla="+- 0 0 0"/>
                    <a:gd name="G1" fmla="+- 244 0 0"/>
                    <a:gd name="G2" fmla="+- 21600 0 0"/>
                    <a:gd name="T0" fmla="*/ 21599 w 21600"/>
                    <a:gd name="T1" fmla="*/ 0 h 21420"/>
                    <a:gd name="T2" fmla="*/ 4260 w 21600"/>
                    <a:gd name="T3" fmla="*/ 21420 h 21420"/>
                    <a:gd name="T4" fmla="*/ 0 w 21600"/>
                    <a:gd name="T5" fmla="*/ 244 h 214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420" fill="none" extrusionOk="0">
                      <a:moveTo>
                        <a:pt x="21598" y="0"/>
                      </a:moveTo>
                      <a:cubicBezTo>
                        <a:pt x="21599" y="81"/>
                        <a:pt x="21600" y="162"/>
                        <a:pt x="21600" y="244"/>
                      </a:cubicBezTo>
                      <a:cubicBezTo>
                        <a:pt x="21600" y="10531"/>
                        <a:pt x="14345" y="19390"/>
                        <a:pt x="4259" y="21419"/>
                      </a:cubicBezTo>
                    </a:path>
                    <a:path w="21600" h="21420" stroke="0" extrusionOk="0">
                      <a:moveTo>
                        <a:pt x="21598" y="0"/>
                      </a:moveTo>
                      <a:cubicBezTo>
                        <a:pt x="21599" y="81"/>
                        <a:pt x="21600" y="162"/>
                        <a:pt x="21600" y="244"/>
                      </a:cubicBezTo>
                      <a:cubicBezTo>
                        <a:pt x="21600" y="10531"/>
                        <a:pt x="14345" y="19390"/>
                        <a:pt x="4259" y="21419"/>
                      </a:cubicBezTo>
                      <a:lnTo>
                        <a:pt x="0" y="244"/>
                      </a:lnTo>
                      <a:close/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  <a:headEnd type="none" w="sm" len="sm"/>
                  <a:tailEnd type="stealth" w="med" len="med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700" name="Rectangle 516"/>
                <p:cNvSpPr>
                  <a:spLocks noChangeArrowheads="1"/>
                </p:cNvSpPr>
                <p:nvPr/>
              </p:nvSpPr>
              <p:spPr bwMode="auto">
                <a:xfrm>
                  <a:off x="3706" y="3283"/>
                  <a:ext cx="181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92075" tIns="46038" rIns="92075" bIns="46038">
                  <a:spAutoFit/>
                </a:bodyPr>
                <a:lstStyle/>
                <a:p>
                  <a:pPr algn="l"/>
                  <a:r>
                    <a:rPr lang="en-US" sz="1000" i="0">
                      <a:solidFill>
                        <a:schemeClr val="tx1"/>
                      </a:solidFill>
                      <a:latin typeface="Arial" pitchFamily="34" charset="0"/>
                    </a:rPr>
                    <a:t>e</a:t>
                  </a:r>
                  <a:r>
                    <a:rPr lang="en-US" sz="1000" i="0" baseline="30000">
                      <a:solidFill>
                        <a:schemeClr val="tx1"/>
                      </a:solidFill>
                      <a:latin typeface="Arial" pitchFamily="34" charset="0"/>
                    </a:rPr>
                    <a:t>-</a:t>
                  </a:r>
                </a:p>
              </p:txBody>
            </p:sp>
          </p:grpSp>
          <p:grpSp>
            <p:nvGrpSpPr>
              <p:cNvPr id="93562" name="Group 517"/>
              <p:cNvGrpSpPr>
                <a:grpSpLocks/>
              </p:cNvGrpSpPr>
              <p:nvPr/>
            </p:nvGrpSpPr>
            <p:grpSpPr bwMode="auto">
              <a:xfrm>
                <a:off x="4371" y="3070"/>
                <a:ext cx="515" cy="514"/>
                <a:chOff x="4300" y="3008"/>
                <a:chExt cx="515" cy="514"/>
              </a:xfrm>
            </p:grpSpPr>
            <p:sp>
              <p:nvSpPr>
                <p:cNvPr id="93702" name="Rectangle 518"/>
                <p:cNvSpPr>
                  <a:spLocks noChangeArrowheads="1"/>
                </p:cNvSpPr>
                <p:nvPr/>
              </p:nvSpPr>
              <p:spPr bwMode="auto">
                <a:xfrm>
                  <a:off x="4300" y="3060"/>
                  <a:ext cx="512" cy="407"/>
                </a:xfrm>
                <a:prstGeom prst="rect">
                  <a:avLst/>
                </a:prstGeom>
                <a:solidFill>
                  <a:srgbClr val="FF66FF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703" name="Oval 519"/>
                <p:cNvSpPr>
                  <a:spLocks noChangeArrowheads="1"/>
                </p:cNvSpPr>
                <p:nvPr/>
              </p:nvSpPr>
              <p:spPr bwMode="auto">
                <a:xfrm>
                  <a:off x="4300" y="3008"/>
                  <a:ext cx="512" cy="92"/>
                </a:xfrm>
                <a:prstGeom prst="ellipse">
                  <a:avLst/>
                </a:prstGeom>
                <a:solidFill>
                  <a:srgbClr val="FF66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704" name="Oval 520"/>
                <p:cNvSpPr>
                  <a:spLocks noChangeArrowheads="1"/>
                </p:cNvSpPr>
                <p:nvPr/>
              </p:nvSpPr>
              <p:spPr bwMode="auto">
                <a:xfrm>
                  <a:off x="4300" y="3425"/>
                  <a:ext cx="515" cy="73"/>
                </a:xfrm>
                <a:prstGeom prst="ellipse">
                  <a:avLst/>
                </a:prstGeom>
                <a:solidFill>
                  <a:srgbClr val="FF66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705" name="Rectangle 521"/>
                <p:cNvSpPr>
                  <a:spLocks noChangeArrowheads="1"/>
                </p:cNvSpPr>
                <p:nvPr/>
              </p:nvSpPr>
              <p:spPr bwMode="auto">
                <a:xfrm>
                  <a:off x="4303" y="3397"/>
                  <a:ext cx="511" cy="73"/>
                </a:xfrm>
                <a:prstGeom prst="rect">
                  <a:avLst/>
                </a:prstGeom>
                <a:solidFill>
                  <a:srgbClr val="FF66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706" name="Oval 522"/>
                <p:cNvSpPr>
                  <a:spLocks noChangeArrowheads="1"/>
                </p:cNvSpPr>
                <p:nvPr/>
              </p:nvSpPr>
              <p:spPr bwMode="auto">
                <a:xfrm>
                  <a:off x="4363" y="3184"/>
                  <a:ext cx="34" cy="20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707" name="Oval 523"/>
                <p:cNvSpPr>
                  <a:spLocks noChangeArrowheads="1"/>
                </p:cNvSpPr>
                <p:nvPr/>
              </p:nvSpPr>
              <p:spPr bwMode="auto">
                <a:xfrm>
                  <a:off x="4590" y="3146"/>
                  <a:ext cx="35" cy="21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708" name="Oval 524"/>
                <p:cNvSpPr>
                  <a:spLocks noChangeArrowheads="1"/>
                </p:cNvSpPr>
                <p:nvPr/>
              </p:nvSpPr>
              <p:spPr bwMode="auto">
                <a:xfrm>
                  <a:off x="4697" y="3215"/>
                  <a:ext cx="34" cy="21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709" name="Oval 525"/>
                <p:cNvSpPr>
                  <a:spLocks noChangeArrowheads="1"/>
                </p:cNvSpPr>
                <p:nvPr/>
              </p:nvSpPr>
              <p:spPr bwMode="auto">
                <a:xfrm>
                  <a:off x="4545" y="3287"/>
                  <a:ext cx="35" cy="21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710" name="Oval 526"/>
                <p:cNvSpPr>
                  <a:spLocks noChangeArrowheads="1"/>
                </p:cNvSpPr>
                <p:nvPr/>
              </p:nvSpPr>
              <p:spPr bwMode="auto">
                <a:xfrm>
                  <a:off x="4518" y="3418"/>
                  <a:ext cx="33" cy="21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711" name="Oval 527"/>
                <p:cNvSpPr>
                  <a:spLocks noChangeArrowheads="1"/>
                </p:cNvSpPr>
                <p:nvPr/>
              </p:nvSpPr>
              <p:spPr bwMode="auto">
                <a:xfrm>
                  <a:off x="4419" y="3263"/>
                  <a:ext cx="32" cy="20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712" name="Oval 528"/>
                <p:cNvSpPr>
                  <a:spLocks noChangeArrowheads="1"/>
                </p:cNvSpPr>
                <p:nvPr/>
              </p:nvSpPr>
              <p:spPr bwMode="auto">
                <a:xfrm>
                  <a:off x="4374" y="3467"/>
                  <a:ext cx="33" cy="23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713" name="Oval 529"/>
                <p:cNvSpPr>
                  <a:spLocks noChangeArrowheads="1"/>
                </p:cNvSpPr>
                <p:nvPr/>
              </p:nvSpPr>
              <p:spPr bwMode="auto">
                <a:xfrm>
                  <a:off x="4668" y="3472"/>
                  <a:ext cx="35" cy="19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714" name="Arc 530"/>
                <p:cNvSpPr>
                  <a:spLocks/>
                </p:cNvSpPr>
                <p:nvPr/>
              </p:nvSpPr>
              <p:spPr bwMode="auto">
                <a:xfrm rot="6540000">
                  <a:off x="4399" y="3399"/>
                  <a:ext cx="100" cy="127"/>
                </a:xfrm>
                <a:custGeom>
                  <a:avLst/>
                  <a:gdLst>
                    <a:gd name="G0" fmla="+- 21584 0 0"/>
                    <a:gd name="G1" fmla="+- 0 0 0"/>
                    <a:gd name="G2" fmla="+- 21600 0 0"/>
                    <a:gd name="T0" fmla="*/ 16839 w 21584"/>
                    <a:gd name="T1" fmla="*/ 21072 h 21072"/>
                    <a:gd name="T2" fmla="*/ 0 w 21584"/>
                    <a:gd name="T3" fmla="*/ 830 h 21072"/>
                    <a:gd name="T4" fmla="*/ 21584 w 21584"/>
                    <a:gd name="T5" fmla="*/ 0 h 210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584" h="21072" fill="none" extrusionOk="0">
                      <a:moveTo>
                        <a:pt x="16838" y="21072"/>
                      </a:moveTo>
                      <a:cubicBezTo>
                        <a:pt x="7286" y="18921"/>
                        <a:pt x="376" y="10614"/>
                        <a:pt x="-1" y="830"/>
                      </a:cubicBezTo>
                    </a:path>
                    <a:path w="21584" h="21072" stroke="0" extrusionOk="0">
                      <a:moveTo>
                        <a:pt x="16838" y="21072"/>
                      </a:moveTo>
                      <a:cubicBezTo>
                        <a:pt x="7286" y="18921"/>
                        <a:pt x="376" y="10614"/>
                        <a:pt x="-1" y="830"/>
                      </a:cubicBezTo>
                      <a:lnTo>
                        <a:pt x="21584" y="0"/>
                      </a:lnTo>
                      <a:close/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  <a:headEnd type="none" w="sm" len="sm"/>
                  <a:tailEnd type="stealth" w="med" len="med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715" name="Arc 531"/>
                <p:cNvSpPr>
                  <a:spLocks/>
                </p:cNvSpPr>
                <p:nvPr/>
              </p:nvSpPr>
              <p:spPr bwMode="auto">
                <a:xfrm rot="15060000">
                  <a:off x="4566" y="3390"/>
                  <a:ext cx="110" cy="154"/>
                </a:xfrm>
                <a:custGeom>
                  <a:avLst/>
                  <a:gdLst>
                    <a:gd name="G0" fmla="+- 0 0 0"/>
                    <a:gd name="G1" fmla="+- 282 0 0"/>
                    <a:gd name="G2" fmla="+- 21600 0 0"/>
                    <a:gd name="T0" fmla="*/ 21598 w 21600"/>
                    <a:gd name="T1" fmla="*/ 0 h 21476"/>
                    <a:gd name="T2" fmla="*/ 4168 w 21600"/>
                    <a:gd name="T3" fmla="*/ 21476 h 21476"/>
                    <a:gd name="T4" fmla="*/ 0 w 21600"/>
                    <a:gd name="T5" fmla="*/ 282 h 214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476" fill="none" extrusionOk="0">
                      <a:moveTo>
                        <a:pt x="21598" y="-1"/>
                      </a:moveTo>
                      <a:cubicBezTo>
                        <a:pt x="21599" y="93"/>
                        <a:pt x="21600" y="187"/>
                        <a:pt x="21600" y="282"/>
                      </a:cubicBezTo>
                      <a:cubicBezTo>
                        <a:pt x="21600" y="10604"/>
                        <a:pt x="14296" y="19484"/>
                        <a:pt x="4168" y="21476"/>
                      </a:cubicBezTo>
                    </a:path>
                    <a:path w="21600" h="21476" stroke="0" extrusionOk="0">
                      <a:moveTo>
                        <a:pt x="21598" y="-1"/>
                      </a:moveTo>
                      <a:cubicBezTo>
                        <a:pt x="21599" y="93"/>
                        <a:pt x="21600" y="187"/>
                        <a:pt x="21600" y="282"/>
                      </a:cubicBezTo>
                      <a:cubicBezTo>
                        <a:pt x="21600" y="10604"/>
                        <a:pt x="14296" y="19484"/>
                        <a:pt x="4168" y="21476"/>
                      </a:cubicBezTo>
                      <a:lnTo>
                        <a:pt x="0" y="282"/>
                      </a:lnTo>
                      <a:close/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  <a:headEnd type="none" w="sm" len="sm"/>
                  <a:tailEnd type="stealth" w="med" len="med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3716" name="Rectangle 532"/>
                <p:cNvSpPr>
                  <a:spLocks noChangeArrowheads="1"/>
                </p:cNvSpPr>
                <p:nvPr/>
              </p:nvSpPr>
              <p:spPr bwMode="auto">
                <a:xfrm>
                  <a:off x="4300" y="3277"/>
                  <a:ext cx="181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92075" tIns="46038" rIns="92075" bIns="46038">
                  <a:spAutoFit/>
                </a:bodyPr>
                <a:lstStyle/>
                <a:p>
                  <a:pPr algn="l"/>
                  <a:r>
                    <a:rPr lang="en-US" sz="1000" i="0">
                      <a:solidFill>
                        <a:schemeClr val="tx1"/>
                      </a:solidFill>
                      <a:latin typeface="Arial" pitchFamily="34" charset="0"/>
                    </a:rPr>
                    <a:t>e</a:t>
                  </a:r>
                  <a:r>
                    <a:rPr lang="en-US" sz="1000" i="0" baseline="30000">
                      <a:solidFill>
                        <a:schemeClr val="tx1"/>
                      </a:solidFill>
                      <a:latin typeface="Arial" pitchFamily="34" charset="0"/>
                    </a:rPr>
                    <a:t>-</a:t>
                  </a:r>
                </a:p>
              </p:txBody>
            </p:sp>
          </p:grpSp>
          <p:grpSp>
            <p:nvGrpSpPr>
              <p:cNvPr id="93569" name="Group 533"/>
              <p:cNvGrpSpPr>
                <a:grpSpLocks/>
              </p:cNvGrpSpPr>
              <p:nvPr/>
            </p:nvGrpSpPr>
            <p:grpSpPr bwMode="auto">
              <a:xfrm>
                <a:off x="783" y="3557"/>
                <a:ext cx="4035" cy="220"/>
                <a:chOff x="783" y="3557"/>
                <a:chExt cx="4035" cy="220"/>
              </a:xfrm>
            </p:grpSpPr>
            <p:grpSp>
              <p:nvGrpSpPr>
                <p:cNvPr id="93576" name="Group 534"/>
                <p:cNvGrpSpPr>
                  <a:grpSpLocks/>
                </p:cNvGrpSpPr>
                <p:nvPr/>
              </p:nvGrpSpPr>
              <p:grpSpPr bwMode="auto">
                <a:xfrm>
                  <a:off x="4425" y="3557"/>
                  <a:ext cx="393" cy="208"/>
                  <a:chOff x="772" y="1659"/>
                  <a:chExt cx="393" cy="208"/>
                </a:xfrm>
              </p:grpSpPr>
              <p:sp>
                <p:nvSpPr>
                  <p:cNvPr id="93719" name="Rectangle 535"/>
                  <p:cNvSpPr>
                    <a:spLocks noChangeArrowheads="1"/>
                  </p:cNvSpPr>
                  <p:nvPr/>
                </p:nvSpPr>
                <p:spPr bwMode="auto">
                  <a:xfrm rot="300000">
                    <a:off x="772" y="1659"/>
                    <a:ext cx="108" cy="14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720" name="Rectangle 536"/>
                  <p:cNvSpPr>
                    <a:spLocks noChangeArrowheads="1"/>
                  </p:cNvSpPr>
                  <p:nvPr/>
                </p:nvSpPr>
                <p:spPr bwMode="auto">
                  <a:xfrm rot="21360000">
                    <a:off x="1058" y="1662"/>
                    <a:ext cx="107" cy="16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721" name="Freeform 537"/>
                  <p:cNvSpPr>
                    <a:spLocks/>
                  </p:cNvSpPr>
                  <p:nvPr/>
                </p:nvSpPr>
                <p:spPr bwMode="auto">
                  <a:xfrm>
                    <a:off x="816" y="1665"/>
                    <a:ext cx="135" cy="11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17"/>
                      </a:cxn>
                      <a:cxn ang="0">
                        <a:pos x="134" y="117"/>
                      </a:cxn>
                    </a:cxnLst>
                    <a:rect l="0" t="0" r="r" b="b"/>
                    <a:pathLst>
                      <a:path w="135" h="118">
                        <a:moveTo>
                          <a:pt x="0" y="0"/>
                        </a:moveTo>
                        <a:lnTo>
                          <a:pt x="0" y="117"/>
                        </a:lnTo>
                        <a:lnTo>
                          <a:pt x="134" y="117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93722" name="Freeform 538"/>
                  <p:cNvSpPr>
                    <a:spLocks/>
                  </p:cNvSpPr>
                  <p:nvPr/>
                </p:nvSpPr>
                <p:spPr bwMode="auto">
                  <a:xfrm>
                    <a:off x="995" y="1681"/>
                    <a:ext cx="109" cy="102"/>
                  </a:xfrm>
                  <a:custGeom>
                    <a:avLst/>
                    <a:gdLst/>
                    <a:ahLst/>
                    <a:cxnLst>
                      <a:cxn ang="0">
                        <a:pos x="108" y="0"/>
                      </a:cxn>
                      <a:cxn ang="0">
                        <a:pos x="108" y="101"/>
                      </a:cxn>
                      <a:cxn ang="0">
                        <a:pos x="0" y="101"/>
                      </a:cxn>
                    </a:cxnLst>
                    <a:rect l="0" t="0" r="r" b="b"/>
                    <a:pathLst>
                      <a:path w="109" h="102">
                        <a:moveTo>
                          <a:pt x="108" y="0"/>
                        </a:moveTo>
                        <a:lnTo>
                          <a:pt x="108" y="101"/>
                        </a:lnTo>
                        <a:lnTo>
                          <a:pt x="0" y="101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93723" name="Line 539"/>
                  <p:cNvSpPr>
                    <a:spLocks noChangeShapeType="1"/>
                  </p:cNvSpPr>
                  <p:nvPr/>
                </p:nvSpPr>
                <p:spPr bwMode="auto">
                  <a:xfrm>
                    <a:off x="952" y="1750"/>
                    <a:ext cx="0" cy="92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724" name="Line 540"/>
                  <p:cNvSpPr>
                    <a:spLocks noChangeShapeType="1"/>
                  </p:cNvSpPr>
                  <p:nvPr/>
                </p:nvSpPr>
                <p:spPr bwMode="auto">
                  <a:xfrm>
                    <a:off x="990" y="1736"/>
                    <a:ext cx="0" cy="131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93583" name="Group 541"/>
                <p:cNvGrpSpPr>
                  <a:grpSpLocks/>
                </p:cNvGrpSpPr>
                <p:nvPr/>
              </p:nvGrpSpPr>
              <p:grpSpPr bwMode="auto">
                <a:xfrm>
                  <a:off x="3747" y="3569"/>
                  <a:ext cx="393" cy="208"/>
                  <a:chOff x="772" y="1659"/>
                  <a:chExt cx="393" cy="208"/>
                </a:xfrm>
              </p:grpSpPr>
              <p:sp>
                <p:nvSpPr>
                  <p:cNvPr id="93726" name="Rectangle 542"/>
                  <p:cNvSpPr>
                    <a:spLocks noChangeArrowheads="1"/>
                  </p:cNvSpPr>
                  <p:nvPr/>
                </p:nvSpPr>
                <p:spPr bwMode="auto">
                  <a:xfrm rot="300000">
                    <a:off x="772" y="1659"/>
                    <a:ext cx="108" cy="14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727" name="Rectangle 543"/>
                  <p:cNvSpPr>
                    <a:spLocks noChangeArrowheads="1"/>
                  </p:cNvSpPr>
                  <p:nvPr/>
                </p:nvSpPr>
                <p:spPr bwMode="auto">
                  <a:xfrm rot="21360000">
                    <a:off x="1058" y="1662"/>
                    <a:ext cx="107" cy="16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728" name="Freeform 544"/>
                  <p:cNvSpPr>
                    <a:spLocks/>
                  </p:cNvSpPr>
                  <p:nvPr/>
                </p:nvSpPr>
                <p:spPr bwMode="auto">
                  <a:xfrm>
                    <a:off x="816" y="1665"/>
                    <a:ext cx="135" cy="11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17"/>
                      </a:cxn>
                      <a:cxn ang="0">
                        <a:pos x="134" y="117"/>
                      </a:cxn>
                    </a:cxnLst>
                    <a:rect l="0" t="0" r="r" b="b"/>
                    <a:pathLst>
                      <a:path w="135" h="118">
                        <a:moveTo>
                          <a:pt x="0" y="0"/>
                        </a:moveTo>
                        <a:lnTo>
                          <a:pt x="0" y="117"/>
                        </a:lnTo>
                        <a:lnTo>
                          <a:pt x="134" y="117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93729" name="Freeform 545"/>
                  <p:cNvSpPr>
                    <a:spLocks/>
                  </p:cNvSpPr>
                  <p:nvPr/>
                </p:nvSpPr>
                <p:spPr bwMode="auto">
                  <a:xfrm>
                    <a:off x="995" y="1681"/>
                    <a:ext cx="109" cy="102"/>
                  </a:xfrm>
                  <a:custGeom>
                    <a:avLst/>
                    <a:gdLst/>
                    <a:ahLst/>
                    <a:cxnLst>
                      <a:cxn ang="0">
                        <a:pos x="108" y="0"/>
                      </a:cxn>
                      <a:cxn ang="0">
                        <a:pos x="108" y="101"/>
                      </a:cxn>
                      <a:cxn ang="0">
                        <a:pos x="0" y="101"/>
                      </a:cxn>
                    </a:cxnLst>
                    <a:rect l="0" t="0" r="r" b="b"/>
                    <a:pathLst>
                      <a:path w="109" h="102">
                        <a:moveTo>
                          <a:pt x="108" y="0"/>
                        </a:moveTo>
                        <a:lnTo>
                          <a:pt x="108" y="101"/>
                        </a:lnTo>
                        <a:lnTo>
                          <a:pt x="0" y="101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93730" name="Line 546"/>
                  <p:cNvSpPr>
                    <a:spLocks noChangeShapeType="1"/>
                  </p:cNvSpPr>
                  <p:nvPr/>
                </p:nvSpPr>
                <p:spPr bwMode="auto">
                  <a:xfrm>
                    <a:off x="952" y="1750"/>
                    <a:ext cx="0" cy="92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731" name="Line 547"/>
                  <p:cNvSpPr>
                    <a:spLocks noChangeShapeType="1"/>
                  </p:cNvSpPr>
                  <p:nvPr/>
                </p:nvSpPr>
                <p:spPr bwMode="auto">
                  <a:xfrm>
                    <a:off x="990" y="1736"/>
                    <a:ext cx="0" cy="131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93590" name="Group 548"/>
                <p:cNvGrpSpPr>
                  <a:grpSpLocks/>
                </p:cNvGrpSpPr>
                <p:nvPr/>
              </p:nvGrpSpPr>
              <p:grpSpPr bwMode="auto">
                <a:xfrm>
                  <a:off x="3161" y="3569"/>
                  <a:ext cx="393" cy="208"/>
                  <a:chOff x="772" y="1659"/>
                  <a:chExt cx="393" cy="208"/>
                </a:xfrm>
              </p:grpSpPr>
              <p:sp>
                <p:nvSpPr>
                  <p:cNvPr id="93733" name="Rectangle 549"/>
                  <p:cNvSpPr>
                    <a:spLocks noChangeArrowheads="1"/>
                  </p:cNvSpPr>
                  <p:nvPr/>
                </p:nvSpPr>
                <p:spPr bwMode="auto">
                  <a:xfrm rot="300000">
                    <a:off x="772" y="1659"/>
                    <a:ext cx="108" cy="14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734" name="Rectangle 550"/>
                  <p:cNvSpPr>
                    <a:spLocks noChangeArrowheads="1"/>
                  </p:cNvSpPr>
                  <p:nvPr/>
                </p:nvSpPr>
                <p:spPr bwMode="auto">
                  <a:xfrm rot="21360000">
                    <a:off x="1058" y="1662"/>
                    <a:ext cx="107" cy="16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735" name="Freeform 551"/>
                  <p:cNvSpPr>
                    <a:spLocks/>
                  </p:cNvSpPr>
                  <p:nvPr/>
                </p:nvSpPr>
                <p:spPr bwMode="auto">
                  <a:xfrm>
                    <a:off x="816" y="1665"/>
                    <a:ext cx="135" cy="11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17"/>
                      </a:cxn>
                      <a:cxn ang="0">
                        <a:pos x="134" y="117"/>
                      </a:cxn>
                    </a:cxnLst>
                    <a:rect l="0" t="0" r="r" b="b"/>
                    <a:pathLst>
                      <a:path w="135" h="118">
                        <a:moveTo>
                          <a:pt x="0" y="0"/>
                        </a:moveTo>
                        <a:lnTo>
                          <a:pt x="0" y="117"/>
                        </a:lnTo>
                        <a:lnTo>
                          <a:pt x="134" y="117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93736" name="Freeform 552"/>
                  <p:cNvSpPr>
                    <a:spLocks/>
                  </p:cNvSpPr>
                  <p:nvPr/>
                </p:nvSpPr>
                <p:spPr bwMode="auto">
                  <a:xfrm>
                    <a:off x="995" y="1681"/>
                    <a:ext cx="109" cy="102"/>
                  </a:xfrm>
                  <a:custGeom>
                    <a:avLst/>
                    <a:gdLst/>
                    <a:ahLst/>
                    <a:cxnLst>
                      <a:cxn ang="0">
                        <a:pos x="108" y="0"/>
                      </a:cxn>
                      <a:cxn ang="0">
                        <a:pos x="108" y="101"/>
                      </a:cxn>
                      <a:cxn ang="0">
                        <a:pos x="0" y="101"/>
                      </a:cxn>
                    </a:cxnLst>
                    <a:rect l="0" t="0" r="r" b="b"/>
                    <a:pathLst>
                      <a:path w="109" h="102">
                        <a:moveTo>
                          <a:pt x="108" y="0"/>
                        </a:moveTo>
                        <a:lnTo>
                          <a:pt x="108" y="101"/>
                        </a:lnTo>
                        <a:lnTo>
                          <a:pt x="0" y="101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93737" name="Line 553"/>
                  <p:cNvSpPr>
                    <a:spLocks noChangeShapeType="1"/>
                  </p:cNvSpPr>
                  <p:nvPr/>
                </p:nvSpPr>
                <p:spPr bwMode="auto">
                  <a:xfrm>
                    <a:off x="952" y="1750"/>
                    <a:ext cx="0" cy="92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738" name="Line 554"/>
                  <p:cNvSpPr>
                    <a:spLocks noChangeShapeType="1"/>
                  </p:cNvSpPr>
                  <p:nvPr/>
                </p:nvSpPr>
                <p:spPr bwMode="auto">
                  <a:xfrm>
                    <a:off x="990" y="1736"/>
                    <a:ext cx="0" cy="131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93597" name="Group 555"/>
                <p:cNvGrpSpPr>
                  <a:grpSpLocks/>
                </p:cNvGrpSpPr>
                <p:nvPr/>
              </p:nvGrpSpPr>
              <p:grpSpPr bwMode="auto">
                <a:xfrm>
                  <a:off x="2295" y="3569"/>
                  <a:ext cx="393" cy="208"/>
                  <a:chOff x="772" y="1659"/>
                  <a:chExt cx="393" cy="208"/>
                </a:xfrm>
              </p:grpSpPr>
              <p:sp>
                <p:nvSpPr>
                  <p:cNvPr id="93740" name="Rectangle 556"/>
                  <p:cNvSpPr>
                    <a:spLocks noChangeArrowheads="1"/>
                  </p:cNvSpPr>
                  <p:nvPr/>
                </p:nvSpPr>
                <p:spPr bwMode="auto">
                  <a:xfrm rot="300000">
                    <a:off x="772" y="1659"/>
                    <a:ext cx="108" cy="14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741" name="Rectangle 557"/>
                  <p:cNvSpPr>
                    <a:spLocks noChangeArrowheads="1"/>
                  </p:cNvSpPr>
                  <p:nvPr/>
                </p:nvSpPr>
                <p:spPr bwMode="auto">
                  <a:xfrm rot="21360000">
                    <a:off x="1058" y="1662"/>
                    <a:ext cx="107" cy="16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742" name="Freeform 558"/>
                  <p:cNvSpPr>
                    <a:spLocks/>
                  </p:cNvSpPr>
                  <p:nvPr/>
                </p:nvSpPr>
                <p:spPr bwMode="auto">
                  <a:xfrm>
                    <a:off x="816" y="1665"/>
                    <a:ext cx="135" cy="11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17"/>
                      </a:cxn>
                      <a:cxn ang="0">
                        <a:pos x="134" y="117"/>
                      </a:cxn>
                    </a:cxnLst>
                    <a:rect l="0" t="0" r="r" b="b"/>
                    <a:pathLst>
                      <a:path w="135" h="118">
                        <a:moveTo>
                          <a:pt x="0" y="0"/>
                        </a:moveTo>
                        <a:lnTo>
                          <a:pt x="0" y="117"/>
                        </a:lnTo>
                        <a:lnTo>
                          <a:pt x="134" y="117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93743" name="Freeform 559"/>
                  <p:cNvSpPr>
                    <a:spLocks/>
                  </p:cNvSpPr>
                  <p:nvPr/>
                </p:nvSpPr>
                <p:spPr bwMode="auto">
                  <a:xfrm>
                    <a:off x="995" y="1681"/>
                    <a:ext cx="109" cy="102"/>
                  </a:xfrm>
                  <a:custGeom>
                    <a:avLst/>
                    <a:gdLst/>
                    <a:ahLst/>
                    <a:cxnLst>
                      <a:cxn ang="0">
                        <a:pos x="108" y="0"/>
                      </a:cxn>
                      <a:cxn ang="0">
                        <a:pos x="108" y="101"/>
                      </a:cxn>
                      <a:cxn ang="0">
                        <a:pos x="0" y="101"/>
                      </a:cxn>
                    </a:cxnLst>
                    <a:rect l="0" t="0" r="r" b="b"/>
                    <a:pathLst>
                      <a:path w="109" h="102">
                        <a:moveTo>
                          <a:pt x="108" y="0"/>
                        </a:moveTo>
                        <a:lnTo>
                          <a:pt x="108" y="101"/>
                        </a:lnTo>
                        <a:lnTo>
                          <a:pt x="0" y="101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93744" name="Line 560"/>
                  <p:cNvSpPr>
                    <a:spLocks noChangeShapeType="1"/>
                  </p:cNvSpPr>
                  <p:nvPr/>
                </p:nvSpPr>
                <p:spPr bwMode="auto">
                  <a:xfrm>
                    <a:off x="952" y="1750"/>
                    <a:ext cx="0" cy="92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745" name="Line 561"/>
                  <p:cNvSpPr>
                    <a:spLocks noChangeShapeType="1"/>
                  </p:cNvSpPr>
                  <p:nvPr/>
                </p:nvSpPr>
                <p:spPr bwMode="auto">
                  <a:xfrm>
                    <a:off x="990" y="1736"/>
                    <a:ext cx="0" cy="131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93598" name="Group 562"/>
                <p:cNvGrpSpPr>
                  <a:grpSpLocks/>
                </p:cNvGrpSpPr>
                <p:nvPr/>
              </p:nvGrpSpPr>
              <p:grpSpPr bwMode="auto">
                <a:xfrm>
                  <a:off x="1479" y="3569"/>
                  <a:ext cx="393" cy="208"/>
                  <a:chOff x="772" y="1659"/>
                  <a:chExt cx="393" cy="208"/>
                </a:xfrm>
              </p:grpSpPr>
              <p:sp>
                <p:nvSpPr>
                  <p:cNvPr id="93747" name="Rectangle 563"/>
                  <p:cNvSpPr>
                    <a:spLocks noChangeArrowheads="1"/>
                  </p:cNvSpPr>
                  <p:nvPr/>
                </p:nvSpPr>
                <p:spPr bwMode="auto">
                  <a:xfrm rot="300000">
                    <a:off x="772" y="1659"/>
                    <a:ext cx="108" cy="14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748" name="Rectangle 564"/>
                  <p:cNvSpPr>
                    <a:spLocks noChangeArrowheads="1"/>
                  </p:cNvSpPr>
                  <p:nvPr/>
                </p:nvSpPr>
                <p:spPr bwMode="auto">
                  <a:xfrm rot="21360000">
                    <a:off x="1058" y="1662"/>
                    <a:ext cx="107" cy="16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749" name="Freeform 565"/>
                  <p:cNvSpPr>
                    <a:spLocks/>
                  </p:cNvSpPr>
                  <p:nvPr/>
                </p:nvSpPr>
                <p:spPr bwMode="auto">
                  <a:xfrm>
                    <a:off x="816" y="1665"/>
                    <a:ext cx="135" cy="11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17"/>
                      </a:cxn>
                      <a:cxn ang="0">
                        <a:pos x="134" y="117"/>
                      </a:cxn>
                    </a:cxnLst>
                    <a:rect l="0" t="0" r="r" b="b"/>
                    <a:pathLst>
                      <a:path w="135" h="118">
                        <a:moveTo>
                          <a:pt x="0" y="0"/>
                        </a:moveTo>
                        <a:lnTo>
                          <a:pt x="0" y="117"/>
                        </a:lnTo>
                        <a:lnTo>
                          <a:pt x="134" y="117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93750" name="Freeform 566"/>
                  <p:cNvSpPr>
                    <a:spLocks/>
                  </p:cNvSpPr>
                  <p:nvPr/>
                </p:nvSpPr>
                <p:spPr bwMode="auto">
                  <a:xfrm>
                    <a:off x="995" y="1681"/>
                    <a:ext cx="109" cy="102"/>
                  </a:xfrm>
                  <a:custGeom>
                    <a:avLst/>
                    <a:gdLst/>
                    <a:ahLst/>
                    <a:cxnLst>
                      <a:cxn ang="0">
                        <a:pos x="108" y="0"/>
                      </a:cxn>
                      <a:cxn ang="0">
                        <a:pos x="108" y="101"/>
                      </a:cxn>
                      <a:cxn ang="0">
                        <a:pos x="0" y="101"/>
                      </a:cxn>
                    </a:cxnLst>
                    <a:rect l="0" t="0" r="r" b="b"/>
                    <a:pathLst>
                      <a:path w="109" h="102">
                        <a:moveTo>
                          <a:pt x="108" y="0"/>
                        </a:moveTo>
                        <a:lnTo>
                          <a:pt x="108" y="101"/>
                        </a:lnTo>
                        <a:lnTo>
                          <a:pt x="0" y="101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93751" name="Line 567"/>
                  <p:cNvSpPr>
                    <a:spLocks noChangeShapeType="1"/>
                  </p:cNvSpPr>
                  <p:nvPr/>
                </p:nvSpPr>
                <p:spPr bwMode="auto">
                  <a:xfrm>
                    <a:off x="952" y="1750"/>
                    <a:ext cx="0" cy="92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752" name="Line 568"/>
                  <p:cNvSpPr>
                    <a:spLocks noChangeShapeType="1"/>
                  </p:cNvSpPr>
                  <p:nvPr/>
                </p:nvSpPr>
                <p:spPr bwMode="auto">
                  <a:xfrm>
                    <a:off x="990" y="1736"/>
                    <a:ext cx="0" cy="131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93615" name="Group 569"/>
                <p:cNvGrpSpPr>
                  <a:grpSpLocks/>
                </p:cNvGrpSpPr>
                <p:nvPr/>
              </p:nvGrpSpPr>
              <p:grpSpPr bwMode="auto">
                <a:xfrm>
                  <a:off x="783" y="3569"/>
                  <a:ext cx="393" cy="208"/>
                  <a:chOff x="772" y="1659"/>
                  <a:chExt cx="393" cy="208"/>
                </a:xfrm>
              </p:grpSpPr>
              <p:sp>
                <p:nvSpPr>
                  <p:cNvPr id="93754" name="Rectangle 570"/>
                  <p:cNvSpPr>
                    <a:spLocks noChangeArrowheads="1"/>
                  </p:cNvSpPr>
                  <p:nvPr/>
                </p:nvSpPr>
                <p:spPr bwMode="auto">
                  <a:xfrm rot="300000">
                    <a:off x="772" y="1659"/>
                    <a:ext cx="108" cy="14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755" name="Rectangle 571"/>
                  <p:cNvSpPr>
                    <a:spLocks noChangeArrowheads="1"/>
                  </p:cNvSpPr>
                  <p:nvPr/>
                </p:nvSpPr>
                <p:spPr bwMode="auto">
                  <a:xfrm rot="21360000">
                    <a:off x="1058" y="1662"/>
                    <a:ext cx="107" cy="16"/>
                  </a:xfrm>
                  <a:prstGeom prst="rect">
                    <a:avLst/>
                  </a:prstGeom>
                  <a:solidFill>
                    <a:schemeClr val="bg2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756" name="Freeform 572"/>
                  <p:cNvSpPr>
                    <a:spLocks/>
                  </p:cNvSpPr>
                  <p:nvPr/>
                </p:nvSpPr>
                <p:spPr bwMode="auto">
                  <a:xfrm>
                    <a:off x="816" y="1665"/>
                    <a:ext cx="135" cy="11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17"/>
                      </a:cxn>
                      <a:cxn ang="0">
                        <a:pos x="134" y="117"/>
                      </a:cxn>
                    </a:cxnLst>
                    <a:rect l="0" t="0" r="r" b="b"/>
                    <a:pathLst>
                      <a:path w="135" h="118">
                        <a:moveTo>
                          <a:pt x="0" y="0"/>
                        </a:moveTo>
                        <a:lnTo>
                          <a:pt x="0" y="117"/>
                        </a:lnTo>
                        <a:lnTo>
                          <a:pt x="134" y="117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93757" name="Freeform 573"/>
                  <p:cNvSpPr>
                    <a:spLocks/>
                  </p:cNvSpPr>
                  <p:nvPr/>
                </p:nvSpPr>
                <p:spPr bwMode="auto">
                  <a:xfrm>
                    <a:off x="995" y="1681"/>
                    <a:ext cx="109" cy="102"/>
                  </a:xfrm>
                  <a:custGeom>
                    <a:avLst/>
                    <a:gdLst/>
                    <a:ahLst/>
                    <a:cxnLst>
                      <a:cxn ang="0">
                        <a:pos x="108" y="0"/>
                      </a:cxn>
                      <a:cxn ang="0">
                        <a:pos x="108" y="101"/>
                      </a:cxn>
                      <a:cxn ang="0">
                        <a:pos x="0" y="101"/>
                      </a:cxn>
                    </a:cxnLst>
                    <a:rect l="0" t="0" r="r" b="b"/>
                    <a:pathLst>
                      <a:path w="109" h="102">
                        <a:moveTo>
                          <a:pt x="108" y="0"/>
                        </a:moveTo>
                        <a:lnTo>
                          <a:pt x="108" y="101"/>
                        </a:lnTo>
                        <a:lnTo>
                          <a:pt x="0" y="101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93758" name="Line 574"/>
                  <p:cNvSpPr>
                    <a:spLocks noChangeShapeType="1"/>
                  </p:cNvSpPr>
                  <p:nvPr/>
                </p:nvSpPr>
                <p:spPr bwMode="auto">
                  <a:xfrm>
                    <a:off x="952" y="1750"/>
                    <a:ext cx="0" cy="92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759" name="Line 575"/>
                  <p:cNvSpPr>
                    <a:spLocks noChangeShapeType="1"/>
                  </p:cNvSpPr>
                  <p:nvPr/>
                </p:nvSpPr>
                <p:spPr bwMode="auto">
                  <a:xfrm>
                    <a:off x="990" y="1736"/>
                    <a:ext cx="0" cy="131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</p:grpSp>
        </p:grpSp>
        <p:sp>
          <p:nvSpPr>
            <p:cNvPr id="93760" name="Freeform 576"/>
            <p:cNvSpPr>
              <a:spLocks/>
            </p:cNvSpPr>
            <p:nvPr/>
          </p:nvSpPr>
          <p:spPr bwMode="auto">
            <a:xfrm>
              <a:off x="359" y="2698"/>
              <a:ext cx="5057" cy="535"/>
            </a:xfrm>
            <a:custGeom>
              <a:avLst/>
              <a:gdLst/>
              <a:ahLst/>
              <a:cxnLst>
                <a:cxn ang="0">
                  <a:pos x="153" y="1"/>
                </a:cxn>
                <a:cxn ang="0">
                  <a:pos x="237" y="11"/>
                </a:cxn>
                <a:cxn ang="0">
                  <a:pos x="268" y="13"/>
                </a:cxn>
                <a:cxn ang="0">
                  <a:pos x="272" y="24"/>
                </a:cxn>
                <a:cxn ang="0">
                  <a:pos x="267" y="34"/>
                </a:cxn>
                <a:cxn ang="0">
                  <a:pos x="263" y="48"/>
                </a:cxn>
                <a:cxn ang="0">
                  <a:pos x="264" y="64"/>
                </a:cxn>
                <a:cxn ang="0">
                  <a:pos x="271" y="75"/>
                </a:cxn>
                <a:cxn ang="0">
                  <a:pos x="283" y="83"/>
                </a:cxn>
                <a:cxn ang="0">
                  <a:pos x="301" y="85"/>
                </a:cxn>
                <a:cxn ang="0">
                  <a:pos x="323" y="85"/>
                </a:cxn>
                <a:cxn ang="0">
                  <a:pos x="366" y="83"/>
                </a:cxn>
                <a:cxn ang="0">
                  <a:pos x="391" y="83"/>
                </a:cxn>
                <a:cxn ang="0">
                  <a:pos x="404" y="86"/>
                </a:cxn>
                <a:cxn ang="0">
                  <a:pos x="420" y="97"/>
                </a:cxn>
                <a:cxn ang="0">
                  <a:pos x="428" y="108"/>
                </a:cxn>
                <a:cxn ang="0">
                  <a:pos x="432" y="128"/>
                </a:cxn>
                <a:cxn ang="0">
                  <a:pos x="428" y="142"/>
                </a:cxn>
                <a:cxn ang="0">
                  <a:pos x="422" y="155"/>
                </a:cxn>
                <a:cxn ang="0">
                  <a:pos x="421" y="167"/>
                </a:cxn>
                <a:cxn ang="0">
                  <a:pos x="410" y="161"/>
                </a:cxn>
                <a:cxn ang="0">
                  <a:pos x="397" y="159"/>
                </a:cxn>
                <a:cxn ang="0">
                  <a:pos x="386" y="164"/>
                </a:cxn>
                <a:cxn ang="0">
                  <a:pos x="368" y="181"/>
                </a:cxn>
                <a:cxn ang="0">
                  <a:pos x="351" y="192"/>
                </a:cxn>
                <a:cxn ang="0">
                  <a:pos x="332" y="198"/>
                </a:cxn>
                <a:cxn ang="0">
                  <a:pos x="317" y="198"/>
                </a:cxn>
                <a:cxn ang="0">
                  <a:pos x="309" y="191"/>
                </a:cxn>
                <a:cxn ang="0">
                  <a:pos x="307" y="180"/>
                </a:cxn>
                <a:cxn ang="0">
                  <a:pos x="309" y="167"/>
                </a:cxn>
                <a:cxn ang="0">
                  <a:pos x="309" y="155"/>
                </a:cxn>
                <a:cxn ang="0">
                  <a:pos x="303" y="148"/>
                </a:cxn>
                <a:cxn ang="0">
                  <a:pos x="292" y="142"/>
                </a:cxn>
                <a:cxn ang="0">
                  <a:pos x="274" y="139"/>
                </a:cxn>
                <a:cxn ang="0">
                  <a:pos x="250" y="141"/>
                </a:cxn>
                <a:cxn ang="0">
                  <a:pos x="230" y="148"/>
                </a:cxn>
                <a:cxn ang="0">
                  <a:pos x="219" y="149"/>
                </a:cxn>
                <a:cxn ang="0">
                  <a:pos x="208" y="148"/>
                </a:cxn>
                <a:cxn ang="0">
                  <a:pos x="197" y="141"/>
                </a:cxn>
                <a:cxn ang="0">
                  <a:pos x="193" y="132"/>
                </a:cxn>
                <a:cxn ang="0">
                  <a:pos x="199" y="117"/>
                </a:cxn>
                <a:cxn ang="0">
                  <a:pos x="202" y="108"/>
                </a:cxn>
                <a:cxn ang="0">
                  <a:pos x="199" y="97"/>
                </a:cxn>
                <a:cxn ang="0">
                  <a:pos x="187" y="86"/>
                </a:cxn>
                <a:cxn ang="0">
                  <a:pos x="176" y="80"/>
                </a:cxn>
                <a:cxn ang="0">
                  <a:pos x="160" y="77"/>
                </a:cxn>
                <a:cxn ang="0">
                  <a:pos x="131" y="76"/>
                </a:cxn>
                <a:cxn ang="0">
                  <a:pos x="83" y="79"/>
                </a:cxn>
                <a:cxn ang="0">
                  <a:pos x="45" y="78"/>
                </a:cxn>
                <a:cxn ang="0">
                  <a:pos x="3" y="47"/>
                </a:cxn>
                <a:cxn ang="0">
                  <a:pos x="37" y="9"/>
                </a:cxn>
              </a:cxnLst>
              <a:rect l="0" t="0" r="r" b="b"/>
              <a:pathLst>
                <a:path w="433" h="199">
                  <a:moveTo>
                    <a:pt x="88" y="2"/>
                  </a:moveTo>
                  <a:lnTo>
                    <a:pt x="129" y="0"/>
                  </a:lnTo>
                  <a:lnTo>
                    <a:pt x="153" y="1"/>
                  </a:lnTo>
                  <a:lnTo>
                    <a:pt x="195" y="0"/>
                  </a:lnTo>
                  <a:lnTo>
                    <a:pt x="219" y="2"/>
                  </a:lnTo>
                  <a:lnTo>
                    <a:pt x="237" y="11"/>
                  </a:lnTo>
                  <a:lnTo>
                    <a:pt x="259" y="7"/>
                  </a:lnTo>
                  <a:lnTo>
                    <a:pt x="265" y="11"/>
                  </a:lnTo>
                  <a:lnTo>
                    <a:pt x="268" y="13"/>
                  </a:lnTo>
                  <a:lnTo>
                    <a:pt x="270" y="17"/>
                  </a:lnTo>
                  <a:lnTo>
                    <a:pt x="272" y="20"/>
                  </a:lnTo>
                  <a:lnTo>
                    <a:pt x="272" y="24"/>
                  </a:lnTo>
                  <a:lnTo>
                    <a:pt x="271" y="27"/>
                  </a:lnTo>
                  <a:lnTo>
                    <a:pt x="270" y="30"/>
                  </a:lnTo>
                  <a:lnTo>
                    <a:pt x="267" y="34"/>
                  </a:lnTo>
                  <a:lnTo>
                    <a:pt x="265" y="38"/>
                  </a:lnTo>
                  <a:lnTo>
                    <a:pt x="263" y="43"/>
                  </a:lnTo>
                  <a:lnTo>
                    <a:pt x="263" y="48"/>
                  </a:lnTo>
                  <a:lnTo>
                    <a:pt x="263" y="56"/>
                  </a:lnTo>
                  <a:lnTo>
                    <a:pt x="263" y="60"/>
                  </a:lnTo>
                  <a:lnTo>
                    <a:pt x="264" y="64"/>
                  </a:lnTo>
                  <a:lnTo>
                    <a:pt x="266" y="68"/>
                  </a:lnTo>
                  <a:lnTo>
                    <a:pt x="268" y="72"/>
                  </a:lnTo>
                  <a:lnTo>
                    <a:pt x="271" y="75"/>
                  </a:lnTo>
                  <a:lnTo>
                    <a:pt x="275" y="78"/>
                  </a:lnTo>
                  <a:lnTo>
                    <a:pt x="279" y="80"/>
                  </a:lnTo>
                  <a:lnTo>
                    <a:pt x="283" y="83"/>
                  </a:lnTo>
                  <a:lnTo>
                    <a:pt x="288" y="83"/>
                  </a:lnTo>
                  <a:lnTo>
                    <a:pt x="293" y="84"/>
                  </a:lnTo>
                  <a:lnTo>
                    <a:pt x="301" y="85"/>
                  </a:lnTo>
                  <a:lnTo>
                    <a:pt x="308" y="85"/>
                  </a:lnTo>
                  <a:lnTo>
                    <a:pt x="316" y="85"/>
                  </a:lnTo>
                  <a:lnTo>
                    <a:pt x="323" y="85"/>
                  </a:lnTo>
                  <a:lnTo>
                    <a:pt x="334" y="85"/>
                  </a:lnTo>
                  <a:lnTo>
                    <a:pt x="351" y="84"/>
                  </a:lnTo>
                  <a:lnTo>
                    <a:pt x="366" y="83"/>
                  </a:lnTo>
                  <a:lnTo>
                    <a:pt x="376" y="83"/>
                  </a:lnTo>
                  <a:lnTo>
                    <a:pt x="384" y="83"/>
                  </a:lnTo>
                  <a:lnTo>
                    <a:pt x="391" y="83"/>
                  </a:lnTo>
                  <a:lnTo>
                    <a:pt x="395" y="84"/>
                  </a:lnTo>
                  <a:lnTo>
                    <a:pt x="399" y="85"/>
                  </a:lnTo>
                  <a:lnTo>
                    <a:pt x="404" y="86"/>
                  </a:lnTo>
                  <a:lnTo>
                    <a:pt x="408" y="89"/>
                  </a:lnTo>
                  <a:lnTo>
                    <a:pt x="413" y="92"/>
                  </a:lnTo>
                  <a:lnTo>
                    <a:pt x="420" y="97"/>
                  </a:lnTo>
                  <a:lnTo>
                    <a:pt x="423" y="100"/>
                  </a:lnTo>
                  <a:lnTo>
                    <a:pt x="426" y="105"/>
                  </a:lnTo>
                  <a:lnTo>
                    <a:pt x="428" y="108"/>
                  </a:lnTo>
                  <a:lnTo>
                    <a:pt x="430" y="113"/>
                  </a:lnTo>
                  <a:lnTo>
                    <a:pt x="432" y="120"/>
                  </a:lnTo>
                  <a:lnTo>
                    <a:pt x="432" y="128"/>
                  </a:lnTo>
                  <a:lnTo>
                    <a:pt x="431" y="134"/>
                  </a:lnTo>
                  <a:lnTo>
                    <a:pt x="430" y="139"/>
                  </a:lnTo>
                  <a:lnTo>
                    <a:pt x="428" y="142"/>
                  </a:lnTo>
                  <a:lnTo>
                    <a:pt x="425" y="148"/>
                  </a:lnTo>
                  <a:lnTo>
                    <a:pt x="424" y="151"/>
                  </a:lnTo>
                  <a:lnTo>
                    <a:pt x="422" y="155"/>
                  </a:lnTo>
                  <a:lnTo>
                    <a:pt x="421" y="159"/>
                  </a:lnTo>
                  <a:lnTo>
                    <a:pt x="421" y="163"/>
                  </a:lnTo>
                  <a:lnTo>
                    <a:pt x="421" y="167"/>
                  </a:lnTo>
                  <a:lnTo>
                    <a:pt x="421" y="170"/>
                  </a:lnTo>
                  <a:lnTo>
                    <a:pt x="413" y="163"/>
                  </a:lnTo>
                  <a:lnTo>
                    <a:pt x="410" y="161"/>
                  </a:lnTo>
                  <a:lnTo>
                    <a:pt x="406" y="160"/>
                  </a:lnTo>
                  <a:lnTo>
                    <a:pt x="400" y="158"/>
                  </a:lnTo>
                  <a:lnTo>
                    <a:pt x="397" y="159"/>
                  </a:lnTo>
                  <a:lnTo>
                    <a:pt x="395" y="160"/>
                  </a:lnTo>
                  <a:lnTo>
                    <a:pt x="390" y="162"/>
                  </a:lnTo>
                  <a:lnTo>
                    <a:pt x="386" y="164"/>
                  </a:lnTo>
                  <a:lnTo>
                    <a:pt x="381" y="168"/>
                  </a:lnTo>
                  <a:lnTo>
                    <a:pt x="375" y="174"/>
                  </a:lnTo>
                  <a:lnTo>
                    <a:pt x="368" y="181"/>
                  </a:lnTo>
                  <a:lnTo>
                    <a:pt x="362" y="185"/>
                  </a:lnTo>
                  <a:lnTo>
                    <a:pt x="356" y="189"/>
                  </a:lnTo>
                  <a:lnTo>
                    <a:pt x="351" y="192"/>
                  </a:lnTo>
                  <a:lnTo>
                    <a:pt x="344" y="194"/>
                  </a:lnTo>
                  <a:lnTo>
                    <a:pt x="337" y="196"/>
                  </a:lnTo>
                  <a:lnTo>
                    <a:pt x="332" y="198"/>
                  </a:lnTo>
                  <a:lnTo>
                    <a:pt x="327" y="198"/>
                  </a:lnTo>
                  <a:lnTo>
                    <a:pt x="322" y="198"/>
                  </a:lnTo>
                  <a:lnTo>
                    <a:pt x="317" y="198"/>
                  </a:lnTo>
                  <a:lnTo>
                    <a:pt x="313" y="195"/>
                  </a:lnTo>
                  <a:lnTo>
                    <a:pt x="310" y="194"/>
                  </a:lnTo>
                  <a:lnTo>
                    <a:pt x="309" y="191"/>
                  </a:lnTo>
                  <a:lnTo>
                    <a:pt x="308" y="188"/>
                  </a:lnTo>
                  <a:lnTo>
                    <a:pt x="308" y="185"/>
                  </a:lnTo>
                  <a:lnTo>
                    <a:pt x="307" y="180"/>
                  </a:lnTo>
                  <a:lnTo>
                    <a:pt x="308" y="176"/>
                  </a:lnTo>
                  <a:lnTo>
                    <a:pt x="308" y="171"/>
                  </a:lnTo>
                  <a:lnTo>
                    <a:pt x="309" y="167"/>
                  </a:lnTo>
                  <a:lnTo>
                    <a:pt x="309" y="163"/>
                  </a:lnTo>
                  <a:lnTo>
                    <a:pt x="309" y="159"/>
                  </a:lnTo>
                  <a:lnTo>
                    <a:pt x="309" y="155"/>
                  </a:lnTo>
                  <a:lnTo>
                    <a:pt x="307" y="152"/>
                  </a:lnTo>
                  <a:lnTo>
                    <a:pt x="307" y="149"/>
                  </a:lnTo>
                  <a:lnTo>
                    <a:pt x="303" y="148"/>
                  </a:lnTo>
                  <a:lnTo>
                    <a:pt x="300" y="145"/>
                  </a:lnTo>
                  <a:lnTo>
                    <a:pt x="296" y="143"/>
                  </a:lnTo>
                  <a:lnTo>
                    <a:pt x="292" y="142"/>
                  </a:lnTo>
                  <a:lnTo>
                    <a:pt x="286" y="140"/>
                  </a:lnTo>
                  <a:lnTo>
                    <a:pt x="280" y="139"/>
                  </a:lnTo>
                  <a:lnTo>
                    <a:pt x="274" y="139"/>
                  </a:lnTo>
                  <a:lnTo>
                    <a:pt x="268" y="138"/>
                  </a:lnTo>
                  <a:lnTo>
                    <a:pt x="258" y="139"/>
                  </a:lnTo>
                  <a:lnTo>
                    <a:pt x="250" y="141"/>
                  </a:lnTo>
                  <a:lnTo>
                    <a:pt x="241" y="144"/>
                  </a:lnTo>
                  <a:lnTo>
                    <a:pt x="235" y="146"/>
                  </a:lnTo>
                  <a:lnTo>
                    <a:pt x="230" y="148"/>
                  </a:lnTo>
                  <a:lnTo>
                    <a:pt x="226" y="148"/>
                  </a:lnTo>
                  <a:lnTo>
                    <a:pt x="223" y="149"/>
                  </a:lnTo>
                  <a:lnTo>
                    <a:pt x="219" y="149"/>
                  </a:lnTo>
                  <a:lnTo>
                    <a:pt x="215" y="148"/>
                  </a:lnTo>
                  <a:lnTo>
                    <a:pt x="212" y="148"/>
                  </a:lnTo>
                  <a:lnTo>
                    <a:pt x="208" y="148"/>
                  </a:lnTo>
                  <a:lnTo>
                    <a:pt x="205" y="145"/>
                  </a:lnTo>
                  <a:lnTo>
                    <a:pt x="201" y="143"/>
                  </a:lnTo>
                  <a:lnTo>
                    <a:pt x="197" y="141"/>
                  </a:lnTo>
                  <a:lnTo>
                    <a:pt x="195" y="137"/>
                  </a:lnTo>
                  <a:lnTo>
                    <a:pt x="194" y="135"/>
                  </a:lnTo>
                  <a:lnTo>
                    <a:pt x="193" y="132"/>
                  </a:lnTo>
                  <a:lnTo>
                    <a:pt x="194" y="126"/>
                  </a:lnTo>
                  <a:lnTo>
                    <a:pt x="195" y="123"/>
                  </a:lnTo>
                  <a:lnTo>
                    <a:pt x="199" y="117"/>
                  </a:lnTo>
                  <a:lnTo>
                    <a:pt x="201" y="114"/>
                  </a:lnTo>
                  <a:lnTo>
                    <a:pt x="202" y="110"/>
                  </a:lnTo>
                  <a:lnTo>
                    <a:pt x="202" y="108"/>
                  </a:lnTo>
                  <a:lnTo>
                    <a:pt x="202" y="105"/>
                  </a:lnTo>
                  <a:lnTo>
                    <a:pt x="201" y="100"/>
                  </a:lnTo>
                  <a:lnTo>
                    <a:pt x="199" y="97"/>
                  </a:lnTo>
                  <a:lnTo>
                    <a:pt x="196" y="92"/>
                  </a:lnTo>
                  <a:lnTo>
                    <a:pt x="191" y="89"/>
                  </a:lnTo>
                  <a:lnTo>
                    <a:pt x="187" y="86"/>
                  </a:lnTo>
                  <a:lnTo>
                    <a:pt x="184" y="84"/>
                  </a:lnTo>
                  <a:lnTo>
                    <a:pt x="180" y="82"/>
                  </a:lnTo>
                  <a:lnTo>
                    <a:pt x="176" y="80"/>
                  </a:lnTo>
                  <a:lnTo>
                    <a:pt x="172" y="79"/>
                  </a:lnTo>
                  <a:lnTo>
                    <a:pt x="166" y="78"/>
                  </a:lnTo>
                  <a:lnTo>
                    <a:pt x="160" y="77"/>
                  </a:lnTo>
                  <a:lnTo>
                    <a:pt x="150" y="76"/>
                  </a:lnTo>
                  <a:lnTo>
                    <a:pt x="140" y="76"/>
                  </a:lnTo>
                  <a:lnTo>
                    <a:pt x="131" y="76"/>
                  </a:lnTo>
                  <a:lnTo>
                    <a:pt x="109" y="77"/>
                  </a:lnTo>
                  <a:lnTo>
                    <a:pt x="96" y="78"/>
                  </a:lnTo>
                  <a:lnTo>
                    <a:pt x="83" y="79"/>
                  </a:lnTo>
                  <a:lnTo>
                    <a:pt x="69" y="79"/>
                  </a:lnTo>
                  <a:lnTo>
                    <a:pt x="58" y="79"/>
                  </a:lnTo>
                  <a:lnTo>
                    <a:pt x="45" y="78"/>
                  </a:lnTo>
                  <a:lnTo>
                    <a:pt x="35" y="77"/>
                  </a:lnTo>
                  <a:lnTo>
                    <a:pt x="23" y="74"/>
                  </a:lnTo>
                  <a:lnTo>
                    <a:pt x="3" y="47"/>
                  </a:lnTo>
                  <a:lnTo>
                    <a:pt x="0" y="48"/>
                  </a:lnTo>
                  <a:lnTo>
                    <a:pt x="10" y="26"/>
                  </a:lnTo>
                  <a:lnTo>
                    <a:pt x="37" y="9"/>
                  </a:lnTo>
                  <a:lnTo>
                    <a:pt x="88" y="2"/>
                  </a:lnTo>
                </a:path>
              </a:pathLst>
            </a:custGeom>
            <a:solidFill>
              <a:srgbClr val="CCFFCC">
                <a:alpha val="50000"/>
              </a:srgbClr>
            </a:solidFill>
            <a:ln w="12700" cap="rnd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68263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Rectangle 456"/>
          <p:cNvSpPr/>
          <p:nvPr/>
        </p:nvSpPr>
        <p:spPr>
          <a:xfrm>
            <a:off x="4857320" y="1268760"/>
            <a:ext cx="3500494" cy="27146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56" name="Group 455"/>
          <p:cNvGrpSpPr/>
          <p:nvPr/>
        </p:nvGrpSpPr>
        <p:grpSpPr>
          <a:xfrm>
            <a:off x="4928759" y="1268760"/>
            <a:ext cx="3143272" cy="2625714"/>
            <a:chOff x="1190614" y="1254113"/>
            <a:chExt cx="5678487" cy="4586287"/>
          </a:xfrm>
        </p:grpSpPr>
        <p:sp>
          <p:nvSpPr>
            <p:cNvPr id="68" name="Rectangle 63"/>
            <p:cNvSpPr>
              <a:spLocks noChangeArrowheads="1"/>
            </p:cNvSpPr>
            <p:nvPr/>
          </p:nvSpPr>
          <p:spPr bwMode="auto">
            <a:xfrm>
              <a:off x="6413489" y="1254113"/>
              <a:ext cx="131762" cy="1435100"/>
            </a:xfrm>
            <a:prstGeom prst="rect">
              <a:avLst/>
            </a:prstGeom>
            <a:solidFill>
              <a:srgbClr val="51DC0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455" name="Group 454"/>
            <p:cNvGrpSpPr/>
            <p:nvPr/>
          </p:nvGrpSpPr>
          <p:grpSpPr>
            <a:xfrm>
              <a:off x="1190614" y="1292213"/>
              <a:ext cx="5678487" cy="4548187"/>
              <a:chOff x="1190614" y="1292213"/>
              <a:chExt cx="5678487" cy="4548187"/>
            </a:xfrm>
          </p:grpSpPr>
          <p:sp>
            <p:nvSpPr>
              <p:cNvPr id="8" name="AutoShape 2"/>
              <p:cNvSpPr>
                <a:spLocks noChangeArrowheads="1"/>
              </p:cNvSpPr>
              <p:nvPr/>
            </p:nvSpPr>
            <p:spPr bwMode="auto">
              <a:xfrm rot="2580000">
                <a:off x="1222364" y="4672000"/>
                <a:ext cx="2797175" cy="428625"/>
              </a:xfrm>
              <a:prstGeom prst="cube">
                <a:avLst>
                  <a:gd name="adj" fmla="val 82616"/>
                </a:avLst>
              </a:prstGeom>
              <a:solidFill>
                <a:srgbClr val="A2C1FE"/>
              </a:solidFill>
              <a:ln w="12700">
                <a:solidFill>
                  <a:srgbClr val="618FFD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Rectangle 3"/>
              <p:cNvSpPr>
                <a:spLocks noChangeArrowheads="1"/>
              </p:cNvSpPr>
              <p:nvPr/>
            </p:nvSpPr>
            <p:spPr bwMode="auto">
              <a:xfrm>
                <a:off x="1190614" y="4914888"/>
                <a:ext cx="942975" cy="92551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>
                <a:spAutoFit/>
              </a:bodyPr>
              <a:lstStyle/>
              <a:p>
                <a:r>
                  <a:rPr lang="en-US" sz="1800" b="1">
                    <a:solidFill>
                      <a:srgbClr val="FFFFFF"/>
                    </a:solidFill>
                    <a:latin typeface="Helvetica" charset="0"/>
                  </a:rPr>
                  <a:t>sensor</a:t>
                </a:r>
              </a:p>
              <a:p>
                <a:r>
                  <a:rPr lang="en-US" sz="1800" b="1">
                    <a:solidFill>
                      <a:srgbClr val="FFFFFF"/>
                    </a:solidFill>
                    <a:latin typeface="Helvetica" charset="0"/>
                  </a:rPr>
                  <a:t>array</a:t>
                </a:r>
              </a:p>
              <a:p>
                <a:endParaRPr lang="en-US" sz="1800" b="1">
                  <a:solidFill>
                    <a:srgbClr val="FFFFFF"/>
                  </a:solidFill>
                  <a:latin typeface="Helvetica" charset="0"/>
                </a:endParaRPr>
              </a:p>
            </p:txBody>
          </p:sp>
          <p:sp>
            <p:nvSpPr>
              <p:cNvPr id="10" name="Rectangle 5"/>
              <p:cNvSpPr>
                <a:spLocks noChangeArrowheads="1"/>
              </p:cNvSpPr>
              <p:nvPr/>
            </p:nvSpPr>
            <p:spPr bwMode="auto">
              <a:xfrm>
                <a:off x="4381489" y="2295513"/>
                <a:ext cx="131762" cy="393700"/>
              </a:xfrm>
              <a:prstGeom prst="rect">
                <a:avLst/>
              </a:prstGeom>
              <a:solidFill>
                <a:srgbClr val="51DC00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" name="Line 6"/>
              <p:cNvSpPr>
                <a:spLocks noChangeShapeType="1"/>
              </p:cNvSpPr>
              <p:nvPr/>
            </p:nvSpPr>
            <p:spPr bwMode="auto">
              <a:xfrm>
                <a:off x="4291001" y="1292213"/>
                <a:ext cx="0" cy="1473200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4291001" y="2778113"/>
                <a:ext cx="2578100" cy="0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" name="Line 8"/>
              <p:cNvSpPr>
                <a:spLocks noChangeShapeType="1"/>
              </p:cNvSpPr>
              <p:nvPr/>
            </p:nvSpPr>
            <p:spPr bwMode="auto">
              <a:xfrm>
                <a:off x="4176701" y="1406513"/>
                <a:ext cx="101600" cy="0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9"/>
              <p:cNvSpPr>
                <a:spLocks noChangeShapeType="1"/>
              </p:cNvSpPr>
              <p:nvPr/>
            </p:nvSpPr>
            <p:spPr bwMode="auto">
              <a:xfrm>
                <a:off x="4176701" y="1635113"/>
                <a:ext cx="101600" cy="0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" name="Line 10"/>
              <p:cNvSpPr>
                <a:spLocks noChangeShapeType="1"/>
              </p:cNvSpPr>
              <p:nvPr/>
            </p:nvSpPr>
            <p:spPr bwMode="auto">
              <a:xfrm>
                <a:off x="4176701" y="1863713"/>
                <a:ext cx="101600" cy="0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1"/>
              <p:cNvSpPr>
                <a:spLocks noChangeShapeType="1"/>
              </p:cNvSpPr>
              <p:nvPr/>
            </p:nvSpPr>
            <p:spPr bwMode="auto">
              <a:xfrm>
                <a:off x="4176701" y="2092313"/>
                <a:ext cx="101600" cy="0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2"/>
              <p:cNvSpPr>
                <a:spLocks noChangeShapeType="1"/>
              </p:cNvSpPr>
              <p:nvPr/>
            </p:nvSpPr>
            <p:spPr bwMode="auto">
              <a:xfrm>
                <a:off x="4176701" y="2320913"/>
                <a:ext cx="101600" cy="0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"/>
              <p:cNvSpPr>
                <a:spLocks noChangeShapeType="1"/>
              </p:cNvSpPr>
              <p:nvPr/>
            </p:nvSpPr>
            <p:spPr bwMode="auto">
              <a:xfrm>
                <a:off x="4176701" y="2549513"/>
                <a:ext cx="101600" cy="0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Rectangle 14"/>
              <p:cNvSpPr>
                <a:spLocks noChangeArrowheads="1"/>
              </p:cNvSpPr>
              <p:nvPr/>
            </p:nvSpPr>
            <p:spPr bwMode="auto">
              <a:xfrm>
                <a:off x="2862251" y="3279763"/>
                <a:ext cx="901700" cy="901700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0" name="Rectangle 15"/>
              <p:cNvSpPr>
                <a:spLocks noChangeArrowheads="1"/>
              </p:cNvSpPr>
              <p:nvPr/>
            </p:nvSpPr>
            <p:spPr bwMode="auto">
              <a:xfrm>
                <a:off x="2963851" y="3381363"/>
                <a:ext cx="901700" cy="901700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Rectangle 16"/>
              <p:cNvSpPr>
                <a:spLocks noChangeArrowheads="1"/>
              </p:cNvSpPr>
              <p:nvPr/>
            </p:nvSpPr>
            <p:spPr bwMode="auto">
              <a:xfrm>
                <a:off x="3065451" y="3482963"/>
                <a:ext cx="901700" cy="901700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Rectangle 17"/>
              <p:cNvSpPr>
                <a:spLocks noChangeArrowheads="1"/>
              </p:cNvSpPr>
              <p:nvPr/>
            </p:nvSpPr>
            <p:spPr bwMode="auto">
              <a:xfrm>
                <a:off x="3167051" y="3584563"/>
                <a:ext cx="901700" cy="901700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Rectangle 18"/>
              <p:cNvSpPr>
                <a:spLocks noChangeArrowheads="1"/>
              </p:cNvSpPr>
              <p:nvPr/>
            </p:nvSpPr>
            <p:spPr bwMode="auto">
              <a:xfrm>
                <a:off x="3268651" y="3686163"/>
                <a:ext cx="901700" cy="901700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Rectangle 19"/>
              <p:cNvSpPr>
                <a:spLocks noChangeArrowheads="1"/>
              </p:cNvSpPr>
              <p:nvPr/>
            </p:nvSpPr>
            <p:spPr bwMode="auto">
              <a:xfrm>
                <a:off x="3370251" y="3787763"/>
                <a:ext cx="901700" cy="901700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" name="Rectangle 20"/>
              <p:cNvSpPr>
                <a:spLocks noChangeArrowheads="1"/>
              </p:cNvSpPr>
              <p:nvPr/>
            </p:nvSpPr>
            <p:spPr bwMode="auto">
              <a:xfrm>
                <a:off x="3471851" y="3889363"/>
                <a:ext cx="901700" cy="901700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6" name="Rectangle 21"/>
              <p:cNvSpPr>
                <a:spLocks noChangeArrowheads="1"/>
              </p:cNvSpPr>
              <p:nvPr/>
            </p:nvSpPr>
            <p:spPr bwMode="auto">
              <a:xfrm>
                <a:off x="3573451" y="3990963"/>
                <a:ext cx="901700" cy="901700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7" name="Rectangle 22"/>
              <p:cNvSpPr>
                <a:spLocks noChangeArrowheads="1"/>
              </p:cNvSpPr>
              <p:nvPr/>
            </p:nvSpPr>
            <p:spPr bwMode="auto">
              <a:xfrm>
                <a:off x="3675051" y="4092563"/>
                <a:ext cx="901700" cy="901700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8" name="Rectangle 23"/>
              <p:cNvSpPr>
                <a:spLocks noChangeArrowheads="1"/>
              </p:cNvSpPr>
              <p:nvPr/>
            </p:nvSpPr>
            <p:spPr bwMode="auto">
              <a:xfrm>
                <a:off x="3776651" y="4194163"/>
                <a:ext cx="901700" cy="901700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9" name="Line 24"/>
              <p:cNvSpPr>
                <a:spLocks noChangeShapeType="1"/>
              </p:cNvSpPr>
              <p:nvPr/>
            </p:nvSpPr>
            <p:spPr bwMode="auto">
              <a:xfrm flipV="1">
                <a:off x="3846501" y="2701913"/>
                <a:ext cx="596900" cy="609600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" name="Line 25"/>
              <p:cNvSpPr>
                <a:spLocks noChangeShapeType="1"/>
              </p:cNvSpPr>
              <p:nvPr/>
            </p:nvSpPr>
            <p:spPr bwMode="auto">
              <a:xfrm flipV="1">
                <a:off x="3922701" y="2701913"/>
                <a:ext cx="774700" cy="736600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1" name="Line 26"/>
              <p:cNvSpPr>
                <a:spLocks noChangeShapeType="1"/>
              </p:cNvSpPr>
              <p:nvPr/>
            </p:nvSpPr>
            <p:spPr bwMode="auto">
              <a:xfrm flipV="1">
                <a:off x="4037001" y="2701913"/>
                <a:ext cx="914400" cy="838200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2" name="Line 27"/>
              <p:cNvSpPr>
                <a:spLocks noChangeShapeType="1"/>
              </p:cNvSpPr>
              <p:nvPr/>
            </p:nvSpPr>
            <p:spPr bwMode="auto">
              <a:xfrm flipV="1">
                <a:off x="4138601" y="2701913"/>
                <a:ext cx="1066800" cy="939800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3" name="Line 28"/>
              <p:cNvSpPr>
                <a:spLocks noChangeShapeType="1"/>
              </p:cNvSpPr>
              <p:nvPr/>
            </p:nvSpPr>
            <p:spPr bwMode="auto">
              <a:xfrm flipV="1">
                <a:off x="4240201" y="2701913"/>
                <a:ext cx="1206500" cy="1041400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4" name="Line 29"/>
              <p:cNvSpPr>
                <a:spLocks noChangeShapeType="1"/>
              </p:cNvSpPr>
              <p:nvPr/>
            </p:nvSpPr>
            <p:spPr bwMode="auto">
              <a:xfrm flipV="1">
                <a:off x="4341801" y="2689213"/>
                <a:ext cx="1371600" cy="1168400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5" name="Line 30"/>
              <p:cNvSpPr>
                <a:spLocks noChangeShapeType="1"/>
              </p:cNvSpPr>
              <p:nvPr/>
            </p:nvSpPr>
            <p:spPr bwMode="auto">
              <a:xfrm flipV="1">
                <a:off x="4443401" y="2701913"/>
                <a:ext cx="1524000" cy="1244600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6" name="Line 31"/>
              <p:cNvSpPr>
                <a:spLocks noChangeShapeType="1"/>
              </p:cNvSpPr>
              <p:nvPr/>
            </p:nvSpPr>
            <p:spPr bwMode="auto">
              <a:xfrm flipV="1">
                <a:off x="4532301" y="2689213"/>
                <a:ext cx="1689100" cy="1358900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7" name="Line 32"/>
              <p:cNvSpPr>
                <a:spLocks noChangeShapeType="1"/>
              </p:cNvSpPr>
              <p:nvPr/>
            </p:nvSpPr>
            <p:spPr bwMode="auto">
              <a:xfrm flipV="1">
                <a:off x="4633901" y="2689213"/>
                <a:ext cx="1841500" cy="1473200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8" name="Line 33"/>
              <p:cNvSpPr>
                <a:spLocks noChangeShapeType="1"/>
              </p:cNvSpPr>
              <p:nvPr/>
            </p:nvSpPr>
            <p:spPr bwMode="auto">
              <a:xfrm flipV="1">
                <a:off x="4735501" y="2701913"/>
                <a:ext cx="2006600" cy="1549400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9" name="Rectangle 34"/>
              <p:cNvSpPr>
                <a:spLocks noChangeArrowheads="1"/>
              </p:cNvSpPr>
              <p:nvPr/>
            </p:nvSpPr>
            <p:spPr bwMode="auto">
              <a:xfrm>
                <a:off x="2318795" y="1790456"/>
                <a:ext cx="1217612" cy="363537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>
                <a:spAutoFit/>
              </a:bodyPr>
              <a:lstStyle/>
              <a:p>
                <a:r>
                  <a:rPr lang="en-US" sz="1800" b="1" dirty="0" err="1">
                    <a:solidFill>
                      <a:srgbClr val="FFFFFF"/>
                    </a:solidFill>
                    <a:latin typeface="Symbol" pitchFamily="18" charset="2"/>
                  </a:rPr>
                  <a:t>D</a:t>
                </a:r>
                <a:r>
                  <a:rPr lang="en-US" sz="1800" b="1" dirty="0" err="1">
                    <a:solidFill>
                      <a:srgbClr val="FFFFFF"/>
                    </a:solidFill>
                    <a:latin typeface="Helvetica" charset="0"/>
                  </a:rPr>
                  <a:t>R</a:t>
                </a:r>
                <a:r>
                  <a:rPr lang="en-US" sz="1800" b="1" baseline="-25000" dirty="0" err="1">
                    <a:solidFill>
                      <a:srgbClr val="FFFFFF"/>
                    </a:solidFill>
                    <a:latin typeface="Helvetica" charset="0"/>
                  </a:rPr>
                  <a:t>max</a:t>
                </a:r>
                <a:r>
                  <a:rPr lang="en-US" sz="1800" b="1" baseline="-25000" dirty="0">
                    <a:solidFill>
                      <a:srgbClr val="FFFFFF"/>
                    </a:solidFill>
                    <a:latin typeface="Helvetica" charset="0"/>
                  </a:rPr>
                  <a:t> </a:t>
                </a:r>
                <a:r>
                  <a:rPr lang="en-US" sz="1800" b="1" dirty="0">
                    <a:solidFill>
                      <a:srgbClr val="FFFFFF"/>
                    </a:solidFill>
                    <a:latin typeface="Helvetica" charset="0"/>
                  </a:rPr>
                  <a:t>/ </a:t>
                </a:r>
                <a:r>
                  <a:rPr lang="en-US" sz="1800" b="1" dirty="0" err="1">
                    <a:solidFill>
                      <a:srgbClr val="FFFFFF"/>
                    </a:solidFill>
                    <a:latin typeface="Helvetica" charset="0"/>
                  </a:rPr>
                  <a:t>R</a:t>
                </a:r>
                <a:r>
                  <a:rPr lang="en-US" sz="1800" b="1" baseline="-25000" dirty="0" err="1">
                    <a:solidFill>
                      <a:srgbClr val="FFFFFF"/>
                    </a:solidFill>
                    <a:latin typeface="Helvetica" charset="0"/>
                  </a:rPr>
                  <a:t>b</a:t>
                </a:r>
                <a:endParaRPr lang="en-US" sz="1800" b="1" baseline="-25000" dirty="0">
                  <a:solidFill>
                    <a:srgbClr val="FFFFFF"/>
                  </a:solidFill>
                  <a:latin typeface="Helvetica" charset="0"/>
                </a:endParaRPr>
              </a:p>
            </p:txBody>
          </p:sp>
          <p:sp>
            <p:nvSpPr>
              <p:cNvPr id="40" name="Rectangle 35"/>
              <p:cNvSpPr>
                <a:spLocks noChangeArrowheads="1"/>
              </p:cNvSpPr>
              <p:nvPr/>
            </p:nvSpPr>
            <p:spPr bwMode="auto">
              <a:xfrm>
                <a:off x="3898247" y="5330322"/>
                <a:ext cx="663575" cy="37623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>
                <a:spAutoFit/>
              </a:bodyPr>
              <a:lstStyle/>
              <a:p>
                <a:r>
                  <a:rPr lang="en-US" sz="1800" b="1" dirty="0">
                    <a:solidFill>
                      <a:srgbClr val="FFFFFF"/>
                    </a:solidFill>
                    <a:latin typeface="Helvetica" charset="0"/>
                  </a:rPr>
                  <a:t>time</a:t>
                </a:r>
              </a:p>
            </p:txBody>
          </p:sp>
          <p:grpSp>
            <p:nvGrpSpPr>
              <p:cNvPr id="41" name="Group 36"/>
              <p:cNvGrpSpPr>
                <a:grpSpLocks/>
              </p:cNvGrpSpPr>
              <p:nvPr/>
            </p:nvGrpSpPr>
            <p:grpSpPr bwMode="auto">
              <a:xfrm>
                <a:off x="4900601" y="4465625"/>
                <a:ext cx="241300" cy="420688"/>
                <a:chOff x="3752" y="3104"/>
                <a:chExt cx="152" cy="265"/>
              </a:xfrm>
            </p:grpSpPr>
            <p:sp>
              <p:nvSpPr>
                <p:cNvPr id="42" name="Line 37"/>
                <p:cNvSpPr>
                  <a:spLocks noChangeShapeType="1"/>
                </p:cNvSpPr>
                <p:nvPr/>
              </p:nvSpPr>
              <p:spPr bwMode="auto">
                <a:xfrm>
                  <a:off x="3752" y="3369"/>
                  <a:ext cx="152" cy="0"/>
                </a:xfrm>
                <a:prstGeom prst="line">
                  <a:avLst/>
                </a:prstGeom>
                <a:noFill/>
                <a:ln w="25400">
                  <a:solidFill>
                    <a:srgbClr val="FFFF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3" name="Line 38"/>
                <p:cNvSpPr>
                  <a:spLocks noChangeShapeType="1"/>
                </p:cNvSpPr>
                <p:nvPr/>
              </p:nvSpPr>
              <p:spPr bwMode="auto">
                <a:xfrm flipV="1">
                  <a:off x="3816" y="3112"/>
                  <a:ext cx="0" cy="257"/>
                </a:xfrm>
                <a:prstGeom prst="line">
                  <a:avLst/>
                </a:prstGeom>
                <a:noFill/>
                <a:ln w="25400">
                  <a:solidFill>
                    <a:srgbClr val="FFFF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4" name="Line 39"/>
                <p:cNvSpPr>
                  <a:spLocks noChangeShapeType="1"/>
                </p:cNvSpPr>
                <p:nvPr/>
              </p:nvSpPr>
              <p:spPr bwMode="auto">
                <a:xfrm>
                  <a:off x="3752" y="3104"/>
                  <a:ext cx="152" cy="0"/>
                </a:xfrm>
                <a:prstGeom prst="line">
                  <a:avLst/>
                </a:prstGeom>
                <a:noFill/>
                <a:ln w="25400">
                  <a:solidFill>
                    <a:srgbClr val="FFFF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45" name="Line 40"/>
              <p:cNvSpPr>
                <a:spLocks noChangeShapeType="1"/>
              </p:cNvSpPr>
              <p:nvPr/>
            </p:nvSpPr>
            <p:spPr bwMode="auto">
              <a:xfrm>
                <a:off x="2068501" y="4097325"/>
                <a:ext cx="736600" cy="65088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46" name="Group 41"/>
              <p:cNvGrpSpPr>
                <a:grpSpLocks/>
              </p:cNvGrpSpPr>
              <p:nvPr/>
            </p:nvGrpSpPr>
            <p:grpSpPr bwMode="auto">
              <a:xfrm>
                <a:off x="4443401" y="5229213"/>
                <a:ext cx="306388" cy="90487"/>
                <a:chOff x="3464" y="3585"/>
                <a:chExt cx="193" cy="57"/>
              </a:xfrm>
            </p:grpSpPr>
            <p:sp>
              <p:nvSpPr>
                <p:cNvPr id="47" name="Freeform 42"/>
                <p:cNvSpPr>
                  <a:spLocks/>
                </p:cNvSpPr>
                <p:nvPr/>
              </p:nvSpPr>
              <p:spPr bwMode="auto">
                <a:xfrm>
                  <a:off x="3568" y="3585"/>
                  <a:ext cx="73" cy="41"/>
                </a:xfrm>
                <a:custGeom>
                  <a:avLst/>
                  <a:gdLst/>
                  <a:ahLst/>
                  <a:cxnLst>
                    <a:cxn ang="0">
                      <a:pos x="72" y="20"/>
                    </a:cxn>
                    <a:cxn ang="0">
                      <a:pos x="0" y="40"/>
                    </a:cxn>
                    <a:cxn ang="0">
                      <a:pos x="14" y="20"/>
                    </a:cxn>
                    <a:cxn ang="0">
                      <a:pos x="0" y="0"/>
                    </a:cxn>
                    <a:cxn ang="0">
                      <a:pos x="72" y="20"/>
                    </a:cxn>
                  </a:cxnLst>
                  <a:rect l="0" t="0" r="r" b="b"/>
                  <a:pathLst>
                    <a:path w="73" h="41">
                      <a:moveTo>
                        <a:pt x="72" y="20"/>
                      </a:moveTo>
                      <a:lnTo>
                        <a:pt x="0" y="40"/>
                      </a:lnTo>
                      <a:lnTo>
                        <a:pt x="14" y="20"/>
                      </a:lnTo>
                      <a:lnTo>
                        <a:pt x="0" y="0"/>
                      </a:lnTo>
                      <a:lnTo>
                        <a:pt x="72" y="20"/>
                      </a:lnTo>
                    </a:path>
                  </a:pathLst>
                </a:custGeom>
                <a:solidFill>
                  <a:srgbClr val="000000"/>
                </a:solidFill>
                <a:ln w="1270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8" name="Freeform 43"/>
                <p:cNvSpPr>
                  <a:spLocks/>
                </p:cNvSpPr>
                <p:nvPr/>
              </p:nvSpPr>
              <p:spPr bwMode="auto">
                <a:xfrm>
                  <a:off x="3576" y="3593"/>
                  <a:ext cx="81" cy="49"/>
                </a:xfrm>
                <a:custGeom>
                  <a:avLst/>
                  <a:gdLst/>
                  <a:ahLst/>
                  <a:cxnLst>
                    <a:cxn ang="0">
                      <a:pos x="80" y="24"/>
                    </a:cxn>
                    <a:cxn ang="0">
                      <a:pos x="80" y="24"/>
                    </a:cxn>
                    <a:cxn ang="0">
                      <a:pos x="0" y="48"/>
                    </a:cxn>
                    <a:cxn ang="0">
                      <a:pos x="16" y="24"/>
                    </a:cxn>
                    <a:cxn ang="0">
                      <a:pos x="0" y="0"/>
                    </a:cxn>
                    <a:cxn ang="0">
                      <a:pos x="80" y="24"/>
                    </a:cxn>
                  </a:cxnLst>
                  <a:rect l="0" t="0" r="r" b="b"/>
                  <a:pathLst>
                    <a:path w="81" h="49">
                      <a:moveTo>
                        <a:pt x="80" y="24"/>
                      </a:moveTo>
                      <a:lnTo>
                        <a:pt x="80" y="24"/>
                      </a:lnTo>
                      <a:lnTo>
                        <a:pt x="0" y="48"/>
                      </a:lnTo>
                      <a:lnTo>
                        <a:pt x="16" y="24"/>
                      </a:lnTo>
                      <a:lnTo>
                        <a:pt x="0" y="0"/>
                      </a:lnTo>
                      <a:lnTo>
                        <a:pt x="80" y="24"/>
                      </a:lnTo>
                    </a:path>
                  </a:pathLst>
                </a:custGeom>
                <a:noFill/>
                <a:ln w="25400" cap="rnd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9" name="Freeform 44"/>
                <p:cNvSpPr>
                  <a:spLocks/>
                </p:cNvSpPr>
                <p:nvPr/>
              </p:nvSpPr>
              <p:spPr bwMode="auto">
                <a:xfrm>
                  <a:off x="3568" y="3585"/>
                  <a:ext cx="81" cy="49"/>
                </a:xfrm>
                <a:custGeom>
                  <a:avLst/>
                  <a:gdLst/>
                  <a:ahLst/>
                  <a:cxnLst>
                    <a:cxn ang="0">
                      <a:pos x="80" y="24"/>
                    </a:cxn>
                    <a:cxn ang="0">
                      <a:pos x="0" y="48"/>
                    </a:cxn>
                    <a:cxn ang="0">
                      <a:pos x="16" y="24"/>
                    </a:cxn>
                    <a:cxn ang="0">
                      <a:pos x="0" y="0"/>
                    </a:cxn>
                    <a:cxn ang="0">
                      <a:pos x="80" y="24"/>
                    </a:cxn>
                  </a:cxnLst>
                  <a:rect l="0" t="0" r="r" b="b"/>
                  <a:pathLst>
                    <a:path w="81" h="49">
                      <a:moveTo>
                        <a:pt x="80" y="24"/>
                      </a:moveTo>
                      <a:lnTo>
                        <a:pt x="0" y="48"/>
                      </a:lnTo>
                      <a:lnTo>
                        <a:pt x="16" y="24"/>
                      </a:lnTo>
                      <a:lnTo>
                        <a:pt x="0" y="0"/>
                      </a:lnTo>
                      <a:lnTo>
                        <a:pt x="80" y="24"/>
                      </a:lnTo>
                    </a:path>
                  </a:pathLst>
                </a:custGeom>
                <a:noFill/>
                <a:ln w="25400" cap="rnd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0" name="Line 45"/>
                <p:cNvSpPr>
                  <a:spLocks noChangeShapeType="1"/>
                </p:cNvSpPr>
                <p:nvPr/>
              </p:nvSpPr>
              <p:spPr bwMode="auto">
                <a:xfrm>
                  <a:off x="3464" y="3617"/>
                  <a:ext cx="112" cy="0"/>
                </a:xfrm>
                <a:prstGeom prst="line">
                  <a:avLst/>
                </a:prstGeom>
                <a:noFill/>
                <a:ln w="25400">
                  <a:solidFill>
                    <a:srgbClr val="FFFF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51" name="Line 46"/>
              <p:cNvSpPr>
                <a:spLocks noChangeShapeType="1"/>
              </p:cNvSpPr>
              <p:nvPr/>
            </p:nvSpPr>
            <p:spPr bwMode="auto">
              <a:xfrm flipV="1">
                <a:off x="2230426" y="4276713"/>
                <a:ext cx="676275" cy="11112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2" name="Line 47"/>
              <p:cNvSpPr>
                <a:spLocks noChangeShapeType="1"/>
              </p:cNvSpPr>
              <p:nvPr/>
            </p:nvSpPr>
            <p:spPr bwMode="auto">
              <a:xfrm flipV="1">
                <a:off x="2414576" y="4378313"/>
                <a:ext cx="593725" cy="82550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3" name="Line 48"/>
              <p:cNvSpPr>
                <a:spLocks noChangeShapeType="1"/>
              </p:cNvSpPr>
              <p:nvPr/>
            </p:nvSpPr>
            <p:spPr bwMode="auto">
              <a:xfrm flipV="1">
                <a:off x="2576501" y="4479913"/>
                <a:ext cx="533400" cy="122237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4" name="Line 49"/>
              <p:cNvSpPr>
                <a:spLocks noChangeShapeType="1"/>
              </p:cNvSpPr>
              <p:nvPr/>
            </p:nvSpPr>
            <p:spPr bwMode="auto">
              <a:xfrm flipV="1">
                <a:off x="2770176" y="4581513"/>
                <a:ext cx="441325" cy="153987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5" name="Line 50"/>
              <p:cNvSpPr>
                <a:spLocks noChangeShapeType="1"/>
              </p:cNvSpPr>
              <p:nvPr/>
            </p:nvSpPr>
            <p:spPr bwMode="auto">
              <a:xfrm flipV="1">
                <a:off x="2901939" y="4670413"/>
                <a:ext cx="423862" cy="206375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6" name="Line 51"/>
              <p:cNvSpPr>
                <a:spLocks noChangeShapeType="1"/>
              </p:cNvSpPr>
              <p:nvPr/>
            </p:nvSpPr>
            <p:spPr bwMode="auto">
              <a:xfrm flipV="1">
                <a:off x="3074976" y="4772013"/>
                <a:ext cx="352425" cy="257175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7" name="Line 52"/>
              <p:cNvSpPr>
                <a:spLocks noChangeShapeType="1"/>
              </p:cNvSpPr>
              <p:nvPr/>
            </p:nvSpPr>
            <p:spPr bwMode="auto">
              <a:xfrm flipV="1">
                <a:off x="3236901" y="4873613"/>
                <a:ext cx="292100" cy="317500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8" name="Line 53"/>
              <p:cNvSpPr>
                <a:spLocks noChangeShapeType="1"/>
              </p:cNvSpPr>
              <p:nvPr/>
            </p:nvSpPr>
            <p:spPr bwMode="auto">
              <a:xfrm flipV="1">
                <a:off x="3376601" y="4975213"/>
                <a:ext cx="254000" cy="355600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9" name="Line 54"/>
              <p:cNvSpPr>
                <a:spLocks noChangeShapeType="1"/>
              </p:cNvSpPr>
              <p:nvPr/>
            </p:nvSpPr>
            <p:spPr bwMode="auto">
              <a:xfrm flipV="1">
                <a:off x="3541701" y="5076813"/>
                <a:ext cx="190500" cy="406400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0" name="Rectangle 55"/>
              <p:cNvSpPr>
                <a:spLocks noChangeArrowheads="1"/>
              </p:cNvSpPr>
              <p:nvPr/>
            </p:nvSpPr>
            <p:spPr bwMode="auto">
              <a:xfrm>
                <a:off x="5040301" y="4491025"/>
                <a:ext cx="831850" cy="36353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>
                <a:spAutoFit/>
              </a:bodyPr>
              <a:lstStyle/>
              <a:p>
                <a:r>
                  <a:rPr lang="en-US" sz="1800" b="1">
                    <a:solidFill>
                      <a:srgbClr val="FFFFFF"/>
                    </a:solidFill>
                    <a:latin typeface="Symbol" pitchFamily="18" charset="2"/>
                  </a:rPr>
                  <a:t>D</a:t>
                </a:r>
                <a:r>
                  <a:rPr lang="en-US" sz="1800" b="1">
                    <a:solidFill>
                      <a:srgbClr val="FFFFFF"/>
                    </a:solidFill>
                    <a:latin typeface="Helvetica" charset="0"/>
                  </a:rPr>
                  <a:t>R</a:t>
                </a:r>
                <a:r>
                  <a:rPr lang="en-US" sz="1800" b="1" baseline="-25000">
                    <a:solidFill>
                      <a:srgbClr val="FFFFFF"/>
                    </a:solidFill>
                    <a:latin typeface="Helvetica" charset="0"/>
                  </a:rPr>
                  <a:t>max </a:t>
                </a:r>
              </a:p>
            </p:txBody>
          </p:sp>
          <p:sp>
            <p:nvSpPr>
              <p:cNvPr id="61" name="Rectangle 56"/>
              <p:cNvSpPr>
                <a:spLocks noChangeArrowheads="1"/>
              </p:cNvSpPr>
              <p:nvPr/>
            </p:nvSpPr>
            <p:spPr bwMode="auto">
              <a:xfrm>
                <a:off x="4635489" y="1355713"/>
                <a:ext cx="131762" cy="1333500"/>
              </a:xfrm>
              <a:prstGeom prst="rect">
                <a:avLst/>
              </a:prstGeom>
              <a:solidFill>
                <a:srgbClr val="51DC00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2" name="Rectangle 57"/>
              <p:cNvSpPr>
                <a:spLocks noChangeArrowheads="1"/>
              </p:cNvSpPr>
              <p:nvPr/>
            </p:nvSpPr>
            <p:spPr bwMode="auto">
              <a:xfrm>
                <a:off x="4889489" y="2155813"/>
                <a:ext cx="131762" cy="533400"/>
              </a:xfrm>
              <a:prstGeom prst="rect">
                <a:avLst/>
              </a:prstGeom>
              <a:solidFill>
                <a:srgbClr val="51DC00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3" name="Rectangle 58"/>
              <p:cNvSpPr>
                <a:spLocks noChangeArrowheads="1"/>
              </p:cNvSpPr>
              <p:nvPr/>
            </p:nvSpPr>
            <p:spPr bwMode="auto">
              <a:xfrm>
                <a:off x="5143489" y="1749413"/>
                <a:ext cx="131762" cy="939800"/>
              </a:xfrm>
              <a:prstGeom prst="rect">
                <a:avLst/>
              </a:prstGeom>
              <a:solidFill>
                <a:srgbClr val="51DC00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4" name="Rectangle 59"/>
              <p:cNvSpPr>
                <a:spLocks noChangeArrowheads="1"/>
              </p:cNvSpPr>
              <p:nvPr/>
            </p:nvSpPr>
            <p:spPr bwMode="auto">
              <a:xfrm>
                <a:off x="5397489" y="1571613"/>
                <a:ext cx="131762" cy="1117600"/>
              </a:xfrm>
              <a:prstGeom prst="rect">
                <a:avLst/>
              </a:prstGeom>
              <a:solidFill>
                <a:srgbClr val="51DC00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" name="Rectangle 60"/>
              <p:cNvSpPr>
                <a:spLocks noChangeArrowheads="1"/>
              </p:cNvSpPr>
              <p:nvPr/>
            </p:nvSpPr>
            <p:spPr bwMode="auto">
              <a:xfrm>
                <a:off x="5651489" y="1927213"/>
                <a:ext cx="131762" cy="762000"/>
              </a:xfrm>
              <a:prstGeom prst="rect">
                <a:avLst/>
              </a:prstGeom>
              <a:solidFill>
                <a:srgbClr val="51DC00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6" name="Rectangle 61"/>
              <p:cNvSpPr>
                <a:spLocks noChangeArrowheads="1"/>
              </p:cNvSpPr>
              <p:nvPr/>
            </p:nvSpPr>
            <p:spPr bwMode="auto">
              <a:xfrm>
                <a:off x="5905489" y="1495413"/>
                <a:ext cx="131762" cy="1193800"/>
              </a:xfrm>
              <a:prstGeom prst="rect">
                <a:avLst/>
              </a:prstGeom>
              <a:solidFill>
                <a:srgbClr val="51DC00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7" name="Rectangle 62"/>
              <p:cNvSpPr>
                <a:spLocks noChangeArrowheads="1"/>
              </p:cNvSpPr>
              <p:nvPr/>
            </p:nvSpPr>
            <p:spPr bwMode="auto">
              <a:xfrm>
                <a:off x="6159489" y="2054213"/>
                <a:ext cx="131762" cy="635000"/>
              </a:xfrm>
              <a:prstGeom prst="rect">
                <a:avLst/>
              </a:prstGeom>
              <a:solidFill>
                <a:srgbClr val="51DC00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9" name="Rectangle 64"/>
              <p:cNvSpPr>
                <a:spLocks noChangeArrowheads="1"/>
              </p:cNvSpPr>
              <p:nvPr/>
            </p:nvSpPr>
            <p:spPr bwMode="auto">
              <a:xfrm>
                <a:off x="6667489" y="1749413"/>
                <a:ext cx="131762" cy="939800"/>
              </a:xfrm>
              <a:prstGeom prst="rect">
                <a:avLst/>
              </a:prstGeom>
              <a:solidFill>
                <a:srgbClr val="51DC00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70" name="Arc 65"/>
              <p:cNvSpPr>
                <a:spLocks/>
              </p:cNvSpPr>
              <p:nvPr/>
            </p:nvSpPr>
            <p:spPr bwMode="auto">
              <a:xfrm>
                <a:off x="3938576" y="4487850"/>
                <a:ext cx="342900" cy="411163"/>
              </a:xfrm>
              <a:custGeom>
                <a:avLst/>
                <a:gdLst>
                  <a:gd name="G0" fmla="+- 21600 0 0"/>
                  <a:gd name="G1" fmla="+- 21599 0 0"/>
                  <a:gd name="G2" fmla="+- 21600 0 0"/>
                  <a:gd name="T0" fmla="*/ 0 w 21600"/>
                  <a:gd name="T1" fmla="*/ 21599 h 21599"/>
                  <a:gd name="T2" fmla="*/ 21501 w 21600"/>
                  <a:gd name="T3" fmla="*/ 0 h 21599"/>
                  <a:gd name="T4" fmla="*/ 21600 w 21600"/>
                  <a:gd name="T5" fmla="*/ 21599 h 21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599" fill="none" extrusionOk="0">
                    <a:moveTo>
                      <a:pt x="0" y="21599"/>
                    </a:moveTo>
                    <a:cubicBezTo>
                      <a:pt x="0" y="9708"/>
                      <a:pt x="9610" y="53"/>
                      <a:pt x="21500" y="-1"/>
                    </a:cubicBezTo>
                  </a:path>
                  <a:path w="21600" h="21599" stroke="0" extrusionOk="0">
                    <a:moveTo>
                      <a:pt x="0" y="21599"/>
                    </a:moveTo>
                    <a:cubicBezTo>
                      <a:pt x="0" y="9708"/>
                      <a:pt x="9610" y="53"/>
                      <a:pt x="21500" y="-1"/>
                    </a:cubicBezTo>
                    <a:lnTo>
                      <a:pt x="21600" y="21599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71" name="Arc 66"/>
              <p:cNvSpPr>
                <a:spLocks/>
              </p:cNvSpPr>
              <p:nvPr/>
            </p:nvSpPr>
            <p:spPr bwMode="auto">
              <a:xfrm rot="10800000">
                <a:off x="4281476" y="4489438"/>
                <a:ext cx="268288" cy="411162"/>
              </a:xfrm>
              <a:custGeom>
                <a:avLst/>
                <a:gdLst>
                  <a:gd name="G0" fmla="+- 128 0 0"/>
                  <a:gd name="G1" fmla="+- 21600 0 0"/>
                  <a:gd name="G2" fmla="+- 21600 0 0"/>
                  <a:gd name="T0" fmla="*/ 0 w 21728"/>
                  <a:gd name="T1" fmla="*/ 1 h 21600"/>
                  <a:gd name="T2" fmla="*/ 21728 w 21728"/>
                  <a:gd name="T3" fmla="*/ 21600 h 21600"/>
                  <a:gd name="T4" fmla="*/ 128 w 2172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728" h="21600" fill="none" extrusionOk="0">
                    <a:moveTo>
                      <a:pt x="-1" y="0"/>
                    </a:moveTo>
                    <a:cubicBezTo>
                      <a:pt x="42" y="0"/>
                      <a:pt x="85" y="-1"/>
                      <a:pt x="128" y="0"/>
                    </a:cubicBezTo>
                    <a:cubicBezTo>
                      <a:pt x="12057" y="0"/>
                      <a:pt x="21728" y="9670"/>
                      <a:pt x="21728" y="21600"/>
                    </a:cubicBezTo>
                  </a:path>
                  <a:path w="21728" h="21600" stroke="0" extrusionOk="0">
                    <a:moveTo>
                      <a:pt x="-1" y="0"/>
                    </a:moveTo>
                    <a:cubicBezTo>
                      <a:pt x="42" y="0"/>
                      <a:pt x="85" y="-1"/>
                      <a:pt x="128" y="0"/>
                    </a:cubicBezTo>
                    <a:cubicBezTo>
                      <a:pt x="12057" y="0"/>
                      <a:pt x="21728" y="9670"/>
                      <a:pt x="21728" y="21600"/>
                    </a:cubicBezTo>
                    <a:lnTo>
                      <a:pt x="128" y="21600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72" name="Line 67"/>
              <p:cNvSpPr>
                <a:spLocks noChangeShapeType="1"/>
              </p:cNvSpPr>
              <p:nvPr/>
            </p:nvSpPr>
            <p:spPr bwMode="auto">
              <a:xfrm>
                <a:off x="4551351" y="4900600"/>
                <a:ext cx="104775" cy="0"/>
              </a:xfrm>
              <a:prstGeom prst="line">
                <a:avLst/>
              </a:prstGeom>
              <a:noFill/>
              <a:ln w="2540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73" name="Line 68"/>
              <p:cNvSpPr>
                <a:spLocks noChangeShapeType="1"/>
              </p:cNvSpPr>
              <p:nvPr/>
            </p:nvSpPr>
            <p:spPr bwMode="auto">
              <a:xfrm>
                <a:off x="3789351" y="4897425"/>
                <a:ext cx="139700" cy="0"/>
              </a:xfrm>
              <a:prstGeom prst="line">
                <a:avLst/>
              </a:prstGeom>
              <a:noFill/>
              <a:ln w="2540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74" name="Rectangle 69"/>
              <p:cNvSpPr>
                <a:spLocks noChangeArrowheads="1"/>
              </p:cNvSpPr>
              <p:nvPr/>
            </p:nvSpPr>
            <p:spPr bwMode="auto">
              <a:xfrm>
                <a:off x="2146289" y="4267188"/>
                <a:ext cx="307975" cy="376237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>
                <a:spAutoFit/>
              </a:bodyPr>
              <a:lstStyle/>
              <a:p>
                <a:r>
                  <a:rPr lang="en-US" sz="1800">
                    <a:solidFill>
                      <a:srgbClr val="000000"/>
                    </a:solidFill>
                    <a:latin typeface="Symbol" pitchFamily="18" charset="2"/>
                  </a:rPr>
                  <a:t></a:t>
                </a:r>
              </a:p>
            </p:txBody>
          </p:sp>
          <p:grpSp>
            <p:nvGrpSpPr>
              <p:cNvPr id="75" name="Group 70"/>
              <p:cNvGrpSpPr>
                <a:grpSpLocks/>
              </p:cNvGrpSpPr>
              <p:nvPr/>
            </p:nvGrpSpPr>
            <p:grpSpPr bwMode="auto">
              <a:xfrm>
                <a:off x="1736714" y="4035413"/>
                <a:ext cx="288925" cy="147637"/>
                <a:chOff x="1759" y="2833"/>
                <a:chExt cx="182" cy="93"/>
              </a:xfrm>
            </p:grpSpPr>
            <p:sp>
              <p:nvSpPr>
                <p:cNvPr id="76" name="Freeform 71"/>
                <p:cNvSpPr>
                  <a:spLocks/>
                </p:cNvSpPr>
                <p:nvPr/>
              </p:nvSpPr>
              <p:spPr bwMode="auto">
                <a:xfrm>
                  <a:off x="1772" y="2833"/>
                  <a:ext cx="166" cy="93"/>
                </a:xfrm>
                <a:custGeom>
                  <a:avLst/>
                  <a:gdLst/>
                  <a:ahLst/>
                  <a:cxnLst>
                    <a:cxn ang="0">
                      <a:pos x="123" y="0"/>
                    </a:cxn>
                    <a:cxn ang="0">
                      <a:pos x="165" y="92"/>
                    </a:cxn>
                    <a:cxn ang="0">
                      <a:pos x="40" y="92"/>
                    </a:cxn>
                    <a:cxn ang="0">
                      <a:pos x="0" y="0"/>
                    </a:cxn>
                    <a:cxn ang="0">
                      <a:pos x="123" y="0"/>
                    </a:cxn>
                  </a:cxnLst>
                  <a:rect l="0" t="0" r="r" b="b"/>
                  <a:pathLst>
                    <a:path w="166" h="93">
                      <a:moveTo>
                        <a:pt x="123" y="0"/>
                      </a:moveTo>
                      <a:lnTo>
                        <a:pt x="165" y="92"/>
                      </a:lnTo>
                      <a:lnTo>
                        <a:pt x="40" y="92"/>
                      </a:lnTo>
                      <a:lnTo>
                        <a:pt x="0" y="0"/>
                      </a:lnTo>
                      <a:lnTo>
                        <a:pt x="123" y="0"/>
                      </a:lnTo>
                    </a:path>
                  </a:pathLst>
                </a:custGeom>
                <a:solidFill>
                  <a:srgbClr val="B3B3B3"/>
                </a:solidFill>
                <a:ln w="1270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77" name="Freeform 72"/>
                <p:cNvSpPr>
                  <a:spLocks/>
                </p:cNvSpPr>
                <p:nvPr/>
              </p:nvSpPr>
              <p:spPr bwMode="auto">
                <a:xfrm>
                  <a:off x="1861" y="2833"/>
                  <a:ext cx="80" cy="93"/>
                </a:xfrm>
                <a:custGeom>
                  <a:avLst/>
                  <a:gdLst/>
                  <a:ahLst/>
                  <a:cxnLst>
                    <a:cxn ang="0">
                      <a:pos x="53" y="0"/>
                    </a:cxn>
                    <a:cxn ang="0">
                      <a:pos x="79" y="92"/>
                    </a:cxn>
                    <a:cxn ang="0">
                      <a:pos x="26" y="92"/>
                    </a:cxn>
                    <a:cxn ang="0">
                      <a:pos x="0" y="0"/>
                    </a:cxn>
                    <a:cxn ang="0">
                      <a:pos x="53" y="0"/>
                    </a:cxn>
                  </a:cxnLst>
                  <a:rect l="0" t="0" r="r" b="b"/>
                  <a:pathLst>
                    <a:path w="80" h="93">
                      <a:moveTo>
                        <a:pt x="53" y="0"/>
                      </a:moveTo>
                      <a:lnTo>
                        <a:pt x="79" y="92"/>
                      </a:lnTo>
                      <a:lnTo>
                        <a:pt x="26" y="92"/>
                      </a:lnTo>
                      <a:lnTo>
                        <a:pt x="0" y="0"/>
                      </a:lnTo>
                      <a:lnTo>
                        <a:pt x="53" y="0"/>
                      </a:lnTo>
                    </a:path>
                  </a:pathLst>
                </a:custGeom>
                <a:solidFill>
                  <a:srgbClr val="FFFF00"/>
                </a:solidFill>
                <a:ln w="1270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78" name="Freeform 73"/>
                <p:cNvSpPr>
                  <a:spLocks/>
                </p:cNvSpPr>
                <p:nvPr/>
              </p:nvSpPr>
              <p:spPr bwMode="auto">
                <a:xfrm>
                  <a:off x="1759" y="2833"/>
                  <a:ext cx="79" cy="93"/>
                </a:xfrm>
                <a:custGeom>
                  <a:avLst/>
                  <a:gdLst/>
                  <a:ahLst/>
                  <a:cxnLst>
                    <a:cxn ang="0">
                      <a:pos x="51" y="0"/>
                    </a:cxn>
                    <a:cxn ang="0">
                      <a:pos x="78" y="92"/>
                    </a:cxn>
                    <a:cxn ang="0">
                      <a:pos x="25" y="92"/>
                    </a:cxn>
                    <a:cxn ang="0">
                      <a:pos x="0" y="0"/>
                    </a:cxn>
                    <a:cxn ang="0">
                      <a:pos x="51" y="0"/>
                    </a:cxn>
                  </a:cxnLst>
                  <a:rect l="0" t="0" r="r" b="b"/>
                  <a:pathLst>
                    <a:path w="79" h="93">
                      <a:moveTo>
                        <a:pt x="51" y="0"/>
                      </a:moveTo>
                      <a:lnTo>
                        <a:pt x="78" y="92"/>
                      </a:lnTo>
                      <a:lnTo>
                        <a:pt x="25" y="92"/>
                      </a:lnTo>
                      <a:lnTo>
                        <a:pt x="0" y="0"/>
                      </a:lnTo>
                      <a:lnTo>
                        <a:pt x="51" y="0"/>
                      </a:lnTo>
                    </a:path>
                  </a:pathLst>
                </a:custGeom>
                <a:solidFill>
                  <a:srgbClr val="FFFF00"/>
                </a:solidFill>
                <a:ln w="1270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grpSp>
              <p:nvGrpSpPr>
                <p:cNvPr id="79" name="Group 74"/>
                <p:cNvGrpSpPr>
                  <a:grpSpLocks/>
                </p:cNvGrpSpPr>
                <p:nvPr/>
              </p:nvGrpSpPr>
              <p:grpSpPr bwMode="auto">
                <a:xfrm>
                  <a:off x="1783" y="2848"/>
                  <a:ext cx="130" cy="59"/>
                  <a:chOff x="1783" y="2848"/>
                  <a:chExt cx="130" cy="59"/>
                </a:xfrm>
              </p:grpSpPr>
              <p:sp>
                <p:nvSpPr>
                  <p:cNvPr id="80" name="Freeform 75"/>
                  <p:cNvSpPr>
                    <a:spLocks/>
                  </p:cNvSpPr>
                  <p:nvPr/>
                </p:nvSpPr>
                <p:spPr bwMode="auto">
                  <a:xfrm>
                    <a:off x="1783" y="2848"/>
                    <a:ext cx="130" cy="59"/>
                  </a:xfrm>
                  <a:custGeom>
                    <a:avLst/>
                    <a:gdLst/>
                    <a:ahLst/>
                    <a:cxnLst>
                      <a:cxn ang="0">
                        <a:pos x="17" y="3"/>
                      </a:cxn>
                      <a:cxn ang="0">
                        <a:pos x="25" y="2"/>
                      </a:cxn>
                      <a:cxn ang="0">
                        <a:pos x="30" y="3"/>
                      </a:cxn>
                      <a:cxn ang="0">
                        <a:pos x="36" y="3"/>
                      </a:cxn>
                      <a:cxn ang="0">
                        <a:pos x="42" y="2"/>
                      </a:cxn>
                      <a:cxn ang="0">
                        <a:pos x="48" y="0"/>
                      </a:cxn>
                      <a:cxn ang="0">
                        <a:pos x="54" y="1"/>
                      </a:cxn>
                      <a:cxn ang="0">
                        <a:pos x="63" y="1"/>
                      </a:cxn>
                      <a:cxn ang="0">
                        <a:pos x="70" y="0"/>
                      </a:cxn>
                      <a:cxn ang="0">
                        <a:pos x="76" y="0"/>
                      </a:cxn>
                      <a:cxn ang="0">
                        <a:pos x="82" y="1"/>
                      </a:cxn>
                      <a:cxn ang="0">
                        <a:pos x="87" y="1"/>
                      </a:cxn>
                      <a:cxn ang="0">
                        <a:pos x="94" y="1"/>
                      </a:cxn>
                      <a:cxn ang="0">
                        <a:pos x="99" y="0"/>
                      </a:cxn>
                      <a:cxn ang="0">
                        <a:pos x="105" y="0"/>
                      </a:cxn>
                      <a:cxn ang="0">
                        <a:pos x="110" y="0"/>
                      </a:cxn>
                      <a:cxn ang="0">
                        <a:pos x="116" y="1"/>
                      </a:cxn>
                      <a:cxn ang="0">
                        <a:pos x="119" y="4"/>
                      </a:cxn>
                      <a:cxn ang="0">
                        <a:pos x="123" y="10"/>
                      </a:cxn>
                      <a:cxn ang="0">
                        <a:pos x="123" y="16"/>
                      </a:cxn>
                      <a:cxn ang="0">
                        <a:pos x="123" y="23"/>
                      </a:cxn>
                      <a:cxn ang="0">
                        <a:pos x="123" y="29"/>
                      </a:cxn>
                      <a:cxn ang="0">
                        <a:pos x="124" y="34"/>
                      </a:cxn>
                      <a:cxn ang="0">
                        <a:pos x="128" y="41"/>
                      </a:cxn>
                      <a:cxn ang="0">
                        <a:pos x="127" y="49"/>
                      </a:cxn>
                      <a:cxn ang="0">
                        <a:pos x="125" y="54"/>
                      </a:cxn>
                      <a:cxn ang="0">
                        <a:pos x="119" y="58"/>
                      </a:cxn>
                      <a:cxn ang="0">
                        <a:pos x="111" y="58"/>
                      </a:cxn>
                      <a:cxn ang="0">
                        <a:pos x="105" y="57"/>
                      </a:cxn>
                      <a:cxn ang="0">
                        <a:pos x="100" y="55"/>
                      </a:cxn>
                      <a:cxn ang="0">
                        <a:pos x="93" y="57"/>
                      </a:cxn>
                      <a:cxn ang="0">
                        <a:pos x="86" y="56"/>
                      </a:cxn>
                      <a:cxn ang="0">
                        <a:pos x="79" y="57"/>
                      </a:cxn>
                      <a:cxn ang="0">
                        <a:pos x="73" y="57"/>
                      </a:cxn>
                      <a:cxn ang="0">
                        <a:pos x="63" y="57"/>
                      </a:cxn>
                      <a:cxn ang="0">
                        <a:pos x="56" y="56"/>
                      </a:cxn>
                      <a:cxn ang="0">
                        <a:pos x="48" y="57"/>
                      </a:cxn>
                      <a:cxn ang="0">
                        <a:pos x="38" y="58"/>
                      </a:cxn>
                      <a:cxn ang="0">
                        <a:pos x="30" y="58"/>
                      </a:cxn>
                      <a:cxn ang="0">
                        <a:pos x="25" y="56"/>
                      </a:cxn>
                      <a:cxn ang="0">
                        <a:pos x="19" y="57"/>
                      </a:cxn>
                      <a:cxn ang="0">
                        <a:pos x="14" y="54"/>
                      </a:cxn>
                      <a:cxn ang="0">
                        <a:pos x="9" y="48"/>
                      </a:cxn>
                      <a:cxn ang="0">
                        <a:pos x="8" y="42"/>
                      </a:cxn>
                      <a:cxn ang="0">
                        <a:pos x="5" y="37"/>
                      </a:cxn>
                      <a:cxn ang="0">
                        <a:pos x="5" y="31"/>
                      </a:cxn>
                      <a:cxn ang="0">
                        <a:pos x="2" y="29"/>
                      </a:cxn>
                      <a:cxn ang="0">
                        <a:pos x="2" y="24"/>
                      </a:cxn>
                      <a:cxn ang="0">
                        <a:pos x="0" y="17"/>
                      </a:cxn>
                      <a:cxn ang="0">
                        <a:pos x="3" y="9"/>
                      </a:cxn>
                      <a:cxn ang="0">
                        <a:pos x="8" y="5"/>
                      </a:cxn>
                    </a:cxnLst>
                    <a:rect l="0" t="0" r="r" b="b"/>
                    <a:pathLst>
                      <a:path w="130" h="59">
                        <a:moveTo>
                          <a:pt x="10" y="4"/>
                        </a:moveTo>
                        <a:lnTo>
                          <a:pt x="12" y="4"/>
                        </a:lnTo>
                        <a:lnTo>
                          <a:pt x="13" y="4"/>
                        </a:lnTo>
                        <a:lnTo>
                          <a:pt x="15" y="3"/>
                        </a:lnTo>
                        <a:lnTo>
                          <a:pt x="17" y="3"/>
                        </a:lnTo>
                        <a:lnTo>
                          <a:pt x="18" y="3"/>
                        </a:lnTo>
                        <a:lnTo>
                          <a:pt x="21" y="2"/>
                        </a:lnTo>
                        <a:lnTo>
                          <a:pt x="22" y="2"/>
                        </a:lnTo>
                        <a:lnTo>
                          <a:pt x="24" y="2"/>
                        </a:lnTo>
                        <a:lnTo>
                          <a:pt x="25" y="2"/>
                        </a:lnTo>
                        <a:lnTo>
                          <a:pt x="26" y="2"/>
                        </a:lnTo>
                        <a:lnTo>
                          <a:pt x="27" y="2"/>
                        </a:lnTo>
                        <a:lnTo>
                          <a:pt x="28" y="3"/>
                        </a:lnTo>
                        <a:lnTo>
                          <a:pt x="29" y="3"/>
                        </a:lnTo>
                        <a:lnTo>
                          <a:pt x="30" y="3"/>
                        </a:lnTo>
                        <a:lnTo>
                          <a:pt x="31" y="4"/>
                        </a:lnTo>
                        <a:lnTo>
                          <a:pt x="33" y="4"/>
                        </a:lnTo>
                        <a:lnTo>
                          <a:pt x="34" y="4"/>
                        </a:lnTo>
                        <a:lnTo>
                          <a:pt x="35" y="4"/>
                        </a:lnTo>
                        <a:lnTo>
                          <a:pt x="36" y="3"/>
                        </a:lnTo>
                        <a:lnTo>
                          <a:pt x="38" y="3"/>
                        </a:lnTo>
                        <a:lnTo>
                          <a:pt x="38" y="3"/>
                        </a:lnTo>
                        <a:lnTo>
                          <a:pt x="39" y="3"/>
                        </a:lnTo>
                        <a:lnTo>
                          <a:pt x="40" y="3"/>
                        </a:lnTo>
                        <a:lnTo>
                          <a:pt x="42" y="2"/>
                        </a:lnTo>
                        <a:lnTo>
                          <a:pt x="43" y="1"/>
                        </a:lnTo>
                        <a:lnTo>
                          <a:pt x="45" y="1"/>
                        </a:lnTo>
                        <a:lnTo>
                          <a:pt x="46" y="1"/>
                        </a:lnTo>
                        <a:lnTo>
                          <a:pt x="47" y="0"/>
                        </a:lnTo>
                        <a:lnTo>
                          <a:pt x="48" y="0"/>
                        </a:lnTo>
                        <a:lnTo>
                          <a:pt x="49" y="0"/>
                        </a:lnTo>
                        <a:lnTo>
                          <a:pt x="51" y="0"/>
                        </a:lnTo>
                        <a:lnTo>
                          <a:pt x="52" y="0"/>
                        </a:lnTo>
                        <a:lnTo>
                          <a:pt x="53" y="1"/>
                        </a:lnTo>
                        <a:lnTo>
                          <a:pt x="54" y="1"/>
                        </a:lnTo>
                        <a:lnTo>
                          <a:pt x="56" y="1"/>
                        </a:lnTo>
                        <a:lnTo>
                          <a:pt x="58" y="1"/>
                        </a:lnTo>
                        <a:lnTo>
                          <a:pt x="60" y="1"/>
                        </a:lnTo>
                        <a:lnTo>
                          <a:pt x="61" y="1"/>
                        </a:lnTo>
                        <a:lnTo>
                          <a:pt x="63" y="1"/>
                        </a:lnTo>
                        <a:lnTo>
                          <a:pt x="64" y="1"/>
                        </a:lnTo>
                        <a:lnTo>
                          <a:pt x="65" y="1"/>
                        </a:lnTo>
                        <a:lnTo>
                          <a:pt x="67" y="1"/>
                        </a:lnTo>
                        <a:lnTo>
                          <a:pt x="68" y="0"/>
                        </a:lnTo>
                        <a:lnTo>
                          <a:pt x="70" y="0"/>
                        </a:lnTo>
                        <a:lnTo>
                          <a:pt x="71" y="0"/>
                        </a:lnTo>
                        <a:lnTo>
                          <a:pt x="72" y="0"/>
                        </a:lnTo>
                        <a:lnTo>
                          <a:pt x="73" y="0"/>
                        </a:lnTo>
                        <a:lnTo>
                          <a:pt x="75" y="0"/>
                        </a:lnTo>
                        <a:lnTo>
                          <a:pt x="76" y="0"/>
                        </a:lnTo>
                        <a:lnTo>
                          <a:pt x="77" y="0"/>
                        </a:lnTo>
                        <a:lnTo>
                          <a:pt x="78" y="0"/>
                        </a:lnTo>
                        <a:lnTo>
                          <a:pt x="80" y="1"/>
                        </a:lnTo>
                        <a:lnTo>
                          <a:pt x="81" y="1"/>
                        </a:lnTo>
                        <a:lnTo>
                          <a:pt x="82" y="1"/>
                        </a:lnTo>
                        <a:lnTo>
                          <a:pt x="83" y="1"/>
                        </a:lnTo>
                        <a:lnTo>
                          <a:pt x="84" y="1"/>
                        </a:lnTo>
                        <a:lnTo>
                          <a:pt x="86" y="1"/>
                        </a:lnTo>
                        <a:lnTo>
                          <a:pt x="86" y="1"/>
                        </a:lnTo>
                        <a:lnTo>
                          <a:pt x="87" y="1"/>
                        </a:lnTo>
                        <a:lnTo>
                          <a:pt x="89" y="2"/>
                        </a:lnTo>
                        <a:lnTo>
                          <a:pt x="90" y="2"/>
                        </a:lnTo>
                        <a:lnTo>
                          <a:pt x="91" y="2"/>
                        </a:lnTo>
                        <a:lnTo>
                          <a:pt x="93" y="2"/>
                        </a:lnTo>
                        <a:lnTo>
                          <a:pt x="94" y="1"/>
                        </a:lnTo>
                        <a:lnTo>
                          <a:pt x="95" y="1"/>
                        </a:lnTo>
                        <a:lnTo>
                          <a:pt x="96" y="1"/>
                        </a:lnTo>
                        <a:lnTo>
                          <a:pt x="97" y="0"/>
                        </a:lnTo>
                        <a:lnTo>
                          <a:pt x="98" y="0"/>
                        </a:lnTo>
                        <a:lnTo>
                          <a:pt x="99" y="0"/>
                        </a:lnTo>
                        <a:lnTo>
                          <a:pt x="100" y="0"/>
                        </a:lnTo>
                        <a:lnTo>
                          <a:pt x="101" y="0"/>
                        </a:lnTo>
                        <a:lnTo>
                          <a:pt x="103" y="0"/>
                        </a:lnTo>
                        <a:lnTo>
                          <a:pt x="104" y="0"/>
                        </a:lnTo>
                        <a:lnTo>
                          <a:pt x="105" y="0"/>
                        </a:lnTo>
                        <a:lnTo>
                          <a:pt x="106" y="0"/>
                        </a:lnTo>
                        <a:lnTo>
                          <a:pt x="107" y="0"/>
                        </a:lnTo>
                        <a:lnTo>
                          <a:pt x="108" y="0"/>
                        </a:lnTo>
                        <a:lnTo>
                          <a:pt x="109" y="0"/>
                        </a:lnTo>
                        <a:lnTo>
                          <a:pt x="110" y="0"/>
                        </a:lnTo>
                        <a:lnTo>
                          <a:pt x="111" y="1"/>
                        </a:lnTo>
                        <a:lnTo>
                          <a:pt x="112" y="1"/>
                        </a:lnTo>
                        <a:lnTo>
                          <a:pt x="113" y="1"/>
                        </a:lnTo>
                        <a:lnTo>
                          <a:pt x="114" y="1"/>
                        </a:lnTo>
                        <a:lnTo>
                          <a:pt x="116" y="1"/>
                        </a:lnTo>
                        <a:lnTo>
                          <a:pt x="116" y="2"/>
                        </a:lnTo>
                        <a:lnTo>
                          <a:pt x="118" y="2"/>
                        </a:lnTo>
                        <a:lnTo>
                          <a:pt x="118" y="3"/>
                        </a:lnTo>
                        <a:lnTo>
                          <a:pt x="119" y="4"/>
                        </a:lnTo>
                        <a:lnTo>
                          <a:pt x="119" y="4"/>
                        </a:lnTo>
                        <a:lnTo>
                          <a:pt x="120" y="5"/>
                        </a:lnTo>
                        <a:lnTo>
                          <a:pt x="121" y="7"/>
                        </a:lnTo>
                        <a:lnTo>
                          <a:pt x="122" y="8"/>
                        </a:lnTo>
                        <a:lnTo>
                          <a:pt x="122" y="9"/>
                        </a:lnTo>
                        <a:lnTo>
                          <a:pt x="123" y="10"/>
                        </a:lnTo>
                        <a:lnTo>
                          <a:pt x="123" y="11"/>
                        </a:lnTo>
                        <a:lnTo>
                          <a:pt x="123" y="13"/>
                        </a:lnTo>
                        <a:lnTo>
                          <a:pt x="123" y="15"/>
                        </a:lnTo>
                        <a:lnTo>
                          <a:pt x="123" y="16"/>
                        </a:lnTo>
                        <a:lnTo>
                          <a:pt x="123" y="16"/>
                        </a:lnTo>
                        <a:lnTo>
                          <a:pt x="123" y="18"/>
                        </a:lnTo>
                        <a:lnTo>
                          <a:pt x="123" y="19"/>
                        </a:lnTo>
                        <a:lnTo>
                          <a:pt x="123" y="20"/>
                        </a:lnTo>
                        <a:lnTo>
                          <a:pt x="123" y="21"/>
                        </a:lnTo>
                        <a:lnTo>
                          <a:pt x="123" y="23"/>
                        </a:lnTo>
                        <a:lnTo>
                          <a:pt x="123" y="24"/>
                        </a:lnTo>
                        <a:lnTo>
                          <a:pt x="123" y="25"/>
                        </a:lnTo>
                        <a:lnTo>
                          <a:pt x="123" y="27"/>
                        </a:lnTo>
                        <a:lnTo>
                          <a:pt x="123" y="27"/>
                        </a:lnTo>
                        <a:lnTo>
                          <a:pt x="123" y="29"/>
                        </a:lnTo>
                        <a:lnTo>
                          <a:pt x="123" y="30"/>
                        </a:lnTo>
                        <a:lnTo>
                          <a:pt x="123" y="31"/>
                        </a:lnTo>
                        <a:lnTo>
                          <a:pt x="123" y="32"/>
                        </a:lnTo>
                        <a:lnTo>
                          <a:pt x="123" y="33"/>
                        </a:lnTo>
                        <a:lnTo>
                          <a:pt x="124" y="34"/>
                        </a:lnTo>
                        <a:lnTo>
                          <a:pt x="124" y="35"/>
                        </a:lnTo>
                        <a:lnTo>
                          <a:pt x="125" y="36"/>
                        </a:lnTo>
                        <a:lnTo>
                          <a:pt x="125" y="38"/>
                        </a:lnTo>
                        <a:lnTo>
                          <a:pt x="127" y="39"/>
                        </a:lnTo>
                        <a:lnTo>
                          <a:pt x="128" y="41"/>
                        </a:lnTo>
                        <a:lnTo>
                          <a:pt x="129" y="42"/>
                        </a:lnTo>
                        <a:lnTo>
                          <a:pt x="129" y="45"/>
                        </a:lnTo>
                        <a:lnTo>
                          <a:pt x="129" y="46"/>
                        </a:lnTo>
                        <a:lnTo>
                          <a:pt x="128" y="48"/>
                        </a:lnTo>
                        <a:lnTo>
                          <a:pt x="127" y="49"/>
                        </a:lnTo>
                        <a:lnTo>
                          <a:pt x="126" y="50"/>
                        </a:lnTo>
                        <a:lnTo>
                          <a:pt x="126" y="51"/>
                        </a:lnTo>
                        <a:lnTo>
                          <a:pt x="126" y="52"/>
                        </a:lnTo>
                        <a:lnTo>
                          <a:pt x="125" y="54"/>
                        </a:lnTo>
                        <a:lnTo>
                          <a:pt x="125" y="54"/>
                        </a:lnTo>
                        <a:lnTo>
                          <a:pt x="125" y="56"/>
                        </a:lnTo>
                        <a:lnTo>
                          <a:pt x="125" y="57"/>
                        </a:lnTo>
                        <a:lnTo>
                          <a:pt x="122" y="58"/>
                        </a:lnTo>
                        <a:lnTo>
                          <a:pt x="120" y="58"/>
                        </a:lnTo>
                        <a:lnTo>
                          <a:pt x="119" y="58"/>
                        </a:lnTo>
                        <a:lnTo>
                          <a:pt x="116" y="58"/>
                        </a:lnTo>
                        <a:lnTo>
                          <a:pt x="115" y="58"/>
                        </a:lnTo>
                        <a:lnTo>
                          <a:pt x="113" y="58"/>
                        </a:lnTo>
                        <a:lnTo>
                          <a:pt x="112" y="58"/>
                        </a:lnTo>
                        <a:lnTo>
                          <a:pt x="111" y="58"/>
                        </a:lnTo>
                        <a:lnTo>
                          <a:pt x="110" y="58"/>
                        </a:lnTo>
                        <a:lnTo>
                          <a:pt x="108" y="58"/>
                        </a:lnTo>
                        <a:lnTo>
                          <a:pt x="107" y="58"/>
                        </a:lnTo>
                        <a:lnTo>
                          <a:pt x="106" y="57"/>
                        </a:lnTo>
                        <a:lnTo>
                          <a:pt x="105" y="57"/>
                        </a:lnTo>
                        <a:lnTo>
                          <a:pt x="105" y="56"/>
                        </a:lnTo>
                        <a:lnTo>
                          <a:pt x="104" y="55"/>
                        </a:lnTo>
                        <a:lnTo>
                          <a:pt x="103" y="55"/>
                        </a:lnTo>
                        <a:lnTo>
                          <a:pt x="102" y="55"/>
                        </a:lnTo>
                        <a:lnTo>
                          <a:pt x="100" y="55"/>
                        </a:lnTo>
                        <a:lnTo>
                          <a:pt x="99" y="55"/>
                        </a:lnTo>
                        <a:lnTo>
                          <a:pt x="98" y="56"/>
                        </a:lnTo>
                        <a:lnTo>
                          <a:pt x="96" y="56"/>
                        </a:lnTo>
                        <a:lnTo>
                          <a:pt x="94" y="57"/>
                        </a:lnTo>
                        <a:lnTo>
                          <a:pt x="93" y="57"/>
                        </a:lnTo>
                        <a:lnTo>
                          <a:pt x="91" y="57"/>
                        </a:lnTo>
                        <a:lnTo>
                          <a:pt x="90" y="57"/>
                        </a:lnTo>
                        <a:lnTo>
                          <a:pt x="89" y="57"/>
                        </a:lnTo>
                        <a:lnTo>
                          <a:pt x="88" y="57"/>
                        </a:lnTo>
                        <a:lnTo>
                          <a:pt x="86" y="56"/>
                        </a:lnTo>
                        <a:lnTo>
                          <a:pt x="86" y="56"/>
                        </a:lnTo>
                        <a:lnTo>
                          <a:pt x="85" y="56"/>
                        </a:lnTo>
                        <a:lnTo>
                          <a:pt x="82" y="56"/>
                        </a:lnTo>
                        <a:lnTo>
                          <a:pt x="80" y="57"/>
                        </a:lnTo>
                        <a:lnTo>
                          <a:pt x="79" y="57"/>
                        </a:lnTo>
                        <a:lnTo>
                          <a:pt x="77" y="57"/>
                        </a:lnTo>
                        <a:lnTo>
                          <a:pt x="76" y="57"/>
                        </a:lnTo>
                        <a:lnTo>
                          <a:pt x="75" y="57"/>
                        </a:lnTo>
                        <a:lnTo>
                          <a:pt x="73" y="57"/>
                        </a:lnTo>
                        <a:lnTo>
                          <a:pt x="73" y="57"/>
                        </a:lnTo>
                        <a:lnTo>
                          <a:pt x="70" y="57"/>
                        </a:lnTo>
                        <a:lnTo>
                          <a:pt x="69" y="57"/>
                        </a:lnTo>
                        <a:lnTo>
                          <a:pt x="67" y="57"/>
                        </a:lnTo>
                        <a:lnTo>
                          <a:pt x="65" y="57"/>
                        </a:lnTo>
                        <a:lnTo>
                          <a:pt x="63" y="57"/>
                        </a:lnTo>
                        <a:lnTo>
                          <a:pt x="62" y="57"/>
                        </a:lnTo>
                        <a:lnTo>
                          <a:pt x="60" y="57"/>
                        </a:lnTo>
                        <a:lnTo>
                          <a:pt x="59" y="57"/>
                        </a:lnTo>
                        <a:lnTo>
                          <a:pt x="57" y="56"/>
                        </a:lnTo>
                        <a:lnTo>
                          <a:pt x="56" y="56"/>
                        </a:lnTo>
                        <a:lnTo>
                          <a:pt x="54" y="56"/>
                        </a:lnTo>
                        <a:lnTo>
                          <a:pt x="53" y="56"/>
                        </a:lnTo>
                        <a:lnTo>
                          <a:pt x="52" y="56"/>
                        </a:lnTo>
                        <a:lnTo>
                          <a:pt x="51" y="56"/>
                        </a:lnTo>
                        <a:lnTo>
                          <a:pt x="48" y="57"/>
                        </a:lnTo>
                        <a:lnTo>
                          <a:pt x="47" y="57"/>
                        </a:lnTo>
                        <a:lnTo>
                          <a:pt x="44" y="57"/>
                        </a:lnTo>
                        <a:lnTo>
                          <a:pt x="42" y="58"/>
                        </a:lnTo>
                        <a:lnTo>
                          <a:pt x="41" y="58"/>
                        </a:lnTo>
                        <a:lnTo>
                          <a:pt x="38" y="58"/>
                        </a:lnTo>
                        <a:lnTo>
                          <a:pt x="37" y="58"/>
                        </a:lnTo>
                        <a:lnTo>
                          <a:pt x="35" y="58"/>
                        </a:lnTo>
                        <a:lnTo>
                          <a:pt x="34" y="58"/>
                        </a:lnTo>
                        <a:lnTo>
                          <a:pt x="32" y="58"/>
                        </a:lnTo>
                        <a:lnTo>
                          <a:pt x="30" y="58"/>
                        </a:lnTo>
                        <a:lnTo>
                          <a:pt x="30" y="57"/>
                        </a:lnTo>
                        <a:lnTo>
                          <a:pt x="29" y="56"/>
                        </a:lnTo>
                        <a:lnTo>
                          <a:pt x="27" y="56"/>
                        </a:lnTo>
                        <a:lnTo>
                          <a:pt x="26" y="56"/>
                        </a:lnTo>
                        <a:lnTo>
                          <a:pt x="25" y="56"/>
                        </a:lnTo>
                        <a:lnTo>
                          <a:pt x="24" y="56"/>
                        </a:lnTo>
                        <a:lnTo>
                          <a:pt x="22" y="56"/>
                        </a:lnTo>
                        <a:lnTo>
                          <a:pt x="21" y="57"/>
                        </a:lnTo>
                        <a:lnTo>
                          <a:pt x="20" y="57"/>
                        </a:lnTo>
                        <a:lnTo>
                          <a:pt x="19" y="57"/>
                        </a:lnTo>
                        <a:lnTo>
                          <a:pt x="18" y="56"/>
                        </a:lnTo>
                        <a:lnTo>
                          <a:pt x="18" y="55"/>
                        </a:lnTo>
                        <a:lnTo>
                          <a:pt x="17" y="55"/>
                        </a:lnTo>
                        <a:lnTo>
                          <a:pt x="16" y="54"/>
                        </a:lnTo>
                        <a:lnTo>
                          <a:pt x="14" y="54"/>
                        </a:lnTo>
                        <a:lnTo>
                          <a:pt x="13" y="52"/>
                        </a:lnTo>
                        <a:lnTo>
                          <a:pt x="10" y="51"/>
                        </a:lnTo>
                        <a:lnTo>
                          <a:pt x="9" y="50"/>
                        </a:lnTo>
                        <a:lnTo>
                          <a:pt x="9" y="49"/>
                        </a:lnTo>
                        <a:lnTo>
                          <a:pt x="9" y="48"/>
                        </a:lnTo>
                        <a:lnTo>
                          <a:pt x="9" y="47"/>
                        </a:lnTo>
                        <a:lnTo>
                          <a:pt x="9" y="46"/>
                        </a:lnTo>
                        <a:lnTo>
                          <a:pt x="8" y="45"/>
                        </a:lnTo>
                        <a:lnTo>
                          <a:pt x="8" y="44"/>
                        </a:lnTo>
                        <a:lnTo>
                          <a:pt x="8" y="42"/>
                        </a:lnTo>
                        <a:lnTo>
                          <a:pt x="7" y="42"/>
                        </a:lnTo>
                        <a:lnTo>
                          <a:pt x="6" y="40"/>
                        </a:lnTo>
                        <a:lnTo>
                          <a:pt x="6" y="39"/>
                        </a:lnTo>
                        <a:lnTo>
                          <a:pt x="5" y="38"/>
                        </a:lnTo>
                        <a:lnTo>
                          <a:pt x="5" y="37"/>
                        </a:lnTo>
                        <a:lnTo>
                          <a:pt x="5" y="35"/>
                        </a:lnTo>
                        <a:lnTo>
                          <a:pt x="5" y="35"/>
                        </a:lnTo>
                        <a:lnTo>
                          <a:pt x="6" y="33"/>
                        </a:lnTo>
                        <a:lnTo>
                          <a:pt x="6" y="32"/>
                        </a:lnTo>
                        <a:lnTo>
                          <a:pt x="5" y="31"/>
                        </a:lnTo>
                        <a:lnTo>
                          <a:pt x="4" y="31"/>
                        </a:lnTo>
                        <a:lnTo>
                          <a:pt x="3" y="31"/>
                        </a:lnTo>
                        <a:lnTo>
                          <a:pt x="2" y="31"/>
                        </a:lnTo>
                        <a:lnTo>
                          <a:pt x="2" y="31"/>
                        </a:lnTo>
                        <a:lnTo>
                          <a:pt x="2" y="29"/>
                        </a:lnTo>
                        <a:lnTo>
                          <a:pt x="2" y="27"/>
                        </a:lnTo>
                        <a:lnTo>
                          <a:pt x="2" y="27"/>
                        </a:lnTo>
                        <a:lnTo>
                          <a:pt x="2" y="26"/>
                        </a:lnTo>
                        <a:lnTo>
                          <a:pt x="2" y="25"/>
                        </a:lnTo>
                        <a:lnTo>
                          <a:pt x="2" y="24"/>
                        </a:lnTo>
                        <a:lnTo>
                          <a:pt x="2" y="23"/>
                        </a:lnTo>
                        <a:lnTo>
                          <a:pt x="2" y="22"/>
                        </a:lnTo>
                        <a:lnTo>
                          <a:pt x="1" y="19"/>
                        </a:lnTo>
                        <a:lnTo>
                          <a:pt x="0" y="18"/>
                        </a:lnTo>
                        <a:lnTo>
                          <a:pt x="0" y="17"/>
                        </a:lnTo>
                        <a:lnTo>
                          <a:pt x="0" y="16"/>
                        </a:lnTo>
                        <a:lnTo>
                          <a:pt x="0" y="15"/>
                        </a:lnTo>
                        <a:lnTo>
                          <a:pt x="1" y="12"/>
                        </a:lnTo>
                        <a:lnTo>
                          <a:pt x="3" y="11"/>
                        </a:lnTo>
                        <a:lnTo>
                          <a:pt x="3" y="9"/>
                        </a:lnTo>
                        <a:lnTo>
                          <a:pt x="4" y="8"/>
                        </a:lnTo>
                        <a:lnTo>
                          <a:pt x="4" y="7"/>
                        </a:lnTo>
                        <a:lnTo>
                          <a:pt x="5" y="6"/>
                        </a:lnTo>
                        <a:lnTo>
                          <a:pt x="7" y="5"/>
                        </a:lnTo>
                        <a:lnTo>
                          <a:pt x="8" y="5"/>
                        </a:lnTo>
                        <a:lnTo>
                          <a:pt x="9" y="4"/>
                        </a:lnTo>
                        <a:lnTo>
                          <a:pt x="10" y="4"/>
                        </a:lnTo>
                        <a:lnTo>
                          <a:pt x="11" y="4"/>
                        </a:lnTo>
                        <a:lnTo>
                          <a:pt x="10" y="4"/>
                        </a:lnTo>
                      </a:path>
                    </a:pathLst>
                  </a:custGeom>
                  <a:solidFill>
                    <a:srgbClr val="FFA64C"/>
                  </a:solidFill>
                  <a:ln w="25400" cap="rnd" cmpd="sng">
                    <a:solidFill>
                      <a:srgbClr val="9973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81" name="Oval 76"/>
                  <p:cNvSpPr>
                    <a:spLocks noChangeArrowheads="1"/>
                  </p:cNvSpPr>
                  <p:nvPr/>
                </p:nvSpPr>
                <p:spPr bwMode="auto">
                  <a:xfrm>
                    <a:off x="1891" y="2887"/>
                    <a:ext cx="14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82" name="Oval 77"/>
                  <p:cNvSpPr>
                    <a:spLocks noChangeArrowheads="1"/>
                  </p:cNvSpPr>
                  <p:nvPr/>
                </p:nvSpPr>
                <p:spPr bwMode="auto">
                  <a:xfrm>
                    <a:off x="1871" y="2878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83" name="Oval 78"/>
                  <p:cNvSpPr>
                    <a:spLocks noChangeArrowheads="1"/>
                  </p:cNvSpPr>
                  <p:nvPr/>
                </p:nvSpPr>
                <p:spPr bwMode="auto">
                  <a:xfrm>
                    <a:off x="1887" y="2860"/>
                    <a:ext cx="13" cy="15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84" name="Oval 79"/>
                  <p:cNvSpPr>
                    <a:spLocks noChangeArrowheads="1"/>
                  </p:cNvSpPr>
                  <p:nvPr/>
                </p:nvSpPr>
                <p:spPr bwMode="auto">
                  <a:xfrm>
                    <a:off x="1861" y="2876"/>
                    <a:ext cx="15" cy="15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85" name="Oval 80"/>
                  <p:cNvSpPr>
                    <a:spLocks noChangeArrowheads="1"/>
                  </p:cNvSpPr>
                  <p:nvPr/>
                </p:nvSpPr>
                <p:spPr bwMode="auto">
                  <a:xfrm>
                    <a:off x="1865" y="2856"/>
                    <a:ext cx="15" cy="16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86" name="Oval 81"/>
                  <p:cNvSpPr>
                    <a:spLocks noChangeArrowheads="1"/>
                  </p:cNvSpPr>
                  <p:nvPr/>
                </p:nvSpPr>
                <p:spPr bwMode="auto">
                  <a:xfrm>
                    <a:off x="1838" y="2867"/>
                    <a:ext cx="13" cy="12"/>
                  </a:xfrm>
                  <a:prstGeom prst="ellipse">
                    <a:avLst/>
                  </a:prstGeom>
                  <a:solidFill>
                    <a:srgbClr val="191919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87" name="Oval 82"/>
                  <p:cNvSpPr>
                    <a:spLocks noChangeArrowheads="1"/>
                  </p:cNvSpPr>
                  <p:nvPr/>
                </p:nvSpPr>
                <p:spPr bwMode="auto">
                  <a:xfrm>
                    <a:off x="1840" y="2879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88" name="Oval 83"/>
                  <p:cNvSpPr>
                    <a:spLocks noChangeArrowheads="1"/>
                  </p:cNvSpPr>
                  <p:nvPr/>
                </p:nvSpPr>
                <p:spPr bwMode="auto">
                  <a:xfrm>
                    <a:off x="1844" y="2885"/>
                    <a:ext cx="16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89" name="Oval 84"/>
                  <p:cNvSpPr>
                    <a:spLocks noChangeArrowheads="1"/>
                  </p:cNvSpPr>
                  <p:nvPr/>
                </p:nvSpPr>
                <p:spPr bwMode="auto">
                  <a:xfrm>
                    <a:off x="1819" y="2879"/>
                    <a:ext cx="13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0" name="Oval 85"/>
                  <p:cNvSpPr>
                    <a:spLocks noChangeArrowheads="1"/>
                  </p:cNvSpPr>
                  <p:nvPr/>
                </p:nvSpPr>
                <p:spPr bwMode="auto">
                  <a:xfrm>
                    <a:off x="1809" y="2869"/>
                    <a:ext cx="14" cy="14"/>
                  </a:xfrm>
                  <a:prstGeom prst="ellipse">
                    <a:avLst/>
                  </a:prstGeom>
                  <a:solidFill>
                    <a:srgbClr val="191919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1" name="Oval 86"/>
                  <p:cNvSpPr>
                    <a:spLocks noChangeArrowheads="1"/>
                  </p:cNvSpPr>
                  <p:nvPr/>
                </p:nvSpPr>
                <p:spPr bwMode="auto">
                  <a:xfrm>
                    <a:off x="1809" y="2853"/>
                    <a:ext cx="14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2" name="Oval 87"/>
                  <p:cNvSpPr>
                    <a:spLocks noChangeArrowheads="1"/>
                  </p:cNvSpPr>
                  <p:nvPr/>
                </p:nvSpPr>
                <p:spPr bwMode="auto">
                  <a:xfrm>
                    <a:off x="1827" y="2848"/>
                    <a:ext cx="13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3" name="Oval 88"/>
                  <p:cNvSpPr>
                    <a:spLocks noChangeArrowheads="1"/>
                  </p:cNvSpPr>
                  <p:nvPr/>
                </p:nvSpPr>
                <p:spPr bwMode="auto">
                  <a:xfrm>
                    <a:off x="1839" y="2850"/>
                    <a:ext cx="15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4" name="Oval 89"/>
                  <p:cNvSpPr>
                    <a:spLocks noChangeArrowheads="1"/>
                  </p:cNvSpPr>
                  <p:nvPr/>
                </p:nvSpPr>
                <p:spPr bwMode="auto">
                  <a:xfrm>
                    <a:off x="1794" y="2871"/>
                    <a:ext cx="14" cy="15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5" name="Oval 90"/>
                  <p:cNvSpPr>
                    <a:spLocks noChangeArrowheads="1"/>
                  </p:cNvSpPr>
                  <p:nvPr/>
                </p:nvSpPr>
                <p:spPr bwMode="auto">
                  <a:xfrm>
                    <a:off x="1807" y="2885"/>
                    <a:ext cx="15" cy="15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6" name="Oval 91"/>
                  <p:cNvSpPr>
                    <a:spLocks noChangeArrowheads="1"/>
                  </p:cNvSpPr>
                  <p:nvPr/>
                </p:nvSpPr>
                <p:spPr bwMode="auto">
                  <a:xfrm>
                    <a:off x="1792" y="2857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7" name="Oval 92"/>
                  <p:cNvSpPr>
                    <a:spLocks noChangeArrowheads="1"/>
                  </p:cNvSpPr>
                  <p:nvPr/>
                </p:nvSpPr>
                <p:spPr bwMode="auto">
                  <a:xfrm>
                    <a:off x="1876" y="2864"/>
                    <a:ext cx="13" cy="15"/>
                  </a:xfrm>
                  <a:prstGeom prst="ellipse">
                    <a:avLst/>
                  </a:prstGeom>
                  <a:solidFill>
                    <a:srgbClr val="191919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8" name="Oval 93"/>
                  <p:cNvSpPr>
                    <a:spLocks noChangeArrowheads="1"/>
                  </p:cNvSpPr>
                  <p:nvPr/>
                </p:nvSpPr>
                <p:spPr bwMode="auto">
                  <a:xfrm>
                    <a:off x="1825" y="2859"/>
                    <a:ext cx="15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9" name="Oval 94"/>
                  <p:cNvSpPr>
                    <a:spLocks noChangeArrowheads="1"/>
                  </p:cNvSpPr>
                  <p:nvPr/>
                </p:nvSpPr>
                <p:spPr bwMode="auto">
                  <a:xfrm>
                    <a:off x="1819" y="2892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00" name="Oval 95"/>
                  <p:cNvSpPr>
                    <a:spLocks noChangeArrowheads="1"/>
                  </p:cNvSpPr>
                  <p:nvPr/>
                </p:nvSpPr>
                <p:spPr bwMode="auto">
                  <a:xfrm>
                    <a:off x="1877" y="2891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01" name="Oval 96"/>
                  <p:cNvSpPr>
                    <a:spLocks noChangeArrowheads="1"/>
                  </p:cNvSpPr>
                  <p:nvPr/>
                </p:nvSpPr>
                <p:spPr bwMode="auto">
                  <a:xfrm>
                    <a:off x="1851" y="2875"/>
                    <a:ext cx="15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02" name="Oval 97"/>
                  <p:cNvSpPr>
                    <a:spLocks noChangeArrowheads="1"/>
                  </p:cNvSpPr>
                  <p:nvPr/>
                </p:nvSpPr>
                <p:spPr bwMode="auto">
                  <a:xfrm>
                    <a:off x="1828" y="2869"/>
                    <a:ext cx="15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03" name="Oval 98"/>
                  <p:cNvSpPr>
                    <a:spLocks noChangeArrowheads="1"/>
                  </p:cNvSpPr>
                  <p:nvPr/>
                </p:nvSpPr>
                <p:spPr bwMode="auto">
                  <a:xfrm>
                    <a:off x="1889" y="2852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04" name="Oval 99"/>
                  <p:cNvSpPr>
                    <a:spLocks noChangeArrowheads="1"/>
                  </p:cNvSpPr>
                  <p:nvPr/>
                </p:nvSpPr>
                <p:spPr bwMode="auto">
                  <a:xfrm>
                    <a:off x="1793" y="2888"/>
                    <a:ext cx="15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05" name="Oval 100"/>
                  <p:cNvSpPr>
                    <a:spLocks noChangeArrowheads="1"/>
                  </p:cNvSpPr>
                  <p:nvPr/>
                </p:nvSpPr>
                <p:spPr bwMode="auto">
                  <a:xfrm>
                    <a:off x="1832" y="2891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06" name="Oval 101"/>
                  <p:cNvSpPr>
                    <a:spLocks noChangeArrowheads="1"/>
                  </p:cNvSpPr>
                  <p:nvPr/>
                </p:nvSpPr>
                <p:spPr bwMode="auto">
                  <a:xfrm>
                    <a:off x="1887" y="2875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07" name="Oval 102"/>
                  <p:cNvSpPr>
                    <a:spLocks noChangeArrowheads="1"/>
                  </p:cNvSpPr>
                  <p:nvPr/>
                </p:nvSpPr>
                <p:spPr bwMode="auto">
                  <a:xfrm>
                    <a:off x="1876" y="2849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08" name="Oval 103"/>
                  <p:cNvSpPr>
                    <a:spLocks noChangeArrowheads="1"/>
                  </p:cNvSpPr>
                  <p:nvPr/>
                </p:nvSpPr>
                <p:spPr bwMode="auto">
                  <a:xfrm>
                    <a:off x="1852" y="2857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09" name="Oval 104"/>
                  <p:cNvSpPr>
                    <a:spLocks noChangeArrowheads="1"/>
                  </p:cNvSpPr>
                  <p:nvPr/>
                </p:nvSpPr>
                <p:spPr bwMode="auto">
                  <a:xfrm>
                    <a:off x="1863" y="2869"/>
                    <a:ext cx="14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10" name="Oval 105"/>
                  <p:cNvSpPr>
                    <a:spLocks noChangeArrowheads="1"/>
                  </p:cNvSpPr>
                  <p:nvPr/>
                </p:nvSpPr>
                <p:spPr bwMode="auto">
                  <a:xfrm>
                    <a:off x="1827" y="2878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11" name="Oval 106"/>
                  <p:cNvSpPr>
                    <a:spLocks noChangeArrowheads="1"/>
                  </p:cNvSpPr>
                  <p:nvPr/>
                </p:nvSpPr>
                <p:spPr bwMode="auto">
                  <a:xfrm>
                    <a:off x="1868" y="2887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12" name="Oval 107"/>
                  <p:cNvSpPr>
                    <a:spLocks noChangeArrowheads="1"/>
                  </p:cNvSpPr>
                  <p:nvPr/>
                </p:nvSpPr>
                <p:spPr bwMode="auto">
                  <a:xfrm>
                    <a:off x="1846" y="2867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113" name="Group 108"/>
              <p:cNvGrpSpPr>
                <a:grpSpLocks/>
              </p:cNvGrpSpPr>
              <p:nvPr/>
            </p:nvGrpSpPr>
            <p:grpSpPr bwMode="auto">
              <a:xfrm>
                <a:off x="1908164" y="4216388"/>
                <a:ext cx="288925" cy="147637"/>
                <a:chOff x="1867" y="2947"/>
                <a:chExt cx="182" cy="93"/>
              </a:xfrm>
            </p:grpSpPr>
            <p:sp>
              <p:nvSpPr>
                <p:cNvPr id="114" name="Freeform 109"/>
                <p:cNvSpPr>
                  <a:spLocks/>
                </p:cNvSpPr>
                <p:nvPr/>
              </p:nvSpPr>
              <p:spPr bwMode="auto">
                <a:xfrm>
                  <a:off x="1880" y="2947"/>
                  <a:ext cx="166" cy="93"/>
                </a:xfrm>
                <a:custGeom>
                  <a:avLst/>
                  <a:gdLst/>
                  <a:ahLst/>
                  <a:cxnLst>
                    <a:cxn ang="0">
                      <a:pos x="123" y="0"/>
                    </a:cxn>
                    <a:cxn ang="0">
                      <a:pos x="165" y="92"/>
                    </a:cxn>
                    <a:cxn ang="0">
                      <a:pos x="40" y="92"/>
                    </a:cxn>
                    <a:cxn ang="0">
                      <a:pos x="0" y="0"/>
                    </a:cxn>
                    <a:cxn ang="0">
                      <a:pos x="123" y="0"/>
                    </a:cxn>
                  </a:cxnLst>
                  <a:rect l="0" t="0" r="r" b="b"/>
                  <a:pathLst>
                    <a:path w="166" h="93">
                      <a:moveTo>
                        <a:pt x="123" y="0"/>
                      </a:moveTo>
                      <a:lnTo>
                        <a:pt x="165" y="92"/>
                      </a:lnTo>
                      <a:lnTo>
                        <a:pt x="40" y="92"/>
                      </a:lnTo>
                      <a:lnTo>
                        <a:pt x="0" y="0"/>
                      </a:lnTo>
                      <a:lnTo>
                        <a:pt x="123" y="0"/>
                      </a:lnTo>
                    </a:path>
                  </a:pathLst>
                </a:custGeom>
                <a:solidFill>
                  <a:srgbClr val="B3B3B3"/>
                </a:solidFill>
                <a:ln w="1270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15" name="Freeform 110"/>
                <p:cNvSpPr>
                  <a:spLocks/>
                </p:cNvSpPr>
                <p:nvPr/>
              </p:nvSpPr>
              <p:spPr bwMode="auto">
                <a:xfrm>
                  <a:off x="1969" y="2947"/>
                  <a:ext cx="80" cy="93"/>
                </a:xfrm>
                <a:custGeom>
                  <a:avLst/>
                  <a:gdLst/>
                  <a:ahLst/>
                  <a:cxnLst>
                    <a:cxn ang="0">
                      <a:pos x="53" y="0"/>
                    </a:cxn>
                    <a:cxn ang="0">
                      <a:pos x="79" y="92"/>
                    </a:cxn>
                    <a:cxn ang="0">
                      <a:pos x="26" y="92"/>
                    </a:cxn>
                    <a:cxn ang="0">
                      <a:pos x="0" y="0"/>
                    </a:cxn>
                    <a:cxn ang="0">
                      <a:pos x="53" y="0"/>
                    </a:cxn>
                  </a:cxnLst>
                  <a:rect l="0" t="0" r="r" b="b"/>
                  <a:pathLst>
                    <a:path w="80" h="93">
                      <a:moveTo>
                        <a:pt x="53" y="0"/>
                      </a:moveTo>
                      <a:lnTo>
                        <a:pt x="79" y="92"/>
                      </a:lnTo>
                      <a:lnTo>
                        <a:pt x="26" y="92"/>
                      </a:lnTo>
                      <a:lnTo>
                        <a:pt x="0" y="0"/>
                      </a:lnTo>
                      <a:lnTo>
                        <a:pt x="53" y="0"/>
                      </a:lnTo>
                    </a:path>
                  </a:pathLst>
                </a:custGeom>
                <a:solidFill>
                  <a:srgbClr val="FFFF00"/>
                </a:solidFill>
                <a:ln w="1270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16" name="Freeform 111"/>
                <p:cNvSpPr>
                  <a:spLocks/>
                </p:cNvSpPr>
                <p:nvPr/>
              </p:nvSpPr>
              <p:spPr bwMode="auto">
                <a:xfrm>
                  <a:off x="1867" y="2947"/>
                  <a:ext cx="79" cy="93"/>
                </a:xfrm>
                <a:custGeom>
                  <a:avLst/>
                  <a:gdLst/>
                  <a:ahLst/>
                  <a:cxnLst>
                    <a:cxn ang="0">
                      <a:pos x="51" y="0"/>
                    </a:cxn>
                    <a:cxn ang="0">
                      <a:pos x="78" y="92"/>
                    </a:cxn>
                    <a:cxn ang="0">
                      <a:pos x="25" y="92"/>
                    </a:cxn>
                    <a:cxn ang="0">
                      <a:pos x="0" y="0"/>
                    </a:cxn>
                    <a:cxn ang="0">
                      <a:pos x="51" y="0"/>
                    </a:cxn>
                  </a:cxnLst>
                  <a:rect l="0" t="0" r="r" b="b"/>
                  <a:pathLst>
                    <a:path w="79" h="93">
                      <a:moveTo>
                        <a:pt x="51" y="0"/>
                      </a:moveTo>
                      <a:lnTo>
                        <a:pt x="78" y="92"/>
                      </a:lnTo>
                      <a:lnTo>
                        <a:pt x="25" y="92"/>
                      </a:lnTo>
                      <a:lnTo>
                        <a:pt x="0" y="0"/>
                      </a:lnTo>
                      <a:lnTo>
                        <a:pt x="51" y="0"/>
                      </a:lnTo>
                    </a:path>
                  </a:pathLst>
                </a:custGeom>
                <a:solidFill>
                  <a:srgbClr val="FFFF00"/>
                </a:solidFill>
                <a:ln w="1270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grpSp>
              <p:nvGrpSpPr>
                <p:cNvPr id="117" name="Group 112"/>
                <p:cNvGrpSpPr>
                  <a:grpSpLocks/>
                </p:cNvGrpSpPr>
                <p:nvPr/>
              </p:nvGrpSpPr>
              <p:grpSpPr bwMode="auto">
                <a:xfrm>
                  <a:off x="1891" y="2962"/>
                  <a:ext cx="130" cy="59"/>
                  <a:chOff x="1891" y="2962"/>
                  <a:chExt cx="130" cy="59"/>
                </a:xfrm>
              </p:grpSpPr>
              <p:sp>
                <p:nvSpPr>
                  <p:cNvPr id="118" name="Freeform 113"/>
                  <p:cNvSpPr>
                    <a:spLocks/>
                  </p:cNvSpPr>
                  <p:nvPr/>
                </p:nvSpPr>
                <p:spPr bwMode="auto">
                  <a:xfrm>
                    <a:off x="1891" y="2962"/>
                    <a:ext cx="130" cy="59"/>
                  </a:xfrm>
                  <a:custGeom>
                    <a:avLst/>
                    <a:gdLst/>
                    <a:ahLst/>
                    <a:cxnLst>
                      <a:cxn ang="0">
                        <a:pos x="17" y="3"/>
                      </a:cxn>
                      <a:cxn ang="0">
                        <a:pos x="25" y="2"/>
                      </a:cxn>
                      <a:cxn ang="0">
                        <a:pos x="30" y="3"/>
                      </a:cxn>
                      <a:cxn ang="0">
                        <a:pos x="36" y="3"/>
                      </a:cxn>
                      <a:cxn ang="0">
                        <a:pos x="42" y="2"/>
                      </a:cxn>
                      <a:cxn ang="0">
                        <a:pos x="48" y="0"/>
                      </a:cxn>
                      <a:cxn ang="0">
                        <a:pos x="54" y="1"/>
                      </a:cxn>
                      <a:cxn ang="0">
                        <a:pos x="63" y="1"/>
                      </a:cxn>
                      <a:cxn ang="0">
                        <a:pos x="70" y="0"/>
                      </a:cxn>
                      <a:cxn ang="0">
                        <a:pos x="76" y="0"/>
                      </a:cxn>
                      <a:cxn ang="0">
                        <a:pos x="82" y="1"/>
                      </a:cxn>
                      <a:cxn ang="0">
                        <a:pos x="87" y="1"/>
                      </a:cxn>
                      <a:cxn ang="0">
                        <a:pos x="94" y="1"/>
                      </a:cxn>
                      <a:cxn ang="0">
                        <a:pos x="99" y="0"/>
                      </a:cxn>
                      <a:cxn ang="0">
                        <a:pos x="105" y="0"/>
                      </a:cxn>
                      <a:cxn ang="0">
                        <a:pos x="110" y="0"/>
                      </a:cxn>
                      <a:cxn ang="0">
                        <a:pos x="116" y="1"/>
                      </a:cxn>
                      <a:cxn ang="0">
                        <a:pos x="119" y="4"/>
                      </a:cxn>
                      <a:cxn ang="0">
                        <a:pos x="123" y="10"/>
                      </a:cxn>
                      <a:cxn ang="0">
                        <a:pos x="123" y="16"/>
                      </a:cxn>
                      <a:cxn ang="0">
                        <a:pos x="123" y="23"/>
                      </a:cxn>
                      <a:cxn ang="0">
                        <a:pos x="123" y="29"/>
                      </a:cxn>
                      <a:cxn ang="0">
                        <a:pos x="124" y="34"/>
                      </a:cxn>
                      <a:cxn ang="0">
                        <a:pos x="128" y="41"/>
                      </a:cxn>
                      <a:cxn ang="0">
                        <a:pos x="127" y="49"/>
                      </a:cxn>
                      <a:cxn ang="0">
                        <a:pos x="125" y="54"/>
                      </a:cxn>
                      <a:cxn ang="0">
                        <a:pos x="119" y="58"/>
                      </a:cxn>
                      <a:cxn ang="0">
                        <a:pos x="111" y="58"/>
                      </a:cxn>
                      <a:cxn ang="0">
                        <a:pos x="105" y="57"/>
                      </a:cxn>
                      <a:cxn ang="0">
                        <a:pos x="100" y="55"/>
                      </a:cxn>
                      <a:cxn ang="0">
                        <a:pos x="93" y="57"/>
                      </a:cxn>
                      <a:cxn ang="0">
                        <a:pos x="86" y="56"/>
                      </a:cxn>
                      <a:cxn ang="0">
                        <a:pos x="79" y="57"/>
                      </a:cxn>
                      <a:cxn ang="0">
                        <a:pos x="73" y="57"/>
                      </a:cxn>
                      <a:cxn ang="0">
                        <a:pos x="63" y="57"/>
                      </a:cxn>
                      <a:cxn ang="0">
                        <a:pos x="56" y="56"/>
                      </a:cxn>
                      <a:cxn ang="0">
                        <a:pos x="48" y="57"/>
                      </a:cxn>
                      <a:cxn ang="0">
                        <a:pos x="38" y="58"/>
                      </a:cxn>
                      <a:cxn ang="0">
                        <a:pos x="30" y="58"/>
                      </a:cxn>
                      <a:cxn ang="0">
                        <a:pos x="25" y="56"/>
                      </a:cxn>
                      <a:cxn ang="0">
                        <a:pos x="19" y="57"/>
                      </a:cxn>
                      <a:cxn ang="0">
                        <a:pos x="14" y="54"/>
                      </a:cxn>
                      <a:cxn ang="0">
                        <a:pos x="9" y="48"/>
                      </a:cxn>
                      <a:cxn ang="0">
                        <a:pos x="8" y="42"/>
                      </a:cxn>
                      <a:cxn ang="0">
                        <a:pos x="5" y="37"/>
                      </a:cxn>
                      <a:cxn ang="0">
                        <a:pos x="5" y="31"/>
                      </a:cxn>
                      <a:cxn ang="0">
                        <a:pos x="2" y="29"/>
                      </a:cxn>
                      <a:cxn ang="0">
                        <a:pos x="2" y="24"/>
                      </a:cxn>
                      <a:cxn ang="0">
                        <a:pos x="0" y="17"/>
                      </a:cxn>
                      <a:cxn ang="0">
                        <a:pos x="3" y="9"/>
                      </a:cxn>
                      <a:cxn ang="0">
                        <a:pos x="8" y="5"/>
                      </a:cxn>
                    </a:cxnLst>
                    <a:rect l="0" t="0" r="r" b="b"/>
                    <a:pathLst>
                      <a:path w="130" h="59">
                        <a:moveTo>
                          <a:pt x="10" y="4"/>
                        </a:moveTo>
                        <a:lnTo>
                          <a:pt x="12" y="4"/>
                        </a:lnTo>
                        <a:lnTo>
                          <a:pt x="13" y="4"/>
                        </a:lnTo>
                        <a:lnTo>
                          <a:pt x="15" y="3"/>
                        </a:lnTo>
                        <a:lnTo>
                          <a:pt x="17" y="3"/>
                        </a:lnTo>
                        <a:lnTo>
                          <a:pt x="18" y="3"/>
                        </a:lnTo>
                        <a:lnTo>
                          <a:pt x="21" y="2"/>
                        </a:lnTo>
                        <a:lnTo>
                          <a:pt x="22" y="2"/>
                        </a:lnTo>
                        <a:lnTo>
                          <a:pt x="24" y="2"/>
                        </a:lnTo>
                        <a:lnTo>
                          <a:pt x="25" y="2"/>
                        </a:lnTo>
                        <a:lnTo>
                          <a:pt x="26" y="2"/>
                        </a:lnTo>
                        <a:lnTo>
                          <a:pt x="27" y="2"/>
                        </a:lnTo>
                        <a:lnTo>
                          <a:pt x="28" y="3"/>
                        </a:lnTo>
                        <a:lnTo>
                          <a:pt x="29" y="3"/>
                        </a:lnTo>
                        <a:lnTo>
                          <a:pt x="30" y="3"/>
                        </a:lnTo>
                        <a:lnTo>
                          <a:pt x="31" y="4"/>
                        </a:lnTo>
                        <a:lnTo>
                          <a:pt x="33" y="4"/>
                        </a:lnTo>
                        <a:lnTo>
                          <a:pt x="34" y="4"/>
                        </a:lnTo>
                        <a:lnTo>
                          <a:pt x="35" y="4"/>
                        </a:lnTo>
                        <a:lnTo>
                          <a:pt x="36" y="3"/>
                        </a:lnTo>
                        <a:lnTo>
                          <a:pt x="38" y="3"/>
                        </a:lnTo>
                        <a:lnTo>
                          <a:pt x="38" y="3"/>
                        </a:lnTo>
                        <a:lnTo>
                          <a:pt x="39" y="3"/>
                        </a:lnTo>
                        <a:lnTo>
                          <a:pt x="40" y="3"/>
                        </a:lnTo>
                        <a:lnTo>
                          <a:pt x="42" y="2"/>
                        </a:lnTo>
                        <a:lnTo>
                          <a:pt x="43" y="1"/>
                        </a:lnTo>
                        <a:lnTo>
                          <a:pt x="45" y="1"/>
                        </a:lnTo>
                        <a:lnTo>
                          <a:pt x="46" y="1"/>
                        </a:lnTo>
                        <a:lnTo>
                          <a:pt x="47" y="0"/>
                        </a:lnTo>
                        <a:lnTo>
                          <a:pt x="48" y="0"/>
                        </a:lnTo>
                        <a:lnTo>
                          <a:pt x="49" y="0"/>
                        </a:lnTo>
                        <a:lnTo>
                          <a:pt x="51" y="0"/>
                        </a:lnTo>
                        <a:lnTo>
                          <a:pt x="52" y="0"/>
                        </a:lnTo>
                        <a:lnTo>
                          <a:pt x="53" y="1"/>
                        </a:lnTo>
                        <a:lnTo>
                          <a:pt x="54" y="1"/>
                        </a:lnTo>
                        <a:lnTo>
                          <a:pt x="56" y="1"/>
                        </a:lnTo>
                        <a:lnTo>
                          <a:pt x="58" y="1"/>
                        </a:lnTo>
                        <a:lnTo>
                          <a:pt x="60" y="1"/>
                        </a:lnTo>
                        <a:lnTo>
                          <a:pt x="61" y="1"/>
                        </a:lnTo>
                        <a:lnTo>
                          <a:pt x="63" y="1"/>
                        </a:lnTo>
                        <a:lnTo>
                          <a:pt x="64" y="1"/>
                        </a:lnTo>
                        <a:lnTo>
                          <a:pt x="65" y="1"/>
                        </a:lnTo>
                        <a:lnTo>
                          <a:pt x="67" y="1"/>
                        </a:lnTo>
                        <a:lnTo>
                          <a:pt x="68" y="0"/>
                        </a:lnTo>
                        <a:lnTo>
                          <a:pt x="70" y="0"/>
                        </a:lnTo>
                        <a:lnTo>
                          <a:pt x="71" y="0"/>
                        </a:lnTo>
                        <a:lnTo>
                          <a:pt x="72" y="0"/>
                        </a:lnTo>
                        <a:lnTo>
                          <a:pt x="73" y="0"/>
                        </a:lnTo>
                        <a:lnTo>
                          <a:pt x="75" y="0"/>
                        </a:lnTo>
                        <a:lnTo>
                          <a:pt x="76" y="0"/>
                        </a:lnTo>
                        <a:lnTo>
                          <a:pt x="77" y="0"/>
                        </a:lnTo>
                        <a:lnTo>
                          <a:pt x="78" y="0"/>
                        </a:lnTo>
                        <a:lnTo>
                          <a:pt x="80" y="1"/>
                        </a:lnTo>
                        <a:lnTo>
                          <a:pt x="81" y="1"/>
                        </a:lnTo>
                        <a:lnTo>
                          <a:pt x="82" y="1"/>
                        </a:lnTo>
                        <a:lnTo>
                          <a:pt x="83" y="1"/>
                        </a:lnTo>
                        <a:lnTo>
                          <a:pt x="84" y="1"/>
                        </a:lnTo>
                        <a:lnTo>
                          <a:pt x="86" y="1"/>
                        </a:lnTo>
                        <a:lnTo>
                          <a:pt x="86" y="1"/>
                        </a:lnTo>
                        <a:lnTo>
                          <a:pt x="87" y="1"/>
                        </a:lnTo>
                        <a:lnTo>
                          <a:pt x="89" y="2"/>
                        </a:lnTo>
                        <a:lnTo>
                          <a:pt x="90" y="2"/>
                        </a:lnTo>
                        <a:lnTo>
                          <a:pt x="91" y="2"/>
                        </a:lnTo>
                        <a:lnTo>
                          <a:pt x="93" y="2"/>
                        </a:lnTo>
                        <a:lnTo>
                          <a:pt x="94" y="1"/>
                        </a:lnTo>
                        <a:lnTo>
                          <a:pt x="95" y="1"/>
                        </a:lnTo>
                        <a:lnTo>
                          <a:pt x="96" y="1"/>
                        </a:lnTo>
                        <a:lnTo>
                          <a:pt x="97" y="0"/>
                        </a:lnTo>
                        <a:lnTo>
                          <a:pt x="98" y="0"/>
                        </a:lnTo>
                        <a:lnTo>
                          <a:pt x="99" y="0"/>
                        </a:lnTo>
                        <a:lnTo>
                          <a:pt x="100" y="0"/>
                        </a:lnTo>
                        <a:lnTo>
                          <a:pt x="101" y="0"/>
                        </a:lnTo>
                        <a:lnTo>
                          <a:pt x="103" y="0"/>
                        </a:lnTo>
                        <a:lnTo>
                          <a:pt x="104" y="0"/>
                        </a:lnTo>
                        <a:lnTo>
                          <a:pt x="105" y="0"/>
                        </a:lnTo>
                        <a:lnTo>
                          <a:pt x="106" y="0"/>
                        </a:lnTo>
                        <a:lnTo>
                          <a:pt x="107" y="0"/>
                        </a:lnTo>
                        <a:lnTo>
                          <a:pt x="108" y="0"/>
                        </a:lnTo>
                        <a:lnTo>
                          <a:pt x="109" y="0"/>
                        </a:lnTo>
                        <a:lnTo>
                          <a:pt x="110" y="0"/>
                        </a:lnTo>
                        <a:lnTo>
                          <a:pt x="111" y="1"/>
                        </a:lnTo>
                        <a:lnTo>
                          <a:pt x="112" y="1"/>
                        </a:lnTo>
                        <a:lnTo>
                          <a:pt x="113" y="1"/>
                        </a:lnTo>
                        <a:lnTo>
                          <a:pt x="114" y="1"/>
                        </a:lnTo>
                        <a:lnTo>
                          <a:pt x="116" y="1"/>
                        </a:lnTo>
                        <a:lnTo>
                          <a:pt x="116" y="2"/>
                        </a:lnTo>
                        <a:lnTo>
                          <a:pt x="118" y="2"/>
                        </a:lnTo>
                        <a:lnTo>
                          <a:pt x="118" y="3"/>
                        </a:lnTo>
                        <a:lnTo>
                          <a:pt x="119" y="4"/>
                        </a:lnTo>
                        <a:lnTo>
                          <a:pt x="119" y="4"/>
                        </a:lnTo>
                        <a:lnTo>
                          <a:pt x="120" y="5"/>
                        </a:lnTo>
                        <a:lnTo>
                          <a:pt x="121" y="7"/>
                        </a:lnTo>
                        <a:lnTo>
                          <a:pt x="122" y="8"/>
                        </a:lnTo>
                        <a:lnTo>
                          <a:pt x="122" y="9"/>
                        </a:lnTo>
                        <a:lnTo>
                          <a:pt x="123" y="10"/>
                        </a:lnTo>
                        <a:lnTo>
                          <a:pt x="123" y="11"/>
                        </a:lnTo>
                        <a:lnTo>
                          <a:pt x="123" y="13"/>
                        </a:lnTo>
                        <a:lnTo>
                          <a:pt x="123" y="15"/>
                        </a:lnTo>
                        <a:lnTo>
                          <a:pt x="123" y="16"/>
                        </a:lnTo>
                        <a:lnTo>
                          <a:pt x="123" y="16"/>
                        </a:lnTo>
                        <a:lnTo>
                          <a:pt x="123" y="18"/>
                        </a:lnTo>
                        <a:lnTo>
                          <a:pt x="123" y="19"/>
                        </a:lnTo>
                        <a:lnTo>
                          <a:pt x="123" y="20"/>
                        </a:lnTo>
                        <a:lnTo>
                          <a:pt x="123" y="21"/>
                        </a:lnTo>
                        <a:lnTo>
                          <a:pt x="123" y="23"/>
                        </a:lnTo>
                        <a:lnTo>
                          <a:pt x="123" y="24"/>
                        </a:lnTo>
                        <a:lnTo>
                          <a:pt x="123" y="25"/>
                        </a:lnTo>
                        <a:lnTo>
                          <a:pt x="123" y="27"/>
                        </a:lnTo>
                        <a:lnTo>
                          <a:pt x="123" y="27"/>
                        </a:lnTo>
                        <a:lnTo>
                          <a:pt x="123" y="29"/>
                        </a:lnTo>
                        <a:lnTo>
                          <a:pt x="123" y="30"/>
                        </a:lnTo>
                        <a:lnTo>
                          <a:pt x="123" y="31"/>
                        </a:lnTo>
                        <a:lnTo>
                          <a:pt x="123" y="32"/>
                        </a:lnTo>
                        <a:lnTo>
                          <a:pt x="123" y="33"/>
                        </a:lnTo>
                        <a:lnTo>
                          <a:pt x="124" y="34"/>
                        </a:lnTo>
                        <a:lnTo>
                          <a:pt x="124" y="35"/>
                        </a:lnTo>
                        <a:lnTo>
                          <a:pt x="125" y="36"/>
                        </a:lnTo>
                        <a:lnTo>
                          <a:pt x="125" y="38"/>
                        </a:lnTo>
                        <a:lnTo>
                          <a:pt x="127" y="39"/>
                        </a:lnTo>
                        <a:lnTo>
                          <a:pt x="128" y="41"/>
                        </a:lnTo>
                        <a:lnTo>
                          <a:pt x="129" y="42"/>
                        </a:lnTo>
                        <a:lnTo>
                          <a:pt x="129" y="45"/>
                        </a:lnTo>
                        <a:lnTo>
                          <a:pt x="129" y="46"/>
                        </a:lnTo>
                        <a:lnTo>
                          <a:pt x="128" y="48"/>
                        </a:lnTo>
                        <a:lnTo>
                          <a:pt x="127" y="49"/>
                        </a:lnTo>
                        <a:lnTo>
                          <a:pt x="126" y="50"/>
                        </a:lnTo>
                        <a:lnTo>
                          <a:pt x="126" y="51"/>
                        </a:lnTo>
                        <a:lnTo>
                          <a:pt x="126" y="52"/>
                        </a:lnTo>
                        <a:lnTo>
                          <a:pt x="125" y="54"/>
                        </a:lnTo>
                        <a:lnTo>
                          <a:pt x="125" y="54"/>
                        </a:lnTo>
                        <a:lnTo>
                          <a:pt x="125" y="56"/>
                        </a:lnTo>
                        <a:lnTo>
                          <a:pt x="125" y="57"/>
                        </a:lnTo>
                        <a:lnTo>
                          <a:pt x="122" y="58"/>
                        </a:lnTo>
                        <a:lnTo>
                          <a:pt x="120" y="58"/>
                        </a:lnTo>
                        <a:lnTo>
                          <a:pt x="119" y="58"/>
                        </a:lnTo>
                        <a:lnTo>
                          <a:pt x="116" y="58"/>
                        </a:lnTo>
                        <a:lnTo>
                          <a:pt x="115" y="58"/>
                        </a:lnTo>
                        <a:lnTo>
                          <a:pt x="113" y="58"/>
                        </a:lnTo>
                        <a:lnTo>
                          <a:pt x="112" y="58"/>
                        </a:lnTo>
                        <a:lnTo>
                          <a:pt x="111" y="58"/>
                        </a:lnTo>
                        <a:lnTo>
                          <a:pt x="110" y="58"/>
                        </a:lnTo>
                        <a:lnTo>
                          <a:pt x="108" y="58"/>
                        </a:lnTo>
                        <a:lnTo>
                          <a:pt x="107" y="58"/>
                        </a:lnTo>
                        <a:lnTo>
                          <a:pt x="106" y="57"/>
                        </a:lnTo>
                        <a:lnTo>
                          <a:pt x="105" y="57"/>
                        </a:lnTo>
                        <a:lnTo>
                          <a:pt x="105" y="56"/>
                        </a:lnTo>
                        <a:lnTo>
                          <a:pt x="104" y="55"/>
                        </a:lnTo>
                        <a:lnTo>
                          <a:pt x="103" y="55"/>
                        </a:lnTo>
                        <a:lnTo>
                          <a:pt x="102" y="55"/>
                        </a:lnTo>
                        <a:lnTo>
                          <a:pt x="100" y="55"/>
                        </a:lnTo>
                        <a:lnTo>
                          <a:pt x="99" y="55"/>
                        </a:lnTo>
                        <a:lnTo>
                          <a:pt x="98" y="56"/>
                        </a:lnTo>
                        <a:lnTo>
                          <a:pt x="96" y="56"/>
                        </a:lnTo>
                        <a:lnTo>
                          <a:pt x="94" y="57"/>
                        </a:lnTo>
                        <a:lnTo>
                          <a:pt x="93" y="57"/>
                        </a:lnTo>
                        <a:lnTo>
                          <a:pt x="91" y="57"/>
                        </a:lnTo>
                        <a:lnTo>
                          <a:pt x="90" y="57"/>
                        </a:lnTo>
                        <a:lnTo>
                          <a:pt x="89" y="57"/>
                        </a:lnTo>
                        <a:lnTo>
                          <a:pt x="88" y="57"/>
                        </a:lnTo>
                        <a:lnTo>
                          <a:pt x="86" y="56"/>
                        </a:lnTo>
                        <a:lnTo>
                          <a:pt x="86" y="56"/>
                        </a:lnTo>
                        <a:lnTo>
                          <a:pt x="85" y="56"/>
                        </a:lnTo>
                        <a:lnTo>
                          <a:pt x="82" y="56"/>
                        </a:lnTo>
                        <a:lnTo>
                          <a:pt x="80" y="57"/>
                        </a:lnTo>
                        <a:lnTo>
                          <a:pt x="79" y="57"/>
                        </a:lnTo>
                        <a:lnTo>
                          <a:pt x="77" y="57"/>
                        </a:lnTo>
                        <a:lnTo>
                          <a:pt x="76" y="57"/>
                        </a:lnTo>
                        <a:lnTo>
                          <a:pt x="75" y="57"/>
                        </a:lnTo>
                        <a:lnTo>
                          <a:pt x="73" y="57"/>
                        </a:lnTo>
                        <a:lnTo>
                          <a:pt x="73" y="57"/>
                        </a:lnTo>
                        <a:lnTo>
                          <a:pt x="70" y="57"/>
                        </a:lnTo>
                        <a:lnTo>
                          <a:pt x="69" y="57"/>
                        </a:lnTo>
                        <a:lnTo>
                          <a:pt x="67" y="57"/>
                        </a:lnTo>
                        <a:lnTo>
                          <a:pt x="65" y="57"/>
                        </a:lnTo>
                        <a:lnTo>
                          <a:pt x="63" y="57"/>
                        </a:lnTo>
                        <a:lnTo>
                          <a:pt x="62" y="57"/>
                        </a:lnTo>
                        <a:lnTo>
                          <a:pt x="60" y="57"/>
                        </a:lnTo>
                        <a:lnTo>
                          <a:pt x="59" y="57"/>
                        </a:lnTo>
                        <a:lnTo>
                          <a:pt x="57" y="56"/>
                        </a:lnTo>
                        <a:lnTo>
                          <a:pt x="56" y="56"/>
                        </a:lnTo>
                        <a:lnTo>
                          <a:pt x="54" y="56"/>
                        </a:lnTo>
                        <a:lnTo>
                          <a:pt x="53" y="56"/>
                        </a:lnTo>
                        <a:lnTo>
                          <a:pt x="52" y="56"/>
                        </a:lnTo>
                        <a:lnTo>
                          <a:pt x="51" y="56"/>
                        </a:lnTo>
                        <a:lnTo>
                          <a:pt x="48" y="57"/>
                        </a:lnTo>
                        <a:lnTo>
                          <a:pt x="47" y="57"/>
                        </a:lnTo>
                        <a:lnTo>
                          <a:pt x="44" y="57"/>
                        </a:lnTo>
                        <a:lnTo>
                          <a:pt x="42" y="58"/>
                        </a:lnTo>
                        <a:lnTo>
                          <a:pt x="41" y="58"/>
                        </a:lnTo>
                        <a:lnTo>
                          <a:pt x="38" y="58"/>
                        </a:lnTo>
                        <a:lnTo>
                          <a:pt x="37" y="58"/>
                        </a:lnTo>
                        <a:lnTo>
                          <a:pt x="35" y="58"/>
                        </a:lnTo>
                        <a:lnTo>
                          <a:pt x="34" y="58"/>
                        </a:lnTo>
                        <a:lnTo>
                          <a:pt x="32" y="58"/>
                        </a:lnTo>
                        <a:lnTo>
                          <a:pt x="30" y="58"/>
                        </a:lnTo>
                        <a:lnTo>
                          <a:pt x="30" y="57"/>
                        </a:lnTo>
                        <a:lnTo>
                          <a:pt x="29" y="56"/>
                        </a:lnTo>
                        <a:lnTo>
                          <a:pt x="27" y="56"/>
                        </a:lnTo>
                        <a:lnTo>
                          <a:pt x="26" y="56"/>
                        </a:lnTo>
                        <a:lnTo>
                          <a:pt x="25" y="56"/>
                        </a:lnTo>
                        <a:lnTo>
                          <a:pt x="24" y="56"/>
                        </a:lnTo>
                        <a:lnTo>
                          <a:pt x="22" y="56"/>
                        </a:lnTo>
                        <a:lnTo>
                          <a:pt x="21" y="57"/>
                        </a:lnTo>
                        <a:lnTo>
                          <a:pt x="20" y="57"/>
                        </a:lnTo>
                        <a:lnTo>
                          <a:pt x="19" y="57"/>
                        </a:lnTo>
                        <a:lnTo>
                          <a:pt x="18" y="56"/>
                        </a:lnTo>
                        <a:lnTo>
                          <a:pt x="18" y="55"/>
                        </a:lnTo>
                        <a:lnTo>
                          <a:pt x="17" y="55"/>
                        </a:lnTo>
                        <a:lnTo>
                          <a:pt x="16" y="54"/>
                        </a:lnTo>
                        <a:lnTo>
                          <a:pt x="14" y="54"/>
                        </a:lnTo>
                        <a:lnTo>
                          <a:pt x="13" y="52"/>
                        </a:lnTo>
                        <a:lnTo>
                          <a:pt x="10" y="51"/>
                        </a:lnTo>
                        <a:lnTo>
                          <a:pt x="9" y="50"/>
                        </a:lnTo>
                        <a:lnTo>
                          <a:pt x="9" y="49"/>
                        </a:lnTo>
                        <a:lnTo>
                          <a:pt x="9" y="48"/>
                        </a:lnTo>
                        <a:lnTo>
                          <a:pt x="9" y="47"/>
                        </a:lnTo>
                        <a:lnTo>
                          <a:pt x="9" y="46"/>
                        </a:lnTo>
                        <a:lnTo>
                          <a:pt x="8" y="45"/>
                        </a:lnTo>
                        <a:lnTo>
                          <a:pt x="8" y="44"/>
                        </a:lnTo>
                        <a:lnTo>
                          <a:pt x="8" y="42"/>
                        </a:lnTo>
                        <a:lnTo>
                          <a:pt x="7" y="42"/>
                        </a:lnTo>
                        <a:lnTo>
                          <a:pt x="6" y="40"/>
                        </a:lnTo>
                        <a:lnTo>
                          <a:pt x="6" y="39"/>
                        </a:lnTo>
                        <a:lnTo>
                          <a:pt x="5" y="38"/>
                        </a:lnTo>
                        <a:lnTo>
                          <a:pt x="5" y="37"/>
                        </a:lnTo>
                        <a:lnTo>
                          <a:pt x="5" y="35"/>
                        </a:lnTo>
                        <a:lnTo>
                          <a:pt x="5" y="35"/>
                        </a:lnTo>
                        <a:lnTo>
                          <a:pt x="6" y="33"/>
                        </a:lnTo>
                        <a:lnTo>
                          <a:pt x="6" y="32"/>
                        </a:lnTo>
                        <a:lnTo>
                          <a:pt x="5" y="31"/>
                        </a:lnTo>
                        <a:lnTo>
                          <a:pt x="4" y="31"/>
                        </a:lnTo>
                        <a:lnTo>
                          <a:pt x="3" y="31"/>
                        </a:lnTo>
                        <a:lnTo>
                          <a:pt x="2" y="31"/>
                        </a:lnTo>
                        <a:lnTo>
                          <a:pt x="2" y="31"/>
                        </a:lnTo>
                        <a:lnTo>
                          <a:pt x="2" y="29"/>
                        </a:lnTo>
                        <a:lnTo>
                          <a:pt x="2" y="27"/>
                        </a:lnTo>
                        <a:lnTo>
                          <a:pt x="2" y="27"/>
                        </a:lnTo>
                        <a:lnTo>
                          <a:pt x="2" y="26"/>
                        </a:lnTo>
                        <a:lnTo>
                          <a:pt x="2" y="25"/>
                        </a:lnTo>
                        <a:lnTo>
                          <a:pt x="2" y="24"/>
                        </a:lnTo>
                        <a:lnTo>
                          <a:pt x="2" y="23"/>
                        </a:lnTo>
                        <a:lnTo>
                          <a:pt x="2" y="22"/>
                        </a:lnTo>
                        <a:lnTo>
                          <a:pt x="1" y="19"/>
                        </a:lnTo>
                        <a:lnTo>
                          <a:pt x="0" y="18"/>
                        </a:lnTo>
                        <a:lnTo>
                          <a:pt x="0" y="17"/>
                        </a:lnTo>
                        <a:lnTo>
                          <a:pt x="0" y="16"/>
                        </a:lnTo>
                        <a:lnTo>
                          <a:pt x="0" y="15"/>
                        </a:lnTo>
                        <a:lnTo>
                          <a:pt x="1" y="12"/>
                        </a:lnTo>
                        <a:lnTo>
                          <a:pt x="3" y="11"/>
                        </a:lnTo>
                        <a:lnTo>
                          <a:pt x="3" y="9"/>
                        </a:lnTo>
                        <a:lnTo>
                          <a:pt x="4" y="8"/>
                        </a:lnTo>
                        <a:lnTo>
                          <a:pt x="4" y="7"/>
                        </a:lnTo>
                        <a:lnTo>
                          <a:pt x="5" y="6"/>
                        </a:lnTo>
                        <a:lnTo>
                          <a:pt x="7" y="5"/>
                        </a:lnTo>
                        <a:lnTo>
                          <a:pt x="8" y="5"/>
                        </a:lnTo>
                        <a:lnTo>
                          <a:pt x="9" y="4"/>
                        </a:lnTo>
                        <a:lnTo>
                          <a:pt x="10" y="4"/>
                        </a:lnTo>
                        <a:lnTo>
                          <a:pt x="11" y="4"/>
                        </a:lnTo>
                        <a:lnTo>
                          <a:pt x="10" y="4"/>
                        </a:lnTo>
                      </a:path>
                    </a:pathLst>
                  </a:custGeom>
                  <a:solidFill>
                    <a:srgbClr val="FFA64C"/>
                  </a:solidFill>
                  <a:ln w="25400" cap="rnd" cmpd="sng">
                    <a:solidFill>
                      <a:srgbClr val="9973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119" name="Oval 114"/>
                  <p:cNvSpPr>
                    <a:spLocks noChangeArrowheads="1"/>
                  </p:cNvSpPr>
                  <p:nvPr/>
                </p:nvSpPr>
                <p:spPr bwMode="auto">
                  <a:xfrm>
                    <a:off x="1999" y="3001"/>
                    <a:ext cx="14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20" name="Oval 115"/>
                  <p:cNvSpPr>
                    <a:spLocks noChangeArrowheads="1"/>
                  </p:cNvSpPr>
                  <p:nvPr/>
                </p:nvSpPr>
                <p:spPr bwMode="auto">
                  <a:xfrm>
                    <a:off x="1979" y="2992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21" name="Oval 116"/>
                  <p:cNvSpPr>
                    <a:spLocks noChangeArrowheads="1"/>
                  </p:cNvSpPr>
                  <p:nvPr/>
                </p:nvSpPr>
                <p:spPr bwMode="auto">
                  <a:xfrm>
                    <a:off x="1995" y="2974"/>
                    <a:ext cx="13" cy="15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22" name="Oval 117"/>
                  <p:cNvSpPr>
                    <a:spLocks noChangeArrowheads="1"/>
                  </p:cNvSpPr>
                  <p:nvPr/>
                </p:nvSpPr>
                <p:spPr bwMode="auto">
                  <a:xfrm>
                    <a:off x="1969" y="2990"/>
                    <a:ext cx="15" cy="15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23" name="Oval 118"/>
                  <p:cNvSpPr>
                    <a:spLocks noChangeArrowheads="1"/>
                  </p:cNvSpPr>
                  <p:nvPr/>
                </p:nvSpPr>
                <p:spPr bwMode="auto">
                  <a:xfrm>
                    <a:off x="1973" y="2970"/>
                    <a:ext cx="15" cy="16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24" name="Oval 119"/>
                  <p:cNvSpPr>
                    <a:spLocks noChangeArrowheads="1"/>
                  </p:cNvSpPr>
                  <p:nvPr/>
                </p:nvSpPr>
                <p:spPr bwMode="auto">
                  <a:xfrm>
                    <a:off x="1946" y="2981"/>
                    <a:ext cx="13" cy="12"/>
                  </a:xfrm>
                  <a:prstGeom prst="ellipse">
                    <a:avLst/>
                  </a:prstGeom>
                  <a:solidFill>
                    <a:srgbClr val="191919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25" name="Oval 120"/>
                  <p:cNvSpPr>
                    <a:spLocks noChangeArrowheads="1"/>
                  </p:cNvSpPr>
                  <p:nvPr/>
                </p:nvSpPr>
                <p:spPr bwMode="auto">
                  <a:xfrm>
                    <a:off x="1948" y="2993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26" name="Oval 121"/>
                  <p:cNvSpPr>
                    <a:spLocks noChangeArrowheads="1"/>
                  </p:cNvSpPr>
                  <p:nvPr/>
                </p:nvSpPr>
                <p:spPr bwMode="auto">
                  <a:xfrm>
                    <a:off x="1952" y="2999"/>
                    <a:ext cx="16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27" name="Oval 122"/>
                  <p:cNvSpPr>
                    <a:spLocks noChangeArrowheads="1"/>
                  </p:cNvSpPr>
                  <p:nvPr/>
                </p:nvSpPr>
                <p:spPr bwMode="auto">
                  <a:xfrm>
                    <a:off x="1927" y="2993"/>
                    <a:ext cx="13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28" name="Oval 123"/>
                  <p:cNvSpPr>
                    <a:spLocks noChangeArrowheads="1"/>
                  </p:cNvSpPr>
                  <p:nvPr/>
                </p:nvSpPr>
                <p:spPr bwMode="auto">
                  <a:xfrm>
                    <a:off x="1917" y="2983"/>
                    <a:ext cx="14" cy="14"/>
                  </a:xfrm>
                  <a:prstGeom prst="ellipse">
                    <a:avLst/>
                  </a:prstGeom>
                  <a:solidFill>
                    <a:srgbClr val="191919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29" name="Oval 124"/>
                  <p:cNvSpPr>
                    <a:spLocks noChangeArrowheads="1"/>
                  </p:cNvSpPr>
                  <p:nvPr/>
                </p:nvSpPr>
                <p:spPr bwMode="auto">
                  <a:xfrm>
                    <a:off x="1917" y="2967"/>
                    <a:ext cx="14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30" name="Oval 125"/>
                  <p:cNvSpPr>
                    <a:spLocks noChangeArrowheads="1"/>
                  </p:cNvSpPr>
                  <p:nvPr/>
                </p:nvSpPr>
                <p:spPr bwMode="auto">
                  <a:xfrm>
                    <a:off x="1935" y="2962"/>
                    <a:ext cx="13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31" name="Oval 126"/>
                  <p:cNvSpPr>
                    <a:spLocks noChangeArrowheads="1"/>
                  </p:cNvSpPr>
                  <p:nvPr/>
                </p:nvSpPr>
                <p:spPr bwMode="auto">
                  <a:xfrm>
                    <a:off x="1947" y="2964"/>
                    <a:ext cx="15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32" name="Oval 127"/>
                  <p:cNvSpPr>
                    <a:spLocks noChangeArrowheads="1"/>
                  </p:cNvSpPr>
                  <p:nvPr/>
                </p:nvSpPr>
                <p:spPr bwMode="auto">
                  <a:xfrm>
                    <a:off x="1902" y="2985"/>
                    <a:ext cx="14" cy="15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33" name="Oval 128"/>
                  <p:cNvSpPr>
                    <a:spLocks noChangeArrowheads="1"/>
                  </p:cNvSpPr>
                  <p:nvPr/>
                </p:nvSpPr>
                <p:spPr bwMode="auto">
                  <a:xfrm>
                    <a:off x="1915" y="2999"/>
                    <a:ext cx="15" cy="15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34" name="Oval 129"/>
                  <p:cNvSpPr>
                    <a:spLocks noChangeArrowheads="1"/>
                  </p:cNvSpPr>
                  <p:nvPr/>
                </p:nvSpPr>
                <p:spPr bwMode="auto">
                  <a:xfrm>
                    <a:off x="1900" y="2971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35" name="Oval 130"/>
                  <p:cNvSpPr>
                    <a:spLocks noChangeArrowheads="1"/>
                  </p:cNvSpPr>
                  <p:nvPr/>
                </p:nvSpPr>
                <p:spPr bwMode="auto">
                  <a:xfrm>
                    <a:off x="1984" y="2978"/>
                    <a:ext cx="13" cy="15"/>
                  </a:xfrm>
                  <a:prstGeom prst="ellipse">
                    <a:avLst/>
                  </a:prstGeom>
                  <a:solidFill>
                    <a:srgbClr val="191919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36" name="Oval 131"/>
                  <p:cNvSpPr>
                    <a:spLocks noChangeArrowheads="1"/>
                  </p:cNvSpPr>
                  <p:nvPr/>
                </p:nvSpPr>
                <p:spPr bwMode="auto">
                  <a:xfrm>
                    <a:off x="1933" y="2973"/>
                    <a:ext cx="15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37" name="Oval 132"/>
                  <p:cNvSpPr>
                    <a:spLocks noChangeArrowheads="1"/>
                  </p:cNvSpPr>
                  <p:nvPr/>
                </p:nvSpPr>
                <p:spPr bwMode="auto">
                  <a:xfrm>
                    <a:off x="1927" y="3006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38" name="Oval 133"/>
                  <p:cNvSpPr>
                    <a:spLocks noChangeArrowheads="1"/>
                  </p:cNvSpPr>
                  <p:nvPr/>
                </p:nvSpPr>
                <p:spPr bwMode="auto">
                  <a:xfrm>
                    <a:off x="1985" y="3005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39" name="Oval 134"/>
                  <p:cNvSpPr>
                    <a:spLocks noChangeArrowheads="1"/>
                  </p:cNvSpPr>
                  <p:nvPr/>
                </p:nvSpPr>
                <p:spPr bwMode="auto">
                  <a:xfrm>
                    <a:off x="1959" y="2989"/>
                    <a:ext cx="15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40" name="Oval 135"/>
                  <p:cNvSpPr>
                    <a:spLocks noChangeArrowheads="1"/>
                  </p:cNvSpPr>
                  <p:nvPr/>
                </p:nvSpPr>
                <p:spPr bwMode="auto">
                  <a:xfrm>
                    <a:off x="1936" y="2983"/>
                    <a:ext cx="15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41" name="Oval 136"/>
                  <p:cNvSpPr>
                    <a:spLocks noChangeArrowheads="1"/>
                  </p:cNvSpPr>
                  <p:nvPr/>
                </p:nvSpPr>
                <p:spPr bwMode="auto">
                  <a:xfrm>
                    <a:off x="1997" y="2966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42" name="Oval 137"/>
                  <p:cNvSpPr>
                    <a:spLocks noChangeArrowheads="1"/>
                  </p:cNvSpPr>
                  <p:nvPr/>
                </p:nvSpPr>
                <p:spPr bwMode="auto">
                  <a:xfrm>
                    <a:off x="1901" y="3002"/>
                    <a:ext cx="15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43" name="Oval 138"/>
                  <p:cNvSpPr>
                    <a:spLocks noChangeArrowheads="1"/>
                  </p:cNvSpPr>
                  <p:nvPr/>
                </p:nvSpPr>
                <p:spPr bwMode="auto">
                  <a:xfrm>
                    <a:off x="1940" y="3005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44" name="Oval 139"/>
                  <p:cNvSpPr>
                    <a:spLocks noChangeArrowheads="1"/>
                  </p:cNvSpPr>
                  <p:nvPr/>
                </p:nvSpPr>
                <p:spPr bwMode="auto">
                  <a:xfrm>
                    <a:off x="1995" y="2989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45" name="Oval 140"/>
                  <p:cNvSpPr>
                    <a:spLocks noChangeArrowheads="1"/>
                  </p:cNvSpPr>
                  <p:nvPr/>
                </p:nvSpPr>
                <p:spPr bwMode="auto">
                  <a:xfrm>
                    <a:off x="1984" y="2963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46" name="Oval 141"/>
                  <p:cNvSpPr>
                    <a:spLocks noChangeArrowheads="1"/>
                  </p:cNvSpPr>
                  <p:nvPr/>
                </p:nvSpPr>
                <p:spPr bwMode="auto">
                  <a:xfrm>
                    <a:off x="1960" y="2971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47" name="Oval 142"/>
                  <p:cNvSpPr>
                    <a:spLocks noChangeArrowheads="1"/>
                  </p:cNvSpPr>
                  <p:nvPr/>
                </p:nvSpPr>
                <p:spPr bwMode="auto">
                  <a:xfrm>
                    <a:off x="1971" y="2983"/>
                    <a:ext cx="14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48" name="Oval 143"/>
                  <p:cNvSpPr>
                    <a:spLocks noChangeArrowheads="1"/>
                  </p:cNvSpPr>
                  <p:nvPr/>
                </p:nvSpPr>
                <p:spPr bwMode="auto">
                  <a:xfrm>
                    <a:off x="1935" y="2992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49" name="Oval 144"/>
                  <p:cNvSpPr>
                    <a:spLocks noChangeArrowheads="1"/>
                  </p:cNvSpPr>
                  <p:nvPr/>
                </p:nvSpPr>
                <p:spPr bwMode="auto">
                  <a:xfrm>
                    <a:off x="1976" y="3001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50" name="Oval 145"/>
                  <p:cNvSpPr>
                    <a:spLocks noChangeArrowheads="1"/>
                  </p:cNvSpPr>
                  <p:nvPr/>
                </p:nvSpPr>
                <p:spPr bwMode="auto">
                  <a:xfrm>
                    <a:off x="1954" y="2981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151" name="Group 146"/>
              <p:cNvGrpSpPr>
                <a:grpSpLocks/>
              </p:cNvGrpSpPr>
              <p:nvPr/>
            </p:nvGrpSpPr>
            <p:grpSpPr bwMode="auto">
              <a:xfrm>
                <a:off x="2070089" y="4387838"/>
                <a:ext cx="288925" cy="147637"/>
                <a:chOff x="1969" y="3055"/>
                <a:chExt cx="182" cy="93"/>
              </a:xfrm>
            </p:grpSpPr>
            <p:sp>
              <p:nvSpPr>
                <p:cNvPr id="152" name="Freeform 147"/>
                <p:cNvSpPr>
                  <a:spLocks/>
                </p:cNvSpPr>
                <p:nvPr/>
              </p:nvSpPr>
              <p:spPr bwMode="auto">
                <a:xfrm>
                  <a:off x="1982" y="3055"/>
                  <a:ext cx="166" cy="93"/>
                </a:xfrm>
                <a:custGeom>
                  <a:avLst/>
                  <a:gdLst/>
                  <a:ahLst/>
                  <a:cxnLst>
                    <a:cxn ang="0">
                      <a:pos x="123" y="0"/>
                    </a:cxn>
                    <a:cxn ang="0">
                      <a:pos x="165" y="92"/>
                    </a:cxn>
                    <a:cxn ang="0">
                      <a:pos x="40" y="92"/>
                    </a:cxn>
                    <a:cxn ang="0">
                      <a:pos x="0" y="0"/>
                    </a:cxn>
                    <a:cxn ang="0">
                      <a:pos x="123" y="0"/>
                    </a:cxn>
                  </a:cxnLst>
                  <a:rect l="0" t="0" r="r" b="b"/>
                  <a:pathLst>
                    <a:path w="166" h="93">
                      <a:moveTo>
                        <a:pt x="123" y="0"/>
                      </a:moveTo>
                      <a:lnTo>
                        <a:pt x="165" y="92"/>
                      </a:lnTo>
                      <a:lnTo>
                        <a:pt x="40" y="92"/>
                      </a:lnTo>
                      <a:lnTo>
                        <a:pt x="0" y="0"/>
                      </a:lnTo>
                      <a:lnTo>
                        <a:pt x="123" y="0"/>
                      </a:lnTo>
                    </a:path>
                  </a:pathLst>
                </a:custGeom>
                <a:solidFill>
                  <a:srgbClr val="B3B3B3"/>
                </a:solidFill>
                <a:ln w="1270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3" name="Freeform 148"/>
                <p:cNvSpPr>
                  <a:spLocks/>
                </p:cNvSpPr>
                <p:nvPr/>
              </p:nvSpPr>
              <p:spPr bwMode="auto">
                <a:xfrm>
                  <a:off x="2071" y="3055"/>
                  <a:ext cx="80" cy="93"/>
                </a:xfrm>
                <a:custGeom>
                  <a:avLst/>
                  <a:gdLst/>
                  <a:ahLst/>
                  <a:cxnLst>
                    <a:cxn ang="0">
                      <a:pos x="53" y="0"/>
                    </a:cxn>
                    <a:cxn ang="0">
                      <a:pos x="79" y="92"/>
                    </a:cxn>
                    <a:cxn ang="0">
                      <a:pos x="26" y="92"/>
                    </a:cxn>
                    <a:cxn ang="0">
                      <a:pos x="0" y="0"/>
                    </a:cxn>
                    <a:cxn ang="0">
                      <a:pos x="53" y="0"/>
                    </a:cxn>
                  </a:cxnLst>
                  <a:rect l="0" t="0" r="r" b="b"/>
                  <a:pathLst>
                    <a:path w="80" h="93">
                      <a:moveTo>
                        <a:pt x="53" y="0"/>
                      </a:moveTo>
                      <a:lnTo>
                        <a:pt x="79" y="92"/>
                      </a:lnTo>
                      <a:lnTo>
                        <a:pt x="26" y="92"/>
                      </a:lnTo>
                      <a:lnTo>
                        <a:pt x="0" y="0"/>
                      </a:lnTo>
                      <a:lnTo>
                        <a:pt x="53" y="0"/>
                      </a:lnTo>
                    </a:path>
                  </a:pathLst>
                </a:custGeom>
                <a:solidFill>
                  <a:srgbClr val="FFFF00"/>
                </a:solidFill>
                <a:ln w="1270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4" name="Freeform 149"/>
                <p:cNvSpPr>
                  <a:spLocks/>
                </p:cNvSpPr>
                <p:nvPr/>
              </p:nvSpPr>
              <p:spPr bwMode="auto">
                <a:xfrm>
                  <a:off x="1969" y="3055"/>
                  <a:ext cx="79" cy="93"/>
                </a:xfrm>
                <a:custGeom>
                  <a:avLst/>
                  <a:gdLst/>
                  <a:ahLst/>
                  <a:cxnLst>
                    <a:cxn ang="0">
                      <a:pos x="51" y="0"/>
                    </a:cxn>
                    <a:cxn ang="0">
                      <a:pos x="78" y="92"/>
                    </a:cxn>
                    <a:cxn ang="0">
                      <a:pos x="25" y="92"/>
                    </a:cxn>
                    <a:cxn ang="0">
                      <a:pos x="0" y="0"/>
                    </a:cxn>
                    <a:cxn ang="0">
                      <a:pos x="51" y="0"/>
                    </a:cxn>
                  </a:cxnLst>
                  <a:rect l="0" t="0" r="r" b="b"/>
                  <a:pathLst>
                    <a:path w="79" h="93">
                      <a:moveTo>
                        <a:pt x="51" y="0"/>
                      </a:moveTo>
                      <a:lnTo>
                        <a:pt x="78" y="92"/>
                      </a:lnTo>
                      <a:lnTo>
                        <a:pt x="25" y="92"/>
                      </a:lnTo>
                      <a:lnTo>
                        <a:pt x="0" y="0"/>
                      </a:lnTo>
                      <a:lnTo>
                        <a:pt x="51" y="0"/>
                      </a:lnTo>
                    </a:path>
                  </a:pathLst>
                </a:custGeom>
                <a:solidFill>
                  <a:srgbClr val="FFFF00"/>
                </a:solidFill>
                <a:ln w="1270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grpSp>
              <p:nvGrpSpPr>
                <p:cNvPr id="155" name="Group 150"/>
                <p:cNvGrpSpPr>
                  <a:grpSpLocks/>
                </p:cNvGrpSpPr>
                <p:nvPr/>
              </p:nvGrpSpPr>
              <p:grpSpPr bwMode="auto">
                <a:xfrm>
                  <a:off x="1993" y="3070"/>
                  <a:ext cx="130" cy="59"/>
                  <a:chOff x="1993" y="3070"/>
                  <a:chExt cx="130" cy="59"/>
                </a:xfrm>
              </p:grpSpPr>
              <p:sp>
                <p:nvSpPr>
                  <p:cNvPr id="156" name="Freeform 151"/>
                  <p:cNvSpPr>
                    <a:spLocks/>
                  </p:cNvSpPr>
                  <p:nvPr/>
                </p:nvSpPr>
                <p:spPr bwMode="auto">
                  <a:xfrm>
                    <a:off x="1993" y="3070"/>
                    <a:ext cx="130" cy="59"/>
                  </a:xfrm>
                  <a:custGeom>
                    <a:avLst/>
                    <a:gdLst/>
                    <a:ahLst/>
                    <a:cxnLst>
                      <a:cxn ang="0">
                        <a:pos x="17" y="3"/>
                      </a:cxn>
                      <a:cxn ang="0">
                        <a:pos x="25" y="2"/>
                      </a:cxn>
                      <a:cxn ang="0">
                        <a:pos x="30" y="3"/>
                      </a:cxn>
                      <a:cxn ang="0">
                        <a:pos x="36" y="3"/>
                      </a:cxn>
                      <a:cxn ang="0">
                        <a:pos x="42" y="2"/>
                      </a:cxn>
                      <a:cxn ang="0">
                        <a:pos x="48" y="0"/>
                      </a:cxn>
                      <a:cxn ang="0">
                        <a:pos x="54" y="1"/>
                      </a:cxn>
                      <a:cxn ang="0">
                        <a:pos x="63" y="1"/>
                      </a:cxn>
                      <a:cxn ang="0">
                        <a:pos x="70" y="0"/>
                      </a:cxn>
                      <a:cxn ang="0">
                        <a:pos x="76" y="0"/>
                      </a:cxn>
                      <a:cxn ang="0">
                        <a:pos x="82" y="1"/>
                      </a:cxn>
                      <a:cxn ang="0">
                        <a:pos x="87" y="1"/>
                      </a:cxn>
                      <a:cxn ang="0">
                        <a:pos x="94" y="1"/>
                      </a:cxn>
                      <a:cxn ang="0">
                        <a:pos x="99" y="0"/>
                      </a:cxn>
                      <a:cxn ang="0">
                        <a:pos x="105" y="0"/>
                      </a:cxn>
                      <a:cxn ang="0">
                        <a:pos x="110" y="0"/>
                      </a:cxn>
                      <a:cxn ang="0">
                        <a:pos x="116" y="1"/>
                      </a:cxn>
                      <a:cxn ang="0">
                        <a:pos x="119" y="4"/>
                      </a:cxn>
                      <a:cxn ang="0">
                        <a:pos x="123" y="10"/>
                      </a:cxn>
                      <a:cxn ang="0">
                        <a:pos x="123" y="16"/>
                      </a:cxn>
                      <a:cxn ang="0">
                        <a:pos x="123" y="23"/>
                      </a:cxn>
                      <a:cxn ang="0">
                        <a:pos x="123" y="29"/>
                      </a:cxn>
                      <a:cxn ang="0">
                        <a:pos x="124" y="34"/>
                      </a:cxn>
                      <a:cxn ang="0">
                        <a:pos x="128" y="41"/>
                      </a:cxn>
                      <a:cxn ang="0">
                        <a:pos x="127" y="49"/>
                      </a:cxn>
                      <a:cxn ang="0">
                        <a:pos x="125" y="54"/>
                      </a:cxn>
                      <a:cxn ang="0">
                        <a:pos x="119" y="58"/>
                      </a:cxn>
                      <a:cxn ang="0">
                        <a:pos x="111" y="58"/>
                      </a:cxn>
                      <a:cxn ang="0">
                        <a:pos x="105" y="57"/>
                      </a:cxn>
                      <a:cxn ang="0">
                        <a:pos x="100" y="55"/>
                      </a:cxn>
                      <a:cxn ang="0">
                        <a:pos x="93" y="57"/>
                      </a:cxn>
                      <a:cxn ang="0">
                        <a:pos x="86" y="56"/>
                      </a:cxn>
                      <a:cxn ang="0">
                        <a:pos x="79" y="57"/>
                      </a:cxn>
                      <a:cxn ang="0">
                        <a:pos x="73" y="57"/>
                      </a:cxn>
                      <a:cxn ang="0">
                        <a:pos x="63" y="57"/>
                      </a:cxn>
                      <a:cxn ang="0">
                        <a:pos x="56" y="56"/>
                      </a:cxn>
                      <a:cxn ang="0">
                        <a:pos x="48" y="57"/>
                      </a:cxn>
                      <a:cxn ang="0">
                        <a:pos x="38" y="58"/>
                      </a:cxn>
                      <a:cxn ang="0">
                        <a:pos x="30" y="58"/>
                      </a:cxn>
                      <a:cxn ang="0">
                        <a:pos x="25" y="56"/>
                      </a:cxn>
                      <a:cxn ang="0">
                        <a:pos x="19" y="57"/>
                      </a:cxn>
                      <a:cxn ang="0">
                        <a:pos x="14" y="54"/>
                      </a:cxn>
                      <a:cxn ang="0">
                        <a:pos x="9" y="48"/>
                      </a:cxn>
                      <a:cxn ang="0">
                        <a:pos x="8" y="42"/>
                      </a:cxn>
                      <a:cxn ang="0">
                        <a:pos x="5" y="37"/>
                      </a:cxn>
                      <a:cxn ang="0">
                        <a:pos x="5" y="31"/>
                      </a:cxn>
                      <a:cxn ang="0">
                        <a:pos x="2" y="29"/>
                      </a:cxn>
                      <a:cxn ang="0">
                        <a:pos x="2" y="24"/>
                      </a:cxn>
                      <a:cxn ang="0">
                        <a:pos x="0" y="17"/>
                      </a:cxn>
                      <a:cxn ang="0">
                        <a:pos x="3" y="9"/>
                      </a:cxn>
                      <a:cxn ang="0">
                        <a:pos x="8" y="5"/>
                      </a:cxn>
                    </a:cxnLst>
                    <a:rect l="0" t="0" r="r" b="b"/>
                    <a:pathLst>
                      <a:path w="130" h="59">
                        <a:moveTo>
                          <a:pt x="10" y="4"/>
                        </a:moveTo>
                        <a:lnTo>
                          <a:pt x="12" y="4"/>
                        </a:lnTo>
                        <a:lnTo>
                          <a:pt x="13" y="4"/>
                        </a:lnTo>
                        <a:lnTo>
                          <a:pt x="15" y="3"/>
                        </a:lnTo>
                        <a:lnTo>
                          <a:pt x="17" y="3"/>
                        </a:lnTo>
                        <a:lnTo>
                          <a:pt x="18" y="3"/>
                        </a:lnTo>
                        <a:lnTo>
                          <a:pt x="21" y="2"/>
                        </a:lnTo>
                        <a:lnTo>
                          <a:pt x="22" y="2"/>
                        </a:lnTo>
                        <a:lnTo>
                          <a:pt x="24" y="2"/>
                        </a:lnTo>
                        <a:lnTo>
                          <a:pt x="25" y="2"/>
                        </a:lnTo>
                        <a:lnTo>
                          <a:pt x="26" y="2"/>
                        </a:lnTo>
                        <a:lnTo>
                          <a:pt x="27" y="2"/>
                        </a:lnTo>
                        <a:lnTo>
                          <a:pt x="28" y="3"/>
                        </a:lnTo>
                        <a:lnTo>
                          <a:pt x="29" y="3"/>
                        </a:lnTo>
                        <a:lnTo>
                          <a:pt x="30" y="3"/>
                        </a:lnTo>
                        <a:lnTo>
                          <a:pt x="31" y="4"/>
                        </a:lnTo>
                        <a:lnTo>
                          <a:pt x="33" y="4"/>
                        </a:lnTo>
                        <a:lnTo>
                          <a:pt x="34" y="4"/>
                        </a:lnTo>
                        <a:lnTo>
                          <a:pt x="35" y="4"/>
                        </a:lnTo>
                        <a:lnTo>
                          <a:pt x="36" y="3"/>
                        </a:lnTo>
                        <a:lnTo>
                          <a:pt x="38" y="3"/>
                        </a:lnTo>
                        <a:lnTo>
                          <a:pt x="38" y="3"/>
                        </a:lnTo>
                        <a:lnTo>
                          <a:pt x="39" y="3"/>
                        </a:lnTo>
                        <a:lnTo>
                          <a:pt x="40" y="3"/>
                        </a:lnTo>
                        <a:lnTo>
                          <a:pt x="42" y="2"/>
                        </a:lnTo>
                        <a:lnTo>
                          <a:pt x="43" y="1"/>
                        </a:lnTo>
                        <a:lnTo>
                          <a:pt x="45" y="1"/>
                        </a:lnTo>
                        <a:lnTo>
                          <a:pt x="46" y="1"/>
                        </a:lnTo>
                        <a:lnTo>
                          <a:pt x="47" y="0"/>
                        </a:lnTo>
                        <a:lnTo>
                          <a:pt x="48" y="0"/>
                        </a:lnTo>
                        <a:lnTo>
                          <a:pt x="49" y="0"/>
                        </a:lnTo>
                        <a:lnTo>
                          <a:pt x="51" y="0"/>
                        </a:lnTo>
                        <a:lnTo>
                          <a:pt x="52" y="0"/>
                        </a:lnTo>
                        <a:lnTo>
                          <a:pt x="53" y="1"/>
                        </a:lnTo>
                        <a:lnTo>
                          <a:pt x="54" y="1"/>
                        </a:lnTo>
                        <a:lnTo>
                          <a:pt x="56" y="1"/>
                        </a:lnTo>
                        <a:lnTo>
                          <a:pt x="58" y="1"/>
                        </a:lnTo>
                        <a:lnTo>
                          <a:pt x="60" y="1"/>
                        </a:lnTo>
                        <a:lnTo>
                          <a:pt x="61" y="1"/>
                        </a:lnTo>
                        <a:lnTo>
                          <a:pt x="63" y="1"/>
                        </a:lnTo>
                        <a:lnTo>
                          <a:pt x="64" y="1"/>
                        </a:lnTo>
                        <a:lnTo>
                          <a:pt x="65" y="1"/>
                        </a:lnTo>
                        <a:lnTo>
                          <a:pt x="67" y="1"/>
                        </a:lnTo>
                        <a:lnTo>
                          <a:pt x="68" y="0"/>
                        </a:lnTo>
                        <a:lnTo>
                          <a:pt x="70" y="0"/>
                        </a:lnTo>
                        <a:lnTo>
                          <a:pt x="71" y="0"/>
                        </a:lnTo>
                        <a:lnTo>
                          <a:pt x="72" y="0"/>
                        </a:lnTo>
                        <a:lnTo>
                          <a:pt x="73" y="0"/>
                        </a:lnTo>
                        <a:lnTo>
                          <a:pt x="75" y="0"/>
                        </a:lnTo>
                        <a:lnTo>
                          <a:pt x="76" y="0"/>
                        </a:lnTo>
                        <a:lnTo>
                          <a:pt x="77" y="0"/>
                        </a:lnTo>
                        <a:lnTo>
                          <a:pt x="78" y="0"/>
                        </a:lnTo>
                        <a:lnTo>
                          <a:pt x="80" y="1"/>
                        </a:lnTo>
                        <a:lnTo>
                          <a:pt x="81" y="1"/>
                        </a:lnTo>
                        <a:lnTo>
                          <a:pt x="82" y="1"/>
                        </a:lnTo>
                        <a:lnTo>
                          <a:pt x="83" y="1"/>
                        </a:lnTo>
                        <a:lnTo>
                          <a:pt x="84" y="1"/>
                        </a:lnTo>
                        <a:lnTo>
                          <a:pt x="86" y="1"/>
                        </a:lnTo>
                        <a:lnTo>
                          <a:pt x="86" y="1"/>
                        </a:lnTo>
                        <a:lnTo>
                          <a:pt x="87" y="1"/>
                        </a:lnTo>
                        <a:lnTo>
                          <a:pt x="89" y="2"/>
                        </a:lnTo>
                        <a:lnTo>
                          <a:pt x="90" y="2"/>
                        </a:lnTo>
                        <a:lnTo>
                          <a:pt x="91" y="2"/>
                        </a:lnTo>
                        <a:lnTo>
                          <a:pt x="93" y="2"/>
                        </a:lnTo>
                        <a:lnTo>
                          <a:pt x="94" y="1"/>
                        </a:lnTo>
                        <a:lnTo>
                          <a:pt x="95" y="1"/>
                        </a:lnTo>
                        <a:lnTo>
                          <a:pt x="96" y="1"/>
                        </a:lnTo>
                        <a:lnTo>
                          <a:pt x="97" y="0"/>
                        </a:lnTo>
                        <a:lnTo>
                          <a:pt x="98" y="0"/>
                        </a:lnTo>
                        <a:lnTo>
                          <a:pt x="99" y="0"/>
                        </a:lnTo>
                        <a:lnTo>
                          <a:pt x="100" y="0"/>
                        </a:lnTo>
                        <a:lnTo>
                          <a:pt x="101" y="0"/>
                        </a:lnTo>
                        <a:lnTo>
                          <a:pt x="103" y="0"/>
                        </a:lnTo>
                        <a:lnTo>
                          <a:pt x="104" y="0"/>
                        </a:lnTo>
                        <a:lnTo>
                          <a:pt x="105" y="0"/>
                        </a:lnTo>
                        <a:lnTo>
                          <a:pt x="106" y="0"/>
                        </a:lnTo>
                        <a:lnTo>
                          <a:pt x="107" y="0"/>
                        </a:lnTo>
                        <a:lnTo>
                          <a:pt x="108" y="0"/>
                        </a:lnTo>
                        <a:lnTo>
                          <a:pt x="109" y="0"/>
                        </a:lnTo>
                        <a:lnTo>
                          <a:pt x="110" y="0"/>
                        </a:lnTo>
                        <a:lnTo>
                          <a:pt x="111" y="1"/>
                        </a:lnTo>
                        <a:lnTo>
                          <a:pt x="112" y="1"/>
                        </a:lnTo>
                        <a:lnTo>
                          <a:pt x="113" y="1"/>
                        </a:lnTo>
                        <a:lnTo>
                          <a:pt x="114" y="1"/>
                        </a:lnTo>
                        <a:lnTo>
                          <a:pt x="116" y="1"/>
                        </a:lnTo>
                        <a:lnTo>
                          <a:pt x="116" y="2"/>
                        </a:lnTo>
                        <a:lnTo>
                          <a:pt x="118" y="2"/>
                        </a:lnTo>
                        <a:lnTo>
                          <a:pt x="118" y="3"/>
                        </a:lnTo>
                        <a:lnTo>
                          <a:pt x="119" y="4"/>
                        </a:lnTo>
                        <a:lnTo>
                          <a:pt x="119" y="4"/>
                        </a:lnTo>
                        <a:lnTo>
                          <a:pt x="120" y="5"/>
                        </a:lnTo>
                        <a:lnTo>
                          <a:pt x="121" y="7"/>
                        </a:lnTo>
                        <a:lnTo>
                          <a:pt x="122" y="8"/>
                        </a:lnTo>
                        <a:lnTo>
                          <a:pt x="122" y="9"/>
                        </a:lnTo>
                        <a:lnTo>
                          <a:pt x="123" y="10"/>
                        </a:lnTo>
                        <a:lnTo>
                          <a:pt x="123" y="11"/>
                        </a:lnTo>
                        <a:lnTo>
                          <a:pt x="123" y="13"/>
                        </a:lnTo>
                        <a:lnTo>
                          <a:pt x="123" y="15"/>
                        </a:lnTo>
                        <a:lnTo>
                          <a:pt x="123" y="16"/>
                        </a:lnTo>
                        <a:lnTo>
                          <a:pt x="123" y="16"/>
                        </a:lnTo>
                        <a:lnTo>
                          <a:pt x="123" y="18"/>
                        </a:lnTo>
                        <a:lnTo>
                          <a:pt x="123" y="19"/>
                        </a:lnTo>
                        <a:lnTo>
                          <a:pt x="123" y="20"/>
                        </a:lnTo>
                        <a:lnTo>
                          <a:pt x="123" y="21"/>
                        </a:lnTo>
                        <a:lnTo>
                          <a:pt x="123" y="23"/>
                        </a:lnTo>
                        <a:lnTo>
                          <a:pt x="123" y="24"/>
                        </a:lnTo>
                        <a:lnTo>
                          <a:pt x="123" y="25"/>
                        </a:lnTo>
                        <a:lnTo>
                          <a:pt x="123" y="27"/>
                        </a:lnTo>
                        <a:lnTo>
                          <a:pt x="123" y="27"/>
                        </a:lnTo>
                        <a:lnTo>
                          <a:pt x="123" y="29"/>
                        </a:lnTo>
                        <a:lnTo>
                          <a:pt x="123" y="30"/>
                        </a:lnTo>
                        <a:lnTo>
                          <a:pt x="123" y="31"/>
                        </a:lnTo>
                        <a:lnTo>
                          <a:pt x="123" y="32"/>
                        </a:lnTo>
                        <a:lnTo>
                          <a:pt x="123" y="33"/>
                        </a:lnTo>
                        <a:lnTo>
                          <a:pt x="124" y="34"/>
                        </a:lnTo>
                        <a:lnTo>
                          <a:pt x="124" y="35"/>
                        </a:lnTo>
                        <a:lnTo>
                          <a:pt x="125" y="36"/>
                        </a:lnTo>
                        <a:lnTo>
                          <a:pt x="125" y="38"/>
                        </a:lnTo>
                        <a:lnTo>
                          <a:pt x="127" y="39"/>
                        </a:lnTo>
                        <a:lnTo>
                          <a:pt x="128" y="41"/>
                        </a:lnTo>
                        <a:lnTo>
                          <a:pt x="129" y="42"/>
                        </a:lnTo>
                        <a:lnTo>
                          <a:pt x="129" y="45"/>
                        </a:lnTo>
                        <a:lnTo>
                          <a:pt x="129" y="46"/>
                        </a:lnTo>
                        <a:lnTo>
                          <a:pt x="128" y="48"/>
                        </a:lnTo>
                        <a:lnTo>
                          <a:pt x="127" y="49"/>
                        </a:lnTo>
                        <a:lnTo>
                          <a:pt x="126" y="50"/>
                        </a:lnTo>
                        <a:lnTo>
                          <a:pt x="126" y="51"/>
                        </a:lnTo>
                        <a:lnTo>
                          <a:pt x="126" y="52"/>
                        </a:lnTo>
                        <a:lnTo>
                          <a:pt x="125" y="54"/>
                        </a:lnTo>
                        <a:lnTo>
                          <a:pt x="125" y="54"/>
                        </a:lnTo>
                        <a:lnTo>
                          <a:pt x="125" y="56"/>
                        </a:lnTo>
                        <a:lnTo>
                          <a:pt x="125" y="57"/>
                        </a:lnTo>
                        <a:lnTo>
                          <a:pt x="122" y="58"/>
                        </a:lnTo>
                        <a:lnTo>
                          <a:pt x="120" y="58"/>
                        </a:lnTo>
                        <a:lnTo>
                          <a:pt x="119" y="58"/>
                        </a:lnTo>
                        <a:lnTo>
                          <a:pt x="116" y="58"/>
                        </a:lnTo>
                        <a:lnTo>
                          <a:pt x="115" y="58"/>
                        </a:lnTo>
                        <a:lnTo>
                          <a:pt x="113" y="58"/>
                        </a:lnTo>
                        <a:lnTo>
                          <a:pt x="112" y="58"/>
                        </a:lnTo>
                        <a:lnTo>
                          <a:pt x="111" y="58"/>
                        </a:lnTo>
                        <a:lnTo>
                          <a:pt x="110" y="58"/>
                        </a:lnTo>
                        <a:lnTo>
                          <a:pt x="108" y="58"/>
                        </a:lnTo>
                        <a:lnTo>
                          <a:pt x="107" y="58"/>
                        </a:lnTo>
                        <a:lnTo>
                          <a:pt x="106" y="57"/>
                        </a:lnTo>
                        <a:lnTo>
                          <a:pt x="105" y="57"/>
                        </a:lnTo>
                        <a:lnTo>
                          <a:pt x="105" y="56"/>
                        </a:lnTo>
                        <a:lnTo>
                          <a:pt x="104" y="55"/>
                        </a:lnTo>
                        <a:lnTo>
                          <a:pt x="103" y="55"/>
                        </a:lnTo>
                        <a:lnTo>
                          <a:pt x="102" y="55"/>
                        </a:lnTo>
                        <a:lnTo>
                          <a:pt x="100" y="55"/>
                        </a:lnTo>
                        <a:lnTo>
                          <a:pt x="99" y="55"/>
                        </a:lnTo>
                        <a:lnTo>
                          <a:pt x="98" y="56"/>
                        </a:lnTo>
                        <a:lnTo>
                          <a:pt x="96" y="56"/>
                        </a:lnTo>
                        <a:lnTo>
                          <a:pt x="94" y="57"/>
                        </a:lnTo>
                        <a:lnTo>
                          <a:pt x="93" y="57"/>
                        </a:lnTo>
                        <a:lnTo>
                          <a:pt x="91" y="57"/>
                        </a:lnTo>
                        <a:lnTo>
                          <a:pt x="90" y="57"/>
                        </a:lnTo>
                        <a:lnTo>
                          <a:pt x="89" y="57"/>
                        </a:lnTo>
                        <a:lnTo>
                          <a:pt x="88" y="57"/>
                        </a:lnTo>
                        <a:lnTo>
                          <a:pt x="86" y="56"/>
                        </a:lnTo>
                        <a:lnTo>
                          <a:pt x="86" y="56"/>
                        </a:lnTo>
                        <a:lnTo>
                          <a:pt x="85" y="56"/>
                        </a:lnTo>
                        <a:lnTo>
                          <a:pt x="82" y="56"/>
                        </a:lnTo>
                        <a:lnTo>
                          <a:pt x="80" y="57"/>
                        </a:lnTo>
                        <a:lnTo>
                          <a:pt x="79" y="57"/>
                        </a:lnTo>
                        <a:lnTo>
                          <a:pt x="77" y="57"/>
                        </a:lnTo>
                        <a:lnTo>
                          <a:pt x="76" y="57"/>
                        </a:lnTo>
                        <a:lnTo>
                          <a:pt x="75" y="57"/>
                        </a:lnTo>
                        <a:lnTo>
                          <a:pt x="73" y="57"/>
                        </a:lnTo>
                        <a:lnTo>
                          <a:pt x="73" y="57"/>
                        </a:lnTo>
                        <a:lnTo>
                          <a:pt x="70" y="57"/>
                        </a:lnTo>
                        <a:lnTo>
                          <a:pt x="69" y="57"/>
                        </a:lnTo>
                        <a:lnTo>
                          <a:pt x="67" y="57"/>
                        </a:lnTo>
                        <a:lnTo>
                          <a:pt x="65" y="57"/>
                        </a:lnTo>
                        <a:lnTo>
                          <a:pt x="63" y="57"/>
                        </a:lnTo>
                        <a:lnTo>
                          <a:pt x="62" y="57"/>
                        </a:lnTo>
                        <a:lnTo>
                          <a:pt x="60" y="57"/>
                        </a:lnTo>
                        <a:lnTo>
                          <a:pt x="59" y="57"/>
                        </a:lnTo>
                        <a:lnTo>
                          <a:pt x="57" y="56"/>
                        </a:lnTo>
                        <a:lnTo>
                          <a:pt x="56" y="56"/>
                        </a:lnTo>
                        <a:lnTo>
                          <a:pt x="54" y="56"/>
                        </a:lnTo>
                        <a:lnTo>
                          <a:pt x="53" y="56"/>
                        </a:lnTo>
                        <a:lnTo>
                          <a:pt x="52" y="56"/>
                        </a:lnTo>
                        <a:lnTo>
                          <a:pt x="51" y="56"/>
                        </a:lnTo>
                        <a:lnTo>
                          <a:pt x="48" y="57"/>
                        </a:lnTo>
                        <a:lnTo>
                          <a:pt x="47" y="57"/>
                        </a:lnTo>
                        <a:lnTo>
                          <a:pt x="44" y="57"/>
                        </a:lnTo>
                        <a:lnTo>
                          <a:pt x="42" y="58"/>
                        </a:lnTo>
                        <a:lnTo>
                          <a:pt x="41" y="58"/>
                        </a:lnTo>
                        <a:lnTo>
                          <a:pt x="38" y="58"/>
                        </a:lnTo>
                        <a:lnTo>
                          <a:pt x="37" y="58"/>
                        </a:lnTo>
                        <a:lnTo>
                          <a:pt x="35" y="58"/>
                        </a:lnTo>
                        <a:lnTo>
                          <a:pt x="34" y="58"/>
                        </a:lnTo>
                        <a:lnTo>
                          <a:pt x="32" y="58"/>
                        </a:lnTo>
                        <a:lnTo>
                          <a:pt x="30" y="58"/>
                        </a:lnTo>
                        <a:lnTo>
                          <a:pt x="30" y="57"/>
                        </a:lnTo>
                        <a:lnTo>
                          <a:pt x="29" y="56"/>
                        </a:lnTo>
                        <a:lnTo>
                          <a:pt x="27" y="56"/>
                        </a:lnTo>
                        <a:lnTo>
                          <a:pt x="26" y="56"/>
                        </a:lnTo>
                        <a:lnTo>
                          <a:pt x="25" y="56"/>
                        </a:lnTo>
                        <a:lnTo>
                          <a:pt x="24" y="56"/>
                        </a:lnTo>
                        <a:lnTo>
                          <a:pt x="22" y="56"/>
                        </a:lnTo>
                        <a:lnTo>
                          <a:pt x="21" y="57"/>
                        </a:lnTo>
                        <a:lnTo>
                          <a:pt x="20" y="57"/>
                        </a:lnTo>
                        <a:lnTo>
                          <a:pt x="19" y="57"/>
                        </a:lnTo>
                        <a:lnTo>
                          <a:pt x="18" y="56"/>
                        </a:lnTo>
                        <a:lnTo>
                          <a:pt x="18" y="55"/>
                        </a:lnTo>
                        <a:lnTo>
                          <a:pt x="17" y="55"/>
                        </a:lnTo>
                        <a:lnTo>
                          <a:pt x="16" y="54"/>
                        </a:lnTo>
                        <a:lnTo>
                          <a:pt x="14" y="54"/>
                        </a:lnTo>
                        <a:lnTo>
                          <a:pt x="13" y="52"/>
                        </a:lnTo>
                        <a:lnTo>
                          <a:pt x="10" y="51"/>
                        </a:lnTo>
                        <a:lnTo>
                          <a:pt x="9" y="50"/>
                        </a:lnTo>
                        <a:lnTo>
                          <a:pt x="9" y="49"/>
                        </a:lnTo>
                        <a:lnTo>
                          <a:pt x="9" y="48"/>
                        </a:lnTo>
                        <a:lnTo>
                          <a:pt x="9" y="47"/>
                        </a:lnTo>
                        <a:lnTo>
                          <a:pt x="9" y="46"/>
                        </a:lnTo>
                        <a:lnTo>
                          <a:pt x="8" y="45"/>
                        </a:lnTo>
                        <a:lnTo>
                          <a:pt x="8" y="44"/>
                        </a:lnTo>
                        <a:lnTo>
                          <a:pt x="8" y="42"/>
                        </a:lnTo>
                        <a:lnTo>
                          <a:pt x="7" y="42"/>
                        </a:lnTo>
                        <a:lnTo>
                          <a:pt x="6" y="40"/>
                        </a:lnTo>
                        <a:lnTo>
                          <a:pt x="6" y="39"/>
                        </a:lnTo>
                        <a:lnTo>
                          <a:pt x="5" y="38"/>
                        </a:lnTo>
                        <a:lnTo>
                          <a:pt x="5" y="37"/>
                        </a:lnTo>
                        <a:lnTo>
                          <a:pt x="5" y="35"/>
                        </a:lnTo>
                        <a:lnTo>
                          <a:pt x="5" y="35"/>
                        </a:lnTo>
                        <a:lnTo>
                          <a:pt x="6" y="33"/>
                        </a:lnTo>
                        <a:lnTo>
                          <a:pt x="6" y="32"/>
                        </a:lnTo>
                        <a:lnTo>
                          <a:pt x="5" y="31"/>
                        </a:lnTo>
                        <a:lnTo>
                          <a:pt x="4" y="31"/>
                        </a:lnTo>
                        <a:lnTo>
                          <a:pt x="3" y="31"/>
                        </a:lnTo>
                        <a:lnTo>
                          <a:pt x="2" y="31"/>
                        </a:lnTo>
                        <a:lnTo>
                          <a:pt x="2" y="31"/>
                        </a:lnTo>
                        <a:lnTo>
                          <a:pt x="2" y="29"/>
                        </a:lnTo>
                        <a:lnTo>
                          <a:pt x="2" y="27"/>
                        </a:lnTo>
                        <a:lnTo>
                          <a:pt x="2" y="27"/>
                        </a:lnTo>
                        <a:lnTo>
                          <a:pt x="2" y="26"/>
                        </a:lnTo>
                        <a:lnTo>
                          <a:pt x="2" y="25"/>
                        </a:lnTo>
                        <a:lnTo>
                          <a:pt x="2" y="24"/>
                        </a:lnTo>
                        <a:lnTo>
                          <a:pt x="2" y="23"/>
                        </a:lnTo>
                        <a:lnTo>
                          <a:pt x="2" y="22"/>
                        </a:lnTo>
                        <a:lnTo>
                          <a:pt x="1" y="19"/>
                        </a:lnTo>
                        <a:lnTo>
                          <a:pt x="0" y="18"/>
                        </a:lnTo>
                        <a:lnTo>
                          <a:pt x="0" y="17"/>
                        </a:lnTo>
                        <a:lnTo>
                          <a:pt x="0" y="16"/>
                        </a:lnTo>
                        <a:lnTo>
                          <a:pt x="0" y="15"/>
                        </a:lnTo>
                        <a:lnTo>
                          <a:pt x="1" y="12"/>
                        </a:lnTo>
                        <a:lnTo>
                          <a:pt x="3" y="11"/>
                        </a:lnTo>
                        <a:lnTo>
                          <a:pt x="3" y="9"/>
                        </a:lnTo>
                        <a:lnTo>
                          <a:pt x="4" y="8"/>
                        </a:lnTo>
                        <a:lnTo>
                          <a:pt x="4" y="7"/>
                        </a:lnTo>
                        <a:lnTo>
                          <a:pt x="5" y="6"/>
                        </a:lnTo>
                        <a:lnTo>
                          <a:pt x="7" y="5"/>
                        </a:lnTo>
                        <a:lnTo>
                          <a:pt x="8" y="5"/>
                        </a:lnTo>
                        <a:lnTo>
                          <a:pt x="9" y="4"/>
                        </a:lnTo>
                        <a:lnTo>
                          <a:pt x="10" y="4"/>
                        </a:lnTo>
                        <a:lnTo>
                          <a:pt x="11" y="4"/>
                        </a:lnTo>
                        <a:lnTo>
                          <a:pt x="10" y="4"/>
                        </a:lnTo>
                      </a:path>
                    </a:pathLst>
                  </a:custGeom>
                  <a:solidFill>
                    <a:srgbClr val="FFA64C"/>
                  </a:solidFill>
                  <a:ln w="25400" cap="rnd" cmpd="sng">
                    <a:solidFill>
                      <a:srgbClr val="9973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157" name="Oval 152"/>
                  <p:cNvSpPr>
                    <a:spLocks noChangeArrowheads="1"/>
                  </p:cNvSpPr>
                  <p:nvPr/>
                </p:nvSpPr>
                <p:spPr bwMode="auto">
                  <a:xfrm>
                    <a:off x="2101" y="3109"/>
                    <a:ext cx="14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58" name="Oval 153"/>
                  <p:cNvSpPr>
                    <a:spLocks noChangeArrowheads="1"/>
                  </p:cNvSpPr>
                  <p:nvPr/>
                </p:nvSpPr>
                <p:spPr bwMode="auto">
                  <a:xfrm>
                    <a:off x="2081" y="3100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59" name="Oval 154"/>
                  <p:cNvSpPr>
                    <a:spLocks noChangeArrowheads="1"/>
                  </p:cNvSpPr>
                  <p:nvPr/>
                </p:nvSpPr>
                <p:spPr bwMode="auto">
                  <a:xfrm>
                    <a:off x="2097" y="3082"/>
                    <a:ext cx="13" cy="15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60" name="Oval 155"/>
                  <p:cNvSpPr>
                    <a:spLocks noChangeArrowheads="1"/>
                  </p:cNvSpPr>
                  <p:nvPr/>
                </p:nvSpPr>
                <p:spPr bwMode="auto">
                  <a:xfrm>
                    <a:off x="2071" y="3098"/>
                    <a:ext cx="15" cy="15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61" name="Oval 156"/>
                  <p:cNvSpPr>
                    <a:spLocks noChangeArrowheads="1"/>
                  </p:cNvSpPr>
                  <p:nvPr/>
                </p:nvSpPr>
                <p:spPr bwMode="auto">
                  <a:xfrm>
                    <a:off x="2075" y="3078"/>
                    <a:ext cx="15" cy="16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62" name="Oval 157"/>
                  <p:cNvSpPr>
                    <a:spLocks noChangeArrowheads="1"/>
                  </p:cNvSpPr>
                  <p:nvPr/>
                </p:nvSpPr>
                <p:spPr bwMode="auto">
                  <a:xfrm>
                    <a:off x="2048" y="3089"/>
                    <a:ext cx="13" cy="12"/>
                  </a:xfrm>
                  <a:prstGeom prst="ellipse">
                    <a:avLst/>
                  </a:prstGeom>
                  <a:solidFill>
                    <a:srgbClr val="191919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63" name="Oval 158"/>
                  <p:cNvSpPr>
                    <a:spLocks noChangeArrowheads="1"/>
                  </p:cNvSpPr>
                  <p:nvPr/>
                </p:nvSpPr>
                <p:spPr bwMode="auto">
                  <a:xfrm>
                    <a:off x="2050" y="3101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64" name="Oval 159"/>
                  <p:cNvSpPr>
                    <a:spLocks noChangeArrowheads="1"/>
                  </p:cNvSpPr>
                  <p:nvPr/>
                </p:nvSpPr>
                <p:spPr bwMode="auto">
                  <a:xfrm>
                    <a:off x="2054" y="3107"/>
                    <a:ext cx="16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65" name="Oval 160"/>
                  <p:cNvSpPr>
                    <a:spLocks noChangeArrowheads="1"/>
                  </p:cNvSpPr>
                  <p:nvPr/>
                </p:nvSpPr>
                <p:spPr bwMode="auto">
                  <a:xfrm>
                    <a:off x="2029" y="3101"/>
                    <a:ext cx="13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66" name="Oval 161"/>
                  <p:cNvSpPr>
                    <a:spLocks noChangeArrowheads="1"/>
                  </p:cNvSpPr>
                  <p:nvPr/>
                </p:nvSpPr>
                <p:spPr bwMode="auto">
                  <a:xfrm>
                    <a:off x="2019" y="3091"/>
                    <a:ext cx="14" cy="14"/>
                  </a:xfrm>
                  <a:prstGeom prst="ellipse">
                    <a:avLst/>
                  </a:prstGeom>
                  <a:solidFill>
                    <a:srgbClr val="191919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67" name="Oval 162"/>
                  <p:cNvSpPr>
                    <a:spLocks noChangeArrowheads="1"/>
                  </p:cNvSpPr>
                  <p:nvPr/>
                </p:nvSpPr>
                <p:spPr bwMode="auto">
                  <a:xfrm>
                    <a:off x="2019" y="3075"/>
                    <a:ext cx="14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68" name="Oval 163"/>
                  <p:cNvSpPr>
                    <a:spLocks noChangeArrowheads="1"/>
                  </p:cNvSpPr>
                  <p:nvPr/>
                </p:nvSpPr>
                <p:spPr bwMode="auto">
                  <a:xfrm>
                    <a:off x="2037" y="3070"/>
                    <a:ext cx="13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69" name="Oval 164"/>
                  <p:cNvSpPr>
                    <a:spLocks noChangeArrowheads="1"/>
                  </p:cNvSpPr>
                  <p:nvPr/>
                </p:nvSpPr>
                <p:spPr bwMode="auto">
                  <a:xfrm>
                    <a:off x="2049" y="3072"/>
                    <a:ext cx="15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70" name="Oval 165"/>
                  <p:cNvSpPr>
                    <a:spLocks noChangeArrowheads="1"/>
                  </p:cNvSpPr>
                  <p:nvPr/>
                </p:nvSpPr>
                <p:spPr bwMode="auto">
                  <a:xfrm>
                    <a:off x="2004" y="3093"/>
                    <a:ext cx="14" cy="15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71" name="Oval 166"/>
                  <p:cNvSpPr>
                    <a:spLocks noChangeArrowheads="1"/>
                  </p:cNvSpPr>
                  <p:nvPr/>
                </p:nvSpPr>
                <p:spPr bwMode="auto">
                  <a:xfrm>
                    <a:off x="2017" y="3107"/>
                    <a:ext cx="15" cy="15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72" name="Oval 167"/>
                  <p:cNvSpPr>
                    <a:spLocks noChangeArrowheads="1"/>
                  </p:cNvSpPr>
                  <p:nvPr/>
                </p:nvSpPr>
                <p:spPr bwMode="auto">
                  <a:xfrm>
                    <a:off x="2002" y="3079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73" name="Oval 168"/>
                  <p:cNvSpPr>
                    <a:spLocks noChangeArrowheads="1"/>
                  </p:cNvSpPr>
                  <p:nvPr/>
                </p:nvSpPr>
                <p:spPr bwMode="auto">
                  <a:xfrm>
                    <a:off x="2086" y="3086"/>
                    <a:ext cx="13" cy="15"/>
                  </a:xfrm>
                  <a:prstGeom prst="ellipse">
                    <a:avLst/>
                  </a:prstGeom>
                  <a:solidFill>
                    <a:srgbClr val="191919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74" name="Oval 169"/>
                  <p:cNvSpPr>
                    <a:spLocks noChangeArrowheads="1"/>
                  </p:cNvSpPr>
                  <p:nvPr/>
                </p:nvSpPr>
                <p:spPr bwMode="auto">
                  <a:xfrm>
                    <a:off x="2035" y="3081"/>
                    <a:ext cx="15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75" name="Oval 170"/>
                  <p:cNvSpPr>
                    <a:spLocks noChangeArrowheads="1"/>
                  </p:cNvSpPr>
                  <p:nvPr/>
                </p:nvSpPr>
                <p:spPr bwMode="auto">
                  <a:xfrm>
                    <a:off x="2029" y="3114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76" name="Oval 171"/>
                  <p:cNvSpPr>
                    <a:spLocks noChangeArrowheads="1"/>
                  </p:cNvSpPr>
                  <p:nvPr/>
                </p:nvSpPr>
                <p:spPr bwMode="auto">
                  <a:xfrm>
                    <a:off x="2087" y="3113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77" name="Oval 172"/>
                  <p:cNvSpPr>
                    <a:spLocks noChangeArrowheads="1"/>
                  </p:cNvSpPr>
                  <p:nvPr/>
                </p:nvSpPr>
                <p:spPr bwMode="auto">
                  <a:xfrm>
                    <a:off x="2061" y="3097"/>
                    <a:ext cx="15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78" name="Oval 173"/>
                  <p:cNvSpPr>
                    <a:spLocks noChangeArrowheads="1"/>
                  </p:cNvSpPr>
                  <p:nvPr/>
                </p:nvSpPr>
                <p:spPr bwMode="auto">
                  <a:xfrm>
                    <a:off x="2038" y="3091"/>
                    <a:ext cx="15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79" name="Oval 174"/>
                  <p:cNvSpPr>
                    <a:spLocks noChangeArrowheads="1"/>
                  </p:cNvSpPr>
                  <p:nvPr/>
                </p:nvSpPr>
                <p:spPr bwMode="auto">
                  <a:xfrm>
                    <a:off x="2099" y="3074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80" name="Oval 175"/>
                  <p:cNvSpPr>
                    <a:spLocks noChangeArrowheads="1"/>
                  </p:cNvSpPr>
                  <p:nvPr/>
                </p:nvSpPr>
                <p:spPr bwMode="auto">
                  <a:xfrm>
                    <a:off x="2003" y="3110"/>
                    <a:ext cx="15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81" name="Oval 176"/>
                  <p:cNvSpPr>
                    <a:spLocks noChangeArrowheads="1"/>
                  </p:cNvSpPr>
                  <p:nvPr/>
                </p:nvSpPr>
                <p:spPr bwMode="auto">
                  <a:xfrm>
                    <a:off x="2042" y="3113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82" name="Oval 177"/>
                  <p:cNvSpPr>
                    <a:spLocks noChangeArrowheads="1"/>
                  </p:cNvSpPr>
                  <p:nvPr/>
                </p:nvSpPr>
                <p:spPr bwMode="auto">
                  <a:xfrm>
                    <a:off x="2097" y="3097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83" name="Oval 178"/>
                  <p:cNvSpPr>
                    <a:spLocks noChangeArrowheads="1"/>
                  </p:cNvSpPr>
                  <p:nvPr/>
                </p:nvSpPr>
                <p:spPr bwMode="auto">
                  <a:xfrm>
                    <a:off x="2086" y="3071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84" name="Oval 179"/>
                  <p:cNvSpPr>
                    <a:spLocks noChangeArrowheads="1"/>
                  </p:cNvSpPr>
                  <p:nvPr/>
                </p:nvSpPr>
                <p:spPr bwMode="auto">
                  <a:xfrm>
                    <a:off x="2062" y="3079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85" name="Oval 180"/>
                  <p:cNvSpPr>
                    <a:spLocks noChangeArrowheads="1"/>
                  </p:cNvSpPr>
                  <p:nvPr/>
                </p:nvSpPr>
                <p:spPr bwMode="auto">
                  <a:xfrm>
                    <a:off x="2073" y="3091"/>
                    <a:ext cx="14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86" name="Oval 181"/>
                  <p:cNvSpPr>
                    <a:spLocks noChangeArrowheads="1"/>
                  </p:cNvSpPr>
                  <p:nvPr/>
                </p:nvSpPr>
                <p:spPr bwMode="auto">
                  <a:xfrm>
                    <a:off x="2037" y="3100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87" name="Oval 182"/>
                  <p:cNvSpPr>
                    <a:spLocks noChangeArrowheads="1"/>
                  </p:cNvSpPr>
                  <p:nvPr/>
                </p:nvSpPr>
                <p:spPr bwMode="auto">
                  <a:xfrm>
                    <a:off x="2078" y="3109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88" name="Oval 183"/>
                  <p:cNvSpPr>
                    <a:spLocks noChangeArrowheads="1"/>
                  </p:cNvSpPr>
                  <p:nvPr/>
                </p:nvSpPr>
                <p:spPr bwMode="auto">
                  <a:xfrm>
                    <a:off x="2056" y="3089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189" name="Group 184"/>
              <p:cNvGrpSpPr>
                <a:grpSpLocks/>
              </p:cNvGrpSpPr>
              <p:nvPr/>
            </p:nvGrpSpPr>
            <p:grpSpPr bwMode="auto">
              <a:xfrm>
                <a:off x="2241539" y="4549763"/>
                <a:ext cx="288925" cy="147637"/>
                <a:chOff x="2077" y="3157"/>
                <a:chExt cx="182" cy="93"/>
              </a:xfrm>
            </p:grpSpPr>
            <p:sp>
              <p:nvSpPr>
                <p:cNvPr id="190" name="Freeform 185"/>
                <p:cNvSpPr>
                  <a:spLocks/>
                </p:cNvSpPr>
                <p:nvPr/>
              </p:nvSpPr>
              <p:spPr bwMode="auto">
                <a:xfrm>
                  <a:off x="2090" y="3157"/>
                  <a:ext cx="166" cy="93"/>
                </a:xfrm>
                <a:custGeom>
                  <a:avLst/>
                  <a:gdLst/>
                  <a:ahLst/>
                  <a:cxnLst>
                    <a:cxn ang="0">
                      <a:pos x="123" y="0"/>
                    </a:cxn>
                    <a:cxn ang="0">
                      <a:pos x="165" y="92"/>
                    </a:cxn>
                    <a:cxn ang="0">
                      <a:pos x="40" y="92"/>
                    </a:cxn>
                    <a:cxn ang="0">
                      <a:pos x="0" y="0"/>
                    </a:cxn>
                    <a:cxn ang="0">
                      <a:pos x="123" y="0"/>
                    </a:cxn>
                  </a:cxnLst>
                  <a:rect l="0" t="0" r="r" b="b"/>
                  <a:pathLst>
                    <a:path w="166" h="93">
                      <a:moveTo>
                        <a:pt x="123" y="0"/>
                      </a:moveTo>
                      <a:lnTo>
                        <a:pt x="165" y="92"/>
                      </a:lnTo>
                      <a:lnTo>
                        <a:pt x="40" y="92"/>
                      </a:lnTo>
                      <a:lnTo>
                        <a:pt x="0" y="0"/>
                      </a:lnTo>
                      <a:lnTo>
                        <a:pt x="123" y="0"/>
                      </a:lnTo>
                    </a:path>
                  </a:pathLst>
                </a:custGeom>
                <a:solidFill>
                  <a:srgbClr val="B3B3B3"/>
                </a:solidFill>
                <a:ln w="1270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91" name="Freeform 186"/>
                <p:cNvSpPr>
                  <a:spLocks/>
                </p:cNvSpPr>
                <p:nvPr/>
              </p:nvSpPr>
              <p:spPr bwMode="auto">
                <a:xfrm>
                  <a:off x="2179" y="3157"/>
                  <a:ext cx="80" cy="93"/>
                </a:xfrm>
                <a:custGeom>
                  <a:avLst/>
                  <a:gdLst/>
                  <a:ahLst/>
                  <a:cxnLst>
                    <a:cxn ang="0">
                      <a:pos x="53" y="0"/>
                    </a:cxn>
                    <a:cxn ang="0">
                      <a:pos x="79" y="92"/>
                    </a:cxn>
                    <a:cxn ang="0">
                      <a:pos x="26" y="92"/>
                    </a:cxn>
                    <a:cxn ang="0">
                      <a:pos x="0" y="0"/>
                    </a:cxn>
                    <a:cxn ang="0">
                      <a:pos x="53" y="0"/>
                    </a:cxn>
                  </a:cxnLst>
                  <a:rect l="0" t="0" r="r" b="b"/>
                  <a:pathLst>
                    <a:path w="80" h="93">
                      <a:moveTo>
                        <a:pt x="53" y="0"/>
                      </a:moveTo>
                      <a:lnTo>
                        <a:pt x="79" y="92"/>
                      </a:lnTo>
                      <a:lnTo>
                        <a:pt x="26" y="92"/>
                      </a:lnTo>
                      <a:lnTo>
                        <a:pt x="0" y="0"/>
                      </a:lnTo>
                      <a:lnTo>
                        <a:pt x="53" y="0"/>
                      </a:lnTo>
                    </a:path>
                  </a:pathLst>
                </a:custGeom>
                <a:solidFill>
                  <a:srgbClr val="FFFF00"/>
                </a:solidFill>
                <a:ln w="1270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92" name="Freeform 187"/>
                <p:cNvSpPr>
                  <a:spLocks/>
                </p:cNvSpPr>
                <p:nvPr/>
              </p:nvSpPr>
              <p:spPr bwMode="auto">
                <a:xfrm>
                  <a:off x="2077" y="3157"/>
                  <a:ext cx="79" cy="93"/>
                </a:xfrm>
                <a:custGeom>
                  <a:avLst/>
                  <a:gdLst/>
                  <a:ahLst/>
                  <a:cxnLst>
                    <a:cxn ang="0">
                      <a:pos x="51" y="0"/>
                    </a:cxn>
                    <a:cxn ang="0">
                      <a:pos x="78" y="92"/>
                    </a:cxn>
                    <a:cxn ang="0">
                      <a:pos x="25" y="92"/>
                    </a:cxn>
                    <a:cxn ang="0">
                      <a:pos x="0" y="0"/>
                    </a:cxn>
                    <a:cxn ang="0">
                      <a:pos x="51" y="0"/>
                    </a:cxn>
                  </a:cxnLst>
                  <a:rect l="0" t="0" r="r" b="b"/>
                  <a:pathLst>
                    <a:path w="79" h="93">
                      <a:moveTo>
                        <a:pt x="51" y="0"/>
                      </a:moveTo>
                      <a:lnTo>
                        <a:pt x="78" y="92"/>
                      </a:lnTo>
                      <a:lnTo>
                        <a:pt x="25" y="92"/>
                      </a:lnTo>
                      <a:lnTo>
                        <a:pt x="0" y="0"/>
                      </a:lnTo>
                      <a:lnTo>
                        <a:pt x="51" y="0"/>
                      </a:lnTo>
                    </a:path>
                  </a:pathLst>
                </a:custGeom>
                <a:solidFill>
                  <a:srgbClr val="FFFF00"/>
                </a:solidFill>
                <a:ln w="1270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grpSp>
              <p:nvGrpSpPr>
                <p:cNvPr id="193" name="Group 188"/>
                <p:cNvGrpSpPr>
                  <a:grpSpLocks/>
                </p:cNvGrpSpPr>
                <p:nvPr/>
              </p:nvGrpSpPr>
              <p:grpSpPr bwMode="auto">
                <a:xfrm>
                  <a:off x="2101" y="3172"/>
                  <a:ext cx="130" cy="59"/>
                  <a:chOff x="2101" y="3172"/>
                  <a:chExt cx="130" cy="59"/>
                </a:xfrm>
              </p:grpSpPr>
              <p:sp>
                <p:nvSpPr>
                  <p:cNvPr id="194" name="Freeform 189"/>
                  <p:cNvSpPr>
                    <a:spLocks/>
                  </p:cNvSpPr>
                  <p:nvPr/>
                </p:nvSpPr>
                <p:spPr bwMode="auto">
                  <a:xfrm>
                    <a:off x="2101" y="3172"/>
                    <a:ext cx="130" cy="59"/>
                  </a:xfrm>
                  <a:custGeom>
                    <a:avLst/>
                    <a:gdLst/>
                    <a:ahLst/>
                    <a:cxnLst>
                      <a:cxn ang="0">
                        <a:pos x="17" y="3"/>
                      </a:cxn>
                      <a:cxn ang="0">
                        <a:pos x="25" y="2"/>
                      </a:cxn>
                      <a:cxn ang="0">
                        <a:pos x="30" y="3"/>
                      </a:cxn>
                      <a:cxn ang="0">
                        <a:pos x="36" y="3"/>
                      </a:cxn>
                      <a:cxn ang="0">
                        <a:pos x="42" y="2"/>
                      </a:cxn>
                      <a:cxn ang="0">
                        <a:pos x="48" y="0"/>
                      </a:cxn>
                      <a:cxn ang="0">
                        <a:pos x="54" y="1"/>
                      </a:cxn>
                      <a:cxn ang="0">
                        <a:pos x="63" y="1"/>
                      </a:cxn>
                      <a:cxn ang="0">
                        <a:pos x="70" y="0"/>
                      </a:cxn>
                      <a:cxn ang="0">
                        <a:pos x="76" y="0"/>
                      </a:cxn>
                      <a:cxn ang="0">
                        <a:pos x="82" y="1"/>
                      </a:cxn>
                      <a:cxn ang="0">
                        <a:pos x="87" y="1"/>
                      </a:cxn>
                      <a:cxn ang="0">
                        <a:pos x="94" y="1"/>
                      </a:cxn>
                      <a:cxn ang="0">
                        <a:pos x="99" y="0"/>
                      </a:cxn>
                      <a:cxn ang="0">
                        <a:pos x="105" y="0"/>
                      </a:cxn>
                      <a:cxn ang="0">
                        <a:pos x="110" y="0"/>
                      </a:cxn>
                      <a:cxn ang="0">
                        <a:pos x="116" y="1"/>
                      </a:cxn>
                      <a:cxn ang="0">
                        <a:pos x="119" y="4"/>
                      </a:cxn>
                      <a:cxn ang="0">
                        <a:pos x="123" y="10"/>
                      </a:cxn>
                      <a:cxn ang="0">
                        <a:pos x="123" y="16"/>
                      </a:cxn>
                      <a:cxn ang="0">
                        <a:pos x="123" y="23"/>
                      </a:cxn>
                      <a:cxn ang="0">
                        <a:pos x="123" y="29"/>
                      </a:cxn>
                      <a:cxn ang="0">
                        <a:pos x="124" y="34"/>
                      </a:cxn>
                      <a:cxn ang="0">
                        <a:pos x="128" y="41"/>
                      </a:cxn>
                      <a:cxn ang="0">
                        <a:pos x="127" y="49"/>
                      </a:cxn>
                      <a:cxn ang="0">
                        <a:pos x="125" y="54"/>
                      </a:cxn>
                      <a:cxn ang="0">
                        <a:pos x="119" y="58"/>
                      </a:cxn>
                      <a:cxn ang="0">
                        <a:pos x="111" y="58"/>
                      </a:cxn>
                      <a:cxn ang="0">
                        <a:pos x="105" y="57"/>
                      </a:cxn>
                      <a:cxn ang="0">
                        <a:pos x="100" y="55"/>
                      </a:cxn>
                      <a:cxn ang="0">
                        <a:pos x="93" y="57"/>
                      </a:cxn>
                      <a:cxn ang="0">
                        <a:pos x="86" y="56"/>
                      </a:cxn>
                      <a:cxn ang="0">
                        <a:pos x="79" y="57"/>
                      </a:cxn>
                      <a:cxn ang="0">
                        <a:pos x="73" y="57"/>
                      </a:cxn>
                      <a:cxn ang="0">
                        <a:pos x="63" y="57"/>
                      </a:cxn>
                      <a:cxn ang="0">
                        <a:pos x="56" y="56"/>
                      </a:cxn>
                      <a:cxn ang="0">
                        <a:pos x="48" y="57"/>
                      </a:cxn>
                      <a:cxn ang="0">
                        <a:pos x="38" y="58"/>
                      </a:cxn>
                      <a:cxn ang="0">
                        <a:pos x="30" y="58"/>
                      </a:cxn>
                      <a:cxn ang="0">
                        <a:pos x="25" y="56"/>
                      </a:cxn>
                      <a:cxn ang="0">
                        <a:pos x="19" y="57"/>
                      </a:cxn>
                      <a:cxn ang="0">
                        <a:pos x="14" y="54"/>
                      </a:cxn>
                      <a:cxn ang="0">
                        <a:pos x="9" y="48"/>
                      </a:cxn>
                      <a:cxn ang="0">
                        <a:pos x="8" y="42"/>
                      </a:cxn>
                      <a:cxn ang="0">
                        <a:pos x="5" y="37"/>
                      </a:cxn>
                      <a:cxn ang="0">
                        <a:pos x="5" y="31"/>
                      </a:cxn>
                      <a:cxn ang="0">
                        <a:pos x="2" y="29"/>
                      </a:cxn>
                      <a:cxn ang="0">
                        <a:pos x="2" y="24"/>
                      </a:cxn>
                      <a:cxn ang="0">
                        <a:pos x="0" y="17"/>
                      </a:cxn>
                      <a:cxn ang="0">
                        <a:pos x="3" y="9"/>
                      </a:cxn>
                      <a:cxn ang="0">
                        <a:pos x="8" y="5"/>
                      </a:cxn>
                    </a:cxnLst>
                    <a:rect l="0" t="0" r="r" b="b"/>
                    <a:pathLst>
                      <a:path w="130" h="59">
                        <a:moveTo>
                          <a:pt x="10" y="4"/>
                        </a:moveTo>
                        <a:lnTo>
                          <a:pt x="12" y="4"/>
                        </a:lnTo>
                        <a:lnTo>
                          <a:pt x="13" y="4"/>
                        </a:lnTo>
                        <a:lnTo>
                          <a:pt x="15" y="3"/>
                        </a:lnTo>
                        <a:lnTo>
                          <a:pt x="17" y="3"/>
                        </a:lnTo>
                        <a:lnTo>
                          <a:pt x="18" y="3"/>
                        </a:lnTo>
                        <a:lnTo>
                          <a:pt x="21" y="2"/>
                        </a:lnTo>
                        <a:lnTo>
                          <a:pt x="22" y="2"/>
                        </a:lnTo>
                        <a:lnTo>
                          <a:pt x="24" y="2"/>
                        </a:lnTo>
                        <a:lnTo>
                          <a:pt x="25" y="2"/>
                        </a:lnTo>
                        <a:lnTo>
                          <a:pt x="26" y="2"/>
                        </a:lnTo>
                        <a:lnTo>
                          <a:pt x="27" y="2"/>
                        </a:lnTo>
                        <a:lnTo>
                          <a:pt x="28" y="3"/>
                        </a:lnTo>
                        <a:lnTo>
                          <a:pt x="29" y="3"/>
                        </a:lnTo>
                        <a:lnTo>
                          <a:pt x="30" y="3"/>
                        </a:lnTo>
                        <a:lnTo>
                          <a:pt x="31" y="4"/>
                        </a:lnTo>
                        <a:lnTo>
                          <a:pt x="33" y="4"/>
                        </a:lnTo>
                        <a:lnTo>
                          <a:pt x="34" y="4"/>
                        </a:lnTo>
                        <a:lnTo>
                          <a:pt x="35" y="4"/>
                        </a:lnTo>
                        <a:lnTo>
                          <a:pt x="36" y="3"/>
                        </a:lnTo>
                        <a:lnTo>
                          <a:pt x="38" y="3"/>
                        </a:lnTo>
                        <a:lnTo>
                          <a:pt x="38" y="3"/>
                        </a:lnTo>
                        <a:lnTo>
                          <a:pt x="39" y="3"/>
                        </a:lnTo>
                        <a:lnTo>
                          <a:pt x="40" y="3"/>
                        </a:lnTo>
                        <a:lnTo>
                          <a:pt x="42" y="2"/>
                        </a:lnTo>
                        <a:lnTo>
                          <a:pt x="43" y="1"/>
                        </a:lnTo>
                        <a:lnTo>
                          <a:pt x="45" y="1"/>
                        </a:lnTo>
                        <a:lnTo>
                          <a:pt x="46" y="1"/>
                        </a:lnTo>
                        <a:lnTo>
                          <a:pt x="47" y="0"/>
                        </a:lnTo>
                        <a:lnTo>
                          <a:pt x="48" y="0"/>
                        </a:lnTo>
                        <a:lnTo>
                          <a:pt x="49" y="0"/>
                        </a:lnTo>
                        <a:lnTo>
                          <a:pt x="51" y="0"/>
                        </a:lnTo>
                        <a:lnTo>
                          <a:pt x="52" y="0"/>
                        </a:lnTo>
                        <a:lnTo>
                          <a:pt x="53" y="1"/>
                        </a:lnTo>
                        <a:lnTo>
                          <a:pt x="54" y="1"/>
                        </a:lnTo>
                        <a:lnTo>
                          <a:pt x="56" y="1"/>
                        </a:lnTo>
                        <a:lnTo>
                          <a:pt x="58" y="1"/>
                        </a:lnTo>
                        <a:lnTo>
                          <a:pt x="60" y="1"/>
                        </a:lnTo>
                        <a:lnTo>
                          <a:pt x="61" y="1"/>
                        </a:lnTo>
                        <a:lnTo>
                          <a:pt x="63" y="1"/>
                        </a:lnTo>
                        <a:lnTo>
                          <a:pt x="64" y="1"/>
                        </a:lnTo>
                        <a:lnTo>
                          <a:pt x="65" y="1"/>
                        </a:lnTo>
                        <a:lnTo>
                          <a:pt x="67" y="1"/>
                        </a:lnTo>
                        <a:lnTo>
                          <a:pt x="68" y="0"/>
                        </a:lnTo>
                        <a:lnTo>
                          <a:pt x="70" y="0"/>
                        </a:lnTo>
                        <a:lnTo>
                          <a:pt x="71" y="0"/>
                        </a:lnTo>
                        <a:lnTo>
                          <a:pt x="72" y="0"/>
                        </a:lnTo>
                        <a:lnTo>
                          <a:pt x="73" y="0"/>
                        </a:lnTo>
                        <a:lnTo>
                          <a:pt x="75" y="0"/>
                        </a:lnTo>
                        <a:lnTo>
                          <a:pt x="76" y="0"/>
                        </a:lnTo>
                        <a:lnTo>
                          <a:pt x="77" y="0"/>
                        </a:lnTo>
                        <a:lnTo>
                          <a:pt x="78" y="0"/>
                        </a:lnTo>
                        <a:lnTo>
                          <a:pt x="80" y="1"/>
                        </a:lnTo>
                        <a:lnTo>
                          <a:pt x="81" y="1"/>
                        </a:lnTo>
                        <a:lnTo>
                          <a:pt x="82" y="1"/>
                        </a:lnTo>
                        <a:lnTo>
                          <a:pt x="83" y="1"/>
                        </a:lnTo>
                        <a:lnTo>
                          <a:pt x="84" y="1"/>
                        </a:lnTo>
                        <a:lnTo>
                          <a:pt x="86" y="1"/>
                        </a:lnTo>
                        <a:lnTo>
                          <a:pt x="86" y="1"/>
                        </a:lnTo>
                        <a:lnTo>
                          <a:pt x="87" y="1"/>
                        </a:lnTo>
                        <a:lnTo>
                          <a:pt x="89" y="2"/>
                        </a:lnTo>
                        <a:lnTo>
                          <a:pt x="90" y="2"/>
                        </a:lnTo>
                        <a:lnTo>
                          <a:pt x="91" y="2"/>
                        </a:lnTo>
                        <a:lnTo>
                          <a:pt x="93" y="2"/>
                        </a:lnTo>
                        <a:lnTo>
                          <a:pt x="94" y="1"/>
                        </a:lnTo>
                        <a:lnTo>
                          <a:pt x="95" y="1"/>
                        </a:lnTo>
                        <a:lnTo>
                          <a:pt x="96" y="1"/>
                        </a:lnTo>
                        <a:lnTo>
                          <a:pt x="97" y="0"/>
                        </a:lnTo>
                        <a:lnTo>
                          <a:pt x="98" y="0"/>
                        </a:lnTo>
                        <a:lnTo>
                          <a:pt x="99" y="0"/>
                        </a:lnTo>
                        <a:lnTo>
                          <a:pt x="100" y="0"/>
                        </a:lnTo>
                        <a:lnTo>
                          <a:pt x="101" y="0"/>
                        </a:lnTo>
                        <a:lnTo>
                          <a:pt x="103" y="0"/>
                        </a:lnTo>
                        <a:lnTo>
                          <a:pt x="104" y="0"/>
                        </a:lnTo>
                        <a:lnTo>
                          <a:pt x="105" y="0"/>
                        </a:lnTo>
                        <a:lnTo>
                          <a:pt x="106" y="0"/>
                        </a:lnTo>
                        <a:lnTo>
                          <a:pt x="107" y="0"/>
                        </a:lnTo>
                        <a:lnTo>
                          <a:pt x="108" y="0"/>
                        </a:lnTo>
                        <a:lnTo>
                          <a:pt x="109" y="0"/>
                        </a:lnTo>
                        <a:lnTo>
                          <a:pt x="110" y="0"/>
                        </a:lnTo>
                        <a:lnTo>
                          <a:pt x="111" y="1"/>
                        </a:lnTo>
                        <a:lnTo>
                          <a:pt x="112" y="1"/>
                        </a:lnTo>
                        <a:lnTo>
                          <a:pt x="113" y="1"/>
                        </a:lnTo>
                        <a:lnTo>
                          <a:pt x="114" y="1"/>
                        </a:lnTo>
                        <a:lnTo>
                          <a:pt x="116" y="1"/>
                        </a:lnTo>
                        <a:lnTo>
                          <a:pt x="116" y="2"/>
                        </a:lnTo>
                        <a:lnTo>
                          <a:pt x="118" y="2"/>
                        </a:lnTo>
                        <a:lnTo>
                          <a:pt x="118" y="3"/>
                        </a:lnTo>
                        <a:lnTo>
                          <a:pt x="119" y="4"/>
                        </a:lnTo>
                        <a:lnTo>
                          <a:pt x="119" y="4"/>
                        </a:lnTo>
                        <a:lnTo>
                          <a:pt x="120" y="5"/>
                        </a:lnTo>
                        <a:lnTo>
                          <a:pt x="121" y="7"/>
                        </a:lnTo>
                        <a:lnTo>
                          <a:pt x="122" y="8"/>
                        </a:lnTo>
                        <a:lnTo>
                          <a:pt x="122" y="9"/>
                        </a:lnTo>
                        <a:lnTo>
                          <a:pt x="123" y="10"/>
                        </a:lnTo>
                        <a:lnTo>
                          <a:pt x="123" y="11"/>
                        </a:lnTo>
                        <a:lnTo>
                          <a:pt x="123" y="13"/>
                        </a:lnTo>
                        <a:lnTo>
                          <a:pt x="123" y="15"/>
                        </a:lnTo>
                        <a:lnTo>
                          <a:pt x="123" y="16"/>
                        </a:lnTo>
                        <a:lnTo>
                          <a:pt x="123" y="16"/>
                        </a:lnTo>
                        <a:lnTo>
                          <a:pt x="123" y="18"/>
                        </a:lnTo>
                        <a:lnTo>
                          <a:pt x="123" y="19"/>
                        </a:lnTo>
                        <a:lnTo>
                          <a:pt x="123" y="20"/>
                        </a:lnTo>
                        <a:lnTo>
                          <a:pt x="123" y="21"/>
                        </a:lnTo>
                        <a:lnTo>
                          <a:pt x="123" y="23"/>
                        </a:lnTo>
                        <a:lnTo>
                          <a:pt x="123" y="24"/>
                        </a:lnTo>
                        <a:lnTo>
                          <a:pt x="123" y="25"/>
                        </a:lnTo>
                        <a:lnTo>
                          <a:pt x="123" y="27"/>
                        </a:lnTo>
                        <a:lnTo>
                          <a:pt x="123" y="27"/>
                        </a:lnTo>
                        <a:lnTo>
                          <a:pt x="123" y="29"/>
                        </a:lnTo>
                        <a:lnTo>
                          <a:pt x="123" y="30"/>
                        </a:lnTo>
                        <a:lnTo>
                          <a:pt x="123" y="31"/>
                        </a:lnTo>
                        <a:lnTo>
                          <a:pt x="123" y="32"/>
                        </a:lnTo>
                        <a:lnTo>
                          <a:pt x="123" y="33"/>
                        </a:lnTo>
                        <a:lnTo>
                          <a:pt x="124" y="34"/>
                        </a:lnTo>
                        <a:lnTo>
                          <a:pt x="124" y="35"/>
                        </a:lnTo>
                        <a:lnTo>
                          <a:pt x="125" y="36"/>
                        </a:lnTo>
                        <a:lnTo>
                          <a:pt x="125" y="38"/>
                        </a:lnTo>
                        <a:lnTo>
                          <a:pt x="127" y="39"/>
                        </a:lnTo>
                        <a:lnTo>
                          <a:pt x="128" y="41"/>
                        </a:lnTo>
                        <a:lnTo>
                          <a:pt x="129" y="42"/>
                        </a:lnTo>
                        <a:lnTo>
                          <a:pt x="129" y="45"/>
                        </a:lnTo>
                        <a:lnTo>
                          <a:pt x="129" y="46"/>
                        </a:lnTo>
                        <a:lnTo>
                          <a:pt x="128" y="48"/>
                        </a:lnTo>
                        <a:lnTo>
                          <a:pt x="127" y="49"/>
                        </a:lnTo>
                        <a:lnTo>
                          <a:pt x="126" y="50"/>
                        </a:lnTo>
                        <a:lnTo>
                          <a:pt x="126" y="51"/>
                        </a:lnTo>
                        <a:lnTo>
                          <a:pt x="126" y="52"/>
                        </a:lnTo>
                        <a:lnTo>
                          <a:pt x="125" y="54"/>
                        </a:lnTo>
                        <a:lnTo>
                          <a:pt x="125" y="54"/>
                        </a:lnTo>
                        <a:lnTo>
                          <a:pt x="125" y="56"/>
                        </a:lnTo>
                        <a:lnTo>
                          <a:pt x="125" y="57"/>
                        </a:lnTo>
                        <a:lnTo>
                          <a:pt x="122" y="58"/>
                        </a:lnTo>
                        <a:lnTo>
                          <a:pt x="120" y="58"/>
                        </a:lnTo>
                        <a:lnTo>
                          <a:pt x="119" y="58"/>
                        </a:lnTo>
                        <a:lnTo>
                          <a:pt x="116" y="58"/>
                        </a:lnTo>
                        <a:lnTo>
                          <a:pt x="115" y="58"/>
                        </a:lnTo>
                        <a:lnTo>
                          <a:pt x="113" y="58"/>
                        </a:lnTo>
                        <a:lnTo>
                          <a:pt x="112" y="58"/>
                        </a:lnTo>
                        <a:lnTo>
                          <a:pt x="111" y="58"/>
                        </a:lnTo>
                        <a:lnTo>
                          <a:pt x="110" y="58"/>
                        </a:lnTo>
                        <a:lnTo>
                          <a:pt x="108" y="58"/>
                        </a:lnTo>
                        <a:lnTo>
                          <a:pt x="107" y="58"/>
                        </a:lnTo>
                        <a:lnTo>
                          <a:pt x="106" y="57"/>
                        </a:lnTo>
                        <a:lnTo>
                          <a:pt x="105" y="57"/>
                        </a:lnTo>
                        <a:lnTo>
                          <a:pt x="105" y="56"/>
                        </a:lnTo>
                        <a:lnTo>
                          <a:pt x="104" y="55"/>
                        </a:lnTo>
                        <a:lnTo>
                          <a:pt x="103" y="55"/>
                        </a:lnTo>
                        <a:lnTo>
                          <a:pt x="102" y="55"/>
                        </a:lnTo>
                        <a:lnTo>
                          <a:pt x="100" y="55"/>
                        </a:lnTo>
                        <a:lnTo>
                          <a:pt x="99" y="55"/>
                        </a:lnTo>
                        <a:lnTo>
                          <a:pt x="98" y="56"/>
                        </a:lnTo>
                        <a:lnTo>
                          <a:pt x="96" y="56"/>
                        </a:lnTo>
                        <a:lnTo>
                          <a:pt x="94" y="57"/>
                        </a:lnTo>
                        <a:lnTo>
                          <a:pt x="93" y="57"/>
                        </a:lnTo>
                        <a:lnTo>
                          <a:pt x="91" y="57"/>
                        </a:lnTo>
                        <a:lnTo>
                          <a:pt x="90" y="57"/>
                        </a:lnTo>
                        <a:lnTo>
                          <a:pt x="89" y="57"/>
                        </a:lnTo>
                        <a:lnTo>
                          <a:pt x="88" y="57"/>
                        </a:lnTo>
                        <a:lnTo>
                          <a:pt x="86" y="56"/>
                        </a:lnTo>
                        <a:lnTo>
                          <a:pt x="86" y="56"/>
                        </a:lnTo>
                        <a:lnTo>
                          <a:pt x="85" y="56"/>
                        </a:lnTo>
                        <a:lnTo>
                          <a:pt x="82" y="56"/>
                        </a:lnTo>
                        <a:lnTo>
                          <a:pt x="80" y="57"/>
                        </a:lnTo>
                        <a:lnTo>
                          <a:pt x="79" y="57"/>
                        </a:lnTo>
                        <a:lnTo>
                          <a:pt x="77" y="57"/>
                        </a:lnTo>
                        <a:lnTo>
                          <a:pt x="76" y="57"/>
                        </a:lnTo>
                        <a:lnTo>
                          <a:pt x="75" y="57"/>
                        </a:lnTo>
                        <a:lnTo>
                          <a:pt x="73" y="57"/>
                        </a:lnTo>
                        <a:lnTo>
                          <a:pt x="73" y="57"/>
                        </a:lnTo>
                        <a:lnTo>
                          <a:pt x="70" y="57"/>
                        </a:lnTo>
                        <a:lnTo>
                          <a:pt x="69" y="57"/>
                        </a:lnTo>
                        <a:lnTo>
                          <a:pt x="67" y="57"/>
                        </a:lnTo>
                        <a:lnTo>
                          <a:pt x="65" y="57"/>
                        </a:lnTo>
                        <a:lnTo>
                          <a:pt x="63" y="57"/>
                        </a:lnTo>
                        <a:lnTo>
                          <a:pt x="62" y="57"/>
                        </a:lnTo>
                        <a:lnTo>
                          <a:pt x="60" y="57"/>
                        </a:lnTo>
                        <a:lnTo>
                          <a:pt x="59" y="57"/>
                        </a:lnTo>
                        <a:lnTo>
                          <a:pt x="57" y="56"/>
                        </a:lnTo>
                        <a:lnTo>
                          <a:pt x="56" y="56"/>
                        </a:lnTo>
                        <a:lnTo>
                          <a:pt x="54" y="56"/>
                        </a:lnTo>
                        <a:lnTo>
                          <a:pt x="53" y="56"/>
                        </a:lnTo>
                        <a:lnTo>
                          <a:pt x="52" y="56"/>
                        </a:lnTo>
                        <a:lnTo>
                          <a:pt x="51" y="56"/>
                        </a:lnTo>
                        <a:lnTo>
                          <a:pt x="48" y="57"/>
                        </a:lnTo>
                        <a:lnTo>
                          <a:pt x="47" y="57"/>
                        </a:lnTo>
                        <a:lnTo>
                          <a:pt x="44" y="57"/>
                        </a:lnTo>
                        <a:lnTo>
                          <a:pt x="42" y="58"/>
                        </a:lnTo>
                        <a:lnTo>
                          <a:pt x="41" y="58"/>
                        </a:lnTo>
                        <a:lnTo>
                          <a:pt x="38" y="58"/>
                        </a:lnTo>
                        <a:lnTo>
                          <a:pt x="37" y="58"/>
                        </a:lnTo>
                        <a:lnTo>
                          <a:pt x="35" y="58"/>
                        </a:lnTo>
                        <a:lnTo>
                          <a:pt x="34" y="58"/>
                        </a:lnTo>
                        <a:lnTo>
                          <a:pt x="32" y="58"/>
                        </a:lnTo>
                        <a:lnTo>
                          <a:pt x="30" y="58"/>
                        </a:lnTo>
                        <a:lnTo>
                          <a:pt x="30" y="57"/>
                        </a:lnTo>
                        <a:lnTo>
                          <a:pt x="29" y="56"/>
                        </a:lnTo>
                        <a:lnTo>
                          <a:pt x="27" y="56"/>
                        </a:lnTo>
                        <a:lnTo>
                          <a:pt x="26" y="56"/>
                        </a:lnTo>
                        <a:lnTo>
                          <a:pt x="25" y="56"/>
                        </a:lnTo>
                        <a:lnTo>
                          <a:pt x="24" y="56"/>
                        </a:lnTo>
                        <a:lnTo>
                          <a:pt x="22" y="56"/>
                        </a:lnTo>
                        <a:lnTo>
                          <a:pt x="21" y="57"/>
                        </a:lnTo>
                        <a:lnTo>
                          <a:pt x="20" y="57"/>
                        </a:lnTo>
                        <a:lnTo>
                          <a:pt x="19" y="57"/>
                        </a:lnTo>
                        <a:lnTo>
                          <a:pt x="18" y="56"/>
                        </a:lnTo>
                        <a:lnTo>
                          <a:pt x="18" y="55"/>
                        </a:lnTo>
                        <a:lnTo>
                          <a:pt x="17" y="55"/>
                        </a:lnTo>
                        <a:lnTo>
                          <a:pt x="16" y="54"/>
                        </a:lnTo>
                        <a:lnTo>
                          <a:pt x="14" y="54"/>
                        </a:lnTo>
                        <a:lnTo>
                          <a:pt x="13" y="52"/>
                        </a:lnTo>
                        <a:lnTo>
                          <a:pt x="10" y="51"/>
                        </a:lnTo>
                        <a:lnTo>
                          <a:pt x="9" y="50"/>
                        </a:lnTo>
                        <a:lnTo>
                          <a:pt x="9" y="49"/>
                        </a:lnTo>
                        <a:lnTo>
                          <a:pt x="9" y="48"/>
                        </a:lnTo>
                        <a:lnTo>
                          <a:pt x="9" y="47"/>
                        </a:lnTo>
                        <a:lnTo>
                          <a:pt x="9" y="46"/>
                        </a:lnTo>
                        <a:lnTo>
                          <a:pt x="8" y="45"/>
                        </a:lnTo>
                        <a:lnTo>
                          <a:pt x="8" y="44"/>
                        </a:lnTo>
                        <a:lnTo>
                          <a:pt x="8" y="42"/>
                        </a:lnTo>
                        <a:lnTo>
                          <a:pt x="7" y="42"/>
                        </a:lnTo>
                        <a:lnTo>
                          <a:pt x="6" y="40"/>
                        </a:lnTo>
                        <a:lnTo>
                          <a:pt x="6" y="39"/>
                        </a:lnTo>
                        <a:lnTo>
                          <a:pt x="5" y="38"/>
                        </a:lnTo>
                        <a:lnTo>
                          <a:pt x="5" y="37"/>
                        </a:lnTo>
                        <a:lnTo>
                          <a:pt x="5" y="35"/>
                        </a:lnTo>
                        <a:lnTo>
                          <a:pt x="5" y="35"/>
                        </a:lnTo>
                        <a:lnTo>
                          <a:pt x="6" y="33"/>
                        </a:lnTo>
                        <a:lnTo>
                          <a:pt x="6" y="32"/>
                        </a:lnTo>
                        <a:lnTo>
                          <a:pt x="5" y="31"/>
                        </a:lnTo>
                        <a:lnTo>
                          <a:pt x="4" y="31"/>
                        </a:lnTo>
                        <a:lnTo>
                          <a:pt x="3" y="31"/>
                        </a:lnTo>
                        <a:lnTo>
                          <a:pt x="2" y="31"/>
                        </a:lnTo>
                        <a:lnTo>
                          <a:pt x="2" y="31"/>
                        </a:lnTo>
                        <a:lnTo>
                          <a:pt x="2" y="29"/>
                        </a:lnTo>
                        <a:lnTo>
                          <a:pt x="2" y="27"/>
                        </a:lnTo>
                        <a:lnTo>
                          <a:pt x="2" y="27"/>
                        </a:lnTo>
                        <a:lnTo>
                          <a:pt x="2" y="26"/>
                        </a:lnTo>
                        <a:lnTo>
                          <a:pt x="2" y="25"/>
                        </a:lnTo>
                        <a:lnTo>
                          <a:pt x="2" y="24"/>
                        </a:lnTo>
                        <a:lnTo>
                          <a:pt x="2" y="23"/>
                        </a:lnTo>
                        <a:lnTo>
                          <a:pt x="2" y="22"/>
                        </a:lnTo>
                        <a:lnTo>
                          <a:pt x="1" y="19"/>
                        </a:lnTo>
                        <a:lnTo>
                          <a:pt x="0" y="18"/>
                        </a:lnTo>
                        <a:lnTo>
                          <a:pt x="0" y="17"/>
                        </a:lnTo>
                        <a:lnTo>
                          <a:pt x="0" y="16"/>
                        </a:lnTo>
                        <a:lnTo>
                          <a:pt x="0" y="15"/>
                        </a:lnTo>
                        <a:lnTo>
                          <a:pt x="1" y="12"/>
                        </a:lnTo>
                        <a:lnTo>
                          <a:pt x="3" y="11"/>
                        </a:lnTo>
                        <a:lnTo>
                          <a:pt x="3" y="9"/>
                        </a:lnTo>
                        <a:lnTo>
                          <a:pt x="4" y="8"/>
                        </a:lnTo>
                        <a:lnTo>
                          <a:pt x="4" y="7"/>
                        </a:lnTo>
                        <a:lnTo>
                          <a:pt x="5" y="6"/>
                        </a:lnTo>
                        <a:lnTo>
                          <a:pt x="7" y="5"/>
                        </a:lnTo>
                        <a:lnTo>
                          <a:pt x="8" y="5"/>
                        </a:lnTo>
                        <a:lnTo>
                          <a:pt x="9" y="4"/>
                        </a:lnTo>
                        <a:lnTo>
                          <a:pt x="10" y="4"/>
                        </a:lnTo>
                        <a:lnTo>
                          <a:pt x="11" y="4"/>
                        </a:lnTo>
                        <a:lnTo>
                          <a:pt x="10" y="4"/>
                        </a:lnTo>
                      </a:path>
                    </a:pathLst>
                  </a:custGeom>
                  <a:solidFill>
                    <a:srgbClr val="FFA64C"/>
                  </a:solidFill>
                  <a:ln w="25400" cap="rnd" cmpd="sng">
                    <a:solidFill>
                      <a:srgbClr val="9973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195" name="Oval 190"/>
                  <p:cNvSpPr>
                    <a:spLocks noChangeArrowheads="1"/>
                  </p:cNvSpPr>
                  <p:nvPr/>
                </p:nvSpPr>
                <p:spPr bwMode="auto">
                  <a:xfrm>
                    <a:off x="2209" y="3211"/>
                    <a:ext cx="14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96" name="Oval 191"/>
                  <p:cNvSpPr>
                    <a:spLocks noChangeArrowheads="1"/>
                  </p:cNvSpPr>
                  <p:nvPr/>
                </p:nvSpPr>
                <p:spPr bwMode="auto">
                  <a:xfrm>
                    <a:off x="2189" y="3202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97" name="Oval 192"/>
                  <p:cNvSpPr>
                    <a:spLocks noChangeArrowheads="1"/>
                  </p:cNvSpPr>
                  <p:nvPr/>
                </p:nvSpPr>
                <p:spPr bwMode="auto">
                  <a:xfrm>
                    <a:off x="2205" y="3184"/>
                    <a:ext cx="13" cy="15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98" name="Oval 193"/>
                  <p:cNvSpPr>
                    <a:spLocks noChangeArrowheads="1"/>
                  </p:cNvSpPr>
                  <p:nvPr/>
                </p:nvSpPr>
                <p:spPr bwMode="auto">
                  <a:xfrm>
                    <a:off x="2179" y="3200"/>
                    <a:ext cx="15" cy="15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99" name="Oval 194"/>
                  <p:cNvSpPr>
                    <a:spLocks noChangeArrowheads="1"/>
                  </p:cNvSpPr>
                  <p:nvPr/>
                </p:nvSpPr>
                <p:spPr bwMode="auto">
                  <a:xfrm>
                    <a:off x="2183" y="3180"/>
                    <a:ext cx="15" cy="16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00" name="Oval 195"/>
                  <p:cNvSpPr>
                    <a:spLocks noChangeArrowheads="1"/>
                  </p:cNvSpPr>
                  <p:nvPr/>
                </p:nvSpPr>
                <p:spPr bwMode="auto">
                  <a:xfrm>
                    <a:off x="2156" y="3191"/>
                    <a:ext cx="13" cy="12"/>
                  </a:xfrm>
                  <a:prstGeom prst="ellipse">
                    <a:avLst/>
                  </a:prstGeom>
                  <a:solidFill>
                    <a:srgbClr val="191919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01" name="Oval 196"/>
                  <p:cNvSpPr>
                    <a:spLocks noChangeArrowheads="1"/>
                  </p:cNvSpPr>
                  <p:nvPr/>
                </p:nvSpPr>
                <p:spPr bwMode="auto">
                  <a:xfrm>
                    <a:off x="2158" y="3203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02" name="Oval 197"/>
                  <p:cNvSpPr>
                    <a:spLocks noChangeArrowheads="1"/>
                  </p:cNvSpPr>
                  <p:nvPr/>
                </p:nvSpPr>
                <p:spPr bwMode="auto">
                  <a:xfrm>
                    <a:off x="2162" y="3209"/>
                    <a:ext cx="16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03" name="Oval 198"/>
                  <p:cNvSpPr>
                    <a:spLocks noChangeArrowheads="1"/>
                  </p:cNvSpPr>
                  <p:nvPr/>
                </p:nvSpPr>
                <p:spPr bwMode="auto">
                  <a:xfrm>
                    <a:off x="2137" y="3203"/>
                    <a:ext cx="13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04" name="Oval 199"/>
                  <p:cNvSpPr>
                    <a:spLocks noChangeArrowheads="1"/>
                  </p:cNvSpPr>
                  <p:nvPr/>
                </p:nvSpPr>
                <p:spPr bwMode="auto">
                  <a:xfrm>
                    <a:off x="2127" y="3193"/>
                    <a:ext cx="14" cy="14"/>
                  </a:xfrm>
                  <a:prstGeom prst="ellipse">
                    <a:avLst/>
                  </a:prstGeom>
                  <a:solidFill>
                    <a:srgbClr val="191919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05" name="Oval 200"/>
                  <p:cNvSpPr>
                    <a:spLocks noChangeArrowheads="1"/>
                  </p:cNvSpPr>
                  <p:nvPr/>
                </p:nvSpPr>
                <p:spPr bwMode="auto">
                  <a:xfrm>
                    <a:off x="2127" y="3177"/>
                    <a:ext cx="14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06" name="Oval 201"/>
                  <p:cNvSpPr>
                    <a:spLocks noChangeArrowheads="1"/>
                  </p:cNvSpPr>
                  <p:nvPr/>
                </p:nvSpPr>
                <p:spPr bwMode="auto">
                  <a:xfrm>
                    <a:off x="2145" y="3172"/>
                    <a:ext cx="13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07" name="Oval 202"/>
                  <p:cNvSpPr>
                    <a:spLocks noChangeArrowheads="1"/>
                  </p:cNvSpPr>
                  <p:nvPr/>
                </p:nvSpPr>
                <p:spPr bwMode="auto">
                  <a:xfrm>
                    <a:off x="2157" y="3174"/>
                    <a:ext cx="15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08" name="Oval 203"/>
                  <p:cNvSpPr>
                    <a:spLocks noChangeArrowheads="1"/>
                  </p:cNvSpPr>
                  <p:nvPr/>
                </p:nvSpPr>
                <p:spPr bwMode="auto">
                  <a:xfrm>
                    <a:off x="2112" y="3195"/>
                    <a:ext cx="14" cy="15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09" name="Oval 204"/>
                  <p:cNvSpPr>
                    <a:spLocks noChangeArrowheads="1"/>
                  </p:cNvSpPr>
                  <p:nvPr/>
                </p:nvSpPr>
                <p:spPr bwMode="auto">
                  <a:xfrm>
                    <a:off x="2125" y="3209"/>
                    <a:ext cx="15" cy="15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10" name="Oval 205"/>
                  <p:cNvSpPr>
                    <a:spLocks noChangeArrowheads="1"/>
                  </p:cNvSpPr>
                  <p:nvPr/>
                </p:nvSpPr>
                <p:spPr bwMode="auto">
                  <a:xfrm>
                    <a:off x="2110" y="3181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11" name="Oval 206"/>
                  <p:cNvSpPr>
                    <a:spLocks noChangeArrowheads="1"/>
                  </p:cNvSpPr>
                  <p:nvPr/>
                </p:nvSpPr>
                <p:spPr bwMode="auto">
                  <a:xfrm>
                    <a:off x="2194" y="3188"/>
                    <a:ext cx="13" cy="15"/>
                  </a:xfrm>
                  <a:prstGeom prst="ellipse">
                    <a:avLst/>
                  </a:prstGeom>
                  <a:solidFill>
                    <a:srgbClr val="191919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12" name="Oval 207"/>
                  <p:cNvSpPr>
                    <a:spLocks noChangeArrowheads="1"/>
                  </p:cNvSpPr>
                  <p:nvPr/>
                </p:nvSpPr>
                <p:spPr bwMode="auto">
                  <a:xfrm>
                    <a:off x="2143" y="3183"/>
                    <a:ext cx="15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13" name="Oval 208"/>
                  <p:cNvSpPr>
                    <a:spLocks noChangeArrowheads="1"/>
                  </p:cNvSpPr>
                  <p:nvPr/>
                </p:nvSpPr>
                <p:spPr bwMode="auto">
                  <a:xfrm>
                    <a:off x="2137" y="3216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14" name="Oval 209"/>
                  <p:cNvSpPr>
                    <a:spLocks noChangeArrowheads="1"/>
                  </p:cNvSpPr>
                  <p:nvPr/>
                </p:nvSpPr>
                <p:spPr bwMode="auto">
                  <a:xfrm>
                    <a:off x="2195" y="3215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15" name="Oval 210"/>
                  <p:cNvSpPr>
                    <a:spLocks noChangeArrowheads="1"/>
                  </p:cNvSpPr>
                  <p:nvPr/>
                </p:nvSpPr>
                <p:spPr bwMode="auto">
                  <a:xfrm>
                    <a:off x="2169" y="3199"/>
                    <a:ext cx="15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16" name="Oval 211"/>
                  <p:cNvSpPr>
                    <a:spLocks noChangeArrowheads="1"/>
                  </p:cNvSpPr>
                  <p:nvPr/>
                </p:nvSpPr>
                <p:spPr bwMode="auto">
                  <a:xfrm>
                    <a:off x="2146" y="3193"/>
                    <a:ext cx="15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17" name="Oval 212"/>
                  <p:cNvSpPr>
                    <a:spLocks noChangeArrowheads="1"/>
                  </p:cNvSpPr>
                  <p:nvPr/>
                </p:nvSpPr>
                <p:spPr bwMode="auto">
                  <a:xfrm>
                    <a:off x="2207" y="3176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18" name="Oval 213"/>
                  <p:cNvSpPr>
                    <a:spLocks noChangeArrowheads="1"/>
                  </p:cNvSpPr>
                  <p:nvPr/>
                </p:nvSpPr>
                <p:spPr bwMode="auto">
                  <a:xfrm>
                    <a:off x="2111" y="3212"/>
                    <a:ext cx="15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19" name="Oval 214"/>
                  <p:cNvSpPr>
                    <a:spLocks noChangeArrowheads="1"/>
                  </p:cNvSpPr>
                  <p:nvPr/>
                </p:nvSpPr>
                <p:spPr bwMode="auto">
                  <a:xfrm>
                    <a:off x="2150" y="3215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20" name="Oval 215"/>
                  <p:cNvSpPr>
                    <a:spLocks noChangeArrowheads="1"/>
                  </p:cNvSpPr>
                  <p:nvPr/>
                </p:nvSpPr>
                <p:spPr bwMode="auto">
                  <a:xfrm>
                    <a:off x="2205" y="3199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21" name="Oval 216"/>
                  <p:cNvSpPr>
                    <a:spLocks noChangeArrowheads="1"/>
                  </p:cNvSpPr>
                  <p:nvPr/>
                </p:nvSpPr>
                <p:spPr bwMode="auto">
                  <a:xfrm>
                    <a:off x="2194" y="3173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22" name="Oval 217"/>
                  <p:cNvSpPr>
                    <a:spLocks noChangeArrowheads="1"/>
                  </p:cNvSpPr>
                  <p:nvPr/>
                </p:nvSpPr>
                <p:spPr bwMode="auto">
                  <a:xfrm>
                    <a:off x="2170" y="3181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23" name="Oval 218"/>
                  <p:cNvSpPr>
                    <a:spLocks noChangeArrowheads="1"/>
                  </p:cNvSpPr>
                  <p:nvPr/>
                </p:nvSpPr>
                <p:spPr bwMode="auto">
                  <a:xfrm>
                    <a:off x="2181" y="3193"/>
                    <a:ext cx="14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24" name="Oval 219"/>
                  <p:cNvSpPr>
                    <a:spLocks noChangeArrowheads="1"/>
                  </p:cNvSpPr>
                  <p:nvPr/>
                </p:nvSpPr>
                <p:spPr bwMode="auto">
                  <a:xfrm>
                    <a:off x="2145" y="3202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25" name="Oval 220"/>
                  <p:cNvSpPr>
                    <a:spLocks noChangeArrowheads="1"/>
                  </p:cNvSpPr>
                  <p:nvPr/>
                </p:nvSpPr>
                <p:spPr bwMode="auto">
                  <a:xfrm>
                    <a:off x="2186" y="3211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26" name="Oval 221"/>
                  <p:cNvSpPr>
                    <a:spLocks noChangeArrowheads="1"/>
                  </p:cNvSpPr>
                  <p:nvPr/>
                </p:nvSpPr>
                <p:spPr bwMode="auto">
                  <a:xfrm>
                    <a:off x="2164" y="3191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227" name="Group 222"/>
              <p:cNvGrpSpPr>
                <a:grpSpLocks/>
              </p:cNvGrpSpPr>
              <p:nvPr/>
            </p:nvGrpSpPr>
            <p:grpSpPr bwMode="auto">
              <a:xfrm>
                <a:off x="2422514" y="4711688"/>
                <a:ext cx="288925" cy="147637"/>
                <a:chOff x="2191" y="3259"/>
                <a:chExt cx="182" cy="93"/>
              </a:xfrm>
            </p:grpSpPr>
            <p:sp>
              <p:nvSpPr>
                <p:cNvPr id="228" name="Freeform 223"/>
                <p:cNvSpPr>
                  <a:spLocks/>
                </p:cNvSpPr>
                <p:nvPr/>
              </p:nvSpPr>
              <p:spPr bwMode="auto">
                <a:xfrm>
                  <a:off x="2204" y="3259"/>
                  <a:ext cx="166" cy="93"/>
                </a:xfrm>
                <a:custGeom>
                  <a:avLst/>
                  <a:gdLst/>
                  <a:ahLst/>
                  <a:cxnLst>
                    <a:cxn ang="0">
                      <a:pos x="123" y="0"/>
                    </a:cxn>
                    <a:cxn ang="0">
                      <a:pos x="165" y="92"/>
                    </a:cxn>
                    <a:cxn ang="0">
                      <a:pos x="40" y="92"/>
                    </a:cxn>
                    <a:cxn ang="0">
                      <a:pos x="0" y="0"/>
                    </a:cxn>
                    <a:cxn ang="0">
                      <a:pos x="123" y="0"/>
                    </a:cxn>
                  </a:cxnLst>
                  <a:rect l="0" t="0" r="r" b="b"/>
                  <a:pathLst>
                    <a:path w="166" h="93">
                      <a:moveTo>
                        <a:pt x="123" y="0"/>
                      </a:moveTo>
                      <a:lnTo>
                        <a:pt x="165" y="92"/>
                      </a:lnTo>
                      <a:lnTo>
                        <a:pt x="40" y="92"/>
                      </a:lnTo>
                      <a:lnTo>
                        <a:pt x="0" y="0"/>
                      </a:lnTo>
                      <a:lnTo>
                        <a:pt x="123" y="0"/>
                      </a:lnTo>
                    </a:path>
                  </a:pathLst>
                </a:custGeom>
                <a:solidFill>
                  <a:srgbClr val="B3B3B3"/>
                </a:solidFill>
                <a:ln w="1270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9" name="Freeform 224"/>
                <p:cNvSpPr>
                  <a:spLocks/>
                </p:cNvSpPr>
                <p:nvPr/>
              </p:nvSpPr>
              <p:spPr bwMode="auto">
                <a:xfrm>
                  <a:off x="2293" y="3259"/>
                  <a:ext cx="80" cy="93"/>
                </a:xfrm>
                <a:custGeom>
                  <a:avLst/>
                  <a:gdLst/>
                  <a:ahLst/>
                  <a:cxnLst>
                    <a:cxn ang="0">
                      <a:pos x="53" y="0"/>
                    </a:cxn>
                    <a:cxn ang="0">
                      <a:pos x="79" y="92"/>
                    </a:cxn>
                    <a:cxn ang="0">
                      <a:pos x="26" y="92"/>
                    </a:cxn>
                    <a:cxn ang="0">
                      <a:pos x="0" y="0"/>
                    </a:cxn>
                    <a:cxn ang="0">
                      <a:pos x="53" y="0"/>
                    </a:cxn>
                  </a:cxnLst>
                  <a:rect l="0" t="0" r="r" b="b"/>
                  <a:pathLst>
                    <a:path w="80" h="93">
                      <a:moveTo>
                        <a:pt x="53" y="0"/>
                      </a:moveTo>
                      <a:lnTo>
                        <a:pt x="79" y="92"/>
                      </a:lnTo>
                      <a:lnTo>
                        <a:pt x="26" y="92"/>
                      </a:lnTo>
                      <a:lnTo>
                        <a:pt x="0" y="0"/>
                      </a:lnTo>
                      <a:lnTo>
                        <a:pt x="53" y="0"/>
                      </a:lnTo>
                    </a:path>
                  </a:pathLst>
                </a:custGeom>
                <a:solidFill>
                  <a:srgbClr val="FFFF00"/>
                </a:solidFill>
                <a:ln w="1270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30" name="Freeform 225"/>
                <p:cNvSpPr>
                  <a:spLocks/>
                </p:cNvSpPr>
                <p:nvPr/>
              </p:nvSpPr>
              <p:spPr bwMode="auto">
                <a:xfrm>
                  <a:off x="2191" y="3259"/>
                  <a:ext cx="79" cy="93"/>
                </a:xfrm>
                <a:custGeom>
                  <a:avLst/>
                  <a:gdLst/>
                  <a:ahLst/>
                  <a:cxnLst>
                    <a:cxn ang="0">
                      <a:pos x="51" y="0"/>
                    </a:cxn>
                    <a:cxn ang="0">
                      <a:pos x="78" y="92"/>
                    </a:cxn>
                    <a:cxn ang="0">
                      <a:pos x="25" y="92"/>
                    </a:cxn>
                    <a:cxn ang="0">
                      <a:pos x="0" y="0"/>
                    </a:cxn>
                    <a:cxn ang="0">
                      <a:pos x="51" y="0"/>
                    </a:cxn>
                  </a:cxnLst>
                  <a:rect l="0" t="0" r="r" b="b"/>
                  <a:pathLst>
                    <a:path w="79" h="93">
                      <a:moveTo>
                        <a:pt x="51" y="0"/>
                      </a:moveTo>
                      <a:lnTo>
                        <a:pt x="78" y="92"/>
                      </a:lnTo>
                      <a:lnTo>
                        <a:pt x="25" y="92"/>
                      </a:lnTo>
                      <a:lnTo>
                        <a:pt x="0" y="0"/>
                      </a:lnTo>
                      <a:lnTo>
                        <a:pt x="51" y="0"/>
                      </a:lnTo>
                    </a:path>
                  </a:pathLst>
                </a:custGeom>
                <a:solidFill>
                  <a:srgbClr val="FFFF00"/>
                </a:solidFill>
                <a:ln w="1270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grpSp>
              <p:nvGrpSpPr>
                <p:cNvPr id="231" name="Group 226"/>
                <p:cNvGrpSpPr>
                  <a:grpSpLocks/>
                </p:cNvGrpSpPr>
                <p:nvPr/>
              </p:nvGrpSpPr>
              <p:grpSpPr bwMode="auto">
                <a:xfrm>
                  <a:off x="2215" y="3274"/>
                  <a:ext cx="130" cy="59"/>
                  <a:chOff x="2215" y="3274"/>
                  <a:chExt cx="130" cy="59"/>
                </a:xfrm>
              </p:grpSpPr>
              <p:sp>
                <p:nvSpPr>
                  <p:cNvPr id="232" name="Freeform 227"/>
                  <p:cNvSpPr>
                    <a:spLocks/>
                  </p:cNvSpPr>
                  <p:nvPr/>
                </p:nvSpPr>
                <p:spPr bwMode="auto">
                  <a:xfrm>
                    <a:off x="2215" y="3274"/>
                    <a:ext cx="130" cy="59"/>
                  </a:xfrm>
                  <a:custGeom>
                    <a:avLst/>
                    <a:gdLst/>
                    <a:ahLst/>
                    <a:cxnLst>
                      <a:cxn ang="0">
                        <a:pos x="17" y="3"/>
                      </a:cxn>
                      <a:cxn ang="0">
                        <a:pos x="25" y="2"/>
                      </a:cxn>
                      <a:cxn ang="0">
                        <a:pos x="30" y="3"/>
                      </a:cxn>
                      <a:cxn ang="0">
                        <a:pos x="36" y="3"/>
                      </a:cxn>
                      <a:cxn ang="0">
                        <a:pos x="42" y="2"/>
                      </a:cxn>
                      <a:cxn ang="0">
                        <a:pos x="48" y="0"/>
                      </a:cxn>
                      <a:cxn ang="0">
                        <a:pos x="54" y="1"/>
                      </a:cxn>
                      <a:cxn ang="0">
                        <a:pos x="63" y="1"/>
                      </a:cxn>
                      <a:cxn ang="0">
                        <a:pos x="70" y="0"/>
                      </a:cxn>
                      <a:cxn ang="0">
                        <a:pos x="76" y="0"/>
                      </a:cxn>
                      <a:cxn ang="0">
                        <a:pos x="82" y="1"/>
                      </a:cxn>
                      <a:cxn ang="0">
                        <a:pos x="87" y="1"/>
                      </a:cxn>
                      <a:cxn ang="0">
                        <a:pos x="94" y="1"/>
                      </a:cxn>
                      <a:cxn ang="0">
                        <a:pos x="99" y="0"/>
                      </a:cxn>
                      <a:cxn ang="0">
                        <a:pos x="105" y="0"/>
                      </a:cxn>
                      <a:cxn ang="0">
                        <a:pos x="110" y="0"/>
                      </a:cxn>
                      <a:cxn ang="0">
                        <a:pos x="116" y="1"/>
                      </a:cxn>
                      <a:cxn ang="0">
                        <a:pos x="119" y="4"/>
                      </a:cxn>
                      <a:cxn ang="0">
                        <a:pos x="123" y="10"/>
                      </a:cxn>
                      <a:cxn ang="0">
                        <a:pos x="123" y="16"/>
                      </a:cxn>
                      <a:cxn ang="0">
                        <a:pos x="123" y="23"/>
                      </a:cxn>
                      <a:cxn ang="0">
                        <a:pos x="123" y="29"/>
                      </a:cxn>
                      <a:cxn ang="0">
                        <a:pos x="124" y="34"/>
                      </a:cxn>
                      <a:cxn ang="0">
                        <a:pos x="128" y="41"/>
                      </a:cxn>
                      <a:cxn ang="0">
                        <a:pos x="127" y="49"/>
                      </a:cxn>
                      <a:cxn ang="0">
                        <a:pos x="125" y="54"/>
                      </a:cxn>
                      <a:cxn ang="0">
                        <a:pos x="119" y="58"/>
                      </a:cxn>
                      <a:cxn ang="0">
                        <a:pos x="111" y="58"/>
                      </a:cxn>
                      <a:cxn ang="0">
                        <a:pos x="105" y="57"/>
                      </a:cxn>
                      <a:cxn ang="0">
                        <a:pos x="100" y="55"/>
                      </a:cxn>
                      <a:cxn ang="0">
                        <a:pos x="93" y="57"/>
                      </a:cxn>
                      <a:cxn ang="0">
                        <a:pos x="86" y="56"/>
                      </a:cxn>
                      <a:cxn ang="0">
                        <a:pos x="79" y="57"/>
                      </a:cxn>
                      <a:cxn ang="0">
                        <a:pos x="73" y="57"/>
                      </a:cxn>
                      <a:cxn ang="0">
                        <a:pos x="63" y="57"/>
                      </a:cxn>
                      <a:cxn ang="0">
                        <a:pos x="56" y="56"/>
                      </a:cxn>
                      <a:cxn ang="0">
                        <a:pos x="48" y="57"/>
                      </a:cxn>
                      <a:cxn ang="0">
                        <a:pos x="38" y="58"/>
                      </a:cxn>
                      <a:cxn ang="0">
                        <a:pos x="30" y="58"/>
                      </a:cxn>
                      <a:cxn ang="0">
                        <a:pos x="25" y="56"/>
                      </a:cxn>
                      <a:cxn ang="0">
                        <a:pos x="19" y="57"/>
                      </a:cxn>
                      <a:cxn ang="0">
                        <a:pos x="14" y="54"/>
                      </a:cxn>
                      <a:cxn ang="0">
                        <a:pos x="9" y="48"/>
                      </a:cxn>
                      <a:cxn ang="0">
                        <a:pos x="8" y="42"/>
                      </a:cxn>
                      <a:cxn ang="0">
                        <a:pos x="5" y="37"/>
                      </a:cxn>
                      <a:cxn ang="0">
                        <a:pos x="5" y="31"/>
                      </a:cxn>
                      <a:cxn ang="0">
                        <a:pos x="2" y="29"/>
                      </a:cxn>
                      <a:cxn ang="0">
                        <a:pos x="2" y="24"/>
                      </a:cxn>
                      <a:cxn ang="0">
                        <a:pos x="0" y="17"/>
                      </a:cxn>
                      <a:cxn ang="0">
                        <a:pos x="3" y="9"/>
                      </a:cxn>
                      <a:cxn ang="0">
                        <a:pos x="8" y="5"/>
                      </a:cxn>
                    </a:cxnLst>
                    <a:rect l="0" t="0" r="r" b="b"/>
                    <a:pathLst>
                      <a:path w="130" h="59">
                        <a:moveTo>
                          <a:pt x="10" y="4"/>
                        </a:moveTo>
                        <a:lnTo>
                          <a:pt x="12" y="4"/>
                        </a:lnTo>
                        <a:lnTo>
                          <a:pt x="13" y="4"/>
                        </a:lnTo>
                        <a:lnTo>
                          <a:pt x="15" y="3"/>
                        </a:lnTo>
                        <a:lnTo>
                          <a:pt x="17" y="3"/>
                        </a:lnTo>
                        <a:lnTo>
                          <a:pt x="18" y="3"/>
                        </a:lnTo>
                        <a:lnTo>
                          <a:pt x="21" y="2"/>
                        </a:lnTo>
                        <a:lnTo>
                          <a:pt x="22" y="2"/>
                        </a:lnTo>
                        <a:lnTo>
                          <a:pt x="24" y="2"/>
                        </a:lnTo>
                        <a:lnTo>
                          <a:pt x="25" y="2"/>
                        </a:lnTo>
                        <a:lnTo>
                          <a:pt x="26" y="2"/>
                        </a:lnTo>
                        <a:lnTo>
                          <a:pt x="27" y="2"/>
                        </a:lnTo>
                        <a:lnTo>
                          <a:pt x="28" y="3"/>
                        </a:lnTo>
                        <a:lnTo>
                          <a:pt x="29" y="3"/>
                        </a:lnTo>
                        <a:lnTo>
                          <a:pt x="30" y="3"/>
                        </a:lnTo>
                        <a:lnTo>
                          <a:pt x="31" y="4"/>
                        </a:lnTo>
                        <a:lnTo>
                          <a:pt x="33" y="4"/>
                        </a:lnTo>
                        <a:lnTo>
                          <a:pt x="34" y="4"/>
                        </a:lnTo>
                        <a:lnTo>
                          <a:pt x="35" y="4"/>
                        </a:lnTo>
                        <a:lnTo>
                          <a:pt x="36" y="3"/>
                        </a:lnTo>
                        <a:lnTo>
                          <a:pt x="38" y="3"/>
                        </a:lnTo>
                        <a:lnTo>
                          <a:pt x="38" y="3"/>
                        </a:lnTo>
                        <a:lnTo>
                          <a:pt x="39" y="3"/>
                        </a:lnTo>
                        <a:lnTo>
                          <a:pt x="40" y="3"/>
                        </a:lnTo>
                        <a:lnTo>
                          <a:pt x="42" y="2"/>
                        </a:lnTo>
                        <a:lnTo>
                          <a:pt x="43" y="1"/>
                        </a:lnTo>
                        <a:lnTo>
                          <a:pt x="45" y="1"/>
                        </a:lnTo>
                        <a:lnTo>
                          <a:pt x="46" y="1"/>
                        </a:lnTo>
                        <a:lnTo>
                          <a:pt x="47" y="0"/>
                        </a:lnTo>
                        <a:lnTo>
                          <a:pt x="48" y="0"/>
                        </a:lnTo>
                        <a:lnTo>
                          <a:pt x="49" y="0"/>
                        </a:lnTo>
                        <a:lnTo>
                          <a:pt x="51" y="0"/>
                        </a:lnTo>
                        <a:lnTo>
                          <a:pt x="52" y="0"/>
                        </a:lnTo>
                        <a:lnTo>
                          <a:pt x="53" y="1"/>
                        </a:lnTo>
                        <a:lnTo>
                          <a:pt x="54" y="1"/>
                        </a:lnTo>
                        <a:lnTo>
                          <a:pt x="56" y="1"/>
                        </a:lnTo>
                        <a:lnTo>
                          <a:pt x="58" y="1"/>
                        </a:lnTo>
                        <a:lnTo>
                          <a:pt x="60" y="1"/>
                        </a:lnTo>
                        <a:lnTo>
                          <a:pt x="61" y="1"/>
                        </a:lnTo>
                        <a:lnTo>
                          <a:pt x="63" y="1"/>
                        </a:lnTo>
                        <a:lnTo>
                          <a:pt x="64" y="1"/>
                        </a:lnTo>
                        <a:lnTo>
                          <a:pt x="65" y="1"/>
                        </a:lnTo>
                        <a:lnTo>
                          <a:pt x="67" y="1"/>
                        </a:lnTo>
                        <a:lnTo>
                          <a:pt x="68" y="0"/>
                        </a:lnTo>
                        <a:lnTo>
                          <a:pt x="70" y="0"/>
                        </a:lnTo>
                        <a:lnTo>
                          <a:pt x="71" y="0"/>
                        </a:lnTo>
                        <a:lnTo>
                          <a:pt x="72" y="0"/>
                        </a:lnTo>
                        <a:lnTo>
                          <a:pt x="73" y="0"/>
                        </a:lnTo>
                        <a:lnTo>
                          <a:pt x="75" y="0"/>
                        </a:lnTo>
                        <a:lnTo>
                          <a:pt x="76" y="0"/>
                        </a:lnTo>
                        <a:lnTo>
                          <a:pt x="77" y="0"/>
                        </a:lnTo>
                        <a:lnTo>
                          <a:pt x="78" y="0"/>
                        </a:lnTo>
                        <a:lnTo>
                          <a:pt x="80" y="1"/>
                        </a:lnTo>
                        <a:lnTo>
                          <a:pt x="81" y="1"/>
                        </a:lnTo>
                        <a:lnTo>
                          <a:pt x="82" y="1"/>
                        </a:lnTo>
                        <a:lnTo>
                          <a:pt x="83" y="1"/>
                        </a:lnTo>
                        <a:lnTo>
                          <a:pt x="84" y="1"/>
                        </a:lnTo>
                        <a:lnTo>
                          <a:pt x="86" y="1"/>
                        </a:lnTo>
                        <a:lnTo>
                          <a:pt x="86" y="1"/>
                        </a:lnTo>
                        <a:lnTo>
                          <a:pt x="87" y="1"/>
                        </a:lnTo>
                        <a:lnTo>
                          <a:pt x="89" y="2"/>
                        </a:lnTo>
                        <a:lnTo>
                          <a:pt x="90" y="2"/>
                        </a:lnTo>
                        <a:lnTo>
                          <a:pt x="91" y="2"/>
                        </a:lnTo>
                        <a:lnTo>
                          <a:pt x="93" y="2"/>
                        </a:lnTo>
                        <a:lnTo>
                          <a:pt x="94" y="1"/>
                        </a:lnTo>
                        <a:lnTo>
                          <a:pt x="95" y="1"/>
                        </a:lnTo>
                        <a:lnTo>
                          <a:pt x="96" y="1"/>
                        </a:lnTo>
                        <a:lnTo>
                          <a:pt x="97" y="0"/>
                        </a:lnTo>
                        <a:lnTo>
                          <a:pt x="98" y="0"/>
                        </a:lnTo>
                        <a:lnTo>
                          <a:pt x="99" y="0"/>
                        </a:lnTo>
                        <a:lnTo>
                          <a:pt x="100" y="0"/>
                        </a:lnTo>
                        <a:lnTo>
                          <a:pt x="101" y="0"/>
                        </a:lnTo>
                        <a:lnTo>
                          <a:pt x="103" y="0"/>
                        </a:lnTo>
                        <a:lnTo>
                          <a:pt x="104" y="0"/>
                        </a:lnTo>
                        <a:lnTo>
                          <a:pt x="105" y="0"/>
                        </a:lnTo>
                        <a:lnTo>
                          <a:pt x="106" y="0"/>
                        </a:lnTo>
                        <a:lnTo>
                          <a:pt x="107" y="0"/>
                        </a:lnTo>
                        <a:lnTo>
                          <a:pt x="108" y="0"/>
                        </a:lnTo>
                        <a:lnTo>
                          <a:pt x="109" y="0"/>
                        </a:lnTo>
                        <a:lnTo>
                          <a:pt x="110" y="0"/>
                        </a:lnTo>
                        <a:lnTo>
                          <a:pt x="111" y="1"/>
                        </a:lnTo>
                        <a:lnTo>
                          <a:pt x="112" y="1"/>
                        </a:lnTo>
                        <a:lnTo>
                          <a:pt x="113" y="1"/>
                        </a:lnTo>
                        <a:lnTo>
                          <a:pt x="114" y="1"/>
                        </a:lnTo>
                        <a:lnTo>
                          <a:pt x="116" y="1"/>
                        </a:lnTo>
                        <a:lnTo>
                          <a:pt x="116" y="2"/>
                        </a:lnTo>
                        <a:lnTo>
                          <a:pt x="118" y="2"/>
                        </a:lnTo>
                        <a:lnTo>
                          <a:pt x="118" y="3"/>
                        </a:lnTo>
                        <a:lnTo>
                          <a:pt x="119" y="4"/>
                        </a:lnTo>
                        <a:lnTo>
                          <a:pt x="119" y="4"/>
                        </a:lnTo>
                        <a:lnTo>
                          <a:pt x="120" y="5"/>
                        </a:lnTo>
                        <a:lnTo>
                          <a:pt x="121" y="7"/>
                        </a:lnTo>
                        <a:lnTo>
                          <a:pt x="122" y="8"/>
                        </a:lnTo>
                        <a:lnTo>
                          <a:pt x="122" y="9"/>
                        </a:lnTo>
                        <a:lnTo>
                          <a:pt x="123" y="10"/>
                        </a:lnTo>
                        <a:lnTo>
                          <a:pt x="123" y="11"/>
                        </a:lnTo>
                        <a:lnTo>
                          <a:pt x="123" y="13"/>
                        </a:lnTo>
                        <a:lnTo>
                          <a:pt x="123" y="15"/>
                        </a:lnTo>
                        <a:lnTo>
                          <a:pt x="123" y="16"/>
                        </a:lnTo>
                        <a:lnTo>
                          <a:pt x="123" y="16"/>
                        </a:lnTo>
                        <a:lnTo>
                          <a:pt x="123" y="18"/>
                        </a:lnTo>
                        <a:lnTo>
                          <a:pt x="123" y="19"/>
                        </a:lnTo>
                        <a:lnTo>
                          <a:pt x="123" y="20"/>
                        </a:lnTo>
                        <a:lnTo>
                          <a:pt x="123" y="21"/>
                        </a:lnTo>
                        <a:lnTo>
                          <a:pt x="123" y="23"/>
                        </a:lnTo>
                        <a:lnTo>
                          <a:pt x="123" y="24"/>
                        </a:lnTo>
                        <a:lnTo>
                          <a:pt x="123" y="25"/>
                        </a:lnTo>
                        <a:lnTo>
                          <a:pt x="123" y="27"/>
                        </a:lnTo>
                        <a:lnTo>
                          <a:pt x="123" y="27"/>
                        </a:lnTo>
                        <a:lnTo>
                          <a:pt x="123" y="29"/>
                        </a:lnTo>
                        <a:lnTo>
                          <a:pt x="123" y="30"/>
                        </a:lnTo>
                        <a:lnTo>
                          <a:pt x="123" y="31"/>
                        </a:lnTo>
                        <a:lnTo>
                          <a:pt x="123" y="32"/>
                        </a:lnTo>
                        <a:lnTo>
                          <a:pt x="123" y="33"/>
                        </a:lnTo>
                        <a:lnTo>
                          <a:pt x="124" y="34"/>
                        </a:lnTo>
                        <a:lnTo>
                          <a:pt x="124" y="35"/>
                        </a:lnTo>
                        <a:lnTo>
                          <a:pt x="125" y="36"/>
                        </a:lnTo>
                        <a:lnTo>
                          <a:pt x="125" y="38"/>
                        </a:lnTo>
                        <a:lnTo>
                          <a:pt x="127" y="39"/>
                        </a:lnTo>
                        <a:lnTo>
                          <a:pt x="128" y="41"/>
                        </a:lnTo>
                        <a:lnTo>
                          <a:pt x="129" y="42"/>
                        </a:lnTo>
                        <a:lnTo>
                          <a:pt x="129" y="45"/>
                        </a:lnTo>
                        <a:lnTo>
                          <a:pt x="129" y="46"/>
                        </a:lnTo>
                        <a:lnTo>
                          <a:pt x="128" y="48"/>
                        </a:lnTo>
                        <a:lnTo>
                          <a:pt x="127" y="49"/>
                        </a:lnTo>
                        <a:lnTo>
                          <a:pt x="126" y="50"/>
                        </a:lnTo>
                        <a:lnTo>
                          <a:pt x="126" y="51"/>
                        </a:lnTo>
                        <a:lnTo>
                          <a:pt x="126" y="52"/>
                        </a:lnTo>
                        <a:lnTo>
                          <a:pt x="125" y="54"/>
                        </a:lnTo>
                        <a:lnTo>
                          <a:pt x="125" y="54"/>
                        </a:lnTo>
                        <a:lnTo>
                          <a:pt x="125" y="56"/>
                        </a:lnTo>
                        <a:lnTo>
                          <a:pt x="125" y="57"/>
                        </a:lnTo>
                        <a:lnTo>
                          <a:pt x="122" y="58"/>
                        </a:lnTo>
                        <a:lnTo>
                          <a:pt x="120" y="58"/>
                        </a:lnTo>
                        <a:lnTo>
                          <a:pt x="119" y="58"/>
                        </a:lnTo>
                        <a:lnTo>
                          <a:pt x="116" y="58"/>
                        </a:lnTo>
                        <a:lnTo>
                          <a:pt x="115" y="58"/>
                        </a:lnTo>
                        <a:lnTo>
                          <a:pt x="113" y="58"/>
                        </a:lnTo>
                        <a:lnTo>
                          <a:pt x="112" y="58"/>
                        </a:lnTo>
                        <a:lnTo>
                          <a:pt x="111" y="58"/>
                        </a:lnTo>
                        <a:lnTo>
                          <a:pt x="110" y="58"/>
                        </a:lnTo>
                        <a:lnTo>
                          <a:pt x="108" y="58"/>
                        </a:lnTo>
                        <a:lnTo>
                          <a:pt x="107" y="58"/>
                        </a:lnTo>
                        <a:lnTo>
                          <a:pt x="106" y="57"/>
                        </a:lnTo>
                        <a:lnTo>
                          <a:pt x="105" y="57"/>
                        </a:lnTo>
                        <a:lnTo>
                          <a:pt x="105" y="56"/>
                        </a:lnTo>
                        <a:lnTo>
                          <a:pt x="104" y="55"/>
                        </a:lnTo>
                        <a:lnTo>
                          <a:pt x="103" y="55"/>
                        </a:lnTo>
                        <a:lnTo>
                          <a:pt x="102" y="55"/>
                        </a:lnTo>
                        <a:lnTo>
                          <a:pt x="100" y="55"/>
                        </a:lnTo>
                        <a:lnTo>
                          <a:pt x="99" y="55"/>
                        </a:lnTo>
                        <a:lnTo>
                          <a:pt x="98" y="56"/>
                        </a:lnTo>
                        <a:lnTo>
                          <a:pt x="96" y="56"/>
                        </a:lnTo>
                        <a:lnTo>
                          <a:pt x="94" y="57"/>
                        </a:lnTo>
                        <a:lnTo>
                          <a:pt x="93" y="57"/>
                        </a:lnTo>
                        <a:lnTo>
                          <a:pt x="91" y="57"/>
                        </a:lnTo>
                        <a:lnTo>
                          <a:pt x="90" y="57"/>
                        </a:lnTo>
                        <a:lnTo>
                          <a:pt x="89" y="57"/>
                        </a:lnTo>
                        <a:lnTo>
                          <a:pt x="88" y="57"/>
                        </a:lnTo>
                        <a:lnTo>
                          <a:pt x="86" y="56"/>
                        </a:lnTo>
                        <a:lnTo>
                          <a:pt x="86" y="56"/>
                        </a:lnTo>
                        <a:lnTo>
                          <a:pt x="85" y="56"/>
                        </a:lnTo>
                        <a:lnTo>
                          <a:pt x="82" y="56"/>
                        </a:lnTo>
                        <a:lnTo>
                          <a:pt x="80" y="57"/>
                        </a:lnTo>
                        <a:lnTo>
                          <a:pt x="79" y="57"/>
                        </a:lnTo>
                        <a:lnTo>
                          <a:pt x="77" y="57"/>
                        </a:lnTo>
                        <a:lnTo>
                          <a:pt x="76" y="57"/>
                        </a:lnTo>
                        <a:lnTo>
                          <a:pt x="75" y="57"/>
                        </a:lnTo>
                        <a:lnTo>
                          <a:pt x="73" y="57"/>
                        </a:lnTo>
                        <a:lnTo>
                          <a:pt x="73" y="57"/>
                        </a:lnTo>
                        <a:lnTo>
                          <a:pt x="70" y="57"/>
                        </a:lnTo>
                        <a:lnTo>
                          <a:pt x="69" y="57"/>
                        </a:lnTo>
                        <a:lnTo>
                          <a:pt x="67" y="57"/>
                        </a:lnTo>
                        <a:lnTo>
                          <a:pt x="65" y="57"/>
                        </a:lnTo>
                        <a:lnTo>
                          <a:pt x="63" y="57"/>
                        </a:lnTo>
                        <a:lnTo>
                          <a:pt x="62" y="57"/>
                        </a:lnTo>
                        <a:lnTo>
                          <a:pt x="60" y="57"/>
                        </a:lnTo>
                        <a:lnTo>
                          <a:pt x="59" y="57"/>
                        </a:lnTo>
                        <a:lnTo>
                          <a:pt x="57" y="56"/>
                        </a:lnTo>
                        <a:lnTo>
                          <a:pt x="56" y="56"/>
                        </a:lnTo>
                        <a:lnTo>
                          <a:pt x="54" y="56"/>
                        </a:lnTo>
                        <a:lnTo>
                          <a:pt x="53" y="56"/>
                        </a:lnTo>
                        <a:lnTo>
                          <a:pt x="52" y="56"/>
                        </a:lnTo>
                        <a:lnTo>
                          <a:pt x="51" y="56"/>
                        </a:lnTo>
                        <a:lnTo>
                          <a:pt x="48" y="57"/>
                        </a:lnTo>
                        <a:lnTo>
                          <a:pt x="47" y="57"/>
                        </a:lnTo>
                        <a:lnTo>
                          <a:pt x="44" y="57"/>
                        </a:lnTo>
                        <a:lnTo>
                          <a:pt x="42" y="58"/>
                        </a:lnTo>
                        <a:lnTo>
                          <a:pt x="41" y="58"/>
                        </a:lnTo>
                        <a:lnTo>
                          <a:pt x="38" y="58"/>
                        </a:lnTo>
                        <a:lnTo>
                          <a:pt x="37" y="58"/>
                        </a:lnTo>
                        <a:lnTo>
                          <a:pt x="35" y="58"/>
                        </a:lnTo>
                        <a:lnTo>
                          <a:pt x="34" y="58"/>
                        </a:lnTo>
                        <a:lnTo>
                          <a:pt x="32" y="58"/>
                        </a:lnTo>
                        <a:lnTo>
                          <a:pt x="30" y="58"/>
                        </a:lnTo>
                        <a:lnTo>
                          <a:pt x="30" y="57"/>
                        </a:lnTo>
                        <a:lnTo>
                          <a:pt x="29" y="56"/>
                        </a:lnTo>
                        <a:lnTo>
                          <a:pt x="27" y="56"/>
                        </a:lnTo>
                        <a:lnTo>
                          <a:pt x="26" y="56"/>
                        </a:lnTo>
                        <a:lnTo>
                          <a:pt x="25" y="56"/>
                        </a:lnTo>
                        <a:lnTo>
                          <a:pt x="24" y="56"/>
                        </a:lnTo>
                        <a:lnTo>
                          <a:pt x="22" y="56"/>
                        </a:lnTo>
                        <a:lnTo>
                          <a:pt x="21" y="57"/>
                        </a:lnTo>
                        <a:lnTo>
                          <a:pt x="20" y="57"/>
                        </a:lnTo>
                        <a:lnTo>
                          <a:pt x="19" y="57"/>
                        </a:lnTo>
                        <a:lnTo>
                          <a:pt x="18" y="56"/>
                        </a:lnTo>
                        <a:lnTo>
                          <a:pt x="18" y="55"/>
                        </a:lnTo>
                        <a:lnTo>
                          <a:pt x="17" y="55"/>
                        </a:lnTo>
                        <a:lnTo>
                          <a:pt x="16" y="54"/>
                        </a:lnTo>
                        <a:lnTo>
                          <a:pt x="14" y="54"/>
                        </a:lnTo>
                        <a:lnTo>
                          <a:pt x="13" y="52"/>
                        </a:lnTo>
                        <a:lnTo>
                          <a:pt x="10" y="51"/>
                        </a:lnTo>
                        <a:lnTo>
                          <a:pt x="9" y="50"/>
                        </a:lnTo>
                        <a:lnTo>
                          <a:pt x="9" y="49"/>
                        </a:lnTo>
                        <a:lnTo>
                          <a:pt x="9" y="48"/>
                        </a:lnTo>
                        <a:lnTo>
                          <a:pt x="9" y="47"/>
                        </a:lnTo>
                        <a:lnTo>
                          <a:pt x="9" y="46"/>
                        </a:lnTo>
                        <a:lnTo>
                          <a:pt x="8" y="45"/>
                        </a:lnTo>
                        <a:lnTo>
                          <a:pt x="8" y="44"/>
                        </a:lnTo>
                        <a:lnTo>
                          <a:pt x="8" y="42"/>
                        </a:lnTo>
                        <a:lnTo>
                          <a:pt x="7" y="42"/>
                        </a:lnTo>
                        <a:lnTo>
                          <a:pt x="6" y="40"/>
                        </a:lnTo>
                        <a:lnTo>
                          <a:pt x="6" y="39"/>
                        </a:lnTo>
                        <a:lnTo>
                          <a:pt x="5" y="38"/>
                        </a:lnTo>
                        <a:lnTo>
                          <a:pt x="5" y="37"/>
                        </a:lnTo>
                        <a:lnTo>
                          <a:pt x="5" y="35"/>
                        </a:lnTo>
                        <a:lnTo>
                          <a:pt x="5" y="35"/>
                        </a:lnTo>
                        <a:lnTo>
                          <a:pt x="6" y="33"/>
                        </a:lnTo>
                        <a:lnTo>
                          <a:pt x="6" y="32"/>
                        </a:lnTo>
                        <a:lnTo>
                          <a:pt x="5" y="31"/>
                        </a:lnTo>
                        <a:lnTo>
                          <a:pt x="4" y="31"/>
                        </a:lnTo>
                        <a:lnTo>
                          <a:pt x="3" y="31"/>
                        </a:lnTo>
                        <a:lnTo>
                          <a:pt x="2" y="31"/>
                        </a:lnTo>
                        <a:lnTo>
                          <a:pt x="2" y="31"/>
                        </a:lnTo>
                        <a:lnTo>
                          <a:pt x="2" y="29"/>
                        </a:lnTo>
                        <a:lnTo>
                          <a:pt x="2" y="27"/>
                        </a:lnTo>
                        <a:lnTo>
                          <a:pt x="2" y="27"/>
                        </a:lnTo>
                        <a:lnTo>
                          <a:pt x="2" y="26"/>
                        </a:lnTo>
                        <a:lnTo>
                          <a:pt x="2" y="25"/>
                        </a:lnTo>
                        <a:lnTo>
                          <a:pt x="2" y="24"/>
                        </a:lnTo>
                        <a:lnTo>
                          <a:pt x="2" y="23"/>
                        </a:lnTo>
                        <a:lnTo>
                          <a:pt x="2" y="22"/>
                        </a:lnTo>
                        <a:lnTo>
                          <a:pt x="1" y="19"/>
                        </a:lnTo>
                        <a:lnTo>
                          <a:pt x="0" y="18"/>
                        </a:lnTo>
                        <a:lnTo>
                          <a:pt x="0" y="17"/>
                        </a:lnTo>
                        <a:lnTo>
                          <a:pt x="0" y="16"/>
                        </a:lnTo>
                        <a:lnTo>
                          <a:pt x="0" y="15"/>
                        </a:lnTo>
                        <a:lnTo>
                          <a:pt x="1" y="12"/>
                        </a:lnTo>
                        <a:lnTo>
                          <a:pt x="3" y="11"/>
                        </a:lnTo>
                        <a:lnTo>
                          <a:pt x="3" y="9"/>
                        </a:lnTo>
                        <a:lnTo>
                          <a:pt x="4" y="8"/>
                        </a:lnTo>
                        <a:lnTo>
                          <a:pt x="4" y="7"/>
                        </a:lnTo>
                        <a:lnTo>
                          <a:pt x="5" y="6"/>
                        </a:lnTo>
                        <a:lnTo>
                          <a:pt x="7" y="5"/>
                        </a:lnTo>
                        <a:lnTo>
                          <a:pt x="8" y="5"/>
                        </a:lnTo>
                        <a:lnTo>
                          <a:pt x="9" y="4"/>
                        </a:lnTo>
                        <a:lnTo>
                          <a:pt x="10" y="4"/>
                        </a:lnTo>
                        <a:lnTo>
                          <a:pt x="11" y="4"/>
                        </a:lnTo>
                        <a:lnTo>
                          <a:pt x="10" y="4"/>
                        </a:lnTo>
                      </a:path>
                    </a:pathLst>
                  </a:custGeom>
                  <a:solidFill>
                    <a:srgbClr val="FFA64C"/>
                  </a:solidFill>
                  <a:ln w="25400" cap="rnd" cmpd="sng">
                    <a:solidFill>
                      <a:srgbClr val="9973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233" name="Oval 228"/>
                  <p:cNvSpPr>
                    <a:spLocks noChangeArrowheads="1"/>
                  </p:cNvSpPr>
                  <p:nvPr/>
                </p:nvSpPr>
                <p:spPr bwMode="auto">
                  <a:xfrm>
                    <a:off x="2323" y="3313"/>
                    <a:ext cx="14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34" name="Oval 229"/>
                  <p:cNvSpPr>
                    <a:spLocks noChangeArrowheads="1"/>
                  </p:cNvSpPr>
                  <p:nvPr/>
                </p:nvSpPr>
                <p:spPr bwMode="auto">
                  <a:xfrm>
                    <a:off x="2303" y="3304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35" name="Oval 230"/>
                  <p:cNvSpPr>
                    <a:spLocks noChangeArrowheads="1"/>
                  </p:cNvSpPr>
                  <p:nvPr/>
                </p:nvSpPr>
                <p:spPr bwMode="auto">
                  <a:xfrm>
                    <a:off x="2319" y="3286"/>
                    <a:ext cx="13" cy="15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36" name="Oval 231"/>
                  <p:cNvSpPr>
                    <a:spLocks noChangeArrowheads="1"/>
                  </p:cNvSpPr>
                  <p:nvPr/>
                </p:nvSpPr>
                <p:spPr bwMode="auto">
                  <a:xfrm>
                    <a:off x="2293" y="3302"/>
                    <a:ext cx="15" cy="15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37" name="Oval 232"/>
                  <p:cNvSpPr>
                    <a:spLocks noChangeArrowheads="1"/>
                  </p:cNvSpPr>
                  <p:nvPr/>
                </p:nvSpPr>
                <p:spPr bwMode="auto">
                  <a:xfrm>
                    <a:off x="2297" y="3282"/>
                    <a:ext cx="15" cy="16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38" name="Oval 233"/>
                  <p:cNvSpPr>
                    <a:spLocks noChangeArrowheads="1"/>
                  </p:cNvSpPr>
                  <p:nvPr/>
                </p:nvSpPr>
                <p:spPr bwMode="auto">
                  <a:xfrm>
                    <a:off x="2270" y="3293"/>
                    <a:ext cx="13" cy="12"/>
                  </a:xfrm>
                  <a:prstGeom prst="ellipse">
                    <a:avLst/>
                  </a:prstGeom>
                  <a:solidFill>
                    <a:srgbClr val="191919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39" name="Oval 234"/>
                  <p:cNvSpPr>
                    <a:spLocks noChangeArrowheads="1"/>
                  </p:cNvSpPr>
                  <p:nvPr/>
                </p:nvSpPr>
                <p:spPr bwMode="auto">
                  <a:xfrm>
                    <a:off x="2272" y="3305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40" name="Oval 235"/>
                  <p:cNvSpPr>
                    <a:spLocks noChangeArrowheads="1"/>
                  </p:cNvSpPr>
                  <p:nvPr/>
                </p:nvSpPr>
                <p:spPr bwMode="auto">
                  <a:xfrm>
                    <a:off x="2276" y="3311"/>
                    <a:ext cx="16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41" name="Oval 236"/>
                  <p:cNvSpPr>
                    <a:spLocks noChangeArrowheads="1"/>
                  </p:cNvSpPr>
                  <p:nvPr/>
                </p:nvSpPr>
                <p:spPr bwMode="auto">
                  <a:xfrm>
                    <a:off x="2251" y="3305"/>
                    <a:ext cx="13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42" name="Oval 237"/>
                  <p:cNvSpPr>
                    <a:spLocks noChangeArrowheads="1"/>
                  </p:cNvSpPr>
                  <p:nvPr/>
                </p:nvSpPr>
                <p:spPr bwMode="auto">
                  <a:xfrm>
                    <a:off x="2241" y="3295"/>
                    <a:ext cx="14" cy="14"/>
                  </a:xfrm>
                  <a:prstGeom prst="ellipse">
                    <a:avLst/>
                  </a:prstGeom>
                  <a:solidFill>
                    <a:srgbClr val="191919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43" name="Oval 238"/>
                  <p:cNvSpPr>
                    <a:spLocks noChangeArrowheads="1"/>
                  </p:cNvSpPr>
                  <p:nvPr/>
                </p:nvSpPr>
                <p:spPr bwMode="auto">
                  <a:xfrm>
                    <a:off x="2241" y="3279"/>
                    <a:ext cx="14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44" name="Oval 239"/>
                  <p:cNvSpPr>
                    <a:spLocks noChangeArrowheads="1"/>
                  </p:cNvSpPr>
                  <p:nvPr/>
                </p:nvSpPr>
                <p:spPr bwMode="auto">
                  <a:xfrm>
                    <a:off x="2259" y="3274"/>
                    <a:ext cx="13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45" name="Oval 240"/>
                  <p:cNvSpPr>
                    <a:spLocks noChangeArrowheads="1"/>
                  </p:cNvSpPr>
                  <p:nvPr/>
                </p:nvSpPr>
                <p:spPr bwMode="auto">
                  <a:xfrm>
                    <a:off x="2271" y="3276"/>
                    <a:ext cx="15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46" name="Oval 241"/>
                  <p:cNvSpPr>
                    <a:spLocks noChangeArrowheads="1"/>
                  </p:cNvSpPr>
                  <p:nvPr/>
                </p:nvSpPr>
                <p:spPr bwMode="auto">
                  <a:xfrm>
                    <a:off x="2226" y="3297"/>
                    <a:ext cx="14" cy="15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47" name="Oval 242"/>
                  <p:cNvSpPr>
                    <a:spLocks noChangeArrowheads="1"/>
                  </p:cNvSpPr>
                  <p:nvPr/>
                </p:nvSpPr>
                <p:spPr bwMode="auto">
                  <a:xfrm>
                    <a:off x="2239" y="3311"/>
                    <a:ext cx="15" cy="15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48" name="Oval 243"/>
                  <p:cNvSpPr>
                    <a:spLocks noChangeArrowheads="1"/>
                  </p:cNvSpPr>
                  <p:nvPr/>
                </p:nvSpPr>
                <p:spPr bwMode="auto">
                  <a:xfrm>
                    <a:off x="2224" y="3283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49" name="Oval 244"/>
                  <p:cNvSpPr>
                    <a:spLocks noChangeArrowheads="1"/>
                  </p:cNvSpPr>
                  <p:nvPr/>
                </p:nvSpPr>
                <p:spPr bwMode="auto">
                  <a:xfrm>
                    <a:off x="2308" y="3290"/>
                    <a:ext cx="13" cy="15"/>
                  </a:xfrm>
                  <a:prstGeom prst="ellipse">
                    <a:avLst/>
                  </a:prstGeom>
                  <a:solidFill>
                    <a:srgbClr val="191919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50" name="Oval 245"/>
                  <p:cNvSpPr>
                    <a:spLocks noChangeArrowheads="1"/>
                  </p:cNvSpPr>
                  <p:nvPr/>
                </p:nvSpPr>
                <p:spPr bwMode="auto">
                  <a:xfrm>
                    <a:off x="2257" y="3285"/>
                    <a:ext cx="15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51" name="Oval 246"/>
                  <p:cNvSpPr>
                    <a:spLocks noChangeArrowheads="1"/>
                  </p:cNvSpPr>
                  <p:nvPr/>
                </p:nvSpPr>
                <p:spPr bwMode="auto">
                  <a:xfrm>
                    <a:off x="2251" y="3318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52" name="Oval 247"/>
                  <p:cNvSpPr>
                    <a:spLocks noChangeArrowheads="1"/>
                  </p:cNvSpPr>
                  <p:nvPr/>
                </p:nvSpPr>
                <p:spPr bwMode="auto">
                  <a:xfrm>
                    <a:off x="2309" y="3317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53" name="Oval 248"/>
                  <p:cNvSpPr>
                    <a:spLocks noChangeArrowheads="1"/>
                  </p:cNvSpPr>
                  <p:nvPr/>
                </p:nvSpPr>
                <p:spPr bwMode="auto">
                  <a:xfrm>
                    <a:off x="2283" y="3301"/>
                    <a:ext cx="15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54" name="Oval 249"/>
                  <p:cNvSpPr>
                    <a:spLocks noChangeArrowheads="1"/>
                  </p:cNvSpPr>
                  <p:nvPr/>
                </p:nvSpPr>
                <p:spPr bwMode="auto">
                  <a:xfrm>
                    <a:off x="2260" y="3295"/>
                    <a:ext cx="15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55" name="Oval 250"/>
                  <p:cNvSpPr>
                    <a:spLocks noChangeArrowheads="1"/>
                  </p:cNvSpPr>
                  <p:nvPr/>
                </p:nvSpPr>
                <p:spPr bwMode="auto">
                  <a:xfrm>
                    <a:off x="2321" y="3278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56" name="Oval 251"/>
                  <p:cNvSpPr>
                    <a:spLocks noChangeArrowheads="1"/>
                  </p:cNvSpPr>
                  <p:nvPr/>
                </p:nvSpPr>
                <p:spPr bwMode="auto">
                  <a:xfrm>
                    <a:off x="2225" y="3314"/>
                    <a:ext cx="15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57" name="Oval 252"/>
                  <p:cNvSpPr>
                    <a:spLocks noChangeArrowheads="1"/>
                  </p:cNvSpPr>
                  <p:nvPr/>
                </p:nvSpPr>
                <p:spPr bwMode="auto">
                  <a:xfrm>
                    <a:off x="2264" y="3317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58" name="Oval 253"/>
                  <p:cNvSpPr>
                    <a:spLocks noChangeArrowheads="1"/>
                  </p:cNvSpPr>
                  <p:nvPr/>
                </p:nvSpPr>
                <p:spPr bwMode="auto">
                  <a:xfrm>
                    <a:off x="2319" y="3301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59" name="Oval 254"/>
                  <p:cNvSpPr>
                    <a:spLocks noChangeArrowheads="1"/>
                  </p:cNvSpPr>
                  <p:nvPr/>
                </p:nvSpPr>
                <p:spPr bwMode="auto">
                  <a:xfrm>
                    <a:off x="2308" y="3275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60" name="Oval 255"/>
                  <p:cNvSpPr>
                    <a:spLocks noChangeArrowheads="1"/>
                  </p:cNvSpPr>
                  <p:nvPr/>
                </p:nvSpPr>
                <p:spPr bwMode="auto">
                  <a:xfrm>
                    <a:off x="2284" y="3283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61" name="Oval 256"/>
                  <p:cNvSpPr>
                    <a:spLocks noChangeArrowheads="1"/>
                  </p:cNvSpPr>
                  <p:nvPr/>
                </p:nvSpPr>
                <p:spPr bwMode="auto">
                  <a:xfrm>
                    <a:off x="2295" y="3295"/>
                    <a:ext cx="14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62" name="Oval 257"/>
                  <p:cNvSpPr>
                    <a:spLocks noChangeArrowheads="1"/>
                  </p:cNvSpPr>
                  <p:nvPr/>
                </p:nvSpPr>
                <p:spPr bwMode="auto">
                  <a:xfrm>
                    <a:off x="2259" y="3304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63" name="Oval 258"/>
                  <p:cNvSpPr>
                    <a:spLocks noChangeArrowheads="1"/>
                  </p:cNvSpPr>
                  <p:nvPr/>
                </p:nvSpPr>
                <p:spPr bwMode="auto">
                  <a:xfrm>
                    <a:off x="2300" y="3313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64" name="Oval 259"/>
                  <p:cNvSpPr>
                    <a:spLocks noChangeArrowheads="1"/>
                  </p:cNvSpPr>
                  <p:nvPr/>
                </p:nvSpPr>
                <p:spPr bwMode="auto">
                  <a:xfrm>
                    <a:off x="2278" y="3293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265" name="Group 260"/>
              <p:cNvGrpSpPr>
                <a:grpSpLocks/>
              </p:cNvGrpSpPr>
              <p:nvPr/>
            </p:nvGrpSpPr>
            <p:grpSpPr bwMode="auto">
              <a:xfrm>
                <a:off x="2593964" y="4873613"/>
                <a:ext cx="288925" cy="147637"/>
                <a:chOff x="2299" y="3361"/>
                <a:chExt cx="182" cy="93"/>
              </a:xfrm>
            </p:grpSpPr>
            <p:sp>
              <p:nvSpPr>
                <p:cNvPr id="266" name="Freeform 261"/>
                <p:cNvSpPr>
                  <a:spLocks/>
                </p:cNvSpPr>
                <p:nvPr/>
              </p:nvSpPr>
              <p:spPr bwMode="auto">
                <a:xfrm>
                  <a:off x="2312" y="3361"/>
                  <a:ext cx="166" cy="93"/>
                </a:xfrm>
                <a:custGeom>
                  <a:avLst/>
                  <a:gdLst/>
                  <a:ahLst/>
                  <a:cxnLst>
                    <a:cxn ang="0">
                      <a:pos x="123" y="0"/>
                    </a:cxn>
                    <a:cxn ang="0">
                      <a:pos x="165" y="92"/>
                    </a:cxn>
                    <a:cxn ang="0">
                      <a:pos x="40" y="92"/>
                    </a:cxn>
                    <a:cxn ang="0">
                      <a:pos x="0" y="0"/>
                    </a:cxn>
                    <a:cxn ang="0">
                      <a:pos x="123" y="0"/>
                    </a:cxn>
                  </a:cxnLst>
                  <a:rect l="0" t="0" r="r" b="b"/>
                  <a:pathLst>
                    <a:path w="166" h="93">
                      <a:moveTo>
                        <a:pt x="123" y="0"/>
                      </a:moveTo>
                      <a:lnTo>
                        <a:pt x="165" y="92"/>
                      </a:lnTo>
                      <a:lnTo>
                        <a:pt x="40" y="92"/>
                      </a:lnTo>
                      <a:lnTo>
                        <a:pt x="0" y="0"/>
                      </a:lnTo>
                      <a:lnTo>
                        <a:pt x="123" y="0"/>
                      </a:lnTo>
                    </a:path>
                  </a:pathLst>
                </a:custGeom>
                <a:solidFill>
                  <a:srgbClr val="B3B3B3"/>
                </a:solidFill>
                <a:ln w="1270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67" name="Freeform 262"/>
                <p:cNvSpPr>
                  <a:spLocks/>
                </p:cNvSpPr>
                <p:nvPr/>
              </p:nvSpPr>
              <p:spPr bwMode="auto">
                <a:xfrm>
                  <a:off x="2401" y="3361"/>
                  <a:ext cx="80" cy="93"/>
                </a:xfrm>
                <a:custGeom>
                  <a:avLst/>
                  <a:gdLst/>
                  <a:ahLst/>
                  <a:cxnLst>
                    <a:cxn ang="0">
                      <a:pos x="53" y="0"/>
                    </a:cxn>
                    <a:cxn ang="0">
                      <a:pos x="79" y="92"/>
                    </a:cxn>
                    <a:cxn ang="0">
                      <a:pos x="26" y="92"/>
                    </a:cxn>
                    <a:cxn ang="0">
                      <a:pos x="0" y="0"/>
                    </a:cxn>
                    <a:cxn ang="0">
                      <a:pos x="53" y="0"/>
                    </a:cxn>
                  </a:cxnLst>
                  <a:rect l="0" t="0" r="r" b="b"/>
                  <a:pathLst>
                    <a:path w="80" h="93">
                      <a:moveTo>
                        <a:pt x="53" y="0"/>
                      </a:moveTo>
                      <a:lnTo>
                        <a:pt x="79" y="92"/>
                      </a:lnTo>
                      <a:lnTo>
                        <a:pt x="26" y="92"/>
                      </a:lnTo>
                      <a:lnTo>
                        <a:pt x="0" y="0"/>
                      </a:lnTo>
                      <a:lnTo>
                        <a:pt x="53" y="0"/>
                      </a:lnTo>
                    </a:path>
                  </a:pathLst>
                </a:custGeom>
                <a:solidFill>
                  <a:srgbClr val="FFFF00"/>
                </a:solidFill>
                <a:ln w="1270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68" name="Freeform 263"/>
                <p:cNvSpPr>
                  <a:spLocks/>
                </p:cNvSpPr>
                <p:nvPr/>
              </p:nvSpPr>
              <p:spPr bwMode="auto">
                <a:xfrm>
                  <a:off x="2299" y="3361"/>
                  <a:ext cx="79" cy="93"/>
                </a:xfrm>
                <a:custGeom>
                  <a:avLst/>
                  <a:gdLst/>
                  <a:ahLst/>
                  <a:cxnLst>
                    <a:cxn ang="0">
                      <a:pos x="51" y="0"/>
                    </a:cxn>
                    <a:cxn ang="0">
                      <a:pos x="78" y="92"/>
                    </a:cxn>
                    <a:cxn ang="0">
                      <a:pos x="25" y="92"/>
                    </a:cxn>
                    <a:cxn ang="0">
                      <a:pos x="0" y="0"/>
                    </a:cxn>
                    <a:cxn ang="0">
                      <a:pos x="51" y="0"/>
                    </a:cxn>
                  </a:cxnLst>
                  <a:rect l="0" t="0" r="r" b="b"/>
                  <a:pathLst>
                    <a:path w="79" h="93">
                      <a:moveTo>
                        <a:pt x="51" y="0"/>
                      </a:moveTo>
                      <a:lnTo>
                        <a:pt x="78" y="92"/>
                      </a:lnTo>
                      <a:lnTo>
                        <a:pt x="25" y="92"/>
                      </a:lnTo>
                      <a:lnTo>
                        <a:pt x="0" y="0"/>
                      </a:lnTo>
                      <a:lnTo>
                        <a:pt x="51" y="0"/>
                      </a:lnTo>
                    </a:path>
                  </a:pathLst>
                </a:custGeom>
                <a:solidFill>
                  <a:srgbClr val="FFFF00"/>
                </a:solidFill>
                <a:ln w="1270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grpSp>
              <p:nvGrpSpPr>
                <p:cNvPr id="269" name="Group 264"/>
                <p:cNvGrpSpPr>
                  <a:grpSpLocks/>
                </p:cNvGrpSpPr>
                <p:nvPr/>
              </p:nvGrpSpPr>
              <p:grpSpPr bwMode="auto">
                <a:xfrm>
                  <a:off x="2323" y="3376"/>
                  <a:ext cx="130" cy="59"/>
                  <a:chOff x="2323" y="3376"/>
                  <a:chExt cx="130" cy="59"/>
                </a:xfrm>
              </p:grpSpPr>
              <p:sp>
                <p:nvSpPr>
                  <p:cNvPr id="270" name="Freeform 265"/>
                  <p:cNvSpPr>
                    <a:spLocks/>
                  </p:cNvSpPr>
                  <p:nvPr/>
                </p:nvSpPr>
                <p:spPr bwMode="auto">
                  <a:xfrm>
                    <a:off x="2323" y="3376"/>
                    <a:ext cx="130" cy="59"/>
                  </a:xfrm>
                  <a:custGeom>
                    <a:avLst/>
                    <a:gdLst/>
                    <a:ahLst/>
                    <a:cxnLst>
                      <a:cxn ang="0">
                        <a:pos x="17" y="3"/>
                      </a:cxn>
                      <a:cxn ang="0">
                        <a:pos x="25" y="2"/>
                      </a:cxn>
                      <a:cxn ang="0">
                        <a:pos x="30" y="3"/>
                      </a:cxn>
                      <a:cxn ang="0">
                        <a:pos x="36" y="3"/>
                      </a:cxn>
                      <a:cxn ang="0">
                        <a:pos x="42" y="2"/>
                      </a:cxn>
                      <a:cxn ang="0">
                        <a:pos x="48" y="0"/>
                      </a:cxn>
                      <a:cxn ang="0">
                        <a:pos x="54" y="1"/>
                      </a:cxn>
                      <a:cxn ang="0">
                        <a:pos x="63" y="1"/>
                      </a:cxn>
                      <a:cxn ang="0">
                        <a:pos x="70" y="0"/>
                      </a:cxn>
                      <a:cxn ang="0">
                        <a:pos x="76" y="0"/>
                      </a:cxn>
                      <a:cxn ang="0">
                        <a:pos x="82" y="1"/>
                      </a:cxn>
                      <a:cxn ang="0">
                        <a:pos x="87" y="1"/>
                      </a:cxn>
                      <a:cxn ang="0">
                        <a:pos x="94" y="1"/>
                      </a:cxn>
                      <a:cxn ang="0">
                        <a:pos x="99" y="0"/>
                      </a:cxn>
                      <a:cxn ang="0">
                        <a:pos x="105" y="0"/>
                      </a:cxn>
                      <a:cxn ang="0">
                        <a:pos x="110" y="0"/>
                      </a:cxn>
                      <a:cxn ang="0">
                        <a:pos x="116" y="1"/>
                      </a:cxn>
                      <a:cxn ang="0">
                        <a:pos x="119" y="4"/>
                      </a:cxn>
                      <a:cxn ang="0">
                        <a:pos x="123" y="10"/>
                      </a:cxn>
                      <a:cxn ang="0">
                        <a:pos x="123" y="16"/>
                      </a:cxn>
                      <a:cxn ang="0">
                        <a:pos x="123" y="23"/>
                      </a:cxn>
                      <a:cxn ang="0">
                        <a:pos x="123" y="29"/>
                      </a:cxn>
                      <a:cxn ang="0">
                        <a:pos x="124" y="34"/>
                      </a:cxn>
                      <a:cxn ang="0">
                        <a:pos x="128" y="41"/>
                      </a:cxn>
                      <a:cxn ang="0">
                        <a:pos x="127" y="49"/>
                      </a:cxn>
                      <a:cxn ang="0">
                        <a:pos x="125" y="54"/>
                      </a:cxn>
                      <a:cxn ang="0">
                        <a:pos x="119" y="58"/>
                      </a:cxn>
                      <a:cxn ang="0">
                        <a:pos x="111" y="58"/>
                      </a:cxn>
                      <a:cxn ang="0">
                        <a:pos x="105" y="57"/>
                      </a:cxn>
                      <a:cxn ang="0">
                        <a:pos x="100" y="55"/>
                      </a:cxn>
                      <a:cxn ang="0">
                        <a:pos x="93" y="57"/>
                      </a:cxn>
                      <a:cxn ang="0">
                        <a:pos x="86" y="56"/>
                      </a:cxn>
                      <a:cxn ang="0">
                        <a:pos x="79" y="57"/>
                      </a:cxn>
                      <a:cxn ang="0">
                        <a:pos x="73" y="57"/>
                      </a:cxn>
                      <a:cxn ang="0">
                        <a:pos x="63" y="57"/>
                      </a:cxn>
                      <a:cxn ang="0">
                        <a:pos x="56" y="56"/>
                      </a:cxn>
                      <a:cxn ang="0">
                        <a:pos x="48" y="57"/>
                      </a:cxn>
                      <a:cxn ang="0">
                        <a:pos x="38" y="58"/>
                      </a:cxn>
                      <a:cxn ang="0">
                        <a:pos x="30" y="58"/>
                      </a:cxn>
                      <a:cxn ang="0">
                        <a:pos x="25" y="56"/>
                      </a:cxn>
                      <a:cxn ang="0">
                        <a:pos x="19" y="57"/>
                      </a:cxn>
                      <a:cxn ang="0">
                        <a:pos x="14" y="54"/>
                      </a:cxn>
                      <a:cxn ang="0">
                        <a:pos x="9" y="48"/>
                      </a:cxn>
                      <a:cxn ang="0">
                        <a:pos x="8" y="42"/>
                      </a:cxn>
                      <a:cxn ang="0">
                        <a:pos x="5" y="37"/>
                      </a:cxn>
                      <a:cxn ang="0">
                        <a:pos x="5" y="31"/>
                      </a:cxn>
                      <a:cxn ang="0">
                        <a:pos x="2" y="29"/>
                      </a:cxn>
                      <a:cxn ang="0">
                        <a:pos x="2" y="24"/>
                      </a:cxn>
                      <a:cxn ang="0">
                        <a:pos x="0" y="17"/>
                      </a:cxn>
                      <a:cxn ang="0">
                        <a:pos x="3" y="9"/>
                      </a:cxn>
                      <a:cxn ang="0">
                        <a:pos x="8" y="5"/>
                      </a:cxn>
                    </a:cxnLst>
                    <a:rect l="0" t="0" r="r" b="b"/>
                    <a:pathLst>
                      <a:path w="130" h="59">
                        <a:moveTo>
                          <a:pt x="10" y="4"/>
                        </a:moveTo>
                        <a:lnTo>
                          <a:pt x="12" y="4"/>
                        </a:lnTo>
                        <a:lnTo>
                          <a:pt x="13" y="4"/>
                        </a:lnTo>
                        <a:lnTo>
                          <a:pt x="15" y="3"/>
                        </a:lnTo>
                        <a:lnTo>
                          <a:pt x="17" y="3"/>
                        </a:lnTo>
                        <a:lnTo>
                          <a:pt x="18" y="3"/>
                        </a:lnTo>
                        <a:lnTo>
                          <a:pt x="21" y="2"/>
                        </a:lnTo>
                        <a:lnTo>
                          <a:pt x="22" y="2"/>
                        </a:lnTo>
                        <a:lnTo>
                          <a:pt x="24" y="2"/>
                        </a:lnTo>
                        <a:lnTo>
                          <a:pt x="25" y="2"/>
                        </a:lnTo>
                        <a:lnTo>
                          <a:pt x="26" y="2"/>
                        </a:lnTo>
                        <a:lnTo>
                          <a:pt x="27" y="2"/>
                        </a:lnTo>
                        <a:lnTo>
                          <a:pt x="28" y="3"/>
                        </a:lnTo>
                        <a:lnTo>
                          <a:pt x="29" y="3"/>
                        </a:lnTo>
                        <a:lnTo>
                          <a:pt x="30" y="3"/>
                        </a:lnTo>
                        <a:lnTo>
                          <a:pt x="31" y="4"/>
                        </a:lnTo>
                        <a:lnTo>
                          <a:pt x="33" y="4"/>
                        </a:lnTo>
                        <a:lnTo>
                          <a:pt x="34" y="4"/>
                        </a:lnTo>
                        <a:lnTo>
                          <a:pt x="35" y="4"/>
                        </a:lnTo>
                        <a:lnTo>
                          <a:pt x="36" y="3"/>
                        </a:lnTo>
                        <a:lnTo>
                          <a:pt x="38" y="3"/>
                        </a:lnTo>
                        <a:lnTo>
                          <a:pt x="38" y="3"/>
                        </a:lnTo>
                        <a:lnTo>
                          <a:pt x="39" y="3"/>
                        </a:lnTo>
                        <a:lnTo>
                          <a:pt x="40" y="3"/>
                        </a:lnTo>
                        <a:lnTo>
                          <a:pt x="42" y="2"/>
                        </a:lnTo>
                        <a:lnTo>
                          <a:pt x="43" y="1"/>
                        </a:lnTo>
                        <a:lnTo>
                          <a:pt x="45" y="1"/>
                        </a:lnTo>
                        <a:lnTo>
                          <a:pt x="46" y="1"/>
                        </a:lnTo>
                        <a:lnTo>
                          <a:pt x="47" y="0"/>
                        </a:lnTo>
                        <a:lnTo>
                          <a:pt x="48" y="0"/>
                        </a:lnTo>
                        <a:lnTo>
                          <a:pt x="49" y="0"/>
                        </a:lnTo>
                        <a:lnTo>
                          <a:pt x="51" y="0"/>
                        </a:lnTo>
                        <a:lnTo>
                          <a:pt x="52" y="0"/>
                        </a:lnTo>
                        <a:lnTo>
                          <a:pt x="53" y="1"/>
                        </a:lnTo>
                        <a:lnTo>
                          <a:pt x="54" y="1"/>
                        </a:lnTo>
                        <a:lnTo>
                          <a:pt x="56" y="1"/>
                        </a:lnTo>
                        <a:lnTo>
                          <a:pt x="58" y="1"/>
                        </a:lnTo>
                        <a:lnTo>
                          <a:pt x="60" y="1"/>
                        </a:lnTo>
                        <a:lnTo>
                          <a:pt x="61" y="1"/>
                        </a:lnTo>
                        <a:lnTo>
                          <a:pt x="63" y="1"/>
                        </a:lnTo>
                        <a:lnTo>
                          <a:pt x="64" y="1"/>
                        </a:lnTo>
                        <a:lnTo>
                          <a:pt x="65" y="1"/>
                        </a:lnTo>
                        <a:lnTo>
                          <a:pt x="67" y="1"/>
                        </a:lnTo>
                        <a:lnTo>
                          <a:pt x="68" y="0"/>
                        </a:lnTo>
                        <a:lnTo>
                          <a:pt x="70" y="0"/>
                        </a:lnTo>
                        <a:lnTo>
                          <a:pt x="71" y="0"/>
                        </a:lnTo>
                        <a:lnTo>
                          <a:pt x="72" y="0"/>
                        </a:lnTo>
                        <a:lnTo>
                          <a:pt x="73" y="0"/>
                        </a:lnTo>
                        <a:lnTo>
                          <a:pt x="75" y="0"/>
                        </a:lnTo>
                        <a:lnTo>
                          <a:pt x="76" y="0"/>
                        </a:lnTo>
                        <a:lnTo>
                          <a:pt x="77" y="0"/>
                        </a:lnTo>
                        <a:lnTo>
                          <a:pt x="78" y="0"/>
                        </a:lnTo>
                        <a:lnTo>
                          <a:pt x="80" y="1"/>
                        </a:lnTo>
                        <a:lnTo>
                          <a:pt x="81" y="1"/>
                        </a:lnTo>
                        <a:lnTo>
                          <a:pt x="82" y="1"/>
                        </a:lnTo>
                        <a:lnTo>
                          <a:pt x="83" y="1"/>
                        </a:lnTo>
                        <a:lnTo>
                          <a:pt x="84" y="1"/>
                        </a:lnTo>
                        <a:lnTo>
                          <a:pt x="86" y="1"/>
                        </a:lnTo>
                        <a:lnTo>
                          <a:pt x="86" y="1"/>
                        </a:lnTo>
                        <a:lnTo>
                          <a:pt x="87" y="1"/>
                        </a:lnTo>
                        <a:lnTo>
                          <a:pt x="89" y="2"/>
                        </a:lnTo>
                        <a:lnTo>
                          <a:pt x="90" y="2"/>
                        </a:lnTo>
                        <a:lnTo>
                          <a:pt x="91" y="2"/>
                        </a:lnTo>
                        <a:lnTo>
                          <a:pt x="93" y="2"/>
                        </a:lnTo>
                        <a:lnTo>
                          <a:pt x="94" y="1"/>
                        </a:lnTo>
                        <a:lnTo>
                          <a:pt x="95" y="1"/>
                        </a:lnTo>
                        <a:lnTo>
                          <a:pt x="96" y="1"/>
                        </a:lnTo>
                        <a:lnTo>
                          <a:pt x="97" y="0"/>
                        </a:lnTo>
                        <a:lnTo>
                          <a:pt x="98" y="0"/>
                        </a:lnTo>
                        <a:lnTo>
                          <a:pt x="99" y="0"/>
                        </a:lnTo>
                        <a:lnTo>
                          <a:pt x="100" y="0"/>
                        </a:lnTo>
                        <a:lnTo>
                          <a:pt x="101" y="0"/>
                        </a:lnTo>
                        <a:lnTo>
                          <a:pt x="103" y="0"/>
                        </a:lnTo>
                        <a:lnTo>
                          <a:pt x="104" y="0"/>
                        </a:lnTo>
                        <a:lnTo>
                          <a:pt x="105" y="0"/>
                        </a:lnTo>
                        <a:lnTo>
                          <a:pt x="106" y="0"/>
                        </a:lnTo>
                        <a:lnTo>
                          <a:pt x="107" y="0"/>
                        </a:lnTo>
                        <a:lnTo>
                          <a:pt x="108" y="0"/>
                        </a:lnTo>
                        <a:lnTo>
                          <a:pt x="109" y="0"/>
                        </a:lnTo>
                        <a:lnTo>
                          <a:pt x="110" y="0"/>
                        </a:lnTo>
                        <a:lnTo>
                          <a:pt x="111" y="1"/>
                        </a:lnTo>
                        <a:lnTo>
                          <a:pt x="112" y="1"/>
                        </a:lnTo>
                        <a:lnTo>
                          <a:pt x="113" y="1"/>
                        </a:lnTo>
                        <a:lnTo>
                          <a:pt x="114" y="1"/>
                        </a:lnTo>
                        <a:lnTo>
                          <a:pt x="116" y="1"/>
                        </a:lnTo>
                        <a:lnTo>
                          <a:pt x="116" y="2"/>
                        </a:lnTo>
                        <a:lnTo>
                          <a:pt x="118" y="2"/>
                        </a:lnTo>
                        <a:lnTo>
                          <a:pt x="118" y="3"/>
                        </a:lnTo>
                        <a:lnTo>
                          <a:pt x="119" y="4"/>
                        </a:lnTo>
                        <a:lnTo>
                          <a:pt x="119" y="4"/>
                        </a:lnTo>
                        <a:lnTo>
                          <a:pt x="120" y="5"/>
                        </a:lnTo>
                        <a:lnTo>
                          <a:pt x="121" y="7"/>
                        </a:lnTo>
                        <a:lnTo>
                          <a:pt x="122" y="8"/>
                        </a:lnTo>
                        <a:lnTo>
                          <a:pt x="122" y="9"/>
                        </a:lnTo>
                        <a:lnTo>
                          <a:pt x="123" y="10"/>
                        </a:lnTo>
                        <a:lnTo>
                          <a:pt x="123" y="11"/>
                        </a:lnTo>
                        <a:lnTo>
                          <a:pt x="123" y="13"/>
                        </a:lnTo>
                        <a:lnTo>
                          <a:pt x="123" y="15"/>
                        </a:lnTo>
                        <a:lnTo>
                          <a:pt x="123" y="16"/>
                        </a:lnTo>
                        <a:lnTo>
                          <a:pt x="123" y="16"/>
                        </a:lnTo>
                        <a:lnTo>
                          <a:pt x="123" y="18"/>
                        </a:lnTo>
                        <a:lnTo>
                          <a:pt x="123" y="19"/>
                        </a:lnTo>
                        <a:lnTo>
                          <a:pt x="123" y="20"/>
                        </a:lnTo>
                        <a:lnTo>
                          <a:pt x="123" y="21"/>
                        </a:lnTo>
                        <a:lnTo>
                          <a:pt x="123" y="23"/>
                        </a:lnTo>
                        <a:lnTo>
                          <a:pt x="123" y="24"/>
                        </a:lnTo>
                        <a:lnTo>
                          <a:pt x="123" y="25"/>
                        </a:lnTo>
                        <a:lnTo>
                          <a:pt x="123" y="27"/>
                        </a:lnTo>
                        <a:lnTo>
                          <a:pt x="123" y="27"/>
                        </a:lnTo>
                        <a:lnTo>
                          <a:pt x="123" y="29"/>
                        </a:lnTo>
                        <a:lnTo>
                          <a:pt x="123" y="30"/>
                        </a:lnTo>
                        <a:lnTo>
                          <a:pt x="123" y="31"/>
                        </a:lnTo>
                        <a:lnTo>
                          <a:pt x="123" y="32"/>
                        </a:lnTo>
                        <a:lnTo>
                          <a:pt x="123" y="33"/>
                        </a:lnTo>
                        <a:lnTo>
                          <a:pt x="124" y="34"/>
                        </a:lnTo>
                        <a:lnTo>
                          <a:pt x="124" y="35"/>
                        </a:lnTo>
                        <a:lnTo>
                          <a:pt x="125" y="36"/>
                        </a:lnTo>
                        <a:lnTo>
                          <a:pt x="125" y="38"/>
                        </a:lnTo>
                        <a:lnTo>
                          <a:pt x="127" y="39"/>
                        </a:lnTo>
                        <a:lnTo>
                          <a:pt x="128" y="41"/>
                        </a:lnTo>
                        <a:lnTo>
                          <a:pt x="129" y="42"/>
                        </a:lnTo>
                        <a:lnTo>
                          <a:pt x="129" y="45"/>
                        </a:lnTo>
                        <a:lnTo>
                          <a:pt x="129" y="46"/>
                        </a:lnTo>
                        <a:lnTo>
                          <a:pt x="128" y="48"/>
                        </a:lnTo>
                        <a:lnTo>
                          <a:pt x="127" y="49"/>
                        </a:lnTo>
                        <a:lnTo>
                          <a:pt x="126" y="50"/>
                        </a:lnTo>
                        <a:lnTo>
                          <a:pt x="126" y="51"/>
                        </a:lnTo>
                        <a:lnTo>
                          <a:pt x="126" y="52"/>
                        </a:lnTo>
                        <a:lnTo>
                          <a:pt x="125" y="54"/>
                        </a:lnTo>
                        <a:lnTo>
                          <a:pt x="125" y="54"/>
                        </a:lnTo>
                        <a:lnTo>
                          <a:pt x="125" y="56"/>
                        </a:lnTo>
                        <a:lnTo>
                          <a:pt x="125" y="57"/>
                        </a:lnTo>
                        <a:lnTo>
                          <a:pt x="122" y="58"/>
                        </a:lnTo>
                        <a:lnTo>
                          <a:pt x="120" y="58"/>
                        </a:lnTo>
                        <a:lnTo>
                          <a:pt x="119" y="58"/>
                        </a:lnTo>
                        <a:lnTo>
                          <a:pt x="116" y="58"/>
                        </a:lnTo>
                        <a:lnTo>
                          <a:pt x="115" y="58"/>
                        </a:lnTo>
                        <a:lnTo>
                          <a:pt x="113" y="58"/>
                        </a:lnTo>
                        <a:lnTo>
                          <a:pt x="112" y="58"/>
                        </a:lnTo>
                        <a:lnTo>
                          <a:pt x="111" y="58"/>
                        </a:lnTo>
                        <a:lnTo>
                          <a:pt x="110" y="58"/>
                        </a:lnTo>
                        <a:lnTo>
                          <a:pt x="108" y="58"/>
                        </a:lnTo>
                        <a:lnTo>
                          <a:pt x="107" y="58"/>
                        </a:lnTo>
                        <a:lnTo>
                          <a:pt x="106" y="57"/>
                        </a:lnTo>
                        <a:lnTo>
                          <a:pt x="105" y="57"/>
                        </a:lnTo>
                        <a:lnTo>
                          <a:pt x="105" y="56"/>
                        </a:lnTo>
                        <a:lnTo>
                          <a:pt x="104" y="55"/>
                        </a:lnTo>
                        <a:lnTo>
                          <a:pt x="103" y="55"/>
                        </a:lnTo>
                        <a:lnTo>
                          <a:pt x="102" y="55"/>
                        </a:lnTo>
                        <a:lnTo>
                          <a:pt x="100" y="55"/>
                        </a:lnTo>
                        <a:lnTo>
                          <a:pt x="99" y="55"/>
                        </a:lnTo>
                        <a:lnTo>
                          <a:pt x="98" y="56"/>
                        </a:lnTo>
                        <a:lnTo>
                          <a:pt x="96" y="56"/>
                        </a:lnTo>
                        <a:lnTo>
                          <a:pt x="94" y="57"/>
                        </a:lnTo>
                        <a:lnTo>
                          <a:pt x="93" y="57"/>
                        </a:lnTo>
                        <a:lnTo>
                          <a:pt x="91" y="57"/>
                        </a:lnTo>
                        <a:lnTo>
                          <a:pt x="90" y="57"/>
                        </a:lnTo>
                        <a:lnTo>
                          <a:pt x="89" y="57"/>
                        </a:lnTo>
                        <a:lnTo>
                          <a:pt x="88" y="57"/>
                        </a:lnTo>
                        <a:lnTo>
                          <a:pt x="86" y="56"/>
                        </a:lnTo>
                        <a:lnTo>
                          <a:pt x="86" y="56"/>
                        </a:lnTo>
                        <a:lnTo>
                          <a:pt x="85" y="56"/>
                        </a:lnTo>
                        <a:lnTo>
                          <a:pt x="82" y="56"/>
                        </a:lnTo>
                        <a:lnTo>
                          <a:pt x="80" y="57"/>
                        </a:lnTo>
                        <a:lnTo>
                          <a:pt x="79" y="57"/>
                        </a:lnTo>
                        <a:lnTo>
                          <a:pt x="77" y="57"/>
                        </a:lnTo>
                        <a:lnTo>
                          <a:pt x="76" y="57"/>
                        </a:lnTo>
                        <a:lnTo>
                          <a:pt x="75" y="57"/>
                        </a:lnTo>
                        <a:lnTo>
                          <a:pt x="73" y="57"/>
                        </a:lnTo>
                        <a:lnTo>
                          <a:pt x="73" y="57"/>
                        </a:lnTo>
                        <a:lnTo>
                          <a:pt x="70" y="57"/>
                        </a:lnTo>
                        <a:lnTo>
                          <a:pt x="69" y="57"/>
                        </a:lnTo>
                        <a:lnTo>
                          <a:pt x="67" y="57"/>
                        </a:lnTo>
                        <a:lnTo>
                          <a:pt x="65" y="57"/>
                        </a:lnTo>
                        <a:lnTo>
                          <a:pt x="63" y="57"/>
                        </a:lnTo>
                        <a:lnTo>
                          <a:pt x="62" y="57"/>
                        </a:lnTo>
                        <a:lnTo>
                          <a:pt x="60" y="57"/>
                        </a:lnTo>
                        <a:lnTo>
                          <a:pt x="59" y="57"/>
                        </a:lnTo>
                        <a:lnTo>
                          <a:pt x="57" y="56"/>
                        </a:lnTo>
                        <a:lnTo>
                          <a:pt x="56" y="56"/>
                        </a:lnTo>
                        <a:lnTo>
                          <a:pt x="54" y="56"/>
                        </a:lnTo>
                        <a:lnTo>
                          <a:pt x="53" y="56"/>
                        </a:lnTo>
                        <a:lnTo>
                          <a:pt x="52" y="56"/>
                        </a:lnTo>
                        <a:lnTo>
                          <a:pt x="51" y="56"/>
                        </a:lnTo>
                        <a:lnTo>
                          <a:pt x="48" y="57"/>
                        </a:lnTo>
                        <a:lnTo>
                          <a:pt x="47" y="57"/>
                        </a:lnTo>
                        <a:lnTo>
                          <a:pt x="44" y="57"/>
                        </a:lnTo>
                        <a:lnTo>
                          <a:pt x="42" y="58"/>
                        </a:lnTo>
                        <a:lnTo>
                          <a:pt x="41" y="58"/>
                        </a:lnTo>
                        <a:lnTo>
                          <a:pt x="38" y="58"/>
                        </a:lnTo>
                        <a:lnTo>
                          <a:pt x="37" y="58"/>
                        </a:lnTo>
                        <a:lnTo>
                          <a:pt x="35" y="58"/>
                        </a:lnTo>
                        <a:lnTo>
                          <a:pt x="34" y="58"/>
                        </a:lnTo>
                        <a:lnTo>
                          <a:pt x="32" y="58"/>
                        </a:lnTo>
                        <a:lnTo>
                          <a:pt x="30" y="58"/>
                        </a:lnTo>
                        <a:lnTo>
                          <a:pt x="30" y="57"/>
                        </a:lnTo>
                        <a:lnTo>
                          <a:pt x="29" y="56"/>
                        </a:lnTo>
                        <a:lnTo>
                          <a:pt x="27" y="56"/>
                        </a:lnTo>
                        <a:lnTo>
                          <a:pt x="26" y="56"/>
                        </a:lnTo>
                        <a:lnTo>
                          <a:pt x="25" y="56"/>
                        </a:lnTo>
                        <a:lnTo>
                          <a:pt x="24" y="56"/>
                        </a:lnTo>
                        <a:lnTo>
                          <a:pt x="22" y="56"/>
                        </a:lnTo>
                        <a:lnTo>
                          <a:pt x="21" y="57"/>
                        </a:lnTo>
                        <a:lnTo>
                          <a:pt x="20" y="57"/>
                        </a:lnTo>
                        <a:lnTo>
                          <a:pt x="19" y="57"/>
                        </a:lnTo>
                        <a:lnTo>
                          <a:pt x="18" y="56"/>
                        </a:lnTo>
                        <a:lnTo>
                          <a:pt x="18" y="55"/>
                        </a:lnTo>
                        <a:lnTo>
                          <a:pt x="17" y="55"/>
                        </a:lnTo>
                        <a:lnTo>
                          <a:pt x="16" y="54"/>
                        </a:lnTo>
                        <a:lnTo>
                          <a:pt x="14" y="54"/>
                        </a:lnTo>
                        <a:lnTo>
                          <a:pt x="13" y="52"/>
                        </a:lnTo>
                        <a:lnTo>
                          <a:pt x="10" y="51"/>
                        </a:lnTo>
                        <a:lnTo>
                          <a:pt x="9" y="50"/>
                        </a:lnTo>
                        <a:lnTo>
                          <a:pt x="9" y="49"/>
                        </a:lnTo>
                        <a:lnTo>
                          <a:pt x="9" y="48"/>
                        </a:lnTo>
                        <a:lnTo>
                          <a:pt x="9" y="47"/>
                        </a:lnTo>
                        <a:lnTo>
                          <a:pt x="9" y="46"/>
                        </a:lnTo>
                        <a:lnTo>
                          <a:pt x="8" y="45"/>
                        </a:lnTo>
                        <a:lnTo>
                          <a:pt x="8" y="44"/>
                        </a:lnTo>
                        <a:lnTo>
                          <a:pt x="8" y="42"/>
                        </a:lnTo>
                        <a:lnTo>
                          <a:pt x="7" y="42"/>
                        </a:lnTo>
                        <a:lnTo>
                          <a:pt x="6" y="40"/>
                        </a:lnTo>
                        <a:lnTo>
                          <a:pt x="6" y="39"/>
                        </a:lnTo>
                        <a:lnTo>
                          <a:pt x="5" y="38"/>
                        </a:lnTo>
                        <a:lnTo>
                          <a:pt x="5" y="37"/>
                        </a:lnTo>
                        <a:lnTo>
                          <a:pt x="5" y="35"/>
                        </a:lnTo>
                        <a:lnTo>
                          <a:pt x="5" y="35"/>
                        </a:lnTo>
                        <a:lnTo>
                          <a:pt x="6" y="33"/>
                        </a:lnTo>
                        <a:lnTo>
                          <a:pt x="6" y="32"/>
                        </a:lnTo>
                        <a:lnTo>
                          <a:pt x="5" y="31"/>
                        </a:lnTo>
                        <a:lnTo>
                          <a:pt x="4" y="31"/>
                        </a:lnTo>
                        <a:lnTo>
                          <a:pt x="3" y="31"/>
                        </a:lnTo>
                        <a:lnTo>
                          <a:pt x="2" y="31"/>
                        </a:lnTo>
                        <a:lnTo>
                          <a:pt x="2" y="31"/>
                        </a:lnTo>
                        <a:lnTo>
                          <a:pt x="2" y="29"/>
                        </a:lnTo>
                        <a:lnTo>
                          <a:pt x="2" y="27"/>
                        </a:lnTo>
                        <a:lnTo>
                          <a:pt x="2" y="27"/>
                        </a:lnTo>
                        <a:lnTo>
                          <a:pt x="2" y="26"/>
                        </a:lnTo>
                        <a:lnTo>
                          <a:pt x="2" y="25"/>
                        </a:lnTo>
                        <a:lnTo>
                          <a:pt x="2" y="24"/>
                        </a:lnTo>
                        <a:lnTo>
                          <a:pt x="2" y="23"/>
                        </a:lnTo>
                        <a:lnTo>
                          <a:pt x="2" y="22"/>
                        </a:lnTo>
                        <a:lnTo>
                          <a:pt x="1" y="19"/>
                        </a:lnTo>
                        <a:lnTo>
                          <a:pt x="0" y="18"/>
                        </a:lnTo>
                        <a:lnTo>
                          <a:pt x="0" y="17"/>
                        </a:lnTo>
                        <a:lnTo>
                          <a:pt x="0" y="16"/>
                        </a:lnTo>
                        <a:lnTo>
                          <a:pt x="0" y="15"/>
                        </a:lnTo>
                        <a:lnTo>
                          <a:pt x="1" y="12"/>
                        </a:lnTo>
                        <a:lnTo>
                          <a:pt x="3" y="11"/>
                        </a:lnTo>
                        <a:lnTo>
                          <a:pt x="3" y="9"/>
                        </a:lnTo>
                        <a:lnTo>
                          <a:pt x="4" y="8"/>
                        </a:lnTo>
                        <a:lnTo>
                          <a:pt x="4" y="7"/>
                        </a:lnTo>
                        <a:lnTo>
                          <a:pt x="5" y="6"/>
                        </a:lnTo>
                        <a:lnTo>
                          <a:pt x="7" y="5"/>
                        </a:lnTo>
                        <a:lnTo>
                          <a:pt x="8" y="5"/>
                        </a:lnTo>
                        <a:lnTo>
                          <a:pt x="9" y="4"/>
                        </a:lnTo>
                        <a:lnTo>
                          <a:pt x="10" y="4"/>
                        </a:lnTo>
                        <a:lnTo>
                          <a:pt x="11" y="4"/>
                        </a:lnTo>
                        <a:lnTo>
                          <a:pt x="10" y="4"/>
                        </a:lnTo>
                      </a:path>
                    </a:pathLst>
                  </a:custGeom>
                  <a:solidFill>
                    <a:srgbClr val="FFA64C"/>
                  </a:solidFill>
                  <a:ln w="25400" cap="rnd" cmpd="sng">
                    <a:solidFill>
                      <a:srgbClr val="9973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271" name="Oval 266"/>
                  <p:cNvSpPr>
                    <a:spLocks noChangeArrowheads="1"/>
                  </p:cNvSpPr>
                  <p:nvPr/>
                </p:nvSpPr>
                <p:spPr bwMode="auto">
                  <a:xfrm>
                    <a:off x="2431" y="3415"/>
                    <a:ext cx="14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72" name="Oval 267"/>
                  <p:cNvSpPr>
                    <a:spLocks noChangeArrowheads="1"/>
                  </p:cNvSpPr>
                  <p:nvPr/>
                </p:nvSpPr>
                <p:spPr bwMode="auto">
                  <a:xfrm>
                    <a:off x="2411" y="3406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73" name="Oval 268"/>
                  <p:cNvSpPr>
                    <a:spLocks noChangeArrowheads="1"/>
                  </p:cNvSpPr>
                  <p:nvPr/>
                </p:nvSpPr>
                <p:spPr bwMode="auto">
                  <a:xfrm>
                    <a:off x="2427" y="3388"/>
                    <a:ext cx="13" cy="15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74" name="Oval 269"/>
                  <p:cNvSpPr>
                    <a:spLocks noChangeArrowheads="1"/>
                  </p:cNvSpPr>
                  <p:nvPr/>
                </p:nvSpPr>
                <p:spPr bwMode="auto">
                  <a:xfrm>
                    <a:off x="2401" y="3404"/>
                    <a:ext cx="15" cy="15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75" name="Oval 270"/>
                  <p:cNvSpPr>
                    <a:spLocks noChangeArrowheads="1"/>
                  </p:cNvSpPr>
                  <p:nvPr/>
                </p:nvSpPr>
                <p:spPr bwMode="auto">
                  <a:xfrm>
                    <a:off x="2405" y="3384"/>
                    <a:ext cx="15" cy="16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76" name="Oval 271"/>
                  <p:cNvSpPr>
                    <a:spLocks noChangeArrowheads="1"/>
                  </p:cNvSpPr>
                  <p:nvPr/>
                </p:nvSpPr>
                <p:spPr bwMode="auto">
                  <a:xfrm>
                    <a:off x="2378" y="3395"/>
                    <a:ext cx="13" cy="12"/>
                  </a:xfrm>
                  <a:prstGeom prst="ellipse">
                    <a:avLst/>
                  </a:prstGeom>
                  <a:solidFill>
                    <a:srgbClr val="191919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77" name="Oval 272"/>
                  <p:cNvSpPr>
                    <a:spLocks noChangeArrowheads="1"/>
                  </p:cNvSpPr>
                  <p:nvPr/>
                </p:nvSpPr>
                <p:spPr bwMode="auto">
                  <a:xfrm>
                    <a:off x="2380" y="3407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78" name="Oval 273"/>
                  <p:cNvSpPr>
                    <a:spLocks noChangeArrowheads="1"/>
                  </p:cNvSpPr>
                  <p:nvPr/>
                </p:nvSpPr>
                <p:spPr bwMode="auto">
                  <a:xfrm>
                    <a:off x="2384" y="3413"/>
                    <a:ext cx="16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79" name="Oval 274"/>
                  <p:cNvSpPr>
                    <a:spLocks noChangeArrowheads="1"/>
                  </p:cNvSpPr>
                  <p:nvPr/>
                </p:nvSpPr>
                <p:spPr bwMode="auto">
                  <a:xfrm>
                    <a:off x="2359" y="3407"/>
                    <a:ext cx="13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80" name="Oval 275"/>
                  <p:cNvSpPr>
                    <a:spLocks noChangeArrowheads="1"/>
                  </p:cNvSpPr>
                  <p:nvPr/>
                </p:nvSpPr>
                <p:spPr bwMode="auto">
                  <a:xfrm>
                    <a:off x="2349" y="3397"/>
                    <a:ext cx="14" cy="14"/>
                  </a:xfrm>
                  <a:prstGeom prst="ellipse">
                    <a:avLst/>
                  </a:prstGeom>
                  <a:solidFill>
                    <a:srgbClr val="191919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81" name="Oval 276"/>
                  <p:cNvSpPr>
                    <a:spLocks noChangeArrowheads="1"/>
                  </p:cNvSpPr>
                  <p:nvPr/>
                </p:nvSpPr>
                <p:spPr bwMode="auto">
                  <a:xfrm>
                    <a:off x="2349" y="3381"/>
                    <a:ext cx="14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82" name="Oval 277"/>
                  <p:cNvSpPr>
                    <a:spLocks noChangeArrowheads="1"/>
                  </p:cNvSpPr>
                  <p:nvPr/>
                </p:nvSpPr>
                <p:spPr bwMode="auto">
                  <a:xfrm>
                    <a:off x="2367" y="3376"/>
                    <a:ext cx="13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83" name="Oval 278"/>
                  <p:cNvSpPr>
                    <a:spLocks noChangeArrowheads="1"/>
                  </p:cNvSpPr>
                  <p:nvPr/>
                </p:nvSpPr>
                <p:spPr bwMode="auto">
                  <a:xfrm>
                    <a:off x="2379" y="3378"/>
                    <a:ext cx="15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84" name="Oval 279"/>
                  <p:cNvSpPr>
                    <a:spLocks noChangeArrowheads="1"/>
                  </p:cNvSpPr>
                  <p:nvPr/>
                </p:nvSpPr>
                <p:spPr bwMode="auto">
                  <a:xfrm>
                    <a:off x="2334" y="3399"/>
                    <a:ext cx="14" cy="15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85" name="Oval 280"/>
                  <p:cNvSpPr>
                    <a:spLocks noChangeArrowheads="1"/>
                  </p:cNvSpPr>
                  <p:nvPr/>
                </p:nvSpPr>
                <p:spPr bwMode="auto">
                  <a:xfrm>
                    <a:off x="2347" y="3413"/>
                    <a:ext cx="15" cy="15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86" name="Oval 281"/>
                  <p:cNvSpPr>
                    <a:spLocks noChangeArrowheads="1"/>
                  </p:cNvSpPr>
                  <p:nvPr/>
                </p:nvSpPr>
                <p:spPr bwMode="auto">
                  <a:xfrm>
                    <a:off x="2332" y="3385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87" name="Oval 282"/>
                  <p:cNvSpPr>
                    <a:spLocks noChangeArrowheads="1"/>
                  </p:cNvSpPr>
                  <p:nvPr/>
                </p:nvSpPr>
                <p:spPr bwMode="auto">
                  <a:xfrm>
                    <a:off x="2416" y="3392"/>
                    <a:ext cx="13" cy="15"/>
                  </a:xfrm>
                  <a:prstGeom prst="ellipse">
                    <a:avLst/>
                  </a:prstGeom>
                  <a:solidFill>
                    <a:srgbClr val="191919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88" name="Oval 283"/>
                  <p:cNvSpPr>
                    <a:spLocks noChangeArrowheads="1"/>
                  </p:cNvSpPr>
                  <p:nvPr/>
                </p:nvSpPr>
                <p:spPr bwMode="auto">
                  <a:xfrm>
                    <a:off x="2365" y="3387"/>
                    <a:ext cx="15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89" name="Oval 284"/>
                  <p:cNvSpPr>
                    <a:spLocks noChangeArrowheads="1"/>
                  </p:cNvSpPr>
                  <p:nvPr/>
                </p:nvSpPr>
                <p:spPr bwMode="auto">
                  <a:xfrm>
                    <a:off x="2359" y="3420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90" name="Oval 285"/>
                  <p:cNvSpPr>
                    <a:spLocks noChangeArrowheads="1"/>
                  </p:cNvSpPr>
                  <p:nvPr/>
                </p:nvSpPr>
                <p:spPr bwMode="auto">
                  <a:xfrm>
                    <a:off x="2417" y="3419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91" name="Oval 286"/>
                  <p:cNvSpPr>
                    <a:spLocks noChangeArrowheads="1"/>
                  </p:cNvSpPr>
                  <p:nvPr/>
                </p:nvSpPr>
                <p:spPr bwMode="auto">
                  <a:xfrm>
                    <a:off x="2391" y="3403"/>
                    <a:ext cx="15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92" name="Oval 287"/>
                  <p:cNvSpPr>
                    <a:spLocks noChangeArrowheads="1"/>
                  </p:cNvSpPr>
                  <p:nvPr/>
                </p:nvSpPr>
                <p:spPr bwMode="auto">
                  <a:xfrm>
                    <a:off x="2368" y="3397"/>
                    <a:ext cx="15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93" name="Oval 288"/>
                  <p:cNvSpPr>
                    <a:spLocks noChangeArrowheads="1"/>
                  </p:cNvSpPr>
                  <p:nvPr/>
                </p:nvSpPr>
                <p:spPr bwMode="auto">
                  <a:xfrm>
                    <a:off x="2429" y="3380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94" name="Oval 289"/>
                  <p:cNvSpPr>
                    <a:spLocks noChangeArrowheads="1"/>
                  </p:cNvSpPr>
                  <p:nvPr/>
                </p:nvSpPr>
                <p:spPr bwMode="auto">
                  <a:xfrm>
                    <a:off x="2333" y="3416"/>
                    <a:ext cx="15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95" name="Oval 290"/>
                  <p:cNvSpPr>
                    <a:spLocks noChangeArrowheads="1"/>
                  </p:cNvSpPr>
                  <p:nvPr/>
                </p:nvSpPr>
                <p:spPr bwMode="auto">
                  <a:xfrm>
                    <a:off x="2372" y="3419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96" name="Oval 291"/>
                  <p:cNvSpPr>
                    <a:spLocks noChangeArrowheads="1"/>
                  </p:cNvSpPr>
                  <p:nvPr/>
                </p:nvSpPr>
                <p:spPr bwMode="auto">
                  <a:xfrm>
                    <a:off x="2427" y="3403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97" name="Oval 292"/>
                  <p:cNvSpPr>
                    <a:spLocks noChangeArrowheads="1"/>
                  </p:cNvSpPr>
                  <p:nvPr/>
                </p:nvSpPr>
                <p:spPr bwMode="auto">
                  <a:xfrm>
                    <a:off x="2416" y="3377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98" name="Oval 293"/>
                  <p:cNvSpPr>
                    <a:spLocks noChangeArrowheads="1"/>
                  </p:cNvSpPr>
                  <p:nvPr/>
                </p:nvSpPr>
                <p:spPr bwMode="auto">
                  <a:xfrm>
                    <a:off x="2392" y="3385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99" name="Oval 294"/>
                  <p:cNvSpPr>
                    <a:spLocks noChangeArrowheads="1"/>
                  </p:cNvSpPr>
                  <p:nvPr/>
                </p:nvSpPr>
                <p:spPr bwMode="auto">
                  <a:xfrm>
                    <a:off x="2403" y="3397"/>
                    <a:ext cx="14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00" name="Oval 295"/>
                  <p:cNvSpPr>
                    <a:spLocks noChangeArrowheads="1"/>
                  </p:cNvSpPr>
                  <p:nvPr/>
                </p:nvSpPr>
                <p:spPr bwMode="auto">
                  <a:xfrm>
                    <a:off x="2367" y="3406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01" name="Oval 296"/>
                  <p:cNvSpPr>
                    <a:spLocks noChangeArrowheads="1"/>
                  </p:cNvSpPr>
                  <p:nvPr/>
                </p:nvSpPr>
                <p:spPr bwMode="auto">
                  <a:xfrm>
                    <a:off x="2408" y="3415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02" name="Oval 297"/>
                  <p:cNvSpPr>
                    <a:spLocks noChangeArrowheads="1"/>
                  </p:cNvSpPr>
                  <p:nvPr/>
                </p:nvSpPr>
                <p:spPr bwMode="auto">
                  <a:xfrm>
                    <a:off x="2386" y="3395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303" name="Group 298"/>
              <p:cNvGrpSpPr>
                <a:grpSpLocks/>
              </p:cNvGrpSpPr>
              <p:nvPr/>
            </p:nvGrpSpPr>
            <p:grpSpPr bwMode="auto">
              <a:xfrm>
                <a:off x="2765414" y="5045063"/>
                <a:ext cx="288925" cy="147637"/>
                <a:chOff x="2407" y="3469"/>
                <a:chExt cx="182" cy="93"/>
              </a:xfrm>
            </p:grpSpPr>
            <p:sp>
              <p:nvSpPr>
                <p:cNvPr id="304" name="Freeform 299"/>
                <p:cNvSpPr>
                  <a:spLocks/>
                </p:cNvSpPr>
                <p:nvPr/>
              </p:nvSpPr>
              <p:spPr bwMode="auto">
                <a:xfrm>
                  <a:off x="2420" y="3469"/>
                  <a:ext cx="166" cy="93"/>
                </a:xfrm>
                <a:custGeom>
                  <a:avLst/>
                  <a:gdLst/>
                  <a:ahLst/>
                  <a:cxnLst>
                    <a:cxn ang="0">
                      <a:pos x="123" y="0"/>
                    </a:cxn>
                    <a:cxn ang="0">
                      <a:pos x="165" y="92"/>
                    </a:cxn>
                    <a:cxn ang="0">
                      <a:pos x="40" y="92"/>
                    </a:cxn>
                    <a:cxn ang="0">
                      <a:pos x="0" y="0"/>
                    </a:cxn>
                    <a:cxn ang="0">
                      <a:pos x="123" y="0"/>
                    </a:cxn>
                  </a:cxnLst>
                  <a:rect l="0" t="0" r="r" b="b"/>
                  <a:pathLst>
                    <a:path w="166" h="93">
                      <a:moveTo>
                        <a:pt x="123" y="0"/>
                      </a:moveTo>
                      <a:lnTo>
                        <a:pt x="165" y="92"/>
                      </a:lnTo>
                      <a:lnTo>
                        <a:pt x="40" y="92"/>
                      </a:lnTo>
                      <a:lnTo>
                        <a:pt x="0" y="0"/>
                      </a:lnTo>
                      <a:lnTo>
                        <a:pt x="123" y="0"/>
                      </a:lnTo>
                    </a:path>
                  </a:pathLst>
                </a:custGeom>
                <a:solidFill>
                  <a:srgbClr val="B3B3B3"/>
                </a:solidFill>
                <a:ln w="1270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05" name="Freeform 300"/>
                <p:cNvSpPr>
                  <a:spLocks/>
                </p:cNvSpPr>
                <p:nvPr/>
              </p:nvSpPr>
              <p:spPr bwMode="auto">
                <a:xfrm>
                  <a:off x="2509" y="3469"/>
                  <a:ext cx="80" cy="93"/>
                </a:xfrm>
                <a:custGeom>
                  <a:avLst/>
                  <a:gdLst/>
                  <a:ahLst/>
                  <a:cxnLst>
                    <a:cxn ang="0">
                      <a:pos x="53" y="0"/>
                    </a:cxn>
                    <a:cxn ang="0">
                      <a:pos x="79" y="92"/>
                    </a:cxn>
                    <a:cxn ang="0">
                      <a:pos x="26" y="92"/>
                    </a:cxn>
                    <a:cxn ang="0">
                      <a:pos x="0" y="0"/>
                    </a:cxn>
                    <a:cxn ang="0">
                      <a:pos x="53" y="0"/>
                    </a:cxn>
                  </a:cxnLst>
                  <a:rect l="0" t="0" r="r" b="b"/>
                  <a:pathLst>
                    <a:path w="80" h="93">
                      <a:moveTo>
                        <a:pt x="53" y="0"/>
                      </a:moveTo>
                      <a:lnTo>
                        <a:pt x="79" y="92"/>
                      </a:lnTo>
                      <a:lnTo>
                        <a:pt x="26" y="92"/>
                      </a:lnTo>
                      <a:lnTo>
                        <a:pt x="0" y="0"/>
                      </a:lnTo>
                      <a:lnTo>
                        <a:pt x="53" y="0"/>
                      </a:lnTo>
                    </a:path>
                  </a:pathLst>
                </a:custGeom>
                <a:solidFill>
                  <a:srgbClr val="FFFF00"/>
                </a:solidFill>
                <a:ln w="1270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06" name="Freeform 301"/>
                <p:cNvSpPr>
                  <a:spLocks/>
                </p:cNvSpPr>
                <p:nvPr/>
              </p:nvSpPr>
              <p:spPr bwMode="auto">
                <a:xfrm>
                  <a:off x="2407" y="3469"/>
                  <a:ext cx="79" cy="93"/>
                </a:xfrm>
                <a:custGeom>
                  <a:avLst/>
                  <a:gdLst/>
                  <a:ahLst/>
                  <a:cxnLst>
                    <a:cxn ang="0">
                      <a:pos x="51" y="0"/>
                    </a:cxn>
                    <a:cxn ang="0">
                      <a:pos x="78" y="92"/>
                    </a:cxn>
                    <a:cxn ang="0">
                      <a:pos x="25" y="92"/>
                    </a:cxn>
                    <a:cxn ang="0">
                      <a:pos x="0" y="0"/>
                    </a:cxn>
                    <a:cxn ang="0">
                      <a:pos x="51" y="0"/>
                    </a:cxn>
                  </a:cxnLst>
                  <a:rect l="0" t="0" r="r" b="b"/>
                  <a:pathLst>
                    <a:path w="79" h="93">
                      <a:moveTo>
                        <a:pt x="51" y="0"/>
                      </a:moveTo>
                      <a:lnTo>
                        <a:pt x="78" y="92"/>
                      </a:lnTo>
                      <a:lnTo>
                        <a:pt x="25" y="92"/>
                      </a:lnTo>
                      <a:lnTo>
                        <a:pt x="0" y="0"/>
                      </a:lnTo>
                      <a:lnTo>
                        <a:pt x="51" y="0"/>
                      </a:lnTo>
                    </a:path>
                  </a:pathLst>
                </a:custGeom>
                <a:solidFill>
                  <a:srgbClr val="FFFF00"/>
                </a:solidFill>
                <a:ln w="1270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grpSp>
              <p:nvGrpSpPr>
                <p:cNvPr id="307" name="Group 302"/>
                <p:cNvGrpSpPr>
                  <a:grpSpLocks/>
                </p:cNvGrpSpPr>
                <p:nvPr/>
              </p:nvGrpSpPr>
              <p:grpSpPr bwMode="auto">
                <a:xfrm>
                  <a:off x="2431" y="3484"/>
                  <a:ext cx="130" cy="59"/>
                  <a:chOff x="2431" y="3484"/>
                  <a:chExt cx="130" cy="59"/>
                </a:xfrm>
              </p:grpSpPr>
              <p:sp>
                <p:nvSpPr>
                  <p:cNvPr id="308" name="Freeform 303"/>
                  <p:cNvSpPr>
                    <a:spLocks/>
                  </p:cNvSpPr>
                  <p:nvPr/>
                </p:nvSpPr>
                <p:spPr bwMode="auto">
                  <a:xfrm>
                    <a:off x="2431" y="3484"/>
                    <a:ext cx="130" cy="59"/>
                  </a:xfrm>
                  <a:custGeom>
                    <a:avLst/>
                    <a:gdLst/>
                    <a:ahLst/>
                    <a:cxnLst>
                      <a:cxn ang="0">
                        <a:pos x="17" y="3"/>
                      </a:cxn>
                      <a:cxn ang="0">
                        <a:pos x="25" y="2"/>
                      </a:cxn>
                      <a:cxn ang="0">
                        <a:pos x="30" y="3"/>
                      </a:cxn>
                      <a:cxn ang="0">
                        <a:pos x="36" y="3"/>
                      </a:cxn>
                      <a:cxn ang="0">
                        <a:pos x="42" y="2"/>
                      </a:cxn>
                      <a:cxn ang="0">
                        <a:pos x="48" y="0"/>
                      </a:cxn>
                      <a:cxn ang="0">
                        <a:pos x="54" y="1"/>
                      </a:cxn>
                      <a:cxn ang="0">
                        <a:pos x="63" y="1"/>
                      </a:cxn>
                      <a:cxn ang="0">
                        <a:pos x="70" y="0"/>
                      </a:cxn>
                      <a:cxn ang="0">
                        <a:pos x="76" y="0"/>
                      </a:cxn>
                      <a:cxn ang="0">
                        <a:pos x="82" y="1"/>
                      </a:cxn>
                      <a:cxn ang="0">
                        <a:pos x="87" y="1"/>
                      </a:cxn>
                      <a:cxn ang="0">
                        <a:pos x="94" y="1"/>
                      </a:cxn>
                      <a:cxn ang="0">
                        <a:pos x="99" y="0"/>
                      </a:cxn>
                      <a:cxn ang="0">
                        <a:pos x="105" y="0"/>
                      </a:cxn>
                      <a:cxn ang="0">
                        <a:pos x="110" y="0"/>
                      </a:cxn>
                      <a:cxn ang="0">
                        <a:pos x="116" y="1"/>
                      </a:cxn>
                      <a:cxn ang="0">
                        <a:pos x="119" y="4"/>
                      </a:cxn>
                      <a:cxn ang="0">
                        <a:pos x="123" y="10"/>
                      </a:cxn>
                      <a:cxn ang="0">
                        <a:pos x="123" y="16"/>
                      </a:cxn>
                      <a:cxn ang="0">
                        <a:pos x="123" y="23"/>
                      </a:cxn>
                      <a:cxn ang="0">
                        <a:pos x="123" y="29"/>
                      </a:cxn>
                      <a:cxn ang="0">
                        <a:pos x="124" y="34"/>
                      </a:cxn>
                      <a:cxn ang="0">
                        <a:pos x="128" y="41"/>
                      </a:cxn>
                      <a:cxn ang="0">
                        <a:pos x="127" y="49"/>
                      </a:cxn>
                      <a:cxn ang="0">
                        <a:pos x="125" y="54"/>
                      </a:cxn>
                      <a:cxn ang="0">
                        <a:pos x="119" y="58"/>
                      </a:cxn>
                      <a:cxn ang="0">
                        <a:pos x="111" y="58"/>
                      </a:cxn>
                      <a:cxn ang="0">
                        <a:pos x="105" y="57"/>
                      </a:cxn>
                      <a:cxn ang="0">
                        <a:pos x="100" y="55"/>
                      </a:cxn>
                      <a:cxn ang="0">
                        <a:pos x="93" y="57"/>
                      </a:cxn>
                      <a:cxn ang="0">
                        <a:pos x="86" y="56"/>
                      </a:cxn>
                      <a:cxn ang="0">
                        <a:pos x="79" y="57"/>
                      </a:cxn>
                      <a:cxn ang="0">
                        <a:pos x="73" y="57"/>
                      </a:cxn>
                      <a:cxn ang="0">
                        <a:pos x="63" y="57"/>
                      </a:cxn>
                      <a:cxn ang="0">
                        <a:pos x="56" y="56"/>
                      </a:cxn>
                      <a:cxn ang="0">
                        <a:pos x="48" y="57"/>
                      </a:cxn>
                      <a:cxn ang="0">
                        <a:pos x="38" y="58"/>
                      </a:cxn>
                      <a:cxn ang="0">
                        <a:pos x="30" y="58"/>
                      </a:cxn>
                      <a:cxn ang="0">
                        <a:pos x="25" y="56"/>
                      </a:cxn>
                      <a:cxn ang="0">
                        <a:pos x="19" y="57"/>
                      </a:cxn>
                      <a:cxn ang="0">
                        <a:pos x="14" y="54"/>
                      </a:cxn>
                      <a:cxn ang="0">
                        <a:pos x="9" y="48"/>
                      </a:cxn>
                      <a:cxn ang="0">
                        <a:pos x="8" y="42"/>
                      </a:cxn>
                      <a:cxn ang="0">
                        <a:pos x="5" y="37"/>
                      </a:cxn>
                      <a:cxn ang="0">
                        <a:pos x="5" y="31"/>
                      </a:cxn>
                      <a:cxn ang="0">
                        <a:pos x="2" y="29"/>
                      </a:cxn>
                      <a:cxn ang="0">
                        <a:pos x="2" y="24"/>
                      </a:cxn>
                      <a:cxn ang="0">
                        <a:pos x="0" y="17"/>
                      </a:cxn>
                      <a:cxn ang="0">
                        <a:pos x="3" y="9"/>
                      </a:cxn>
                      <a:cxn ang="0">
                        <a:pos x="8" y="5"/>
                      </a:cxn>
                    </a:cxnLst>
                    <a:rect l="0" t="0" r="r" b="b"/>
                    <a:pathLst>
                      <a:path w="130" h="59">
                        <a:moveTo>
                          <a:pt x="10" y="4"/>
                        </a:moveTo>
                        <a:lnTo>
                          <a:pt x="12" y="4"/>
                        </a:lnTo>
                        <a:lnTo>
                          <a:pt x="13" y="4"/>
                        </a:lnTo>
                        <a:lnTo>
                          <a:pt x="15" y="3"/>
                        </a:lnTo>
                        <a:lnTo>
                          <a:pt x="17" y="3"/>
                        </a:lnTo>
                        <a:lnTo>
                          <a:pt x="18" y="3"/>
                        </a:lnTo>
                        <a:lnTo>
                          <a:pt x="21" y="2"/>
                        </a:lnTo>
                        <a:lnTo>
                          <a:pt x="22" y="2"/>
                        </a:lnTo>
                        <a:lnTo>
                          <a:pt x="24" y="2"/>
                        </a:lnTo>
                        <a:lnTo>
                          <a:pt x="25" y="2"/>
                        </a:lnTo>
                        <a:lnTo>
                          <a:pt x="26" y="2"/>
                        </a:lnTo>
                        <a:lnTo>
                          <a:pt x="27" y="2"/>
                        </a:lnTo>
                        <a:lnTo>
                          <a:pt x="28" y="3"/>
                        </a:lnTo>
                        <a:lnTo>
                          <a:pt x="29" y="3"/>
                        </a:lnTo>
                        <a:lnTo>
                          <a:pt x="30" y="3"/>
                        </a:lnTo>
                        <a:lnTo>
                          <a:pt x="31" y="4"/>
                        </a:lnTo>
                        <a:lnTo>
                          <a:pt x="33" y="4"/>
                        </a:lnTo>
                        <a:lnTo>
                          <a:pt x="34" y="4"/>
                        </a:lnTo>
                        <a:lnTo>
                          <a:pt x="35" y="4"/>
                        </a:lnTo>
                        <a:lnTo>
                          <a:pt x="36" y="3"/>
                        </a:lnTo>
                        <a:lnTo>
                          <a:pt x="38" y="3"/>
                        </a:lnTo>
                        <a:lnTo>
                          <a:pt x="38" y="3"/>
                        </a:lnTo>
                        <a:lnTo>
                          <a:pt x="39" y="3"/>
                        </a:lnTo>
                        <a:lnTo>
                          <a:pt x="40" y="3"/>
                        </a:lnTo>
                        <a:lnTo>
                          <a:pt x="42" y="2"/>
                        </a:lnTo>
                        <a:lnTo>
                          <a:pt x="43" y="1"/>
                        </a:lnTo>
                        <a:lnTo>
                          <a:pt x="45" y="1"/>
                        </a:lnTo>
                        <a:lnTo>
                          <a:pt x="46" y="1"/>
                        </a:lnTo>
                        <a:lnTo>
                          <a:pt x="47" y="0"/>
                        </a:lnTo>
                        <a:lnTo>
                          <a:pt x="48" y="0"/>
                        </a:lnTo>
                        <a:lnTo>
                          <a:pt x="49" y="0"/>
                        </a:lnTo>
                        <a:lnTo>
                          <a:pt x="51" y="0"/>
                        </a:lnTo>
                        <a:lnTo>
                          <a:pt x="52" y="0"/>
                        </a:lnTo>
                        <a:lnTo>
                          <a:pt x="53" y="1"/>
                        </a:lnTo>
                        <a:lnTo>
                          <a:pt x="54" y="1"/>
                        </a:lnTo>
                        <a:lnTo>
                          <a:pt x="56" y="1"/>
                        </a:lnTo>
                        <a:lnTo>
                          <a:pt x="58" y="1"/>
                        </a:lnTo>
                        <a:lnTo>
                          <a:pt x="60" y="1"/>
                        </a:lnTo>
                        <a:lnTo>
                          <a:pt x="61" y="1"/>
                        </a:lnTo>
                        <a:lnTo>
                          <a:pt x="63" y="1"/>
                        </a:lnTo>
                        <a:lnTo>
                          <a:pt x="64" y="1"/>
                        </a:lnTo>
                        <a:lnTo>
                          <a:pt x="65" y="1"/>
                        </a:lnTo>
                        <a:lnTo>
                          <a:pt x="67" y="1"/>
                        </a:lnTo>
                        <a:lnTo>
                          <a:pt x="68" y="0"/>
                        </a:lnTo>
                        <a:lnTo>
                          <a:pt x="70" y="0"/>
                        </a:lnTo>
                        <a:lnTo>
                          <a:pt x="71" y="0"/>
                        </a:lnTo>
                        <a:lnTo>
                          <a:pt x="72" y="0"/>
                        </a:lnTo>
                        <a:lnTo>
                          <a:pt x="73" y="0"/>
                        </a:lnTo>
                        <a:lnTo>
                          <a:pt x="75" y="0"/>
                        </a:lnTo>
                        <a:lnTo>
                          <a:pt x="76" y="0"/>
                        </a:lnTo>
                        <a:lnTo>
                          <a:pt x="77" y="0"/>
                        </a:lnTo>
                        <a:lnTo>
                          <a:pt x="78" y="0"/>
                        </a:lnTo>
                        <a:lnTo>
                          <a:pt x="80" y="1"/>
                        </a:lnTo>
                        <a:lnTo>
                          <a:pt x="81" y="1"/>
                        </a:lnTo>
                        <a:lnTo>
                          <a:pt x="82" y="1"/>
                        </a:lnTo>
                        <a:lnTo>
                          <a:pt x="83" y="1"/>
                        </a:lnTo>
                        <a:lnTo>
                          <a:pt x="84" y="1"/>
                        </a:lnTo>
                        <a:lnTo>
                          <a:pt x="86" y="1"/>
                        </a:lnTo>
                        <a:lnTo>
                          <a:pt x="86" y="1"/>
                        </a:lnTo>
                        <a:lnTo>
                          <a:pt x="87" y="1"/>
                        </a:lnTo>
                        <a:lnTo>
                          <a:pt x="89" y="2"/>
                        </a:lnTo>
                        <a:lnTo>
                          <a:pt x="90" y="2"/>
                        </a:lnTo>
                        <a:lnTo>
                          <a:pt x="91" y="2"/>
                        </a:lnTo>
                        <a:lnTo>
                          <a:pt x="93" y="2"/>
                        </a:lnTo>
                        <a:lnTo>
                          <a:pt x="94" y="1"/>
                        </a:lnTo>
                        <a:lnTo>
                          <a:pt x="95" y="1"/>
                        </a:lnTo>
                        <a:lnTo>
                          <a:pt x="96" y="1"/>
                        </a:lnTo>
                        <a:lnTo>
                          <a:pt x="97" y="0"/>
                        </a:lnTo>
                        <a:lnTo>
                          <a:pt x="98" y="0"/>
                        </a:lnTo>
                        <a:lnTo>
                          <a:pt x="99" y="0"/>
                        </a:lnTo>
                        <a:lnTo>
                          <a:pt x="100" y="0"/>
                        </a:lnTo>
                        <a:lnTo>
                          <a:pt x="101" y="0"/>
                        </a:lnTo>
                        <a:lnTo>
                          <a:pt x="103" y="0"/>
                        </a:lnTo>
                        <a:lnTo>
                          <a:pt x="104" y="0"/>
                        </a:lnTo>
                        <a:lnTo>
                          <a:pt x="105" y="0"/>
                        </a:lnTo>
                        <a:lnTo>
                          <a:pt x="106" y="0"/>
                        </a:lnTo>
                        <a:lnTo>
                          <a:pt x="107" y="0"/>
                        </a:lnTo>
                        <a:lnTo>
                          <a:pt x="108" y="0"/>
                        </a:lnTo>
                        <a:lnTo>
                          <a:pt x="109" y="0"/>
                        </a:lnTo>
                        <a:lnTo>
                          <a:pt x="110" y="0"/>
                        </a:lnTo>
                        <a:lnTo>
                          <a:pt x="111" y="1"/>
                        </a:lnTo>
                        <a:lnTo>
                          <a:pt x="112" y="1"/>
                        </a:lnTo>
                        <a:lnTo>
                          <a:pt x="113" y="1"/>
                        </a:lnTo>
                        <a:lnTo>
                          <a:pt x="114" y="1"/>
                        </a:lnTo>
                        <a:lnTo>
                          <a:pt x="116" y="1"/>
                        </a:lnTo>
                        <a:lnTo>
                          <a:pt x="116" y="2"/>
                        </a:lnTo>
                        <a:lnTo>
                          <a:pt x="118" y="2"/>
                        </a:lnTo>
                        <a:lnTo>
                          <a:pt x="118" y="3"/>
                        </a:lnTo>
                        <a:lnTo>
                          <a:pt x="119" y="4"/>
                        </a:lnTo>
                        <a:lnTo>
                          <a:pt x="119" y="4"/>
                        </a:lnTo>
                        <a:lnTo>
                          <a:pt x="120" y="5"/>
                        </a:lnTo>
                        <a:lnTo>
                          <a:pt x="121" y="7"/>
                        </a:lnTo>
                        <a:lnTo>
                          <a:pt x="122" y="8"/>
                        </a:lnTo>
                        <a:lnTo>
                          <a:pt x="122" y="9"/>
                        </a:lnTo>
                        <a:lnTo>
                          <a:pt x="123" y="10"/>
                        </a:lnTo>
                        <a:lnTo>
                          <a:pt x="123" y="11"/>
                        </a:lnTo>
                        <a:lnTo>
                          <a:pt x="123" y="13"/>
                        </a:lnTo>
                        <a:lnTo>
                          <a:pt x="123" y="15"/>
                        </a:lnTo>
                        <a:lnTo>
                          <a:pt x="123" y="16"/>
                        </a:lnTo>
                        <a:lnTo>
                          <a:pt x="123" y="16"/>
                        </a:lnTo>
                        <a:lnTo>
                          <a:pt x="123" y="18"/>
                        </a:lnTo>
                        <a:lnTo>
                          <a:pt x="123" y="19"/>
                        </a:lnTo>
                        <a:lnTo>
                          <a:pt x="123" y="20"/>
                        </a:lnTo>
                        <a:lnTo>
                          <a:pt x="123" y="21"/>
                        </a:lnTo>
                        <a:lnTo>
                          <a:pt x="123" y="23"/>
                        </a:lnTo>
                        <a:lnTo>
                          <a:pt x="123" y="24"/>
                        </a:lnTo>
                        <a:lnTo>
                          <a:pt x="123" y="25"/>
                        </a:lnTo>
                        <a:lnTo>
                          <a:pt x="123" y="27"/>
                        </a:lnTo>
                        <a:lnTo>
                          <a:pt x="123" y="27"/>
                        </a:lnTo>
                        <a:lnTo>
                          <a:pt x="123" y="29"/>
                        </a:lnTo>
                        <a:lnTo>
                          <a:pt x="123" y="30"/>
                        </a:lnTo>
                        <a:lnTo>
                          <a:pt x="123" y="31"/>
                        </a:lnTo>
                        <a:lnTo>
                          <a:pt x="123" y="32"/>
                        </a:lnTo>
                        <a:lnTo>
                          <a:pt x="123" y="33"/>
                        </a:lnTo>
                        <a:lnTo>
                          <a:pt x="124" y="34"/>
                        </a:lnTo>
                        <a:lnTo>
                          <a:pt x="124" y="35"/>
                        </a:lnTo>
                        <a:lnTo>
                          <a:pt x="125" y="36"/>
                        </a:lnTo>
                        <a:lnTo>
                          <a:pt x="125" y="38"/>
                        </a:lnTo>
                        <a:lnTo>
                          <a:pt x="127" y="39"/>
                        </a:lnTo>
                        <a:lnTo>
                          <a:pt x="128" y="41"/>
                        </a:lnTo>
                        <a:lnTo>
                          <a:pt x="129" y="42"/>
                        </a:lnTo>
                        <a:lnTo>
                          <a:pt x="129" y="45"/>
                        </a:lnTo>
                        <a:lnTo>
                          <a:pt x="129" y="46"/>
                        </a:lnTo>
                        <a:lnTo>
                          <a:pt x="128" y="48"/>
                        </a:lnTo>
                        <a:lnTo>
                          <a:pt x="127" y="49"/>
                        </a:lnTo>
                        <a:lnTo>
                          <a:pt x="126" y="50"/>
                        </a:lnTo>
                        <a:lnTo>
                          <a:pt x="126" y="51"/>
                        </a:lnTo>
                        <a:lnTo>
                          <a:pt x="126" y="52"/>
                        </a:lnTo>
                        <a:lnTo>
                          <a:pt x="125" y="54"/>
                        </a:lnTo>
                        <a:lnTo>
                          <a:pt x="125" y="54"/>
                        </a:lnTo>
                        <a:lnTo>
                          <a:pt x="125" y="56"/>
                        </a:lnTo>
                        <a:lnTo>
                          <a:pt x="125" y="57"/>
                        </a:lnTo>
                        <a:lnTo>
                          <a:pt x="122" y="58"/>
                        </a:lnTo>
                        <a:lnTo>
                          <a:pt x="120" y="58"/>
                        </a:lnTo>
                        <a:lnTo>
                          <a:pt x="119" y="58"/>
                        </a:lnTo>
                        <a:lnTo>
                          <a:pt x="116" y="58"/>
                        </a:lnTo>
                        <a:lnTo>
                          <a:pt x="115" y="58"/>
                        </a:lnTo>
                        <a:lnTo>
                          <a:pt x="113" y="58"/>
                        </a:lnTo>
                        <a:lnTo>
                          <a:pt x="112" y="58"/>
                        </a:lnTo>
                        <a:lnTo>
                          <a:pt x="111" y="58"/>
                        </a:lnTo>
                        <a:lnTo>
                          <a:pt x="110" y="58"/>
                        </a:lnTo>
                        <a:lnTo>
                          <a:pt x="108" y="58"/>
                        </a:lnTo>
                        <a:lnTo>
                          <a:pt x="107" y="58"/>
                        </a:lnTo>
                        <a:lnTo>
                          <a:pt x="106" y="57"/>
                        </a:lnTo>
                        <a:lnTo>
                          <a:pt x="105" y="57"/>
                        </a:lnTo>
                        <a:lnTo>
                          <a:pt x="105" y="56"/>
                        </a:lnTo>
                        <a:lnTo>
                          <a:pt x="104" y="55"/>
                        </a:lnTo>
                        <a:lnTo>
                          <a:pt x="103" y="55"/>
                        </a:lnTo>
                        <a:lnTo>
                          <a:pt x="102" y="55"/>
                        </a:lnTo>
                        <a:lnTo>
                          <a:pt x="100" y="55"/>
                        </a:lnTo>
                        <a:lnTo>
                          <a:pt x="99" y="55"/>
                        </a:lnTo>
                        <a:lnTo>
                          <a:pt x="98" y="56"/>
                        </a:lnTo>
                        <a:lnTo>
                          <a:pt x="96" y="56"/>
                        </a:lnTo>
                        <a:lnTo>
                          <a:pt x="94" y="57"/>
                        </a:lnTo>
                        <a:lnTo>
                          <a:pt x="93" y="57"/>
                        </a:lnTo>
                        <a:lnTo>
                          <a:pt x="91" y="57"/>
                        </a:lnTo>
                        <a:lnTo>
                          <a:pt x="90" y="57"/>
                        </a:lnTo>
                        <a:lnTo>
                          <a:pt x="89" y="57"/>
                        </a:lnTo>
                        <a:lnTo>
                          <a:pt x="88" y="57"/>
                        </a:lnTo>
                        <a:lnTo>
                          <a:pt x="86" y="56"/>
                        </a:lnTo>
                        <a:lnTo>
                          <a:pt x="86" y="56"/>
                        </a:lnTo>
                        <a:lnTo>
                          <a:pt x="85" y="56"/>
                        </a:lnTo>
                        <a:lnTo>
                          <a:pt x="82" y="56"/>
                        </a:lnTo>
                        <a:lnTo>
                          <a:pt x="80" y="57"/>
                        </a:lnTo>
                        <a:lnTo>
                          <a:pt x="79" y="57"/>
                        </a:lnTo>
                        <a:lnTo>
                          <a:pt x="77" y="57"/>
                        </a:lnTo>
                        <a:lnTo>
                          <a:pt x="76" y="57"/>
                        </a:lnTo>
                        <a:lnTo>
                          <a:pt x="75" y="57"/>
                        </a:lnTo>
                        <a:lnTo>
                          <a:pt x="73" y="57"/>
                        </a:lnTo>
                        <a:lnTo>
                          <a:pt x="73" y="57"/>
                        </a:lnTo>
                        <a:lnTo>
                          <a:pt x="70" y="57"/>
                        </a:lnTo>
                        <a:lnTo>
                          <a:pt x="69" y="57"/>
                        </a:lnTo>
                        <a:lnTo>
                          <a:pt x="67" y="57"/>
                        </a:lnTo>
                        <a:lnTo>
                          <a:pt x="65" y="57"/>
                        </a:lnTo>
                        <a:lnTo>
                          <a:pt x="63" y="57"/>
                        </a:lnTo>
                        <a:lnTo>
                          <a:pt x="62" y="57"/>
                        </a:lnTo>
                        <a:lnTo>
                          <a:pt x="60" y="57"/>
                        </a:lnTo>
                        <a:lnTo>
                          <a:pt x="59" y="57"/>
                        </a:lnTo>
                        <a:lnTo>
                          <a:pt x="57" y="56"/>
                        </a:lnTo>
                        <a:lnTo>
                          <a:pt x="56" y="56"/>
                        </a:lnTo>
                        <a:lnTo>
                          <a:pt x="54" y="56"/>
                        </a:lnTo>
                        <a:lnTo>
                          <a:pt x="53" y="56"/>
                        </a:lnTo>
                        <a:lnTo>
                          <a:pt x="52" y="56"/>
                        </a:lnTo>
                        <a:lnTo>
                          <a:pt x="51" y="56"/>
                        </a:lnTo>
                        <a:lnTo>
                          <a:pt x="48" y="57"/>
                        </a:lnTo>
                        <a:lnTo>
                          <a:pt x="47" y="57"/>
                        </a:lnTo>
                        <a:lnTo>
                          <a:pt x="44" y="57"/>
                        </a:lnTo>
                        <a:lnTo>
                          <a:pt x="42" y="58"/>
                        </a:lnTo>
                        <a:lnTo>
                          <a:pt x="41" y="58"/>
                        </a:lnTo>
                        <a:lnTo>
                          <a:pt x="38" y="58"/>
                        </a:lnTo>
                        <a:lnTo>
                          <a:pt x="37" y="58"/>
                        </a:lnTo>
                        <a:lnTo>
                          <a:pt x="35" y="58"/>
                        </a:lnTo>
                        <a:lnTo>
                          <a:pt x="34" y="58"/>
                        </a:lnTo>
                        <a:lnTo>
                          <a:pt x="32" y="58"/>
                        </a:lnTo>
                        <a:lnTo>
                          <a:pt x="30" y="58"/>
                        </a:lnTo>
                        <a:lnTo>
                          <a:pt x="30" y="57"/>
                        </a:lnTo>
                        <a:lnTo>
                          <a:pt x="29" y="56"/>
                        </a:lnTo>
                        <a:lnTo>
                          <a:pt x="27" y="56"/>
                        </a:lnTo>
                        <a:lnTo>
                          <a:pt x="26" y="56"/>
                        </a:lnTo>
                        <a:lnTo>
                          <a:pt x="25" y="56"/>
                        </a:lnTo>
                        <a:lnTo>
                          <a:pt x="24" y="56"/>
                        </a:lnTo>
                        <a:lnTo>
                          <a:pt x="22" y="56"/>
                        </a:lnTo>
                        <a:lnTo>
                          <a:pt x="21" y="57"/>
                        </a:lnTo>
                        <a:lnTo>
                          <a:pt x="20" y="57"/>
                        </a:lnTo>
                        <a:lnTo>
                          <a:pt x="19" y="57"/>
                        </a:lnTo>
                        <a:lnTo>
                          <a:pt x="18" y="56"/>
                        </a:lnTo>
                        <a:lnTo>
                          <a:pt x="18" y="55"/>
                        </a:lnTo>
                        <a:lnTo>
                          <a:pt x="17" y="55"/>
                        </a:lnTo>
                        <a:lnTo>
                          <a:pt x="16" y="54"/>
                        </a:lnTo>
                        <a:lnTo>
                          <a:pt x="14" y="54"/>
                        </a:lnTo>
                        <a:lnTo>
                          <a:pt x="13" y="52"/>
                        </a:lnTo>
                        <a:lnTo>
                          <a:pt x="10" y="51"/>
                        </a:lnTo>
                        <a:lnTo>
                          <a:pt x="9" y="50"/>
                        </a:lnTo>
                        <a:lnTo>
                          <a:pt x="9" y="49"/>
                        </a:lnTo>
                        <a:lnTo>
                          <a:pt x="9" y="48"/>
                        </a:lnTo>
                        <a:lnTo>
                          <a:pt x="9" y="47"/>
                        </a:lnTo>
                        <a:lnTo>
                          <a:pt x="9" y="46"/>
                        </a:lnTo>
                        <a:lnTo>
                          <a:pt x="8" y="45"/>
                        </a:lnTo>
                        <a:lnTo>
                          <a:pt x="8" y="44"/>
                        </a:lnTo>
                        <a:lnTo>
                          <a:pt x="8" y="42"/>
                        </a:lnTo>
                        <a:lnTo>
                          <a:pt x="7" y="42"/>
                        </a:lnTo>
                        <a:lnTo>
                          <a:pt x="6" y="40"/>
                        </a:lnTo>
                        <a:lnTo>
                          <a:pt x="6" y="39"/>
                        </a:lnTo>
                        <a:lnTo>
                          <a:pt x="5" y="38"/>
                        </a:lnTo>
                        <a:lnTo>
                          <a:pt x="5" y="37"/>
                        </a:lnTo>
                        <a:lnTo>
                          <a:pt x="5" y="35"/>
                        </a:lnTo>
                        <a:lnTo>
                          <a:pt x="5" y="35"/>
                        </a:lnTo>
                        <a:lnTo>
                          <a:pt x="6" y="33"/>
                        </a:lnTo>
                        <a:lnTo>
                          <a:pt x="6" y="32"/>
                        </a:lnTo>
                        <a:lnTo>
                          <a:pt x="5" y="31"/>
                        </a:lnTo>
                        <a:lnTo>
                          <a:pt x="4" y="31"/>
                        </a:lnTo>
                        <a:lnTo>
                          <a:pt x="3" y="31"/>
                        </a:lnTo>
                        <a:lnTo>
                          <a:pt x="2" y="31"/>
                        </a:lnTo>
                        <a:lnTo>
                          <a:pt x="2" y="31"/>
                        </a:lnTo>
                        <a:lnTo>
                          <a:pt x="2" y="29"/>
                        </a:lnTo>
                        <a:lnTo>
                          <a:pt x="2" y="27"/>
                        </a:lnTo>
                        <a:lnTo>
                          <a:pt x="2" y="27"/>
                        </a:lnTo>
                        <a:lnTo>
                          <a:pt x="2" y="26"/>
                        </a:lnTo>
                        <a:lnTo>
                          <a:pt x="2" y="25"/>
                        </a:lnTo>
                        <a:lnTo>
                          <a:pt x="2" y="24"/>
                        </a:lnTo>
                        <a:lnTo>
                          <a:pt x="2" y="23"/>
                        </a:lnTo>
                        <a:lnTo>
                          <a:pt x="2" y="22"/>
                        </a:lnTo>
                        <a:lnTo>
                          <a:pt x="1" y="19"/>
                        </a:lnTo>
                        <a:lnTo>
                          <a:pt x="0" y="18"/>
                        </a:lnTo>
                        <a:lnTo>
                          <a:pt x="0" y="17"/>
                        </a:lnTo>
                        <a:lnTo>
                          <a:pt x="0" y="16"/>
                        </a:lnTo>
                        <a:lnTo>
                          <a:pt x="0" y="15"/>
                        </a:lnTo>
                        <a:lnTo>
                          <a:pt x="1" y="12"/>
                        </a:lnTo>
                        <a:lnTo>
                          <a:pt x="3" y="11"/>
                        </a:lnTo>
                        <a:lnTo>
                          <a:pt x="3" y="9"/>
                        </a:lnTo>
                        <a:lnTo>
                          <a:pt x="4" y="8"/>
                        </a:lnTo>
                        <a:lnTo>
                          <a:pt x="4" y="7"/>
                        </a:lnTo>
                        <a:lnTo>
                          <a:pt x="5" y="6"/>
                        </a:lnTo>
                        <a:lnTo>
                          <a:pt x="7" y="5"/>
                        </a:lnTo>
                        <a:lnTo>
                          <a:pt x="8" y="5"/>
                        </a:lnTo>
                        <a:lnTo>
                          <a:pt x="9" y="4"/>
                        </a:lnTo>
                        <a:lnTo>
                          <a:pt x="10" y="4"/>
                        </a:lnTo>
                        <a:lnTo>
                          <a:pt x="11" y="4"/>
                        </a:lnTo>
                        <a:lnTo>
                          <a:pt x="10" y="4"/>
                        </a:lnTo>
                      </a:path>
                    </a:pathLst>
                  </a:custGeom>
                  <a:solidFill>
                    <a:srgbClr val="FFA64C"/>
                  </a:solidFill>
                  <a:ln w="25400" cap="rnd" cmpd="sng">
                    <a:solidFill>
                      <a:srgbClr val="9973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309" name="Oval 304"/>
                  <p:cNvSpPr>
                    <a:spLocks noChangeArrowheads="1"/>
                  </p:cNvSpPr>
                  <p:nvPr/>
                </p:nvSpPr>
                <p:spPr bwMode="auto">
                  <a:xfrm>
                    <a:off x="2539" y="3523"/>
                    <a:ext cx="14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10" name="Oval 305"/>
                  <p:cNvSpPr>
                    <a:spLocks noChangeArrowheads="1"/>
                  </p:cNvSpPr>
                  <p:nvPr/>
                </p:nvSpPr>
                <p:spPr bwMode="auto">
                  <a:xfrm>
                    <a:off x="2519" y="3514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11" name="Oval 306"/>
                  <p:cNvSpPr>
                    <a:spLocks noChangeArrowheads="1"/>
                  </p:cNvSpPr>
                  <p:nvPr/>
                </p:nvSpPr>
                <p:spPr bwMode="auto">
                  <a:xfrm>
                    <a:off x="2535" y="3496"/>
                    <a:ext cx="13" cy="15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12" name="Oval 307"/>
                  <p:cNvSpPr>
                    <a:spLocks noChangeArrowheads="1"/>
                  </p:cNvSpPr>
                  <p:nvPr/>
                </p:nvSpPr>
                <p:spPr bwMode="auto">
                  <a:xfrm>
                    <a:off x="2509" y="3512"/>
                    <a:ext cx="15" cy="15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13" name="Oval 308"/>
                  <p:cNvSpPr>
                    <a:spLocks noChangeArrowheads="1"/>
                  </p:cNvSpPr>
                  <p:nvPr/>
                </p:nvSpPr>
                <p:spPr bwMode="auto">
                  <a:xfrm>
                    <a:off x="2513" y="3492"/>
                    <a:ext cx="15" cy="16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14" name="Oval 309"/>
                  <p:cNvSpPr>
                    <a:spLocks noChangeArrowheads="1"/>
                  </p:cNvSpPr>
                  <p:nvPr/>
                </p:nvSpPr>
                <p:spPr bwMode="auto">
                  <a:xfrm>
                    <a:off x="2486" y="3503"/>
                    <a:ext cx="13" cy="12"/>
                  </a:xfrm>
                  <a:prstGeom prst="ellipse">
                    <a:avLst/>
                  </a:prstGeom>
                  <a:solidFill>
                    <a:srgbClr val="191919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15" name="Oval 310"/>
                  <p:cNvSpPr>
                    <a:spLocks noChangeArrowheads="1"/>
                  </p:cNvSpPr>
                  <p:nvPr/>
                </p:nvSpPr>
                <p:spPr bwMode="auto">
                  <a:xfrm>
                    <a:off x="2488" y="3515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16" name="Oval 311"/>
                  <p:cNvSpPr>
                    <a:spLocks noChangeArrowheads="1"/>
                  </p:cNvSpPr>
                  <p:nvPr/>
                </p:nvSpPr>
                <p:spPr bwMode="auto">
                  <a:xfrm>
                    <a:off x="2492" y="3521"/>
                    <a:ext cx="16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17" name="Oval 312"/>
                  <p:cNvSpPr>
                    <a:spLocks noChangeArrowheads="1"/>
                  </p:cNvSpPr>
                  <p:nvPr/>
                </p:nvSpPr>
                <p:spPr bwMode="auto">
                  <a:xfrm>
                    <a:off x="2467" y="3515"/>
                    <a:ext cx="13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18" name="Oval 313"/>
                  <p:cNvSpPr>
                    <a:spLocks noChangeArrowheads="1"/>
                  </p:cNvSpPr>
                  <p:nvPr/>
                </p:nvSpPr>
                <p:spPr bwMode="auto">
                  <a:xfrm>
                    <a:off x="2457" y="3505"/>
                    <a:ext cx="14" cy="14"/>
                  </a:xfrm>
                  <a:prstGeom prst="ellipse">
                    <a:avLst/>
                  </a:prstGeom>
                  <a:solidFill>
                    <a:srgbClr val="191919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19" name="Oval 314"/>
                  <p:cNvSpPr>
                    <a:spLocks noChangeArrowheads="1"/>
                  </p:cNvSpPr>
                  <p:nvPr/>
                </p:nvSpPr>
                <p:spPr bwMode="auto">
                  <a:xfrm>
                    <a:off x="2457" y="3489"/>
                    <a:ext cx="14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20" name="Oval 315"/>
                  <p:cNvSpPr>
                    <a:spLocks noChangeArrowheads="1"/>
                  </p:cNvSpPr>
                  <p:nvPr/>
                </p:nvSpPr>
                <p:spPr bwMode="auto">
                  <a:xfrm>
                    <a:off x="2475" y="3484"/>
                    <a:ext cx="13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21" name="Oval 316"/>
                  <p:cNvSpPr>
                    <a:spLocks noChangeArrowheads="1"/>
                  </p:cNvSpPr>
                  <p:nvPr/>
                </p:nvSpPr>
                <p:spPr bwMode="auto">
                  <a:xfrm>
                    <a:off x="2487" y="3486"/>
                    <a:ext cx="15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22" name="Oval 317"/>
                  <p:cNvSpPr>
                    <a:spLocks noChangeArrowheads="1"/>
                  </p:cNvSpPr>
                  <p:nvPr/>
                </p:nvSpPr>
                <p:spPr bwMode="auto">
                  <a:xfrm>
                    <a:off x="2442" y="3507"/>
                    <a:ext cx="14" cy="15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23" name="Oval 318"/>
                  <p:cNvSpPr>
                    <a:spLocks noChangeArrowheads="1"/>
                  </p:cNvSpPr>
                  <p:nvPr/>
                </p:nvSpPr>
                <p:spPr bwMode="auto">
                  <a:xfrm>
                    <a:off x="2455" y="3521"/>
                    <a:ext cx="15" cy="15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24" name="Oval 319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3493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25" name="Oval 320"/>
                  <p:cNvSpPr>
                    <a:spLocks noChangeArrowheads="1"/>
                  </p:cNvSpPr>
                  <p:nvPr/>
                </p:nvSpPr>
                <p:spPr bwMode="auto">
                  <a:xfrm>
                    <a:off x="2524" y="3500"/>
                    <a:ext cx="13" cy="15"/>
                  </a:xfrm>
                  <a:prstGeom prst="ellipse">
                    <a:avLst/>
                  </a:prstGeom>
                  <a:solidFill>
                    <a:srgbClr val="191919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26" name="Oval 321"/>
                  <p:cNvSpPr>
                    <a:spLocks noChangeArrowheads="1"/>
                  </p:cNvSpPr>
                  <p:nvPr/>
                </p:nvSpPr>
                <p:spPr bwMode="auto">
                  <a:xfrm>
                    <a:off x="2473" y="3495"/>
                    <a:ext cx="15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27" name="Oval 322"/>
                  <p:cNvSpPr>
                    <a:spLocks noChangeArrowheads="1"/>
                  </p:cNvSpPr>
                  <p:nvPr/>
                </p:nvSpPr>
                <p:spPr bwMode="auto">
                  <a:xfrm>
                    <a:off x="2467" y="3528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28" name="Oval 323"/>
                  <p:cNvSpPr>
                    <a:spLocks noChangeArrowheads="1"/>
                  </p:cNvSpPr>
                  <p:nvPr/>
                </p:nvSpPr>
                <p:spPr bwMode="auto">
                  <a:xfrm>
                    <a:off x="2525" y="3527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29" name="Oval 324"/>
                  <p:cNvSpPr>
                    <a:spLocks noChangeArrowheads="1"/>
                  </p:cNvSpPr>
                  <p:nvPr/>
                </p:nvSpPr>
                <p:spPr bwMode="auto">
                  <a:xfrm>
                    <a:off x="2499" y="3511"/>
                    <a:ext cx="15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30" name="Oval 325"/>
                  <p:cNvSpPr>
                    <a:spLocks noChangeArrowheads="1"/>
                  </p:cNvSpPr>
                  <p:nvPr/>
                </p:nvSpPr>
                <p:spPr bwMode="auto">
                  <a:xfrm>
                    <a:off x="2476" y="3505"/>
                    <a:ext cx="15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31" name="Oval 326"/>
                  <p:cNvSpPr>
                    <a:spLocks noChangeArrowheads="1"/>
                  </p:cNvSpPr>
                  <p:nvPr/>
                </p:nvSpPr>
                <p:spPr bwMode="auto">
                  <a:xfrm>
                    <a:off x="2537" y="3488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32" name="Oval 327"/>
                  <p:cNvSpPr>
                    <a:spLocks noChangeArrowheads="1"/>
                  </p:cNvSpPr>
                  <p:nvPr/>
                </p:nvSpPr>
                <p:spPr bwMode="auto">
                  <a:xfrm>
                    <a:off x="2441" y="3524"/>
                    <a:ext cx="15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33" name="Oval 328"/>
                  <p:cNvSpPr>
                    <a:spLocks noChangeArrowheads="1"/>
                  </p:cNvSpPr>
                  <p:nvPr/>
                </p:nvSpPr>
                <p:spPr bwMode="auto">
                  <a:xfrm>
                    <a:off x="2480" y="3527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34" name="Oval 329"/>
                  <p:cNvSpPr>
                    <a:spLocks noChangeArrowheads="1"/>
                  </p:cNvSpPr>
                  <p:nvPr/>
                </p:nvSpPr>
                <p:spPr bwMode="auto">
                  <a:xfrm>
                    <a:off x="2535" y="3511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35" name="Oval 330"/>
                  <p:cNvSpPr>
                    <a:spLocks noChangeArrowheads="1"/>
                  </p:cNvSpPr>
                  <p:nvPr/>
                </p:nvSpPr>
                <p:spPr bwMode="auto">
                  <a:xfrm>
                    <a:off x="2524" y="3485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36" name="Oval 331"/>
                  <p:cNvSpPr>
                    <a:spLocks noChangeArrowheads="1"/>
                  </p:cNvSpPr>
                  <p:nvPr/>
                </p:nvSpPr>
                <p:spPr bwMode="auto">
                  <a:xfrm>
                    <a:off x="2500" y="3493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37" name="Oval 332"/>
                  <p:cNvSpPr>
                    <a:spLocks noChangeArrowheads="1"/>
                  </p:cNvSpPr>
                  <p:nvPr/>
                </p:nvSpPr>
                <p:spPr bwMode="auto">
                  <a:xfrm>
                    <a:off x="2511" y="3505"/>
                    <a:ext cx="14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38" name="Oval 333"/>
                  <p:cNvSpPr>
                    <a:spLocks noChangeArrowheads="1"/>
                  </p:cNvSpPr>
                  <p:nvPr/>
                </p:nvSpPr>
                <p:spPr bwMode="auto">
                  <a:xfrm>
                    <a:off x="2475" y="3514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39" name="Oval 334"/>
                  <p:cNvSpPr>
                    <a:spLocks noChangeArrowheads="1"/>
                  </p:cNvSpPr>
                  <p:nvPr/>
                </p:nvSpPr>
                <p:spPr bwMode="auto">
                  <a:xfrm>
                    <a:off x="2516" y="3523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40" name="Oval 335"/>
                  <p:cNvSpPr>
                    <a:spLocks noChangeArrowheads="1"/>
                  </p:cNvSpPr>
                  <p:nvPr/>
                </p:nvSpPr>
                <p:spPr bwMode="auto">
                  <a:xfrm>
                    <a:off x="2494" y="3503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341" name="Group 336"/>
              <p:cNvGrpSpPr>
                <a:grpSpLocks/>
              </p:cNvGrpSpPr>
              <p:nvPr/>
            </p:nvGrpSpPr>
            <p:grpSpPr bwMode="auto">
              <a:xfrm>
                <a:off x="2936864" y="5197463"/>
                <a:ext cx="288925" cy="147637"/>
                <a:chOff x="2515" y="3565"/>
                <a:chExt cx="182" cy="93"/>
              </a:xfrm>
            </p:grpSpPr>
            <p:sp>
              <p:nvSpPr>
                <p:cNvPr id="342" name="Freeform 337"/>
                <p:cNvSpPr>
                  <a:spLocks/>
                </p:cNvSpPr>
                <p:nvPr/>
              </p:nvSpPr>
              <p:spPr bwMode="auto">
                <a:xfrm>
                  <a:off x="2528" y="3565"/>
                  <a:ext cx="166" cy="93"/>
                </a:xfrm>
                <a:custGeom>
                  <a:avLst/>
                  <a:gdLst/>
                  <a:ahLst/>
                  <a:cxnLst>
                    <a:cxn ang="0">
                      <a:pos x="123" y="0"/>
                    </a:cxn>
                    <a:cxn ang="0">
                      <a:pos x="165" y="92"/>
                    </a:cxn>
                    <a:cxn ang="0">
                      <a:pos x="40" y="92"/>
                    </a:cxn>
                    <a:cxn ang="0">
                      <a:pos x="0" y="0"/>
                    </a:cxn>
                    <a:cxn ang="0">
                      <a:pos x="123" y="0"/>
                    </a:cxn>
                  </a:cxnLst>
                  <a:rect l="0" t="0" r="r" b="b"/>
                  <a:pathLst>
                    <a:path w="166" h="93">
                      <a:moveTo>
                        <a:pt x="123" y="0"/>
                      </a:moveTo>
                      <a:lnTo>
                        <a:pt x="165" y="92"/>
                      </a:lnTo>
                      <a:lnTo>
                        <a:pt x="40" y="92"/>
                      </a:lnTo>
                      <a:lnTo>
                        <a:pt x="0" y="0"/>
                      </a:lnTo>
                      <a:lnTo>
                        <a:pt x="123" y="0"/>
                      </a:lnTo>
                    </a:path>
                  </a:pathLst>
                </a:custGeom>
                <a:solidFill>
                  <a:srgbClr val="B3B3B3"/>
                </a:solidFill>
                <a:ln w="1270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43" name="Freeform 338"/>
                <p:cNvSpPr>
                  <a:spLocks/>
                </p:cNvSpPr>
                <p:nvPr/>
              </p:nvSpPr>
              <p:spPr bwMode="auto">
                <a:xfrm>
                  <a:off x="2617" y="3565"/>
                  <a:ext cx="80" cy="93"/>
                </a:xfrm>
                <a:custGeom>
                  <a:avLst/>
                  <a:gdLst/>
                  <a:ahLst/>
                  <a:cxnLst>
                    <a:cxn ang="0">
                      <a:pos x="53" y="0"/>
                    </a:cxn>
                    <a:cxn ang="0">
                      <a:pos x="79" y="92"/>
                    </a:cxn>
                    <a:cxn ang="0">
                      <a:pos x="26" y="92"/>
                    </a:cxn>
                    <a:cxn ang="0">
                      <a:pos x="0" y="0"/>
                    </a:cxn>
                    <a:cxn ang="0">
                      <a:pos x="53" y="0"/>
                    </a:cxn>
                  </a:cxnLst>
                  <a:rect l="0" t="0" r="r" b="b"/>
                  <a:pathLst>
                    <a:path w="80" h="93">
                      <a:moveTo>
                        <a:pt x="53" y="0"/>
                      </a:moveTo>
                      <a:lnTo>
                        <a:pt x="79" y="92"/>
                      </a:lnTo>
                      <a:lnTo>
                        <a:pt x="26" y="92"/>
                      </a:lnTo>
                      <a:lnTo>
                        <a:pt x="0" y="0"/>
                      </a:lnTo>
                      <a:lnTo>
                        <a:pt x="53" y="0"/>
                      </a:lnTo>
                    </a:path>
                  </a:pathLst>
                </a:custGeom>
                <a:solidFill>
                  <a:srgbClr val="FFFF00"/>
                </a:solidFill>
                <a:ln w="1270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44" name="Freeform 339"/>
                <p:cNvSpPr>
                  <a:spLocks/>
                </p:cNvSpPr>
                <p:nvPr/>
              </p:nvSpPr>
              <p:spPr bwMode="auto">
                <a:xfrm>
                  <a:off x="2515" y="3565"/>
                  <a:ext cx="79" cy="93"/>
                </a:xfrm>
                <a:custGeom>
                  <a:avLst/>
                  <a:gdLst/>
                  <a:ahLst/>
                  <a:cxnLst>
                    <a:cxn ang="0">
                      <a:pos x="51" y="0"/>
                    </a:cxn>
                    <a:cxn ang="0">
                      <a:pos x="78" y="92"/>
                    </a:cxn>
                    <a:cxn ang="0">
                      <a:pos x="25" y="92"/>
                    </a:cxn>
                    <a:cxn ang="0">
                      <a:pos x="0" y="0"/>
                    </a:cxn>
                    <a:cxn ang="0">
                      <a:pos x="51" y="0"/>
                    </a:cxn>
                  </a:cxnLst>
                  <a:rect l="0" t="0" r="r" b="b"/>
                  <a:pathLst>
                    <a:path w="79" h="93">
                      <a:moveTo>
                        <a:pt x="51" y="0"/>
                      </a:moveTo>
                      <a:lnTo>
                        <a:pt x="78" y="92"/>
                      </a:lnTo>
                      <a:lnTo>
                        <a:pt x="25" y="92"/>
                      </a:lnTo>
                      <a:lnTo>
                        <a:pt x="0" y="0"/>
                      </a:lnTo>
                      <a:lnTo>
                        <a:pt x="51" y="0"/>
                      </a:lnTo>
                    </a:path>
                  </a:pathLst>
                </a:custGeom>
                <a:solidFill>
                  <a:srgbClr val="FFFF00"/>
                </a:solidFill>
                <a:ln w="1270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grpSp>
              <p:nvGrpSpPr>
                <p:cNvPr id="345" name="Group 340"/>
                <p:cNvGrpSpPr>
                  <a:grpSpLocks/>
                </p:cNvGrpSpPr>
                <p:nvPr/>
              </p:nvGrpSpPr>
              <p:grpSpPr bwMode="auto">
                <a:xfrm>
                  <a:off x="2539" y="3580"/>
                  <a:ext cx="130" cy="59"/>
                  <a:chOff x="2539" y="3580"/>
                  <a:chExt cx="130" cy="59"/>
                </a:xfrm>
              </p:grpSpPr>
              <p:sp>
                <p:nvSpPr>
                  <p:cNvPr id="346" name="Freeform 341"/>
                  <p:cNvSpPr>
                    <a:spLocks/>
                  </p:cNvSpPr>
                  <p:nvPr/>
                </p:nvSpPr>
                <p:spPr bwMode="auto">
                  <a:xfrm>
                    <a:off x="2539" y="3580"/>
                    <a:ext cx="130" cy="59"/>
                  </a:xfrm>
                  <a:custGeom>
                    <a:avLst/>
                    <a:gdLst/>
                    <a:ahLst/>
                    <a:cxnLst>
                      <a:cxn ang="0">
                        <a:pos x="17" y="3"/>
                      </a:cxn>
                      <a:cxn ang="0">
                        <a:pos x="25" y="2"/>
                      </a:cxn>
                      <a:cxn ang="0">
                        <a:pos x="30" y="3"/>
                      </a:cxn>
                      <a:cxn ang="0">
                        <a:pos x="36" y="3"/>
                      </a:cxn>
                      <a:cxn ang="0">
                        <a:pos x="42" y="2"/>
                      </a:cxn>
                      <a:cxn ang="0">
                        <a:pos x="48" y="0"/>
                      </a:cxn>
                      <a:cxn ang="0">
                        <a:pos x="54" y="1"/>
                      </a:cxn>
                      <a:cxn ang="0">
                        <a:pos x="63" y="1"/>
                      </a:cxn>
                      <a:cxn ang="0">
                        <a:pos x="70" y="0"/>
                      </a:cxn>
                      <a:cxn ang="0">
                        <a:pos x="76" y="0"/>
                      </a:cxn>
                      <a:cxn ang="0">
                        <a:pos x="82" y="1"/>
                      </a:cxn>
                      <a:cxn ang="0">
                        <a:pos x="87" y="1"/>
                      </a:cxn>
                      <a:cxn ang="0">
                        <a:pos x="94" y="1"/>
                      </a:cxn>
                      <a:cxn ang="0">
                        <a:pos x="99" y="0"/>
                      </a:cxn>
                      <a:cxn ang="0">
                        <a:pos x="105" y="0"/>
                      </a:cxn>
                      <a:cxn ang="0">
                        <a:pos x="110" y="0"/>
                      </a:cxn>
                      <a:cxn ang="0">
                        <a:pos x="116" y="1"/>
                      </a:cxn>
                      <a:cxn ang="0">
                        <a:pos x="119" y="4"/>
                      </a:cxn>
                      <a:cxn ang="0">
                        <a:pos x="123" y="10"/>
                      </a:cxn>
                      <a:cxn ang="0">
                        <a:pos x="123" y="16"/>
                      </a:cxn>
                      <a:cxn ang="0">
                        <a:pos x="123" y="23"/>
                      </a:cxn>
                      <a:cxn ang="0">
                        <a:pos x="123" y="29"/>
                      </a:cxn>
                      <a:cxn ang="0">
                        <a:pos x="124" y="34"/>
                      </a:cxn>
                      <a:cxn ang="0">
                        <a:pos x="128" y="41"/>
                      </a:cxn>
                      <a:cxn ang="0">
                        <a:pos x="127" y="49"/>
                      </a:cxn>
                      <a:cxn ang="0">
                        <a:pos x="125" y="54"/>
                      </a:cxn>
                      <a:cxn ang="0">
                        <a:pos x="119" y="58"/>
                      </a:cxn>
                      <a:cxn ang="0">
                        <a:pos x="111" y="58"/>
                      </a:cxn>
                      <a:cxn ang="0">
                        <a:pos x="105" y="57"/>
                      </a:cxn>
                      <a:cxn ang="0">
                        <a:pos x="100" y="55"/>
                      </a:cxn>
                      <a:cxn ang="0">
                        <a:pos x="93" y="57"/>
                      </a:cxn>
                      <a:cxn ang="0">
                        <a:pos x="86" y="56"/>
                      </a:cxn>
                      <a:cxn ang="0">
                        <a:pos x="79" y="57"/>
                      </a:cxn>
                      <a:cxn ang="0">
                        <a:pos x="73" y="57"/>
                      </a:cxn>
                      <a:cxn ang="0">
                        <a:pos x="63" y="57"/>
                      </a:cxn>
                      <a:cxn ang="0">
                        <a:pos x="56" y="56"/>
                      </a:cxn>
                      <a:cxn ang="0">
                        <a:pos x="48" y="57"/>
                      </a:cxn>
                      <a:cxn ang="0">
                        <a:pos x="38" y="58"/>
                      </a:cxn>
                      <a:cxn ang="0">
                        <a:pos x="30" y="58"/>
                      </a:cxn>
                      <a:cxn ang="0">
                        <a:pos x="25" y="56"/>
                      </a:cxn>
                      <a:cxn ang="0">
                        <a:pos x="19" y="57"/>
                      </a:cxn>
                      <a:cxn ang="0">
                        <a:pos x="14" y="54"/>
                      </a:cxn>
                      <a:cxn ang="0">
                        <a:pos x="9" y="48"/>
                      </a:cxn>
                      <a:cxn ang="0">
                        <a:pos x="8" y="42"/>
                      </a:cxn>
                      <a:cxn ang="0">
                        <a:pos x="5" y="37"/>
                      </a:cxn>
                      <a:cxn ang="0">
                        <a:pos x="5" y="31"/>
                      </a:cxn>
                      <a:cxn ang="0">
                        <a:pos x="2" y="29"/>
                      </a:cxn>
                      <a:cxn ang="0">
                        <a:pos x="2" y="24"/>
                      </a:cxn>
                      <a:cxn ang="0">
                        <a:pos x="0" y="17"/>
                      </a:cxn>
                      <a:cxn ang="0">
                        <a:pos x="3" y="9"/>
                      </a:cxn>
                      <a:cxn ang="0">
                        <a:pos x="8" y="5"/>
                      </a:cxn>
                    </a:cxnLst>
                    <a:rect l="0" t="0" r="r" b="b"/>
                    <a:pathLst>
                      <a:path w="130" h="59">
                        <a:moveTo>
                          <a:pt x="10" y="4"/>
                        </a:moveTo>
                        <a:lnTo>
                          <a:pt x="12" y="4"/>
                        </a:lnTo>
                        <a:lnTo>
                          <a:pt x="13" y="4"/>
                        </a:lnTo>
                        <a:lnTo>
                          <a:pt x="15" y="3"/>
                        </a:lnTo>
                        <a:lnTo>
                          <a:pt x="17" y="3"/>
                        </a:lnTo>
                        <a:lnTo>
                          <a:pt x="18" y="3"/>
                        </a:lnTo>
                        <a:lnTo>
                          <a:pt x="21" y="2"/>
                        </a:lnTo>
                        <a:lnTo>
                          <a:pt x="22" y="2"/>
                        </a:lnTo>
                        <a:lnTo>
                          <a:pt x="24" y="2"/>
                        </a:lnTo>
                        <a:lnTo>
                          <a:pt x="25" y="2"/>
                        </a:lnTo>
                        <a:lnTo>
                          <a:pt x="26" y="2"/>
                        </a:lnTo>
                        <a:lnTo>
                          <a:pt x="27" y="2"/>
                        </a:lnTo>
                        <a:lnTo>
                          <a:pt x="28" y="3"/>
                        </a:lnTo>
                        <a:lnTo>
                          <a:pt x="29" y="3"/>
                        </a:lnTo>
                        <a:lnTo>
                          <a:pt x="30" y="3"/>
                        </a:lnTo>
                        <a:lnTo>
                          <a:pt x="31" y="4"/>
                        </a:lnTo>
                        <a:lnTo>
                          <a:pt x="33" y="4"/>
                        </a:lnTo>
                        <a:lnTo>
                          <a:pt x="34" y="4"/>
                        </a:lnTo>
                        <a:lnTo>
                          <a:pt x="35" y="4"/>
                        </a:lnTo>
                        <a:lnTo>
                          <a:pt x="36" y="3"/>
                        </a:lnTo>
                        <a:lnTo>
                          <a:pt x="38" y="3"/>
                        </a:lnTo>
                        <a:lnTo>
                          <a:pt x="38" y="3"/>
                        </a:lnTo>
                        <a:lnTo>
                          <a:pt x="39" y="3"/>
                        </a:lnTo>
                        <a:lnTo>
                          <a:pt x="40" y="3"/>
                        </a:lnTo>
                        <a:lnTo>
                          <a:pt x="42" y="2"/>
                        </a:lnTo>
                        <a:lnTo>
                          <a:pt x="43" y="1"/>
                        </a:lnTo>
                        <a:lnTo>
                          <a:pt x="45" y="1"/>
                        </a:lnTo>
                        <a:lnTo>
                          <a:pt x="46" y="1"/>
                        </a:lnTo>
                        <a:lnTo>
                          <a:pt x="47" y="0"/>
                        </a:lnTo>
                        <a:lnTo>
                          <a:pt x="48" y="0"/>
                        </a:lnTo>
                        <a:lnTo>
                          <a:pt x="49" y="0"/>
                        </a:lnTo>
                        <a:lnTo>
                          <a:pt x="51" y="0"/>
                        </a:lnTo>
                        <a:lnTo>
                          <a:pt x="52" y="0"/>
                        </a:lnTo>
                        <a:lnTo>
                          <a:pt x="53" y="1"/>
                        </a:lnTo>
                        <a:lnTo>
                          <a:pt x="54" y="1"/>
                        </a:lnTo>
                        <a:lnTo>
                          <a:pt x="56" y="1"/>
                        </a:lnTo>
                        <a:lnTo>
                          <a:pt x="58" y="1"/>
                        </a:lnTo>
                        <a:lnTo>
                          <a:pt x="60" y="1"/>
                        </a:lnTo>
                        <a:lnTo>
                          <a:pt x="61" y="1"/>
                        </a:lnTo>
                        <a:lnTo>
                          <a:pt x="63" y="1"/>
                        </a:lnTo>
                        <a:lnTo>
                          <a:pt x="64" y="1"/>
                        </a:lnTo>
                        <a:lnTo>
                          <a:pt x="65" y="1"/>
                        </a:lnTo>
                        <a:lnTo>
                          <a:pt x="67" y="1"/>
                        </a:lnTo>
                        <a:lnTo>
                          <a:pt x="68" y="0"/>
                        </a:lnTo>
                        <a:lnTo>
                          <a:pt x="70" y="0"/>
                        </a:lnTo>
                        <a:lnTo>
                          <a:pt x="71" y="0"/>
                        </a:lnTo>
                        <a:lnTo>
                          <a:pt x="72" y="0"/>
                        </a:lnTo>
                        <a:lnTo>
                          <a:pt x="73" y="0"/>
                        </a:lnTo>
                        <a:lnTo>
                          <a:pt x="75" y="0"/>
                        </a:lnTo>
                        <a:lnTo>
                          <a:pt x="76" y="0"/>
                        </a:lnTo>
                        <a:lnTo>
                          <a:pt x="77" y="0"/>
                        </a:lnTo>
                        <a:lnTo>
                          <a:pt x="78" y="0"/>
                        </a:lnTo>
                        <a:lnTo>
                          <a:pt x="80" y="1"/>
                        </a:lnTo>
                        <a:lnTo>
                          <a:pt x="81" y="1"/>
                        </a:lnTo>
                        <a:lnTo>
                          <a:pt x="82" y="1"/>
                        </a:lnTo>
                        <a:lnTo>
                          <a:pt x="83" y="1"/>
                        </a:lnTo>
                        <a:lnTo>
                          <a:pt x="84" y="1"/>
                        </a:lnTo>
                        <a:lnTo>
                          <a:pt x="86" y="1"/>
                        </a:lnTo>
                        <a:lnTo>
                          <a:pt x="86" y="1"/>
                        </a:lnTo>
                        <a:lnTo>
                          <a:pt x="87" y="1"/>
                        </a:lnTo>
                        <a:lnTo>
                          <a:pt x="89" y="2"/>
                        </a:lnTo>
                        <a:lnTo>
                          <a:pt x="90" y="2"/>
                        </a:lnTo>
                        <a:lnTo>
                          <a:pt x="91" y="2"/>
                        </a:lnTo>
                        <a:lnTo>
                          <a:pt x="93" y="2"/>
                        </a:lnTo>
                        <a:lnTo>
                          <a:pt x="94" y="1"/>
                        </a:lnTo>
                        <a:lnTo>
                          <a:pt x="95" y="1"/>
                        </a:lnTo>
                        <a:lnTo>
                          <a:pt x="96" y="1"/>
                        </a:lnTo>
                        <a:lnTo>
                          <a:pt x="97" y="0"/>
                        </a:lnTo>
                        <a:lnTo>
                          <a:pt x="98" y="0"/>
                        </a:lnTo>
                        <a:lnTo>
                          <a:pt x="99" y="0"/>
                        </a:lnTo>
                        <a:lnTo>
                          <a:pt x="100" y="0"/>
                        </a:lnTo>
                        <a:lnTo>
                          <a:pt x="101" y="0"/>
                        </a:lnTo>
                        <a:lnTo>
                          <a:pt x="103" y="0"/>
                        </a:lnTo>
                        <a:lnTo>
                          <a:pt x="104" y="0"/>
                        </a:lnTo>
                        <a:lnTo>
                          <a:pt x="105" y="0"/>
                        </a:lnTo>
                        <a:lnTo>
                          <a:pt x="106" y="0"/>
                        </a:lnTo>
                        <a:lnTo>
                          <a:pt x="107" y="0"/>
                        </a:lnTo>
                        <a:lnTo>
                          <a:pt x="108" y="0"/>
                        </a:lnTo>
                        <a:lnTo>
                          <a:pt x="109" y="0"/>
                        </a:lnTo>
                        <a:lnTo>
                          <a:pt x="110" y="0"/>
                        </a:lnTo>
                        <a:lnTo>
                          <a:pt x="111" y="1"/>
                        </a:lnTo>
                        <a:lnTo>
                          <a:pt x="112" y="1"/>
                        </a:lnTo>
                        <a:lnTo>
                          <a:pt x="113" y="1"/>
                        </a:lnTo>
                        <a:lnTo>
                          <a:pt x="114" y="1"/>
                        </a:lnTo>
                        <a:lnTo>
                          <a:pt x="116" y="1"/>
                        </a:lnTo>
                        <a:lnTo>
                          <a:pt x="116" y="2"/>
                        </a:lnTo>
                        <a:lnTo>
                          <a:pt x="118" y="2"/>
                        </a:lnTo>
                        <a:lnTo>
                          <a:pt x="118" y="3"/>
                        </a:lnTo>
                        <a:lnTo>
                          <a:pt x="119" y="4"/>
                        </a:lnTo>
                        <a:lnTo>
                          <a:pt x="119" y="4"/>
                        </a:lnTo>
                        <a:lnTo>
                          <a:pt x="120" y="5"/>
                        </a:lnTo>
                        <a:lnTo>
                          <a:pt x="121" y="7"/>
                        </a:lnTo>
                        <a:lnTo>
                          <a:pt x="122" y="8"/>
                        </a:lnTo>
                        <a:lnTo>
                          <a:pt x="122" y="9"/>
                        </a:lnTo>
                        <a:lnTo>
                          <a:pt x="123" y="10"/>
                        </a:lnTo>
                        <a:lnTo>
                          <a:pt x="123" y="11"/>
                        </a:lnTo>
                        <a:lnTo>
                          <a:pt x="123" y="13"/>
                        </a:lnTo>
                        <a:lnTo>
                          <a:pt x="123" y="15"/>
                        </a:lnTo>
                        <a:lnTo>
                          <a:pt x="123" y="16"/>
                        </a:lnTo>
                        <a:lnTo>
                          <a:pt x="123" y="16"/>
                        </a:lnTo>
                        <a:lnTo>
                          <a:pt x="123" y="18"/>
                        </a:lnTo>
                        <a:lnTo>
                          <a:pt x="123" y="19"/>
                        </a:lnTo>
                        <a:lnTo>
                          <a:pt x="123" y="20"/>
                        </a:lnTo>
                        <a:lnTo>
                          <a:pt x="123" y="21"/>
                        </a:lnTo>
                        <a:lnTo>
                          <a:pt x="123" y="23"/>
                        </a:lnTo>
                        <a:lnTo>
                          <a:pt x="123" y="24"/>
                        </a:lnTo>
                        <a:lnTo>
                          <a:pt x="123" y="25"/>
                        </a:lnTo>
                        <a:lnTo>
                          <a:pt x="123" y="27"/>
                        </a:lnTo>
                        <a:lnTo>
                          <a:pt x="123" y="27"/>
                        </a:lnTo>
                        <a:lnTo>
                          <a:pt x="123" y="29"/>
                        </a:lnTo>
                        <a:lnTo>
                          <a:pt x="123" y="30"/>
                        </a:lnTo>
                        <a:lnTo>
                          <a:pt x="123" y="31"/>
                        </a:lnTo>
                        <a:lnTo>
                          <a:pt x="123" y="32"/>
                        </a:lnTo>
                        <a:lnTo>
                          <a:pt x="123" y="33"/>
                        </a:lnTo>
                        <a:lnTo>
                          <a:pt x="124" y="34"/>
                        </a:lnTo>
                        <a:lnTo>
                          <a:pt x="124" y="35"/>
                        </a:lnTo>
                        <a:lnTo>
                          <a:pt x="125" y="36"/>
                        </a:lnTo>
                        <a:lnTo>
                          <a:pt x="125" y="38"/>
                        </a:lnTo>
                        <a:lnTo>
                          <a:pt x="127" y="39"/>
                        </a:lnTo>
                        <a:lnTo>
                          <a:pt x="128" y="41"/>
                        </a:lnTo>
                        <a:lnTo>
                          <a:pt x="129" y="42"/>
                        </a:lnTo>
                        <a:lnTo>
                          <a:pt x="129" y="45"/>
                        </a:lnTo>
                        <a:lnTo>
                          <a:pt x="129" y="46"/>
                        </a:lnTo>
                        <a:lnTo>
                          <a:pt x="128" y="48"/>
                        </a:lnTo>
                        <a:lnTo>
                          <a:pt x="127" y="49"/>
                        </a:lnTo>
                        <a:lnTo>
                          <a:pt x="126" y="50"/>
                        </a:lnTo>
                        <a:lnTo>
                          <a:pt x="126" y="51"/>
                        </a:lnTo>
                        <a:lnTo>
                          <a:pt x="126" y="52"/>
                        </a:lnTo>
                        <a:lnTo>
                          <a:pt x="125" y="54"/>
                        </a:lnTo>
                        <a:lnTo>
                          <a:pt x="125" y="54"/>
                        </a:lnTo>
                        <a:lnTo>
                          <a:pt x="125" y="56"/>
                        </a:lnTo>
                        <a:lnTo>
                          <a:pt x="125" y="57"/>
                        </a:lnTo>
                        <a:lnTo>
                          <a:pt x="122" y="58"/>
                        </a:lnTo>
                        <a:lnTo>
                          <a:pt x="120" y="58"/>
                        </a:lnTo>
                        <a:lnTo>
                          <a:pt x="119" y="58"/>
                        </a:lnTo>
                        <a:lnTo>
                          <a:pt x="116" y="58"/>
                        </a:lnTo>
                        <a:lnTo>
                          <a:pt x="115" y="58"/>
                        </a:lnTo>
                        <a:lnTo>
                          <a:pt x="113" y="58"/>
                        </a:lnTo>
                        <a:lnTo>
                          <a:pt x="112" y="58"/>
                        </a:lnTo>
                        <a:lnTo>
                          <a:pt x="111" y="58"/>
                        </a:lnTo>
                        <a:lnTo>
                          <a:pt x="110" y="58"/>
                        </a:lnTo>
                        <a:lnTo>
                          <a:pt x="108" y="58"/>
                        </a:lnTo>
                        <a:lnTo>
                          <a:pt x="107" y="58"/>
                        </a:lnTo>
                        <a:lnTo>
                          <a:pt x="106" y="57"/>
                        </a:lnTo>
                        <a:lnTo>
                          <a:pt x="105" y="57"/>
                        </a:lnTo>
                        <a:lnTo>
                          <a:pt x="105" y="56"/>
                        </a:lnTo>
                        <a:lnTo>
                          <a:pt x="104" y="55"/>
                        </a:lnTo>
                        <a:lnTo>
                          <a:pt x="103" y="55"/>
                        </a:lnTo>
                        <a:lnTo>
                          <a:pt x="102" y="55"/>
                        </a:lnTo>
                        <a:lnTo>
                          <a:pt x="100" y="55"/>
                        </a:lnTo>
                        <a:lnTo>
                          <a:pt x="99" y="55"/>
                        </a:lnTo>
                        <a:lnTo>
                          <a:pt x="98" y="56"/>
                        </a:lnTo>
                        <a:lnTo>
                          <a:pt x="96" y="56"/>
                        </a:lnTo>
                        <a:lnTo>
                          <a:pt x="94" y="57"/>
                        </a:lnTo>
                        <a:lnTo>
                          <a:pt x="93" y="57"/>
                        </a:lnTo>
                        <a:lnTo>
                          <a:pt x="91" y="57"/>
                        </a:lnTo>
                        <a:lnTo>
                          <a:pt x="90" y="57"/>
                        </a:lnTo>
                        <a:lnTo>
                          <a:pt x="89" y="57"/>
                        </a:lnTo>
                        <a:lnTo>
                          <a:pt x="88" y="57"/>
                        </a:lnTo>
                        <a:lnTo>
                          <a:pt x="86" y="56"/>
                        </a:lnTo>
                        <a:lnTo>
                          <a:pt x="86" y="56"/>
                        </a:lnTo>
                        <a:lnTo>
                          <a:pt x="85" y="56"/>
                        </a:lnTo>
                        <a:lnTo>
                          <a:pt x="82" y="56"/>
                        </a:lnTo>
                        <a:lnTo>
                          <a:pt x="80" y="57"/>
                        </a:lnTo>
                        <a:lnTo>
                          <a:pt x="79" y="57"/>
                        </a:lnTo>
                        <a:lnTo>
                          <a:pt x="77" y="57"/>
                        </a:lnTo>
                        <a:lnTo>
                          <a:pt x="76" y="57"/>
                        </a:lnTo>
                        <a:lnTo>
                          <a:pt x="75" y="57"/>
                        </a:lnTo>
                        <a:lnTo>
                          <a:pt x="73" y="57"/>
                        </a:lnTo>
                        <a:lnTo>
                          <a:pt x="73" y="57"/>
                        </a:lnTo>
                        <a:lnTo>
                          <a:pt x="70" y="57"/>
                        </a:lnTo>
                        <a:lnTo>
                          <a:pt x="69" y="57"/>
                        </a:lnTo>
                        <a:lnTo>
                          <a:pt x="67" y="57"/>
                        </a:lnTo>
                        <a:lnTo>
                          <a:pt x="65" y="57"/>
                        </a:lnTo>
                        <a:lnTo>
                          <a:pt x="63" y="57"/>
                        </a:lnTo>
                        <a:lnTo>
                          <a:pt x="62" y="57"/>
                        </a:lnTo>
                        <a:lnTo>
                          <a:pt x="60" y="57"/>
                        </a:lnTo>
                        <a:lnTo>
                          <a:pt x="59" y="57"/>
                        </a:lnTo>
                        <a:lnTo>
                          <a:pt x="57" y="56"/>
                        </a:lnTo>
                        <a:lnTo>
                          <a:pt x="56" y="56"/>
                        </a:lnTo>
                        <a:lnTo>
                          <a:pt x="54" y="56"/>
                        </a:lnTo>
                        <a:lnTo>
                          <a:pt x="53" y="56"/>
                        </a:lnTo>
                        <a:lnTo>
                          <a:pt x="52" y="56"/>
                        </a:lnTo>
                        <a:lnTo>
                          <a:pt x="51" y="56"/>
                        </a:lnTo>
                        <a:lnTo>
                          <a:pt x="48" y="57"/>
                        </a:lnTo>
                        <a:lnTo>
                          <a:pt x="47" y="57"/>
                        </a:lnTo>
                        <a:lnTo>
                          <a:pt x="44" y="57"/>
                        </a:lnTo>
                        <a:lnTo>
                          <a:pt x="42" y="58"/>
                        </a:lnTo>
                        <a:lnTo>
                          <a:pt x="41" y="58"/>
                        </a:lnTo>
                        <a:lnTo>
                          <a:pt x="38" y="58"/>
                        </a:lnTo>
                        <a:lnTo>
                          <a:pt x="37" y="58"/>
                        </a:lnTo>
                        <a:lnTo>
                          <a:pt x="35" y="58"/>
                        </a:lnTo>
                        <a:lnTo>
                          <a:pt x="34" y="58"/>
                        </a:lnTo>
                        <a:lnTo>
                          <a:pt x="32" y="58"/>
                        </a:lnTo>
                        <a:lnTo>
                          <a:pt x="30" y="58"/>
                        </a:lnTo>
                        <a:lnTo>
                          <a:pt x="30" y="57"/>
                        </a:lnTo>
                        <a:lnTo>
                          <a:pt x="29" y="56"/>
                        </a:lnTo>
                        <a:lnTo>
                          <a:pt x="27" y="56"/>
                        </a:lnTo>
                        <a:lnTo>
                          <a:pt x="26" y="56"/>
                        </a:lnTo>
                        <a:lnTo>
                          <a:pt x="25" y="56"/>
                        </a:lnTo>
                        <a:lnTo>
                          <a:pt x="24" y="56"/>
                        </a:lnTo>
                        <a:lnTo>
                          <a:pt x="22" y="56"/>
                        </a:lnTo>
                        <a:lnTo>
                          <a:pt x="21" y="57"/>
                        </a:lnTo>
                        <a:lnTo>
                          <a:pt x="20" y="57"/>
                        </a:lnTo>
                        <a:lnTo>
                          <a:pt x="19" y="57"/>
                        </a:lnTo>
                        <a:lnTo>
                          <a:pt x="18" y="56"/>
                        </a:lnTo>
                        <a:lnTo>
                          <a:pt x="18" y="55"/>
                        </a:lnTo>
                        <a:lnTo>
                          <a:pt x="17" y="55"/>
                        </a:lnTo>
                        <a:lnTo>
                          <a:pt x="16" y="54"/>
                        </a:lnTo>
                        <a:lnTo>
                          <a:pt x="14" y="54"/>
                        </a:lnTo>
                        <a:lnTo>
                          <a:pt x="13" y="52"/>
                        </a:lnTo>
                        <a:lnTo>
                          <a:pt x="10" y="51"/>
                        </a:lnTo>
                        <a:lnTo>
                          <a:pt x="9" y="50"/>
                        </a:lnTo>
                        <a:lnTo>
                          <a:pt x="9" y="49"/>
                        </a:lnTo>
                        <a:lnTo>
                          <a:pt x="9" y="48"/>
                        </a:lnTo>
                        <a:lnTo>
                          <a:pt x="9" y="47"/>
                        </a:lnTo>
                        <a:lnTo>
                          <a:pt x="9" y="46"/>
                        </a:lnTo>
                        <a:lnTo>
                          <a:pt x="8" y="45"/>
                        </a:lnTo>
                        <a:lnTo>
                          <a:pt x="8" y="44"/>
                        </a:lnTo>
                        <a:lnTo>
                          <a:pt x="8" y="42"/>
                        </a:lnTo>
                        <a:lnTo>
                          <a:pt x="7" y="42"/>
                        </a:lnTo>
                        <a:lnTo>
                          <a:pt x="6" y="40"/>
                        </a:lnTo>
                        <a:lnTo>
                          <a:pt x="6" y="39"/>
                        </a:lnTo>
                        <a:lnTo>
                          <a:pt x="5" y="38"/>
                        </a:lnTo>
                        <a:lnTo>
                          <a:pt x="5" y="37"/>
                        </a:lnTo>
                        <a:lnTo>
                          <a:pt x="5" y="35"/>
                        </a:lnTo>
                        <a:lnTo>
                          <a:pt x="5" y="35"/>
                        </a:lnTo>
                        <a:lnTo>
                          <a:pt x="6" y="33"/>
                        </a:lnTo>
                        <a:lnTo>
                          <a:pt x="6" y="32"/>
                        </a:lnTo>
                        <a:lnTo>
                          <a:pt x="5" y="31"/>
                        </a:lnTo>
                        <a:lnTo>
                          <a:pt x="4" y="31"/>
                        </a:lnTo>
                        <a:lnTo>
                          <a:pt x="3" y="31"/>
                        </a:lnTo>
                        <a:lnTo>
                          <a:pt x="2" y="31"/>
                        </a:lnTo>
                        <a:lnTo>
                          <a:pt x="2" y="31"/>
                        </a:lnTo>
                        <a:lnTo>
                          <a:pt x="2" y="29"/>
                        </a:lnTo>
                        <a:lnTo>
                          <a:pt x="2" y="27"/>
                        </a:lnTo>
                        <a:lnTo>
                          <a:pt x="2" y="27"/>
                        </a:lnTo>
                        <a:lnTo>
                          <a:pt x="2" y="26"/>
                        </a:lnTo>
                        <a:lnTo>
                          <a:pt x="2" y="25"/>
                        </a:lnTo>
                        <a:lnTo>
                          <a:pt x="2" y="24"/>
                        </a:lnTo>
                        <a:lnTo>
                          <a:pt x="2" y="23"/>
                        </a:lnTo>
                        <a:lnTo>
                          <a:pt x="2" y="22"/>
                        </a:lnTo>
                        <a:lnTo>
                          <a:pt x="1" y="19"/>
                        </a:lnTo>
                        <a:lnTo>
                          <a:pt x="0" y="18"/>
                        </a:lnTo>
                        <a:lnTo>
                          <a:pt x="0" y="17"/>
                        </a:lnTo>
                        <a:lnTo>
                          <a:pt x="0" y="16"/>
                        </a:lnTo>
                        <a:lnTo>
                          <a:pt x="0" y="15"/>
                        </a:lnTo>
                        <a:lnTo>
                          <a:pt x="1" y="12"/>
                        </a:lnTo>
                        <a:lnTo>
                          <a:pt x="3" y="11"/>
                        </a:lnTo>
                        <a:lnTo>
                          <a:pt x="3" y="9"/>
                        </a:lnTo>
                        <a:lnTo>
                          <a:pt x="4" y="8"/>
                        </a:lnTo>
                        <a:lnTo>
                          <a:pt x="4" y="7"/>
                        </a:lnTo>
                        <a:lnTo>
                          <a:pt x="5" y="6"/>
                        </a:lnTo>
                        <a:lnTo>
                          <a:pt x="7" y="5"/>
                        </a:lnTo>
                        <a:lnTo>
                          <a:pt x="8" y="5"/>
                        </a:lnTo>
                        <a:lnTo>
                          <a:pt x="9" y="4"/>
                        </a:lnTo>
                        <a:lnTo>
                          <a:pt x="10" y="4"/>
                        </a:lnTo>
                        <a:lnTo>
                          <a:pt x="11" y="4"/>
                        </a:lnTo>
                        <a:lnTo>
                          <a:pt x="10" y="4"/>
                        </a:lnTo>
                      </a:path>
                    </a:pathLst>
                  </a:custGeom>
                  <a:solidFill>
                    <a:srgbClr val="FFA64C"/>
                  </a:solidFill>
                  <a:ln w="25400" cap="rnd" cmpd="sng">
                    <a:solidFill>
                      <a:srgbClr val="9973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347" name="Oval 342"/>
                  <p:cNvSpPr>
                    <a:spLocks noChangeArrowheads="1"/>
                  </p:cNvSpPr>
                  <p:nvPr/>
                </p:nvSpPr>
                <p:spPr bwMode="auto">
                  <a:xfrm>
                    <a:off x="2647" y="3619"/>
                    <a:ext cx="14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48" name="Oval 343"/>
                  <p:cNvSpPr>
                    <a:spLocks noChangeArrowheads="1"/>
                  </p:cNvSpPr>
                  <p:nvPr/>
                </p:nvSpPr>
                <p:spPr bwMode="auto">
                  <a:xfrm>
                    <a:off x="2627" y="3610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49" name="Oval 344"/>
                  <p:cNvSpPr>
                    <a:spLocks noChangeArrowheads="1"/>
                  </p:cNvSpPr>
                  <p:nvPr/>
                </p:nvSpPr>
                <p:spPr bwMode="auto">
                  <a:xfrm>
                    <a:off x="2643" y="3592"/>
                    <a:ext cx="13" cy="15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50" name="Oval 345"/>
                  <p:cNvSpPr>
                    <a:spLocks noChangeArrowheads="1"/>
                  </p:cNvSpPr>
                  <p:nvPr/>
                </p:nvSpPr>
                <p:spPr bwMode="auto">
                  <a:xfrm>
                    <a:off x="2617" y="3608"/>
                    <a:ext cx="15" cy="15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51" name="Oval 346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588"/>
                    <a:ext cx="15" cy="16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52" name="Oval 347"/>
                  <p:cNvSpPr>
                    <a:spLocks noChangeArrowheads="1"/>
                  </p:cNvSpPr>
                  <p:nvPr/>
                </p:nvSpPr>
                <p:spPr bwMode="auto">
                  <a:xfrm>
                    <a:off x="2594" y="3599"/>
                    <a:ext cx="13" cy="12"/>
                  </a:xfrm>
                  <a:prstGeom prst="ellipse">
                    <a:avLst/>
                  </a:prstGeom>
                  <a:solidFill>
                    <a:srgbClr val="191919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53" name="Oval 348"/>
                  <p:cNvSpPr>
                    <a:spLocks noChangeArrowheads="1"/>
                  </p:cNvSpPr>
                  <p:nvPr/>
                </p:nvSpPr>
                <p:spPr bwMode="auto">
                  <a:xfrm>
                    <a:off x="2596" y="3611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54" name="Oval 349"/>
                  <p:cNvSpPr>
                    <a:spLocks noChangeArrowheads="1"/>
                  </p:cNvSpPr>
                  <p:nvPr/>
                </p:nvSpPr>
                <p:spPr bwMode="auto">
                  <a:xfrm>
                    <a:off x="2600" y="3617"/>
                    <a:ext cx="16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55" name="Oval 350"/>
                  <p:cNvSpPr>
                    <a:spLocks noChangeArrowheads="1"/>
                  </p:cNvSpPr>
                  <p:nvPr/>
                </p:nvSpPr>
                <p:spPr bwMode="auto">
                  <a:xfrm>
                    <a:off x="2575" y="3611"/>
                    <a:ext cx="13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56" name="Oval 351"/>
                  <p:cNvSpPr>
                    <a:spLocks noChangeArrowheads="1"/>
                  </p:cNvSpPr>
                  <p:nvPr/>
                </p:nvSpPr>
                <p:spPr bwMode="auto">
                  <a:xfrm>
                    <a:off x="2565" y="3601"/>
                    <a:ext cx="14" cy="14"/>
                  </a:xfrm>
                  <a:prstGeom prst="ellipse">
                    <a:avLst/>
                  </a:prstGeom>
                  <a:solidFill>
                    <a:srgbClr val="191919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57" name="Oval 352"/>
                  <p:cNvSpPr>
                    <a:spLocks noChangeArrowheads="1"/>
                  </p:cNvSpPr>
                  <p:nvPr/>
                </p:nvSpPr>
                <p:spPr bwMode="auto">
                  <a:xfrm>
                    <a:off x="2565" y="3585"/>
                    <a:ext cx="14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58" name="Oval 353"/>
                  <p:cNvSpPr>
                    <a:spLocks noChangeArrowheads="1"/>
                  </p:cNvSpPr>
                  <p:nvPr/>
                </p:nvSpPr>
                <p:spPr bwMode="auto">
                  <a:xfrm>
                    <a:off x="2583" y="3580"/>
                    <a:ext cx="13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59" name="Oval 354"/>
                  <p:cNvSpPr>
                    <a:spLocks noChangeArrowheads="1"/>
                  </p:cNvSpPr>
                  <p:nvPr/>
                </p:nvSpPr>
                <p:spPr bwMode="auto">
                  <a:xfrm>
                    <a:off x="2595" y="3582"/>
                    <a:ext cx="15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60" name="Oval 355"/>
                  <p:cNvSpPr>
                    <a:spLocks noChangeArrowheads="1"/>
                  </p:cNvSpPr>
                  <p:nvPr/>
                </p:nvSpPr>
                <p:spPr bwMode="auto">
                  <a:xfrm>
                    <a:off x="2550" y="3603"/>
                    <a:ext cx="14" cy="15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61" name="Oval 356"/>
                  <p:cNvSpPr>
                    <a:spLocks noChangeArrowheads="1"/>
                  </p:cNvSpPr>
                  <p:nvPr/>
                </p:nvSpPr>
                <p:spPr bwMode="auto">
                  <a:xfrm>
                    <a:off x="2563" y="3617"/>
                    <a:ext cx="15" cy="15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62" name="Oval 357"/>
                  <p:cNvSpPr>
                    <a:spLocks noChangeArrowheads="1"/>
                  </p:cNvSpPr>
                  <p:nvPr/>
                </p:nvSpPr>
                <p:spPr bwMode="auto">
                  <a:xfrm>
                    <a:off x="2548" y="3589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63" name="Oval 358"/>
                  <p:cNvSpPr>
                    <a:spLocks noChangeArrowheads="1"/>
                  </p:cNvSpPr>
                  <p:nvPr/>
                </p:nvSpPr>
                <p:spPr bwMode="auto">
                  <a:xfrm>
                    <a:off x="2632" y="3596"/>
                    <a:ext cx="13" cy="15"/>
                  </a:xfrm>
                  <a:prstGeom prst="ellipse">
                    <a:avLst/>
                  </a:prstGeom>
                  <a:solidFill>
                    <a:srgbClr val="191919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64" name="Oval 359"/>
                  <p:cNvSpPr>
                    <a:spLocks noChangeArrowheads="1"/>
                  </p:cNvSpPr>
                  <p:nvPr/>
                </p:nvSpPr>
                <p:spPr bwMode="auto">
                  <a:xfrm>
                    <a:off x="2581" y="3591"/>
                    <a:ext cx="15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65" name="Oval 360"/>
                  <p:cNvSpPr>
                    <a:spLocks noChangeArrowheads="1"/>
                  </p:cNvSpPr>
                  <p:nvPr/>
                </p:nvSpPr>
                <p:spPr bwMode="auto">
                  <a:xfrm>
                    <a:off x="2575" y="3624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66" name="Oval 361"/>
                  <p:cNvSpPr>
                    <a:spLocks noChangeArrowheads="1"/>
                  </p:cNvSpPr>
                  <p:nvPr/>
                </p:nvSpPr>
                <p:spPr bwMode="auto">
                  <a:xfrm>
                    <a:off x="2633" y="3623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67" name="Oval 362"/>
                  <p:cNvSpPr>
                    <a:spLocks noChangeArrowheads="1"/>
                  </p:cNvSpPr>
                  <p:nvPr/>
                </p:nvSpPr>
                <p:spPr bwMode="auto">
                  <a:xfrm>
                    <a:off x="2607" y="3607"/>
                    <a:ext cx="15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68" name="Oval 363"/>
                  <p:cNvSpPr>
                    <a:spLocks noChangeArrowheads="1"/>
                  </p:cNvSpPr>
                  <p:nvPr/>
                </p:nvSpPr>
                <p:spPr bwMode="auto">
                  <a:xfrm>
                    <a:off x="2584" y="3601"/>
                    <a:ext cx="15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69" name="Oval 364"/>
                  <p:cNvSpPr>
                    <a:spLocks noChangeArrowheads="1"/>
                  </p:cNvSpPr>
                  <p:nvPr/>
                </p:nvSpPr>
                <p:spPr bwMode="auto">
                  <a:xfrm>
                    <a:off x="2645" y="3584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70" name="Oval 365"/>
                  <p:cNvSpPr>
                    <a:spLocks noChangeArrowheads="1"/>
                  </p:cNvSpPr>
                  <p:nvPr/>
                </p:nvSpPr>
                <p:spPr bwMode="auto">
                  <a:xfrm>
                    <a:off x="2549" y="3620"/>
                    <a:ext cx="15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71" name="Oval 366"/>
                  <p:cNvSpPr>
                    <a:spLocks noChangeArrowheads="1"/>
                  </p:cNvSpPr>
                  <p:nvPr/>
                </p:nvSpPr>
                <p:spPr bwMode="auto">
                  <a:xfrm>
                    <a:off x="2588" y="3623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72" name="Oval 367"/>
                  <p:cNvSpPr>
                    <a:spLocks noChangeArrowheads="1"/>
                  </p:cNvSpPr>
                  <p:nvPr/>
                </p:nvSpPr>
                <p:spPr bwMode="auto">
                  <a:xfrm>
                    <a:off x="2643" y="3607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73" name="Oval 368"/>
                  <p:cNvSpPr>
                    <a:spLocks noChangeArrowheads="1"/>
                  </p:cNvSpPr>
                  <p:nvPr/>
                </p:nvSpPr>
                <p:spPr bwMode="auto">
                  <a:xfrm>
                    <a:off x="2632" y="3581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74" name="Oval 369"/>
                  <p:cNvSpPr>
                    <a:spLocks noChangeArrowheads="1"/>
                  </p:cNvSpPr>
                  <p:nvPr/>
                </p:nvSpPr>
                <p:spPr bwMode="auto">
                  <a:xfrm>
                    <a:off x="2608" y="3589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75" name="Oval 370"/>
                  <p:cNvSpPr>
                    <a:spLocks noChangeArrowheads="1"/>
                  </p:cNvSpPr>
                  <p:nvPr/>
                </p:nvSpPr>
                <p:spPr bwMode="auto">
                  <a:xfrm>
                    <a:off x="2619" y="3601"/>
                    <a:ext cx="14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76" name="Oval 371"/>
                  <p:cNvSpPr>
                    <a:spLocks noChangeArrowheads="1"/>
                  </p:cNvSpPr>
                  <p:nvPr/>
                </p:nvSpPr>
                <p:spPr bwMode="auto">
                  <a:xfrm>
                    <a:off x="2583" y="3610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77" name="Oval 372"/>
                  <p:cNvSpPr>
                    <a:spLocks noChangeArrowheads="1"/>
                  </p:cNvSpPr>
                  <p:nvPr/>
                </p:nvSpPr>
                <p:spPr bwMode="auto">
                  <a:xfrm>
                    <a:off x="2624" y="3619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78" name="Oval 373"/>
                  <p:cNvSpPr>
                    <a:spLocks noChangeArrowheads="1"/>
                  </p:cNvSpPr>
                  <p:nvPr/>
                </p:nvSpPr>
                <p:spPr bwMode="auto">
                  <a:xfrm>
                    <a:off x="2602" y="3599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379" name="Group 374"/>
              <p:cNvGrpSpPr>
                <a:grpSpLocks/>
              </p:cNvGrpSpPr>
              <p:nvPr/>
            </p:nvGrpSpPr>
            <p:grpSpPr bwMode="auto">
              <a:xfrm>
                <a:off x="3127364" y="5359388"/>
                <a:ext cx="288925" cy="147637"/>
                <a:chOff x="2635" y="3667"/>
                <a:chExt cx="182" cy="93"/>
              </a:xfrm>
            </p:grpSpPr>
            <p:sp>
              <p:nvSpPr>
                <p:cNvPr id="380" name="Freeform 375"/>
                <p:cNvSpPr>
                  <a:spLocks/>
                </p:cNvSpPr>
                <p:nvPr/>
              </p:nvSpPr>
              <p:spPr bwMode="auto">
                <a:xfrm>
                  <a:off x="2648" y="3667"/>
                  <a:ext cx="166" cy="93"/>
                </a:xfrm>
                <a:custGeom>
                  <a:avLst/>
                  <a:gdLst/>
                  <a:ahLst/>
                  <a:cxnLst>
                    <a:cxn ang="0">
                      <a:pos x="123" y="0"/>
                    </a:cxn>
                    <a:cxn ang="0">
                      <a:pos x="165" y="92"/>
                    </a:cxn>
                    <a:cxn ang="0">
                      <a:pos x="40" y="92"/>
                    </a:cxn>
                    <a:cxn ang="0">
                      <a:pos x="0" y="0"/>
                    </a:cxn>
                    <a:cxn ang="0">
                      <a:pos x="123" y="0"/>
                    </a:cxn>
                  </a:cxnLst>
                  <a:rect l="0" t="0" r="r" b="b"/>
                  <a:pathLst>
                    <a:path w="166" h="93">
                      <a:moveTo>
                        <a:pt x="123" y="0"/>
                      </a:moveTo>
                      <a:lnTo>
                        <a:pt x="165" y="92"/>
                      </a:lnTo>
                      <a:lnTo>
                        <a:pt x="40" y="92"/>
                      </a:lnTo>
                      <a:lnTo>
                        <a:pt x="0" y="0"/>
                      </a:lnTo>
                      <a:lnTo>
                        <a:pt x="123" y="0"/>
                      </a:lnTo>
                    </a:path>
                  </a:pathLst>
                </a:custGeom>
                <a:solidFill>
                  <a:srgbClr val="B3B3B3"/>
                </a:solidFill>
                <a:ln w="1270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1" name="Freeform 376"/>
                <p:cNvSpPr>
                  <a:spLocks/>
                </p:cNvSpPr>
                <p:nvPr/>
              </p:nvSpPr>
              <p:spPr bwMode="auto">
                <a:xfrm>
                  <a:off x="2737" y="3667"/>
                  <a:ext cx="80" cy="93"/>
                </a:xfrm>
                <a:custGeom>
                  <a:avLst/>
                  <a:gdLst/>
                  <a:ahLst/>
                  <a:cxnLst>
                    <a:cxn ang="0">
                      <a:pos x="53" y="0"/>
                    </a:cxn>
                    <a:cxn ang="0">
                      <a:pos x="79" y="92"/>
                    </a:cxn>
                    <a:cxn ang="0">
                      <a:pos x="26" y="92"/>
                    </a:cxn>
                    <a:cxn ang="0">
                      <a:pos x="0" y="0"/>
                    </a:cxn>
                    <a:cxn ang="0">
                      <a:pos x="53" y="0"/>
                    </a:cxn>
                  </a:cxnLst>
                  <a:rect l="0" t="0" r="r" b="b"/>
                  <a:pathLst>
                    <a:path w="80" h="93">
                      <a:moveTo>
                        <a:pt x="53" y="0"/>
                      </a:moveTo>
                      <a:lnTo>
                        <a:pt x="79" y="92"/>
                      </a:lnTo>
                      <a:lnTo>
                        <a:pt x="26" y="92"/>
                      </a:lnTo>
                      <a:lnTo>
                        <a:pt x="0" y="0"/>
                      </a:lnTo>
                      <a:lnTo>
                        <a:pt x="53" y="0"/>
                      </a:lnTo>
                    </a:path>
                  </a:pathLst>
                </a:custGeom>
                <a:solidFill>
                  <a:srgbClr val="FFFF00"/>
                </a:solidFill>
                <a:ln w="1270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2" name="Freeform 377"/>
                <p:cNvSpPr>
                  <a:spLocks/>
                </p:cNvSpPr>
                <p:nvPr/>
              </p:nvSpPr>
              <p:spPr bwMode="auto">
                <a:xfrm>
                  <a:off x="2635" y="3667"/>
                  <a:ext cx="79" cy="93"/>
                </a:xfrm>
                <a:custGeom>
                  <a:avLst/>
                  <a:gdLst/>
                  <a:ahLst/>
                  <a:cxnLst>
                    <a:cxn ang="0">
                      <a:pos x="51" y="0"/>
                    </a:cxn>
                    <a:cxn ang="0">
                      <a:pos x="78" y="92"/>
                    </a:cxn>
                    <a:cxn ang="0">
                      <a:pos x="25" y="92"/>
                    </a:cxn>
                    <a:cxn ang="0">
                      <a:pos x="0" y="0"/>
                    </a:cxn>
                    <a:cxn ang="0">
                      <a:pos x="51" y="0"/>
                    </a:cxn>
                  </a:cxnLst>
                  <a:rect l="0" t="0" r="r" b="b"/>
                  <a:pathLst>
                    <a:path w="79" h="93">
                      <a:moveTo>
                        <a:pt x="51" y="0"/>
                      </a:moveTo>
                      <a:lnTo>
                        <a:pt x="78" y="92"/>
                      </a:lnTo>
                      <a:lnTo>
                        <a:pt x="25" y="92"/>
                      </a:lnTo>
                      <a:lnTo>
                        <a:pt x="0" y="0"/>
                      </a:lnTo>
                      <a:lnTo>
                        <a:pt x="51" y="0"/>
                      </a:lnTo>
                    </a:path>
                  </a:pathLst>
                </a:custGeom>
                <a:solidFill>
                  <a:srgbClr val="FFFF00"/>
                </a:solidFill>
                <a:ln w="1270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grpSp>
              <p:nvGrpSpPr>
                <p:cNvPr id="383" name="Group 378"/>
                <p:cNvGrpSpPr>
                  <a:grpSpLocks/>
                </p:cNvGrpSpPr>
                <p:nvPr/>
              </p:nvGrpSpPr>
              <p:grpSpPr bwMode="auto">
                <a:xfrm>
                  <a:off x="2659" y="3682"/>
                  <a:ext cx="130" cy="59"/>
                  <a:chOff x="2659" y="3682"/>
                  <a:chExt cx="130" cy="59"/>
                </a:xfrm>
              </p:grpSpPr>
              <p:sp>
                <p:nvSpPr>
                  <p:cNvPr id="384" name="Freeform 379"/>
                  <p:cNvSpPr>
                    <a:spLocks/>
                  </p:cNvSpPr>
                  <p:nvPr/>
                </p:nvSpPr>
                <p:spPr bwMode="auto">
                  <a:xfrm>
                    <a:off x="2659" y="3682"/>
                    <a:ext cx="130" cy="59"/>
                  </a:xfrm>
                  <a:custGeom>
                    <a:avLst/>
                    <a:gdLst/>
                    <a:ahLst/>
                    <a:cxnLst>
                      <a:cxn ang="0">
                        <a:pos x="17" y="3"/>
                      </a:cxn>
                      <a:cxn ang="0">
                        <a:pos x="25" y="2"/>
                      </a:cxn>
                      <a:cxn ang="0">
                        <a:pos x="30" y="3"/>
                      </a:cxn>
                      <a:cxn ang="0">
                        <a:pos x="36" y="3"/>
                      </a:cxn>
                      <a:cxn ang="0">
                        <a:pos x="42" y="2"/>
                      </a:cxn>
                      <a:cxn ang="0">
                        <a:pos x="48" y="0"/>
                      </a:cxn>
                      <a:cxn ang="0">
                        <a:pos x="54" y="1"/>
                      </a:cxn>
                      <a:cxn ang="0">
                        <a:pos x="63" y="1"/>
                      </a:cxn>
                      <a:cxn ang="0">
                        <a:pos x="70" y="0"/>
                      </a:cxn>
                      <a:cxn ang="0">
                        <a:pos x="76" y="0"/>
                      </a:cxn>
                      <a:cxn ang="0">
                        <a:pos x="82" y="1"/>
                      </a:cxn>
                      <a:cxn ang="0">
                        <a:pos x="87" y="1"/>
                      </a:cxn>
                      <a:cxn ang="0">
                        <a:pos x="94" y="1"/>
                      </a:cxn>
                      <a:cxn ang="0">
                        <a:pos x="99" y="0"/>
                      </a:cxn>
                      <a:cxn ang="0">
                        <a:pos x="105" y="0"/>
                      </a:cxn>
                      <a:cxn ang="0">
                        <a:pos x="110" y="0"/>
                      </a:cxn>
                      <a:cxn ang="0">
                        <a:pos x="116" y="1"/>
                      </a:cxn>
                      <a:cxn ang="0">
                        <a:pos x="119" y="4"/>
                      </a:cxn>
                      <a:cxn ang="0">
                        <a:pos x="123" y="10"/>
                      </a:cxn>
                      <a:cxn ang="0">
                        <a:pos x="123" y="16"/>
                      </a:cxn>
                      <a:cxn ang="0">
                        <a:pos x="123" y="23"/>
                      </a:cxn>
                      <a:cxn ang="0">
                        <a:pos x="123" y="29"/>
                      </a:cxn>
                      <a:cxn ang="0">
                        <a:pos x="124" y="34"/>
                      </a:cxn>
                      <a:cxn ang="0">
                        <a:pos x="128" y="41"/>
                      </a:cxn>
                      <a:cxn ang="0">
                        <a:pos x="127" y="49"/>
                      </a:cxn>
                      <a:cxn ang="0">
                        <a:pos x="125" y="54"/>
                      </a:cxn>
                      <a:cxn ang="0">
                        <a:pos x="119" y="58"/>
                      </a:cxn>
                      <a:cxn ang="0">
                        <a:pos x="111" y="58"/>
                      </a:cxn>
                      <a:cxn ang="0">
                        <a:pos x="105" y="57"/>
                      </a:cxn>
                      <a:cxn ang="0">
                        <a:pos x="100" y="55"/>
                      </a:cxn>
                      <a:cxn ang="0">
                        <a:pos x="93" y="57"/>
                      </a:cxn>
                      <a:cxn ang="0">
                        <a:pos x="86" y="56"/>
                      </a:cxn>
                      <a:cxn ang="0">
                        <a:pos x="79" y="57"/>
                      </a:cxn>
                      <a:cxn ang="0">
                        <a:pos x="73" y="57"/>
                      </a:cxn>
                      <a:cxn ang="0">
                        <a:pos x="63" y="57"/>
                      </a:cxn>
                      <a:cxn ang="0">
                        <a:pos x="56" y="56"/>
                      </a:cxn>
                      <a:cxn ang="0">
                        <a:pos x="48" y="57"/>
                      </a:cxn>
                      <a:cxn ang="0">
                        <a:pos x="38" y="58"/>
                      </a:cxn>
                      <a:cxn ang="0">
                        <a:pos x="30" y="58"/>
                      </a:cxn>
                      <a:cxn ang="0">
                        <a:pos x="25" y="56"/>
                      </a:cxn>
                      <a:cxn ang="0">
                        <a:pos x="19" y="57"/>
                      </a:cxn>
                      <a:cxn ang="0">
                        <a:pos x="14" y="54"/>
                      </a:cxn>
                      <a:cxn ang="0">
                        <a:pos x="9" y="48"/>
                      </a:cxn>
                      <a:cxn ang="0">
                        <a:pos x="8" y="42"/>
                      </a:cxn>
                      <a:cxn ang="0">
                        <a:pos x="5" y="37"/>
                      </a:cxn>
                      <a:cxn ang="0">
                        <a:pos x="5" y="31"/>
                      </a:cxn>
                      <a:cxn ang="0">
                        <a:pos x="2" y="29"/>
                      </a:cxn>
                      <a:cxn ang="0">
                        <a:pos x="2" y="24"/>
                      </a:cxn>
                      <a:cxn ang="0">
                        <a:pos x="0" y="17"/>
                      </a:cxn>
                      <a:cxn ang="0">
                        <a:pos x="3" y="9"/>
                      </a:cxn>
                      <a:cxn ang="0">
                        <a:pos x="8" y="5"/>
                      </a:cxn>
                    </a:cxnLst>
                    <a:rect l="0" t="0" r="r" b="b"/>
                    <a:pathLst>
                      <a:path w="130" h="59">
                        <a:moveTo>
                          <a:pt x="10" y="4"/>
                        </a:moveTo>
                        <a:lnTo>
                          <a:pt x="12" y="4"/>
                        </a:lnTo>
                        <a:lnTo>
                          <a:pt x="13" y="4"/>
                        </a:lnTo>
                        <a:lnTo>
                          <a:pt x="15" y="3"/>
                        </a:lnTo>
                        <a:lnTo>
                          <a:pt x="17" y="3"/>
                        </a:lnTo>
                        <a:lnTo>
                          <a:pt x="18" y="3"/>
                        </a:lnTo>
                        <a:lnTo>
                          <a:pt x="21" y="2"/>
                        </a:lnTo>
                        <a:lnTo>
                          <a:pt x="22" y="2"/>
                        </a:lnTo>
                        <a:lnTo>
                          <a:pt x="24" y="2"/>
                        </a:lnTo>
                        <a:lnTo>
                          <a:pt x="25" y="2"/>
                        </a:lnTo>
                        <a:lnTo>
                          <a:pt x="26" y="2"/>
                        </a:lnTo>
                        <a:lnTo>
                          <a:pt x="27" y="2"/>
                        </a:lnTo>
                        <a:lnTo>
                          <a:pt x="28" y="3"/>
                        </a:lnTo>
                        <a:lnTo>
                          <a:pt x="29" y="3"/>
                        </a:lnTo>
                        <a:lnTo>
                          <a:pt x="30" y="3"/>
                        </a:lnTo>
                        <a:lnTo>
                          <a:pt x="31" y="4"/>
                        </a:lnTo>
                        <a:lnTo>
                          <a:pt x="33" y="4"/>
                        </a:lnTo>
                        <a:lnTo>
                          <a:pt x="34" y="4"/>
                        </a:lnTo>
                        <a:lnTo>
                          <a:pt x="35" y="4"/>
                        </a:lnTo>
                        <a:lnTo>
                          <a:pt x="36" y="3"/>
                        </a:lnTo>
                        <a:lnTo>
                          <a:pt x="38" y="3"/>
                        </a:lnTo>
                        <a:lnTo>
                          <a:pt x="38" y="3"/>
                        </a:lnTo>
                        <a:lnTo>
                          <a:pt x="39" y="3"/>
                        </a:lnTo>
                        <a:lnTo>
                          <a:pt x="40" y="3"/>
                        </a:lnTo>
                        <a:lnTo>
                          <a:pt x="42" y="2"/>
                        </a:lnTo>
                        <a:lnTo>
                          <a:pt x="43" y="1"/>
                        </a:lnTo>
                        <a:lnTo>
                          <a:pt x="45" y="1"/>
                        </a:lnTo>
                        <a:lnTo>
                          <a:pt x="46" y="1"/>
                        </a:lnTo>
                        <a:lnTo>
                          <a:pt x="47" y="0"/>
                        </a:lnTo>
                        <a:lnTo>
                          <a:pt x="48" y="0"/>
                        </a:lnTo>
                        <a:lnTo>
                          <a:pt x="49" y="0"/>
                        </a:lnTo>
                        <a:lnTo>
                          <a:pt x="51" y="0"/>
                        </a:lnTo>
                        <a:lnTo>
                          <a:pt x="52" y="0"/>
                        </a:lnTo>
                        <a:lnTo>
                          <a:pt x="53" y="1"/>
                        </a:lnTo>
                        <a:lnTo>
                          <a:pt x="54" y="1"/>
                        </a:lnTo>
                        <a:lnTo>
                          <a:pt x="56" y="1"/>
                        </a:lnTo>
                        <a:lnTo>
                          <a:pt x="58" y="1"/>
                        </a:lnTo>
                        <a:lnTo>
                          <a:pt x="60" y="1"/>
                        </a:lnTo>
                        <a:lnTo>
                          <a:pt x="61" y="1"/>
                        </a:lnTo>
                        <a:lnTo>
                          <a:pt x="63" y="1"/>
                        </a:lnTo>
                        <a:lnTo>
                          <a:pt x="64" y="1"/>
                        </a:lnTo>
                        <a:lnTo>
                          <a:pt x="65" y="1"/>
                        </a:lnTo>
                        <a:lnTo>
                          <a:pt x="67" y="1"/>
                        </a:lnTo>
                        <a:lnTo>
                          <a:pt x="68" y="0"/>
                        </a:lnTo>
                        <a:lnTo>
                          <a:pt x="70" y="0"/>
                        </a:lnTo>
                        <a:lnTo>
                          <a:pt x="71" y="0"/>
                        </a:lnTo>
                        <a:lnTo>
                          <a:pt x="72" y="0"/>
                        </a:lnTo>
                        <a:lnTo>
                          <a:pt x="73" y="0"/>
                        </a:lnTo>
                        <a:lnTo>
                          <a:pt x="75" y="0"/>
                        </a:lnTo>
                        <a:lnTo>
                          <a:pt x="76" y="0"/>
                        </a:lnTo>
                        <a:lnTo>
                          <a:pt x="77" y="0"/>
                        </a:lnTo>
                        <a:lnTo>
                          <a:pt x="78" y="0"/>
                        </a:lnTo>
                        <a:lnTo>
                          <a:pt x="80" y="1"/>
                        </a:lnTo>
                        <a:lnTo>
                          <a:pt x="81" y="1"/>
                        </a:lnTo>
                        <a:lnTo>
                          <a:pt x="82" y="1"/>
                        </a:lnTo>
                        <a:lnTo>
                          <a:pt x="83" y="1"/>
                        </a:lnTo>
                        <a:lnTo>
                          <a:pt x="84" y="1"/>
                        </a:lnTo>
                        <a:lnTo>
                          <a:pt x="86" y="1"/>
                        </a:lnTo>
                        <a:lnTo>
                          <a:pt x="86" y="1"/>
                        </a:lnTo>
                        <a:lnTo>
                          <a:pt x="87" y="1"/>
                        </a:lnTo>
                        <a:lnTo>
                          <a:pt x="89" y="2"/>
                        </a:lnTo>
                        <a:lnTo>
                          <a:pt x="90" y="2"/>
                        </a:lnTo>
                        <a:lnTo>
                          <a:pt x="91" y="2"/>
                        </a:lnTo>
                        <a:lnTo>
                          <a:pt x="93" y="2"/>
                        </a:lnTo>
                        <a:lnTo>
                          <a:pt x="94" y="1"/>
                        </a:lnTo>
                        <a:lnTo>
                          <a:pt x="95" y="1"/>
                        </a:lnTo>
                        <a:lnTo>
                          <a:pt x="96" y="1"/>
                        </a:lnTo>
                        <a:lnTo>
                          <a:pt x="97" y="0"/>
                        </a:lnTo>
                        <a:lnTo>
                          <a:pt x="98" y="0"/>
                        </a:lnTo>
                        <a:lnTo>
                          <a:pt x="99" y="0"/>
                        </a:lnTo>
                        <a:lnTo>
                          <a:pt x="100" y="0"/>
                        </a:lnTo>
                        <a:lnTo>
                          <a:pt x="101" y="0"/>
                        </a:lnTo>
                        <a:lnTo>
                          <a:pt x="103" y="0"/>
                        </a:lnTo>
                        <a:lnTo>
                          <a:pt x="104" y="0"/>
                        </a:lnTo>
                        <a:lnTo>
                          <a:pt x="105" y="0"/>
                        </a:lnTo>
                        <a:lnTo>
                          <a:pt x="106" y="0"/>
                        </a:lnTo>
                        <a:lnTo>
                          <a:pt x="107" y="0"/>
                        </a:lnTo>
                        <a:lnTo>
                          <a:pt x="108" y="0"/>
                        </a:lnTo>
                        <a:lnTo>
                          <a:pt x="109" y="0"/>
                        </a:lnTo>
                        <a:lnTo>
                          <a:pt x="110" y="0"/>
                        </a:lnTo>
                        <a:lnTo>
                          <a:pt x="111" y="1"/>
                        </a:lnTo>
                        <a:lnTo>
                          <a:pt x="112" y="1"/>
                        </a:lnTo>
                        <a:lnTo>
                          <a:pt x="113" y="1"/>
                        </a:lnTo>
                        <a:lnTo>
                          <a:pt x="114" y="1"/>
                        </a:lnTo>
                        <a:lnTo>
                          <a:pt x="116" y="1"/>
                        </a:lnTo>
                        <a:lnTo>
                          <a:pt x="116" y="2"/>
                        </a:lnTo>
                        <a:lnTo>
                          <a:pt x="118" y="2"/>
                        </a:lnTo>
                        <a:lnTo>
                          <a:pt x="118" y="3"/>
                        </a:lnTo>
                        <a:lnTo>
                          <a:pt x="119" y="4"/>
                        </a:lnTo>
                        <a:lnTo>
                          <a:pt x="119" y="4"/>
                        </a:lnTo>
                        <a:lnTo>
                          <a:pt x="120" y="5"/>
                        </a:lnTo>
                        <a:lnTo>
                          <a:pt x="121" y="7"/>
                        </a:lnTo>
                        <a:lnTo>
                          <a:pt x="122" y="8"/>
                        </a:lnTo>
                        <a:lnTo>
                          <a:pt x="122" y="9"/>
                        </a:lnTo>
                        <a:lnTo>
                          <a:pt x="123" y="10"/>
                        </a:lnTo>
                        <a:lnTo>
                          <a:pt x="123" y="11"/>
                        </a:lnTo>
                        <a:lnTo>
                          <a:pt x="123" y="13"/>
                        </a:lnTo>
                        <a:lnTo>
                          <a:pt x="123" y="15"/>
                        </a:lnTo>
                        <a:lnTo>
                          <a:pt x="123" y="16"/>
                        </a:lnTo>
                        <a:lnTo>
                          <a:pt x="123" y="16"/>
                        </a:lnTo>
                        <a:lnTo>
                          <a:pt x="123" y="18"/>
                        </a:lnTo>
                        <a:lnTo>
                          <a:pt x="123" y="19"/>
                        </a:lnTo>
                        <a:lnTo>
                          <a:pt x="123" y="20"/>
                        </a:lnTo>
                        <a:lnTo>
                          <a:pt x="123" y="21"/>
                        </a:lnTo>
                        <a:lnTo>
                          <a:pt x="123" y="23"/>
                        </a:lnTo>
                        <a:lnTo>
                          <a:pt x="123" y="24"/>
                        </a:lnTo>
                        <a:lnTo>
                          <a:pt x="123" y="25"/>
                        </a:lnTo>
                        <a:lnTo>
                          <a:pt x="123" y="27"/>
                        </a:lnTo>
                        <a:lnTo>
                          <a:pt x="123" y="27"/>
                        </a:lnTo>
                        <a:lnTo>
                          <a:pt x="123" y="29"/>
                        </a:lnTo>
                        <a:lnTo>
                          <a:pt x="123" y="30"/>
                        </a:lnTo>
                        <a:lnTo>
                          <a:pt x="123" y="31"/>
                        </a:lnTo>
                        <a:lnTo>
                          <a:pt x="123" y="32"/>
                        </a:lnTo>
                        <a:lnTo>
                          <a:pt x="123" y="33"/>
                        </a:lnTo>
                        <a:lnTo>
                          <a:pt x="124" y="34"/>
                        </a:lnTo>
                        <a:lnTo>
                          <a:pt x="124" y="35"/>
                        </a:lnTo>
                        <a:lnTo>
                          <a:pt x="125" y="36"/>
                        </a:lnTo>
                        <a:lnTo>
                          <a:pt x="125" y="38"/>
                        </a:lnTo>
                        <a:lnTo>
                          <a:pt x="127" y="39"/>
                        </a:lnTo>
                        <a:lnTo>
                          <a:pt x="128" y="41"/>
                        </a:lnTo>
                        <a:lnTo>
                          <a:pt x="129" y="42"/>
                        </a:lnTo>
                        <a:lnTo>
                          <a:pt x="129" y="45"/>
                        </a:lnTo>
                        <a:lnTo>
                          <a:pt x="129" y="46"/>
                        </a:lnTo>
                        <a:lnTo>
                          <a:pt x="128" y="48"/>
                        </a:lnTo>
                        <a:lnTo>
                          <a:pt x="127" y="49"/>
                        </a:lnTo>
                        <a:lnTo>
                          <a:pt x="126" y="50"/>
                        </a:lnTo>
                        <a:lnTo>
                          <a:pt x="126" y="51"/>
                        </a:lnTo>
                        <a:lnTo>
                          <a:pt x="126" y="52"/>
                        </a:lnTo>
                        <a:lnTo>
                          <a:pt x="125" y="54"/>
                        </a:lnTo>
                        <a:lnTo>
                          <a:pt x="125" y="54"/>
                        </a:lnTo>
                        <a:lnTo>
                          <a:pt x="125" y="56"/>
                        </a:lnTo>
                        <a:lnTo>
                          <a:pt x="125" y="57"/>
                        </a:lnTo>
                        <a:lnTo>
                          <a:pt x="122" y="58"/>
                        </a:lnTo>
                        <a:lnTo>
                          <a:pt x="120" y="58"/>
                        </a:lnTo>
                        <a:lnTo>
                          <a:pt x="119" y="58"/>
                        </a:lnTo>
                        <a:lnTo>
                          <a:pt x="116" y="58"/>
                        </a:lnTo>
                        <a:lnTo>
                          <a:pt x="115" y="58"/>
                        </a:lnTo>
                        <a:lnTo>
                          <a:pt x="113" y="58"/>
                        </a:lnTo>
                        <a:lnTo>
                          <a:pt x="112" y="58"/>
                        </a:lnTo>
                        <a:lnTo>
                          <a:pt x="111" y="58"/>
                        </a:lnTo>
                        <a:lnTo>
                          <a:pt x="110" y="58"/>
                        </a:lnTo>
                        <a:lnTo>
                          <a:pt x="108" y="58"/>
                        </a:lnTo>
                        <a:lnTo>
                          <a:pt x="107" y="58"/>
                        </a:lnTo>
                        <a:lnTo>
                          <a:pt x="106" y="57"/>
                        </a:lnTo>
                        <a:lnTo>
                          <a:pt x="105" y="57"/>
                        </a:lnTo>
                        <a:lnTo>
                          <a:pt x="105" y="56"/>
                        </a:lnTo>
                        <a:lnTo>
                          <a:pt x="104" y="55"/>
                        </a:lnTo>
                        <a:lnTo>
                          <a:pt x="103" y="55"/>
                        </a:lnTo>
                        <a:lnTo>
                          <a:pt x="102" y="55"/>
                        </a:lnTo>
                        <a:lnTo>
                          <a:pt x="100" y="55"/>
                        </a:lnTo>
                        <a:lnTo>
                          <a:pt x="99" y="55"/>
                        </a:lnTo>
                        <a:lnTo>
                          <a:pt x="98" y="56"/>
                        </a:lnTo>
                        <a:lnTo>
                          <a:pt x="96" y="56"/>
                        </a:lnTo>
                        <a:lnTo>
                          <a:pt x="94" y="57"/>
                        </a:lnTo>
                        <a:lnTo>
                          <a:pt x="93" y="57"/>
                        </a:lnTo>
                        <a:lnTo>
                          <a:pt x="91" y="57"/>
                        </a:lnTo>
                        <a:lnTo>
                          <a:pt x="90" y="57"/>
                        </a:lnTo>
                        <a:lnTo>
                          <a:pt x="89" y="57"/>
                        </a:lnTo>
                        <a:lnTo>
                          <a:pt x="88" y="57"/>
                        </a:lnTo>
                        <a:lnTo>
                          <a:pt x="86" y="56"/>
                        </a:lnTo>
                        <a:lnTo>
                          <a:pt x="86" y="56"/>
                        </a:lnTo>
                        <a:lnTo>
                          <a:pt x="85" y="56"/>
                        </a:lnTo>
                        <a:lnTo>
                          <a:pt x="82" y="56"/>
                        </a:lnTo>
                        <a:lnTo>
                          <a:pt x="80" y="57"/>
                        </a:lnTo>
                        <a:lnTo>
                          <a:pt x="79" y="57"/>
                        </a:lnTo>
                        <a:lnTo>
                          <a:pt x="77" y="57"/>
                        </a:lnTo>
                        <a:lnTo>
                          <a:pt x="76" y="57"/>
                        </a:lnTo>
                        <a:lnTo>
                          <a:pt x="75" y="57"/>
                        </a:lnTo>
                        <a:lnTo>
                          <a:pt x="73" y="57"/>
                        </a:lnTo>
                        <a:lnTo>
                          <a:pt x="73" y="57"/>
                        </a:lnTo>
                        <a:lnTo>
                          <a:pt x="70" y="57"/>
                        </a:lnTo>
                        <a:lnTo>
                          <a:pt x="69" y="57"/>
                        </a:lnTo>
                        <a:lnTo>
                          <a:pt x="67" y="57"/>
                        </a:lnTo>
                        <a:lnTo>
                          <a:pt x="65" y="57"/>
                        </a:lnTo>
                        <a:lnTo>
                          <a:pt x="63" y="57"/>
                        </a:lnTo>
                        <a:lnTo>
                          <a:pt x="62" y="57"/>
                        </a:lnTo>
                        <a:lnTo>
                          <a:pt x="60" y="57"/>
                        </a:lnTo>
                        <a:lnTo>
                          <a:pt x="59" y="57"/>
                        </a:lnTo>
                        <a:lnTo>
                          <a:pt x="57" y="56"/>
                        </a:lnTo>
                        <a:lnTo>
                          <a:pt x="56" y="56"/>
                        </a:lnTo>
                        <a:lnTo>
                          <a:pt x="54" y="56"/>
                        </a:lnTo>
                        <a:lnTo>
                          <a:pt x="53" y="56"/>
                        </a:lnTo>
                        <a:lnTo>
                          <a:pt x="52" y="56"/>
                        </a:lnTo>
                        <a:lnTo>
                          <a:pt x="51" y="56"/>
                        </a:lnTo>
                        <a:lnTo>
                          <a:pt x="48" y="57"/>
                        </a:lnTo>
                        <a:lnTo>
                          <a:pt x="47" y="57"/>
                        </a:lnTo>
                        <a:lnTo>
                          <a:pt x="44" y="57"/>
                        </a:lnTo>
                        <a:lnTo>
                          <a:pt x="42" y="58"/>
                        </a:lnTo>
                        <a:lnTo>
                          <a:pt x="41" y="58"/>
                        </a:lnTo>
                        <a:lnTo>
                          <a:pt x="38" y="58"/>
                        </a:lnTo>
                        <a:lnTo>
                          <a:pt x="37" y="58"/>
                        </a:lnTo>
                        <a:lnTo>
                          <a:pt x="35" y="58"/>
                        </a:lnTo>
                        <a:lnTo>
                          <a:pt x="34" y="58"/>
                        </a:lnTo>
                        <a:lnTo>
                          <a:pt x="32" y="58"/>
                        </a:lnTo>
                        <a:lnTo>
                          <a:pt x="30" y="58"/>
                        </a:lnTo>
                        <a:lnTo>
                          <a:pt x="30" y="57"/>
                        </a:lnTo>
                        <a:lnTo>
                          <a:pt x="29" y="56"/>
                        </a:lnTo>
                        <a:lnTo>
                          <a:pt x="27" y="56"/>
                        </a:lnTo>
                        <a:lnTo>
                          <a:pt x="26" y="56"/>
                        </a:lnTo>
                        <a:lnTo>
                          <a:pt x="25" y="56"/>
                        </a:lnTo>
                        <a:lnTo>
                          <a:pt x="24" y="56"/>
                        </a:lnTo>
                        <a:lnTo>
                          <a:pt x="22" y="56"/>
                        </a:lnTo>
                        <a:lnTo>
                          <a:pt x="21" y="57"/>
                        </a:lnTo>
                        <a:lnTo>
                          <a:pt x="20" y="57"/>
                        </a:lnTo>
                        <a:lnTo>
                          <a:pt x="19" y="57"/>
                        </a:lnTo>
                        <a:lnTo>
                          <a:pt x="18" y="56"/>
                        </a:lnTo>
                        <a:lnTo>
                          <a:pt x="18" y="55"/>
                        </a:lnTo>
                        <a:lnTo>
                          <a:pt x="17" y="55"/>
                        </a:lnTo>
                        <a:lnTo>
                          <a:pt x="16" y="54"/>
                        </a:lnTo>
                        <a:lnTo>
                          <a:pt x="14" y="54"/>
                        </a:lnTo>
                        <a:lnTo>
                          <a:pt x="13" y="52"/>
                        </a:lnTo>
                        <a:lnTo>
                          <a:pt x="10" y="51"/>
                        </a:lnTo>
                        <a:lnTo>
                          <a:pt x="9" y="50"/>
                        </a:lnTo>
                        <a:lnTo>
                          <a:pt x="9" y="49"/>
                        </a:lnTo>
                        <a:lnTo>
                          <a:pt x="9" y="48"/>
                        </a:lnTo>
                        <a:lnTo>
                          <a:pt x="9" y="47"/>
                        </a:lnTo>
                        <a:lnTo>
                          <a:pt x="9" y="46"/>
                        </a:lnTo>
                        <a:lnTo>
                          <a:pt x="8" y="45"/>
                        </a:lnTo>
                        <a:lnTo>
                          <a:pt x="8" y="44"/>
                        </a:lnTo>
                        <a:lnTo>
                          <a:pt x="8" y="42"/>
                        </a:lnTo>
                        <a:lnTo>
                          <a:pt x="7" y="42"/>
                        </a:lnTo>
                        <a:lnTo>
                          <a:pt x="6" y="40"/>
                        </a:lnTo>
                        <a:lnTo>
                          <a:pt x="6" y="39"/>
                        </a:lnTo>
                        <a:lnTo>
                          <a:pt x="5" y="38"/>
                        </a:lnTo>
                        <a:lnTo>
                          <a:pt x="5" y="37"/>
                        </a:lnTo>
                        <a:lnTo>
                          <a:pt x="5" y="35"/>
                        </a:lnTo>
                        <a:lnTo>
                          <a:pt x="5" y="35"/>
                        </a:lnTo>
                        <a:lnTo>
                          <a:pt x="6" y="33"/>
                        </a:lnTo>
                        <a:lnTo>
                          <a:pt x="6" y="32"/>
                        </a:lnTo>
                        <a:lnTo>
                          <a:pt x="5" y="31"/>
                        </a:lnTo>
                        <a:lnTo>
                          <a:pt x="4" y="31"/>
                        </a:lnTo>
                        <a:lnTo>
                          <a:pt x="3" y="31"/>
                        </a:lnTo>
                        <a:lnTo>
                          <a:pt x="2" y="31"/>
                        </a:lnTo>
                        <a:lnTo>
                          <a:pt x="2" y="31"/>
                        </a:lnTo>
                        <a:lnTo>
                          <a:pt x="2" y="29"/>
                        </a:lnTo>
                        <a:lnTo>
                          <a:pt x="2" y="27"/>
                        </a:lnTo>
                        <a:lnTo>
                          <a:pt x="2" y="27"/>
                        </a:lnTo>
                        <a:lnTo>
                          <a:pt x="2" y="26"/>
                        </a:lnTo>
                        <a:lnTo>
                          <a:pt x="2" y="25"/>
                        </a:lnTo>
                        <a:lnTo>
                          <a:pt x="2" y="24"/>
                        </a:lnTo>
                        <a:lnTo>
                          <a:pt x="2" y="23"/>
                        </a:lnTo>
                        <a:lnTo>
                          <a:pt x="2" y="22"/>
                        </a:lnTo>
                        <a:lnTo>
                          <a:pt x="1" y="19"/>
                        </a:lnTo>
                        <a:lnTo>
                          <a:pt x="0" y="18"/>
                        </a:lnTo>
                        <a:lnTo>
                          <a:pt x="0" y="17"/>
                        </a:lnTo>
                        <a:lnTo>
                          <a:pt x="0" y="16"/>
                        </a:lnTo>
                        <a:lnTo>
                          <a:pt x="0" y="15"/>
                        </a:lnTo>
                        <a:lnTo>
                          <a:pt x="1" y="12"/>
                        </a:lnTo>
                        <a:lnTo>
                          <a:pt x="3" y="11"/>
                        </a:lnTo>
                        <a:lnTo>
                          <a:pt x="3" y="9"/>
                        </a:lnTo>
                        <a:lnTo>
                          <a:pt x="4" y="8"/>
                        </a:lnTo>
                        <a:lnTo>
                          <a:pt x="4" y="7"/>
                        </a:lnTo>
                        <a:lnTo>
                          <a:pt x="5" y="6"/>
                        </a:lnTo>
                        <a:lnTo>
                          <a:pt x="7" y="5"/>
                        </a:lnTo>
                        <a:lnTo>
                          <a:pt x="8" y="5"/>
                        </a:lnTo>
                        <a:lnTo>
                          <a:pt x="9" y="4"/>
                        </a:lnTo>
                        <a:lnTo>
                          <a:pt x="10" y="4"/>
                        </a:lnTo>
                        <a:lnTo>
                          <a:pt x="11" y="4"/>
                        </a:lnTo>
                        <a:lnTo>
                          <a:pt x="10" y="4"/>
                        </a:lnTo>
                      </a:path>
                    </a:pathLst>
                  </a:custGeom>
                  <a:solidFill>
                    <a:srgbClr val="FFA64C"/>
                  </a:solidFill>
                  <a:ln w="25400" cap="rnd" cmpd="sng">
                    <a:solidFill>
                      <a:srgbClr val="9973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385" name="Oval 380"/>
                  <p:cNvSpPr>
                    <a:spLocks noChangeArrowheads="1"/>
                  </p:cNvSpPr>
                  <p:nvPr/>
                </p:nvSpPr>
                <p:spPr bwMode="auto">
                  <a:xfrm>
                    <a:off x="2767" y="3721"/>
                    <a:ext cx="14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86" name="Oval 381"/>
                  <p:cNvSpPr>
                    <a:spLocks noChangeArrowheads="1"/>
                  </p:cNvSpPr>
                  <p:nvPr/>
                </p:nvSpPr>
                <p:spPr bwMode="auto">
                  <a:xfrm>
                    <a:off x="2747" y="3712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87" name="Oval 382"/>
                  <p:cNvSpPr>
                    <a:spLocks noChangeArrowheads="1"/>
                  </p:cNvSpPr>
                  <p:nvPr/>
                </p:nvSpPr>
                <p:spPr bwMode="auto">
                  <a:xfrm>
                    <a:off x="2763" y="3694"/>
                    <a:ext cx="13" cy="15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88" name="Oval 383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3710"/>
                    <a:ext cx="15" cy="15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89" name="Oval 384"/>
                  <p:cNvSpPr>
                    <a:spLocks noChangeArrowheads="1"/>
                  </p:cNvSpPr>
                  <p:nvPr/>
                </p:nvSpPr>
                <p:spPr bwMode="auto">
                  <a:xfrm>
                    <a:off x="2741" y="3690"/>
                    <a:ext cx="15" cy="16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90" name="Oval 385"/>
                  <p:cNvSpPr>
                    <a:spLocks noChangeArrowheads="1"/>
                  </p:cNvSpPr>
                  <p:nvPr/>
                </p:nvSpPr>
                <p:spPr bwMode="auto">
                  <a:xfrm>
                    <a:off x="2714" y="3701"/>
                    <a:ext cx="13" cy="12"/>
                  </a:xfrm>
                  <a:prstGeom prst="ellipse">
                    <a:avLst/>
                  </a:prstGeom>
                  <a:solidFill>
                    <a:srgbClr val="191919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91" name="Oval 386"/>
                  <p:cNvSpPr>
                    <a:spLocks noChangeArrowheads="1"/>
                  </p:cNvSpPr>
                  <p:nvPr/>
                </p:nvSpPr>
                <p:spPr bwMode="auto">
                  <a:xfrm>
                    <a:off x="2716" y="3713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92" name="Oval 387"/>
                  <p:cNvSpPr>
                    <a:spLocks noChangeArrowheads="1"/>
                  </p:cNvSpPr>
                  <p:nvPr/>
                </p:nvSpPr>
                <p:spPr bwMode="auto">
                  <a:xfrm>
                    <a:off x="2720" y="3719"/>
                    <a:ext cx="16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93" name="Oval 388"/>
                  <p:cNvSpPr>
                    <a:spLocks noChangeArrowheads="1"/>
                  </p:cNvSpPr>
                  <p:nvPr/>
                </p:nvSpPr>
                <p:spPr bwMode="auto">
                  <a:xfrm>
                    <a:off x="2695" y="3713"/>
                    <a:ext cx="13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94" name="Oval 389"/>
                  <p:cNvSpPr>
                    <a:spLocks noChangeArrowheads="1"/>
                  </p:cNvSpPr>
                  <p:nvPr/>
                </p:nvSpPr>
                <p:spPr bwMode="auto">
                  <a:xfrm>
                    <a:off x="2685" y="3703"/>
                    <a:ext cx="14" cy="14"/>
                  </a:xfrm>
                  <a:prstGeom prst="ellipse">
                    <a:avLst/>
                  </a:prstGeom>
                  <a:solidFill>
                    <a:srgbClr val="191919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95" name="Oval 390"/>
                  <p:cNvSpPr>
                    <a:spLocks noChangeArrowheads="1"/>
                  </p:cNvSpPr>
                  <p:nvPr/>
                </p:nvSpPr>
                <p:spPr bwMode="auto">
                  <a:xfrm>
                    <a:off x="2685" y="3687"/>
                    <a:ext cx="14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96" name="Oval 391"/>
                  <p:cNvSpPr>
                    <a:spLocks noChangeArrowheads="1"/>
                  </p:cNvSpPr>
                  <p:nvPr/>
                </p:nvSpPr>
                <p:spPr bwMode="auto">
                  <a:xfrm>
                    <a:off x="2703" y="3682"/>
                    <a:ext cx="13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97" name="Oval 392"/>
                  <p:cNvSpPr>
                    <a:spLocks noChangeArrowheads="1"/>
                  </p:cNvSpPr>
                  <p:nvPr/>
                </p:nvSpPr>
                <p:spPr bwMode="auto">
                  <a:xfrm>
                    <a:off x="2715" y="3684"/>
                    <a:ext cx="15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98" name="Oval 393"/>
                  <p:cNvSpPr>
                    <a:spLocks noChangeArrowheads="1"/>
                  </p:cNvSpPr>
                  <p:nvPr/>
                </p:nvSpPr>
                <p:spPr bwMode="auto">
                  <a:xfrm>
                    <a:off x="2670" y="3705"/>
                    <a:ext cx="14" cy="15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99" name="Oval 394"/>
                  <p:cNvSpPr>
                    <a:spLocks noChangeArrowheads="1"/>
                  </p:cNvSpPr>
                  <p:nvPr/>
                </p:nvSpPr>
                <p:spPr bwMode="auto">
                  <a:xfrm>
                    <a:off x="2683" y="3719"/>
                    <a:ext cx="15" cy="15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00" name="Oval 395"/>
                  <p:cNvSpPr>
                    <a:spLocks noChangeArrowheads="1"/>
                  </p:cNvSpPr>
                  <p:nvPr/>
                </p:nvSpPr>
                <p:spPr bwMode="auto">
                  <a:xfrm>
                    <a:off x="2668" y="3691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01" name="Oval 396"/>
                  <p:cNvSpPr>
                    <a:spLocks noChangeArrowheads="1"/>
                  </p:cNvSpPr>
                  <p:nvPr/>
                </p:nvSpPr>
                <p:spPr bwMode="auto">
                  <a:xfrm>
                    <a:off x="2752" y="3698"/>
                    <a:ext cx="13" cy="15"/>
                  </a:xfrm>
                  <a:prstGeom prst="ellipse">
                    <a:avLst/>
                  </a:prstGeom>
                  <a:solidFill>
                    <a:srgbClr val="191919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02" name="Oval 397"/>
                  <p:cNvSpPr>
                    <a:spLocks noChangeArrowheads="1"/>
                  </p:cNvSpPr>
                  <p:nvPr/>
                </p:nvSpPr>
                <p:spPr bwMode="auto">
                  <a:xfrm>
                    <a:off x="2701" y="3693"/>
                    <a:ext cx="15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03" name="Oval 398"/>
                  <p:cNvSpPr>
                    <a:spLocks noChangeArrowheads="1"/>
                  </p:cNvSpPr>
                  <p:nvPr/>
                </p:nvSpPr>
                <p:spPr bwMode="auto">
                  <a:xfrm>
                    <a:off x="2695" y="3726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04" name="Oval 399"/>
                  <p:cNvSpPr>
                    <a:spLocks noChangeArrowheads="1"/>
                  </p:cNvSpPr>
                  <p:nvPr/>
                </p:nvSpPr>
                <p:spPr bwMode="auto">
                  <a:xfrm>
                    <a:off x="2753" y="3725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05" name="Oval 400"/>
                  <p:cNvSpPr>
                    <a:spLocks noChangeArrowheads="1"/>
                  </p:cNvSpPr>
                  <p:nvPr/>
                </p:nvSpPr>
                <p:spPr bwMode="auto">
                  <a:xfrm>
                    <a:off x="2727" y="3709"/>
                    <a:ext cx="15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06" name="Oval 401"/>
                  <p:cNvSpPr>
                    <a:spLocks noChangeArrowheads="1"/>
                  </p:cNvSpPr>
                  <p:nvPr/>
                </p:nvSpPr>
                <p:spPr bwMode="auto">
                  <a:xfrm>
                    <a:off x="2704" y="3703"/>
                    <a:ext cx="15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07" name="Oval 402"/>
                  <p:cNvSpPr>
                    <a:spLocks noChangeArrowheads="1"/>
                  </p:cNvSpPr>
                  <p:nvPr/>
                </p:nvSpPr>
                <p:spPr bwMode="auto">
                  <a:xfrm>
                    <a:off x="2765" y="3686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08" name="Oval 403"/>
                  <p:cNvSpPr>
                    <a:spLocks noChangeArrowheads="1"/>
                  </p:cNvSpPr>
                  <p:nvPr/>
                </p:nvSpPr>
                <p:spPr bwMode="auto">
                  <a:xfrm>
                    <a:off x="2669" y="3722"/>
                    <a:ext cx="15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09" name="Oval 404"/>
                  <p:cNvSpPr>
                    <a:spLocks noChangeArrowheads="1"/>
                  </p:cNvSpPr>
                  <p:nvPr/>
                </p:nvSpPr>
                <p:spPr bwMode="auto">
                  <a:xfrm>
                    <a:off x="2708" y="3725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10" name="Oval 405"/>
                  <p:cNvSpPr>
                    <a:spLocks noChangeArrowheads="1"/>
                  </p:cNvSpPr>
                  <p:nvPr/>
                </p:nvSpPr>
                <p:spPr bwMode="auto">
                  <a:xfrm>
                    <a:off x="2763" y="3709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11" name="Oval 406"/>
                  <p:cNvSpPr>
                    <a:spLocks noChangeArrowheads="1"/>
                  </p:cNvSpPr>
                  <p:nvPr/>
                </p:nvSpPr>
                <p:spPr bwMode="auto">
                  <a:xfrm>
                    <a:off x="2752" y="3683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12" name="Oval 407"/>
                  <p:cNvSpPr>
                    <a:spLocks noChangeArrowheads="1"/>
                  </p:cNvSpPr>
                  <p:nvPr/>
                </p:nvSpPr>
                <p:spPr bwMode="auto">
                  <a:xfrm>
                    <a:off x="2728" y="3691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13" name="Oval 408"/>
                  <p:cNvSpPr>
                    <a:spLocks noChangeArrowheads="1"/>
                  </p:cNvSpPr>
                  <p:nvPr/>
                </p:nvSpPr>
                <p:spPr bwMode="auto">
                  <a:xfrm>
                    <a:off x="2739" y="3703"/>
                    <a:ext cx="14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14" name="Oval 409"/>
                  <p:cNvSpPr>
                    <a:spLocks noChangeArrowheads="1"/>
                  </p:cNvSpPr>
                  <p:nvPr/>
                </p:nvSpPr>
                <p:spPr bwMode="auto">
                  <a:xfrm>
                    <a:off x="2703" y="3712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15" name="Oval 410"/>
                  <p:cNvSpPr>
                    <a:spLocks noChangeArrowheads="1"/>
                  </p:cNvSpPr>
                  <p:nvPr/>
                </p:nvSpPr>
                <p:spPr bwMode="auto">
                  <a:xfrm>
                    <a:off x="2744" y="3721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16" name="Oval 411"/>
                  <p:cNvSpPr>
                    <a:spLocks noChangeArrowheads="1"/>
                  </p:cNvSpPr>
                  <p:nvPr/>
                </p:nvSpPr>
                <p:spPr bwMode="auto">
                  <a:xfrm>
                    <a:off x="2722" y="3701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417" name="Group 412"/>
              <p:cNvGrpSpPr>
                <a:grpSpLocks/>
              </p:cNvGrpSpPr>
              <p:nvPr/>
            </p:nvGrpSpPr>
            <p:grpSpPr bwMode="auto">
              <a:xfrm>
                <a:off x="3301989" y="5530838"/>
                <a:ext cx="288925" cy="147637"/>
                <a:chOff x="2745" y="3775"/>
                <a:chExt cx="182" cy="93"/>
              </a:xfrm>
            </p:grpSpPr>
            <p:sp>
              <p:nvSpPr>
                <p:cNvPr id="418" name="Freeform 413"/>
                <p:cNvSpPr>
                  <a:spLocks/>
                </p:cNvSpPr>
                <p:nvPr/>
              </p:nvSpPr>
              <p:spPr bwMode="auto">
                <a:xfrm>
                  <a:off x="2758" y="3775"/>
                  <a:ext cx="166" cy="93"/>
                </a:xfrm>
                <a:custGeom>
                  <a:avLst/>
                  <a:gdLst/>
                  <a:ahLst/>
                  <a:cxnLst>
                    <a:cxn ang="0">
                      <a:pos x="123" y="0"/>
                    </a:cxn>
                    <a:cxn ang="0">
                      <a:pos x="165" y="92"/>
                    </a:cxn>
                    <a:cxn ang="0">
                      <a:pos x="40" y="92"/>
                    </a:cxn>
                    <a:cxn ang="0">
                      <a:pos x="0" y="0"/>
                    </a:cxn>
                    <a:cxn ang="0">
                      <a:pos x="123" y="0"/>
                    </a:cxn>
                  </a:cxnLst>
                  <a:rect l="0" t="0" r="r" b="b"/>
                  <a:pathLst>
                    <a:path w="166" h="93">
                      <a:moveTo>
                        <a:pt x="123" y="0"/>
                      </a:moveTo>
                      <a:lnTo>
                        <a:pt x="165" y="92"/>
                      </a:lnTo>
                      <a:lnTo>
                        <a:pt x="40" y="92"/>
                      </a:lnTo>
                      <a:lnTo>
                        <a:pt x="0" y="0"/>
                      </a:lnTo>
                      <a:lnTo>
                        <a:pt x="123" y="0"/>
                      </a:lnTo>
                    </a:path>
                  </a:pathLst>
                </a:custGeom>
                <a:solidFill>
                  <a:srgbClr val="B3B3B3"/>
                </a:solidFill>
                <a:ln w="1270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19" name="Freeform 414"/>
                <p:cNvSpPr>
                  <a:spLocks/>
                </p:cNvSpPr>
                <p:nvPr/>
              </p:nvSpPr>
              <p:spPr bwMode="auto">
                <a:xfrm>
                  <a:off x="2847" y="3775"/>
                  <a:ext cx="80" cy="93"/>
                </a:xfrm>
                <a:custGeom>
                  <a:avLst/>
                  <a:gdLst/>
                  <a:ahLst/>
                  <a:cxnLst>
                    <a:cxn ang="0">
                      <a:pos x="53" y="0"/>
                    </a:cxn>
                    <a:cxn ang="0">
                      <a:pos x="79" y="92"/>
                    </a:cxn>
                    <a:cxn ang="0">
                      <a:pos x="26" y="92"/>
                    </a:cxn>
                    <a:cxn ang="0">
                      <a:pos x="0" y="0"/>
                    </a:cxn>
                    <a:cxn ang="0">
                      <a:pos x="53" y="0"/>
                    </a:cxn>
                  </a:cxnLst>
                  <a:rect l="0" t="0" r="r" b="b"/>
                  <a:pathLst>
                    <a:path w="80" h="93">
                      <a:moveTo>
                        <a:pt x="53" y="0"/>
                      </a:moveTo>
                      <a:lnTo>
                        <a:pt x="79" y="92"/>
                      </a:lnTo>
                      <a:lnTo>
                        <a:pt x="26" y="92"/>
                      </a:lnTo>
                      <a:lnTo>
                        <a:pt x="0" y="0"/>
                      </a:lnTo>
                      <a:lnTo>
                        <a:pt x="53" y="0"/>
                      </a:lnTo>
                    </a:path>
                  </a:pathLst>
                </a:custGeom>
                <a:solidFill>
                  <a:srgbClr val="FFFF00"/>
                </a:solidFill>
                <a:ln w="1270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20" name="Freeform 415"/>
                <p:cNvSpPr>
                  <a:spLocks/>
                </p:cNvSpPr>
                <p:nvPr/>
              </p:nvSpPr>
              <p:spPr bwMode="auto">
                <a:xfrm>
                  <a:off x="2745" y="3775"/>
                  <a:ext cx="79" cy="93"/>
                </a:xfrm>
                <a:custGeom>
                  <a:avLst/>
                  <a:gdLst/>
                  <a:ahLst/>
                  <a:cxnLst>
                    <a:cxn ang="0">
                      <a:pos x="51" y="0"/>
                    </a:cxn>
                    <a:cxn ang="0">
                      <a:pos x="78" y="92"/>
                    </a:cxn>
                    <a:cxn ang="0">
                      <a:pos x="25" y="92"/>
                    </a:cxn>
                    <a:cxn ang="0">
                      <a:pos x="0" y="0"/>
                    </a:cxn>
                    <a:cxn ang="0">
                      <a:pos x="51" y="0"/>
                    </a:cxn>
                  </a:cxnLst>
                  <a:rect l="0" t="0" r="r" b="b"/>
                  <a:pathLst>
                    <a:path w="79" h="93">
                      <a:moveTo>
                        <a:pt x="51" y="0"/>
                      </a:moveTo>
                      <a:lnTo>
                        <a:pt x="78" y="92"/>
                      </a:lnTo>
                      <a:lnTo>
                        <a:pt x="25" y="92"/>
                      </a:lnTo>
                      <a:lnTo>
                        <a:pt x="0" y="0"/>
                      </a:lnTo>
                      <a:lnTo>
                        <a:pt x="51" y="0"/>
                      </a:lnTo>
                    </a:path>
                  </a:pathLst>
                </a:custGeom>
                <a:solidFill>
                  <a:srgbClr val="FFFF00"/>
                </a:solidFill>
                <a:ln w="1270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grpSp>
              <p:nvGrpSpPr>
                <p:cNvPr id="421" name="Group 416"/>
                <p:cNvGrpSpPr>
                  <a:grpSpLocks/>
                </p:cNvGrpSpPr>
                <p:nvPr/>
              </p:nvGrpSpPr>
              <p:grpSpPr bwMode="auto">
                <a:xfrm>
                  <a:off x="2769" y="3790"/>
                  <a:ext cx="130" cy="59"/>
                  <a:chOff x="2769" y="3790"/>
                  <a:chExt cx="130" cy="59"/>
                </a:xfrm>
              </p:grpSpPr>
              <p:sp>
                <p:nvSpPr>
                  <p:cNvPr id="422" name="Freeform 417"/>
                  <p:cNvSpPr>
                    <a:spLocks/>
                  </p:cNvSpPr>
                  <p:nvPr/>
                </p:nvSpPr>
                <p:spPr bwMode="auto">
                  <a:xfrm>
                    <a:off x="2769" y="3790"/>
                    <a:ext cx="130" cy="59"/>
                  </a:xfrm>
                  <a:custGeom>
                    <a:avLst/>
                    <a:gdLst/>
                    <a:ahLst/>
                    <a:cxnLst>
                      <a:cxn ang="0">
                        <a:pos x="17" y="3"/>
                      </a:cxn>
                      <a:cxn ang="0">
                        <a:pos x="25" y="2"/>
                      </a:cxn>
                      <a:cxn ang="0">
                        <a:pos x="30" y="3"/>
                      </a:cxn>
                      <a:cxn ang="0">
                        <a:pos x="36" y="3"/>
                      </a:cxn>
                      <a:cxn ang="0">
                        <a:pos x="42" y="2"/>
                      </a:cxn>
                      <a:cxn ang="0">
                        <a:pos x="48" y="0"/>
                      </a:cxn>
                      <a:cxn ang="0">
                        <a:pos x="54" y="1"/>
                      </a:cxn>
                      <a:cxn ang="0">
                        <a:pos x="63" y="1"/>
                      </a:cxn>
                      <a:cxn ang="0">
                        <a:pos x="70" y="0"/>
                      </a:cxn>
                      <a:cxn ang="0">
                        <a:pos x="76" y="0"/>
                      </a:cxn>
                      <a:cxn ang="0">
                        <a:pos x="82" y="1"/>
                      </a:cxn>
                      <a:cxn ang="0">
                        <a:pos x="87" y="1"/>
                      </a:cxn>
                      <a:cxn ang="0">
                        <a:pos x="94" y="1"/>
                      </a:cxn>
                      <a:cxn ang="0">
                        <a:pos x="99" y="0"/>
                      </a:cxn>
                      <a:cxn ang="0">
                        <a:pos x="105" y="0"/>
                      </a:cxn>
                      <a:cxn ang="0">
                        <a:pos x="110" y="0"/>
                      </a:cxn>
                      <a:cxn ang="0">
                        <a:pos x="116" y="1"/>
                      </a:cxn>
                      <a:cxn ang="0">
                        <a:pos x="119" y="4"/>
                      </a:cxn>
                      <a:cxn ang="0">
                        <a:pos x="123" y="10"/>
                      </a:cxn>
                      <a:cxn ang="0">
                        <a:pos x="123" y="16"/>
                      </a:cxn>
                      <a:cxn ang="0">
                        <a:pos x="123" y="23"/>
                      </a:cxn>
                      <a:cxn ang="0">
                        <a:pos x="123" y="29"/>
                      </a:cxn>
                      <a:cxn ang="0">
                        <a:pos x="124" y="34"/>
                      </a:cxn>
                      <a:cxn ang="0">
                        <a:pos x="128" y="41"/>
                      </a:cxn>
                      <a:cxn ang="0">
                        <a:pos x="127" y="49"/>
                      </a:cxn>
                      <a:cxn ang="0">
                        <a:pos x="125" y="54"/>
                      </a:cxn>
                      <a:cxn ang="0">
                        <a:pos x="119" y="58"/>
                      </a:cxn>
                      <a:cxn ang="0">
                        <a:pos x="111" y="58"/>
                      </a:cxn>
                      <a:cxn ang="0">
                        <a:pos x="105" y="57"/>
                      </a:cxn>
                      <a:cxn ang="0">
                        <a:pos x="100" y="55"/>
                      </a:cxn>
                      <a:cxn ang="0">
                        <a:pos x="93" y="57"/>
                      </a:cxn>
                      <a:cxn ang="0">
                        <a:pos x="86" y="56"/>
                      </a:cxn>
                      <a:cxn ang="0">
                        <a:pos x="79" y="57"/>
                      </a:cxn>
                      <a:cxn ang="0">
                        <a:pos x="73" y="57"/>
                      </a:cxn>
                      <a:cxn ang="0">
                        <a:pos x="63" y="57"/>
                      </a:cxn>
                      <a:cxn ang="0">
                        <a:pos x="56" y="56"/>
                      </a:cxn>
                      <a:cxn ang="0">
                        <a:pos x="48" y="57"/>
                      </a:cxn>
                      <a:cxn ang="0">
                        <a:pos x="38" y="58"/>
                      </a:cxn>
                      <a:cxn ang="0">
                        <a:pos x="30" y="58"/>
                      </a:cxn>
                      <a:cxn ang="0">
                        <a:pos x="25" y="56"/>
                      </a:cxn>
                      <a:cxn ang="0">
                        <a:pos x="19" y="57"/>
                      </a:cxn>
                      <a:cxn ang="0">
                        <a:pos x="14" y="54"/>
                      </a:cxn>
                      <a:cxn ang="0">
                        <a:pos x="9" y="48"/>
                      </a:cxn>
                      <a:cxn ang="0">
                        <a:pos x="8" y="42"/>
                      </a:cxn>
                      <a:cxn ang="0">
                        <a:pos x="5" y="37"/>
                      </a:cxn>
                      <a:cxn ang="0">
                        <a:pos x="5" y="31"/>
                      </a:cxn>
                      <a:cxn ang="0">
                        <a:pos x="2" y="29"/>
                      </a:cxn>
                      <a:cxn ang="0">
                        <a:pos x="2" y="24"/>
                      </a:cxn>
                      <a:cxn ang="0">
                        <a:pos x="0" y="17"/>
                      </a:cxn>
                      <a:cxn ang="0">
                        <a:pos x="3" y="9"/>
                      </a:cxn>
                      <a:cxn ang="0">
                        <a:pos x="8" y="5"/>
                      </a:cxn>
                    </a:cxnLst>
                    <a:rect l="0" t="0" r="r" b="b"/>
                    <a:pathLst>
                      <a:path w="130" h="59">
                        <a:moveTo>
                          <a:pt x="10" y="4"/>
                        </a:moveTo>
                        <a:lnTo>
                          <a:pt x="12" y="4"/>
                        </a:lnTo>
                        <a:lnTo>
                          <a:pt x="13" y="4"/>
                        </a:lnTo>
                        <a:lnTo>
                          <a:pt x="15" y="3"/>
                        </a:lnTo>
                        <a:lnTo>
                          <a:pt x="17" y="3"/>
                        </a:lnTo>
                        <a:lnTo>
                          <a:pt x="18" y="3"/>
                        </a:lnTo>
                        <a:lnTo>
                          <a:pt x="21" y="2"/>
                        </a:lnTo>
                        <a:lnTo>
                          <a:pt x="22" y="2"/>
                        </a:lnTo>
                        <a:lnTo>
                          <a:pt x="24" y="2"/>
                        </a:lnTo>
                        <a:lnTo>
                          <a:pt x="25" y="2"/>
                        </a:lnTo>
                        <a:lnTo>
                          <a:pt x="26" y="2"/>
                        </a:lnTo>
                        <a:lnTo>
                          <a:pt x="27" y="2"/>
                        </a:lnTo>
                        <a:lnTo>
                          <a:pt x="28" y="3"/>
                        </a:lnTo>
                        <a:lnTo>
                          <a:pt x="29" y="3"/>
                        </a:lnTo>
                        <a:lnTo>
                          <a:pt x="30" y="3"/>
                        </a:lnTo>
                        <a:lnTo>
                          <a:pt x="31" y="4"/>
                        </a:lnTo>
                        <a:lnTo>
                          <a:pt x="33" y="4"/>
                        </a:lnTo>
                        <a:lnTo>
                          <a:pt x="34" y="4"/>
                        </a:lnTo>
                        <a:lnTo>
                          <a:pt x="35" y="4"/>
                        </a:lnTo>
                        <a:lnTo>
                          <a:pt x="36" y="3"/>
                        </a:lnTo>
                        <a:lnTo>
                          <a:pt x="38" y="3"/>
                        </a:lnTo>
                        <a:lnTo>
                          <a:pt x="38" y="3"/>
                        </a:lnTo>
                        <a:lnTo>
                          <a:pt x="39" y="3"/>
                        </a:lnTo>
                        <a:lnTo>
                          <a:pt x="40" y="3"/>
                        </a:lnTo>
                        <a:lnTo>
                          <a:pt x="42" y="2"/>
                        </a:lnTo>
                        <a:lnTo>
                          <a:pt x="43" y="1"/>
                        </a:lnTo>
                        <a:lnTo>
                          <a:pt x="45" y="1"/>
                        </a:lnTo>
                        <a:lnTo>
                          <a:pt x="46" y="1"/>
                        </a:lnTo>
                        <a:lnTo>
                          <a:pt x="47" y="0"/>
                        </a:lnTo>
                        <a:lnTo>
                          <a:pt x="48" y="0"/>
                        </a:lnTo>
                        <a:lnTo>
                          <a:pt x="49" y="0"/>
                        </a:lnTo>
                        <a:lnTo>
                          <a:pt x="51" y="0"/>
                        </a:lnTo>
                        <a:lnTo>
                          <a:pt x="52" y="0"/>
                        </a:lnTo>
                        <a:lnTo>
                          <a:pt x="53" y="1"/>
                        </a:lnTo>
                        <a:lnTo>
                          <a:pt x="54" y="1"/>
                        </a:lnTo>
                        <a:lnTo>
                          <a:pt x="56" y="1"/>
                        </a:lnTo>
                        <a:lnTo>
                          <a:pt x="58" y="1"/>
                        </a:lnTo>
                        <a:lnTo>
                          <a:pt x="60" y="1"/>
                        </a:lnTo>
                        <a:lnTo>
                          <a:pt x="61" y="1"/>
                        </a:lnTo>
                        <a:lnTo>
                          <a:pt x="63" y="1"/>
                        </a:lnTo>
                        <a:lnTo>
                          <a:pt x="64" y="1"/>
                        </a:lnTo>
                        <a:lnTo>
                          <a:pt x="65" y="1"/>
                        </a:lnTo>
                        <a:lnTo>
                          <a:pt x="67" y="1"/>
                        </a:lnTo>
                        <a:lnTo>
                          <a:pt x="68" y="0"/>
                        </a:lnTo>
                        <a:lnTo>
                          <a:pt x="70" y="0"/>
                        </a:lnTo>
                        <a:lnTo>
                          <a:pt x="71" y="0"/>
                        </a:lnTo>
                        <a:lnTo>
                          <a:pt x="72" y="0"/>
                        </a:lnTo>
                        <a:lnTo>
                          <a:pt x="73" y="0"/>
                        </a:lnTo>
                        <a:lnTo>
                          <a:pt x="75" y="0"/>
                        </a:lnTo>
                        <a:lnTo>
                          <a:pt x="76" y="0"/>
                        </a:lnTo>
                        <a:lnTo>
                          <a:pt x="77" y="0"/>
                        </a:lnTo>
                        <a:lnTo>
                          <a:pt x="78" y="0"/>
                        </a:lnTo>
                        <a:lnTo>
                          <a:pt x="80" y="1"/>
                        </a:lnTo>
                        <a:lnTo>
                          <a:pt x="81" y="1"/>
                        </a:lnTo>
                        <a:lnTo>
                          <a:pt x="82" y="1"/>
                        </a:lnTo>
                        <a:lnTo>
                          <a:pt x="83" y="1"/>
                        </a:lnTo>
                        <a:lnTo>
                          <a:pt x="84" y="1"/>
                        </a:lnTo>
                        <a:lnTo>
                          <a:pt x="86" y="1"/>
                        </a:lnTo>
                        <a:lnTo>
                          <a:pt x="86" y="1"/>
                        </a:lnTo>
                        <a:lnTo>
                          <a:pt x="87" y="1"/>
                        </a:lnTo>
                        <a:lnTo>
                          <a:pt x="89" y="2"/>
                        </a:lnTo>
                        <a:lnTo>
                          <a:pt x="90" y="2"/>
                        </a:lnTo>
                        <a:lnTo>
                          <a:pt x="91" y="2"/>
                        </a:lnTo>
                        <a:lnTo>
                          <a:pt x="93" y="2"/>
                        </a:lnTo>
                        <a:lnTo>
                          <a:pt x="94" y="1"/>
                        </a:lnTo>
                        <a:lnTo>
                          <a:pt x="95" y="1"/>
                        </a:lnTo>
                        <a:lnTo>
                          <a:pt x="96" y="1"/>
                        </a:lnTo>
                        <a:lnTo>
                          <a:pt x="97" y="0"/>
                        </a:lnTo>
                        <a:lnTo>
                          <a:pt x="98" y="0"/>
                        </a:lnTo>
                        <a:lnTo>
                          <a:pt x="99" y="0"/>
                        </a:lnTo>
                        <a:lnTo>
                          <a:pt x="100" y="0"/>
                        </a:lnTo>
                        <a:lnTo>
                          <a:pt x="101" y="0"/>
                        </a:lnTo>
                        <a:lnTo>
                          <a:pt x="103" y="0"/>
                        </a:lnTo>
                        <a:lnTo>
                          <a:pt x="104" y="0"/>
                        </a:lnTo>
                        <a:lnTo>
                          <a:pt x="105" y="0"/>
                        </a:lnTo>
                        <a:lnTo>
                          <a:pt x="106" y="0"/>
                        </a:lnTo>
                        <a:lnTo>
                          <a:pt x="107" y="0"/>
                        </a:lnTo>
                        <a:lnTo>
                          <a:pt x="108" y="0"/>
                        </a:lnTo>
                        <a:lnTo>
                          <a:pt x="109" y="0"/>
                        </a:lnTo>
                        <a:lnTo>
                          <a:pt x="110" y="0"/>
                        </a:lnTo>
                        <a:lnTo>
                          <a:pt x="111" y="1"/>
                        </a:lnTo>
                        <a:lnTo>
                          <a:pt x="112" y="1"/>
                        </a:lnTo>
                        <a:lnTo>
                          <a:pt x="113" y="1"/>
                        </a:lnTo>
                        <a:lnTo>
                          <a:pt x="114" y="1"/>
                        </a:lnTo>
                        <a:lnTo>
                          <a:pt x="116" y="1"/>
                        </a:lnTo>
                        <a:lnTo>
                          <a:pt x="116" y="2"/>
                        </a:lnTo>
                        <a:lnTo>
                          <a:pt x="118" y="2"/>
                        </a:lnTo>
                        <a:lnTo>
                          <a:pt x="118" y="3"/>
                        </a:lnTo>
                        <a:lnTo>
                          <a:pt x="119" y="4"/>
                        </a:lnTo>
                        <a:lnTo>
                          <a:pt x="119" y="4"/>
                        </a:lnTo>
                        <a:lnTo>
                          <a:pt x="120" y="5"/>
                        </a:lnTo>
                        <a:lnTo>
                          <a:pt x="121" y="7"/>
                        </a:lnTo>
                        <a:lnTo>
                          <a:pt x="122" y="8"/>
                        </a:lnTo>
                        <a:lnTo>
                          <a:pt x="122" y="9"/>
                        </a:lnTo>
                        <a:lnTo>
                          <a:pt x="123" y="10"/>
                        </a:lnTo>
                        <a:lnTo>
                          <a:pt x="123" y="11"/>
                        </a:lnTo>
                        <a:lnTo>
                          <a:pt x="123" y="13"/>
                        </a:lnTo>
                        <a:lnTo>
                          <a:pt x="123" y="15"/>
                        </a:lnTo>
                        <a:lnTo>
                          <a:pt x="123" y="16"/>
                        </a:lnTo>
                        <a:lnTo>
                          <a:pt x="123" y="16"/>
                        </a:lnTo>
                        <a:lnTo>
                          <a:pt x="123" y="18"/>
                        </a:lnTo>
                        <a:lnTo>
                          <a:pt x="123" y="19"/>
                        </a:lnTo>
                        <a:lnTo>
                          <a:pt x="123" y="20"/>
                        </a:lnTo>
                        <a:lnTo>
                          <a:pt x="123" y="21"/>
                        </a:lnTo>
                        <a:lnTo>
                          <a:pt x="123" y="23"/>
                        </a:lnTo>
                        <a:lnTo>
                          <a:pt x="123" y="24"/>
                        </a:lnTo>
                        <a:lnTo>
                          <a:pt x="123" y="25"/>
                        </a:lnTo>
                        <a:lnTo>
                          <a:pt x="123" y="27"/>
                        </a:lnTo>
                        <a:lnTo>
                          <a:pt x="123" y="27"/>
                        </a:lnTo>
                        <a:lnTo>
                          <a:pt x="123" y="29"/>
                        </a:lnTo>
                        <a:lnTo>
                          <a:pt x="123" y="30"/>
                        </a:lnTo>
                        <a:lnTo>
                          <a:pt x="123" y="31"/>
                        </a:lnTo>
                        <a:lnTo>
                          <a:pt x="123" y="32"/>
                        </a:lnTo>
                        <a:lnTo>
                          <a:pt x="123" y="33"/>
                        </a:lnTo>
                        <a:lnTo>
                          <a:pt x="124" y="34"/>
                        </a:lnTo>
                        <a:lnTo>
                          <a:pt x="124" y="35"/>
                        </a:lnTo>
                        <a:lnTo>
                          <a:pt x="125" y="36"/>
                        </a:lnTo>
                        <a:lnTo>
                          <a:pt x="125" y="38"/>
                        </a:lnTo>
                        <a:lnTo>
                          <a:pt x="127" y="39"/>
                        </a:lnTo>
                        <a:lnTo>
                          <a:pt x="128" y="41"/>
                        </a:lnTo>
                        <a:lnTo>
                          <a:pt x="129" y="42"/>
                        </a:lnTo>
                        <a:lnTo>
                          <a:pt x="129" y="45"/>
                        </a:lnTo>
                        <a:lnTo>
                          <a:pt x="129" y="46"/>
                        </a:lnTo>
                        <a:lnTo>
                          <a:pt x="128" y="48"/>
                        </a:lnTo>
                        <a:lnTo>
                          <a:pt x="127" y="49"/>
                        </a:lnTo>
                        <a:lnTo>
                          <a:pt x="126" y="50"/>
                        </a:lnTo>
                        <a:lnTo>
                          <a:pt x="126" y="51"/>
                        </a:lnTo>
                        <a:lnTo>
                          <a:pt x="126" y="52"/>
                        </a:lnTo>
                        <a:lnTo>
                          <a:pt x="125" y="54"/>
                        </a:lnTo>
                        <a:lnTo>
                          <a:pt x="125" y="54"/>
                        </a:lnTo>
                        <a:lnTo>
                          <a:pt x="125" y="56"/>
                        </a:lnTo>
                        <a:lnTo>
                          <a:pt x="125" y="57"/>
                        </a:lnTo>
                        <a:lnTo>
                          <a:pt x="122" y="58"/>
                        </a:lnTo>
                        <a:lnTo>
                          <a:pt x="120" y="58"/>
                        </a:lnTo>
                        <a:lnTo>
                          <a:pt x="119" y="58"/>
                        </a:lnTo>
                        <a:lnTo>
                          <a:pt x="116" y="58"/>
                        </a:lnTo>
                        <a:lnTo>
                          <a:pt x="115" y="58"/>
                        </a:lnTo>
                        <a:lnTo>
                          <a:pt x="113" y="58"/>
                        </a:lnTo>
                        <a:lnTo>
                          <a:pt x="112" y="58"/>
                        </a:lnTo>
                        <a:lnTo>
                          <a:pt x="111" y="58"/>
                        </a:lnTo>
                        <a:lnTo>
                          <a:pt x="110" y="58"/>
                        </a:lnTo>
                        <a:lnTo>
                          <a:pt x="108" y="58"/>
                        </a:lnTo>
                        <a:lnTo>
                          <a:pt x="107" y="58"/>
                        </a:lnTo>
                        <a:lnTo>
                          <a:pt x="106" y="57"/>
                        </a:lnTo>
                        <a:lnTo>
                          <a:pt x="105" y="57"/>
                        </a:lnTo>
                        <a:lnTo>
                          <a:pt x="105" y="56"/>
                        </a:lnTo>
                        <a:lnTo>
                          <a:pt x="104" y="55"/>
                        </a:lnTo>
                        <a:lnTo>
                          <a:pt x="103" y="55"/>
                        </a:lnTo>
                        <a:lnTo>
                          <a:pt x="102" y="55"/>
                        </a:lnTo>
                        <a:lnTo>
                          <a:pt x="100" y="55"/>
                        </a:lnTo>
                        <a:lnTo>
                          <a:pt x="99" y="55"/>
                        </a:lnTo>
                        <a:lnTo>
                          <a:pt x="98" y="56"/>
                        </a:lnTo>
                        <a:lnTo>
                          <a:pt x="96" y="56"/>
                        </a:lnTo>
                        <a:lnTo>
                          <a:pt x="94" y="57"/>
                        </a:lnTo>
                        <a:lnTo>
                          <a:pt x="93" y="57"/>
                        </a:lnTo>
                        <a:lnTo>
                          <a:pt x="91" y="57"/>
                        </a:lnTo>
                        <a:lnTo>
                          <a:pt x="90" y="57"/>
                        </a:lnTo>
                        <a:lnTo>
                          <a:pt x="89" y="57"/>
                        </a:lnTo>
                        <a:lnTo>
                          <a:pt x="88" y="57"/>
                        </a:lnTo>
                        <a:lnTo>
                          <a:pt x="86" y="56"/>
                        </a:lnTo>
                        <a:lnTo>
                          <a:pt x="86" y="56"/>
                        </a:lnTo>
                        <a:lnTo>
                          <a:pt x="85" y="56"/>
                        </a:lnTo>
                        <a:lnTo>
                          <a:pt x="82" y="56"/>
                        </a:lnTo>
                        <a:lnTo>
                          <a:pt x="80" y="57"/>
                        </a:lnTo>
                        <a:lnTo>
                          <a:pt x="79" y="57"/>
                        </a:lnTo>
                        <a:lnTo>
                          <a:pt x="77" y="57"/>
                        </a:lnTo>
                        <a:lnTo>
                          <a:pt x="76" y="57"/>
                        </a:lnTo>
                        <a:lnTo>
                          <a:pt x="75" y="57"/>
                        </a:lnTo>
                        <a:lnTo>
                          <a:pt x="73" y="57"/>
                        </a:lnTo>
                        <a:lnTo>
                          <a:pt x="73" y="57"/>
                        </a:lnTo>
                        <a:lnTo>
                          <a:pt x="70" y="57"/>
                        </a:lnTo>
                        <a:lnTo>
                          <a:pt x="69" y="57"/>
                        </a:lnTo>
                        <a:lnTo>
                          <a:pt x="67" y="57"/>
                        </a:lnTo>
                        <a:lnTo>
                          <a:pt x="65" y="57"/>
                        </a:lnTo>
                        <a:lnTo>
                          <a:pt x="63" y="57"/>
                        </a:lnTo>
                        <a:lnTo>
                          <a:pt x="62" y="57"/>
                        </a:lnTo>
                        <a:lnTo>
                          <a:pt x="60" y="57"/>
                        </a:lnTo>
                        <a:lnTo>
                          <a:pt x="59" y="57"/>
                        </a:lnTo>
                        <a:lnTo>
                          <a:pt x="57" y="56"/>
                        </a:lnTo>
                        <a:lnTo>
                          <a:pt x="56" y="56"/>
                        </a:lnTo>
                        <a:lnTo>
                          <a:pt x="54" y="56"/>
                        </a:lnTo>
                        <a:lnTo>
                          <a:pt x="53" y="56"/>
                        </a:lnTo>
                        <a:lnTo>
                          <a:pt x="52" y="56"/>
                        </a:lnTo>
                        <a:lnTo>
                          <a:pt x="51" y="56"/>
                        </a:lnTo>
                        <a:lnTo>
                          <a:pt x="48" y="57"/>
                        </a:lnTo>
                        <a:lnTo>
                          <a:pt x="47" y="57"/>
                        </a:lnTo>
                        <a:lnTo>
                          <a:pt x="44" y="57"/>
                        </a:lnTo>
                        <a:lnTo>
                          <a:pt x="42" y="58"/>
                        </a:lnTo>
                        <a:lnTo>
                          <a:pt x="41" y="58"/>
                        </a:lnTo>
                        <a:lnTo>
                          <a:pt x="38" y="58"/>
                        </a:lnTo>
                        <a:lnTo>
                          <a:pt x="37" y="58"/>
                        </a:lnTo>
                        <a:lnTo>
                          <a:pt x="35" y="58"/>
                        </a:lnTo>
                        <a:lnTo>
                          <a:pt x="34" y="58"/>
                        </a:lnTo>
                        <a:lnTo>
                          <a:pt x="32" y="58"/>
                        </a:lnTo>
                        <a:lnTo>
                          <a:pt x="30" y="58"/>
                        </a:lnTo>
                        <a:lnTo>
                          <a:pt x="30" y="57"/>
                        </a:lnTo>
                        <a:lnTo>
                          <a:pt x="29" y="56"/>
                        </a:lnTo>
                        <a:lnTo>
                          <a:pt x="27" y="56"/>
                        </a:lnTo>
                        <a:lnTo>
                          <a:pt x="26" y="56"/>
                        </a:lnTo>
                        <a:lnTo>
                          <a:pt x="25" y="56"/>
                        </a:lnTo>
                        <a:lnTo>
                          <a:pt x="24" y="56"/>
                        </a:lnTo>
                        <a:lnTo>
                          <a:pt x="22" y="56"/>
                        </a:lnTo>
                        <a:lnTo>
                          <a:pt x="21" y="57"/>
                        </a:lnTo>
                        <a:lnTo>
                          <a:pt x="20" y="57"/>
                        </a:lnTo>
                        <a:lnTo>
                          <a:pt x="19" y="57"/>
                        </a:lnTo>
                        <a:lnTo>
                          <a:pt x="18" y="56"/>
                        </a:lnTo>
                        <a:lnTo>
                          <a:pt x="18" y="55"/>
                        </a:lnTo>
                        <a:lnTo>
                          <a:pt x="17" y="55"/>
                        </a:lnTo>
                        <a:lnTo>
                          <a:pt x="16" y="54"/>
                        </a:lnTo>
                        <a:lnTo>
                          <a:pt x="14" y="54"/>
                        </a:lnTo>
                        <a:lnTo>
                          <a:pt x="13" y="52"/>
                        </a:lnTo>
                        <a:lnTo>
                          <a:pt x="10" y="51"/>
                        </a:lnTo>
                        <a:lnTo>
                          <a:pt x="9" y="50"/>
                        </a:lnTo>
                        <a:lnTo>
                          <a:pt x="9" y="49"/>
                        </a:lnTo>
                        <a:lnTo>
                          <a:pt x="9" y="48"/>
                        </a:lnTo>
                        <a:lnTo>
                          <a:pt x="9" y="47"/>
                        </a:lnTo>
                        <a:lnTo>
                          <a:pt x="9" y="46"/>
                        </a:lnTo>
                        <a:lnTo>
                          <a:pt x="8" y="45"/>
                        </a:lnTo>
                        <a:lnTo>
                          <a:pt x="8" y="44"/>
                        </a:lnTo>
                        <a:lnTo>
                          <a:pt x="8" y="42"/>
                        </a:lnTo>
                        <a:lnTo>
                          <a:pt x="7" y="42"/>
                        </a:lnTo>
                        <a:lnTo>
                          <a:pt x="6" y="40"/>
                        </a:lnTo>
                        <a:lnTo>
                          <a:pt x="6" y="39"/>
                        </a:lnTo>
                        <a:lnTo>
                          <a:pt x="5" y="38"/>
                        </a:lnTo>
                        <a:lnTo>
                          <a:pt x="5" y="37"/>
                        </a:lnTo>
                        <a:lnTo>
                          <a:pt x="5" y="35"/>
                        </a:lnTo>
                        <a:lnTo>
                          <a:pt x="5" y="35"/>
                        </a:lnTo>
                        <a:lnTo>
                          <a:pt x="6" y="33"/>
                        </a:lnTo>
                        <a:lnTo>
                          <a:pt x="6" y="32"/>
                        </a:lnTo>
                        <a:lnTo>
                          <a:pt x="5" y="31"/>
                        </a:lnTo>
                        <a:lnTo>
                          <a:pt x="4" y="31"/>
                        </a:lnTo>
                        <a:lnTo>
                          <a:pt x="3" y="31"/>
                        </a:lnTo>
                        <a:lnTo>
                          <a:pt x="2" y="31"/>
                        </a:lnTo>
                        <a:lnTo>
                          <a:pt x="2" y="31"/>
                        </a:lnTo>
                        <a:lnTo>
                          <a:pt x="2" y="29"/>
                        </a:lnTo>
                        <a:lnTo>
                          <a:pt x="2" y="27"/>
                        </a:lnTo>
                        <a:lnTo>
                          <a:pt x="2" y="27"/>
                        </a:lnTo>
                        <a:lnTo>
                          <a:pt x="2" y="26"/>
                        </a:lnTo>
                        <a:lnTo>
                          <a:pt x="2" y="25"/>
                        </a:lnTo>
                        <a:lnTo>
                          <a:pt x="2" y="24"/>
                        </a:lnTo>
                        <a:lnTo>
                          <a:pt x="2" y="23"/>
                        </a:lnTo>
                        <a:lnTo>
                          <a:pt x="2" y="22"/>
                        </a:lnTo>
                        <a:lnTo>
                          <a:pt x="1" y="19"/>
                        </a:lnTo>
                        <a:lnTo>
                          <a:pt x="0" y="18"/>
                        </a:lnTo>
                        <a:lnTo>
                          <a:pt x="0" y="17"/>
                        </a:lnTo>
                        <a:lnTo>
                          <a:pt x="0" y="16"/>
                        </a:lnTo>
                        <a:lnTo>
                          <a:pt x="0" y="15"/>
                        </a:lnTo>
                        <a:lnTo>
                          <a:pt x="1" y="12"/>
                        </a:lnTo>
                        <a:lnTo>
                          <a:pt x="3" y="11"/>
                        </a:lnTo>
                        <a:lnTo>
                          <a:pt x="3" y="9"/>
                        </a:lnTo>
                        <a:lnTo>
                          <a:pt x="4" y="8"/>
                        </a:lnTo>
                        <a:lnTo>
                          <a:pt x="4" y="7"/>
                        </a:lnTo>
                        <a:lnTo>
                          <a:pt x="5" y="6"/>
                        </a:lnTo>
                        <a:lnTo>
                          <a:pt x="7" y="5"/>
                        </a:lnTo>
                        <a:lnTo>
                          <a:pt x="8" y="5"/>
                        </a:lnTo>
                        <a:lnTo>
                          <a:pt x="9" y="4"/>
                        </a:lnTo>
                        <a:lnTo>
                          <a:pt x="10" y="4"/>
                        </a:lnTo>
                        <a:lnTo>
                          <a:pt x="11" y="4"/>
                        </a:lnTo>
                        <a:lnTo>
                          <a:pt x="10" y="4"/>
                        </a:lnTo>
                      </a:path>
                    </a:pathLst>
                  </a:custGeom>
                  <a:solidFill>
                    <a:srgbClr val="FFA64C"/>
                  </a:solidFill>
                  <a:ln w="25400" cap="rnd" cmpd="sng">
                    <a:solidFill>
                      <a:srgbClr val="9973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423" name="Oval 418"/>
                  <p:cNvSpPr>
                    <a:spLocks noChangeArrowheads="1"/>
                  </p:cNvSpPr>
                  <p:nvPr/>
                </p:nvSpPr>
                <p:spPr bwMode="auto">
                  <a:xfrm>
                    <a:off x="2877" y="3829"/>
                    <a:ext cx="14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24" name="Oval 419"/>
                  <p:cNvSpPr>
                    <a:spLocks noChangeArrowheads="1"/>
                  </p:cNvSpPr>
                  <p:nvPr/>
                </p:nvSpPr>
                <p:spPr bwMode="auto">
                  <a:xfrm>
                    <a:off x="2857" y="3820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25" name="Oval 420"/>
                  <p:cNvSpPr>
                    <a:spLocks noChangeArrowheads="1"/>
                  </p:cNvSpPr>
                  <p:nvPr/>
                </p:nvSpPr>
                <p:spPr bwMode="auto">
                  <a:xfrm>
                    <a:off x="2873" y="3802"/>
                    <a:ext cx="13" cy="15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26" name="Oval 421"/>
                  <p:cNvSpPr>
                    <a:spLocks noChangeArrowheads="1"/>
                  </p:cNvSpPr>
                  <p:nvPr/>
                </p:nvSpPr>
                <p:spPr bwMode="auto">
                  <a:xfrm>
                    <a:off x="2847" y="3818"/>
                    <a:ext cx="15" cy="15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27" name="Oval 422"/>
                  <p:cNvSpPr>
                    <a:spLocks noChangeArrowheads="1"/>
                  </p:cNvSpPr>
                  <p:nvPr/>
                </p:nvSpPr>
                <p:spPr bwMode="auto">
                  <a:xfrm>
                    <a:off x="2851" y="3798"/>
                    <a:ext cx="15" cy="16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28" name="Oval 423"/>
                  <p:cNvSpPr>
                    <a:spLocks noChangeArrowheads="1"/>
                  </p:cNvSpPr>
                  <p:nvPr/>
                </p:nvSpPr>
                <p:spPr bwMode="auto">
                  <a:xfrm>
                    <a:off x="2824" y="3809"/>
                    <a:ext cx="13" cy="12"/>
                  </a:xfrm>
                  <a:prstGeom prst="ellipse">
                    <a:avLst/>
                  </a:prstGeom>
                  <a:solidFill>
                    <a:srgbClr val="191919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29" name="Oval 424"/>
                  <p:cNvSpPr>
                    <a:spLocks noChangeArrowheads="1"/>
                  </p:cNvSpPr>
                  <p:nvPr/>
                </p:nvSpPr>
                <p:spPr bwMode="auto">
                  <a:xfrm>
                    <a:off x="2826" y="3821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30" name="Oval 425"/>
                  <p:cNvSpPr>
                    <a:spLocks noChangeArrowheads="1"/>
                  </p:cNvSpPr>
                  <p:nvPr/>
                </p:nvSpPr>
                <p:spPr bwMode="auto">
                  <a:xfrm>
                    <a:off x="2830" y="3827"/>
                    <a:ext cx="16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31" name="Oval 426"/>
                  <p:cNvSpPr>
                    <a:spLocks noChangeArrowheads="1"/>
                  </p:cNvSpPr>
                  <p:nvPr/>
                </p:nvSpPr>
                <p:spPr bwMode="auto">
                  <a:xfrm>
                    <a:off x="2805" y="3821"/>
                    <a:ext cx="13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32" name="Oval 427"/>
                  <p:cNvSpPr>
                    <a:spLocks noChangeArrowheads="1"/>
                  </p:cNvSpPr>
                  <p:nvPr/>
                </p:nvSpPr>
                <p:spPr bwMode="auto">
                  <a:xfrm>
                    <a:off x="2795" y="3811"/>
                    <a:ext cx="14" cy="14"/>
                  </a:xfrm>
                  <a:prstGeom prst="ellipse">
                    <a:avLst/>
                  </a:prstGeom>
                  <a:solidFill>
                    <a:srgbClr val="191919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33" name="Oval 428"/>
                  <p:cNvSpPr>
                    <a:spLocks noChangeArrowheads="1"/>
                  </p:cNvSpPr>
                  <p:nvPr/>
                </p:nvSpPr>
                <p:spPr bwMode="auto">
                  <a:xfrm>
                    <a:off x="2795" y="3795"/>
                    <a:ext cx="14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34" name="Oval 429"/>
                  <p:cNvSpPr>
                    <a:spLocks noChangeArrowheads="1"/>
                  </p:cNvSpPr>
                  <p:nvPr/>
                </p:nvSpPr>
                <p:spPr bwMode="auto">
                  <a:xfrm>
                    <a:off x="2813" y="3790"/>
                    <a:ext cx="13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35" name="Oval 430"/>
                  <p:cNvSpPr>
                    <a:spLocks noChangeArrowheads="1"/>
                  </p:cNvSpPr>
                  <p:nvPr/>
                </p:nvSpPr>
                <p:spPr bwMode="auto">
                  <a:xfrm>
                    <a:off x="2825" y="3792"/>
                    <a:ext cx="15" cy="14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36" name="Oval 431"/>
                  <p:cNvSpPr>
                    <a:spLocks noChangeArrowheads="1"/>
                  </p:cNvSpPr>
                  <p:nvPr/>
                </p:nvSpPr>
                <p:spPr bwMode="auto">
                  <a:xfrm>
                    <a:off x="2780" y="3813"/>
                    <a:ext cx="14" cy="15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37" name="Oval 432"/>
                  <p:cNvSpPr>
                    <a:spLocks noChangeArrowheads="1"/>
                  </p:cNvSpPr>
                  <p:nvPr/>
                </p:nvSpPr>
                <p:spPr bwMode="auto">
                  <a:xfrm>
                    <a:off x="2793" y="3827"/>
                    <a:ext cx="15" cy="15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38" name="Oval 433"/>
                  <p:cNvSpPr>
                    <a:spLocks noChangeArrowheads="1"/>
                  </p:cNvSpPr>
                  <p:nvPr/>
                </p:nvSpPr>
                <p:spPr bwMode="auto">
                  <a:xfrm>
                    <a:off x="2778" y="3799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39" name="Oval 434"/>
                  <p:cNvSpPr>
                    <a:spLocks noChangeArrowheads="1"/>
                  </p:cNvSpPr>
                  <p:nvPr/>
                </p:nvSpPr>
                <p:spPr bwMode="auto">
                  <a:xfrm>
                    <a:off x="2862" y="3806"/>
                    <a:ext cx="13" cy="15"/>
                  </a:xfrm>
                  <a:prstGeom prst="ellipse">
                    <a:avLst/>
                  </a:prstGeom>
                  <a:solidFill>
                    <a:srgbClr val="191919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40" name="Oval 435"/>
                  <p:cNvSpPr>
                    <a:spLocks noChangeArrowheads="1"/>
                  </p:cNvSpPr>
                  <p:nvPr/>
                </p:nvSpPr>
                <p:spPr bwMode="auto">
                  <a:xfrm>
                    <a:off x="2811" y="3801"/>
                    <a:ext cx="15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41" name="Oval 436"/>
                  <p:cNvSpPr>
                    <a:spLocks noChangeArrowheads="1"/>
                  </p:cNvSpPr>
                  <p:nvPr/>
                </p:nvSpPr>
                <p:spPr bwMode="auto">
                  <a:xfrm>
                    <a:off x="2805" y="3834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42" name="Oval 437"/>
                  <p:cNvSpPr>
                    <a:spLocks noChangeArrowheads="1"/>
                  </p:cNvSpPr>
                  <p:nvPr/>
                </p:nvSpPr>
                <p:spPr bwMode="auto">
                  <a:xfrm>
                    <a:off x="2863" y="3833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43" name="Oval 438"/>
                  <p:cNvSpPr>
                    <a:spLocks noChangeArrowheads="1"/>
                  </p:cNvSpPr>
                  <p:nvPr/>
                </p:nvSpPr>
                <p:spPr bwMode="auto">
                  <a:xfrm>
                    <a:off x="2837" y="3817"/>
                    <a:ext cx="15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44" name="Oval 439"/>
                  <p:cNvSpPr>
                    <a:spLocks noChangeArrowheads="1"/>
                  </p:cNvSpPr>
                  <p:nvPr/>
                </p:nvSpPr>
                <p:spPr bwMode="auto">
                  <a:xfrm>
                    <a:off x="2814" y="3811"/>
                    <a:ext cx="15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45" name="Oval 440"/>
                  <p:cNvSpPr>
                    <a:spLocks noChangeArrowheads="1"/>
                  </p:cNvSpPr>
                  <p:nvPr/>
                </p:nvSpPr>
                <p:spPr bwMode="auto">
                  <a:xfrm>
                    <a:off x="2875" y="3794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46" name="Oval 441"/>
                  <p:cNvSpPr>
                    <a:spLocks noChangeArrowheads="1"/>
                  </p:cNvSpPr>
                  <p:nvPr/>
                </p:nvSpPr>
                <p:spPr bwMode="auto">
                  <a:xfrm>
                    <a:off x="2779" y="3830"/>
                    <a:ext cx="15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47" name="Oval 442"/>
                  <p:cNvSpPr>
                    <a:spLocks noChangeArrowheads="1"/>
                  </p:cNvSpPr>
                  <p:nvPr/>
                </p:nvSpPr>
                <p:spPr bwMode="auto">
                  <a:xfrm>
                    <a:off x="2818" y="3833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48" name="Oval 443"/>
                  <p:cNvSpPr>
                    <a:spLocks noChangeArrowheads="1"/>
                  </p:cNvSpPr>
                  <p:nvPr/>
                </p:nvSpPr>
                <p:spPr bwMode="auto">
                  <a:xfrm>
                    <a:off x="2873" y="3817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49" name="Oval 444"/>
                  <p:cNvSpPr>
                    <a:spLocks noChangeArrowheads="1"/>
                  </p:cNvSpPr>
                  <p:nvPr/>
                </p:nvSpPr>
                <p:spPr bwMode="auto">
                  <a:xfrm>
                    <a:off x="2862" y="3791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50" name="Oval 445"/>
                  <p:cNvSpPr>
                    <a:spLocks noChangeArrowheads="1"/>
                  </p:cNvSpPr>
                  <p:nvPr/>
                </p:nvSpPr>
                <p:spPr bwMode="auto">
                  <a:xfrm>
                    <a:off x="2838" y="3799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51" name="Oval 446"/>
                  <p:cNvSpPr>
                    <a:spLocks noChangeArrowheads="1"/>
                  </p:cNvSpPr>
                  <p:nvPr/>
                </p:nvSpPr>
                <p:spPr bwMode="auto">
                  <a:xfrm>
                    <a:off x="2849" y="3811"/>
                    <a:ext cx="14" cy="13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52" name="Oval 447"/>
                  <p:cNvSpPr>
                    <a:spLocks noChangeArrowheads="1"/>
                  </p:cNvSpPr>
                  <p:nvPr/>
                </p:nvSpPr>
                <p:spPr bwMode="auto">
                  <a:xfrm>
                    <a:off x="2813" y="3820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53" name="Oval 448"/>
                  <p:cNvSpPr>
                    <a:spLocks noChangeArrowheads="1"/>
                  </p:cNvSpPr>
                  <p:nvPr/>
                </p:nvSpPr>
                <p:spPr bwMode="auto">
                  <a:xfrm>
                    <a:off x="2854" y="3829"/>
                    <a:ext cx="14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54" name="Oval 449"/>
                  <p:cNvSpPr>
                    <a:spLocks noChangeArrowheads="1"/>
                  </p:cNvSpPr>
                  <p:nvPr/>
                </p:nvSpPr>
                <p:spPr bwMode="auto">
                  <a:xfrm>
                    <a:off x="2832" y="3809"/>
                    <a:ext cx="15" cy="12"/>
                  </a:xfrm>
                  <a:prstGeom prst="ellipse">
                    <a:avLst/>
                  </a:prstGeom>
                  <a:solidFill>
                    <a:srgbClr val="262626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</p:grpSp>
        </p:grpSp>
      </p:grpSp>
      <p:cxnSp>
        <p:nvCxnSpPr>
          <p:cNvPr id="459" name="Straight Arrow Connector 458"/>
          <p:cNvCxnSpPr/>
          <p:nvPr/>
        </p:nvCxnSpPr>
        <p:spPr>
          <a:xfrm>
            <a:off x="1642610" y="3769090"/>
            <a:ext cx="3286148" cy="1588"/>
          </a:xfrm>
          <a:prstGeom prst="straightConnector1">
            <a:avLst/>
          </a:prstGeom>
          <a:ln w="444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0" name="TextBox 459"/>
          <p:cNvSpPr txBox="1"/>
          <p:nvPr/>
        </p:nvSpPr>
        <p:spPr>
          <a:xfrm>
            <a:off x="785354" y="4340594"/>
            <a:ext cx="32147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latin typeface="+mn-lt"/>
              </a:rPr>
              <a:t>The </a:t>
            </a:r>
            <a:r>
              <a:rPr lang="en-GB" sz="2000" b="1" dirty="0" smtClean="0">
                <a:latin typeface="+mn-lt"/>
              </a:rPr>
              <a:t>air</a:t>
            </a:r>
            <a:r>
              <a:rPr lang="en-GB" sz="2000" dirty="0" smtClean="0">
                <a:latin typeface="+mn-lt"/>
              </a:rPr>
              <a:t> from around an area of interest is </a:t>
            </a:r>
            <a:r>
              <a:rPr lang="en-GB" sz="2000" b="1" dirty="0" smtClean="0">
                <a:latin typeface="+mn-lt"/>
              </a:rPr>
              <a:t>sampled</a:t>
            </a:r>
            <a:endParaRPr lang="en-GB" sz="2000" b="1" dirty="0">
              <a:latin typeface="+mn-lt"/>
            </a:endParaRPr>
          </a:p>
        </p:txBody>
      </p:sp>
      <p:sp>
        <p:nvSpPr>
          <p:cNvPr id="461" name="TextBox 460"/>
          <p:cNvSpPr txBox="1"/>
          <p:nvPr/>
        </p:nvSpPr>
        <p:spPr>
          <a:xfrm>
            <a:off x="4571536" y="4126280"/>
            <a:ext cx="45720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latin typeface="+mn-lt"/>
              </a:rPr>
              <a:t>Many </a:t>
            </a:r>
            <a:r>
              <a:rPr lang="en-GB" sz="2000" b="1" dirty="0" smtClean="0">
                <a:latin typeface="+mn-lt"/>
              </a:rPr>
              <a:t>sensors</a:t>
            </a:r>
            <a:r>
              <a:rPr lang="en-GB" sz="2000" dirty="0" smtClean="0">
                <a:latin typeface="+mn-lt"/>
              </a:rPr>
              <a:t> within the electronic nose respond to different </a:t>
            </a:r>
            <a:r>
              <a:rPr lang="en-GB" sz="2000" b="1" dirty="0" smtClean="0">
                <a:latin typeface="+mn-lt"/>
              </a:rPr>
              <a:t>odours</a:t>
            </a:r>
            <a:r>
              <a:rPr lang="en-GB" sz="2000" dirty="0" smtClean="0">
                <a:latin typeface="+mn-lt"/>
              </a:rPr>
              <a:t> within the sample. These </a:t>
            </a:r>
            <a:r>
              <a:rPr lang="en-GB" sz="2000" b="1" dirty="0" smtClean="0">
                <a:latin typeface="+mn-lt"/>
              </a:rPr>
              <a:t>responses</a:t>
            </a:r>
            <a:r>
              <a:rPr lang="en-GB" sz="2000" dirty="0" smtClean="0">
                <a:latin typeface="+mn-lt"/>
              </a:rPr>
              <a:t> are then </a:t>
            </a:r>
            <a:r>
              <a:rPr lang="en-GB" sz="2000" b="1" dirty="0" smtClean="0">
                <a:latin typeface="+mn-lt"/>
              </a:rPr>
              <a:t>processed</a:t>
            </a:r>
            <a:endParaRPr lang="en-GB" sz="2000" b="1" dirty="0">
              <a:latin typeface="+mn-lt"/>
            </a:endParaRPr>
          </a:p>
        </p:txBody>
      </p:sp>
      <p:cxnSp>
        <p:nvCxnSpPr>
          <p:cNvPr id="603" name="Straight Connector 602"/>
          <p:cNvCxnSpPr/>
          <p:nvPr/>
        </p:nvCxnSpPr>
        <p:spPr>
          <a:xfrm rot="5400000">
            <a:off x="1821205" y="2661801"/>
            <a:ext cx="16430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5" name="Straight Connector 604"/>
          <p:cNvCxnSpPr/>
          <p:nvPr/>
        </p:nvCxnSpPr>
        <p:spPr>
          <a:xfrm>
            <a:off x="2428428" y="3269024"/>
            <a:ext cx="17859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6" name="TextBox 605"/>
          <p:cNvSpPr txBox="1"/>
          <p:nvPr/>
        </p:nvSpPr>
        <p:spPr>
          <a:xfrm>
            <a:off x="3142808" y="3340462"/>
            <a:ext cx="6447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</a:rPr>
              <a:t>Time</a:t>
            </a:r>
            <a:endParaRPr lang="en-GB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07" name="TextBox 606"/>
          <p:cNvSpPr txBox="1"/>
          <p:nvPr/>
        </p:nvSpPr>
        <p:spPr>
          <a:xfrm rot="16200000">
            <a:off x="1888768" y="2518656"/>
            <a:ext cx="10200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</a:rPr>
              <a:t>Response</a:t>
            </a:r>
            <a:endParaRPr lang="en-GB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17" name="Freeform 1114"/>
          <p:cNvSpPr>
            <a:spLocks/>
          </p:cNvSpPr>
          <p:nvPr/>
        </p:nvSpPr>
        <p:spPr bwMode="auto">
          <a:xfrm>
            <a:off x="2642743" y="2197454"/>
            <a:ext cx="1500198" cy="900140"/>
          </a:xfrm>
          <a:custGeom>
            <a:avLst/>
            <a:gdLst>
              <a:gd name="T0" fmla="*/ 36 w 3070"/>
              <a:gd name="T1" fmla="*/ 1724 h 1732"/>
              <a:gd name="T2" fmla="*/ 85 w 3070"/>
              <a:gd name="T3" fmla="*/ 1731 h 1732"/>
              <a:gd name="T4" fmla="*/ 135 w 3070"/>
              <a:gd name="T5" fmla="*/ 1728 h 1732"/>
              <a:gd name="T6" fmla="*/ 184 w 3070"/>
              <a:gd name="T7" fmla="*/ 1728 h 1732"/>
              <a:gd name="T8" fmla="*/ 232 w 3070"/>
              <a:gd name="T9" fmla="*/ 1731 h 1732"/>
              <a:gd name="T10" fmla="*/ 279 w 3070"/>
              <a:gd name="T11" fmla="*/ 1731 h 1732"/>
              <a:gd name="T12" fmla="*/ 328 w 3070"/>
              <a:gd name="T13" fmla="*/ 1724 h 1732"/>
              <a:gd name="T14" fmla="*/ 378 w 3070"/>
              <a:gd name="T15" fmla="*/ 1724 h 1732"/>
              <a:gd name="T16" fmla="*/ 427 w 3070"/>
              <a:gd name="T17" fmla="*/ 1728 h 1732"/>
              <a:gd name="T18" fmla="*/ 475 w 3070"/>
              <a:gd name="T19" fmla="*/ 1724 h 1732"/>
              <a:gd name="T20" fmla="*/ 525 w 3070"/>
              <a:gd name="T21" fmla="*/ 1724 h 1732"/>
              <a:gd name="T22" fmla="*/ 574 w 3070"/>
              <a:gd name="T23" fmla="*/ 1731 h 1732"/>
              <a:gd name="T24" fmla="*/ 621 w 3070"/>
              <a:gd name="T25" fmla="*/ 1731 h 1732"/>
              <a:gd name="T26" fmla="*/ 670 w 3070"/>
              <a:gd name="T27" fmla="*/ 1724 h 1732"/>
              <a:gd name="T28" fmla="*/ 718 w 3070"/>
              <a:gd name="T29" fmla="*/ 1728 h 1732"/>
              <a:gd name="T30" fmla="*/ 768 w 3070"/>
              <a:gd name="T31" fmla="*/ 1724 h 1732"/>
              <a:gd name="T32" fmla="*/ 817 w 3070"/>
              <a:gd name="T33" fmla="*/ 1728 h 1732"/>
              <a:gd name="T34" fmla="*/ 867 w 3070"/>
              <a:gd name="T35" fmla="*/ 1724 h 1732"/>
              <a:gd name="T36" fmla="*/ 913 w 3070"/>
              <a:gd name="T37" fmla="*/ 1728 h 1732"/>
              <a:gd name="T38" fmla="*/ 961 w 3070"/>
              <a:gd name="T39" fmla="*/ 1728 h 1732"/>
              <a:gd name="T40" fmla="*/ 1011 w 3070"/>
              <a:gd name="T41" fmla="*/ 1722 h 1732"/>
              <a:gd name="T42" fmla="*/ 1060 w 3070"/>
              <a:gd name="T43" fmla="*/ 1728 h 1732"/>
              <a:gd name="T44" fmla="*/ 1110 w 3070"/>
              <a:gd name="T45" fmla="*/ 1728 h 1732"/>
              <a:gd name="T46" fmla="*/ 1158 w 3070"/>
              <a:gd name="T47" fmla="*/ 1728 h 1732"/>
              <a:gd name="T48" fmla="*/ 1204 w 3070"/>
              <a:gd name="T49" fmla="*/ 1724 h 1732"/>
              <a:gd name="T50" fmla="*/ 1254 w 3070"/>
              <a:gd name="T51" fmla="*/ 869 h 1732"/>
              <a:gd name="T52" fmla="*/ 1303 w 3070"/>
              <a:gd name="T53" fmla="*/ 149 h 1732"/>
              <a:gd name="T54" fmla="*/ 1353 w 3070"/>
              <a:gd name="T55" fmla="*/ 66 h 1732"/>
              <a:gd name="T56" fmla="*/ 1401 w 3070"/>
              <a:gd name="T57" fmla="*/ 49 h 1732"/>
              <a:gd name="T58" fmla="*/ 1450 w 3070"/>
              <a:gd name="T59" fmla="*/ 34 h 1732"/>
              <a:gd name="T60" fmla="*/ 1500 w 3070"/>
              <a:gd name="T61" fmla="*/ 28 h 1732"/>
              <a:gd name="T62" fmla="*/ 1546 w 3070"/>
              <a:gd name="T63" fmla="*/ 21 h 1732"/>
              <a:gd name="T64" fmla="*/ 1596 w 3070"/>
              <a:gd name="T65" fmla="*/ 21 h 1732"/>
              <a:gd name="T66" fmla="*/ 1644 w 3070"/>
              <a:gd name="T67" fmla="*/ 17 h 1732"/>
              <a:gd name="T68" fmla="*/ 1693 w 3070"/>
              <a:gd name="T69" fmla="*/ 11 h 1732"/>
              <a:gd name="T70" fmla="*/ 1743 w 3070"/>
              <a:gd name="T71" fmla="*/ 11 h 1732"/>
              <a:gd name="T72" fmla="*/ 1792 w 3070"/>
              <a:gd name="T73" fmla="*/ 8 h 1732"/>
              <a:gd name="T74" fmla="*/ 1839 w 3070"/>
              <a:gd name="T75" fmla="*/ 8 h 1732"/>
              <a:gd name="T76" fmla="*/ 1887 w 3070"/>
              <a:gd name="T77" fmla="*/ 14 h 1732"/>
              <a:gd name="T78" fmla="*/ 1936 w 3070"/>
              <a:gd name="T79" fmla="*/ 8 h 1732"/>
              <a:gd name="T80" fmla="*/ 1986 w 3070"/>
              <a:gd name="T81" fmla="*/ 4 h 1732"/>
              <a:gd name="T82" fmla="*/ 2035 w 3070"/>
              <a:gd name="T83" fmla="*/ 4 h 1732"/>
              <a:gd name="T84" fmla="*/ 2082 w 3070"/>
              <a:gd name="T85" fmla="*/ 4 h 1732"/>
              <a:gd name="T86" fmla="*/ 2130 w 3070"/>
              <a:gd name="T87" fmla="*/ 4 h 1732"/>
              <a:gd name="T88" fmla="*/ 2179 w 3070"/>
              <a:gd name="T89" fmla="*/ 0 h 1732"/>
              <a:gd name="T90" fmla="*/ 2229 w 3070"/>
              <a:gd name="T91" fmla="*/ 4 h 1732"/>
              <a:gd name="T92" fmla="*/ 2278 w 3070"/>
              <a:gd name="T93" fmla="*/ 1598 h 1732"/>
              <a:gd name="T94" fmla="*/ 2326 w 3070"/>
              <a:gd name="T95" fmla="*/ 1649 h 1732"/>
              <a:gd name="T96" fmla="*/ 2376 w 3070"/>
              <a:gd name="T97" fmla="*/ 1664 h 1732"/>
              <a:gd name="T98" fmla="*/ 2422 w 3070"/>
              <a:gd name="T99" fmla="*/ 1670 h 1732"/>
              <a:gd name="T100" fmla="*/ 2472 w 3070"/>
              <a:gd name="T101" fmla="*/ 1677 h 1732"/>
              <a:gd name="T102" fmla="*/ 2521 w 3070"/>
              <a:gd name="T103" fmla="*/ 1681 h 1732"/>
              <a:gd name="T104" fmla="*/ 2569 w 3070"/>
              <a:gd name="T105" fmla="*/ 1683 h 1732"/>
              <a:gd name="T106" fmla="*/ 2619 w 3070"/>
              <a:gd name="T107" fmla="*/ 1683 h 1732"/>
              <a:gd name="T108" fmla="*/ 2668 w 3070"/>
              <a:gd name="T109" fmla="*/ 1687 h 1732"/>
              <a:gd name="T110" fmla="*/ 2718 w 3070"/>
              <a:gd name="T111" fmla="*/ 1690 h 1732"/>
              <a:gd name="T112" fmla="*/ 2764 w 3070"/>
              <a:gd name="T113" fmla="*/ 1690 h 1732"/>
              <a:gd name="T114" fmla="*/ 2812 w 3070"/>
              <a:gd name="T115" fmla="*/ 1693 h 1732"/>
              <a:gd name="T116" fmla="*/ 2862 w 3070"/>
              <a:gd name="T117" fmla="*/ 1693 h 1732"/>
              <a:gd name="T118" fmla="*/ 2911 w 3070"/>
              <a:gd name="T119" fmla="*/ 1693 h 1732"/>
              <a:gd name="T120" fmla="*/ 2961 w 3070"/>
              <a:gd name="T121" fmla="*/ 1698 h 1732"/>
              <a:gd name="T122" fmla="*/ 3007 w 3070"/>
              <a:gd name="T123" fmla="*/ 1693 h 1732"/>
              <a:gd name="T124" fmla="*/ 3055 w 3070"/>
              <a:gd name="T125" fmla="*/ 1701 h 173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070"/>
              <a:gd name="T190" fmla="*/ 0 h 1732"/>
              <a:gd name="T191" fmla="*/ 3070 w 3070"/>
              <a:gd name="T192" fmla="*/ 1732 h 1732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070" h="1732">
                <a:moveTo>
                  <a:pt x="0" y="1728"/>
                </a:moveTo>
                <a:lnTo>
                  <a:pt x="13" y="1728"/>
                </a:lnTo>
                <a:lnTo>
                  <a:pt x="25" y="1728"/>
                </a:lnTo>
                <a:lnTo>
                  <a:pt x="36" y="1724"/>
                </a:lnTo>
                <a:lnTo>
                  <a:pt x="49" y="1728"/>
                </a:lnTo>
                <a:lnTo>
                  <a:pt x="63" y="1728"/>
                </a:lnTo>
                <a:lnTo>
                  <a:pt x="72" y="1731"/>
                </a:lnTo>
                <a:lnTo>
                  <a:pt x="85" y="1731"/>
                </a:lnTo>
                <a:lnTo>
                  <a:pt x="99" y="1724"/>
                </a:lnTo>
                <a:lnTo>
                  <a:pt x="111" y="1728"/>
                </a:lnTo>
                <a:lnTo>
                  <a:pt x="121" y="1728"/>
                </a:lnTo>
                <a:lnTo>
                  <a:pt x="135" y="1728"/>
                </a:lnTo>
                <a:lnTo>
                  <a:pt x="147" y="1731"/>
                </a:lnTo>
                <a:lnTo>
                  <a:pt x="157" y="1728"/>
                </a:lnTo>
                <a:lnTo>
                  <a:pt x="171" y="1728"/>
                </a:lnTo>
                <a:lnTo>
                  <a:pt x="184" y="1728"/>
                </a:lnTo>
                <a:lnTo>
                  <a:pt x="196" y="1728"/>
                </a:lnTo>
                <a:lnTo>
                  <a:pt x="207" y="1728"/>
                </a:lnTo>
                <a:lnTo>
                  <a:pt x="220" y="1728"/>
                </a:lnTo>
                <a:lnTo>
                  <a:pt x="232" y="1731"/>
                </a:lnTo>
                <a:lnTo>
                  <a:pt x="243" y="1728"/>
                </a:lnTo>
                <a:lnTo>
                  <a:pt x="256" y="1728"/>
                </a:lnTo>
                <a:lnTo>
                  <a:pt x="268" y="1731"/>
                </a:lnTo>
                <a:lnTo>
                  <a:pt x="279" y="1731"/>
                </a:lnTo>
                <a:lnTo>
                  <a:pt x="292" y="1728"/>
                </a:lnTo>
                <a:lnTo>
                  <a:pt x="306" y="1724"/>
                </a:lnTo>
                <a:lnTo>
                  <a:pt x="318" y="1728"/>
                </a:lnTo>
                <a:lnTo>
                  <a:pt x="328" y="1724"/>
                </a:lnTo>
                <a:lnTo>
                  <a:pt x="342" y="1728"/>
                </a:lnTo>
                <a:lnTo>
                  <a:pt x="354" y="1728"/>
                </a:lnTo>
                <a:lnTo>
                  <a:pt x="364" y="1724"/>
                </a:lnTo>
                <a:lnTo>
                  <a:pt x="378" y="1724"/>
                </a:lnTo>
                <a:lnTo>
                  <a:pt x="390" y="1728"/>
                </a:lnTo>
                <a:lnTo>
                  <a:pt x="403" y="1728"/>
                </a:lnTo>
                <a:lnTo>
                  <a:pt x="414" y="1728"/>
                </a:lnTo>
                <a:lnTo>
                  <a:pt x="427" y="1728"/>
                </a:lnTo>
                <a:lnTo>
                  <a:pt x="439" y="1728"/>
                </a:lnTo>
                <a:lnTo>
                  <a:pt x="450" y="1728"/>
                </a:lnTo>
                <a:lnTo>
                  <a:pt x="463" y="1728"/>
                </a:lnTo>
                <a:lnTo>
                  <a:pt x="475" y="1724"/>
                </a:lnTo>
                <a:lnTo>
                  <a:pt x="489" y="1724"/>
                </a:lnTo>
                <a:lnTo>
                  <a:pt x="499" y="1728"/>
                </a:lnTo>
                <a:lnTo>
                  <a:pt x="511" y="1728"/>
                </a:lnTo>
                <a:lnTo>
                  <a:pt x="525" y="1724"/>
                </a:lnTo>
                <a:lnTo>
                  <a:pt x="535" y="1731"/>
                </a:lnTo>
                <a:lnTo>
                  <a:pt x="549" y="1724"/>
                </a:lnTo>
                <a:lnTo>
                  <a:pt x="561" y="1728"/>
                </a:lnTo>
                <a:lnTo>
                  <a:pt x="574" y="1731"/>
                </a:lnTo>
                <a:lnTo>
                  <a:pt x="585" y="1728"/>
                </a:lnTo>
                <a:lnTo>
                  <a:pt x="597" y="1728"/>
                </a:lnTo>
                <a:lnTo>
                  <a:pt x="610" y="1731"/>
                </a:lnTo>
                <a:lnTo>
                  <a:pt x="621" y="1731"/>
                </a:lnTo>
                <a:lnTo>
                  <a:pt x="633" y="1724"/>
                </a:lnTo>
                <a:lnTo>
                  <a:pt x="646" y="1728"/>
                </a:lnTo>
                <a:lnTo>
                  <a:pt x="660" y="1724"/>
                </a:lnTo>
                <a:lnTo>
                  <a:pt x="670" y="1724"/>
                </a:lnTo>
                <a:lnTo>
                  <a:pt x="682" y="1724"/>
                </a:lnTo>
                <a:lnTo>
                  <a:pt x="696" y="1724"/>
                </a:lnTo>
                <a:lnTo>
                  <a:pt x="706" y="1728"/>
                </a:lnTo>
                <a:lnTo>
                  <a:pt x="718" y="1728"/>
                </a:lnTo>
                <a:lnTo>
                  <a:pt x="732" y="1724"/>
                </a:lnTo>
                <a:lnTo>
                  <a:pt x="742" y="1728"/>
                </a:lnTo>
                <a:lnTo>
                  <a:pt x="754" y="1728"/>
                </a:lnTo>
                <a:lnTo>
                  <a:pt x="768" y="1724"/>
                </a:lnTo>
                <a:lnTo>
                  <a:pt x="781" y="1728"/>
                </a:lnTo>
                <a:lnTo>
                  <a:pt x="792" y="1728"/>
                </a:lnTo>
                <a:lnTo>
                  <a:pt x="804" y="1728"/>
                </a:lnTo>
                <a:lnTo>
                  <a:pt x="817" y="1728"/>
                </a:lnTo>
                <a:lnTo>
                  <a:pt x="828" y="1728"/>
                </a:lnTo>
                <a:lnTo>
                  <a:pt x="840" y="1724"/>
                </a:lnTo>
                <a:lnTo>
                  <a:pt x="853" y="1728"/>
                </a:lnTo>
                <a:lnTo>
                  <a:pt x="867" y="1724"/>
                </a:lnTo>
                <a:lnTo>
                  <a:pt x="876" y="1731"/>
                </a:lnTo>
                <a:lnTo>
                  <a:pt x="889" y="1724"/>
                </a:lnTo>
                <a:lnTo>
                  <a:pt x="903" y="1724"/>
                </a:lnTo>
                <a:lnTo>
                  <a:pt x="913" y="1728"/>
                </a:lnTo>
                <a:lnTo>
                  <a:pt x="925" y="1724"/>
                </a:lnTo>
                <a:lnTo>
                  <a:pt x="939" y="1724"/>
                </a:lnTo>
                <a:lnTo>
                  <a:pt x="951" y="1728"/>
                </a:lnTo>
                <a:lnTo>
                  <a:pt x="961" y="1728"/>
                </a:lnTo>
                <a:lnTo>
                  <a:pt x="975" y="1724"/>
                </a:lnTo>
                <a:lnTo>
                  <a:pt x="988" y="1728"/>
                </a:lnTo>
                <a:lnTo>
                  <a:pt x="997" y="1728"/>
                </a:lnTo>
                <a:lnTo>
                  <a:pt x="1011" y="1722"/>
                </a:lnTo>
                <a:lnTo>
                  <a:pt x="1024" y="1724"/>
                </a:lnTo>
                <a:lnTo>
                  <a:pt x="1036" y="1728"/>
                </a:lnTo>
                <a:lnTo>
                  <a:pt x="1047" y="1724"/>
                </a:lnTo>
                <a:lnTo>
                  <a:pt x="1060" y="1728"/>
                </a:lnTo>
                <a:lnTo>
                  <a:pt x="1072" y="1728"/>
                </a:lnTo>
                <a:lnTo>
                  <a:pt x="1083" y="1728"/>
                </a:lnTo>
                <a:lnTo>
                  <a:pt x="1096" y="1724"/>
                </a:lnTo>
                <a:lnTo>
                  <a:pt x="1110" y="1728"/>
                </a:lnTo>
                <a:lnTo>
                  <a:pt x="1119" y="1728"/>
                </a:lnTo>
                <a:lnTo>
                  <a:pt x="1132" y="1728"/>
                </a:lnTo>
                <a:lnTo>
                  <a:pt x="1146" y="1728"/>
                </a:lnTo>
                <a:lnTo>
                  <a:pt x="1158" y="1728"/>
                </a:lnTo>
                <a:lnTo>
                  <a:pt x="1168" y="1724"/>
                </a:lnTo>
                <a:lnTo>
                  <a:pt x="1182" y="1724"/>
                </a:lnTo>
                <a:lnTo>
                  <a:pt x="1194" y="1724"/>
                </a:lnTo>
                <a:lnTo>
                  <a:pt x="1204" y="1724"/>
                </a:lnTo>
                <a:lnTo>
                  <a:pt x="1218" y="1724"/>
                </a:lnTo>
                <a:lnTo>
                  <a:pt x="1231" y="1724"/>
                </a:lnTo>
                <a:lnTo>
                  <a:pt x="1243" y="1528"/>
                </a:lnTo>
                <a:lnTo>
                  <a:pt x="1254" y="869"/>
                </a:lnTo>
                <a:lnTo>
                  <a:pt x="1267" y="481"/>
                </a:lnTo>
                <a:lnTo>
                  <a:pt x="1279" y="300"/>
                </a:lnTo>
                <a:lnTo>
                  <a:pt x="1290" y="205"/>
                </a:lnTo>
                <a:lnTo>
                  <a:pt x="1303" y="149"/>
                </a:lnTo>
                <a:lnTo>
                  <a:pt x="1315" y="117"/>
                </a:lnTo>
                <a:lnTo>
                  <a:pt x="1329" y="96"/>
                </a:lnTo>
                <a:lnTo>
                  <a:pt x="1339" y="74"/>
                </a:lnTo>
                <a:lnTo>
                  <a:pt x="1353" y="66"/>
                </a:lnTo>
                <a:lnTo>
                  <a:pt x="1365" y="58"/>
                </a:lnTo>
                <a:lnTo>
                  <a:pt x="1375" y="51"/>
                </a:lnTo>
                <a:lnTo>
                  <a:pt x="1389" y="49"/>
                </a:lnTo>
                <a:lnTo>
                  <a:pt x="1401" y="49"/>
                </a:lnTo>
                <a:lnTo>
                  <a:pt x="1414" y="44"/>
                </a:lnTo>
                <a:lnTo>
                  <a:pt x="1425" y="43"/>
                </a:lnTo>
                <a:lnTo>
                  <a:pt x="1437" y="38"/>
                </a:lnTo>
                <a:lnTo>
                  <a:pt x="1450" y="34"/>
                </a:lnTo>
                <a:lnTo>
                  <a:pt x="1461" y="32"/>
                </a:lnTo>
                <a:lnTo>
                  <a:pt x="1474" y="32"/>
                </a:lnTo>
                <a:lnTo>
                  <a:pt x="1486" y="32"/>
                </a:lnTo>
                <a:lnTo>
                  <a:pt x="1500" y="28"/>
                </a:lnTo>
                <a:lnTo>
                  <a:pt x="1510" y="25"/>
                </a:lnTo>
                <a:lnTo>
                  <a:pt x="1522" y="28"/>
                </a:lnTo>
                <a:lnTo>
                  <a:pt x="1536" y="21"/>
                </a:lnTo>
                <a:lnTo>
                  <a:pt x="1546" y="21"/>
                </a:lnTo>
                <a:lnTo>
                  <a:pt x="1558" y="21"/>
                </a:lnTo>
                <a:lnTo>
                  <a:pt x="1572" y="21"/>
                </a:lnTo>
                <a:lnTo>
                  <a:pt x="1582" y="21"/>
                </a:lnTo>
                <a:lnTo>
                  <a:pt x="1596" y="21"/>
                </a:lnTo>
                <a:lnTo>
                  <a:pt x="1608" y="21"/>
                </a:lnTo>
                <a:lnTo>
                  <a:pt x="1621" y="21"/>
                </a:lnTo>
                <a:lnTo>
                  <a:pt x="1632" y="17"/>
                </a:lnTo>
                <a:lnTo>
                  <a:pt x="1644" y="17"/>
                </a:lnTo>
                <a:lnTo>
                  <a:pt x="1657" y="14"/>
                </a:lnTo>
                <a:lnTo>
                  <a:pt x="1668" y="14"/>
                </a:lnTo>
                <a:lnTo>
                  <a:pt x="1680" y="11"/>
                </a:lnTo>
                <a:lnTo>
                  <a:pt x="1693" y="11"/>
                </a:lnTo>
                <a:lnTo>
                  <a:pt x="1707" y="14"/>
                </a:lnTo>
                <a:lnTo>
                  <a:pt x="1717" y="11"/>
                </a:lnTo>
                <a:lnTo>
                  <a:pt x="1729" y="11"/>
                </a:lnTo>
                <a:lnTo>
                  <a:pt x="1743" y="11"/>
                </a:lnTo>
                <a:lnTo>
                  <a:pt x="1753" y="14"/>
                </a:lnTo>
                <a:lnTo>
                  <a:pt x="1765" y="11"/>
                </a:lnTo>
                <a:lnTo>
                  <a:pt x="1779" y="8"/>
                </a:lnTo>
                <a:lnTo>
                  <a:pt x="1792" y="8"/>
                </a:lnTo>
                <a:lnTo>
                  <a:pt x="1801" y="8"/>
                </a:lnTo>
                <a:lnTo>
                  <a:pt x="1815" y="11"/>
                </a:lnTo>
                <a:lnTo>
                  <a:pt x="1828" y="8"/>
                </a:lnTo>
                <a:lnTo>
                  <a:pt x="1839" y="8"/>
                </a:lnTo>
                <a:lnTo>
                  <a:pt x="1851" y="8"/>
                </a:lnTo>
                <a:lnTo>
                  <a:pt x="1864" y="11"/>
                </a:lnTo>
                <a:lnTo>
                  <a:pt x="1876" y="4"/>
                </a:lnTo>
                <a:lnTo>
                  <a:pt x="1887" y="14"/>
                </a:lnTo>
                <a:lnTo>
                  <a:pt x="1900" y="8"/>
                </a:lnTo>
                <a:lnTo>
                  <a:pt x="1914" y="8"/>
                </a:lnTo>
                <a:lnTo>
                  <a:pt x="1923" y="11"/>
                </a:lnTo>
                <a:lnTo>
                  <a:pt x="1936" y="8"/>
                </a:lnTo>
                <a:lnTo>
                  <a:pt x="1950" y="4"/>
                </a:lnTo>
                <a:lnTo>
                  <a:pt x="1960" y="4"/>
                </a:lnTo>
                <a:lnTo>
                  <a:pt x="1972" y="8"/>
                </a:lnTo>
                <a:lnTo>
                  <a:pt x="1986" y="4"/>
                </a:lnTo>
                <a:lnTo>
                  <a:pt x="1998" y="4"/>
                </a:lnTo>
                <a:lnTo>
                  <a:pt x="2008" y="8"/>
                </a:lnTo>
                <a:lnTo>
                  <a:pt x="2022" y="8"/>
                </a:lnTo>
                <a:lnTo>
                  <a:pt x="2035" y="4"/>
                </a:lnTo>
                <a:lnTo>
                  <a:pt x="2044" y="8"/>
                </a:lnTo>
                <a:lnTo>
                  <a:pt x="2058" y="4"/>
                </a:lnTo>
                <a:lnTo>
                  <a:pt x="2071" y="0"/>
                </a:lnTo>
                <a:lnTo>
                  <a:pt x="2082" y="4"/>
                </a:lnTo>
                <a:lnTo>
                  <a:pt x="2094" y="4"/>
                </a:lnTo>
                <a:lnTo>
                  <a:pt x="2107" y="0"/>
                </a:lnTo>
                <a:lnTo>
                  <a:pt x="2119" y="0"/>
                </a:lnTo>
                <a:lnTo>
                  <a:pt x="2130" y="4"/>
                </a:lnTo>
                <a:lnTo>
                  <a:pt x="2143" y="0"/>
                </a:lnTo>
                <a:lnTo>
                  <a:pt x="2157" y="0"/>
                </a:lnTo>
                <a:lnTo>
                  <a:pt x="2169" y="4"/>
                </a:lnTo>
                <a:lnTo>
                  <a:pt x="2179" y="0"/>
                </a:lnTo>
                <a:lnTo>
                  <a:pt x="2193" y="0"/>
                </a:lnTo>
                <a:lnTo>
                  <a:pt x="2205" y="0"/>
                </a:lnTo>
                <a:lnTo>
                  <a:pt x="2215" y="0"/>
                </a:lnTo>
                <a:lnTo>
                  <a:pt x="2229" y="4"/>
                </a:lnTo>
                <a:lnTo>
                  <a:pt x="2241" y="486"/>
                </a:lnTo>
                <a:lnTo>
                  <a:pt x="2254" y="1271"/>
                </a:lnTo>
                <a:lnTo>
                  <a:pt x="2265" y="1521"/>
                </a:lnTo>
                <a:lnTo>
                  <a:pt x="2278" y="1598"/>
                </a:lnTo>
                <a:lnTo>
                  <a:pt x="2290" y="1625"/>
                </a:lnTo>
                <a:lnTo>
                  <a:pt x="2301" y="1639"/>
                </a:lnTo>
                <a:lnTo>
                  <a:pt x="2314" y="1643"/>
                </a:lnTo>
                <a:lnTo>
                  <a:pt x="2326" y="1649"/>
                </a:lnTo>
                <a:lnTo>
                  <a:pt x="2340" y="1654"/>
                </a:lnTo>
                <a:lnTo>
                  <a:pt x="2350" y="1660"/>
                </a:lnTo>
                <a:lnTo>
                  <a:pt x="2362" y="1660"/>
                </a:lnTo>
                <a:lnTo>
                  <a:pt x="2376" y="1664"/>
                </a:lnTo>
                <a:lnTo>
                  <a:pt x="2386" y="1666"/>
                </a:lnTo>
                <a:lnTo>
                  <a:pt x="2400" y="1666"/>
                </a:lnTo>
                <a:lnTo>
                  <a:pt x="2412" y="1670"/>
                </a:lnTo>
                <a:lnTo>
                  <a:pt x="2422" y="1670"/>
                </a:lnTo>
                <a:lnTo>
                  <a:pt x="2436" y="1672"/>
                </a:lnTo>
                <a:lnTo>
                  <a:pt x="2448" y="1672"/>
                </a:lnTo>
                <a:lnTo>
                  <a:pt x="2461" y="1677"/>
                </a:lnTo>
                <a:lnTo>
                  <a:pt x="2472" y="1677"/>
                </a:lnTo>
                <a:lnTo>
                  <a:pt x="2484" y="1677"/>
                </a:lnTo>
                <a:lnTo>
                  <a:pt x="2497" y="1677"/>
                </a:lnTo>
                <a:lnTo>
                  <a:pt x="2508" y="1681"/>
                </a:lnTo>
                <a:lnTo>
                  <a:pt x="2521" y="1681"/>
                </a:lnTo>
                <a:lnTo>
                  <a:pt x="2533" y="1677"/>
                </a:lnTo>
                <a:lnTo>
                  <a:pt x="2544" y="1681"/>
                </a:lnTo>
                <a:lnTo>
                  <a:pt x="2557" y="1683"/>
                </a:lnTo>
                <a:lnTo>
                  <a:pt x="2569" y="1683"/>
                </a:lnTo>
                <a:lnTo>
                  <a:pt x="2583" y="1683"/>
                </a:lnTo>
                <a:lnTo>
                  <a:pt x="2593" y="1687"/>
                </a:lnTo>
                <a:lnTo>
                  <a:pt x="2607" y="1687"/>
                </a:lnTo>
                <a:lnTo>
                  <a:pt x="2619" y="1683"/>
                </a:lnTo>
                <a:lnTo>
                  <a:pt x="2632" y="1687"/>
                </a:lnTo>
                <a:lnTo>
                  <a:pt x="2643" y="1687"/>
                </a:lnTo>
                <a:lnTo>
                  <a:pt x="2655" y="1687"/>
                </a:lnTo>
                <a:lnTo>
                  <a:pt x="2668" y="1687"/>
                </a:lnTo>
                <a:lnTo>
                  <a:pt x="2679" y="1687"/>
                </a:lnTo>
                <a:lnTo>
                  <a:pt x="2691" y="1687"/>
                </a:lnTo>
                <a:lnTo>
                  <a:pt x="2704" y="1687"/>
                </a:lnTo>
                <a:lnTo>
                  <a:pt x="2718" y="1690"/>
                </a:lnTo>
                <a:lnTo>
                  <a:pt x="2728" y="1690"/>
                </a:lnTo>
                <a:lnTo>
                  <a:pt x="2740" y="1687"/>
                </a:lnTo>
                <a:lnTo>
                  <a:pt x="2754" y="1687"/>
                </a:lnTo>
                <a:lnTo>
                  <a:pt x="2764" y="1690"/>
                </a:lnTo>
                <a:lnTo>
                  <a:pt x="2776" y="1690"/>
                </a:lnTo>
                <a:lnTo>
                  <a:pt x="2790" y="1693"/>
                </a:lnTo>
                <a:lnTo>
                  <a:pt x="2800" y="1693"/>
                </a:lnTo>
                <a:lnTo>
                  <a:pt x="2812" y="1693"/>
                </a:lnTo>
                <a:lnTo>
                  <a:pt x="2826" y="1690"/>
                </a:lnTo>
                <a:lnTo>
                  <a:pt x="2839" y="1687"/>
                </a:lnTo>
                <a:lnTo>
                  <a:pt x="2850" y="1693"/>
                </a:lnTo>
                <a:lnTo>
                  <a:pt x="2862" y="1693"/>
                </a:lnTo>
                <a:lnTo>
                  <a:pt x="2875" y="1693"/>
                </a:lnTo>
                <a:lnTo>
                  <a:pt x="2886" y="1698"/>
                </a:lnTo>
                <a:lnTo>
                  <a:pt x="2898" y="1693"/>
                </a:lnTo>
                <a:lnTo>
                  <a:pt x="2911" y="1693"/>
                </a:lnTo>
                <a:lnTo>
                  <a:pt x="2922" y="1690"/>
                </a:lnTo>
                <a:lnTo>
                  <a:pt x="2934" y="1693"/>
                </a:lnTo>
                <a:lnTo>
                  <a:pt x="2947" y="1698"/>
                </a:lnTo>
                <a:lnTo>
                  <a:pt x="2961" y="1698"/>
                </a:lnTo>
                <a:lnTo>
                  <a:pt x="2971" y="1693"/>
                </a:lnTo>
                <a:lnTo>
                  <a:pt x="2983" y="1698"/>
                </a:lnTo>
                <a:lnTo>
                  <a:pt x="2997" y="1698"/>
                </a:lnTo>
                <a:lnTo>
                  <a:pt x="3007" y="1693"/>
                </a:lnTo>
                <a:lnTo>
                  <a:pt x="3019" y="1698"/>
                </a:lnTo>
                <a:lnTo>
                  <a:pt x="3033" y="1701"/>
                </a:lnTo>
                <a:lnTo>
                  <a:pt x="3046" y="1698"/>
                </a:lnTo>
                <a:lnTo>
                  <a:pt x="3055" y="1701"/>
                </a:lnTo>
                <a:lnTo>
                  <a:pt x="3069" y="1701"/>
                </a:lnTo>
              </a:path>
            </a:pathLst>
          </a:custGeom>
          <a:noFill/>
          <a:ln w="12700" cap="rnd" cmpd="sng">
            <a:solidFill>
              <a:schemeClr val="tx2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618" name="TextBox 617"/>
          <p:cNvSpPr txBox="1"/>
          <p:nvPr/>
        </p:nvSpPr>
        <p:spPr>
          <a:xfrm>
            <a:off x="1999800" y="1411636"/>
            <a:ext cx="29033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+mn-lt"/>
              </a:rPr>
              <a:t>Example Sensor Response</a:t>
            </a:r>
            <a:endParaRPr lang="en-GB" sz="2000" dirty="0">
              <a:latin typeface="+mn-lt"/>
            </a:endParaRPr>
          </a:p>
        </p:txBody>
      </p:sp>
      <p:sp>
        <p:nvSpPr>
          <p:cNvPr id="619" name="TextBox 618"/>
          <p:cNvSpPr txBox="1"/>
          <p:nvPr/>
        </p:nvSpPr>
        <p:spPr>
          <a:xfrm>
            <a:off x="2642742" y="1768826"/>
            <a:ext cx="8413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Sample in</a:t>
            </a:r>
            <a:endParaRPr lang="en-GB" sz="1200" dirty="0"/>
          </a:p>
        </p:txBody>
      </p:sp>
      <p:cxnSp>
        <p:nvCxnSpPr>
          <p:cNvPr id="621" name="Straight Arrow Connector 620"/>
          <p:cNvCxnSpPr/>
          <p:nvPr/>
        </p:nvCxnSpPr>
        <p:spPr>
          <a:xfrm rot="16200000" flipH="1">
            <a:off x="2999539" y="2197847"/>
            <a:ext cx="437381" cy="79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2" name="TextBox 621"/>
          <p:cNvSpPr txBox="1"/>
          <p:nvPr/>
        </p:nvSpPr>
        <p:spPr>
          <a:xfrm>
            <a:off x="3499998" y="1768826"/>
            <a:ext cx="9305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Sample out</a:t>
            </a:r>
            <a:endParaRPr lang="en-GB" sz="1200" dirty="0"/>
          </a:p>
        </p:txBody>
      </p:sp>
      <p:cxnSp>
        <p:nvCxnSpPr>
          <p:cNvPr id="626" name="Straight Arrow Connector 625"/>
          <p:cNvCxnSpPr>
            <a:endCxn id="617" idx="45"/>
          </p:cNvCxnSpPr>
          <p:nvPr/>
        </p:nvCxnSpPr>
        <p:spPr>
          <a:xfrm rot="16200000" flipH="1">
            <a:off x="3615741" y="2083298"/>
            <a:ext cx="216393" cy="160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9" name="Picture 2" descr="http://t0.gstatic.com/images?q=tbn:QG0UUN14cH_4OM:http://www.dreamstime.com/urine-sample-thumb717338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164" y="2268892"/>
            <a:ext cx="1393041" cy="1857389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1191" y="45893"/>
            <a:ext cx="7772400" cy="1066800"/>
          </a:xfrm>
        </p:spPr>
        <p:txBody>
          <a:bodyPr/>
          <a:lstStyle/>
          <a:p>
            <a:r>
              <a:rPr lang="en-GB" dirty="0" smtClean="0">
                <a:solidFill>
                  <a:srgbClr val="7030A0"/>
                </a:solidFill>
              </a:rPr>
              <a:t>Electronic Nose for Medicine</a:t>
            </a:r>
            <a:endParaRPr lang="en-GB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905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7" grpId="0" animBg="1"/>
      <p:bldP spid="460" grpId="0"/>
      <p:bldP spid="461" grpId="0"/>
      <p:bldP spid="606" grpId="0"/>
      <p:bldP spid="607" grpId="0"/>
      <p:bldP spid="617" grpId="0" animBg="1"/>
      <p:bldP spid="618" grpId="0"/>
      <p:bldP spid="619" grpId="0"/>
      <p:bldP spid="6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Understanding your problem…	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Disease Diagnostics Data Analysis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249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_Warwic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Template_Warwick</Template>
  <TotalTime>6823</TotalTime>
  <Words>1006</Words>
  <Application>Microsoft Office PowerPoint</Application>
  <PresentationFormat>On-screen Show (4:3)</PresentationFormat>
  <Paragraphs>211</Paragraphs>
  <Slides>38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38</vt:i4>
      </vt:variant>
    </vt:vector>
  </HeadingPairs>
  <TitlesOfParts>
    <vt:vector size="51" baseType="lpstr">
      <vt:lpstr>Arial</vt:lpstr>
      <vt:lpstr>Calibri</vt:lpstr>
      <vt:lpstr>Cambria</vt:lpstr>
      <vt:lpstr>Cambria Math</vt:lpstr>
      <vt:lpstr>Helvetica</vt:lpstr>
      <vt:lpstr>Symbol</vt:lpstr>
      <vt:lpstr>Times New Roman</vt:lpstr>
      <vt:lpstr>Template_Warwick</vt:lpstr>
      <vt:lpstr>1_Custom Design</vt:lpstr>
      <vt:lpstr>Custom Design</vt:lpstr>
      <vt:lpstr>CorelDRAW 6.0</vt:lpstr>
      <vt:lpstr>Document</vt:lpstr>
      <vt:lpstr>CorelDRAW</vt:lpstr>
      <vt:lpstr>Disease Diagnostics Data Analysis</vt:lpstr>
      <vt:lpstr>Sensors@Warwick</vt:lpstr>
      <vt:lpstr>Motivation…</vt:lpstr>
      <vt:lpstr>The Biological Solution</vt:lpstr>
      <vt:lpstr>PowerPoint Presentation</vt:lpstr>
      <vt:lpstr>Artificial Olfaction</vt:lpstr>
      <vt:lpstr>Electronic Nose Operation</vt:lpstr>
      <vt:lpstr>Electronic Nose for Medicine</vt:lpstr>
      <vt:lpstr>Understanding your problem… </vt:lpstr>
      <vt:lpstr>What is the medical question?</vt:lpstr>
      <vt:lpstr>Nature of the test…</vt:lpstr>
      <vt:lpstr>What are the issues?</vt:lpstr>
      <vt:lpstr>University Hospital Coventry &amp; Warwickshire</vt:lpstr>
      <vt:lpstr>Understanding your Machine… </vt:lpstr>
      <vt:lpstr>Important Test Conditions</vt:lpstr>
      <vt:lpstr>Traditional Electronic Nose</vt:lpstr>
      <vt:lpstr>Typical Sensor Responses</vt:lpstr>
      <vt:lpstr>Potential Features…</vt:lpstr>
      <vt:lpstr>And also…</vt:lpstr>
      <vt:lpstr>Ion Mobility Spectrometry - FAIMS</vt:lpstr>
      <vt:lpstr>Sample Collection…</vt:lpstr>
      <vt:lpstr>Wavelet transformation</vt:lpstr>
      <vt:lpstr>Wavelet transform</vt:lpstr>
      <vt:lpstr>Feature heat-map Coeliac Disease</vt:lpstr>
      <vt:lpstr>Understanding your Data processing… </vt:lpstr>
      <vt:lpstr>Multivariate data processing techniques</vt:lpstr>
      <vt:lpstr>Unsupervised - PCA example</vt:lpstr>
      <vt:lpstr>Supervised - LDA example</vt:lpstr>
      <vt:lpstr>Classifiers - Traditional</vt:lpstr>
      <vt:lpstr>Medical binary classifiers</vt:lpstr>
      <vt:lpstr>Medical binary classifiers II</vt:lpstr>
      <vt:lpstr>FAIMS Medical Data</vt:lpstr>
      <vt:lpstr>Coeliac's from urine </vt:lpstr>
      <vt:lpstr>What does you medic want you to give them?</vt:lpstr>
      <vt:lpstr>Sensitivity and Specificity</vt:lpstr>
      <vt:lpstr>IBD in Breath</vt:lpstr>
      <vt:lpstr>C.Diff from Stool</vt:lpstr>
      <vt:lpstr>Conclusions…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Huber, Keira</dc:creator>
  <cp:lastModifiedBy>James Covington</cp:lastModifiedBy>
  <cp:revision>101</cp:revision>
  <cp:lastPrinted>2001-12-07T16:14:49Z</cp:lastPrinted>
  <dcterms:created xsi:type="dcterms:W3CDTF">2015-05-13T11:12:00Z</dcterms:created>
  <dcterms:modified xsi:type="dcterms:W3CDTF">2016-07-12T11:02:31Z</dcterms:modified>
</cp:coreProperties>
</file>