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86"/>
  </p:notesMasterIdLst>
  <p:sldIdLst>
    <p:sldId id="259" r:id="rId5"/>
    <p:sldId id="372" r:id="rId6"/>
    <p:sldId id="352" r:id="rId7"/>
    <p:sldId id="377" r:id="rId8"/>
    <p:sldId id="378" r:id="rId9"/>
    <p:sldId id="328" r:id="rId10"/>
    <p:sldId id="367" r:id="rId11"/>
    <p:sldId id="343" r:id="rId12"/>
    <p:sldId id="346" r:id="rId13"/>
    <p:sldId id="347" r:id="rId14"/>
    <p:sldId id="356" r:id="rId15"/>
    <p:sldId id="359" r:id="rId16"/>
    <p:sldId id="358" r:id="rId17"/>
    <p:sldId id="348" r:id="rId18"/>
    <p:sldId id="338" r:id="rId19"/>
    <p:sldId id="384" r:id="rId20"/>
    <p:sldId id="383" r:id="rId21"/>
    <p:sldId id="385" r:id="rId22"/>
    <p:sldId id="386" r:id="rId23"/>
    <p:sldId id="342" r:id="rId24"/>
    <p:sldId id="339" r:id="rId25"/>
    <p:sldId id="388" r:id="rId26"/>
    <p:sldId id="390" r:id="rId27"/>
    <p:sldId id="391" r:id="rId28"/>
    <p:sldId id="392" r:id="rId29"/>
    <p:sldId id="349" r:id="rId30"/>
    <p:sldId id="326" r:id="rId31"/>
    <p:sldId id="327" r:id="rId32"/>
    <p:sldId id="340" r:id="rId33"/>
    <p:sldId id="393" r:id="rId34"/>
    <p:sldId id="399" r:id="rId35"/>
    <p:sldId id="400" r:id="rId36"/>
    <p:sldId id="335" r:id="rId37"/>
    <p:sldId id="366" r:id="rId38"/>
    <p:sldId id="373" r:id="rId39"/>
    <p:sldId id="374" r:id="rId40"/>
    <p:sldId id="375" r:id="rId41"/>
    <p:sldId id="376" r:id="rId42"/>
    <p:sldId id="406" r:id="rId43"/>
    <p:sldId id="408" r:id="rId44"/>
    <p:sldId id="410" r:id="rId45"/>
    <p:sldId id="411" r:id="rId46"/>
    <p:sldId id="412" r:id="rId47"/>
    <p:sldId id="401" r:id="rId48"/>
    <p:sldId id="402" r:id="rId49"/>
    <p:sldId id="403" r:id="rId50"/>
    <p:sldId id="404" r:id="rId51"/>
    <p:sldId id="405" r:id="rId52"/>
    <p:sldId id="369" r:id="rId53"/>
    <p:sldId id="413" r:id="rId54"/>
    <p:sldId id="365" r:id="rId55"/>
    <p:sldId id="414" r:id="rId56"/>
    <p:sldId id="415" r:id="rId57"/>
    <p:sldId id="416" r:id="rId58"/>
    <p:sldId id="417" r:id="rId59"/>
    <p:sldId id="418" r:id="rId60"/>
    <p:sldId id="419" r:id="rId61"/>
    <p:sldId id="420" r:id="rId62"/>
    <p:sldId id="421" r:id="rId63"/>
    <p:sldId id="422" r:id="rId64"/>
    <p:sldId id="423" r:id="rId65"/>
    <p:sldId id="424" r:id="rId66"/>
    <p:sldId id="425" r:id="rId67"/>
    <p:sldId id="426" r:id="rId68"/>
    <p:sldId id="427" r:id="rId69"/>
    <p:sldId id="428" r:id="rId70"/>
    <p:sldId id="429" r:id="rId71"/>
    <p:sldId id="430" r:id="rId72"/>
    <p:sldId id="431" r:id="rId73"/>
    <p:sldId id="432" r:id="rId74"/>
    <p:sldId id="433" r:id="rId75"/>
    <p:sldId id="434" r:id="rId76"/>
    <p:sldId id="435" r:id="rId77"/>
    <p:sldId id="437" r:id="rId78"/>
    <p:sldId id="436" r:id="rId79"/>
    <p:sldId id="370" r:id="rId80"/>
    <p:sldId id="442" r:id="rId81"/>
    <p:sldId id="441" r:id="rId82"/>
    <p:sldId id="439" r:id="rId83"/>
    <p:sldId id="440" r:id="rId84"/>
    <p:sldId id="360" r:id="rId8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p14="http://schemas.microsoft.com/office/powerpoint/2010/main" xmlns:mv="urn:schemas-microsoft-com:mac:vml" xmlns:mc="http://schemas.openxmlformats.org/markup-compatibility/2006" val="0"/>
      </p:ext>
    </p:extLst>
  </p:showPr>
  <p:clrMru>
    <a:srgbClr val="BCD7E6"/>
    <a:srgbClr val="98C1D8"/>
    <a:srgbClr val="8CBAD4"/>
    <a:srgbClr val="7EB2CE"/>
    <a:srgbClr val="88B9D4"/>
    <a:srgbClr val="7EB2D0"/>
    <a:srgbClr val="00AE9E"/>
    <a:srgbClr val="C5E4DF"/>
    <a:srgbClr val="CCE6E9"/>
    <a:srgbClr val="CCE5EB"/>
  </p:clrMru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4" autoAdjust="0"/>
    <p:restoredTop sz="87338" autoAdjust="0"/>
  </p:normalViewPr>
  <p:slideViewPr>
    <p:cSldViewPr>
      <p:cViewPr varScale="1">
        <p:scale>
          <a:sx n="98" d="100"/>
          <a:sy n="98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tableStyles" Target="tableStyle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1%20Julies%20things\MECAMIP%20output\final%20results\isolation\isolation%20main\cost\ICER%20values&amp;%20costs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1%20Julies%20things\MECAMIP%20output\final%20results\isolation\isolation%20main\cost\ICER%20values&amp;%20costs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COSTS!$D$39</c:f>
              <c:strCache>
                <c:ptCount val="1"/>
                <c:pt idx="0">
                  <c:v>Bed Day Costs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val>
            <c:numRef>
              <c:f>COSTS!$D$40:$D$51</c:f>
              <c:numCache>
                <c:formatCode>"$"#,##0</c:formatCode>
                <c:ptCount val="12"/>
                <c:pt idx="0">
                  <c:v>12645.650394195289</c:v>
                </c:pt>
                <c:pt idx="1">
                  <c:v>12620.870494210159</c:v>
                </c:pt>
                <c:pt idx="2">
                  <c:v>12637.983944926069</c:v>
                </c:pt>
                <c:pt idx="3">
                  <c:v>12628.824990648178</c:v>
                </c:pt>
                <c:pt idx="4">
                  <c:v>12631.969266987828</c:v>
                </c:pt>
                <c:pt idx="5">
                  <c:v>12627.924556475342</c:v>
                </c:pt>
                <c:pt idx="6">
                  <c:v>12626.360887618819</c:v>
                </c:pt>
                <c:pt idx="7">
                  <c:v>12622.89321093167</c:v>
                </c:pt>
                <c:pt idx="8">
                  <c:v>12634.196083074279</c:v>
                </c:pt>
                <c:pt idx="9">
                  <c:v>12630.755935508738</c:v>
                </c:pt>
                <c:pt idx="10">
                  <c:v>12633.437603635419</c:v>
                </c:pt>
                <c:pt idx="11">
                  <c:v>12626.8416126994</c:v>
                </c:pt>
              </c:numCache>
            </c:numRef>
          </c:val>
        </c:ser>
        <c:ser>
          <c:idx val="3"/>
          <c:order val="1"/>
          <c:tx>
            <c:strRef>
              <c:f>COSTS!$G$39</c:f>
              <c:strCache>
                <c:ptCount val="1"/>
                <c:pt idx="0">
                  <c:v>Treatment Costs</c:v>
                </c:pt>
              </c:strCache>
            </c:strRef>
          </c:tx>
          <c:spPr>
            <a:solidFill>
              <a:srgbClr val="678034"/>
            </a:solidFill>
          </c:spPr>
          <c:val>
            <c:numRef>
              <c:f>COSTS!$G$40:$G$51</c:f>
              <c:numCache>
                <c:formatCode>"$"#,##0</c:formatCode>
                <c:ptCount val="12"/>
                <c:pt idx="0">
                  <c:v>12.788823283129018</c:v>
                </c:pt>
                <c:pt idx="1">
                  <c:v>11.012930441479568</c:v>
                </c:pt>
                <c:pt idx="2">
                  <c:v>12.237910944392066</c:v>
                </c:pt>
                <c:pt idx="3">
                  <c:v>11.567978305360118</c:v>
                </c:pt>
                <c:pt idx="4">
                  <c:v>11.785919898759051</c:v>
                </c:pt>
                <c:pt idx="5">
                  <c:v>11.52522747846538</c:v>
                </c:pt>
                <c:pt idx="6">
                  <c:v>11.385307149348412</c:v>
                </c:pt>
                <c:pt idx="7">
                  <c:v>11.157703979011849</c:v>
                </c:pt>
                <c:pt idx="8">
                  <c:v>11.975299489326831</c:v>
                </c:pt>
                <c:pt idx="9">
                  <c:v>11.751927442975708</c:v>
                </c:pt>
                <c:pt idx="10">
                  <c:v>11.86622179996235</c:v>
                </c:pt>
                <c:pt idx="11">
                  <c:v>11.467542796577801</c:v>
                </c:pt>
              </c:numCache>
            </c:numRef>
          </c:val>
        </c:ser>
        <c:ser>
          <c:idx val="2"/>
          <c:order val="2"/>
          <c:tx>
            <c:strRef>
              <c:f>COSTS!$F$39</c:f>
              <c:strCache>
                <c:ptCount val="1"/>
                <c:pt idx="0">
                  <c:v>Screening Costs</c:v>
                </c:pt>
              </c:strCache>
            </c:strRef>
          </c:tx>
          <c:spPr>
            <a:solidFill>
              <a:srgbClr val="769DCC"/>
            </a:solidFill>
          </c:spPr>
          <c:val>
            <c:numRef>
              <c:f>COSTS!$F$40:$F$51</c:f>
              <c:numCache>
                <c:formatCode>"$"#,##0</c:formatCode>
                <c:ptCount val="12"/>
                <c:pt idx="0">
                  <c:v>0.26588704220824205</c:v>
                </c:pt>
                <c:pt idx="1">
                  <c:v>0.22851361529383302</c:v>
                </c:pt>
                <c:pt idx="2">
                  <c:v>0.25427814044028796</c:v>
                </c:pt>
                <c:pt idx="3">
                  <c:v>24.148364427540301</c:v>
                </c:pt>
                <c:pt idx="4">
                  <c:v>24.160288928103938</c:v>
                </c:pt>
                <c:pt idx="5">
                  <c:v>22.80373018020962</c:v>
                </c:pt>
                <c:pt idx="6">
                  <c:v>44.441079268691318</c:v>
                </c:pt>
                <c:pt idx="7">
                  <c:v>59.116525278856813</c:v>
                </c:pt>
                <c:pt idx="8">
                  <c:v>15.826202492796211</c:v>
                </c:pt>
                <c:pt idx="9">
                  <c:v>14.947236966131848</c:v>
                </c:pt>
                <c:pt idx="10">
                  <c:v>14.193973665773328</c:v>
                </c:pt>
                <c:pt idx="11">
                  <c:v>38.538156321740011</c:v>
                </c:pt>
              </c:numCache>
            </c:numRef>
          </c:val>
        </c:ser>
        <c:ser>
          <c:idx val="1"/>
          <c:order val="3"/>
          <c:tx>
            <c:strRef>
              <c:f>COSTS!$E$39</c:f>
              <c:strCache>
                <c:ptCount val="1"/>
                <c:pt idx="0">
                  <c:v>Isolation Costs</c:v>
                </c:pt>
              </c:strCache>
            </c:strRef>
          </c:tx>
          <c:spPr>
            <a:solidFill>
              <a:srgbClr val="B0413E"/>
            </a:solidFill>
          </c:spPr>
          <c:val>
            <c:numRef>
              <c:f>COSTS!$E$40:$E$51</c:f>
              <c:numCache>
                <c:formatCode>"$"#,##0</c:formatCode>
                <c:ptCount val="12"/>
                <c:pt idx="0">
                  <c:v>3.3645940106240202</c:v>
                </c:pt>
                <c:pt idx="1">
                  <c:v>139.97908273902468</c:v>
                </c:pt>
                <c:pt idx="2">
                  <c:v>27.575544484887185</c:v>
                </c:pt>
                <c:pt idx="3">
                  <c:v>36.288443101969108</c:v>
                </c:pt>
                <c:pt idx="4">
                  <c:v>26.592134388499286</c:v>
                </c:pt>
                <c:pt idx="5">
                  <c:v>37.481806388995146</c:v>
                </c:pt>
                <c:pt idx="6">
                  <c:v>35.773478912721458</c:v>
                </c:pt>
                <c:pt idx="7">
                  <c:v>44.605474416839996</c:v>
                </c:pt>
                <c:pt idx="8">
                  <c:v>20.21578749766222</c:v>
                </c:pt>
                <c:pt idx="9">
                  <c:v>27.875264004193809</c:v>
                </c:pt>
                <c:pt idx="10">
                  <c:v>11.983784511528054</c:v>
                </c:pt>
                <c:pt idx="11">
                  <c:v>32.379419457552913</c:v>
                </c:pt>
              </c:numCache>
            </c:numRef>
          </c:val>
        </c:ser>
        <c:overlap val="100"/>
        <c:axId val="83573376"/>
        <c:axId val="83608320"/>
      </c:barChart>
      <c:catAx>
        <c:axId val="835733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Strategy number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83608320"/>
        <c:crosses val="autoZero"/>
        <c:auto val="1"/>
        <c:lblAlgn val="ctr"/>
        <c:lblOffset val="100"/>
      </c:catAx>
      <c:valAx>
        <c:axId val="83608320"/>
        <c:scaling>
          <c:orientation val="minMax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Costs per admission (£)</a:t>
                </a:r>
              </a:p>
            </c:rich>
          </c:tx>
          <c:layout/>
        </c:title>
        <c:numFmt formatCode="&quot;$&quot;#,##0" sourceLinked="1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8357337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8151210990819"/>
          <c:y val="0.17539652448239804"/>
          <c:w val="0.18005654578896801"/>
          <c:h val="0.60179985130852232"/>
        </c:manualLayout>
      </c:layout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</c:chart>
  <c:spPr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COSTS!$D$39</c:f>
              <c:strCache>
                <c:ptCount val="1"/>
                <c:pt idx="0">
                  <c:v>Bed Day Costs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val>
            <c:numRef>
              <c:f>COSTS!$D$40:$D$51</c:f>
              <c:numCache>
                <c:formatCode>"$"#,##0</c:formatCode>
                <c:ptCount val="12"/>
                <c:pt idx="0">
                  <c:v>12645.650394195289</c:v>
                </c:pt>
                <c:pt idx="1">
                  <c:v>12620.870494210159</c:v>
                </c:pt>
                <c:pt idx="2">
                  <c:v>12637.983944926069</c:v>
                </c:pt>
                <c:pt idx="3">
                  <c:v>12628.824990648178</c:v>
                </c:pt>
                <c:pt idx="4">
                  <c:v>12631.969266987828</c:v>
                </c:pt>
                <c:pt idx="5">
                  <c:v>12627.924556475342</c:v>
                </c:pt>
                <c:pt idx="6">
                  <c:v>12626.360887618819</c:v>
                </c:pt>
                <c:pt idx="7">
                  <c:v>12622.89321093167</c:v>
                </c:pt>
                <c:pt idx="8">
                  <c:v>12634.196083074279</c:v>
                </c:pt>
                <c:pt idx="9">
                  <c:v>12630.755935508738</c:v>
                </c:pt>
                <c:pt idx="10">
                  <c:v>12633.437603635419</c:v>
                </c:pt>
                <c:pt idx="11">
                  <c:v>12626.8416126994</c:v>
                </c:pt>
              </c:numCache>
            </c:numRef>
          </c:val>
        </c:ser>
        <c:ser>
          <c:idx val="3"/>
          <c:order val="1"/>
          <c:tx>
            <c:strRef>
              <c:f>COSTS!$G$39</c:f>
              <c:strCache>
                <c:ptCount val="1"/>
                <c:pt idx="0">
                  <c:v>Treatment Costs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val>
            <c:numRef>
              <c:f>COSTS!$G$40:$G$51</c:f>
              <c:numCache>
                <c:formatCode>"$"#,##0</c:formatCode>
                <c:ptCount val="12"/>
                <c:pt idx="0">
                  <c:v>12.788823283129018</c:v>
                </c:pt>
                <c:pt idx="1">
                  <c:v>11.012930441479568</c:v>
                </c:pt>
                <c:pt idx="2">
                  <c:v>12.237910944392066</c:v>
                </c:pt>
                <c:pt idx="3">
                  <c:v>11.567978305360118</c:v>
                </c:pt>
                <c:pt idx="4">
                  <c:v>11.785919898759051</c:v>
                </c:pt>
                <c:pt idx="5">
                  <c:v>11.52522747846538</c:v>
                </c:pt>
                <c:pt idx="6">
                  <c:v>11.385307149348412</c:v>
                </c:pt>
                <c:pt idx="7">
                  <c:v>11.157703979011849</c:v>
                </c:pt>
                <c:pt idx="8">
                  <c:v>11.975299489326831</c:v>
                </c:pt>
                <c:pt idx="9">
                  <c:v>11.751927442975708</c:v>
                </c:pt>
                <c:pt idx="10">
                  <c:v>11.86622179996235</c:v>
                </c:pt>
                <c:pt idx="11">
                  <c:v>11.467542796577801</c:v>
                </c:pt>
              </c:numCache>
            </c:numRef>
          </c:val>
        </c:ser>
        <c:ser>
          <c:idx val="2"/>
          <c:order val="2"/>
          <c:tx>
            <c:strRef>
              <c:f>COSTS!$F$39</c:f>
              <c:strCache>
                <c:ptCount val="1"/>
                <c:pt idx="0">
                  <c:v>Screening Costs</c:v>
                </c:pt>
              </c:strCache>
            </c:strRef>
          </c:tx>
          <c:spPr>
            <a:solidFill>
              <a:srgbClr val="769DCC"/>
            </a:solidFill>
          </c:spPr>
          <c:val>
            <c:numRef>
              <c:f>COSTS!$F$40:$F$51</c:f>
              <c:numCache>
                <c:formatCode>"$"#,##0</c:formatCode>
                <c:ptCount val="12"/>
                <c:pt idx="0">
                  <c:v>0.26588704220824205</c:v>
                </c:pt>
                <c:pt idx="1">
                  <c:v>0.22851361529383299</c:v>
                </c:pt>
                <c:pt idx="2">
                  <c:v>0.25427814044028796</c:v>
                </c:pt>
                <c:pt idx="3">
                  <c:v>24.148364427540301</c:v>
                </c:pt>
                <c:pt idx="4">
                  <c:v>24.160288928103938</c:v>
                </c:pt>
                <c:pt idx="5">
                  <c:v>22.80373018020962</c:v>
                </c:pt>
                <c:pt idx="6">
                  <c:v>44.441079268691318</c:v>
                </c:pt>
                <c:pt idx="7">
                  <c:v>59.116525278856813</c:v>
                </c:pt>
                <c:pt idx="8">
                  <c:v>15.826202492796211</c:v>
                </c:pt>
                <c:pt idx="9">
                  <c:v>14.947236966131848</c:v>
                </c:pt>
                <c:pt idx="10">
                  <c:v>14.193973665773328</c:v>
                </c:pt>
                <c:pt idx="11">
                  <c:v>38.538156321740011</c:v>
                </c:pt>
              </c:numCache>
            </c:numRef>
          </c:val>
        </c:ser>
        <c:ser>
          <c:idx val="1"/>
          <c:order val="3"/>
          <c:tx>
            <c:strRef>
              <c:f>COSTS!$E$39</c:f>
              <c:strCache>
                <c:ptCount val="1"/>
                <c:pt idx="0">
                  <c:v>Isolation Costs</c:v>
                </c:pt>
              </c:strCache>
            </c:strRef>
          </c:tx>
          <c:spPr>
            <a:solidFill>
              <a:srgbClr val="B0413E"/>
            </a:solidFill>
          </c:spPr>
          <c:val>
            <c:numRef>
              <c:f>COSTS!$E$40:$E$51</c:f>
              <c:numCache>
                <c:formatCode>"$"#,##0</c:formatCode>
                <c:ptCount val="12"/>
                <c:pt idx="0">
                  <c:v>3.3645940106240202</c:v>
                </c:pt>
                <c:pt idx="1">
                  <c:v>139.97908273902468</c:v>
                </c:pt>
                <c:pt idx="2">
                  <c:v>27.575544484887185</c:v>
                </c:pt>
                <c:pt idx="3">
                  <c:v>36.288443101969108</c:v>
                </c:pt>
                <c:pt idx="4">
                  <c:v>26.592134388499286</c:v>
                </c:pt>
                <c:pt idx="5">
                  <c:v>37.481806388995146</c:v>
                </c:pt>
                <c:pt idx="6">
                  <c:v>35.773478912721458</c:v>
                </c:pt>
                <c:pt idx="7">
                  <c:v>44.605474416839996</c:v>
                </c:pt>
                <c:pt idx="8">
                  <c:v>20.21578749766222</c:v>
                </c:pt>
                <c:pt idx="9">
                  <c:v>27.875264004193809</c:v>
                </c:pt>
                <c:pt idx="10">
                  <c:v>11.983784511528054</c:v>
                </c:pt>
                <c:pt idx="11">
                  <c:v>32.379419457552913</c:v>
                </c:pt>
              </c:numCache>
            </c:numRef>
          </c:val>
        </c:ser>
        <c:overlap val="100"/>
        <c:axId val="83841408"/>
        <c:axId val="83843328"/>
      </c:barChart>
      <c:catAx>
        <c:axId val="838414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Strategy number</a:t>
                </a:r>
              </a:p>
            </c:rich>
          </c:tx>
          <c:layout>
            <c:manualLayout>
              <c:xMode val="edge"/>
              <c:yMode val="edge"/>
              <c:x val="0.46245489511255611"/>
              <c:y val="0.88593775157602694"/>
            </c:manualLayout>
          </c:layout>
        </c:title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83843328"/>
        <c:crosses val="autoZero"/>
        <c:auto val="1"/>
        <c:lblAlgn val="ctr"/>
        <c:lblOffset val="100"/>
      </c:catAx>
      <c:valAx>
        <c:axId val="83843328"/>
        <c:scaling>
          <c:orientation val="minMax"/>
          <c:min val="12600"/>
        </c:scaling>
        <c:axPos val="l"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Costs per admission (£)</a:t>
                </a:r>
              </a:p>
            </c:rich>
          </c:tx>
          <c:layout/>
        </c:title>
        <c:numFmt formatCode="&quot;$&quot;#,##0" sourceLinked="1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83841408"/>
        <c:crosses val="autoZero"/>
        <c:crossBetween val="between"/>
      </c:valAx>
    </c:plotArea>
    <c:plotVisOnly val="1"/>
    <c:dispBlanksAs val="gap"/>
  </c:chart>
  <c:spPr>
    <a:ln w="6350">
      <a:solidFill>
        <a:schemeClr val="tx1">
          <a:lumMod val="75000"/>
          <a:lumOff val="25000"/>
        </a:schemeClr>
      </a:solidFill>
    </a:ln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8" tIns="45718" rIns="91438" bIns="457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8" tIns="45718" rIns="91438" bIns="4571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9A532C-7947-4DAC-B806-585A8493EAE6}" type="datetimeFigureOut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8" rIns="91438" bIns="4571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8" tIns="45718" rIns="91438" bIns="4571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751"/>
            <a:ext cx="2946400" cy="496888"/>
          </a:xfrm>
          <a:prstGeom prst="rect">
            <a:avLst/>
          </a:prstGeom>
        </p:spPr>
        <p:txBody>
          <a:bodyPr vert="horz" lIns="91438" tIns="45718" rIns="91438" bIns="4571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38" tIns="45718" rIns="91438" bIns="4571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CDCF128-4A6C-4D37-B682-52264B7C4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97488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DCF128-4A6C-4D37-B682-52264B7C436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37658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76989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AEFE72-CC0A-44AA-90AE-DC3647355EB7}" type="slidenum">
              <a:rPr lang="en-GB" smtClean="0"/>
              <a:pPr/>
              <a:t>53</a:t>
            </a:fld>
            <a:endParaRPr lang="en-GB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9153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DCF128-4A6C-4D37-B682-52264B7C436C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172063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DCF128-4A6C-4D37-B682-52264B7C436C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37658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characteristics</a:t>
            </a:r>
            <a:r>
              <a:rPr lang="en-GB" baseline="0" dirty="0" smtClean="0"/>
              <a:t> of a disease? Where are the critical control points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57911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4FEEC4D-2A77-4B6C-B611-83AD679E65B3}" type="slidenum">
              <a:rPr lang="en-GB" altLang="en-US" sz="1200" b="0">
                <a:solidFill>
                  <a:schemeClr val="tx1"/>
                </a:solidFill>
                <a:latin typeface="Times New Roman" panose="02020603050405020304" pitchFamily="18" charset="0"/>
              </a:rPr>
              <a:pPr eaLnBrk="1" hangingPunct="1"/>
              <a:t>23</a:t>
            </a:fld>
            <a:endParaRPr lang="en-GB" altLang="en-US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2328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think that the burden of HCAI on our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health systems is one that is universally acknowledged. However quantifying the true excess burden is more challenging. </a:t>
            </a:r>
            <a:r>
              <a:rPr lang="en-GB" dirty="0" smtClean="0"/>
              <a:t>The most pressing and dominating cost as a result of a HCAI infection is increased length of stay.</a:t>
            </a:r>
            <a:r>
              <a:rPr lang="en-GB" baseline="0" dirty="0" smtClean="0"/>
              <a:t> This causes distress and morbidity to the patient in addition to increasing a huge economic burden. However estimating this excess burden is challenging. There is a wide variation from studies.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5791E-99B6-4DD8-B325-C17D4C5A5E2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122896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think that the burden of HCAI on our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health systems is one that is universally acknowledged. However quantifying the true excess burden is more challenging. </a:t>
            </a:r>
            <a:r>
              <a:rPr lang="en-GB" dirty="0" smtClean="0"/>
              <a:t>The most pressing and dominating cost as a result of a HCAI infection is increased length of stay.</a:t>
            </a:r>
            <a:r>
              <a:rPr lang="en-GB" baseline="0" dirty="0" smtClean="0"/>
              <a:t> This causes distress and morbidity to the patient in addition to increasing a huge economic burden. However estimating this excess burden is challenging. There is a wide variation from studies.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5791E-99B6-4DD8-B325-C17D4C5A5E2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424848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LabBase2 data were probabilistically linked with HES data [25]. The technique assigned match weights to 1 or more potential matches for those records that could not be assigned “unequivocal matches,” and the record with the highest weight was accepted as a match.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96140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characteristics</a:t>
            </a:r>
            <a:r>
              <a:rPr lang="en-GB" baseline="0" dirty="0" smtClean="0"/>
              <a:t> of a disease? Where are the critical control points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64592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52037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2" name="Shape 4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5804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1628775"/>
            <a:ext cx="9144000" cy="144463"/>
          </a:xfrm>
          <a:prstGeom prst="rect">
            <a:avLst/>
          </a:prstGeom>
          <a:solidFill>
            <a:srgbClr val="00AE9E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9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3063"/>
            <a:ext cx="14398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132856"/>
            <a:ext cx="7633648" cy="208454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16518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E5B3-B952-4114-B6EA-06F3FE792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4034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064455"/>
          </a:xfrm>
        </p:spPr>
        <p:txBody>
          <a:bodyPr/>
          <a:lstStyle>
            <a:lvl1pPr>
              <a:spcBef>
                <a:spcPts val="1200"/>
              </a:spcBef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13707-55E4-4D57-BB4A-82E3BC41C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46112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rgbClr val="00AE9E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FF8AB-A5C8-4891-B0A0-83731F4AA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8457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2EBB-8FBA-4F98-B16B-BD974DB68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9965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3193C-53FF-47B5-9F2E-69C1DDF0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91982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DB72B-92F3-4A93-834F-7C6859168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0609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/>
          <a:lstStyle>
            <a:lvl1pPr algn="l">
              <a:defRPr sz="1800" b="0" i="0" spc="0"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ABC7-5702-4116-BBCE-F06EAFAD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737574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28775"/>
            <a:ext cx="9144000" cy="144463"/>
          </a:xfrm>
          <a:prstGeom prst="rect">
            <a:avLst/>
          </a:prstGeom>
          <a:solidFill>
            <a:srgbClr val="00AE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800000"/>
            <a:ext cx="8028000" cy="4377600"/>
          </a:xfr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C55CA-111D-4FB7-BF28-FC31A0051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442917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F9620-432C-46B4-883E-599DBF46A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230498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249D8B-9566-4963-9CA1-7DD2E4CE5D67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7704137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811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 baseline="0">
          <a:solidFill>
            <a:srgbClr val="00AE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charset="0"/>
        <a:defRPr kern="1200" baseline="0">
          <a:solidFill>
            <a:srgbClr val="00AE9E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5900" indent="-215900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898525" indent="-287338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898525" indent="-287338" algn="l" rtl="0" eaLnBrk="0" fontAlgn="base" hangingPunct="0">
        <a:spcBef>
          <a:spcPct val="20000"/>
        </a:spcBef>
        <a:spcAft>
          <a:spcPct val="0"/>
        </a:spcAft>
        <a:buFont typeface="Arial" charset="0"/>
        <a:buAutoNum type="arabicPeriod"/>
        <a:defRPr sz="16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publications/english-surveillance-programme-antimicrobial-utilisation-and-resistance-espaur-repor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cbi.nlm.nih.gov/pubmed/?term=.+Deeny+S+,+van+Kleef+E+,++Bou-Antoun+S+,+Hope+R+and+Robotham+J.+Clin+Microbiol+Infect.%C2%A02015+Oct;21(10):924-9." TargetMode="External"/><Relationship Id="rId3" Type="http://schemas.openxmlformats.org/officeDocument/2006/relationships/hyperlink" Target="http://www.ncbi.nlm.nih.gov/pubmed/?term=Deeny%20SR%5bAuthor%5d&amp;cauthor=true&amp;cauthor_uid=26141255" TargetMode="External"/><Relationship Id="rId7" Type="http://schemas.openxmlformats.org/officeDocument/2006/relationships/hyperlink" Target="http://www.ncbi.nlm.nih.gov/pubmed/?term=Robotham%20JV%5bAuthor%5d&amp;cauthor=true&amp;cauthor_uid=26141255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ubmed/?term=Hope%20RJ%5bAuthor%5d&amp;cauthor=true&amp;cauthor_uid=26141255" TargetMode="External"/><Relationship Id="rId5" Type="http://schemas.openxmlformats.org/officeDocument/2006/relationships/hyperlink" Target="http://www.ncbi.nlm.nih.gov/pubmed/?term=Bou-Antoun%20S%5bAuthor%5d&amp;cauthor=true&amp;cauthor_uid=26141255" TargetMode="External"/><Relationship Id="rId4" Type="http://schemas.openxmlformats.org/officeDocument/2006/relationships/hyperlink" Target="http://www.ncbi.nlm.nih.gov/pubmed/?term=van%20Kleef%20E%5bAuthor%5d&amp;cauthor=true&amp;cauthor_uid=26141255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burden.info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iomedcentral.com/1471-2334/13/294/figure/F2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/?term=Robotham%20J%5bAuthor%5d&amp;cauthor=true&amp;cauthor_uid=24069282" TargetMode="External"/><Relationship Id="rId2" Type="http://schemas.openxmlformats.org/officeDocument/2006/relationships/hyperlink" Target="http://www.ncbi.nlm.nih.gov/pubmed/?term=Fuller%20C%5bAuthor%5d&amp;cauthor=true&amp;cauthor_uid=240692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cbi.nlm.nih.gov/pubmed/?term=Savage%20J%5bAuthor%5d&amp;cauthor=true&amp;cauthor_uid=24069282" TargetMode="Externa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2133600"/>
            <a:ext cx="7634287" cy="20843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Modelling clinical data</a:t>
            </a:r>
            <a:endParaRPr lang="en-GB" dirty="0"/>
          </a:p>
        </p:txBody>
      </p:sp>
      <p:sp>
        <p:nvSpPr>
          <p:cNvPr id="11267" name="Subtitle 2"/>
          <p:cNvSpPr>
            <a:spLocks noGrp="1"/>
          </p:cNvSpPr>
          <p:nvPr>
            <p:ph type="subTitle" idx="1"/>
          </p:nvPr>
        </p:nvSpPr>
        <p:spPr>
          <a:xfrm>
            <a:off x="557213" y="5445125"/>
            <a:ext cx="7634287" cy="9144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smtClean="0">
                <a:latin typeface="Arial" charset="0"/>
              </a:rPr>
              <a:t>Dr Julie V Robotham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>
                <a:latin typeface="Arial" charset="0"/>
              </a:rPr>
              <a:t>Modelling and Economics Lead  - AMR &amp; HCAI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>
                <a:latin typeface="Arial" charset="0"/>
              </a:rPr>
              <a:t>Dept. of Statistics, Modelling and Economics / AMRS &amp; HCAI Programme </a:t>
            </a: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57200"/>
            <a:ext cx="8028000" cy="648072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Data: Clinical</a:t>
            </a:r>
            <a:endParaRPr lang="en-GB" sz="32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556792"/>
            <a:ext cx="7338392" cy="4767808"/>
          </a:xfrm>
        </p:spPr>
        <p:txBody>
          <a:bodyPr/>
          <a:lstStyle/>
          <a:p>
            <a:pPr marL="342900" lvl="4" indent="-342900">
              <a:spcBef>
                <a:spcPts val="1200"/>
              </a:spcBef>
              <a:buFont typeface="Arial"/>
              <a:buChar char="•"/>
            </a:pPr>
            <a:r>
              <a:rPr lang="en-GB" sz="2000" dirty="0" smtClean="0"/>
              <a:t>Hospital Episode statistics (HES)</a:t>
            </a:r>
          </a:p>
          <a:p>
            <a:pPr marL="0" lvl="4" indent="0">
              <a:spcBef>
                <a:spcPts val="1200"/>
              </a:spcBef>
              <a:buNone/>
            </a:pPr>
            <a:r>
              <a:rPr lang="en-GB" alt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	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HES is a data warehouse containing details of all admissions, 	outpatient appointments and A&amp;E attendances at NHS hospitals in 	England.</a:t>
            </a:r>
            <a:endParaRPr lang="en-GB" sz="2800" dirty="0" smtClean="0"/>
          </a:p>
          <a:p>
            <a:pPr marL="342900" lvl="4" indent="-342900">
              <a:spcBef>
                <a:spcPts val="1200"/>
              </a:spcBef>
              <a:buFont typeface="Arial"/>
              <a:buChar char="•"/>
            </a:pPr>
            <a:r>
              <a:rPr lang="en-GB" sz="2000" dirty="0" smtClean="0"/>
              <a:t>Death registrations (ONS)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National Renal &amp; Joint registries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Patient Reported Outcome Measures (NHS)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Paediatric Intensive Care Audit Network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Intensive </a:t>
            </a:r>
            <a:r>
              <a:rPr lang="en-US" sz="2000" dirty="0"/>
              <a:t>Care National Audit &amp; Research </a:t>
            </a:r>
            <a:r>
              <a:rPr lang="en-US" sz="2000" dirty="0" smtClean="0"/>
              <a:t>Centre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Clinical </a:t>
            </a:r>
            <a:r>
              <a:rPr lang="en-GB" sz="2000" dirty="0"/>
              <a:t>Practice Research Datalink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4852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81000"/>
            <a:ext cx="8028000" cy="648072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Data: Antimicrobial Use</a:t>
            </a:r>
            <a:endParaRPr lang="en-GB" sz="3200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391400" cy="4064455"/>
          </a:xfrm>
        </p:spPr>
        <p:txBody>
          <a:bodyPr/>
          <a:lstStyle/>
          <a:p>
            <a:r>
              <a:rPr lang="en-GB" dirty="0" smtClean="0"/>
              <a:t>	In </a:t>
            </a:r>
            <a:r>
              <a:rPr lang="en-GB" dirty="0"/>
              <a:t>response to the threat posed by antimicrobial </a:t>
            </a:r>
            <a:r>
              <a:rPr lang="en-GB" dirty="0" smtClean="0"/>
              <a:t>resistance </a:t>
            </a:r>
            <a:r>
              <a:rPr lang="en-GB" dirty="0"/>
              <a:t>Public Health England has developed a </a:t>
            </a:r>
            <a:r>
              <a:rPr lang="en-GB" dirty="0" smtClean="0"/>
              <a:t>national </a:t>
            </a:r>
            <a:r>
              <a:rPr lang="en-GB" dirty="0"/>
              <a:t>programme, </a:t>
            </a:r>
            <a:r>
              <a:rPr lang="en-GB" dirty="0" smtClean="0"/>
              <a:t>the</a:t>
            </a:r>
          </a:p>
          <a:p>
            <a:pPr algn="ctr"/>
            <a:r>
              <a:rPr lang="en-GB" sz="2400" dirty="0" smtClean="0"/>
              <a:t> </a:t>
            </a:r>
            <a:r>
              <a:rPr lang="en-GB" sz="2400" spc="-150" dirty="0">
                <a:solidFill>
                  <a:srgbClr val="00AE9E"/>
                </a:solidFill>
                <a:ea typeface="+mj-ea"/>
                <a:cs typeface="+mj-cs"/>
              </a:rPr>
              <a:t>English Surveillance Programme for</a:t>
            </a:r>
            <a:r>
              <a:rPr lang="en-GB" sz="2400" spc="-150" dirty="0" smtClean="0">
                <a:solidFill>
                  <a:srgbClr val="00AE9E"/>
                </a:solidFill>
                <a:ea typeface="+mj-ea"/>
                <a:cs typeface="+mj-cs"/>
              </a:rPr>
              <a:t> </a:t>
            </a:r>
          </a:p>
          <a:p>
            <a:pPr algn="ctr"/>
            <a:r>
              <a:rPr lang="en-GB" sz="2400" spc="-150" dirty="0" smtClean="0">
                <a:solidFill>
                  <a:srgbClr val="00AE9E"/>
                </a:solidFill>
                <a:ea typeface="+mj-ea"/>
                <a:cs typeface="+mj-cs"/>
              </a:rPr>
              <a:t>Antimicrobial </a:t>
            </a:r>
            <a:r>
              <a:rPr lang="en-GB" sz="2400" spc="-150" dirty="0">
                <a:solidFill>
                  <a:srgbClr val="00AE9E"/>
                </a:solidFill>
                <a:ea typeface="+mj-ea"/>
                <a:cs typeface="+mj-cs"/>
              </a:rPr>
              <a:t>Utilization and </a:t>
            </a:r>
            <a:r>
              <a:rPr lang="en-GB" sz="2400" spc="-150" dirty="0" smtClean="0">
                <a:solidFill>
                  <a:srgbClr val="00AE9E"/>
                </a:solidFill>
                <a:ea typeface="+mj-ea"/>
                <a:cs typeface="+mj-cs"/>
              </a:rPr>
              <a:t>Resistance (ESPAUR)</a:t>
            </a:r>
          </a:p>
          <a:p>
            <a:r>
              <a:rPr lang="en-GB" dirty="0" smtClean="0"/>
              <a:t>	</a:t>
            </a:r>
          </a:p>
          <a:p>
            <a:r>
              <a:rPr lang="en-GB" b="1" dirty="0" smtClean="0"/>
              <a:t>	To bring </a:t>
            </a:r>
            <a:r>
              <a:rPr lang="en-GB" b="1" dirty="0"/>
              <a:t>together the elements of antimicrobial utilization and resistance surveillance in both primary and secondary care settings</a:t>
            </a:r>
            <a:r>
              <a:rPr lang="en-GB" dirty="0"/>
              <a:t>, alongside the development of quality measures and methods to monitor unintended outcomes of antimicrobial stewardship and both public and professional behaviour interventions.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563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err="1" smtClean="0">
                <a:latin typeface="Arial" pitchFamily="34" charset="0"/>
              </a:rPr>
              <a:t>Ashiru-Oredope</a:t>
            </a:r>
            <a:r>
              <a:rPr lang="en-GB" sz="1200" dirty="0" smtClean="0">
                <a:latin typeface="Arial" pitchFamily="34" charset="0"/>
              </a:rPr>
              <a:t> D, Hopkins S; English Surveillance Programme for Antimicrobial Utilization an Resistance Oversight Group. </a:t>
            </a:r>
          </a:p>
          <a:p>
            <a:r>
              <a:rPr lang="en-GB" sz="1200" dirty="0" smtClean="0">
                <a:latin typeface="Arial" pitchFamily="34" charset="0"/>
              </a:rPr>
              <a:t>J </a:t>
            </a:r>
            <a:r>
              <a:rPr lang="en-GB" sz="1200" dirty="0" err="1" smtClean="0">
                <a:latin typeface="Arial" pitchFamily="34" charset="0"/>
              </a:rPr>
              <a:t>Antimicrob</a:t>
            </a:r>
            <a:r>
              <a:rPr lang="en-GB" sz="1200" dirty="0" smtClean="0">
                <a:latin typeface="Arial" pitchFamily="34" charset="0"/>
              </a:rPr>
              <a:t> </a:t>
            </a:r>
            <a:r>
              <a:rPr lang="en-GB" sz="1200" dirty="0" err="1" smtClean="0">
                <a:latin typeface="Arial" pitchFamily="34" charset="0"/>
              </a:rPr>
              <a:t>Chemother</a:t>
            </a:r>
            <a:r>
              <a:rPr lang="en-GB" sz="1200" dirty="0" smtClean="0">
                <a:latin typeface="Arial" pitchFamily="34" charset="0"/>
              </a:rPr>
              <a:t>. 2013 Nov;68(11):2421-3</a:t>
            </a:r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4852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33400"/>
            <a:ext cx="2413800" cy="648072"/>
          </a:xfrm>
        </p:spPr>
        <p:txBody>
          <a:bodyPr/>
          <a:lstStyle/>
          <a:p>
            <a:r>
              <a:rPr lang="en-GB" dirty="0" smtClean="0"/>
              <a:t>ESPAUR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308725"/>
            <a:ext cx="9144000" cy="5492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1752600"/>
            <a:ext cx="8028000" cy="406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Worked with the NHS Business Service Authority and private information technology organisations to collect and collate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…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 smtClean="0">
                <a:latin typeface="Arial" pitchFamily="34" charset="0"/>
                <a:cs typeface="+mn-cs"/>
              </a:rPr>
              <a:t>	</a:t>
            </a:r>
            <a:r>
              <a:rPr lang="en-US" dirty="0" smtClean="0">
                <a:latin typeface="Arial" pitchFamily="34" charset="0"/>
                <a:cs typeface="+mn-cs"/>
              </a:rPr>
              <a:t>…</a:t>
            </a:r>
            <a:r>
              <a:rPr kumimoji="0" lang="en-GB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comprehensive antibiotic consumption data from community (general practice, dental practice, prisons, out-of-hours, walk-in centres, and other community locations) and hospital (acute, mental health, specialist and community) settings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…</a:t>
            </a:r>
            <a:endParaRPr kumimoji="0" lang="en-GB" sz="1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b="1" i="1" dirty="0" smtClean="0">
                <a:latin typeface="Arial" pitchFamily="34" charset="0"/>
                <a:cs typeface="+mn-cs"/>
              </a:rPr>
              <a:t>	</a:t>
            </a:r>
            <a:r>
              <a:rPr lang="en-US" b="1" i="1" dirty="0" smtClean="0">
                <a:latin typeface="Arial" pitchFamily="34" charset="0"/>
                <a:cs typeface="+mn-cs"/>
              </a:rPr>
              <a:t>…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to build a comprehensive picture of antibiotic prescribing trends across England.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52562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028000" cy="406445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Total antibiotic consumption (DDD/1000 inhabitants/day) in England has increased by 6.5% (2011 – 2014)</a:t>
            </a:r>
          </a:p>
          <a:p>
            <a:pPr>
              <a:buFont typeface="Arial"/>
              <a:buChar char="•"/>
            </a:pPr>
            <a:r>
              <a:rPr lang="en-US" dirty="0" smtClean="0"/>
              <a:t>Antibiotic prescriptions in primary care (number dispensed, adjusted for age and sex) has declined for the last two years and is now lower than the similar measure in 2011</a:t>
            </a:r>
          </a:p>
          <a:p>
            <a:pPr>
              <a:buFont typeface="Arial"/>
              <a:buChar char="•"/>
            </a:pPr>
            <a:r>
              <a:rPr lang="en-US" dirty="0" smtClean="0"/>
              <a:t>Prescribing to hospital inpatients increased significantly by 11.7% and to hospital outpatients by 8.5% between 2011 and 2014</a:t>
            </a:r>
          </a:p>
          <a:p>
            <a:pPr>
              <a:buFont typeface="Arial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76600" y="533400"/>
            <a:ext cx="2413800" cy="648072"/>
          </a:xfrm>
        </p:spPr>
        <p:txBody>
          <a:bodyPr/>
          <a:lstStyle/>
          <a:p>
            <a:r>
              <a:rPr lang="en-GB" dirty="0" smtClean="0"/>
              <a:t>ESPAUR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783000" y="4876800"/>
            <a:ext cx="5361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4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ESPAUR Reports</a:t>
            </a:r>
            <a:r>
              <a:rPr kumimoji="0" lang="en-GB" sz="14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2014 &amp; 2015:</a:t>
            </a:r>
            <a:endParaRPr kumimoji="0" lang="en-GB" sz="1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hlinkClick r:id="rId2"/>
              </a:rPr>
              <a:t>https://www.gov.uk/government/publications/english-surveillance-programme-antimicrobial-utilisation-and-resistance-espaur-report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1344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381000"/>
            <a:ext cx="8028000" cy="648072"/>
          </a:xfrm>
        </p:spPr>
        <p:txBody>
          <a:bodyPr/>
          <a:lstStyle/>
          <a:p>
            <a:pPr algn="ctr"/>
            <a:r>
              <a:rPr lang="en-US" dirty="0" smtClean="0"/>
              <a:t>Data Linkage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76400"/>
            <a:ext cx="7686408" cy="406445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400" dirty="0" smtClean="0"/>
              <a:t>Linkage of disparate but complementary data sets provides a much more comprehensive picture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Requires patient-level record linkage</a:t>
            </a:r>
          </a:p>
          <a:p>
            <a:pPr lvl="4">
              <a:buFont typeface="Arial"/>
              <a:buChar char="•"/>
            </a:pPr>
            <a:r>
              <a:rPr lang="en-US" sz="2100" dirty="0" smtClean="0"/>
              <a:t>Deterministic linkage (e.g. NHS number)</a:t>
            </a:r>
          </a:p>
          <a:p>
            <a:pPr lvl="4">
              <a:buFont typeface="Arial"/>
              <a:buChar char="•"/>
            </a:pPr>
            <a:r>
              <a:rPr lang="en-US" sz="2100" dirty="0" smtClean="0"/>
              <a:t>Probabilistic linkage (multiple identifiers)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Highly robust information governance and secure IT systems </a:t>
            </a:r>
            <a:r>
              <a:rPr lang="en-US" sz="2400" u="sng" dirty="0" smtClean="0"/>
              <a:t>essential</a:t>
            </a:r>
            <a:r>
              <a:rPr lang="en-US" sz="2400" dirty="0" smtClean="0"/>
              <a:t> to ensure patient confidentiality</a:t>
            </a:r>
          </a:p>
          <a:p>
            <a:pPr marL="0" indent="0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80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676647"/>
            <a:ext cx="4248472" cy="504056"/>
          </a:xfrm>
        </p:spPr>
        <p:txBody>
          <a:bodyPr>
            <a:normAutofit/>
          </a:bodyPr>
          <a:lstStyle/>
          <a:p>
            <a:r>
              <a:rPr lang="en-GB" sz="2700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Parameter estimation</a:t>
            </a:r>
            <a:endParaRPr lang="en-GB" sz="2700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6899" y="265401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Development of models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3933056"/>
            <a:ext cx="23762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Estimation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of burden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11760" y="476672"/>
            <a:ext cx="4752528" cy="9361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Data collection / collation</a:t>
            </a:r>
            <a:endParaRPr kumimoji="0" lang="en-GB" sz="32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19872" y="3789040"/>
            <a:ext cx="3077896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Understanding dynamics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71800" y="497717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Intervention evaluation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96830" y="6233778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Informing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policy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cxnSp>
        <p:nvCxnSpPr>
          <p:cNvPr id="7" name="Elbow Connector 6"/>
          <p:cNvCxnSpPr>
            <a:endCxn id="2" idx="0"/>
          </p:cNvCxnSpPr>
          <p:nvPr/>
        </p:nvCxnSpPr>
        <p:spPr>
          <a:xfrm rot="16200000" flipV="1">
            <a:off x="5002128" y="2362644"/>
            <a:ext cx="2328417" cy="956424"/>
          </a:xfrm>
          <a:prstGeom prst="bentConnector5">
            <a:avLst>
              <a:gd name="adj1" fmla="val -95"/>
              <a:gd name="adj2" fmla="val -172439"/>
              <a:gd name="adj3" fmla="val 12236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41646" y="944724"/>
            <a:ext cx="553178" cy="68407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08637" y="4373877"/>
            <a:ext cx="838437" cy="650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41646" y="2062521"/>
            <a:ext cx="394861" cy="59940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104218" y="3036936"/>
            <a:ext cx="303716" cy="67318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555776" y="3049707"/>
            <a:ext cx="366306" cy="762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023357" y="4196003"/>
            <a:ext cx="315500" cy="781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 rot="5400000">
            <a:off x="3482656" y="2959181"/>
            <a:ext cx="954552" cy="5544616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3217586" y="3573016"/>
            <a:ext cx="3447438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276600" y="1447800"/>
            <a:ext cx="3447438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114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966328" cy="648072"/>
          </a:xfrm>
        </p:spPr>
        <p:txBody>
          <a:bodyPr>
            <a:noAutofit/>
          </a:bodyPr>
          <a:lstStyle/>
          <a:p>
            <a:r>
              <a:rPr lang="en-GB" sz="2800" dirty="0"/>
              <a:t>Can seasonality or nosocomial transmission explain trends in </a:t>
            </a:r>
            <a:r>
              <a:rPr lang="en-GB" sz="2800" i="1" dirty="0"/>
              <a:t>Escherichia coli  </a:t>
            </a:r>
            <a:r>
              <a:rPr lang="en-GB" sz="2800" dirty="0"/>
              <a:t>bloodstream infection incidence across England?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916832"/>
            <a:ext cx="8028000" cy="4064455"/>
          </a:xfrm>
        </p:spPr>
        <p:txBody>
          <a:bodyPr/>
          <a:lstStyle/>
          <a:p>
            <a:pPr eaLnBrk="1" hangingPunct="1"/>
            <a:r>
              <a:rPr lang="en-US" altLang="en-US" sz="1600" dirty="0" smtClean="0">
                <a:cs typeface="Arial" panose="020B0604020202020204" pitchFamily="34" charset="0"/>
              </a:rPr>
              <a:t>	There </a:t>
            </a:r>
            <a:r>
              <a:rPr lang="en-US" altLang="en-US" sz="1600" dirty="0">
                <a:cs typeface="Arial" panose="020B0604020202020204" pitchFamily="34" charset="0"/>
              </a:rPr>
              <a:t>has been a sustained increase in </a:t>
            </a:r>
            <a:r>
              <a:rPr lang="en-US" altLang="en-US" sz="1600" i="1" dirty="0">
                <a:cs typeface="Arial" panose="020B0604020202020204" pitchFamily="34" charset="0"/>
              </a:rPr>
              <a:t>E. coli </a:t>
            </a:r>
            <a:r>
              <a:rPr lang="en-US" altLang="en-US" sz="1600" dirty="0">
                <a:cs typeface="Arial" panose="020B0604020202020204" pitchFamily="34" charset="0"/>
              </a:rPr>
              <a:t>blood stream infections (BSI) </a:t>
            </a:r>
            <a:r>
              <a:rPr lang="en-GB" altLang="en-US" sz="1600" dirty="0">
                <a:cs typeface="Arial" panose="020B0604020202020204" pitchFamily="34" charset="0"/>
              </a:rPr>
              <a:t>the burden of which is regionally varied. </a:t>
            </a:r>
          </a:p>
          <a:p>
            <a:pPr eaLnBrk="1" hangingPunct="1"/>
            <a:r>
              <a:rPr lang="en-GB" altLang="en-US" sz="1600" dirty="0">
                <a:cs typeface="Arial" panose="020B0604020202020204" pitchFamily="34" charset="0"/>
              </a:rPr>
              <a:t>	The reason for this is unclear. </a:t>
            </a:r>
          </a:p>
          <a:p>
            <a:pPr eaLnBrk="1" hangingPunct="1"/>
            <a:r>
              <a:rPr lang="en-GB" altLang="en-US" sz="1600" dirty="0">
                <a:cs typeface="Arial" panose="020B0604020202020204" pitchFamily="34" charset="0"/>
              </a:rPr>
              <a:t>	</a:t>
            </a:r>
            <a:r>
              <a:rPr lang="en-US" altLang="en-US" sz="1600" dirty="0">
                <a:cs typeface="Arial" panose="020B0604020202020204" pitchFamily="34" charset="0"/>
              </a:rPr>
              <a:t>There is an emerging body of evidence to suggest that </a:t>
            </a:r>
            <a:r>
              <a:rPr lang="en-US" altLang="en-US" sz="1600" i="1" dirty="0">
                <a:cs typeface="Arial" panose="020B0604020202020204" pitchFamily="34" charset="0"/>
              </a:rPr>
              <a:t>E. coli</a:t>
            </a:r>
            <a:r>
              <a:rPr lang="en-US" altLang="en-US" sz="1600" dirty="0">
                <a:cs typeface="Arial" panose="020B0604020202020204" pitchFamily="34" charset="0"/>
              </a:rPr>
              <a:t> infection rates 	are seasonal, peaking in the summer months. </a:t>
            </a:r>
          </a:p>
          <a:p>
            <a:pPr eaLnBrk="1" hangingPunct="1"/>
            <a:endParaRPr lang="en-US" altLang="en-US" sz="1600" b="1" dirty="0">
              <a:cs typeface="Arial" panose="020B0604020202020204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en-US" altLang="en-US" sz="1600" dirty="0">
                <a:cs typeface="Arial" panose="020B0604020202020204" pitchFamily="34" charset="0"/>
              </a:rPr>
              <a:t>      We</a:t>
            </a:r>
            <a:r>
              <a:rPr lang="en-US" altLang="en-US" sz="1600" b="1" dirty="0">
                <a:cs typeface="Arial" panose="020B0604020202020204" pitchFamily="34" charset="0"/>
              </a:rPr>
              <a:t> </a:t>
            </a:r>
            <a:r>
              <a:rPr lang="en-GB" altLang="en-US" sz="1600" dirty="0">
                <a:cs typeface="Arial" panose="020B0604020202020204" pitchFamily="34" charset="0"/>
              </a:rPr>
              <a:t>examined a national mandatory surveillance dataset of </a:t>
            </a:r>
            <a:r>
              <a:rPr lang="en-GB" altLang="en-US" sz="1600" i="1" dirty="0">
                <a:cs typeface="Arial" panose="020B0604020202020204" pitchFamily="34" charset="0"/>
              </a:rPr>
              <a:t>E. coli</a:t>
            </a:r>
            <a:r>
              <a:rPr lang="en-GB" altLang="en-US" sz="1600" dirty="0">
                <a:cs typeface="Arial" panose="020B0604020202020204" pitchFamily="34" charset="0"/>
              </a:rPr>
              <a:t> BSI in England        </a:t>
            </a:r>
          </a:p>
          <a:p>
            <a:pPr marL="0" lvl="0" indent="0">
              <a:spcBef>
                <a:spcPct val="0"/>
              </a:spcBef>
            </a:pPr>
            <a:r>
              <a:rPr lang="en-GB" altLang="en-US" sz="1600" dirty="0">
                <a:cs typeface="Arial" panose="020B0604020202020204" pitchFamily="34" charset="0"/>
              </a:rPr>
              <a:t>      to:</a:t>
            </a:r>
          </a:p>
          <a:p>
            <a:pPr lvl="1" eaLnBrk="1" hangingPunct="1">
              <a:buFontTx/>
              <a:buAutoNum type="arabicPeriod"/>
            </a:pPr>
            <a:r>
              <a:rPr lang="en-GB" altLang="en-US" sz="1600" dirty="0">
                <a:cs typeface="Arial" panose="020B0604020202020204" pitchFamily="34" charset="0"/>
              </a:rPr>
              <a:t>Identify patterns of </a:t>
            </a:r>
            <a:r>
              <a:rPr lang="en-GB" altLang="en-US" sz="1600" b="1" dirty="0">
                <a:cs typeface="Arial" panose="020B0604020202020204" pitchFamily="34" charset="0"/>
              </a:rPr>
              <a:t>seasonality</a:t>
            </a:r>
            <a:r>
              <a:rPr lang="en-GB" altLang="en-US" sz="1600" dirty="0">
                <a:cs typeface="Arial" panose="020B0604020202020204" pitchFamily="34" charset="0"/>
              </a:rPr>
              <a:t> in the hospital and community, and </a:t>
            </a:r>
            <a:r>
              <a:rPr lang="en-GB" altLang="en-US" sz="1600" b="1" dirty="0">
                <a:cs typeface="Arial" panose="020B0604020202020204" pitchFamily="34" charset="0"/>
              </a:rPr>
              <a:t>variation across regions</a:t>
            </a:r>
            <a:r>
              <a:rPr lang="en-GB" altLang="en-US" sz="1600" dirty="0">
                <a:cs typeface="Arial" panose="020B0604020202020204" pitchFamily="34" charset="0"/>
              </a:rPr>
              <a:t>. </a:t>
            </a:r>
          </a:p>
          <a:p>
            <a:pPr lvl="1" eaLnBrk="1" hangingPunct="1">
              <a:buFontTx/>
              <a:buAutoNum type="arabicPeriod"/>
            </a:pPr>
            <a:r>
              <a:rPr lang="en-GB" altLang="en-US" sz="1600" dirty="0">
                <a:cs typeface="Arial" panose="020B0604020202020204" pitchFamily="34" charset="0"/>
              </a:rPr>
              <a:t>Quantify the </a:t>
            </a:r>
            <a:r>
              <a:rPr lang="en-GB" altLang="en-US" sz="1600" b="1" dirty="0">
                <a:cs typeface="Arial" panose="020B0604020202020204" pitchFamily="34" charset="0"/>
              </a:rPr>
              <a:t>clinical impact </a:t>
            </a:r>
            <a:r>
              <a:rPr lang="en-GB" altLang="en-US" sz="1600" dirty="0">
                <a:cs typeface="Arial" panose="020B0604020202020204" pitchFamily="34" charset="0"/>
              </a:rPr>
              <a:t>of this seasonality.</a:t>
            </a:r>
          </a:p>
          <a:p>
            <a:pPr lvl="1">
              <a:buFontTx/>
              <a:buAutoNum type="arabicPeriod"/>
            </a:pPr>
            <a:r>
              <a:rPr lang="en-GB" sz="1600" dirty="0">
                <a:ea typeface="Calibri" pitchFamily="34" charset="0"/>
                <a:cs typeface="Tahoma" pitchFamily="34" charset="0"/>
              </a:rPr>
              <a:t>Quantify the extent of clustering, i.e. </a:t>
            </a:r>
            <a:r>
              <a:rPr lang="en-GB" sz="1600" b="1" dirty="0">
                <a:ea typeface="Calibri" pitchFamily="34" charset="0"/>
                <a:cs typeface="Tahoma" pitchFamily="34" charset="0"/>
              </a:rPr>
              <a:t>transmission</a:t>
            </a:r>
            <a:r>
              <a:rPr lang="en-GB" sz="1600" dirty="0">
                <a:ea typeface="Calibri" pitchFamily="34" charset="0"/>
                <a:cs typeface="Tahoma" pitchFamily="34" charset="0"/>
              </a:rPr>
              <a:t>, within the hospital setting. </a:t>
            </a:r>
            <a:endParaRPr lang="en-US" altLang="en-US" sz="1600" b="1" dirty="0"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488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40768"/>
            <a:ext cx="8028000" cy="4064455"/>
          </a:xfrm>
        </p:spPr>
        <p:txBody>
          <a:bodyPr/>
          <a:lstStyle/>
          <a:p>
            <a:pPr eaLnBrk="1" hangingPunct="1"/>
            <a:r>
              <a:rPr lang="en-GB" altLang="en-US" sz="1600" b="1" u="sng" dirty="0" smtClean="0">
                <a:cs typeface="Arial" panose="020B0604020202020204" pitchFamily="34" charset="0"/>
              </a:rPr>
              <a:t>Dataset</a:t>
            </a:r>
            <a:endParaRPr lang="en-GB" altLang="en-US" sz="1600" b="1" u="sng" dirty="0">
              <a:cs typeface="Arial" panose="020B0604020202020204" pitchFamily="34" charset="0"/>
            </a:endParaRPr>
          </a:p>
          <a:p>
            <a:pPr marL="0" indent="0"/>
            <a:r>
              <a:rPr lang="en-GB" sz="1600" dirty="0" smtClean="0"/>
              <a:t>Mandatory </a:t>
            </a:r>
            <a:r>
              <a:rPr lang="en-GB" sz="1600" dirty="0"/>
              <a:t>reported details of every BSI with a blood specimen that tested positive </a:t>
            </a:r>
            <a:r>
              <a:rPr lang="en-GB" sz="1600" dirty="0" smtClean="0"/>
              <a:t>for </a:t>
            </a:r>
            <a:r>
              <a:rPr lang="en-GB" sz="1600" i="1" dirty="0" smtClean="0"/>
              <a:t>E.coli </a:t>
            </a:r>
            <a:r>
              <a:rPr lang="en-GB" sz="1600" dirty="0"/>
              <a:t>collected between July 2011 and December 2013 from all </a:t>
            </a:r>
            <a:r>
              <a:rPr lang="en-GB" sz="1600" dirty="0" smtClean="0"/>
              <a:t>167 NHS trusts, </a:t>
            </a:r>
            <a:r>
              <a:rPr lang="en-GB" sz="1600" dirty="0"/>
              <a:t>via a web-enabled surveillance system held by Public Health </a:t>
            </a:r>
            <a:r>
              <a:rPr lang="en-GB" sz="1600" dirty="0" smtClean="0"/>
              <a:t>England. </a:t>
            </a:r>
          </a:p>
          <a:p>
            <a:pPr marL="0" indent="0"/>
            <a:r>
              <a:rPr lang="en-GB" altLang="en-US" sz="1600" b="1" u="sng" dirty="0" smtClean="0">
                <a:cs typeface="Arial" panose="020B0604020202020204" pitchFamily="34" charset="0"/>
              </a:rPr>
              <a:t>Statistical </a:t>
            </a:r>
            <a:r>
              <a:rPr lang="en-GB" altLang="en-US" sz="1600" b="1" u="sng" dirty="0">
                <a:cs typeface="Arial" panose="020B0604020202020204" pitchFamily="34" charset="0"/>
              </a:rPr>
              <a:t>Methods - Seasonality</a:t>
            </a:r>
            <a:endParaRPr lang="en-US" altLang="en-US" sz="1600" b="1" u="sng" dirty="0"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sz="1600" b="1" dirty="0">
                <a:cs typeface="Arial" panose="020B0604020202020204" pitchFamily="34" charset="0"/>
              </a:rPr>
              <a:t>Base model</a:t>
            </a:r>
            <a:r>
              <a:rPr lang="en-US" altLang="en-US" sz="1600" dirty="0">
                <a:cs typeface="Arial" panose="020B0604020202020204" pitchFamily="34" charset="0"/>
              </a:rPr>
              <a:t>: generalized additive mixed-effects Poisson model, with a log link.</a:t>
            </a:r>
          </a:p>
          <a:p>
            <a:pPr marL="0" lvl="2" indent="0">
              <a:buNone/>
            </a:pPr>
            <a:r>
              <a:rPr lang="en-US" altLang="en-US" sz="1600" dirty="0" smtClean="0">
                <a:cs typeface="Arial" panose="020B0604020202020204" pitchFamily="34" charset="0"/>
              </a:rPr>
              <a:t>Reporting </a:t>
            </a:r>
            <a:r>
              <a:rPr lang="en-US" altLang="en-US" sz="1600" dirty="0">
                <a:cs typeface="Arial" panose="020B0604020202020204" pitchFamily="34" charset="0"/>
              </a:rPr>
              <a:t>hospital included as a categorical variable (as a control for case mix).</a:t>
            </a:r>
          </a:p>
          <a:p>
            <a:pPr marL="0" lvl="2" indent="0">
              <a:buNone/>
            </a:pPr>
            <a:r>
              <a:rPr lang="en-US" altLang="en-US" sz="1600" dirty="0" smtClean="0">
                <a:cs typeface="Arial" panose="020B0604020202020204" pitchFamily="34" charset="0"/>
              </a:rPr>
              <a:t>Fixed linear polynomial by hospital </a:t>
            </a:r>
            <a:r>
              <a:rPr lang="en-US" altLang="en-US" sz="1600" dirty="0">
                <a:cs typeface="Arial" panose="020B0604020202020204" pitchFamily="34" charset="0"/>
              </a:rPr>
              <a:t>interaction term controlled </a:t>
            </a:r>
            <a:r>
              <a:rPr lang="en-US" altLang="en-US" sz="1600" dirty="0" smtClean="0">
                <a:cs typeface="Arial" panose="020B0604020202020204" pitchFamily="34" charset="0"/>
              </a:rPr>
              <a:t>for varying rates of change (mainly increase) </a:t>
            </a:r>
            <a:r>
              <a:rPr lang="en-US" altLang="en-US" sz="1600" dirty="0">
                <a:cs typeface="Arial" panose="020B0604020202020204" pitchFamily="34" charset="0"/>
              </a:rPr>
              <a:t>over time.</a:t>
            </a:r>
          </a:p>
          <a:p>
            <a:pPr marL="0" lvl="2" indent="0">
              <a:buNone/>
            </a:pPr>
            <a:r>
              <a:rPr lang="en-US" altLang="en-US" sz="1600" b="1" dirty="0">
                <a:cs typeface="Arial" panose="020B0604020202020204" pitchFamily="34" charset="0"/>
              </a:rPr>
              <a:t>Seasonal model: </a:t>
            </a:r>
            <a:r>
              <a:rPr lang="en-US" altLang="en-US" sz="1600" dirty="0">
                <a:cs typeface="Arial" panose="020B0604020202020204" pitchFamily="34" charset="0"/>
              </a:rPr>
              <a:t>cyclic effect (periodic penalized regression spine) </a:t>
            </a:r>
            <a:r>
              <a:rPr lang="en-GB" sz="1600" dirty="0" smtClean="0"/>
              <a:t>fitted </a:t>
            </a:r>
            <a:r>
              <a:rPr lang="en-GB" sz="1600" dirty="0"/>
              <a:t>to the week of the year </a:t>
            </a:r>
            <a:r>
              <a:rPr lang="en-GB" sz="1600" dirty="0" smtClean="0"/>
              <a:t>variable was added to base model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sz="1600" dirty="0" smtClean="0">
                <a:cs typeface="Arial" panose="020B0604020202020204" pitchFamily="34" charset="0"/>
              </a:rPr>
              <a:t>Model fit assessed using </a:t>
            </a:r>
            <a:r>
              <a:rPr lang="en-US" altLang="en-US" sz="1600" dirty="0">
                <a:cs typeface="Arial" panose="020B0604020202020204" pitchFamily="34" charset="0"/>
              </a:rPr>
              <a:t>the </a:t>
            </a:r>
            <a:r>
              <a:rPr lang="en-US" altLang="en-US" sz="1600" dirty="0" err="1">
                <a:cs typeface="Arial" panose="020B0604020202020204" pitchFamily="34" charset="0"/>
              </a:rPr>
              <a:t>Akaike</a:t>
            </a:r>
            <a:r>
              <a:rPr lang="en-US" altLang="en-US" sz="1600" dirty="0">
                <a:cs typeface="Arial" panose="020B0604020202020204" pitchFamily="34" charset="0"/>
              </a:rPr>
              <a:t> Information </a:t>
            </a:r>
            <a:r>
              <a:rPr lang="en-US" altLang="en-US" sz="1600" dirty="0" smtClean="0">
                <a:cs typeface="Arial" panose="020B0604020202020204" pitchFamily="34" charset="0"/>
              </a:rPr>
              <a:t>Criterion.</a:t>
            </a:r>
            <a:endParaRPr lang="en-US" altLang="en-US" sz="1600" dirty="0">
              <a:cs typeface="Arial" panose="020B0604020202020204" pitchFamily="34" charset="0"/>
            </a:endParaRPr>
          </a:p>
          <a:p>
            <a:r>
              <a:rPr lang="en-GB" altLang="en-US" sz="1600" b="1" u="sng" dirty="0" smtClean="0">
                <a:cs typeface="Arial" panose="020B0604020202020204" pitchFamily="34" charset="0"/>
              </a:rPr>
              <a:t>Statistical </a:t>
            </a:r>
            <a:r>
              <a:rPr lang="en-GB" altLang="en-US" sz="1600" b="1" u="sng" dirty="0">
                <a:cs typeface="Arial" panose="020B0604020202020204" pitchFamily="34" charset="0"/>
              </a:rPr>
              <a:t>Methods – Clustering of Hospital onset cases</a:t>
            </a:r>
            <a:endParaRPr lang="en-US" sz="1600" dirty="0">
              <a:cs typeface="Arial" panose="020B0604020202020204" pitchFamily="34" charset="0"/>
            </a:endParaRPr>
          </a:p>
          <a:p>
            <a:pPr marL="0" indent="0"/>
            <a:r>
              <a:rPr lang="en-GB" sz="1600" dirty="0">
                <a:cs typeface="Arial" panose="020B0604020202020204" pitchFamily="34" charset="0"/>
              </a:rPr>
              <a:t>Temporal clustering, indicating transmission, was determined by </a:t>
            </a:r>
            <a:r>
              <a:rPr lang="en-GB" sz="1600" b="1" dirty="0">
                <a:cs typeface="Arial" panose="020B0604020202020204" pitchFamily="34" charset="0"/>
              </a:rPr>
              <a:t>departures from independence </a:t>
            </a:r>
            <a:r>
              <a:rPr lang="en-GB" sz="1600" dirty="0">
                <a:cs typeface="Arial" panose="020B0604020202020204" pitchFamily="34" charset="0"/>
              </a:rPr>
              <a:t>of the model residuals. </a:t>
            </a:r>
          </a:p>
          <a:p>
            <a:pPr marL="0" indent="0"/>
            <a:r>
              <a:rPr lang="en-GB" sz="1600" dirty="0"/>
              <a:t>The </a:t>
            </a:r>
            <a:r>
              <a:rPr lang="en-GB" sz="1600" b="1" dirty="0"/>
              <a:t>Box-Pierce portmanteau statistic</a:t>
            </a:r>
            <a:r>
              <a:rPr lang="en-GB" sz="1600" dirty="0"/>
              <a:t> was used to indicate dependence and quantify statistical significance taking a maximum four-week interval.</a:t>
            </a:r>
            <a:endParaRPr lang="en-GB" altLang="en-US" sz="1600" dirty="0"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1720" y="260648"/>
            <a:ext cx="6966328" cy="6480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50" baseline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GB" sz="2800" dirty="0" smtClean="0"/>
              <a:t>Can seasonality or nosocomial transmission explain trends in </a:t>
            </a:r>
            <a:r>
              <a:rPr lang="en-GB" sz="2800" i="1" dirty="0" smtClean="0"/>
              <a:t>Escherichia coli  </a:t>
            </a:r>
            <a:r>
              <a:rPr lang="en-GB" sz="2800" dirty="0" smtClean="0"/>
              <a:t>bloodstream infection incidence across England?</a:t>
            </a:r>
            <a:endParaRPr lang="en-GB" sz="28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47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051720" y="260648"/>
            <a:ext cx="6966328" cy="6480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50" baseline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GB" sz="2800" dirty="0" smtClean="0"/>
              <a:t>Can seasonality or nosocomial transmission explain trends in </a:t>
            </a:r>
            <a:r>
              <a:rPr lang="en-GB" sz="2800" i="1" dirty="0" smtClean="0"/>
              <a:t>Escherichia coli  </a:t>
            </a:r>
            <a:r>
              <a:rPr lang="en-GB" sz="2800" dirty="0" smtClean="0"/>
              <a:t>bloodstream infection incidence across England?</a:t>
            </a:r>
            <a:endParaRPr lang="en-GB" sz="2800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83648" y="1835532"/>
            <a:ext cx="8534400" cy="369332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b="1" i="1" dirty="0" smtClean="0">
                <a:solidFill>
                  <a:schemeClr val="bg1"/>
                </a:solidFill>
                <a:ea typeface="ＭＳ Ｐゴシック" pitchFamily="34" charset="-128"/>
              </a:rPr>
              <a:t>E coli </a:t>
            </a:r>
            <a:r>
              <a:rPr lang="en-GB" b="1" dirty="0" smtClean="0">
                <a:solidFill>
                  <a:schemeClr val="bg1"/>
                </a:solidFill>
                <a:ea typeface="ＭＳ Ｐゴシック" pitchFamily="34" charset="-128"/>
              </a:rPr>
              <a:t>BSI : variation by region and place of onset</a:t>
            </a:r>
            <a:r>
              <a:rPr lang="en-GB" baseline="30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endParaRPr lang="en-GB" b="1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8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536"/>
          <a:stretch>
            <a:fillRect/>
          </a:stretch>
        </p:blipFill>
        <p:spPr>
          <a:xfrm>
            <a:off x="685800" y="2276872"/>
            <a:ext cx="7620000" cy="23120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Shape 143"/>
          <p:cNvSpPr/>
          <p:nvPr/>
        </p:nvSpPr>
        <p:spPr>
          <a:xfrm>
            <a:off x="395536" y="4636707"/>
            <a:ext cx="4158077" cy="1384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lIns="20720" rIns="20720">
            <a:spAutoFit/>
          </a:bodyPr>
          <a:lstStyle/>
          <a:p>
            <a:pPr algn="ctr" eaLnBrk="1" hangingPunct="1"/>
            <a:r>
              <a:rPr lang="en-GB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linear 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time trend and a cyclic cubic spine provided the best </a:t>
            </a:r>
            <a:r>
              <a:rPr lang="en-GB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fit to the data.</a:t>
            </a:r>
            <a:endParaRPr lang="en-GB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GB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there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relationship between </a:t>
            </a:r>
            <a:r>
              <a:rPr lang="en-GB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year and</a:t>
            </a:r>
            <a:r>
              <a:rPr lang="en-GB" altLang="en-US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E. coli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weekly counts when all other </a:t>
            </a:r>
            <a:r>
              <a:rPr lang="en-GB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(linear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over time and between hospital </a:t>
            </a:r>
            <a:r>
              <a:rPr lang="en-GB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variance)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taken into account</a:t>
            </a:r>
            <a:endParaRPr lang="en-GB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hape 143"/>
          <p:cNvSpPr/>
          <p:nvPr/>
        </p:nvSpPr>
        <p:spPr>
          <a:xfrm>
            <a:off x="4897096" y="4725144"/>
            <a:ext cx="3779360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wrap="square" lIns="20720" rIns="20720">
            <a:spAutoFit/>
          </a:bodyPr>
          <a:lstStyle>
            <a:lvl1pPr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  <a:lvl2pPr indent="207889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2pPr>
            <a:lvl3pPr indent="415778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3pPr>
            <a:lvl4pPr indent="623667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4pPr>
            <a:lvl5pPr indent="831555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5pPr>
            <a:lvl6pPr indent="1039444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6pPr>
            <a:lvl7pPr indent="1247333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7pPr>
            <a:lvl8pPr indent="1455222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8pPr>
            <a:lvl9pPr indent="1663111">
              <a:defRPr sz="1091">
                <a:solidFill>
                  <a:srgbClr val="151035"/>
                </a:solidFill>
                <a:latin typeface="Times Roman"/>
                <a:ea typeface="Times Roman"/>
                <a:cs typeface="Times Roman"/>
                <a:sym typeface="Times Roman"/>
              </a:defRPr>
            </a:lvl9pPr>
          </a:lstStyle>
          <a:p>
            <a:pPr algn="ctr"/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Model with a linear time trend provided the best fit to the data i.e. without the cubic spline </a:t>
            </a:r>
          </a:p>
          <a:p>
            <a:pPr algn="ctr" eaLnBrk="1" hangingPunct="1"/>
            <a:endParaRPr lang="en-GB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GB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no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 of seasonality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504" y="6382489"/>
            <a:ext cx="70567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Deeny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SR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van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Kleef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E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Bou-Antoun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Hope RJ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Robotham JV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Seasonal changes in the incidence of Escherichia coli bloodstream infection: variation with region and place of onset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  <a:hlinkClick r:id="rId8" tooltip="Clinical microbiology and infection : the official publication of the European Society of Clinical Microbiology and Infectious Diseases."/>
              </a:rPr>
              <a:t>Clin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  <a:hlinkClick r:id="rId8" tooltip="Clinical microbiology and infection : the official publication of the European Society of Clinical Microbiology and Infectious Diseases.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  <a:hlinkClick r:id="rId8" tooltip="Clinical microbiology and infection : the official publication of the European Society of Clinical Microbiology and Infectious Diseases."/>
              </a:rPr>
              <a:t>Microbiol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8" tooltip="Clinical microbiology and infection : the official publication of the European Society of Clinical Microbiology and Infectious Diseases."/>
              </a:rPr>
              <a:t> Infect.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 2015 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648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051720" y="260648"/>
            <a:ext cx="6966328" cy="6480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50" baseline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GB" sz="2800" dirty="0" smtClean="0"/>
              <a:t>Can seasonality or nosocomial transmission explain trends in </a:t>
            </a:r>
            <a:r>
              <a:rPr lang="en-GB" sz="2800" i="1" dirty="0" smtClean="0"/>
              <a:t>Escherichia coli  </a:t>
            </a:r>
            <a:r>
              <a:rPr lang="en-GB" sz="2800" dirty="0" smtClean="0"/>
              <a:t>bloodstream infection incidence across England?</a:t>
            </a:r>
            <a:endParaRPr lang="en-GB" sz="2800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83648" y="1835532"/>
            <a:ext cx="8534400" cy="369332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b="1" i="1" dirty="0" smtClean="0">
                <a:solidFill>
                  <a:schemeClr val="bg1"/>
                </a:solidFill>
                <a:ea typeface="ＭＳ Ｐゴシック" pitchFamily="34" charset="-128"/>
              </a:rPr>
              <a:t>E coli </a:t>
            </a:r>
            <a:r>
              <a:rPr lang="en-GB" b="1" dirty="0" smtClean="0">
                <a:solidFill>
                  <a:schemeClr val="bg1"/>
                </a:solidFill>
                <a:ea typeface="ＭＳ Ｐゴシック" pitchFamily="34" charset="-128"/>
              </a:rPr>
              <a:t>BSI : variation by region and place of onset</a:t>
            </a:r>
            <a:r>
              <a:rPr lang="en-GB" baseline="30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endParaRPr lang="en-GB" b="1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9" name="Picture 8" descr="Figure1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-180" t="33063" r="180" b="33563"/>
          <a:stretch/>
        </p:blipFill>
        <p:spPr>
          <a:xfrm>
            <a:off x="405919" y="2228126"/>
            <a:ext cx="4814153" cy="2064971"/>
          </a:xfrm>
          <a:prstGeom prst="rect">
            <a:avLst/>
          </a:prstGeom>
        </p:spPr>
      </p:pic>
      <p:pic>
        <p:nvPicPr>
          <p:cNvPr id="10" name="Picture 9" descr="Figure1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-1620" t="67440" r="1620" b="-551"/>
          <a:stretch/>
        </p:blipFill>
        <p:spPr>
          <a:xfrm>
            <a:off x="323528" y="4332058"/>
            <a:ext cx="4814153" cy="1872206"/>
          </a:xfrm>
          <a:prstGeom prst="rect">
            <a:avLst/>
          </a:prstGeom>
        </p:spPr>
      </p:pic>
      <p:sp>
        <p:nvSpPr>
          <p:cNvPr id="14" name="Shape 143"/>
          <p:cNvSpPr/>
          <p:nvPr/>
        </p:nvSpPr>
        <p:spPr>
          <a:xfrm>
            <a:off x="5436096" y="2385536"/>
            <a:ext cx="302433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lIns="20720" rIns="20720">
            <a:spAutoFit/>
          </a:bodyPr>
          <a:lstStyle/>
          <a:p>
            <a:pPr algn="ctr" eaLnBrk="1" hangingPunct="1"/>
            <a:r>
              <a:rPr lang="en-GB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Regional </a:t>
            </a:r>
            <a:r>
              <a:rPr lang="en-GB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</a:p>
          <a:p>
            <a:pPr eaLnBrk="1" hangingPunct="1"/>
            <a:r>
              <a:rPr lang="en-GB" alt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Seasonality improved model fit in the North to the greatest degree. </a:t>
            </a:r>
          </a:p>
        </p:txBody>
      </p:sp>
      <p:sp>
        <p:nvSpPr>
          <p:cNvPr id="15" name="Shape 143"/>
          <p:cNvSpPr/>
          <p:nvPr/>
        </p:nvSpPr>
        <p:spPr>
          <a:xfrm>
            <a:off x="5495528" y="4965918"/>
            <a:ext cx="3419872" cy="1754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lIns="20720" rIns="20720">
            <a:spAutoFit/>
          </a:bodyPr>
          <a:lstStyle/>
          <a:p>
            <a:pPr algn="ctr"/>
            <a:r>
              <a:rPr lang="en-GB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Temporal dynamics</a:t>
            </a:r>
            <a:endParaRPr lang="en-GB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r>
              <a:rPr lang="en-GB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GB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evidence of clustering </a:t>
            </a:r>
            <a:r>
              <a:rPr lang="en-GB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(correlation between weeks) in </a:t>
            </a:r>
            <a:r>
              <a:rPr lang="en-GB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E.coli</a:t>
            </a:r>
            <a:r>
              <a:rPr lang="en-GB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hospital-onset BSI </a:t>
            </a:r>
            <a:r>
              <a:rPr lang="en-GB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cases in </a:t>
            </a:r>
            <a:r>
              <a:rPr lang="en-GB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time.</a:t>
            </a:r>
          </a:p>
          <a:p>
            <a:pPr algn="l" eaLnBrk="1" hangingPunct="1"/>
            <a:endParaRPr lang="en-GB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r>
              <a:rPr lang="en-GB" alt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evidence of immediate onward transmission </a:t>
            </a:r>
          </a:p>
        </p:txBody>
      </p:sp>
      <p:sp>
        <p:nvSpPr>
          <p:cNvPr id="12" name="Shape 143"/>
          <p:cNvSpPr/>
          <p:nvPr/>
        </p:nvSpPr>
        <p:spPr>
          <a:xfrm>
            <a:off x="5486400" y="3352800"/>
            <a:ext cx="3024336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lIns="20720" rIns="20720">
            <a:spAutoFit/>
          </a:bodyPr>
          <a:lstStyle/>
          <a:p>
            <a:pPr algn="ctr" eaLnBrk="1" hangingPunct="1"/>
            <a:r>
              <a:rPr lang="en-GB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Clinical Impact</a:t>
            </a:r>
          </a:p>
          <a:p>
            <a:r>
              <a:rPr lang="en-US" sz="1600" dirty="0" smtClean="0"/>
              <a:t>Extra 0.5 </a:t>
            </a:r>
            <a:r>
              <a:rPr lang="en-US" sz="1600" dirty="0" err="1" smtClean="0"/>
              <a:t>BSIs</a:t>
            </a:r>
            <a:r>
              <a:rPr lang="en-US" sz="1600" dirty="0" smtClean="0"/>
              <a:t> per hospital for the total summer period and 0.5 fewer </a:t>
            </a:r>
            <a:r>
              <a:rPr lang="en-US" sz="1600" dirty="0" err="1" smtClean="0"/>
              <a:t>BSIs</a:t>
            </a:r>
            <a:r>
              <a:rPr lang="en-US" sz="1600" dirty="0" smtClean="0"/>
              <a:t> per hospital each winter.</a:t>
            </a:r>
          </a:p>
          <a:p>
            <a:r>
              <a:rPr lang="en-US" alt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impact modest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25061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0600" y="381000"/>
            <a:ext cx="5995200" cy="64807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Antimicrobial Resistant (AMR) Organisms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791200" cy="2895600"/>
          </a:xfrm>
        </p:spPr>
        <p:txBody>
          <a:bodyPr/>
          <a:lstStyle/>
          <a:p>
            <a:r>
              <a:rPr lang="en-GB" dirty="0" smtClean="0"/>
              <a:t>AMR arises through inappropriate </a:t>
            </a:r>
            <a:r>
              <a:rPr lang="en-GB" dirty="0"/>
              <a:t>antibiotic</a:t>
            </a:r>
            <a:r>
              <a:rPr lang="en-GB" dirty="0" smtClean="0"/>
              <a:t> use </a:t>
            </a:r>
            <a:r>
              <a:rPr lang="en-GB" dirty="0"/>
              <a:t>and spreads through </a:t>
            </a:r>
            <a:r>
              <a:rPr lang="en-GB" dirty="0" smtClean="0"/>
              <a:t>poor </a:t>
            </a:r>
            <a:r>
              <a:rPr lang="en-GB" dirty="0"/>
              <a:t>infection </a:t>
            </a:r>
            <a:r>
              <a:rPr lang="en-GB" dirty="0" smtClean="0"/>
              <a:t>control (e.g. poor hand-hygiene, management of invasive devices such as urinary or vascular catheters, skin and wound care). </a:t>
            </a:r>
          </a:p>
          <a:p>
            <a:r>
              <a:rPr lang="en-GB" dirty="0" smtClean="0"/>
              <a:t>It </a:t>
            </a:r>
            <a:r>
              <a:rPr lang="en-GB" dirty="0"/>
              <a:t>comprises a </a:t>
            </a:r>
            <a:r>
              <a:rPr lang="en-GB" dirty="0" smtClean="0"/>
              <a:t>third </a:t>
            </a:r>
            <a:r>
              <a:rPr lang="en-GB" dirty="0"/>
              <a:t>of the annual 100,000 </a:t>
            </a:r>
            <a:r>
              <a:rPr lang="en-GB" dirty="0" smtClean="0"/>
              <a:t>HCAI </a:t>
            </a:r>
            <a:r>
              <a:rPr lang="en-GB" dirty="0"/>
              <a:t>and 5000 </a:t>
            </a:r>
            <a:r>
              <a:rPr lang="en-GB" dirty="0" smtClean="0"/>
              <a:t>deaths.</a:t>
            </a:r>
          </a:p>
          <a:p>
            <a:r>
              <a:rPr lang="en-GB" dirty="0" smtClean="0"/>
              <a:t>AMR is recognised as a growing threat - the Chief Medical Officer’s report, 2011, recommended for it to be placed on the national risk register.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r="1373"/>
          <a:stretch>
            <a:fillRect/>
          </a:stretch>
        </p:blipFill>
        <p:spPr>
          <a:xfrm>
            <a:off x="6019800" y="1066800"/>
            <a:ext cx="2667000" cy="3799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152072"/>
            <a:ext cx="853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Economist Jim O’Neill, Chairman of the Review on AMR, said:</a:t>
            </a:r>
          </a:p>
          <a:p>
            <a:r>
              <a:rPr lang="en-US" i="1" dirty="0" smtClean="0"/>
              <a:t>"Drug-resistant infections already kill hundreds of thousands a year globally, and by 2050 that figure could be more than 10 million. The economic cost will also be significant, with the world economy being hit by up to $100 trillion by 2050 if we do not take action.”</a:t>
            </a:r>
            <a:endParaRPr lang="en-US" i="1" dirty="0"/>
          </a:p>
        </p:txBody>
      </p:sp>
      <p:sp>
        <p:nvSpPr>
          <p:cNvPr id="6" name="Rectangle 5"/>
          <p:cNvSpPr/>
          <p:nvPr/>
        </p:nvSpPr>
        <p:spPr>
          <a:xfrm>
            <a:off x="152400" y="4258270"/>
            <a:ext cx="525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Responding to mounting international concern, in July 2014 David Cameron commissioned a review on AMR.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015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28567" t="13625" r="29732" b="66471"/>
          <a:stretch/>
        </p:blipFill>
        <p:spPr>
          <a:xfrm>
            <a:off x="457200" y="2012453"/>
            <a:ext cx="8458200" cy="21785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5962" y="4653136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Used a similar model to explore possible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clustering (transmission between symptomatic in-patients) of </a:t>
            </a:r>
            <a:r>
              <a:rPr lang="en-GB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Clostridium difficile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infection cases.</a:t>
            </a:r>
          </a:p>
          <a:p>
            <a:endParaRPr lang="en-GB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 smtClean="0"/>
              <a:t>Found </a:t>
            </a:r>
            <a:r>
              <a:rPr lang="en-GB" dirty="0"/>
              <a:t>a low, but statistically significant, correlation between successive weekly CDI case incidences (phi = 0.029, 95%CI: 0.009-0.049). This correlation was five times stronger in a subgroup analysis restricted to teaching hospitals (phi = 0.104, 95%CI: 0.048-0.159).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0" y="304800"/>
            <a:ext cx="3200400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Mandatory surveillance data</a:t>
            </a: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81000" y="1676400"/>
            <a:ext cx="8534400" cy="369332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b="1" i="1" dirty="0" smtClean="0">
                <a:solidFill>
                  <a:schemeClr val="bg1"/>
                </a:solidFill>
                <a:ea typeface="ＭＳ Ｐゴシック" pitchFamily="34" charset="-128"/>
              </a:rPr>
              <a:t>C</a:t>
            </a:r>
            <a:r>
              <a:rPr lang="en-GB" b="1" i="1" dirty="0" smtClean="0">
                <a:solidFill>
                  <a:schemeClr val="bg1"/>
                </a:solidFill>
                <a:ea typeface="ＭＳ Ｐゴシック" pitchFamily="34" charset="-128"/>
              </a:rPr>
              <a:t> </a:t>
            </a:r>
            <a:r>
              <a:rPr lang="en-GB" b="1" i="1" dirty="0" err="1" smtClean="0">
                <a:solidFill>
                  <a:schemeClr val="bg1"/>
                </a:solidFill>
                <a:ea typeface="ＭＳ Ｐゴシック" pitchFamily="34" charset="-128"/>
              </a:rPr>
              <a:t>difficile</a:t>
            </a:r>
            <a:r>
              <a:rPr lang="en-GB" b="1" dirty="0" smtClean="0">
                <a:solidFill>
                  <a:schemeClr val="bg1"/>
                </a:solidFill>
                <a:ea typeface="ＭＳ Ｐゴシック" pitchFamily="34" charset="-128"/>
              </a:rPr>
              <a:t>: </a:t>
            </a:r>
            <a:r>
              <a:rPr lang="en-GB" b="1" dirty="0" err="1" smtClean="0">
                <a:solidFill>
                  <a:schemeClr val="bg1"/>
                </a:solidFill>
                <a:ea typeface="ＭＳ Ｐゴシック" pitchFamily="34" charset="-128"/>
              </a:rPr>
              <a:t>nosocomial</a:t>
            </a:r>
            <a:r>
              <a:rPr lang="en-GB" b="1" dirty="0" smtClean="0">
                <a:solidFill>
                  <a:schemeClr val="bg1"/>
                </a:solidFill>
                <a:ea typeface="ＭＳ Ｐゴシック" pitchFamily="34" charset="-128"/>
              </a:rPr>
              <a:t> transmission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1285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676647"/>
            <a:ext cx="4248472" cy="504056"/>
          </a:xfrm>
        </p:spPr>
        <p:txBody>
          <a:bodyPr>
            <a:normAutofit/>
          </a:bodyPr>
          <a:lstStyle/>
          <a:p>
            <a:r>
              <a:rPr lang="en-GB" sz="2700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Parameter estimation</a:t>
            </a:r>
            <a:endParaRPr lang="en-GB" sz="2700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6899" y="265401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Development of models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3933056"/>
            <a:ext cx="23762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Estimation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of burden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11760" y="476672"/>
            <a:ext cx="4752528" cy="9361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Data collection / collation</a:t>
            </a:r>
            <a:endParaRPr kumimoji="0" lang="en-GB" sz="32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19872" y="3789040"/>
            <a:ext cx="3077896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Understanding dynamics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71800" y="497717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Intervention evaluation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96830" y="6233778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Informing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policy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cxnSp>
        <p:nvCxnSpPr>
          <p:cNvPr id="7" name="Elbow Connector 6"/>
          <p:cNvCxnSpPr>
            <a:endCxn id="2" idx="0"/>
          </p:cNvCxnSpPr>
          <p:nvPr/>
        </p:nvCxnSpPr>
        <p:spPr>
          <a:xfrm rot="16200000" flipV="1">
            <a:off x="5002128" y="2362644"/>
            <a:ext cx="2328417" cy="956424"/>
          </a:xfrm>
          <a:prstGeom prst="bentConnector5">
            <a:avLst>
              <a:gd name="adj1" fmla="val -95"/>
              <a:gd name="adj2" fmla="val -172439"/>
              <a:gd name="adj3" fmla="val 12236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41646" y="944724"/>
            <a:ext cx="553178" cy="68407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08637" y="4373877"/>
            <a:ext cx="838437" cy="650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41646" y="2062521"/>
            <a:ext cx="394861" cy="59940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104218" y="3036936"/>
            <a:ext cx="303716" cy="67318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555776" y="3049707"/>
            <a:ext cx="366306" cy="762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023357" y="4196003"/>
            <a:ext cx="315500" cy="781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 rot="5400000">
            <a:off x="3482656" y="2959181"/>
            <a:ext cx="954552" cy="5544616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160385" y="3763955"/>
            <a:ext cx="3259487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950241" y="1474471"/>
            <a:ext cx="4358063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7872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246248" cy="648072"/>
          </a:xfrm>
        </p:spPr>
        <p:txBody>
          <a:bodyPr>
            <a:normAutofit fontScale="90000"/>
          </a:bodyPr>
          <a:lstStyle/>
          <a:p>
            <a:r>
              <a:rPr lang="en-GB" altLang="en-US" dirty="0" smtClean="0"/>
              <a:t>There is a need to quantify health and economic burden of AMR</a:t>
            </a:r>
          </a:p>
        </p:txBody>
      </p:sp>
      <p:sp>
        <p:nvSpPr>
          <p:cNvPr id="9219" name="Rectangle 4"/>
          <p:cNvSpPr>
            <a:spLocks noGrp="1"/>
          </p:cNvSpPr>
          <p:nvPr>
            <p:ph type="body" idx="1"/>
          </p:nvPr>
        </p:nvSpPr>
        <p:spPr>
          <a:xfrm>
            <a:off x="533400" y="1981200"/>
            <a:ext cx="8028000" cy="4064455"/>
          </a:xfrm>
        </p:spPr>
        <p:txBody>
          <a:bodyPr/>
          <a:lstStyle/>
          <a:p>
            <a:pPr marL="174625" indent="0">
              <a:lnSpc>
                <a:spcPct val="80000"/>
              </a:lnSpc>
            </a:pPr>
            <a:r>
              <a:rPr lang="en-GB" altLang="en-US" sz="2400" dirty="0" smtClean="0"/>
              <a:t>Given the importance of AMR in current and future health policy there is a need to quantify the health and economic  impact of AMR bacterial infections in the English National Health Service.</a:t>
            </a:r>
          </a:p>
          <a:p>
            <a:pPr marL="174625" indent="0">
              <a:lnSpc>
                <a:spcPct val="80000"/>
              </a:lnSpc>
            </a:pPr>
            <a:endParaRPr lang="en-GB" altLang="en-US" sz="2400" dirty="0" smtClean="0"/>
          </a:p>
          <a:p>
            <a:pPr marL="174625" indent="0">
              <a:lnSpc>
                <a:spcPct val="80000"/>
              </a:lnSpc>
            </a:pPr>
            <a:r>
              <a:rPr lang="en-GB" altLang="en-US" sz="2400" dirty="0" smtClean="0"/>
              <a:t>Quantification of the economic burden can help provide incentives to encourage pharmaceutical companies to develop new antibiotics, and for patients and healthcare providers to use existing antibiotics sustainably</a:t>
            </a:r>
          </a:p>
          <a:p>
            <a:pPr marL="174625" indent="0">
              <a:lnSpc>
                <a:spcPct val="80000"/>
              </a:lnSpc>
            </a:pPr>
            <a:endParaRPr lang="en-GB" altLang="en-US" sz="2400" dirty="0" smtClean="0"/>
          </a:p>
          <a:p>
            <a:pPr marL="174625" lvl="1" indent="0">
              <a:lnSpc>
                <a:spcPct val="80000"/>
              </a:lnSpc>
              <a:spcBef>
                <a:spcPts val="1200"/>
              </a:spcBef>
            </a:pPr>
            <a:r>
              <a:rPr lang="en-GB" altLang="en-US" sz="2400" dirty="0" smtClean="0"/>
              <a:t>Allow health economic analyses that inform the allocation of resources to e.g. infection control programmes or stewardship interventions</a:t>
            </a:r>
          </a:p>
          <a:p>
            <a:pPr marL="174625" indent="0">
              <a:lnSpc>
                <a:spcPct val="80000"/>
              </a:lnSpc>
            </a:pPr>
            <a:endParaRPr lang="en-GB" altLang="en-US" sz="2400" dirty="0" smtClean="0"/>
          </a:p>
          <a:p>
            <a:pPr>
              <a:lnSpc>
                <a:spcPct val="80000"/>
              </a:lnSpc>
            </a:pPr>
            <a:endParaRPr lang="en-GB" altLang="en-US" sz="2800" dirty="0" smtClean="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GB" altLang="en-US" sz="2800" dirty="0" smtClean="0"/>
          </a:p>
          <a:p>
            <a:pPr>
              <a:lnSpc>
                <a:spcPct val="80000"/>
              </a:lnSpc>
            </a:pPr>
            <a:endParaRPr lang="en-GB" altLang="en-US" sz="2800" dirty="0" smtClean="0"/>
          </a:p>
          <a:p>
            <a:pPr>
              <a:lnSpc>
                <a:spcPct val="80000"/>
              </a:lnSpc>
            </a:pPr>
            <a:endParaRPr lang="en-GB" altLang="en-US" sz="2800" dirty="0" smtClean="0"/>
          </a:p>
          <a:p>
            <a:pPr>
              <a:lnSpc>
                <a:spcPct val="80000"/>
              </a:lnSpc>
            </a:pPr>
            <a:endParaRPr lang="en-GB" altLang="en-US" sz="2800" dirty="0" smtClean="0"/>
          </a:p>
          <a:p>
            <a:pPr>
              <a:lnSpc>
                <a:spcPct val="80000"/>
              </a:lnSpc>
            </a:pPr>
            <a:endParaRPr lang="en-GB" altLang="en-US" sz="2800" dirty="0" smtClean="0"/>
          </a:p>
          <a:p>
            <a:pPr>
              <a:lnSpc>
                <a:spcPct val="80000"/>
              </a:lnSpc>
            </a:pPr>
            <a:endParaRPr lang="en-GB" alt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493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840760" cy="648072"/>
          </a:xfrm>
        </p:spPr>
        <p:txBody>
          <a:bodyPr>
            <a:noAutofit/>
          </a:bodyPr>
          <a:lstStyle/>
          <a:p>
            <a:r>
              <a:rPr lang="en-GB" altLang="en-US" sz="3200" dirty="0" smtClean="0"/>
              <a:t>Issues with estimating the economic impact/ burden of AMR bacteria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3629025"/>
          </a:xfrm>
        </p:spPr>
        <p:txBody>
          <a:bodyPr/>
          <a:lstStyle/>
          <a:p>
            <a:pPr marL="174625" indent="0">
              <a:lnSpc>
                <a:spcPct val="80000"/>
              </a:lnSpc>
            </a:pPr>
            <a:r>
              <a:rPr lang="en-GB" altLang="en-US" sz="2400" dirty="0" smtClean="0"/>
              <a:t>Quantifying the health and economic impacts of resistance represents a significant research challenge</a:t>
            </a:r>
          </a:p>
          <a:p>
            <a:pPr marL="517525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 smtClean="0"/>
              <a:t>Antibiotic resistance is not in itself a disease entity. It encompasses many types of infections &amp; bacteria. </a:t>
            </a:r>
          </a:p>
          <a:p>
            <a:pPr marL="517525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 smtClean="0"/>
              <a:t>Require prevalence estimates, which are often not so easy to obtain as might be suspected. Definitions are often not clear cut - Which bugs? Which drugs?</a:t>
            </a:r>
            <a:endParaRPr lang="en-GB" altLang="en-US" sz="1200" dirty="0" smtClean="0"/>
          </a:p>
          <a:p>
            <a:pPr marL="174625" indent="0">
              <a:lnSpc>
                <a:spcPct val="80000"/>
              </a:lnSpc>
            </a:pPr>
            <a:r>
              <a:rPr lang="en-GB" altLang="en-US" sz="2400" dirty="0" smtClean="0"/>
              <a:t>For hospital impact it is primarily the outcomes of mortality and additional stay associated with these infections that are of interest. </a:t>
            </a:r>
          </a:p>
          <a:p>
            <a:pPr marL="517525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 smtClean="0"/>
              <a:t>A large part of the cost of an AMR HCAI can be represented by the economic value of bed-days released by preventing infection. </a:t>
            </a:r>
            <a:endParaRPr lang="en-GB" altLang="en-US" sz="1200" dirty="0" smtClean="0"/>
          </a:p>
          <a:p>
            <a:pPr marL="174625" indent="0">
              <a:lnSpc>
                <a:spcPct val="80000"/>
              </a:lnSpc>
            </a:pPr>
            <a:r>
              <a:rPr lang="en-GB" altLang="en-US" sz="2400" dirty="0" smtClean="0"/>
              <a:t>However, there are problems associated with the estimation of additional length of stay and attributable mortality. </a:t>
            </a:r>
          </a:p>
          <a:p>
            <a:pPr>
              <a:lnSpc>
                <a:spcPct val="80000"/>
              </a:lnSpc>
            </a:pPr>
            <a:endParaRPr lang="en-GB" altLang="en-US" sz="16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673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1720" y="390818"/>
            <a:ext cx="6408712" cy="765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000" spc="-150" dirty="0">
                <a:solidFill>
                  <a:srgbClr val="00AE9E"/>
                </a:solidFill>
                <a:latin typeface="Arial" pitchFamily="34" charset="0"/>
              </a:rPr>
              <a:t>Methodological challenges </a:t>
            </a:r>
            <a:r>
              <a:rPr lang="en-GB" sz="3000" spc="-150" dirty="0" smtClean="0">
                <a:solidFill>
                  <a:srgbClr val="00AE9E"/>
                </a:solidFill>
                <a:latin typeface="Arial" pitchFamily="34" charset="0"/>
              </a:rPr>
              <a:t>: </a:t>
            </a:r>
            <a:endParaRPr lang="en-GB" sz="3000" spc="-150" dirty="0">
              <a:solidFill>
                <a:srgbClr val="00AE9E"/>
              </a:solidFill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000" spc="-150" dirty="0" smtClean="0">
                <a:solidFill>
                  <a:srgbClr val="00AE9E"/>
                </a:solidFill>
                <a:latin typeface="Arial" pitchFamily="34" charset="0"/>
              </a:rPr>
              <a:t>Additional length of stay due to infection</a:t>
            </a:r>
            <a:endParaRPr lang="en-US" sz="3000" spc="-150" dirty="0" smtClean="0">
              <a:solidFill>
                <a:srgbClr val="00AE9E"/>
              </a:solidFill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528" y="2348880"/>
            <a:ext cx="8713787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ts val="1200"/>
              </a:spcBef>
              <a:spcAft>
                <a:spcPct val="0"/>
              </a:spcAft>
              <a:buFont typeface="Arial" pitchFamily="84" charset="0"/>
              <a:defRPr kern="120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defRPr>
            </a:lvl1pPr>
            <a:lvl2pPr algn="l" rtl="0" fontAlgn="base">
              <a:spcBef>
                <a:spcPts val="6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2pPr>
            <a:lvl3pPr marL="215900" indent="-215900" algn="l" rtl="0" fontAlgn="base">
              <a:spcBef>
                <a:spcPts val="600"/>
              </a:spcBef>
              <a:spcAft>
                <a:spcPct val="0"/>
              </a:spcAft>
              <a:buFont typeface="Arial" pitchFamily="84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3pPr>
            <a:lvl4pPr marL="898525" indent="-287338" algn="l" rtl="0" fontAlgn="base">
              <a:spcBef>
                <a:spcPts val="600"/>
              </a:spcBef>
              <a:spcAft>
                <a:spcPct val="0"/>
              </a:spcAft>
              <a:buFont typeface="Arial" pitchFamily="8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4pPr>
            <a:lvl5pPr marL="1431925" indent="-263525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chemeClr val="tx1"/>
                </a:solidFill>
              </a:rPr>
              <a:t>Confounders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  <a:cs typeface="+mn-cs"/>
              </a:rPr>
              <a:t>such </a:t>
            </a:r>
            <a:r>
              <a:rPr lang="en-GB" sz="1600" dirty="0">
                <a:solidFill>
                  <a:schemeClr val="tx1"/>
                </a:solidFill>
                <a:cs typeface="+mn-cs"/>
              </a:rPr>
              <a:t>as disease severity, type of infection.  </a:t>
            </a:r>
          </a:p>
          <a:p>
            <a:r>
              <a:rPr lang="en-GB" sz="1600" dirty="0">
                <a:solidFill>
                  <a:schemeClr val="tx1"/>
                </a:solidFill>
                <a:cs typeface="+mn-cs"/>
              </a:rPr>
              <a:t>Definition of </a:t>
            </a:r>
            <a:r>
              <a:rPr lang="en-GB" sz="1600" b="1" dirty="0" smtClean="0">
                <a:solidFill>
                  <a:schemeClr val="tx1"/>
                </a:solidFill>
              </a:rPr>
              <a:t>cases and controls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sz="1600" b="1" dirty="0" err="1" smtClean="0">
                <a:solidFill>
                  <a:schemeClr val="tx1"/>
                </a:solidFill>
              </a:rPr>
              <a:t>Endogeneity</a:t>
            </a:r>
            <a:r>
              <a:rPr lang="en-GB" sz="1600" b="1" dirty="0" smtClean="0">
                <a:solidFill>
                  <a:schemeClr val="tx1"/>
                </a:solidFill>
              </a:rPr>
              <a:t> bias and time dependency </a:t>
            </a:r>
          </a:p>
          <a:p>
            <a:pPr marL="0"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 dirty="0" smtClean="0"/>
              <a:t>Infections may increase the length of stay and increased length of stay increases the chance of infection. </a:t>
            </a:r>
          </a:p>
          <a:p>
            <a:pPr marL="0"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 dirty="0" smtClean="0"/>
              <a:t>Traditional approaches (e.g. logistic regression) ignore the timing of events.  </a:t>
            </a:r>
          </a:p>
          <a:p>
            <a:pPr marL="0"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 dirty="0" smtClean="0"/>
              <a:t>A wide variation in estimates of additional length of stay results from how (and whether) timing of infection is accounted for. </a:t>
            </a:r>
          </a:p>
          <a:p>
            <a:pPr lvl="3">
              <a:lnSpc>
                <a:spcPct val="80000"/>
              </a:lnSpc>
              <a:buFont typeface="Arial" pitchFamily="34" charset="0"/>
              <a:buChar char="•"/>
            </a:pPr>
            <a:r>
              <a:rPr lang="en-GB" dirty="0" smtClean="0"/>
              <a:t>Barnett </a:t>
            </a:r>
            <a:r>
              <a:rPr lang="en-GB" i="1" dirty="0" smtClean="0"/>
              <a:t>et al </a:t>
            </a:r>
            <a:r>
              <a:rPr lang="en-GB" dirty="0" smtClean="0"/>
              <a:t>[Value Health, 2011] demonstrated that estimates for MRSA were reduced by almost 10 days when timing of infection was included within the analysis. </a:t>
            </a:r>
            <a:endParaRPr lang="en-GB" b="1" dirty="0" smtClean="0"/>
          </a:p>
          <a:p>
            <a:pPr>
              <a:lnSpc>
                <a:spcPct val="80000"/>
              </a:lnSpc>
            </a:pPr>
            <a:r>
              <a:rPr lang="en-GB" sz="1600" b="1" dirty="0" smtClean="0">
                <a:solidFill>
                  <a:schemeClr val="tx1"/>
                </a:solidFill>
              </a:rPr>
              <a:t>Informative censoring</a:t>
            </a:r>
          </a:p>
          <a:p>
            <a:pPr marL="0"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 dirty="0" smtClean="0"/>
              <a:t>The most severely ill will have the highest chance of dying and the lowest chance of being discharged on a given day. </a:t>
            </a:r>
          </a:p>
          <a:p>
            <a:pPr marL="0"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 dirty="0" smtClean="0"/>
              <a:t>Such informative censoring can lead to very large biases if unaccounted for (e.g. in a standard survival analysis).</a:t>
            </a:r>
          </a:p>
          <a:p>
            <a:endParaRPr lang="en-GB" sz="2000" b="1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59246" y="1505930"/>
            <a:ext cx="8642350" cy="650875"/>
          </a:xfrm>
          <a:prstGeom prst="rect">
            <a:avLst/>
          </a:prstGeom>
          <a:solidFill>
            <a:srgbClr val="E1F4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GB" sz="1800" b="0" i="1" dirty="0">
                <a:solidFill>
                  <a:schemeClr val="tx1"/>
                </a:solidFill>
              </a:rPr>
              <a:t>Taking MRSA as an example, studies report a 3-20 day increase in length of stay. Why the wide variation?</a:t>
            </a:r>
            <a:endParaRPr lang="en-GB" sz="18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6679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1720" y="390818"/>
            <a:ext cx="6408712" cy="765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000" spc="-150" dirty="0">
                <a:solidFill>
                  <a:srgbClr val="00AE9E"/>
                </a:solidFill>
                <a:latin typeface="Arial" pitchFamily="34" charset="0"/>
              </a:rPr>
              <a:t>Methodological challenges </a:t>
            </a:r>
            <a:r>
              <a:rPr lang="en-GB" sz="3000" spc="-150" dirty="0" smtClean="0">
                <a:solidFill>
                  <a:srgbClr val="00AE9E"/>
                </a:solidFill>
                <a:latin typeface="Arial" pitchFamily="34" charset="0"/>
              </a:rPr>
              <a:t>: </a:t>
            </a:r>
            <a:endParaRPr lang="en-GB" sz="3000" spc="-150" dirty="0">
              <a:solidFill>
                <a:srgbClr val="00AE9E"/>
              </a:solidFill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000" spc="-150" dirty="0" smtClean="0">
                <a:solidFill>
                  <a:srgbClr val="00AE9E"/>
                </a:solidFill>
                <a:latin typeface="Arial" pitchFamily="34" charset="0"/>
              </a:rPr>
              <a:t>Additional length of stay due to infection</a:t>
            </a:r>
            <a:endParaRPr lang="en-US" sz="3000" spc="-150" dirty="0" smtClean="0">
              <a:solidFill>
                <a:srgbClr val="00AE9E"/>
              </a:solidFill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32053" y="2276872"/>
            <a:ext cx="871378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ts val="1200"/>
              </a:spcBef>
              <a:spcAft>
                <a:spcPct val="0"/>
              </a:spcAft>
              <a:buFont typeface="Arial" pitchFamily="84" charset="0"/>
              <a:defRPr kern="120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defRPr>
            </a:lvl1pPr>
            <a:lvl2pPr algn="l" rtl="0" fontAlgn="base">
              <a:spcBef>
                <a:spcPts val="6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2pPr>
            <a:lvl3pPr marL="215900" indent="-215900" algn="l" rtl="0" fontAlgn="base">
              <a:spcBef>
                <a:spcPts val="600"/>
              </a:spcBef>
              <a:spcAft>
                <a:spcPct val="0"/>
              </a:spcAft>
              <a:buFont typeface="Arial" pitchFamily="84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3pPr>
            <a:lvl4pPr marL="898525" indent="-287338" algn="l" rtl="0" fontAlgn="base">
              <a:spcBef>
                <a:spcPts val="600"/>
              </a:spcBef>
              <a:spcAft>
                <a:spcPct val="0"/>
              </a:spcAft>
              <a:buFont typeface="Arial" pitchFamily="8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4pPr>
            <a:lvl5pPr marL="1431925" indent="-263525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chemeClr val="tx1"/>
                </a:solidFill>
                <a:latin typeface="Arial" pitchFamily="34" charset="0"/>
                <a:ea typeface="ヒラギノ角ゴ Pro W3" pitchFamily="8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sz="1600" b="1" i="1" dirty="0" smtClean="0">
                <a:solidFill>
                  <a:schemeClr val="tx1"/>
                </a:solidFill>
              </a:rPr>
              <a:t>Failing to account for these issues can </a:t>
            </a:r>
            <a:r>
              <a:rPr lang="en-GB" sz="1600" b="1" i="1" dirty="0">
                <a:solidFill>
                  <a:schemeClr val="tx1"/>
                </a:solidFill>
              </a:rPr>
              <a:t>lead to large biases (usually large overestimates</a:t>
            </a:r>
            <a:r>
              <a:rPr lang="en-GB" sz="1600" b="1" i="1" dirty="0" smtClean="0">
                <a:solidFill>
                  <a:schemeClr val="tx1"/>
                </a:solidFill>
              </a:rPr>
              <a:t>) in additional length of stay</a:t>
            </a:r>
            <a:endParaRPr lang="en-GB" sz="16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>
                <a:solidFill>
                  <a:schemeClr val="tx1"/>
                </a:solidFill>
              </a:rPr>
              <a:t>Overvaluing the cost of bed days, and therefore the cost of </a:t>
            </a:r>
            <a:r>
              <a:rPr lang="en-GB" sz="1600" dirty="0" smtClean="0">
                <a:solidFill>
                  <a:schemeClr val="tx1"/>
                </a:solidFill>
              </a:rPr>
              <a:t>infections, </a:t>
            </a:r>
            <a:r>
              <a:rPr lang="en-GB" sz="1600" dirty="0">
                <a:solidFill>
                  <a:schemeClr val="tx1"/>
                </a:solidFill>
              </a:rPr>
              <a:t>is dangerous as it can lead to exaggerated estimates of the value of prevention</a:t>
            </a:r>
            <a:r>
              <a:rPr lang="en-GB" sz="1600" dirty="0" smtClean="0">
                <a:solidFill>
                  <a:schemeClr val="tx1"/>
                </a:solidFill>
              </a:rPr>
              <a:t>.</a:t>
            </a:r>
            <a:endParaRPr lang="en-GB" sz="16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GB" sz="1600" b="1" i="1" dirty="0">
                <a:solidFill>
                  <a:schemeClr val="tx1"/>
                </a:solidFill>
              </a:rPr>
              <a:t>Very little data on additional bed days and excess mortality due to infections with AMR </a:t>
            </a:r>
            <a:r>
              <a:rPr lang="en-GB" sz="1600" b="1" i="1" dirty="0" smtClean="0">
                <a:solidFill>
                  <a:schemeClr val="tx1"/>
                </a:solidFill>
              </a:rPr>
              <a:t>bacteria</a:t>
            </a:r>
            <a:endParaRPr lang="en-GB" sz="1600" b="1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>
                <a:solidFill>
                  <a:schemeClr val="tx1"/>
                </a:solidFill>
              </a:rPr>
              <a:t>Many studies suffer from flaws in their methodological </a:t>
            </a:r>
            <a:r>
              <a:rPr lang="en-GB" sz="1600" dirty="0" smtClean="0">
                <a:solidFill>
                  <a:schemeClr val="tx1"/>
                </a:solidFill>
              </a:rPr>
              <a:t>de</a:t>
            </a:r>
            <a:r>
              <a:rPr lang="en-GB" sz="1600" dirty="0">
                <a:solidFill>
                  <a:schemeClr val="tx1"/>
                </a:solidFill>
              </a:rPr>
              <a:t>sign, leading to severely biased estimations of these key economic drivers.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ts val="2000"/>
              <a:buFontTx/>
              <a:buChar char="•"/>
            </a:pPr>
            <a:endParaRPr lang="en-GB" sz="1600" dirty="0" smtClean="0">
              <a:latin typeface="Calibri" pitchFamily="34" charset="0"/>
            </a:endParaRPr>
          </a:p>
          <a:p>
            <a:pPr marL="0" lvl="1">
              <a:lnSpc>
                <a:spcPct val="80000"/>
              </a:lnSpc>
            </a:pPr>
            <a:r>
              <a:rPr lang="en-GB" sz="1600" dirty="0" smtClean="0"/>
              <a:t>Advances were made through the BURDEN </a:t>
            </a:r>
            <a:r>
              <a:rPr lang="en-GB" sz="1600" dirty="0"/>
              <a:t>project (</a:t>
            </a:r>
            <a:r>
              <a:rPr lang="en-GB" sz="1600" dirty="0">
                <a:hlinkClick r:id="rId3"/>
              </a:rPr>
              <a:t>http://</a:t>
            </a:r>
            <a:r>
              <a:rPr lang="en-GB" sz="1600" dirty="0" smtClean="0">
                <a:hlinkClick r:id="rId3"/>
              </a:rPr>
              <a:t>www.eu-burden.info</a:t>
            </a:r>
            <a:r>
              <a:rPr lang="en-GB" sz="1600" dirty="0" smtClean="0"/>
              <a:t>)</a:t>
            </a:r>
            <a:r>
              <a:rPr lang="en-GB" sz="1600" dirty="0" smtClean="0">
                <a:latin typeface="Calibri" pitchFamily="34" charset="0"/>
              </a:rPr>
              <a:t> which used </a:t>
            </a:r>
            <a:r>
              <a:rPr lang="en-GB" sz="1600" dirty="0" smtClean="0"/>
              <a:t>alternative </a:t>
            </a:r>
            <a:r>
              <a:rPr lang="en-GB" sz="1600" dirty="0"/>
              <a:t>modelling and statistical techniques </a:t>
            </a:r>
            <a:r>
              <a:rPr lang="en-GB" sz="1600" b="1" dirty="0" smtClean="0"/>
              <a:t>which </a:t>
            </a:r>
            <a:r>
              <a:rPr lang="en-GB" sz="1600" b="1" dirty="0"/>
              <a:t>account for the time dynamic nature of the </a:t>
            </a:r>
            <a:r>
              <a:rPr lang="en-GB" sz="1600" b="1" dirty="0" smtClean="0"/>
              <a:t>process</a:t>
            </a:r>
            <a:r>
              <a:rPr lang="en-GB" sz="1600" dirty="0" smtClean="0"/>
              <a:t> </a:t>
            </a:r>
            <a:r>
              <a:rPr lang="en-GB" sz="1600" dirty="0"/>
              <a:t>e</a:t>
            </a:r>
            <a:r>
              <a:rPr lang="en-GB" sz="1600" dirty="0" smtClean="0"/>
              <a:t>.g. </a:t>
            </a:r>
            <a:r>
              <a:rPr lang="en-GB" sz="1600" dirty="0"/>
              <a:t>De </a:t>
            </a:r>
            <a:r>
              <a:rPr lang="en-GB" sz="1600" dirty="0" err="1"/>
              <a:t>Kraker</a:t>
            </a:r>
            <a:r>
              <a:rPr lang="en-GB" sz="1600" dirty="0"/>
              <a:t> </a:t>
            </a:r>
            <a:r>
              <a:rPr lang="en-GB" sz="1600" i="1" dirty="0"/>
              <a:t>et al </a:t>
            </a:r>
            <a:r>
              <a:rPr lang="en-GB" sz="1600" dirty="0"/>
              <a:t>(2011) </a:t>
            </a:r>
            <a:r>
              <a:rPr lang="en-GB" sz="1600" dirty="0" err="1"/>
              <a:t>PLoS</a:t>
            </a:r>
            <a:r>
              <a:rPr lang="en-GB" sz="1600" dirty="0"/>
              <a:t> Med</a:t>
            </a:r>
            <a:r>
              <a:rPr lang="en-GB" sz="1600" dirty="0" smtClean="0"/>
              <a:t> 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sz="1600" dirty="0">
                <a:solidFill>
                  <a:schemeClr val="tx1"/>
                </a:solidFill>
              </a:rPr>
              <a:t>In the 31 participating </a:t>
            </a:r>
            <a:r>
              <a:rPr lang="en-GB" sz="1600" dirty="0" smtClean="0">
                <a:solidFill>
                  <a:schemeClr val="tx1"/>
                </a:solidFill>
              </a:rPr>
              <a:t>countries: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cs typeface="+mn-cs"/>
              </a:rPr>
              <a:t> 5,503 </a:t>
            </a:r>
            <a:r>
              <a:rPr lang="en-GB" sz="1600" dirty="0">
                <a:solidFill>
                  <a:schemeClr val="tx1"/>
                </a:solidFill>
                <a:cs typeface="+mn-cs"/>
              </a:rPr>
              <a:t>excess deaths and 255,683 excess hospital </a:t>
            </a:r>
            <a:r>
              <a:rPr lang="en-GB" sz="1600" dirty="0" smtClean="0">
                <a:solidFill>
                  <a:schemeClr val="tx1"/>
                </a:solidFill>
                <a:cs typeface="+mn-cs"/>
              </a:rPr>
              <a:t>days 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cs typeface="+mn-cs"/>
              </a:rPr>
              <a:t>total </a:t>
            </a:r>
            <a:r>
              <a:rPr lang="en-GB" sz="1600" dirty="0">
                <a:solidFill>
                  <a:schemeClr val="tx1"/>
                </a:solidFill>
                <a:cs typeface="+mn-cs"/>
              </a:rPr>
              <a:t>costs attributable to excess hospital stays:  44 </a:t>
            </a:r>
            <a:r>
              <a:rPr lang="en-GB" sz="1600" dirty="0" smtClean="0">
                <a:solidFill>
                  <a:schemeClr val="tx1"/>
                </a:solidFill>
                <a:cs typeface="+mn-cs"/>
              </a:rPr>
              <a:t>million Euros</a:t>
            </a:r>
            <a:endParaRPr lang="en-GB" sz="16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59246" y="1505930"/>
            <a:ext cx="8642350" cy="650875"/>
          </a:xfrm>
          <a:prstGeom prst="rect">
            <a:avLst/>
          </a:prstGeom>
          <a:solidFill>
            <a:srgbClr val="E1F4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GB" sz="1800" b="0" i="1" dirty="0">
                <a:solidFill>
                  <a:schemeClr val="tx1"/>
                </a:solidFill>
              </a:rPr>
              <a:t>Taking MRSA as an example, studies report a 3-20 day increase in length of stay. Why the wide variation?</a:t>
            </a:r>
            <a:endParaRPr lang="en-GB" sz="18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131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771800" y="5229200"/>
            <a:ext cx="3600400" cy="936104"/>
          </a:xfrm>
          <a:prstGeom prst="roundRect">
            <a:avLst/>
          </a:prstGeom>
          <a:solidFill>
            <a:srgbClr val="00AE9E"/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5076056" y="2996952"/>
            <a:ext cx="3491880" cy="208823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39552" y="2996952"/>
            <a:ext cx="3491880" cy="2088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39552" y="2992303"/>
            <a:ext cx="33843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LabBase</a:t>
            </a:r>
          </a:p>
          <a:p>
            <a:pPr algn="ctr"/>
            <a:r>
              <a:rPr lang="en-GB" sz="2000" i="1" dirty="0" smtClean="0"/>
              <a:t>Microbiology surveillance data</a:t>
            </a:r>
          </a:p>
          <a:p>
            <a:pPr algn="ctr"/>
            <a:r>
              <a:rPr lang="en-GB" sz="1800" dirty="0" smtClean="0"/>
              <a:t>Positive blood cultures</a:t>
            </a:r>
          </a:p>
          <a:p>
            <a:pPr algn="ctr"/>
            <a:r>
              <a:rPr lang="en-GB" sz="1800" dirty="0" smtClean="0"/>
              <a:t>Patients aged 1m</a:t>
            </a:r>
            <a:r>
              <a:rPr lang="en-GB" sz="1800" dirty="0"/>
              <a:t>-</a:t>
            </a:r>
            <a:r>
              <a:rPr lang="en-GB" sz="1800" dirty="0" smtClean="0"/>
              <a:t>18y</a:t>
            </a:r>
          </a:p>
          <a:p>
            <a:pPr algn="ctr"/>
            <a:r>
              <a:rPr lang="en-GB" sz="1800" dirty="0" smtClean="0"/>
              <a:t>(N=8,718)</a:t>
            </a:r>
            <a:endParaRPr lang="en-GB" sz="1800" dirty="0"/>
          </a:p>
          <a:p>
            <a:pPr algn="ctr"/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2992303"/>
            <a:ext cx="30963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HES</a:t>
            </a:r>
          </a:p>
          <a:p>
            <a:pPr algn="ctr"/>
            <a:r>
              <a:rPr lang="en-GB" sz="2000" i="1" dirty="0" smtClean="0"/>
              <a:t>Hospital administrative                 in-patient data</a:t>
            </a:r>
          </a:p>
          <a:p>
            <a:pPr algn="ctr"/>
            <a:r>
              <a:rPr lang="en-GB" sz="1800" dirty="0" smtClean="0"/>
              <a:t>Individual patient recor</a:t>
            </a:r>
            <a:r>
              <a:rPr lang="en-GB" sz="2000" dirty="0" smtClean="0"/>
              <a:t>ds</a:t>
            </a:r>
          </a:p>
          <a:p>
            <a:pPr algn="ctr"/>
            <a:r>
              <a:rPr lang="en-GB" sz="1800" dirty="0" smtClean="0"/>
              <a:t>Patients aged 1m-18y</a:t>
            </a:r>
          </a:p>
          <a:p>
            <a:pPr algn="ctr"/>
            <a:r>
              <a:rPr lang="en-GB" sz="1800" dirty="0" smtClean="0"/>
              <a:t>(N=1,834,300)</a:t>
            </a:r>
            <a:endParaRPr lang="en-GB" sz="1800" dirty="0"/>
          </a:p>
          <a:p>
            <a:pPr algn="ctr"/>
            <a:endParaRPr lang="en-GB" sz="2000" dirty="0" smtClean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425736" y="228600"/>
            <a:ext cx="6803864" cy="648072"/>
          </a:xfrm>
        </p:spPr>
        <p:txBody>
          <a:bodyPr/>
          <a:lstStyle/>
          <a:p>
            <a:pPr algn="ctr"/>
            <a:r>
              <a:rPr lang="en-GB" dirty="0" smtClean="0"/>
              <a:t>Example of Data Linkage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5477162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Linked PHE &amp; HES data</a:t>
            </a:r>
            <a:endParaRPr lang="en-GB" sz="2000" b="1" dirty="0"/>
          </a:p>
        </p:txBody>
      </p:sp>
      <p:sp>
        <p:nvSpPr>
          <p:cNvPr id="18" name="Bent-Up Arrow 17"/>
          <p:cNvSpPr/>
          <p:nvPr/>
        </p:nvSpPr>
        <p:spPr>
          <a:xfrm rot="5400000">
            <a:off x="2080973" y="5186445"/>
            <a:ext cx="805590" cy="576064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Bent-Up Arrow 18"/>
          <p:cNvSpPr/>
          <p:nvPr/>
        </p:nvSpPr>
        <p:spPr>
          <a:xfrm rot="5400000" flipV="1">
            <a:off x="6230584" y="5231600"/>
            <a:ext cx="859296" cy="576064"/>
          </a:xfrm>
          <a:prstGeom prst="ben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971800" y="1752600"/>
            <a:ext cx="3456384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Linking national surveillance data with national patient data </a:t>
            </a: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304800" y="1219200"/>
            <a:ext cx="8534400" cy="369332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Incidence, epidemiology and impact (mortality; </a:t>
            </a:r>
            <a:r>
              <a:rPr lang="en-US" dirty="0" err="1" smtClean="0">
                <a:solidFill>
                  <a:schemeClr val="bg1"/>
                </a:solidFill>
              </a:rPr>
              <a:t>LoS</a:t>
            </a:r>
            <a:r>
              <a:rPr lang="en-US" dirty="0" smtClean="0">
                <a:solidFill>
                  <a:schemeClr val="bg1"/>
                </a:solidFill>
              </a:rPr>
              <a:t>) of </a:t>
            </a:r>
            <a:r>
              <a:rPr lang="en-US" dirty="0" err="1" smtClean="0">
                <a:solidFill>
                  <a:schemeClr val="bg1"/>
                </a:solidFill>
              </a:rPr>
              <a:t>paediatric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bacteraemia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962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74345"/>
            <a:ext cx="2971800" cy="4064455"/>
          </a:xfrm>
        </p:spPr>
        <p:txBody>
          <a:bodyPr/>
          <a:lstStyle/>
          <a:p>
            <a:r>
              <a:rPr lang="en-GB" dirty="0" smtClean="0"/>
              <a:t>	Each </a:t>
            </a:r>
            <a:r>
              <a:rPr lang="en-GB" dirty="0"/>
              <a:t>patient enters the model at state </a:t>
            </a:r>
            <a:r>
              <a:rPr lang="en-GB" dirty="0" smtClean="0"/>
              <a:t>0</a:t>
            </a:r>
          </a:p>
          <a:p>
            <a:r>
              <a:rPr lang="en-GB" dirty="0" smtClean="0"/>
              <a:t>	May </a:t>
            </a:r>
            <a:r>
              <a:rPr lang="en-GB" dirty="0"/>
              <a:t>move between states with defined daily </a:t>
            </a:r>
            <a:r>
              <a:rPr lang="en-GB" dirty="0" smtClean="0"/>
              <a:t>probabilities</a:t>
            </a:r>
          </a:p>
          <a:p>
            <a:r>
              <a:rPr lang="en-GB" dirty="0" smtClean="0"/>
              <a:t>	At </a:t>
            </a:r>
            <a:r>
              <a:rPr lang="en-GB" dirty="0"/>
              <a:t>each time-point, each patient occupies</a:t>
            </a:r>
            <a:r>
              <a:rPr lang="en-GB" dirty="0" smtClean="0"/>
              <a:t> one </a:t>
            </a:r>
            <a:r>
              <a:rPr lang="en-GB" dirty="0"/>
              <a:t>of the states.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276600" y="1472305"/>
            <a:ext cx="5119687" cy="2185295"/>
            <a:chOff x="0" y="-910"/>
            <a:chExt cx="65738" cy="22248"/>
          </a:xfrm>
        </p:grpSpPr>
        <p:sp>
          <p:nvSpPr>
            <p:cNvPr id="7" name="Text Box 30"/>
            <p:cNvSpPr txBox="1">
              <a:spLocks noChangeArrowheads="1"/>
            </p:cNvSpPr>
            <p:nvPr/>
          </p:nvSpPr>
          <p:spPr bwMode="auto">
            <a:xfrm>
              <a:off x="39602" y="-910"/>
              <a:ext cx="26136" cy="222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GB" altLang="en-US" sz="1100" i="1" dirty="0" err="1">
                  <a:solidFill>
                    <a:srgbClr val="6E6E6F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LoS</a:t>
              </a:r>
              <a:r>
                <a:rPr lang="en-GB" altLang="en-US" sz="1100" i="1" dirty="0">
                  <a:solidFill>
                    <a:srgbClr val="6E6E6F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altLang="en-US" sz="1100" i="1" dirty="0" smtClean="0">
                  <a:solidFill>
                    <a:srgbClr val="6E6E6F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2c</a:t>
              </a:r>
              <a:endParaRPr lang="en-GB" altLang="en-US" sz="1100" i="1" dirty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GB" altLang="en-US" sz="1100" i="1" dirty="0" smtClean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GB" altLang="en-US" sz="1100" i="1" dirty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GB" altLang="en-US" sz="1100" i="1" dirty="0" smtClean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GB" altLang="en-US" sz="1100" i="1" dirty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GB" altLang="en-US" sz="1100" i="1" dirty="0" smtClean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endParaRPr lang="en-GB" altLang="en-US" sz="1100" i="1" dirty="0">
                <a:solidFill>
                  <a:srgbClr val="6E6E6F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22369" y="0"/>
              <a:ext cx="16019" cy="4636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12700">
              <a:solidFill>
                <a:schemeClr val="tx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upright="1"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GB" sz="1100" dirty="0">
                  <a:latin typeface="Calibri" panose="020F0502020204030204" pitchFamily="34" charset="0"/>
                  <a:ea typeface="Calibri" panose="020F0502020204030204" pitchFamily="34" charset="0"/>
                </a:rPr>
                <a:t>1. Infection.</a:t>
              </a:r>
            </a:p>
          </p:txBody>
        </p:sp>
        <p:sp>
          <p:nvSpPr>
            <p:cNvPr id="9" name="Text Box 24"/>
            <p:cNvSpPr txBox="1">
              <a:spLocks noChangeArrowheads="1"/>
            </p:cNvSpPr>
            <p:nvPr/>
          </p:nvSpPr>
          <p:spPr bwMode="auto">
            <a:xfrm>
              <a:off x="0" y="6557"/>
              <a:ext cx="16035" cy="4573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1270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upright="1"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GB" sz="1100">
                  <a:latin typeface="Calibri" panose="020F0502020204030204" pitchFamily="34" charset="0"/>
                  <a:ea typeface="Calibri" panose="020F0502020204030204" pitchFamily="34" charset="0"/>
                </a:rPr>
                <a:t>0. Admission, No Infection. </a:t>
              </a:r>
            </a:p>
          </p:txBody>
        </p: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44462" y="4152"/>
              <a:ext cx="16032" cy="46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GB" altLang="en-US" sz="1100" i="1" dirty="0">
                  <a:solidFill>
                    <a:srgbClr val="6E6E6F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2a. In-hospital death.</a:t>
              </a: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41865" y="873"/>
              <a:ext cx="22306" cy="16719"/>
            </a:xfrm>
            <a:prstGeom prst="ellipse">
              <a:avLst/>
            </a:prstGeom>
            <a:noFill/>
            <a:ln w="12700">
              <a:solidFill>
                <a:schemeClr val="tx1">
                  <a:lumMod val="100000"/>
                  <a:lumOff val="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anchor="ctr" upright="1"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/>
            </a:p>
          </p:txBody>
        </p:sp>
        <p:cxnSp>
          <p:nvCxnSpPr>
            <p:cNvPr id="12" name="Straight Arrow Connector 11"/>
            <p:cNvCxnSpPr>
              <a:cxnSpLocks noChangeShapeType="1"/>
            </p:cNvCxnSpPr>
            <p:nvPr/>
          </p:nvCxnSpPr>
          <p:spPr bwMode="auto">
            <a:xfrm flipV="1">
              <a:off x="15813" y="2318"/>
              <a:ext cx="6557" cy="5700"/>
            </a:xfrm>
            <a:prstGeom prst="straightConnector1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>
              <a:off x="38436" y="3017"/>
              <a:ext cx="5255" cy="1493"/>
            </a:xfrm>
            <a:prstGeom prst="straightConnector1">
              <a:avLst/>
            </a:prstGeom>
            <a:noFill/>
            <a:ln w="1270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sp>
          <p:nvSpPr>
            <p:cNvPr id="14" name="Text Box 29"/>
            <p:cNvSpPr txBox="1">
              <a:spLocks noChangeArrowheads="1"/>
            </p:cNvSpPr>
            <p:nvPr/>
          </p:nvSpPr>
          <p:spPr bwMode="auto">
            <a:xfrm>
              <a:off x="44310" y="9867"/>
              <a:ext cx="16032" cy="46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GB" altLang="en-US" sz="1100" i="1" dirty="0">
                  <a:solidFill>
                    <a:srgbClr val="6E6E6F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2b. Discharge alive.</a:t>
              </a:r>
            </a:p>
          </p:txBody>
        </p: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>
              <a:off x="15955" y="8336"/>
              <a:ext cx="25386" cy="460"/>
            </a:xfrm>
            <a:prstGeom prst="straightConnector1">
              <a:avLst/>
            </a:prstGeom>
            <a:noFill/>
            <a:ln w="63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</p:grpSp>
      <p:sp>
        <p:nvSpPr>
          <p:cNvPr id="16" name="Title 16"/>
          <p:cNvSpPr>
            <a:spLocks noGrp="1"/>
          </p:cNvSpPr>
          <p:nvPr>
            <p:ph type="title"/>
          </p:nvPr>
        </p:nvSpPr>
        <p:spPr>
          <a:xfrm>
            <a:off x="1425736" y="228600"/>
            <a:ext cx="6803864" cy="648072"/>
          </a:xfrm>
        </p:spPr>
        <p:txBody>
          <a:bodyPr/>
          <a:lstStyle/>
          <a:p>
            <a:pPr algn="ctr"/>
            <a:r>
              <a:rPr lang="en-GB" dirty="0" smtClean="0"/>
              <a:t>Multistate Model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6446362"/>
            <a:ext cx="6210300" cy="279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39383" y="4634923"/>
            <a:ext cx="6936656" cy="16175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675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28800"/>
            <a:ext cx="8028000" cy="4064455"/>
          </a:xfrm>
        </p:spPr>
        <p:txBody>
          <a:bodyPr/>
          <a:lstStyle/>
          <a:p>
            <a:pPr marL="174625" indent="0"/>
            <a:r>
              <a:rPr lang="en-GB" sz="2000" dirty="0" smtClean="0"/>
              <a:t>After </a:t>
            </a:r>
            <a:r>
              <a:rPr lang="en-GB" sz="2000" dirty="0"/>
              <a:t>adjustment for time to </a:t>
            </a:r>
            <a:r>
              <a:rPr lang="en-GB" sz="2000" dirty="0" smtClean="0"/>
              <a:t>hospital associated-BSI </a:t>
            </a:r>
            <a:r>
              <a:rPr lang="en-GB" sz="2000" dirty="0"/>
              <a:t>and </a:t>
            </a:r>
            <a:r>
              <a:rPr lang="en-GB" sz="2000" dirty="0" smtClean="0"/>
              <a:t>co-morbidities:</a:t>
            </a:r>
          </a:p>
          <a:p>
            <a:pPr marL="517525">
              <a:buFont typeface="Arial" panose="020B0604020202020204" pitchFamily="34" charset="0"/>
              <a:buChar char="•"/>
            </a:pPr>
            <a:r>
              <a:rPr lang="en-GB" sz="2000" dirty="0" smtClean="0"/>
              <a:t>	Excess </a:t>
            </a:r>
            <a:r>
              <a:rPr lang="en-GB" sz="2000" dirty="0"/>
              <a:t>length of stay associated with all-cause HA-BSI was 1.6 days (95% CI, .2–3.0), although this duration varied by pathogen.</a:t>
            </a:r>
            <a:r>
              <a:rPr lang="en-GB" sz="2000" dirty="0" smtClean="0"/>
              <a:t> </a:t>
            </a:r>
          </a:p>
          <a:p>
            <a:pPr marL="517525">
              <a:buFont typeface="Arial" panose="020B0604020202020204" pitchFamily="34" charset="0"/>
              <a:buChar char="•"/>
            </a:pPr>
            <a:r>
              <a:rPr lang="en-GB" sz="2000" dirty="0" smtClean="0"/>
              <a:t>	Patients </a:t>
            </a:r>
            <a:r>
              <a:rPr lang="en-GB" sz="2000" dirty="0"/>
              <a:t>with HA-BSI had a 3.6 (95% CI, 1.3–10.4) times higher hazard for in-hospital death than </a:t>
            </a:r>
            <a:r>
              <a:rPr lang="en-GB" sz="2000" dirty="0" err="1"/>
              <a:t>noninfected</a:t>
            </a:r>
            <a:r>
              <a:rPr lang="en-GB" sz="2000" dirty="0"/>
              <a:t> patients.</a:t>
            </a:r>
            <a:endParaRPr lang="en-GB" sz="2000" b="1" dirty="0"/>
          </a:p>
        </p:txBody>
      </p:sp>
      <p:sp>
        <p:nvSpPr>
          <p:cNvPr id="7" name="Title 16"/>
          <p:cNvSpPr txBox="1">
            <a:spLocks/>
          </p:cNvSpPr>
          <p:nvPr/>
        </p:nvSpPr>
        <p:spPr>
          <a:xfrm>
            <a:off x="1425736" y="228600"/>
            <a:ext cx="68038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Multistate Model</a:t>
            </a:r>
            <a:endParaRPr kumimoji="0" lang="en-GB" sz="40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4129874"/>
            <a:ext cx="8028000" cy="648072"/>
          </a:xfrm>
        </p:spPr>
        <p:txBody>
          <a:bodyPr>
            <a:noAutofit/>
          </a:bodyPr>
          <a:lstStyle/>
          <a:p>
            <a:r>
              <a:rPr lang="en-GB" sz="2400" dirty="0" smtClean="0"/>
              <a:t>Extending methodology to look at attributable </a:t>
            </a:r>
            <a:r>
              <a:rPr lang="en-GB" sz="2400" dirty="0" err="1" smtClean="0"/>
              <a:t>LoS</a:t>
            </a:r>
            <a:r>
              <a:rPr lang="en-GB" sz="2400" dirty="0" smtClean="0"/>
              <a:t> and mortality associated with </a:t>
            </a:r>
            <a:r>
              <a:rPr lang="en-GB" sz="2400" i="1" dirty="0" smtClean="0"/>
              <a:t>E coli </a:t>
            </a:r>
            <a:r>
              <a:rPr lang="en-GB" sz="2400" dirty="0" smtClean="0"/>
              <a:t>bacteraemia</a:t>
            </a:r>
            <a:br>
              <a:rPr lang="en-GB" sz="2400" dirty="0" smtClean="0"/>
            </a:br>
            <a:r>
              <a:rPr lang="en-GB" sz="2400" dirty="0" smtClean="0"/>
              <a:t>	and that attributable to resistance</a:t>
            </a:r>
            <a:br>
              <a:rPr lang="en-GB" sz="2400" dirty="0" smtClean="0"/>
            </a:br>
            <a:r>
              <a:rPr lang="en-GB" sz="2400" dirty="0" smtClean="0"/>
              <a:t>		and that attributable to inappropriate prescribing </a:t>
            </a:r>
            <a:br>
              <a:rPr lang="en-GB" sz="24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99592" y="5073199"/>
            <a:ext cx="381000" cy="158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835696" y="5512579"/>
            <a:ext cx="381000" cy="158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6856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676647"/>
            <a:ext cx="4248472" cy="504056"/>
          </a:xfrm>
        </p:spPr>
        <p:txBody>
          <a:bodyPr>
            <a:normAutofit/>
          </a:bodyPr>
          <a:lstStyle/>
          <a:p>
            <a:r>
              <a:rPr lang="en-GB" sz="2700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Parameter estimation</a:t>
            </a:r>
            <a:endParaRPr lang="en-GB" sz="2700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6899" y="265401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Development of models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3933056"/>
            <a:ext cx="23762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Estimation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of burden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11760" y="476672"/>
            <a:ext cx="4752528" cy="9361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Data collection / collation</a:t>
            </a:r>
            <a:endParaRPr kumimoji="0" lang="en-GB" sz="32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19872" y="3789040"/>
            <a:ext cx="3077896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Understanding dynamics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71800" y="497717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Intervention evaluation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96830" y="6233778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Informing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policy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cxnSp>
        <p:nvCxnSpPr>
          <p:cNvPr id="7" name="Elbow Connector 6"/>
          <p:cNvCxnSpPr>
            <a:endCxn id="2" idx="0"/>
          </p:cNvCxnSpPr>
          <p:nvPr/>
        </p:nvCxnSpPr>
        <p:spPr>
          <a:xfrm rot="16200000" flipV="1">
            <a:off x="5002128" y="2362644"/>
            <a:ext cx="2328417" cy="956424"/>
          </a:xfrm>
          <a:prstGeom prst="bentConnector5">
            <a:avLst>
              <a:gd name="adj1" fmla="val -95"/>
              <a:gd name="adj2" fmla="val -172439"/>
              <a:gd name="adj3" fmla="val 12236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41646" y="944724"/>
            <a:ext cx="553178" cy="68407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08637" y="4373877"/>
            <a:ext cx="838437" cy="650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41646" y="2062521"/>
            <a:ext cx="394861" cy="59940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104218" y="3036936"/>
            <a:ext cx="303716" cy="67318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555776" y="3049707"/>
            <a:ext cx="366306" cy="762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023357" y="4196003"/>
            <a:ext cx="315500" cy="781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 rot="5400000">
            <a:off x="3482656" y="2959181"/>
            <a:ext cx="954552" cy="5544616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2088209" y="4740364"/>
            <a:ext cx="4211983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124200" y="3581400"/>
            <a:ext cx="3608040" cy="990600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4956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51" y="2060848"/>
            <a:ext cx="2739405" cy="3868484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91880" y="1844824"/>
            <a:ext cx="5328592" cy="439248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dirty="0" smtClean="0"/>
              <a:t>Improving infection prevention and control practices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Optimising prescribing (through antimicrobial stewardship)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Improving professional education, training and public engagement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Developing new drugs, treatments and diagnostics</a:t>
            </a:r>
          </a:p>
          <a:p>
            <a:pPr>
              <a:buFont typeface="+mj-lt"/>
              <a:buAutoNum type="arabicPeriod"/>
            </a:pPr>
            <a:r>
              <a:rPr lang="en-GB" dirty="0"/>
              <a:t>Better access to and use of surveillance data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Better identification and prioritization of AMR research needs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Strengthened international Collaboration</a:t>
            </a:r>
          </a:p>
          <a:p>
            <a:pPr marL="0" indent="0"/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030224" cy="1152128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/>
              <a:t>UK 5-Year AMR Strategy</a:t>
            </a:r>
            <a:br>
              <a:rPr lang="en-GB" sz="3200" b="1" dirty="0" smtClean="0"/>
            </a:br>
            <a:r>
              <a:rPr lang="en-GB" sz="3200" b="1" dirty="0" smtClean="0"/>
              <a:t>7 Key Areas for Future Action</a:t>
            </a:r>
            <a:endParaRPr lang="en-GB" sz="3200" b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402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200" y="332656"/>
            <a:ext cx="6390264" cy="648072"/>
          </a:xfrm>
        </p:spPr>
        <p:txBody>
          <a:bodyPr>
            <a:noAutofit/>
          </a:bodyPr>
          <a:lstStyle/>
          <a:p>
            <a:pPr marL="342900" indent="-342900">
              <a:spcBef>
                <a:spcPts val="1200"/>
              </a:spcBef>
              <a:buFont typeface="Arial" charset="0"/>
            </a:pPr>
            <a:r>
              <a:rPr lang="en-US" altLang="en-US" sz="2800" dirty="0" smtClean="0"/>
              <a:t>Impact of changing hospital networks on the spread of hospital-associated pathogens</a:t>
            </a:r>
            <a:endParaRPr lang="en-US" alt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03239" y="1768475"/>
            <a:ext cx="8533258" cy="438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120" rIns="0" bIns="0"/>
          <a:lstStyle>
            <a:lvl1pPr marL="457200" indent="-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marL="739775" indent="-282575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spcAft>
                <a:spcPts val="1425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Patients not always treated in the same hospital</a:t>
            </a:r>
          </a:p>
          <a:p>
            <a:pPr marL="800100" lvl="1" indent="-342900">
              <a:spcAft>
                <a:spcPts val="1425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Transfers for specialist care, patient choices, etc.</a:t>
            </a:r>
          </a:p>
          <a:p>
            <a:pPr marL="800100" lvl="1" indent="-342900">
              <a:spcAft>
                <a:spcPts val="1425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Form hospital network</a:t>
            </a:r>
          </a:p>
          <a:p>
            <a:pPr>
              <a:spcAft>
                <a:spcPts val="1425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Hospital-associated pathogens can spread through this network</a:t>
            </a:r>
          </a:p>
          <a:p>
            <a:pPr>
              <a:spcAft>
                <a:spcPts val="1425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This network is not static over the years</a:t>
            </a:r>
          </a:p>
          <a:p>
            <a:pPr>
              <a:spcAft>
                <a:spcPts val="1425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We can measure how it changes</a:t>
            </a:r>
          </a:p>
          <a:p>
            <a:pPr marL="800100" lvl="1" indent="-342900">
              <a:spcAft>
                <a:spcPts val="1138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And how this affects the spread of HA-pathogens</a:t>
            </a:r>
          </a:p>
          <a:p>
            <a:pPr indent="-455613">
              <a:spcAft>
                <a:spcPts val="1425"/>
              </a:spcAft>
              <a:buClrTx/>
              <a:buFontTx/>
              <a:buNone/>
              <a:defRPr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indent="-455613">
              <a:spcAft>
                <a:spcPts val="1425"/>
              </a:spcAft>
              <a:buClrTx/>
              <a:buFontTx/>
              <a:buNone/>
              <a:defRPr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indent="-455613">
              <a:spcAft>
                <a:spcPts val="1425"/>
              </a:spcAft>
              <a:buClrTx/>
              <a:buFontTx/>
              <a:buNone/>
              <a:defRPr/>
            </a:pPr>
            <a:endParaRPr lang="en-US" altLang="en-US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783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4218228" cy="545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771800" y="0"/>
            <a:ext cx="5747040" cy="11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0043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3600" spc="-150" dirty="0">
                <a:solidFill>
                  <a:srgbClr val="00AE9E"/>
                </a:solidFill>
                <a:ea typeface="+mj-ea"/>
                <a:cs typeface="+mj-cs"/>
              </a:rPr>
              <a:t>English hospital network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421601" y="1604521"/>
            <a:ext cx="3263040" cy="397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879" rIns="0" bIns="0"/>
          <a:lstStyle>
            <a:lvl1pPr marL="447675" indent="-342900" eaLnBrk="0"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marL="104775" indent="0" eaLnBrk="1">
              <a:spcAft>
                <a:spcPts val="1293"/>
              </a:spcAft>
            </a:pPr>
            <a:r>
              <a:rPr lang="en-US" altLang="en-US" sz="2177" dirty="0">
                <a:solidFill>
                  <a:srgbClr val="000000"/>
                </a:solidFill>
              </a:rPr>
              <a:t>Each connection </a:t>
            </a:r>
            <a:r>
              <a:rPr lang="en-US" altLang="en-US" sz="2177" dirty="0" smtClean="0">
                <a:solidFill>
                  <a:srgbClr val="000000"/>
                </a:solidFill>
              </a:rPr>
              <a:t>offers a chance </a:t>
            </a:r>
            <a:r>
              <a:rPr lang="en-US" altLang="en-US" sz="2177" dirty="0">
                <a:solidFill>
                  <a:srgbClr val="000000"/>
                </a:solidFill>
              </a:rPr>
              <a:t>for hospital-associated pathogens move between hospitals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9682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801" y="3918601"/>
            <a:ext cx="6988320" cy="215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60641" y="1437481"/>
            <a:ext cx="6703200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55681" y="2808361"/>
            <a:ext cx="6860160" cy="260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979712" y="204121"/>
            <a:ext cx="5747040" cy="11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0043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3600" spc="-150" dirty="0" smtClean="0">
                <a:solidFill>
                  <a:srgbClr val="00AE9E"/>
                </a:solidFill>
                <a:ea typeface="+mj-ea"/>
                <a:cs typeface="+mj-cs"/>
              </a:rPr>
              <a:t>Effect on hospital-acquired pathogens</a:t>
            </a:r>
            <a:endParaRPr lang="en-US" altLang="en-US" sz="3600" spc="-150" dirty="0">
              <a:solidFill>
                <a:srgbClr val="00AE9E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45224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71600"/>
            <a:ext cx="8028000" cy="4064455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/>
              <a:t>Incidence differed </a:t>
            </a:r>
            <a:r>
              <a:rPr lang="en-GB" sz="2200" dirty="0"/>
              <a:t>considerably between regions, reflecting the structure of patient movements between </a:t>
            </a:r>
            <a:r>
              <a:rPr lang="en-GB" sz="2200" dirty="0" smtClean="0"/>
              <a:t>hospitals </a:t>
            </a:r>
          </a:p>
          <a:p>
            <a:pPr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200" dirty="0" smtClean="0"/>
          </a:p>
          <a:p>
            <a:pPr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/>
              <a:t>Despite large </a:t>
            </a:r>
            <a:r>
              <a:rPr lang="en-GB" sz="2200" dirty="0"/>
              <a:t>differences in incidence, for any one hospital</a:t>
            </a:r>
            <a:r>
              <a:rPr lang="en-GB" sz="2200" dirty="0" smtClean="0"/>
              <a:t> estimated imported </a:t>
            </a:r>
            <a:r>
              <a:rPr lang="en-GB" sz="2200" dirty="0"/>
              <a:t>CPE</a:t>
            </a:r>
            <a:r>
              <a:rPr lang="en-GB" sz="2200" dirty="0" smtClean="0"/>
              <a:t> from </a:t>
            </a:r>
            <a:r>
              <a:rPr lang="en-GB" sz="2200" dirty="0"/>
              <a:t>other regions was</a:t>
            </a:r>
            <a:r>
              <a:rPr lang="en-GB" sz="2200" dirty="0" smtClean="0"/>
              <a:t> a </a:t>
            </a:r>
            <a:r>
              <a:rPr lang="en-GB" sz="2200" dirty="0"/>
              <a:t>tiny proportion of all admitted CPE positive </a:t>
            </a:r>
            <a:r>
              <a:rPr lang="en-GB" sz="2200" dirty="0" smtClean="0"/>
              <a:t>patients </a:t>
            </a:r>
          </a:p>
          <a:p>
            <a:pPr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200" dirty="0" smtClean="0"/>
          </a:p>
          <a:p>
            <a:pPr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/>
              <a:t>Hospitals </a:t>
            </a:r>
            <a:r>
              <a:rPr lang="en-GB" sz="2200" dirty="0"/>
              <a:t>with small CPE problems in the same </a:t>
            </a:r>
            <a:r>
              <a:rPr lang="en-GB" sz="2200" dirty="0" smtClean="0"/>
              <a:t>region </a:t>
            </a:r>
            <a:r>
              <a:rPr lang="en-GB" sz="2200" dirty="0"/>
              <a:t>pose a larger threat to each other than those</a:t>
            </a:r>
            <a:r>
              <a:rPr lang="en-GB" sz="2200" dirty="0" smtClean="0"/>
              <a:t> regions </a:t>
            </a:r>
            <a:r>
              <a:rPr lang="en-GB" sz="2200" dirty="0"/>
              <a:t>with large problems, even if the incidence in the other regions is orders of magnitude </a:t>
            </a:r>
            <a:r>
              <a:rPr lang="en-GB" sz="2200" dirty="0" smtClean="0"/>
              <a:t>higher</a:t>
            </a:r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79512" y="6199257"/>
            <a:ext cx="646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kern="150" dirty="0" err="1" smtClean="0">
                <a:latin typeface="+mj-lt"/>
                <a:ea typeface="Droid Sans Fallback"/>
                <a:cs typeface="FreeSans"/>
              </a:rPr>
              <a:t>Donker</a:t>
            </a:r>
            <a:r>
              <a:rPr lang="en-GB" sz="1000" kern="150" dirty="0" smtClean="0">
                <a:latin typeface="+mj-lt"/>
                <a:ea typeface="Droid Sans Fallback"/>
                <a:cs typeface="FreeSans"/>
              </a:rPr>
              <a:t> T</a:t>
            </a:r>
            <a:r>
              <a:rPr lang="en-GB" sz="1000" kern="150" baseline="30000" dirty="0" smtClean="0">
                <a:latin typeface="+mj-lt"/>
                <a:ea typeface="Droid Sans Fallback"/>
                <a:cs typeface="FreeSans"/>
              </a:rPr>
              <a:t> </a:t>
            </a:r>
            <a:r>
              <a:rPr lang="en-GB" sz="1000" kern="150" dirty="0" smtClean="0">
                <a:latin typeface="+mj-lt"/>
                <a:ea typeface="Droid Sans Fallback"/>
                <a:cs typeface="FreeSans"/>
              </a:rPr>
              <a:t>, Henderson KL</a:t>
            </a:r>
            <a:r>
              <a:rPr lang="en-GB" sz="1000" kern="150" baseline="30000" dirty="0" smtClean="0">
                <a:latin typeface="+mj-lt"/>
                <a:ea typeface="Droid Sans Fallback"/>
                <a:cs typeface="FreeSans"/>
              </a:rPr>
              <a:t> </a:t>
            </a:r>
            <a:r>
              <a:rPr lang="en-GB" sz="1000" kern="150" dirty="0" smtClean="0">
                <a:latin typeface="+mj-lt"/>
                <a:ea typeface="Droid Sans Fallback"/>
                <a:cs typeface="FreeSans"/>
              </a:rPr>
              <a:t>, Hopkins KL, Dodgson AR, Thomas S, Crook DW, </a:t>
            </a:r>
            <a:r>
              <a:rPr lang="en-GB" sz="1000" kern="150" dirty="0" err="1" smtClean="0">
                <a:latin typeface="+mj-lt"/>
                <a:ea typeface="Droid Sans Fallback"/>
                <a:cs typeface="FreeSans"/>
              </a:rPr>
              <a:t>Peto</a:t>
            </a:r>
            <a:r>
              <a:rPr lang="en-GB" sz="1000" kern="150" dirty="0" smtClean="0">
                <a:latin typeface="+mj-lt"/>
                <a:ea typeface="Droid Sans Fallback"/>
                <a:cs typeface="FreeSans"/>
              </a:rPr>
              <a:t> TEA, Johnson AP, Woodford N, Walker AS, Robotham JV </a:t>
            </a:r>
            <a:r>
              <a:rPr lang="en-GB" sz="1000" b="1" kern="150" dirty="0">
                <a:latin typeface="+mj-lt"/>
                <a:ea typeface="Droid Sans Fallback"/>
                <a:cs typeface="FreeSans"/>
              </a:rPr>
              <a:t>The relative importance of large problems far away vs. small problems closer to home: insights into limiting the spread of </a:t>
            </a:r>
            <a:r>
              <a:rPr lang="en-GB" sz="1000" b="1" kern="150" dirty="0" err="1">
                <a:latin typeface="+mj-lt"/>
                <a:ea typeface="Droid Sans Fallback"/>
                <a:cs typeface="FreeSans"/>
              </a:rPr>
              <a:t>carbapenemase</a:t>
            </a:r>
            <a:r>
              <a:rPr lang="en-GB" sz="1000" b="1" kern="150" dirty="0">
                <a:latin typeface="+mj-lt"/>
                <a:ea typeface="Droid Sans Fallback"/>
                <a:cs typeface="FreeSans"/>
              </a:rPr>
              <a:t>-producing </a:t>
            </a:r>
            <a:r>
              <a:rPr lang="en-GB" sz="1000" b="1" kern="150" dirty="0" err="1">
                <a:latin typeface="+mj-lt"/>
                <a:ea typeface="Droid Sans Fallback"/>
                <a:cs typeface="FreeSans"/>
              </a:rPr>
              <a:t>Enterobacteriaceae</a:t>
            </a:r>
            <a:r>
              <a:rPr lang="en-GB" sz="1000" b="1" kern="150" dirty="0">
                <a:latin typeface="+mj-lt"/>
                <a:ea typeface="Droid Sans Fallback"/>
                <a:cs typeface="FreeSans"/>
              </a:rPr>
              <a:t> (CPE) in </a:t>
            </a:r>
            <a:r>
              <a:rPr lang="en-GB" sz="1000" b="1" kern="150" dirty="0" smtClean="0">
                <a:latin typeface="+mj-lt"/>
                <a:ea typeface="Droid Sans Fallback"/>
                <a:cs typeface="FreeSans"/>
              </a:rPr>
              <a:t>England. Lancer Public Health </a:t>
            </a:r>
            <a:r>
              <a:rPr lang="en-GB" sz="1000" b="1" i="1" kern="150" dirty="0" smtClean="0">
                <a:latin typeface="+mj-lt"/>
                <a:ea typeface="Droid Sans Fallback"/>
                <a:cs typeface="FreeSans"/>
              </a:rPr>
              <a:t>In submission</a:t>
            </a:r>
            <a:endParaRPr lang="en-GB" kern="150" dirty="0">
              <a:effectLst/>
              <a:latin typeface="Liberation Serif"/>
              <a:ea typeface="Droid Sans Fallback"/>
              <a:cs typeface="FreeSan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925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676647"/>
            <a:ext cx="4248472" cy="504056"/>
          </a:xfrm>
        </p:spPr>
        <p:txBody>
          <a:bodyPr>
            <a:normAutofit/>
          </a:bodyPr>
          <a:lstStyle/>
          <a:p>
            <a:r>
              <a:rPr lang="en-GB" sz="2700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Parameter estimation</a:t>
            </a:r>
            <a:endParaRPr lang="en-GB" sz="2700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6899" y="265401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Development of models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3933056"/>
            <a:ext cx="23762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Estimation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of burden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11760" y="476672"/>
            <a:ext cx="4752528" cy="9361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Data collection / collation</a:t>
            </a:r>
            <a:endParaRPr kumimoji="0" lang="en-GB" sz="32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19872" y="3789040"/>
            <a:ext cx="3077896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Understanding dynamics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71800" y="497717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Intervention evaluation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96830" y="6233778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Informing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policy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cxnSp>
        <p:nvCxnSpPr>
          <p:cNvPr id="7" name="Elbow Connector 6"/>
          <p:cNvCxnSpPr>
            <a:endCxn id="2" idx="0"/>
          </p:cNvCxnSpPr>
          <p:nvPr/>
        </p:nvCxnSpPr>
        <p:spPr>
          <a:xfrm rot="16200000" flipV="1">
            <a:off x="5002128" y="2362644"/>
            <a:ext cx="2328417" cy="956424"/>
          </a:xfrm>
          <a:prstGeom prst="bentConnector5">
            <a:avLst>
              <a:gd name="adj1" fmla="val -95"/>
              <a:gd name="adj2" fmla="val -172439"/>
              <a:gd name="adj3" fmla="val 12236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41646" y="944724"/>
            <a:ext cx="553178" cy="68407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08637" y="4373877"/>
            <a:ext cx="838437" cy="650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41646" y="2062521"/>
            <a:ext cx="394861" cy="59940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104218" y="3036936"/>
            <a:ext cx="303716" cy="67318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555776" y="3049707"/>
            <a:ext cx="366306" cy="762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023357" y="4196003"/>
            <a:ext cx="315500" cy="781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 rot="5400000">
            <a:off x="3482656" y="2959181"/>
            <a:ext cx="954552" cy="5544616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2088209" y="4740364"/>
            <a:ext cx="4211983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590800" y="5867400"/>
            <a:ext cx="2869118" cy="990600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4956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6477000" cy="765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dirty="0" smtClean="0"/>
              <a:t>How to tackle the issue: control interventions</a:t>
            </a:r>
            <a:endParaRPr lang="en-GB" sz="3200" dirty="0"/>
          </a:p>
        </p:txBody>
      </p:sp>
      <p:sp>
        <p:nvSpPr>
          <p:cNvPr id="6147" name="Content Placeholder 2"/>
          <p:cNvSpPr txBox="1">
            <a:spLocks/>
          </p:cNvSpPr>
          <p:nvPr/>
        </p:nvSpPr>
        <p:spPr bwMode="auto">
          <a:xfrm>
            <a:off x="228600" y="1219200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lnSpc>
                <a:spcPct val="7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400" b="0" dirty="0" smtClean="0">
              <a:solidFill>
                <a:schemeClr val="tx1"/>
              </a:solidFill>
            </a:endParaRPr>
          </a:p>
          <a:p>
            <a:pPr marL="339725" indent="-339725">
              <a:spcBef>
                <a:spcPts val="800"/>
              </a:spcBef>
              <a:spcAft>
                <a:spcPts val="12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smtClean="0"/>
              <a:t>Tackling AMR and reducing the health and economic burden it causes is a high priority for the Department of Health</a:t>
            </a:r>
            <a:endParaRPr lang="en-GB" sz="1800" b="0" dirty="0" smtClean="0">
              <a:solidFill>
                <a:schemeClr val="tx1"/>
              </a:solidFill>
            </a:endParaRPr>
          </a:p>
          <a:p>
            <a:pPr marL="339725" indent="-339725">
              <a:spcBef>
                <a:spcPts val="800"/>
              </a:spcBef>
              <a:spcAft>
                <a:spcPts val="12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 b="0" dirty="0" smtClean="0">
                <a:solidFill>
                  <a:schemeClr val="tx1"/>
                </a:solidFill>
              </a:rPr>
              <a:t>Many infection prevention and control strategies exist. However, there </a:t>
            </a:r>
            <a:r>
              <a:rPr lang="en-GB" sz="1800" b="0" dirty="0">
                <a:solidFill>
                  <a:schemeClr val="tx1"/>
                </a:solidFill>
              </a:rPr>
              <a:t>remains uncertainty over </a:t>
            </a:r>
            <a:r>
              <a:rPr lang="en-GB" sz="1800" b="0" dirty="0" smtClean="0">
                <a:solidFill>
                  <a:schemeClr val="tx1"/>
                </a:solidFill>
              </a:rPr>
              <a:t>their efficacy. </a:t>
            </a:r>
          </a:p>
          <a:p>
            <a:pPr marL="530225" lvl="1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buFont typeface="Times New Roman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b="0" dirty="0">
                <a:solidFill>
                  <a:schemeClr val="tx1"/>
                </a:solidFill>
              </a:rPr>
              <a:t>results from trials are often contradictory</a:t>
            </a:r>
          </a:p>
          <a:p>
            <a:pPr marL="530225" lvl="1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buFont typeface="Times New Roman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dirty="0"/>
              <a:t>many methods employed at the same time – which component is having an </a:t>
            </a:r>
            <a:r>
              <a:rPr lang="en-GB" sz="1400" dirty="0" smtClean="0"/>
              <a:t>effect</a:t>
            </a:r>
          </a:p>
          <a:p>
            <a:pPr marL="987425" lvl="2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dirty="0" smtClean="0"/>
              <a:t>(if any?  [Wyllie </a:t>
            </a:r>
            <a:r>
              <a:rPr lang="en-GB" sz="1400" i="1" dirty="0" smtClean="0"/>
              <a:t>et al </a:t>
            </a:r>
            <a:r>
              <a:rPr lang="en-GB" sz="1400" dirty="0" smtClean="0"/>
              <a:t>BMJ Open. 2011])</a:t>
            </a:r>
          </a:p>
          <a:p>
            <a:pPr marL="530225" lvl="1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buFont typeface="Times New Roman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400" dirty="0"/>
              <a:t>only a few have been rigorously assessed in clinical trials </a:t>
            </a:r>
          </a:p>
          <a:p>
            <a:pPr marL="530225" lvl="1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buFont typeface="Times New Roman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400" b="0" dirty="0">
                <a:solidFill>
                  <a:schemeClr val="tx1"/>
                </a:solidFill>
              </a:rPr>
              <a:t>effectiveness of strategies may differ between settings e.g. prevalence, specialty  </a:t>
            </a:r>
          </a:p>
          <a:p>
            <a:pPr marL="987425" lvl="2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buFont typeface="Wingdings" charset="2"/>
              <a:buChar char="Ø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400" b="0" dirty="0">
                <a:solidFill>
                  <a:schemeClr val="tx1"/>
                </a:solidFill>
              </a:rPr>
              <a:t>it is not obvious how findings should be </a:t>
            </a:r>
            <a:r>
              <a:rPr lang="en-US" sz="1400" b="0" dirty="0" err="1">
                <a:solidFill>
                  <a:schemeClr val="tx1"/>
                </a:solidFill>
              </a:rPr>
              <a:t>generalised</a:t>
            </a:r>
            <a:r>
              <a:rPr lang="en-US" sz="1400" b="0" dirty="0">
                <a:solidFill>
                  <a:schemeClr val="tx1"/>
                </a:solidFill>
              </a:rPr>
              <a:t> between settings</a:t>
            </a:r>
            <a:endParaRPr lang="en-GB" sz="1400" b="0" dirty="0">
              <a:solidFill>
                <a:schemeClr val="tx1"/>
              </a:solidFill>
            </a:endParaRPr>
          </a:p>
          <a:p>
            <a:pPr marL="530225" lvl="1" indent="-339725">
              <a:lnSpc>
                <a:spcPct val="70000"/>
              </a:lnSpc>
              <a:spcBef>
                <a:spcPts val="800"/>
              </a:spcBef>
              <a:spcAft>
                <a:spcPts val="600"/>
              </a:spcAft>
              <a:buFont typeface="Times New Roman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400" b="0" dirty="0">
                <a:solidFill>
                  <a:schemeClr val="tx1"/>
                </a:solidFill>
              </a:rPr>
              <a:t>inevitable costs and disruption</a:t>
            </a:r>
          </a:p>
          <a:p>
            <a:pPr marL="339725" indent="-339725">
              <a:lnSpc>
                <a:spcPct val="7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400" b="0" dirty="0">
              <a:solidFill>
                <a:schemeClr val="tx1"/>
              </a:solidFill>
            </a:endParaRPr>
          </a:p>
          <a:p>
            <a:pPr marL="339725" indent="-339725">
              <a:spcBef>
                <a:spcPts val="800"/>
              </a:spcBef>
              <a:spcAft>
                <a:spcPts val="12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 b="0" dirty="0">
                <a:solidFill>
                  <a:schemeClr val="tx1"/>
                </a:solidFill>
              </a:rPr>
              <a:t>Evidence on effectiveness of interventions is growing, however studies evaluating cost-effectiveness are in short supply</a:t>
            </a:r>
            <a:endParaRPr lang="en-GB" sz="1800" b="0" dirty="0" smtClean="0">
              <a:solidFill>
                <a:schemeClr val="tx1"/>
              </a:solidFill>
            </a:endParaRPr>
          </a:p>
          <a:p>
            <a:pPr marL="339725" indent="-339725">
              <a:spcBef>
                <a:spcPts val="800"/>
              </a:spcBef>
              <a:spcAft>
                <a:spcPts val="12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 b="0" dirty="0" smtClean="0">
                <a:solidFill>
                  <a:schemeClr val="tx1"/>
                </a:solidFill>
              </a:rPr>
              <a:t>Overall</a:t>
            </a:r>
            <a:r>
              <a:rPr lang="en-GB" sz="1800" b="0" dirty="0">
                <a:solidFill>
                  <a:schemeClr val="tx1"/>
                </a:solidFill>
              </a:rPr>
              <a:t>, there is little evidence to help decision makers allocate scarce </a:t>
            </a:r>
            <a:r>
              <a:rPr lang="en-GB" sz="1800" b="0" dirty="0" smtClean="0">
                <a:solidFill>
                  <a:schemeClr val="tx1"/>
                </a:solidFill>
              </a:rPr>
              <a:t>resources </a:t>
            </a:r>
            <a:endParaRPr lang="en-US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964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819400" y="381000"/>
            <a:ext cx="5486400" cy="765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dirty="0"/>
              <a:t>If I was a decision maker, </a:t>
            </a:r>
            <a:br>
              <a:rPr lang="en-GB" sz="3600" dirty="0"/>
            </a:br>
            <a:r>
              <a:rPr lang="en-GB" sz="3600" dirty="0"/>
              <a:t>what would I want to know? 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323850" y="1989138"/>
            <a:ext cx="84963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39725">
              <a:lnSpc>
                <a:spcPct val="90000"/>
              </a:lnSpc>
              <a:spcBef>
                <a:spcPts val="800"/>
              </a:spcBef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4500" b="0">
              <a:solidFill>
                <a:schemeClr val="tx1"/>
              </a:solidFill>
            </a:endParaRPr>
          </a:p>
        </p:txBody>
      </p:sp>
      <p:pic>
        <p:nvPicPr>
          <p:cNvPr id="7172" name="Picture 2" descr="http://www.mynewtown.co.uk/Portals/0/sca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349500"/>
            <a:ext cx="42354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4438" y="3716338"/>
            <a:ext cx="1295400" cy="46196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17375E"/>
                </a:solidFill>
              </a:rPr>
              <a:t>Costs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292600"/>
            <a:ext cx="1439863" cy="4619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632523"/>
                </a:solidFill>
              </a:rPr>
              <a:t>Benefits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77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323850" y="1989138"/>
            <a:ext cx="84963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39725">
              <a:lnSpc>
                <a:spcPct val="90000"/>
              </a:lnSpc>
              <a:spcBef>
                <a:spcPts val="800"/>
              </a:spcBef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4500" b="0">
              <a:solidFill>
                <a:schemeClr val="tx1"/>
              </a:solidFill>
            </a:endParaRPr>
          </a:p>
        </p:txBody>
      </p:sp>
      <p:pic>
        <p:nvPicPr>
          <p:cNvPr id="8196" name="Picture 2" descr="http://www.mynewtown.co.uk/Portals/0/sca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349500"/>
            <a:ext cx="42354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4438" y="3716338"/>
            <a:ext cx="1295400" cy="46196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17375E"/>
                </a:solidFill>
              </a:rPr>
              <a:t>Costs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933825"/>
            <a:ext cx="1439863" cy="8302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632523"/>
                </a:solidFill>
              </a:rPr>
              <a:t>Health Benefits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19400" y="381000"/>
            <a:ext cx="5486400" cy="765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dirty="0"/>
              <a:t>If I was a decision maker, </a:t>
            </a:r>
            <a:br>
              <a:rPr lang="en-GB" sz="3600" dirty="0"/>
            </a:br>
            <a:r>
              <a:rPr lang="en-GB" sz="3600" dirty="0"/>
              <a:t>what would I want to know? 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8316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323850" y="1989138"/>
            <a:ext cx="84963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39725">
              <a:lnSpc>
                <a:spcPct val="90000"/>
              </a:lnSpc>
              <a:spcBef>
                <a:spcPts val="800"/>
              </a:spcBef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4500" b="0">
              <a:solidFill>
                <a:schemeClr val="tx1"/>
              </a:solidFill>
            </a:endParaRPr>
          </a:p>
        </p:txBody>
      </p:sp>
      <p:pic>
        <p:nvPicPr>
          <p:cNvPr id="9220" name="Picture 2" descr="http://www.mynewtown.co.uk/Portals/0/sca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349500"/>
            <a:ext cx="42354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4438" y="3716338"/>
            <a:ext cx="1295400" cy="461962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17375E"/>
                </a:solidFill>
              </a:rPr>
              <a:t>Costs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292600"/>
            <a:ext cx="1439863" cy="4619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632523"/>
                </a:solidFill>
              </a:rPr>
              <a:t>QALY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0788" y="5013325"/>
            <a:ext cx="2663825" cy="14747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0">
                <a:latin typeface="Calibri" charset="0"/>
              </a:rPr>
              <a:t>Can compare against other healthcare decisions – that are also measured in cost per QALY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19400" y="381000"/>
            <a:ext cx="5486400" cy="765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dirty="0"/>
              <a:t>If I was a decision maker, </a:t>
            </a:r>
            <a:br>
              <a:rPr lang="en-GB" sz="3600" dirty="0"/>
            </a:br>
            <a:r>
              <a:rPr lang="en-GB" sz="3600" dirty="0"/>
              <a:t>what would I want to know? 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395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420469"/>
            <a:ext cx="6400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rgbClr val="00AE9E"/>
                </a:solidFill>
              </a:rPr>
              <a:t>This is where modelling can help</a:t>
            </a:r>
            <a:endParaRPr lang="en-GB" sz="3200" dirty="0">
              <a:solidFill>
                <a:srgbClr val="00AE9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7544" y="2143303"/>
            <a:ext cx="828092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90000"/>
              </a:lnSpc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Can use models when </a:t>
            </a:r>
            <a:r>
              <a:rPr lang="en-GB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-GB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xperiments </a:t>
            </a:r>
            <a:r>
              <a:rPr lang="en-GB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are not </a:t>
            </a:r>
            <a:r>
              <a:rPr lang="en-GB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possible</a:t>
            </a:r>
            <a:endParaRPr lang="en-US" sz="2400" dirty="0" smtClean="0">
              <a:solidFill>
                <a:schemeClr val="bg1"/>
              </a:solidFill>
              <a:latin typeface="Arial" pitchFamily="84" charset="0"/>
              <a:cs typeface="ヒラギノ角ゴ Pro W3" pitchFamily="84" charset="-128"/>
            </a:endParaRPr>
          </a:p>
          <a:p>
            <a:pPr marL="342900" lvl="1" indent="-342900">
              <a:lnSpc>
                <a:spcPct val="90000"/>
              </a:lnSpc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Can </a:t>
            </a:r>
            <a:r>
              <a:rPr lang="en-US" sz="2400" dirty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assess many more interventions than </a:t>
            </a:r>
            <a:r>
              <a:rPr lang="en-US" sz="2400" dirty="0" smtClean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would be </a:t>
            </a:r>
            <a:r>
              <a:rPr lang="en-US" sz="2400" dirty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possible using </a:t>
            </a:r>
            <a:r>
              <a:rPr lang="en-US" sz="2400" dirty="0" err="1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randomised</a:t>
            </a:r>
            <a:r>
              <a:rPr lang="en-US" sz="2400" dirty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 controlled trials </a:t>
            </a:r>
          </a:p>
          <a:p>
            <a:pPr marL="342900" lvl="1" indent="-342900">
              <a:lnSpc>
                <a:spcPct val="90000"/>
              </a:lnSpc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Investigation </a:t>
            </a:r>
            <a:r>
              <a:rPr lang="en-GB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of </a:t>
            </a:r>
            <a:r>
              <a:rPr lang="en-GB" sz="240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mulitple</a:t>
            </a:r>
            <a:r>
              <a:rPr lang="en-GB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scenarios </a:t>
            </a:r>
            <a:r>
              <a:rPr lang="en-GB" sz="24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possible (as many as you can think of )</a:t>
            </a:r>
            <a:endParaRPr lang="en-US" sz="2400" dirty="0" smtClean="0">
              <a:solidFill>
                <a:schemeClr val="bg1"/>
              </a:solidFill>
              <a:latin typeface="Arial" pitchFamily="84" charset="0"/>
              <a:cs typeface="ヒラギノ角ゴ Pro W3" pitchFamily="84" charset="-128"/>
            </a:endParaRPr>
          </a:p>
          <a:p>
            <a:pPr marL="342900" lvl="1" indent="-342900">
              <a:lnSpc>
                <a:spcPct val="90000"/>
              </a:lnSpc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By using a dynamic transmission </a:t>
            </a:r>
            <a:r>
              <a:rPr lang="en-US" sz="2400" dirty="0" smtClean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model </a:t>
            </a:r>
            <a:r>
              <a:rPr lang="en-US" sz="2400" dirty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it is possible to capture the knock-on effects associated with infectious diseases  -therefore can evaluate both costs and benefits of interventions accounting for the infectious nature of AMR </a:t>
            </a:r>
            <a:r>
              <a:rPr lang="en-US" sz="2400" dirty="0" err="1" smtClean="0">
                <a:solidFill>
                  <a:schemeClr val="bg1"/>
                </a:solidFill>
                <a:latin typeface="Arial" pitchFamily="84" charset="0"/>
                <a:cs typeface="ヒラギノ角ゴ Pro W3" pitchFamily="84" charset="-128"/>
              </a:rPr>
              <a:t>organsims</a:t>
            </a:r>
            <a:endParaRPr lang="en-US" sz="2400" dirty="0">
              <a:solidFill>
                <a:schemeClr val="bg1"/>
              </a:solidFill>
              <a:latin typeface="Arial" pitchFamily="8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719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266429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GB" b="1" dirty="0" smtClean="0">
                <a:latin typeface="Arial" pitchFamily="84" charset="0"/>
              </a:rPr>
              <a:t>Mathematical models provide an efficient way of assessing many control methods</a:t>
            </a:r>
          </a:p>
          <a:p>
            <a:pPr marL="719138" indent="-263525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dirty="0" smtClean="0">
                <a:latin typeface="Arial" pitchFamily="84" charset="0"/>
              </a:rPr>
              <a:t>Represent a simplification of the real world</a:t>
            </a:r>
          </a:p>
          <a:p>
            <a:pPr marL="719138" lvl="1" indent="-263525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n-GB" dirty="0" smtClean="0">
                <a:latin typeface="Arial" pitchFamily="84" charset="0"/>
                <a:cs typeface="ヒラギノ角ゴ Pro W3" pitchFamily="84" charset="-128"/>
              </a:rPr>
              <a:t>Allow exploration of hypotheses, and can generate hypotheses</a:t>
            </a:r>
          </a:p>
          <a:p>
            <a:pPr marL="719138" lvl="1" indent="-263525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n-GB" dirty="0" smtClean="0">
                <a:latin typeface="Arial" pitchFamily="84" charset="0"/>
              </a:rPr>
              <a:t>Help understand patterns in epidemiological data</a:t>
            </a:r>
          </a:p>
          <a:p>
            <a:pPr marL="719138" lvl="1" indent="-263525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latin typeface="Arial" pitchFamily="84" charset="0"/>
                <a:cs typeface="ヒラギノ角ゴ Pro W3" pitchFamily="84" charset="-128"/>
              </a:rPr>
              <a:t>Allow incorporation of all available evidence with synthesis of many sources </a:t>
            </a:r>
            <a:endParaRPr lang="en-GB" dirty="0" smtClean="0">
              <a:latin typeface="Arial" pitchFamily="84" charset="0"/>
            </a:endParaRPr>
          </a:p>
          <a:p>
            <a:pPr marL="719138" indent="-263525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GB" dirty="0" smtClean="0">
                <a:latin typeface="Arial" pitchFamily="84" charset="0"/>
              </a:rPr>
              <a:t>Show clearly what is still unknown about a system</a:t>
            </a:r>
          </a:p>
          <a:p>
            <a:pPr marL="1527175" lvl="5" indent="-273050">
              <a:lnSpc>
                <a:spcPct val="90000"/>
              </a:lnSpc>
              <a:buClr>
                <a:schemeClr val="tx1"/>
              </a:buClr>
              <a:buFont typeface="Wingdings" charset="2"/>
              <a:buChar char="Ø"/>
            </a:pPr>
            <a:r>
              <a:rPr lang="en-US" sz="1800" dirty="0" smtClean="0">
                <a:latin typeface="Arial" pitchFamily="84" charset="0"/>
                <a:cs typeface="ヒラギノ角ゴ Pro W3" pitchFamily="84" charset="-128"/>
              </a:rPr>
              <a:t>S</a:t>
            </a:r>
            <a:r>
              <a:rPr lang="en-GB" sz="1800" dirty="0" err="1" smtClean="0">
                <a:latin typeface="Arial" pitchFamily="84" charset="0"/>
                <a:cs typeface="ヒラギノ角ゴ Pro W3" pitchFamily="84" charset="-128"/>
              </a:rPr>
              <a:t>o</a:t>
            </a:r>
            <a:r>
              <a:rPr lang="en-GB" sz="1800" dirty="0" smtClean="0">
                <a:latin typeface="Arial" pitchFamily="84" charset="0"/>
                <a:cs typeface="ヒラギノ角ゴ Pro W3" pitchFamily="84" charset="-128"/>
              </a:rPr>
              <a:t> show us where more information is needed</a:t>
            </a:r>
          </a:p>
          <a:p>
            <a:pPr marL="719138" lvl="0" indent="-263525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tabLst>
                <a:tab pos="719138" algn="l"/>
              </a:tabLst>
            </a:pPr>
            <a:r>
              <a:rPr lang="en-U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 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sensitivity analysis to explore uncertainty of data inputs and model structure</a:t>
            </a:r>
          </a:p>
          <a:p>
            <a:pPr marL="719138" lvl="0" indent="-263525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transparent and reproducible</a:t>
            </a:r>
          </a:p>
          <a:p>
            <a:pPr indent="-457200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endParaRPr lang="en-GB" dirty="0" smtClean="0">
              <a:latin typeface="Arial" pitchFamily="84" charset="0"/>
            </a:endParaRPr>
          </a:p>
          <a:p>
            <a:pPr indent="-457200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endParaRPr lang="en-US" dirty="0" smtClean="0">
              <a:latin typeface="Arial" pitchFamily="84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sz="2200" i="1" dirty="0" smtClean="0"/>
              <a:t>	</a:t>
            </a:r>
            <a:r>
              <a:rPr lang="en-GB" sz="2200" b="1" i="1" dirty="0" smtClean="0"/>
              <a:t>	  	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78088" y="457200"/>
            <a:ext cx="1637928" cy="64807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Models</a:t>
            </a:r>
            <a:endParaRPr lang="en-GB" sz="36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8229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1835696" y="188640"/>
            <a:ext cx="7139136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Cost effectiveness analysis (CEA)</a:t>
            </a:r>
          </a:p>
        </p:txBody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Costs are expressed in pounds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Benefits are expressed in “natural units,” </a:t>
            </a:r>
            <a:r>
              <a:rPr lang="en-US" sz="2400" b="0" i="0" u="none" dirty="0">
                <a:solidFill>
                  <a:srgbClr val="2D2D8A"/>
                </a:solidFill>
                <a:latin typeface="Arial"/>
                <a:ea typeface="Arial"/>
                <a:cs typeface="Arial"/>
                <a:sym typeface="Arial"/>
              </a:rPr>
              <a:t>e.g.</a:t>
            </a: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dirty="0">
                <a:solidFill>
                  <a:srgbClr val="2D2D8A"/>
                </a:solidFill>
                <a:latin typeface="Arial"/>
                <a:ea typeface="Arial"/>
                <a:cs typeface="Arial"/>
                <a:sym typeface="Arial"/>
              </a:rPr>
              <a:t>deaths averted, symptom-free days experienced by a patient, life-years gained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Presented as a </a:t>
            </a:r>
            <a:r>
              <a:rPr lang="en-US" sz="2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Cost Effectiveness Ratio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2D2D8A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rgbClr val="2D2D8A"/>
                </a:solidFill>
                <a:latin typeface="Arial"/>
                <a:ea typeface="Arial"/>
                <a:cs typeface="Arial"/>
                <a:sym typeface="Arial"/>
              </a:rPr>
              <a:t>Cost per life-year (or other measure of benefit)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analysis itself can compare different policies or interventions – and say which is ‘better’, but cannot tell you whether it is </a:t>
            </a:r>
            <a:r>
              <a:rPr lang="en-US" sz="24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worth </a:t>
            </a: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investing in. Now the valuation of the outcome is shifted to the decision maker. 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672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657" y="1556792"/>
            <a:ext cx="8028000" cy="4064455"/>
          </a:xfrm>
        </p:spPr>
        <p:txBody>
          <a:bodyPr/>
          <a:lstStyle/>
          <a:p>
            <a:pPr marL="430213">
              <a:buFont typeface="Arial" panose="020B0604020202020204" pitchFamily="34" charset="0"/>
              <a:buChar char="•"/>
            </a:pPr>
            <a:r>
              <a:rPr lang="en-GB" sz="2400" dirty="0" smtClean="0"/>
              <a:t>Ideally, the benefit will be expressed in Quality Adjusted Life Years (QALYS) …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  <p:sp>
        <p:nvSpPr>
          <p:cNvPr id="6" name="Shape 419"/>
          <p:cNvSpPr txBox="1">
            <a:spLocks/>
          </p:cNvSpPr>
          <p:nvPr/>
        </p:nvSpPr>
        <p:spPr bwMode="auto">
          <a:xfrm>
            <a:off x="710400" y="2240400"/>
            <a:ext cx="8028000" cy="406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Arial" charset="0"/>
              <a:defRPr sz="18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215900" indent="-215900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898525" indent="-287338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898525" indent="-2873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AutoNum type="arabicPeriod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endParaRPr lang="en-GB" sz="24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a numerical score for different states of health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Tx/>
              <a:buChar char="-"/>
            </a:pPr>
            <a:r>
              <a:rPr lang="en-GB" sz="2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year in full health = 1 QALY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Tx/>
              <a:buChar char="-"/>
            </a:pPr>
            <a:r>
              <a:rPr lang="en-GB" sz="2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Death  = 0 QALYs</a:t>
            </a:r>
            <a:endParaRPr lang="en-GB" sz="2000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363" lvl="1" indent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000" i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a year of blindness  = 0.5 QALYs, then gaining a year of life of 2 blind individuals is equivalent to gaining a year of life of 1 individual in full health. </a:t>
            </a:r>
          </a:p>
          <a:p>
            <a:pPr marL="360363" lvl="1" indent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000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Presented as a </a:t>
            </a:r>
            <a:r>
              <a:rPr lang="en-GB" sz="2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Cost Utility Ratio</a:t>
            </a:r>
          </a:p>
          <a:p>
            <a:pPr lv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- </a:t>
            </a:r>
            <a:r>
              <a:rPr lang="en-GB" sz="2400" dirty="0">
                <a:solidFill>
                  <a:srgbClr val="2D2D8A"/>
                </a:solidFill>
                <a:latin typeface="Arial"/>
                <a:ea typeface="Arial"/>
                <a:cs typeface="Arial"/>
                <a:sym typeface="Arial"/>
              </a:rPr>
              <a:t>Cost per quality adjusted life </a:t>
            </a:r>
            <a:r>
              <a:rPr lang="en-GB" sz="2400" dirty="0" smtClean="0">
                <a:solidFill>
                  <a:srgbClr val="2D2D8A"/>
                </a:solidFill>
                <a:latin typeface="Arial"/>
                <a:ea typeface="Arial"/>
                <a:cs typeface="Arial"/>
                <a:sym typeface="Arial"/>
              </a:rPr>
              <a:t>year</a:t>
            </a:r>
          </a:p>
          <a:p>
            <a:pPr lv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endParaRPr lang="en-GB" sz="2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can be regarded as a subset of CEA.</a:t>
            </a:r>
            <a:endParaRPr lang="en-GB" sz="2000" i="1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lang="en-GB"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277"/>
          <p:cNvSpPr txBox="1">
            <a:spLocks noGrp="1"/>
          </p:cNvSpPr>
          <p:nvPr>
            <p:ph type="title"/>
          </p:nvPr>
        </p:nvSpPr>
        <p:spPr>
          <a:xfrm>
            <a:off x="1835696" y="188640"/>
            <a:ext cx="7139136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Cost </a:t>
            </a:r>
            <a:r>
              <a:rPr lang="en-US" sz="36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utility </a:t>
            </a:r>
            <a:r>
              <a:rPr lang="en-US" sz="3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analysis (</a:t>
            </a:r>
            <a:r>
              <a:rPr lang="en-US" sz="36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CUA</a:t>
            </a:r>
            <a:r>
              <a:rPr lang="en-US" sz="3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888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>
            <a:spLocks noGrp="1"/>
          </p:cNvSpPr>
          <p:nvPr>
            <p:ph type="title"/>
          </p:nvPr>
        </p:nvSpPr>
        <p:spPr>
          <a:xfrm>
            <a:off x="1979712" y="274637"/>
            <a:ext cx="6707088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Why QALYs as a measure of outcome?</a:t>
            </a:r>
          </a:p>
        </p:txBody>
      </p:sp>
      <p:sp>
        <p:nvSpPr>
          <p:cNvPr id="425" name="Shape 4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Combine morbidity and mortality into a single measure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Makes it possible to summarize the effects of an intervention that affects both morbidity and mortality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Makes it possible to compare interventions with very different effect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compare across health </a:t>
            </a:r>
            <a:r>
              <a:rPr lang="en-US" sz="24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areas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valued in monetary terms (continues to be controversial!) </a:t>
            </a:r>
            <a:endParaRPr lang="en-US"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1743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/>
          <p:nvPr/>
        </p:nvSpPr>
        <p:spPr>
          <a:xfrm>
            <a:off x="1714500" y="1295400"/>
            <a:ext cx="6858000" cy="42671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4000" y="2678"/>
                </a:lnTo>
                <a:lnTo>
                  <a:pt x="27000" y="5357"/>
                </a:lnTo>
                <a:lnTo>
                  <a:pt x="36000" y="8571"/>
                </a:lnTo>
                <a:lnTo>
                  <a:pt x="43333" y="12857"/>
                </a:lnTo>
                <a:lnTo>
                  <a:pt x="47000" y="16071"/>
                </a:lnTo>
                <a:lnTo>
                  <a:pt x="50000" y="21428"/>
                </a:lnTo>
                <a:lnTo>
                  <a:pt x="53333" y="27857"/>
                </a:lnTo>
                <a:lnTo>
                  <a:pt x="57333" y="33214"/>
                </a:lnTo>
                <a:lnTo>
                  <a:pt x="61333" y="35357"/>
                </a:lnTo>
                <a:lnTo>
                  <a:pt x="68666" y="37500"/>
                </a:lnTo>
                <a:lnTo>
                  <a:pt x="78000" y="39107"/>
                </a:lnTo>
                <a:lnTo>
                  <a:pt x="88666" y="40714"/>
                </a:lnTo>
                <a:lnTo>
                  <a:pt x="96000" y="42321"/>
                </a:lnTo>
                <a:lnTo>
                  <a:pt x="101666" y="47142"/>
                </a:lnTo>
                <a:lnTo>
                  <a:pt x="108000" y="55178"/>
                </a:lnTo>
                <a:lnTo>
                  <a:pt x="111666" y="67500"/>
                </a:lnTo>
                <a:lnTo>
                  <a:pt x="116333" y="91607"/>
                </a:lnTo>
                <a:lnTo>
                  <a:pt x="120000" y="120000"/>
                </a:lnTo>
                <a:lnTo>
                  <a:pt x="80000" y="120000"/>
                </a:lnTo>
                <a:lnTo>
                  <a:pt x="73000" y="72321"/>
                </a:lnTo>
                <a:lnTo>
                  <a:pt x="69333" y="56785"/>
                </a:lnTo>
                <a:lnTo>
                  <a:pt x="67333" y="53035"/>
                </a:lnTo>
                <a:lnTo>
                  <a:pt x="61666" y="53035"/>
                </a:lnTo>
                <a:lnTo>
                  <a:pt x="58000" y="50357"/>
                </a:lnTo>
                <a:lnTo>
                  <a:pt x="51333" y="50357"/>
                </a:lnTo>
                <a:lnTo>
                  <a:pt x="46333" y="51428"/>
                </a:lnTo>
                <a:lnTo>
                  <a:pt x="42666" y="62142"/>
                </a:lnTo>
                <a:lnTo>
                  <a:pt x="39000" y="63750"/>
                </a:lnTo>
                <a:lnTo>
                  <a:pt x="32666" y="62678"/>
                </a:lnTo>
                <a:lnTo>
                  <a:pt x="25333" y="58928"/>
                </a:lnTo>
                <a:lnTo>
                  <a:pt x="22666" y="56250"/>
                </a:lnTo>
                <a:lnTo>
                  <a:pt x="20333" y="51964"/>
                </a:lnTo>
                <a:lnTo>
                  <a:pt x="19000" y="44464"/>
                </a:lnTo>
                <a:lnTo>
                  <a:pt x="18000" y="29464"/>
                </a:lnTo>
                <a:lnTo>
                  <a:pt x="15666" y="18214"/>
                </a:lnTo>
                <a:lnTo>
                  <a:pt x="11666" y="9642"/>
                </a:lnTo>
                <a:lnTo>
                  <a:pt x="8333" y="6428"/>
                </a:lnTo>
                <a:lnTo>
                  <a:pt x="5000" y="3214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1" name="Shape 431"/>
          <p:cNvCxnSpPr/>
          <p:nvPr/>
        </p:nvCxnSpPr>
        <p:spPr>
          <a:xfrm>
            <a:off x="1708150" y="533400"/>
            <a:ext cx="1587" cy="5029199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32" name="Shape 432"/>
          <p:cNvCxnSpPr/>
          <p:nvPr/>
        </p:nvCxnSpPr>
        <p:spPr>
          <a:xfrm>
            <a:off x="1708150" y="5562600"/>
            <a:ext cx="7239000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33" name="Shape 433"/>
          <p:cNvSpPr/>
          <p:nvPr/>
        </p:nvSpPr>
        <p:spPr>
          <a:xfrm>
            <a:off x="1676400" y="1295400"/>
            <a:ext cx="4572000" cy="42671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9210" y="4107"/>
                  <a:pt x="18421" y="8214"/>
                  <a:pt x="23684" y="17142"/>
                </a:cubicBezTo>
                <a:cubicBezTo>
                  <a:pt x="28947" y="26071"/>
                  <a:pt x="25526" y="45714"/>
                  <a:pt x="31578" y="53571"/>
                </a:cubicBezTo>
                <a:cubicBezTo>
                  <a:pt x="37631" y="61428"/>
                  <a:pt x="53421" y="64642"/>
                  <a:pt x="59999" y="64285"/>
                </a:cubicBezTo>
                <a:cubicBezTo>
                  <a:pt x="66578" y="63928"/>
                  <a:pt x="66052" y="53571"/>
                  <a:pt x="71052" y="51428"/>
                </a:cubicBezTo>
                <a:cubicBezTo>
                  <a:pt x="76052" y="49285"/>
                  <a:pt x="84210" y="50000"/>
                  <a:pt x="89999" y="51428"/>
                </a:cubicBezTo>
                <a:cubicBezTo>
                  <a:pt x="95789" y="52857"/>
                  <a:pt x="100789" y="48571"/>
                  <a:pt x="105789" y="60000"/>
                </a:cubicBezTo>
                <a:cubicBezTo>
                  <a:pt x="110789" y="71428"/>
                  <a:pt x="117631" y="110000"/>
                  <a:pt x="119999" y="12000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1708150" y="1295400"/>
            <a:ext cx="6858000" cy="42671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15494" y="2500"/>
                  <a:pt x="30989" y="5000"/>
                  <a:pt x="40879" y="10714"/>
                </a:cubicBezTo>
                <a:cubicBezTo>
                  <a:pt x="50769" y="16428"/>
                  <a:pt x="50109" y="28928"/>
                  <a:pt x="59340" y="34285"/>
                </a:cubicBezTo>
                <a:cubicBezTo>
                  <a:pt x="68571" y="39642"/>
                  <a:pt x="87692" y="37857"/>
                  <a:pt x="96263" y="42857"/>
                </a:cubicBezTo>
                <a:cubicBezTo>
                  <a:pt x="104835" y="47857"/>
                  <a:pt x="106813" y="51428"/>
                  <a:pt x="110769" y="64285"/>
                </a:cubicBezTo>
                <a:cubicBezTo>
                  <a:pt x="114725" y="77142"/>
                  <a:pt x="118461" y="110714"/>
                  <a:pt x="119999" y="12000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Shape 435"/>
          <p:cNvSpPr txBox="1"/>
          <p:nvPr/>
        </p:nvSpPr>
        <p:spPr>
          <a:xfrm>
            <a:off x="3895725" y="6248400"/>
            <a:ext cx="231774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 in years </a:t>
            </a:r>
            <a:r>
              <a:rPr lang="en-US" sz="2400" b="1" i="1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cxnSp>
        <p:nvCxnSpPr>
          <p:cNvPr id="436" name="Shape 436"/>
          <p:cNvCxnSpPr/>
          <p:nvPr/>
        </p:nvCxnSpPr>
        <p:spPr>
          <a:xfrm>
            <a:off x="2927350" y="5943600"/>
            <a:ext cx="1587" cy="15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37" name="Shape 437"/>
          <p:cNvCxnSpPr/>
          <p:nvPr/>
        </p:nvCxnSpPr>
        <p:spPr>
          <a:xfrm>
            <a:off x="2870200" y="5562600"/>
            <a:ext cx="1587" cy="38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38" name="Shape 438"/>
          <p:cNvCxnSpPr/>
          <p:nvPr/>
        </p:nvCxnSpPr>
        <p:spPr>
          <a:xfrm>
            <a:off x="3994150" y="5562600"/>
            <a:ext cx="1587" cy="38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39" name="Shape 439"/>
          <p:cNvCxnSpPr/>
          <p:nvPr/>
        </p:nvCxnSpPr>
        <p:spPr>
          <a:xfrm>
            <a:off x="6280150" y="5562600"/>
            <a:ext cx="1587" cy="38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40" name="Shape 440"/>
          <p:cNvCxnSpPr/>
          <p:nvPr/>
        </p:nvCxnSpPr>
        <p:spPr>
          <a:xfrm>
            <a:off x="8566150" y="5562600"/>
            <a:ext cx="1587" cy="38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41" name="Shape 441"/>
          <p:cNvSpPr txBox="1"/>
          <p:nvPr/>
        </p:nvSpPr>
        <p:spPr>
          <a:xfrm>
            <a:off x="1295400" y="55626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442" name="Shape 442"/>
          <p:cNvSpPr txBox="1"/>
          <p:nvPr/>
        </p:nvSpPr>
        <p:spPr>
          <a:xfrm>
            <a:off x="2667000" y="5943600"/>
            <a:ext cx="4556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43" name="Shape 443"/>
          <p:cNvSpPr txBox="1"/>
          <p:nvPr/>
        </p:nvSpPr>
        <p:spPr>
          <a:xfrm>
            <a:off x="3810000" y="59436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444" name="Shape 444"/>
          <p:cNvSpPr txBox="1"/>
          <p:nvPr/>
        </p:nvSpPr>
        <p:spPr>
          <a:xfrm>
            <a:off x="4953000" y="59436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sp>
        <p:nvSpPr>
          <p:cNvPr id="445" name="Shape 445"/>
          <p:cNvSpPr txBox="1"/>
          <p:nvPr/>
        </p:nvSpPr>
        <p:spPr>
          <a:xfrm>
            <a:off x="6096000" y="59436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</p:txBody>
      </p:sp>
      <p:sp>
        <p:nvSpPr>
          <p:cNvPr id="446" name="Shape 446"/>
          <p:cNvSpPr txBox="1"/>
          <p:nvPr/>
        </p:nvSpPr>
        <p:spPr>
          <a:xfrm>
            <a:off x="7239000" y="59436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</a:p>
        </p:txBody>
      </p:sp>
      <p:sp>
        <p:nvSpPr>
          <p:cNvPr id="447" name="Shape 447"/>
          <p:cNvSpPr txBox="1"/>
          <p:nvPr/>
        </p:nvSpPr>
        <p:spPr>
          <a:xfrm>
            <a:off x="8382000" y="5943600"/>
            <a:ext cx="3540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</p:txBody>
      </p:sp>
      <p:cxnSp>
        <p:nvCxnSpPr>
          <p:cNvPr id="448" name="Shape 448"/>
          <p:cNvCxnSpPr/>
          <p:nvPr/>
        </p:nvCxnSpPr>
        <p:spPr>
          <a:xfrm flipH="1">
            <a:off x="1708149" y="533400"/>
            <a:ext cx="1587" cy="1587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49" name="Shape 449"/>
          <p:cNvCxnSpPr/>
          <p:nvPr/>
        </p:nvCxnSpPr>
        <p:spPr>
          <a:xfrm flipH="1">
            <a:off x="1371600" y="533400"/>
            <a:ext cx="336549" cy="15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50" name="Shape 450"/>
          <p:cNvSpPr txBox="1"/>
          <p:nvPr/>
        </p:nvSpPr>
        <p:spPr>
          <a:xfrm>
            <a:off x="785812" y="304800"/>
            <a:ext cx="608011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1.0</a:t>
            </a:r>
          </a:p>
        </p:txBody>
      </p:sp>
      <p:sp>
        <p:nvSpPr>
          <p:cNvPr id="451" name="Shape 451"/>
          <p:cNvSpPr txBox="1"/>
          <p:nvPr/>
        </p:nvSpPr>
        <p:spPr>
          <a:xfrm>
            <a:off x="4306887" y="1524000"/>
            <a:ext cx="4649787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Health profile with intervention</a:t>
            </a:r>
          </a:p>
        </p:txBody>
      </p:sp>
      <p:sp>
        <p:nvSpPr>
          <p:cNvPr id="452" name="Shape 452"/>
          <p:cNvSpPr txBox="1"/>
          <p:nvPr/>
        </p:nvSpPr>
        <p:spPr>
          <a:xfrm>
            <a:off x="2373311" y="3886200"/>
            <a:ext cx="3092450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Health profile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without intervention</a:t>
            </a:r>
          </a:p>
        </p:txBody>
      </p:sp>
      <p:cxnSp>
        <p:nvCxnSpPr>
          <p:cNvPr id="453" name="Shape 453"/>
          <p:cNvCxnSpPr/>
          <p:nvPr/>
        </p:nvCxnSpPr>
        <p:spPr>
          <a:xfrm flipH="1">
            <a:off x="5922961" y="1997075"/>
            <a:ext cx="822324" cy="56991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454" name="Shape 454"/>
          <p:cNvCxnSpPr/>
          <p:nvPr/>
        </p:nvCxnSpPr>
        <p:spPr>
          <a:xfrm rot="10800000" flipH="1">
            <a:off x="4664075" y="3178175"/>
            <a:ext cx="279399" cy="614361"/>
          </a:xfrm>
          <a:prstGeom prst="straightConnector1">
            <a:avLst/>
          </a:prstGeom>
          <a:noFill/>
          <a:ln w="15875" cap="flat" cmpd="sng">
            <a:solidFill>
              <a:schemeClr val="dk2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455" name="Shape 455"/>
          <p:cNvSpPr txBox="1"/>
          <p:nvPr/>
        </p:nvSpPr>
        <p:spPr>
          <a:xfrm rot="-60000">
            <a:off x="6324600" y="609599"/>
            <a:ext cx="1987549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0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QALYs gained</a:t>
            </a:r>
          </a:p>
        </p:txBody>
      </p:sp>
      <p:sp>
        <p:nvSpPr>
          <p:cNvPr id="456" name="Shape 456"/>
          <p:cNvSpPr txBox="1"/>
          <p:nvPr/>
        </p:nvSpPr>
        <p:spPr>
          <a:xfrm>
            <a:off x="5562600" y="533400"/>
            <a:ext cx="609599" cy="533399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7" name="Shape 457"/>
          <p:cNvCxnSpPr/>
          <p:nvPr/>
        </p:nvCxnSpPr>
        <p:spPr>
          <a:xfrm>
            <a:off x="5105400" y="5562600"/>
            <a:ext cx="1587" cy="38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58" name="Shape 458"/>
          <p:cNvCxnSpPr/>
          <p:nvPr/>
        </p:nvCxnSpPr>
        <p:spPr>
          <a:xfrm>
            <a:off x="7466011" y="5562600"/>
            <a:ext cx="1587" cy="38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59" name="Shape 459"/>
          <p:cNvSpPr txBox="1"/>
          <p:nvPr/>
        </p:nvSpPr>
        <p:spPr>
          <a:xfrm>
            <a:off x="0" y="1143000"/>
            <a:ext cx="1555750" cy="15525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Quality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of life valuation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1" i="1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206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ounded Rectangle 5"/>
          <p:cNvSpPr>
            <a:spLocks noChangeArrowheads="1"/>
          </p:cNvSpPr>
          <p:nvPr/>
        </p:nvSpPr>
        <p:spPr bwMode="auto">
          <a:xfrm>
            <a:off x="179388" y="1499765"/>
            <a:ext cx="4824412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Interventions reduce transmission</a:t>
            </a:r>
          </a:p>
        </p:txBody>
      </p:sp>
      <p:sp>
        <p:nvSpPr>
          <p:cNvPr id="17411" name="Rounded Rectangle 6"/>
          <p:cNvSpPr>
            <a:spLocks noChangeArrowheads="1"/>
          </p:cNvSpPr>
          <p:nvPr/>
        </p:nvSpPr>
        <p:spPr bwMode="auto">
          <a:xfrm>
            <a:off x="2987675" y="2363365"/>
            <a:ext cx="2520950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Fewer infections</a:t>
            </a:r>
          </a:p>
        </p:txBody>
      </p:sp>
      <p:sp>
        <p:nvSpPr>
          <p:cNvPr id="17412" name="Rounded Rectangle 9"/>
          <p:cNvSpPr>
            <a:spLocks noChangeArrowheads="1"/>
          </p:cNvSpPr>
          <p:nvPr/>
        </p:nvSpPr>
        <p:spPr bwMode="auto">
          <a:xfrm>
            <a:off x="395288" y="3299990"/>
            <a:ext cx="3455987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Reduced length of stay</a:t>
            </a:r>
          </a:p>
        </p:txBody>
      </p:sp>
      <p:sp>
        <p:nvSpPr>
          <p:cNvPr id="17413" name="Rounded Rectangle 10"/>
          <p:cNvSpPr>
            <a:spLocks noChangeArrowheads="1"/>
          </p:cNvSpPr>
          <p:nvPr/>
        </p:nvSpPr>
        <p:spPr bwMode="auto">
          <a:xfrm>
            <a:off x="5435600" y="3299990"/>
            <a:ext cx="3097213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Reduced mortality</a:t>
            </a:r>
          </a:p>
        </p:txBody>
      </p:sp>
      <p:cxnSp>
        <p:nvCxnSpPr>
          <p:cNvPr id="17414" name="Elbow Connector 12"/>
          <p:cNvCxnSpPr>
            <a:cxnSpLocks noChangeShapeType="1"/>
            <a:stCxn id="17410" idx="2"/>
            <a:endCxn id="17411" idx="0"/>
          </p:cNvCxnSpPr>
          <p:nvPr/>
        </p:nvCxnSpPr>
        <p:spPr bwMode="auto">
          <a:xfrm rot="16200000" flipH="1">
            <a:off x="3244850" y="1360066"/>
            <a:ext cx="350837" cy="1655762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5" name="Elbow Connector 16"/>
          <p:cNvCxnSpPr>
            <a:cxnSpLocks noChangeShapeType="1"/>
            <a:stCxn id="17411" idx="2"/>
            <a:endCxn id="17413" idx="0"/>
          </p:cNvCxnSpPr>
          <p:nvPr/>
        </p:nvCxnSpPr>
        <p:spPr bwMode="auto">
          <a:xfrm rot="16200000" flipH="1">
            <a:off x="5404644" y="1719634"/>
            <a:ext cx="423862" cy="2736850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6" name="Elbow Connector 20"/>
          <p:cNvCxnSpPr>
            <a:cxnSpLocks noChangeShapeType="1"/>
            <a:stCxn id="17411" idx="2"/>
            <a:endCxn id="17412" idx="0"/>
          </p:cNvCxnSpPr>
          <p:nvPr/>
        </p:nvCxnSpPr>
        <p:spPr bwMode="auto">
          <a:xfrm rot="5400000">
            <a:off x="2973785" y="2025625"/>
            <a:ext cx="423862" cy="2124868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17" name="Rounded Rectangle 24"/>
          <p:cNvSpPr>
            <a:spLocks noChangeArrowheads="1"/>
          </p:cNvSpPr>
          <p:nvPr/>
        </p:nvSpPr>
        <p:spPr bwMode="auto">
          <a:xfrm>
            <a:off x="250825" y="4163590"/>
            <a:ext cx="8713788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More patients going on to accrue quality adjusted life years (QALYs) post-discharge </a:t>
            </a:r>
          </a:p>
        </p:txBody>
      </p:sp>
      <p:cxnSp>
        <p:nvCxnSpPr>
          <p:cNvPr id="17418" name="Straight Arrow Connector 31"/>
          <p:cNvCxnSpPr>
            <a:cxnSpLocks noChangeShapeType="1"/>
          </p:cNvCxnSpPr>
          <p:nvPr/>
        </p:nvCxnSpPr>
        <p:spPr bwMode="auto">
          <a:xfrm rot="5400000">
            <a:off x="6839744" y="3983409"/>
            <a:ext cx="360362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9" name="Straight Arrow Connector 37"/>
          <p:cNvCxnSpPr>
            <a:cxnSpLocks noChangeShapeType="1"/>
          </p:cNvCxnSpPr>
          <p:nvPr/>
        </p:nvCxnSpPr>
        <p:spPr bwMode="auto">
          <a:xfrm rot="5400000">
            <a:off x="4176712" y="5279603"/>
            <a:ext cx="358775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20" name="Rounded Rectangle 44"/>
          <p:cNvSpPr>
            <a:spLocks noChangeArrowheads="1"/>
          </p:cNvSpPr>
          <p:nvPr/>
        </p:nvSpPr>
        <p:spPr bwMode="auto">
          <a:xfrm>
            <a:off x="2700338" y="5458990"/>
            <a:ext cx="3600450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Greater health benefits (measured in QALYs)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idx="4294967295"/>
          </p:nvPr>
        </p:nvSpPr>
        <p:spPr>
          <a:xfrm>
            <a:off x="2209800" y="381000"/>
            <a:ext cx="6629400" cy="765175"/>
          </a:xfrm>
        </p:spPr>
        <p:txBody>
          <a:bodyPr>
            <a:noAutofit/>
          </a:bodyPr>
          <a:lstStyle/>
          <a:p>
            <a:pPr eaLnBrk="1" hangingPunct="1"/>
            <a:r>
              <a:rPr lang="en-GB" sz="2800" dirty="0" smtClean="0"/>
              <a:t>Theory of hospital associated AMR intervention evaluation</a:t>
            </a:r>
            <a:endParaRPr lang="en-GB" sz="28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242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ounded Rectangle 5"/>
          <p:cNvSpPr>
            <a:spLocks noChangeArrowheads="1"/>
          </p:cNvSpPr>
          <p:nvPr/>
        </p:nvSpPr>
        <p:spPr bwMode="auto">
          <a:xfrm>
            <a:off x="179388" y="1499765"/>
            <a:ext cx="4824412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Interventions reduce transmission</a:t>
            </a:r>
          </a:p>
        </p:txBody>
      </p:sp>
      <p:sp>
        <p:nvSpPr>
          <p:cNvPr id="17411" name="Rounded Rectangle 6"/>
          <p:cNvSpPr>
            <a:spLocks noChangeArrowheads="1"/>
          </p:cNvSpPr>
          <p:nvPr/>
        </p:nvSpPr>
        <p:spPr bwMode="auto">
          <a:xfrm>
            <a:off x="2987675" y="2363365"/>
            <a:ext cx="2520950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Fewer infections</a:t>
            </a:r>
          </a:p>
        </p:txBody>
      </p:sp>
      <p:sp>
        <p:nvSpPr>
          <p:cNvPr id="17412" name="Rounded Rectangle 9"/>
          <p:cNvSpPr>
            <a:spLocks noChangeArrowheads="1"/>
          </p:cNvSpPr>
          <p:nvPr/>
        </p:nvSpPr>
        <p:spPr bwMode="auto">
          <a:xfrm>
            <a:off x="395288" y="3299990"/>
            <a:ext cx="3455987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 dirty="0"/>
              <a:t>Reduced length of stay</a:t>
            </a:r>
          </a:p>
        </p:txBody>
      </p:sp>
      <p:sp>
        <p:nvSpPr>
          <p:cNvPr id="17413" name="Rounded Rectangle 10"/>
          <p:cNvSpPr>
            <a:spLocks noChangeArrowheads="1"/>
          </p:cNvSpPr>
          <p:nvPr/>
        </p:nvSpPr>
        <p:spPr bwMode="auto">
          <a:xfrm>
            <a:off x="5435600" y="3299990"/>
            <a:ext cx="3097213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Reduced mortality</a:t>
            </a:r>
          </a:p>
        </p:txBody>
      </p:sp>
      <p:cxnSp>
        <p:nvCxnSpPr>
          <p:cNvPr id="17414" name="Elbow Connector 12"/>
          <p:cNvCxnSpPr>
            <a:cxnSpLocks noChangeShapeType="1"/>
            <a:stCxn id="17410" idx="2"/>
            <a:endCxn id="17411" idx="0"/>
          </p:cNvCxnSpPr>
          <p:nvPr/>
        </p:nvCxnSpPr>
        <p:spPr bwMode="auto">
          <a:xfrm rot="16200000" flipH="1">
            <a:off x="3244850" y="1360066"/>
            <a:ext cx="350837" cy="1655762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5" name="Elbow Connector 16"/>
          <p:cNvCxnSpPr>
            <a:cxnSpLocks noChangeShapeType="1"/>
            <a:stCxn id="17411" idx="2"/>
            <a:endCxn id="17413" idx="0"/>
          </p:cNvCxnSpPr>
          <p:nvPr/>
        </p:nvCxnSpPr>
        <p:spPr bwMode="auto">
          <a:xfrm rot="16200000" flipH="1">
            <a:off x="5404644" y="1719634"/>
            <a:ext cx="423862" cy="2736850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6" name="Elbow Connector 20"/>
          <p:cNvCxnSpPr>
            <a:cxnSpLocks noChangeShapeType="1"/>
            <a:stCxn id="17411" idx="2"/>
            <a:endCxn id="17412" idx="0"/>
          </p:cNvCxnSpPr>
          <p:nvPr/>
        </p:nvCxnSpPr>
        <p:spPr bwMode="auto">
          <a:xfrm rot="5400000">
            <a:off x="2973785" y="2025625"/>
            <a:ext cx="423862" cy="2124868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17" name="Rounded Rectangle 24"/>
          <p:cNvSpPr>
            <a:spLocks noChangeArrowheads="1"/>
          </p:cNvSpPr>
          <p:nvPr/>
        </p:nvSpPr>
        <p:spPr bwMode="auto">
          <a:xfrm>
            <a:off x="250825" y="4163590"/>
            <a:ext cx="8713788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More patients going on to accrue quality adjusted life years (QALYs) post-discharge </a:t>
            </a:r>
          </a:p>
        </p:txBody>
      </p:sp>
      <p:cxnSp>
        <p:nvCxnSpPr>
          <p:cNvPr id="17418" name="Straight Arrow Connector 31"/>
          <p:cNvCxnSpPr>
            <a:cxnSpLocks noChangeShapeType="1"/>
          </p:cNvCxnSpPr>
          <p:nvPr/>
        </p:nvCxnSpPr>
        <p:spPr bwMode="auto">
          <a:xfrm rot="5400000">
            <a:off x="6839744" y="3983409"/>
            <a:ext cx="360362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9" name="Straight Arrow Connector 37"/>
          <p:cNvCxnSpPr>
            <a:cxnSpLocks noChangeShapeType="1"/>
          </p:cNvCxnSpPr>
          <p:nvPr/>
        </p:nvCxnSpPr>
        <p:spPr bwMode="auto">
          <a:xfrm rot="5400000">
            <a:off x="4176712" y="5279603"/>
            <a:ext cx="358775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20" name="Rounded Rectangle 44"/>
          <p:cNvSpPr>
            <a:spLocks noChangeArrowheads="1"/>
          </p:cNvSpPr>
          <p:nvPr/>
        </p:nvSpPr>
        <p:spPr bwMode="auto">
          <a:xfrm>
            <a:off x="2700338" y="5458990"/>
            <a:ext cx="3600450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Greater health benefits (measured in QALYs)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148064" y="332656"/>
            <a:ext cx="3816424" cy="1656184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n-GB" sz="2800" dirty="0" smtClean="0">
                <a:solidFill>
                  <a:srgbClr val="00B050"/>
                </a:solidFill>
              </a:rPr>
              <a:t>As well as a gain in </a:t>
            </a:r>
            <a:r>
              <a:rPr lang="en-GB" sz="2800" dirty="0" err="1" smtClean="0">
                <a:solidFill>
                  <a:srgbClr val="00B050"/>
                </a:solidFill>
              </a:rPr>
              <a:t>QALYs</a:t>
            </a:r>
            <a:r>
              <a:rPr lang="en-GB" sz="2800" dirty="0" smtClean="0">
                <a:solidFill>
                  <a:srgbClr val="00B050"/>
                </a:solidFill>
              </a:rPr>
              <a:t>, successful interventions should also result in some cost savings, off setting the cost of the intervention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185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ounded Rectangle 5"/>
          <p:cNvSpPr>
            <a:spLocks noChangeArrowheads="1"/>
          </p:cNvSpPr>
          <p:nvPr/>
        </p:nvSpPr>
        <p:spPr bwMode="auto">
          <a:xfrm>
            <a:off x="179388" y="1499765"/>
            <a:ext cx="4824412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Interventions reduce transmission</a:t>
            </a:r>
          </a:p>
        </p:txBody>
      </p:sp>
      <p:sp>
        <p:nvSpPr>
          <p:cNvPr id="17411" name="Rounded Rectangle 6"/>
          <p:cNvSpPr>
            <a:spLocks noChangeArrowheads="1"/>
          </p:cNvSpPr>
          <p:nvPr/>
        </p:nvSpPr>
        <p:spPr bwMode="auto">
          <a:xfrm>
            <a:off x="2987675" y="2363365"/>
            <a:ext cx="2520950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Fewer infections</a:t>
            </a:r>
          </a:p>
        </p:txBody>
      </p:sp>
      <p:sp>
        <p:nvSpPr>
          <p:cNvPr id="17412" name="Rounded Rectangle 9"/>
          <p:cNvSpPr>
            <a:spLocks noChangeArrowheads="1"/>
          </p:cNvSpPr>
          <p:nvPr/>
        </p:nvSpPr>
        <p:spPr bwMode="auto">
          <a:xfrm>
            <a:off x="395288" y="3299990"/>
            <a:ext cx="3455987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 dirty="0"/>
              <a:t>Reduced length of stay</a:t>
            </a:r>
          </a:p>
        </p:txBody>
      </p:sp>
      <p:sp>
        <p:nvSpPr>
          <p:cNvPr id="17413" name="Rounded Rectangle 10"/>
          <p:cNvSpPr>
            <a:spLocks noChangeArrowheads="1"/>
          </p:cNvSpPr>
          <p:nvPr/>
        </p:nvSpPr>
        <p:spPr bwMode="auto">
          <a:xfrm>
            <a:off x="5435600" y="3299990"/>
            <a:ext cx="3097213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Reduced mortality</a:t>
            </a:r>
          </a:p>
        </p:txBody>
      </p:sp>
      <p:cxnSp>
        <p:nvCxnSpPr>
          <p:cNvPr id="17414" name="Elbow Connector 12"/>
          <p:cNvCxnSpPr>
            <a:cxnSpLocks noChangeShapeType="1"/>
            <a:stCxn id="17410" idx="2"/>
            <a:endCxn id="17411" idx="0"/>
          </p:cNvCxnSpPr>
          <p:nvPr/>
        </p:nvCxnSpPr>
        <p:spPr bwMode="auto">
          <a:xfrm rot="16200000" flipH="1">
            <a:off x="3244850" y="1360066"/>
            <a:ext cx="350837" cy="1655762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5" name="Elbow Connector 16"/>
          <p:cNvCxnSpPr>
            <a:cxnSpLocks noChangeShapeType="1"/>
            <a:stCxn id="17411" idx="2"/>
            <a:endCxn id="17413" idx="0"/>
          </p:cNvCxnSpPr>
          <p:nvPr/>
        </p:nvCxnSpPr>
        <p:spPr bwMode="auto">
          <a:xfrm rot="16200000" flipH="1">
            <a:off x="5404644" y="1719634"/>
            <a:ext cx="423862" cy="2736850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6" name="Elbow Connector 20"/>
          <p:cNvCxnSpPr>
            <a:cxnSpLocks noChangeShapeType="1"/>
            <a:stCxn id="17411" idx="2"/>
            <a:endCxn id="17412" idx="0"/>
          </p:cNvCxnSpPr>
          <p:nvPr/>
        </p:nvCxnSpPr>
        <p:spPr bwMode="auto">
          <a:xfrm rot="5400000">
            <a:off x="2973785" y="2025625"/>
            <a:ext cx="423862" cy="2124868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17" name="Rounded Rectangle 24"/>
          <p:cNvSpPr>
            <a:spLocks noChangeArrowheads="1"/>
          </p:cNvSpPr>
          <p:nvPr/>
        </p:nvSpPr>
        <p:spPr bwMode="auto">
          <a:xfrm>
            <a:off x="250825" y="4163590"/>
            <a:ext cx="8713788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More patients going on to accrue quality adjusted life years (QALYs) post-discharge </a:t>
            </a:r>
          </a:p>
        </p:txBody>
      </p:sp>
      <p:cxnSp>
        <p:nvCxnSpPr>
          <p:cNvPr id="17418" name="Straight Arrow Connector 31"/>
          <p:cNvCxnSpPr>
            <a:cxnSpLocks noChangeShapeType="1"/>
          </p:cNvCxnSpPr>
          <p:nvPr/>
        </p:nvCxnSpPr>
        <p:spPr bwMode="auto">
          <a:xfrm rot="5400000">
            <a:off x="6839744" y="3983409"/>
            <a:ext cx="360362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9" name="Straight Arrow Connector 37"/>
          <p:cNvCxnSpPr>
            <a:cxnSpLocks noChangeShapeType="1"/>
          </p:cNvCxnSpPr>
          <p:nvPr/>
        </p:nvCxnSpPr>
        <p:spPr bwMode="auto">
          <a:xfrm rot="5400000">
            <a:off x="4176712" y="5279603"/>
            <a:ext cx="358775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20" name="Rounded Rectangle 44"/>
          <p:cNvSpPr>
            <a:spLocks noChangeArrowheads="1"/>
          </p:cNvSpPr>
          <p:nvPr/>
        </p:nvSpPr>
        <p:spPr bwMode="auto">
          <a:xfrm>
            <a:off x="2700338" y="5458990"/>
            <a:ext cx="3600450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Greater health benefits (measured in QALYs)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148064" y="332656"/>
            <a:ext cx="3816424" cy="1656184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n-GB" sz="2800" dirty="0" smtClean="0">
                <a:solidFill>
                  <a:srgbClr val="00B050"/>
                </a:solidFill>
              </a:rPr>
              <a:t>As well as a gain in </a:t>
            </a:r>
            <a:r>
              <a:rPr lang="en-GB" sz="2800" dirty="0" err="1" smtClean="0">
                <a:solidFill>
                  <a:srgbClr val="00B050"/>
                </a:solidFill>
              </a:rPr>
              <a:t>QALYs</a:t>
            </a:r>
            <a:r>
              <a:rPr lang="en-GB" sz="2800" dirty="0" smtClean="0">
                <a:solidFill>
                  <a:srgbClr val="00B050"/>
                </a:solidFill>
              </a:rPr>
              <a:t>, successful interventions should also result in some cost savings, off setting the cost of the intervention</a:t>
            </a:r>
          </a:p>
        </p:txBody>
      </p:sp>
      <p:sp>
        <p:nvSpPr>
          <p:cNvPr id="14" name="Oval 53"/>
          <p:cNvSpPr>
            <a:spLocks noChangeArrowheads="1"/>
          </p:cNvSpPr>
          <p:nvPr/>
        </p:nvSpPr>
        <p:spPr bwMode="auto">
          <a:xfrm>
            <a:off x="3491880" y="2276872"/>
            <a:ext cx="1655763" cy="650875"/>
          </a:xfrm>
          <a:prstGeom prst="ellipse">
            <a:avLst/>
          </a:prstGeom>
          <a:noFill/>
          <a:ln w="31750" algn="ctr">
            <a:solidFill>
              <a:srgbClr val="33CC33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5" name="TextBox 54"/>
          <p:cNvSpPr txBox="1">
            <a:spLocks noChangeArrowheads="1"/>
          </p:cNvSpPr>
          <p:nvPr/>
        </p:nvSpPr>
        <p:spPr bwMode="auto">
          <a:xfrm>
            <a:off x="4716016" y="2060848"/>
            <a:ext cx="1368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Saving</a:t>
            </a:r>
          </a:p>
        </p:txBody>
      </p:sp>
      <p:sp>
        <p:nvSpPr>
          <p:cNvPr id="16" name="TextBox 55"/>
          <p:cNvSpPr txBox="1">
            <a:spLocks noChangeArrowheads="1"/>
          </p:cNvSpPr>
          <p:nvPr/>
        </p:nvSpPr>
        <p:spPr bwMode="auto">
          <a:xfrm>
            <a:off x="2915816" y="3717032"/>
            <a:ext cx="1223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Saving</a:t>
            </a:r>
          </a:p>
        </p:txBody>
      </p:sp>
      <p:sp>
        <p:nvSpPr>
          <p:cNvPr id="17" name="Oval 64"/>
          <p:cNvSpPr>
            <a:spLocks noChangeArrowheads="1"/>
          </p:cNvSpPr>
          <p:nvPr/>
        </p:nvSpPr>
        <p:spPr bwMode="auto">
          <a:xfrm>
            <a:off x="1259855" y="3211909"/>
            <a:ext cx="2303463" cy="652463"/>
          </a:xfrm>
          <a:prstGeom prst="ellipse">
            <a:avLst/>
          </a:prstGeom>
          <a:noFill/>
          <a:ln w="31750" algn="ctr">
            <a:solidFill>
              <a:srgbClr val="33CC33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028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ounded Rectangle 5"/>
          <p:cNvSpPr>
            <a:spLocks noChangeArrowheads="1"/>
          </p:cNvSpPr>
          <p:nvPr/>
        </p:nvSpPr>
        <p:spPr bwMode="auto">
          <a:xfrm>
            <a:off x="179388" y="1499765"/>
            <a:ext cx="4824412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Interventions reduce transmission</a:t>
            </a:r>
          </a:p>
        </p:txBody>
      </p:sp>
      <p:sp>
        <p:nvSpPr>
          <p:cNvPr id="17411" name="Rounded Rectangle 6"/>
          <p:cNvSpPr>
            <a:spLocks noChangeArrowheads="1"/>
          </p:cNvSpPr>
          <p:nvPr/>
        </p:nvSpPr>
        <p:spPr bwMode="auto">
          <a:xfrm>
            <a:off x="2987675" y="2363365"/>
            <a:ext cx="2520950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Fewer infections</a:t>
            </a:r>
          </a:p>
        </p:txBody>
      </p:sp>
      <p:sp>
        <p:nvSpPr>
          <p:cNvPr id="17412" name="Rounded Rectangle 9"/>
          <p:cNvSpPr>
            <a:spLocks noChangeArrowheads="1"/>
          </p:cNvSpPr>
          <p:nvPr/>
        </p:nvSpPr>
        <p:spPr bwMode="auto">
          <a:xfrm>
            <a:off x="395288" y="3299990"/>
            <a:ext cx="3455987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 dirty="0"/>
              <a:t>Reduced length of stay</a:t>
            </a:r>
          </a:p>
        </p:txBody>
      </p:sp>
      <p:sp>
        <p:nvSpPr>
          <p:cNvPr id="17413" name="Rounded Rectangle 10"/>
          <p:cNvSpPr>
            <a:spLocks noChangeArrowheads="1"/>
          </p:cNvSpPr>
          <p:nvPr/>
        </p:nvSpPr>
        <p:spPr bwMode="auto">
          <a:xfrm>
            <a:off x="5435600" y="3299990"/>
            <a:ext cx="3097213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Reduced mortality</a:t>
            </a:r>
          </a:p>
        </p:txBody>
      </p:sp>
      <p:cxnSp>
        <p:nvCxnSpPr>
          <p:cNvPr id="17414" name="Elbow Connector 12"/>
          <p:cNvCxnSpPr>
            <a:cxnSpLocks noChangeShapeType="1"/>
            <a:stCxn id="17410" idx="2"/>
            <a:endCxn id="17411" idx="0"/>
          </p:cNvCxnSpPr>
          <p:nvPr/>
        </p:nvCxnSpPr>
        <p:spPr bwMode="auto">
          <a:xfrm rot="16200000" flipH="1">
            <a:off x="3244850" y="1360066"/>
            <a:ext cx="350837" cy="1655762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5" name="Elbow Connector 16"/>
          <p:cNvCxnSpPr>
            <a:cxnSpLocks noChangeShapeType="1"/>
            <a:stCxn id="17411" idx="2"/>
            <a:endCxn id="17413" idx="0"/>
          </p:cNvCxnSpPr>
          <p:nvPr/>
        </p:nvCxnSpPr>
        <p:spPr bwMode="auto">
          <a:xfrm rot="16200000" flipH="1">
            <a:off x="5404644" y="1719634"/>
            <a:ext cx="423862" cy="2736850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6" name="Elbow Connector 20"/>
          <p:cNvCxnSpPr>
            <a:cxnSpLocks noChangeShapeType="1"/>
            <a:stCxn id="17411" idx="2"/>
            <a:endCxn id="17412" idx="0"/>
          </p:cNvCxnSpPr>
          <p:nvPr/>
        </p:nvCxnSpPr>
        <p:spPr bwMode="auto">
          <a:xfrm rot="5400000">
            <a:off x="2973785" y="2025625"/>
            <a:ext cx="423862" cy="2124868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17" name="Rounded Rectangle 24"/>
          <p:cNvSpPr>
            <a:spLocks noChangeArrowheads="1"/>
          </p:cNvSpPr>
          <p:nvPr/>
        </p:nvSpPr>
        <p:spPr bwMode="auto">
          <a:xfrm>
            <a:off x="250825" y="4163590"/>
            <a:ext cx="8713788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More patients going on to accrue quality adjusted life years (QALYs) post-discharge </a:t>
            </a:r>
          </a:p>
        </p:txBody>
      </p:sp>
      <p:cxnSp>
        <p:nvCxnSpPr>
          <p:cNvPr id="17418" name="Straight Arrow Connector 31"/>
          <p:cNvCxnSpPr>
            <a:cxnSpLocks noChangeShapeType="1"/>
          </p:cNvCxnSpPr>
          <p:nvPr/>
        </p:nvCxnSpPr>
        <p:spPr bwMode="auto">
          <a:xfrm rot="5400000">
            <a:off x="6839744" y="3983409"/>
            <a:ext cx="360362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9" name="Straight Arrow Connector 37"/>
          <p:cNvCxnSpPr>
            <a:cxnSpLocks noChangeShapeType="1"/>
          </p:cNvCxnSpPr>
          <p:nvPr/>
        </p:nvCxnSpPr>
        <p:spPr bwMode="auto">
          <a:xfrm rot="5400000">
            <a:off x="4176712" y="5279603"/>
            <a:ext cx="358775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20" name="Rounded Rectangle 44"/>
          <p:cNvSpPr>
            <a:spLocks noChangeArrowheads="1"/>
          </p:cNvSpPr>
          <p:nvPr/>
        </p:nvSpPr>
        <p:spPr bwMode="auto">
          <a:xfrm>
            <a:off x="2700338" y="5458990"/>
            <a:ext cx="3600450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Greater health benefits (measured in QALYs)</a:t>
            </a:r>
          </a:p>
        </p:txBody>
      </p:sp>
      <p:sp>
        <p:nvSpPr>
          <p:cNvPr id="14" name="Oval 53"/>
          <p:cNvSpPr>
            <a:spLocks noChangeArrowheads="1"/>
          </p:cNvSpPr>
          <p:nvPr/>
        </p:nvSpPr>
        <p:spPr bwMode="auto">
          <a:xfrm>
            <a:off x="3491880" y="2276872"/>
            <a:ext cx="1655763" cy="650875"/>
          </a:xfrm>
          <a:prstGeom prst="ellipse">
            <a:avLst/>
          </a:prstGeom>
          <a:noFill/>
          <a:ln w="31750" algn="ctr">
            <a:solidFill>
              <a:srgbClr val="33CC33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5" name="TextBox 54"/>
          <p:cNvSpPr txBox="1">
            <a:spLocks noChangeArrowheads="1"/>
          </p:cNvSpPr>
          <p:nvPr/>
        </p:nvSpPr>
        <p:spPr bwMode="auto">
          <a:xfrm>
            <a:off x="4716016" y="2060848"/>
            <a:ext cx="1368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Saving</a:t>
            </a:r>
          </a:p>
        </p:txBody>
      </p:sp>
      <p:sp>
        <p:nvSpPr>
          <p:cNvPr id="16" name="TextBox 55"/>
          <p:cNvSpPr txBox="1">
            <a:spLocks noChangeArrowheads="1"/>
          </p:cNvSpPr>
          <p:nvPr/>
        </p:nvSpPr>
        <p:spPr bwMode="auto">
          <a:xfrm>
            <a:off x="2915816" y="3717032"/>
            <a:ext cx="1223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Saving</a:t>
            </a:r>
          </a:p>
        </p:txBody>
      </p:sp>
      <p:sp>
        <p:nvSpPr>
          <p:cNvPr id="17" name="Oval 64"/>
          <p:cNvSpPr>
            <a:spLocks noChangeArrowheads="1"/>
          </p:cNvSpPr>
          <p:nvPr/>
        </p:nvSpPr>
        <p:spPr bwMode="auto">
          <a:xfrm>
            <a:off x="1259855" y="3211909"/>
            <a:ext cx="2303463" cy="652463"/>
          </a:xfrm>
          <a:prstGeom prst="ellipse">
            <a:avLst/>
          </a:prstGeom>
          <a:noFill/>
          <a:ln w="31750" algn="ctr">
            <a:solidFill>
              <a:srgbClr val="33CC33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0" y="1383233"/>
            <a:ext cx="2268538" cy="652463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611188" y="2032521"/>
            <a:ext cx="14398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Cost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003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ounded Rectangle 5"/>
          <p:cNvSpPr>
            <a:spLocks noChangeArrowheads="1"/>
          </p:cNvSpPr>
          <p:nvPr/>
        </p:nvSpPr>
        <p:spPr bwMode="auto">
          <a:xfrm>
            <a:off x="179388" y="1499765"/>
            <a:ext cx="4824412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Interventions reduce transmission</a:t>
            </a:r>
          </a:p>
        </p:txBody>
      </p:sp>
      <p:sp>
        <p:nvSpPr>
          <p:cNvPr id="17411" name="Rounded Rectangle 6"/>
          <p:cNvSpPr>
            <a:spLocks noChangeArrowheads="1"/>
          </p:cNvSpPr>
          <p:nvPr/>
        </p:nvSpPr>
        <p:spPr bwMode="auto">
          <a:xfrm>
            <a:off x="2987675" y="2363365"/>
            <a:ext cx="2520950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Fewer infections</a:t>
            </a:r>
          </a:p>
        </p:txBody>
      </p:sp>
      <p:sp>
        <p:nvSpPr>
          <p:cNvPr id="17412" name="Rounded Rectangle 9"/>
          <p:cNvSpPr>
            <a:spLocks noChangeArrowheads="1"/>
          </p:cNvSpPr>
          <p:nvPr/>
        </p:nvSpPr>
        <p:spPr bwMode="auto">
          <a:xfrm>
            <a:off x="395288" y="3299990"/>
            <a:ext cx="3455987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 dirty="0"/>
              <a:t>Reduced length of stay</a:t>
            </a:r>
          </a:p>
        </p:txBody>
      </p:sp>
      <p:sp>
        <p:nvSpPr>
          <p:cNvPr id="17413" name="Rounded Rectangle 10"/>
          <p:cNvSpPr>
            <a:spLocks noChangeArrowheads="1"/>
          </p:cNvSpPr>
          <p:nvPr/>
        </p:nvSpPr>
        <p:spPr bwMode="auto">
          <a:xfrm>
            <a:off x="5435600" y="3299990"/>
            <a:ext cx="3097213" cy="512763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Reduced mortality</a:t>
            </a:r>
          </a:p>
        </p:txBody>
      </p:sp>
      <p:cxnSp>
        <p:nvCxnSpPr>
          <p:cNvPr id="17414" name="Elbow Connector 12"/>
          <p:cNvCxnSpPr>
            <a:cxnSpLocks noChangeShapeType="1"/>
            <a:stCxn id="17410" idx="2"/>
            <a:endCxn id="17411" idx="0"/>
          </p:cNvCxnSpPr>
          <p:nvPr/>
        </p:nvCxnSpPr>
        <p:spPr bwMode="auto">
          <a:xfrm rot="16200000" flipH="1">
            <a:off x="3244850" y="1360066"/>
            <a:ext cx="350837" cy="1655762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5" name="Elbow Connector 16"/>
          <p:cNvCxnSpPr>
            <a:cxnSpLocks noChangeShapeType="1"/>
            <a:stCxn id="17411" idx="2"/>
            <a:endCxn id="17413" idx="0"/>
          </p:cNvCxnSpPr>
          <p:nvPr/>
        </p:nvCxnSpPr>
        <p:spPr bwMode="auto">
          <a:xfrm rot="16200000" flipH="1">
            <a:off x="5404644" y="1719634"/>
            <a:ext cx="423862" cy="2736850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6" name="Elbow Connector 20"/>
          <p:cNvCxnSpPr>
            <a:cxnSpLocks noChangeShapeType="1"/>
            <a:stCxn id="17411" idx="2"/>
            <a:endCxn id="17412" idx="0"/>
          </p:cNvCxnSpPr>
          <p:nvPr/>
        </p:nvCxnSpPr>
        <p:spPr bwMode="auto">
          <a:xfrm rot="5400000">
            <a:off x="2973785" y="2025625"/>
            <a:ext cx="423862" cy="2124868"/>
          </a:xfrm>
          <a:prstGeom prst="bentConnector3">
            <a:avLst>
              <a:gd name="adj1" fmla="val 50000"/>
            </a:avLst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17" name="Rounded Rectangle 24"/>
          <p:cNvSpPr>
            <a:spLocks noChangeArrowheads="1"/>
          </p:cNvSpPr>
          <p:nvPr/>
        </p:nvSpPr>
        <p:spPr bwMode="auto">
          <a:xfrm>
            <a:off x="250825" y="4163590"/>
            <a:ext cx="8713788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More patients going on to accrue quality adjusted life years (QALYs) post-discharge </a:t>
            </a:r>
          </a:p>
        </p:txBody>
      </p:sp>
      <p:cxnSp>
        <p:nvCxnSpPr>
          <p:cNvPr id="17418" name="Straight Arrow Connector 31"/>
          <p:cNvCxnSpPr>
            <a:cxnSpLocks noChangeShapeType="1"/>
          </p:cNvCxnSpPr>
          <p:nvPr/>
        </p:nvCxnSpPr>
        <p:spPr bwMode="auto">
          <a:xfrm rot="5400000">
            <a:off x="6839744" y="3983409"/>
            <a:ext cx="360362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cxnSp>
        <p:nvCxnSpPr>
          <p:cNvPr id="17419" name="Straight Arrow Connector 37"/>
          <p:cNvCxnSpPr>
            <a:cxnSpLocks noChangeShapeType="1"/>
          </p:cNvCxnSpPr>
          <p:nvPr/>
        </p:nvCxnSpPr>
        <p:spPr bwMode="auto">
          <a:xfrm rot="5400000">
            <a:off x="4176712" y="5279603"/>
            <a:ext cx="358775" cy="0"/>
          </a:xfrm>
          <a:prstGeom prst="straightConnector1">
            <a:avLst/>
          </a:prstGeom>
          <a:noFill/>
          <a:ln w="44450" algn="ctr">
            <a:solidFill>
              <a:srgbClr val="002060"/>
            </a:solidFill>
            <a:round/>
            <a:headEnd/>
            <a:tailEnd type="triangle" w="lg" len="med"/>
          </a:ln>
        </p:spPr>
      </p:cxnSp>
      <p:sp>
        <p:nvSpPr>
          <p:cNvPr id="17420" name="Rounded Rectangle 44"/>
          <p:cNvSpPr>
            <a:spLocks noChangeArrowheads="1"/>
          </p:cNvSpPr>
          <p:nvPr/>
        </p:nvSpPr>
        <p:spPr bwMode="auto">
          <a:xfrm>
            <a:off x="2700338" y="5458990"/>
            <a:ext cx="3600450" cy="922338"/>
          </a:xfrm>
          <a:prstGeom prst="roundRect">
            <a:avLst>
              <a:gd name="adj" fmla="val 16667"/>
            </a:avLst>
          </a:prstGeom>
          <a:solidFill>
            <a:srgbClr val="D1E8FF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GB" b="0"/>
              <a:t>Greater health benefits (measured in QALYs)</a:t>
            </a:r>
          </a:p>
        </p:txBody>
      </p:sp>
      <p:sp>
        <p:nvSpPr>
          <p:cNvPr id="14" name="Oval 53"/>
          <p:cNvSpPr>
            <a:spLocks noChangeArrowheads="1"/>
          </p:cNvSpPr>
          <p:nvPr/>
        </p:nvSpPr>
        <p:spPr bwMode="auto">
          <a:xfrm>
            <a:off x="3491880" y="2276872"/>
            <a:ext cx="1655763" cy="650875"/>
          </a:xfrm>
          <a:prstGeom prst="ellipse">
            <a:avLst/>
          </a:prstGeom>
          <a:noFill/>
          <a:ln w="31750" algn="ctr">
            <a:solidFill>
              <a:srgbClr val="33CC33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5" name="TextBox 54"/>
          <p:cNvSpPr txBox="1">
            <a:spLocks noChangeArrowheads="1"/>
          </p:cNvSpPr>
          <p:nvPr/>
        </p:nvSpPr>
        <p:spPr bwMode="auto">
          <a:xfrm>
            <a:off x="4716016" y="2060848"/>
            <a:ext cx="1368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Saving</a:t>
            </a:r>
          </a:p>
        </p:txBody>
      </p:sp>
      <p:sp>
        <p:nvSpPr>
          <p:cNvPr id="16" name="TextBox 55"/>
          <p:cNvSpPr txBox="1">
            <a:spLocks noChangeArrowheads="1"/>
          </p:cNvSpPr>
          <p:nvPr/>
        </p:nvSpPr>
        <p:spPr bwMode="auto">
          <a:xfrm>
            <a:off x="2915816" y="3717032"/>
            <a:ext cx="1223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Saving</a:t>
            </a:r>
          </a:p>
        </p:txBody>
      </p:sp>
      <p:sp>
        <p:nvSpPr>
          <p:cNvPr id="17" name="Oval 64"/>
          <p:cNvSpPr>
            <a:spLocks noChangeArrowheads="1"/>
          </p:cNvSpPr>
          <p:nvPr/>
        </p:nvSpPr>
        <p:spPr bwMode="auto">
          <a:xfrm>
            <a:off x="1259855" y="3211909"/>
            <a:ext cx="2303463" cy="652463"/>
          </a:xfrm>
          <a:prstGeom prst="ellipse">
            <a:avLst/>
          </a:prstGeom>
          <a:noFill/>
          <a:ln w="31750" algn="ctr">
            <a:solidFill>
              <a:srgbClr val="33CC33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0" y="1383233"/>
            <a:ext cx="2268538" cy="652463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611188" y="2032521"/>
            <a:ext cx="14398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Cost</a:t>
            </a:r>
          </a:p>
        </p:txBody>
      </p:sp>
      <p:sp>
        <p:nvSpPr>
          <p:cNvPr id="20" name="TextBox 45"/>
          <p:cNvSpPr txBox="1">
            <a:spLocks noChangeArrowheads="1"/>
          </p:cNvSpPr>
          <p:nvPr/>
        </p:nvSpPr>
        <p:spPr bwMode="auto">
          <a:xfrm>
            <a:off x="4247207" y="260648"/>
            <a:ext cx="4896793" cy="923330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If total cost per QALY gained for a new strategy is less than ~ </a:t>
            </a:r>
            <a:r>
              <a:rPr lang="en-GB" dirty="0" smtClean="0"/>
              <a:t>£30,000 a </a:t>
            </a:r>
            <a:r>
              <a:rPr lang="en-GB" dirty="0"/>
              <a:t>move to the new strategy is considered </a:t>
            </a:r>
            <a:r>
              <a:rPr lang="en-GB" i="1" u="sng" dirty="0">
                <a:solidFill>
                  <a:srgbClr val="00B050"/>
                </a:solidFill>
              </a:rPr>
              <a:t>cost-effective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15989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04800" y="1295400"/>
            <a:ext cx="8534400" cy="646331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An example: MRSA transmission and control - cost-effectiveness of alternative screening strategies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1959136" y="342528"/>
            <a:ext cx="6803864" cy="648072"/>
          </a:xfrm>
        </p:spPr>
        <p:txBody>
          <a:bodyPr/>
          <a:lstStyle/>
          <a:p>
            <a:pPr algn="ctr"/>
            <a:r>
              <a:rPr lang="en-GB" dirty="0" smtClean="0"/>
              <a:t>Transmission dynamic modelling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04800" y="2057400"/>
            <a:ext cx="8028000" cy="4064455"/>
          </a:xfrm>
        </p:spPr>
        <p:txBody>
          <a:bodyPr/>
          <a:lstStyle/>
          <a:p>
            <a:pPr>
              <a:buFont typeface="Arial"/>
              <a:buChar char="•"/>
            </a:pPr>
            <a:endParaRPr lang="en-US" sz="2000" dirty="0" smtClean="0"/>
          </a:p>
          <a:p>
            <a:pPr eaLnBrk="1" hangingPunct="1"/>
            <a:r>
              <a:rPr lang="en-US" sz="2000" dirty="0"/>
              <a:t>MRSA screening has been a widely debated topic over recent years, particularly:</a:t>
            </a:r>
          </a:p>
          <a:p>
            <a:pPr eaLnBrk="1" hangingPunct="1"/>
            <a:r>
              <a:rPr lang="en-US" sz="2000" dirty="0"/>
              <a:t>	</a:t>
            </a:r>
            <a:r>
              <a:rPr lang="en-US" sz="2000" b="1" dirty="0"/>
              <a:t>Who to screen? </a:t>
            </a:r>
          </a:p>
          <a:p>
            <a:pPr eaLnBrk="1" hangingPunct="1"/>
            <a:r>
              <a:rPr lang="en-US" sz="2000" dirty="0"/>
              <a:t>All patients? High risk patients? Patients admitted to certain specialties? </a:t>
            </a:r>
          </a:p>
          <a:p>
            <a:pPr eaLnBrk="1" hangingPunct="1"/>
            <a:r>
              <a:rPr lang="en-US" sz="2000" dirty="0"/>
              <a:t>	</a:t>
            </a:r>
            <a:r>
              <a:rPr lang="en-US" sz="2000" b="1" dirty="0"/>
              <a:t>and how?</a:t>
            </a:r>
          </a:p>
          <a:p>
            <a:pPr eaLnBrk="1" hangingPunct="1"/>
            <a:r>
              <a:rPr lang="en-US" sz="2000" dirty="0"/>
              <a:t>Wide selection of screening technologies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5916" y="444288"/>
            <a:ext cx="4308808" cy="648072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Modelling HCAI &amp; AMR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2748921"/>
            <a:ext cx="4647318" cy="4064455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sz="800" dirty="0" smtClean="0"/>
          </a:p>
          <a:p>
            <a:pPr lvl="0" eaLnBrk="0" hangingPunct="0">
              <a:spcBef>
                <a:spcPct val="0"/>
              </a:spcBef>
            </a:pPr>
            <a:endParaRPr lang="en-US" sz="1000" dirty="0" smtClean="0"/>
          </a:p>
          <a:p>
            <a:pPr lvl="0" eaLnBrk="0" hangingPunct="0">
              <a:spcBef>
                <a:spcPct val="0"/>
              </a:spcBef>
            </a:pPr>
            <a:r>
              <a:rPr lang="en-US" sz="1000" b="1" dirty="0" smtClean="0"/>
              <a:t>Modelling </a:t>
            </a:r>
            <a:r>
              <a:rPr lang="en-US" sz="1000" b="1" dirty="0"/>
              <a:t>publications over time (1993–2011). </a:t>
            </a:r>
          </a:p>
          <a:p>
            <a:pPr lvl="0" eaLnBrk="0" hangingPunct="0">
              <a:spcBef>
                <a:spcPct val="0"/>
              </a:spcBef>
            </a:pPr>
            <a:r>
              <a:rPr lang="en-US" sz="1000" dirty="0"/>
              <a:t>Number of studies identified on modelling of HCAI and antimicrobial resistance spread in a nosocomial setting according to year of publication.</a:t>
            </a:r>
          </a:p>
          <a:p>
            <a:pPr lvl="0" eaLnBrk="0" fontAlgn="b" hangingPunct="0">
              <a:spcBef>
                <a:spcPct val="0"/>
              </a:spcBef>
            </a:pPr>
            <a:r>
              <a:rPr lang="en-US" sz="1000" i="1" dirty="0"/>
              <a:t>van </a:t>
            </a:r>
            <a:r>
              <a:rPr lang="en-US" sz="1000" i="1" dirty="0" err="1"/>
              <a:t>Kleef</a:t>
            </a:r>
            <a:r>
              <a:rPr lang="en-US" sz="1000" i="1" dirty="0"/>
              <a:t> et al. BMC Infectious Diseases 2013 13:294  </a:t>
            </a:r>
            <a:endParaRPr lang="en-GB" sz="800" i="1" dirty="0" smtClean="0">
              <a:latin typeface="+mj-lt"/>
            </a:endParaRPr>
          </a:p>
          <a:p>
            <a:pPr algn="ctr"/>
            <a:endParaRPr lang="en-GB" sz="800" dirty="0">
              <a:latin typeface="+mj-lt"/>
            </a:endParaRPr>
          </a:p>
          <a:p>
            <a:endParaRPr lang="en-GB" sz="800" dirty="0">
              <a:latin typeface="+mj-lt"/>
            </a:endParaRPr>
          </a:p>
        </p:txBody>
      </p:sp>
      <p:pic>
        <p:nvPicPr>
          <p:cNvPr id="2050" name="Picture 2" descr="http://www.biomedcentral.com/content/figures/1471-2334-13-294-2-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64945"/>
            <a:ext cx="4386949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7544" y="1844824"/>
            <a:ext cx="8145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Mathematical models are increasingly being used to obtain a deeper understanding of epidemiological patterns in hospital infections and to guide hospital infection control policy decisions. 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1843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5" indent="0"/>
            <a:r>
              <a:rPr lang="en-GB" sz="2400" dirty="0"/>
              <a:t>To use transmission dynamic models to assess the effectiveness and cost-effectiveness of MRSA screening and infection control strategies in hospital settings.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9762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</a:t>
            </a:r>
          </a:p>
          <a:p>
            <a:endParaRPr lang="en-US" dirty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04800" y="1295400"/>
            <a:ext cx="8534400" cy="646331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MRSA transmission and control: cost-effectiveness of alternative screening strategies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1959136" y="342528"/>
            <a:ext cx="6803864" cy="648072"/>
          </a:xfrm>
        </p:spPr>
        <p:txBody>
          <a:bodyPr/>
          <a:lstStyle/>
          <a:p>
            <a:pPr algn="ctr"/>
            <a:r>
              <a:rPr lang="en-GB" dirty="0" smtClean="0"/>
              <a:t>Transmission dynamic modelling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2057400"/>
            <a:ext cx="198120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Effectiveness of interventions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4200" y="2057400"/>
            <a:ext cx="16002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Transmission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2057400"/>
            <a:ext cx="28194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Movement patterns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00200" y="2971800"/>
            <a:ext cx="12192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Costs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2895600"/>
            <a:ext cx="121920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Additional </a:t>
            </a:r>
            <a:r>
              <a:rPr lang="en-US" sz="2000" spc="-150" dirty="0" err="1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LoS</a:t>
            </a:r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 and mortality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804706" y="2590800"/>
            <a:ext cx="395694" cy="381000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819400" y="3200400"/>
            <a:ext cx="304800" cy="1588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3962400" y="2667000"/>
            <a:ext cx="304800" cy="1588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V="1">
            <a:off x="5334000" y="2514600"/>
            <a:ext cx="533400" cy="381000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5791200" y="3124200"/>
            <a:ext cx="533400" cy="1588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4344194" y="4876006"/>
            <a:ext cx="304800" cy="1588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676400" y="5105400"/>
            <a:ext cx="5791200" cy="1015663"/>
          </a:xfrm>
          <a:prstGeom prst="rect">
            <a:avLst/>
          </a:prstGeom>
          <a:solidFill>
            <a:srgbClr val="CCE5EB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pc="-150" dirty="0" smtClean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rPr>
              <a:t>Compare outputs (infections, deaths, QALY gains, costs) under alternative intervention options and alternative scenarios and settings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200400" y="2821377"/>
            <a:ext cx="3184287" cy="2217863"/>
            <a:chOff x="1857375" y="1951061"/>
            <a:chExt cx="6901758" cy="4552331"/>
          </a:xfrm>
        </p:grpSpPr>
        <p:grpSp>
          <p:nvGrpSpPr>
            <p:cNvPr id="43" name="Group 36"/>
            <p:cNvGrpSpPr>
              <a:grpSpLocks/>
            </p:cNvGrpSpPr>
            <p:nvPr/>
          </p:nvGrpSpPr>
          <p:grpSpPr bwMode="auto">
            <a:xfrm>
              <a:off x="1857375" y="2665436"/>
              <a:ext cx="6572250" cy="3032508"/>
              <a:chOff x="2071646" y="2472750"/>
              <a:chExt cx="5269736" cy="2469416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2071646" y="2472750"/>
                <a:ext cx="3642991" cy="23579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tailEnd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2" name="TextBox 4"/>
              <p:cNvSpPr txBox="1">
                <a:spLocks noChangeArrowheads="1"/>
              </p:cNvSpPr>
              <p:nvPr/>
            </p:nvSpPr>
            <p:spPr bwMode="auto">
              <a:xfrm>
                <a:off x="2472605" y="2705433"/>
                <a:ext cx="428628" cy="9774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3200" dirty="0">
                    <a:latin typeface="Calibri" pitchFamily="34" charset="0"/>
                  </a:rPr>
                  <a:t>I</a:t>
                </a:r>
              </a:p>
            </p:txBody>
          </p:sp>
          <p:sp>
            <p:nvSpPr>
              <p:cNvPr id="53" name="TextBox 5"/>
              <p:cNvSpPr txBox="1">
                <a:spLocks noChangeArrowheads="1"/>
              </p:cNvSpPr>
              <p:nvPr/>
            </p:nvSpPr>
            <p:spPr bwMode="auto">
              <a:xfrm>
                <a:off x="4706515" y="2705433"/>
                <a:ext cx="428628" cy="9774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3200" dirty="0">
                    <a:latin typeface="Calibri" pitchFamily="34" charset="0"/>
                  </a:rPr>
                  <a:t>C</a:t>
                </a:r>
                <a:endParaRPr lang="en-GB" sz="3600" dirty="0">
                  <a:latin typeface="Calibri" pitchFamily="34" charset="0"/>
                </a:endParaRPr>
              </a:p>
            </p:txBody>
          </p:sp>
          <p:sp>
            <p:nvSpPr>
              <p:cNvPr id="54" name="TextBox 6"/>
              <p:cNvSpPr txBox="1">
                <a:spLocks noChangeArrowheads="1"/>
              </p:cNvSpPr>
              <p:nvPr/>
            </p:nvSpPr>
            <p:spPr bwMode="auto">
              <a:xfrm>
                <a:off x="3675479" y="3868858"/>
                <a:ext cx="428628" cy="8745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 dirty="0"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55" name="TextBox 7"/>
              <p:cNvSpPr txBox="1">
                <a:spLocks noChangeArrowheads="1"/>
              </p:cNvSpPr>
              <p:nvPr/>
            </p:nvSpPr>
            <p:spPr bwMode="auto">
              <a:xfrm>
                <a:off x="4549548" y="4479178"/>
                <a:ext cx="1193986" cy="462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cs typeface="Arial" charset="0"/>
                  </a:rPr>
                  <a:t>Ward</a:t>
                </a:r>
              </a:p>
            </p:txBody>
          </p:sp>
          <p:cxnSp>
            <p:nvCxnSpPr>
              <p:cNvPr id="56" name="Elbow Connector 55"/>
              <p:cNvCxnSpPr/>
              <p:nvPr/>
            </p:nvCxnSpPr>
            <p:spPr>
              <a:xfrm rot="10800000">
                <a:off x="5164752" y="2879958"/>
                <a:ext cx="2176630" cy="639899"/>
              </a:xfrm>
              <a:prstGeom prst="bentConnector3">
                <a:avLst>
                  <a:gd name="adj1" fmla="val 54905"/>
                </a:avLst>
              </a:prstGeom>
              <a:ln w="19050">
                <a:solidFill>
                  <a:schemeClr val="tx1"/>
                </a:solidFill>
                <a:prstDash val="sysDash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Elbow Connector 56"/>
              <p:cNvCxnSpPr/>
              <p:nvPr/>
            </p:nvCxnSpPr>
            <p:spPr>
              <a:xfrm rot="10800000" flipV="1">
                <a:off x="4133717" y="3927064"/>
                <a:ext cx="3207665" cy="407209"/>
              </a:xfrm>
              <a:prstGeom prst="bentConnector3">
                <a:avLst>
                  <a:gd name="adj1" fmla="val 37129"/>
                </a:avLst>
              </a:prstGeom>
              <a:ln w="19050">
                <a:solidFill>
                  <a:schemeClr val="tx1"/>
                </a:solidFill>
                <a:prstDash val="sysDash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54" idx="1"/>
                <a:endCxn id="52" idx="2"/>
              </p:cNvCxnSpPr>
              <p:nvPr/>
            </p:nvCxnSpPr>
            <p:spPr>
              <a:xfrm flipH="1" flipV="1">
                <a:off x="2686920" y="3682851"/>
                <a:ext cx="988559" cy="62327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52" idx="3"/>
                <a:endCxn id="53" idx="1"/>
              </p:cNvCxnSpPr>
              <p:nvPr/>
            </p:nvCxnSpPr>
            <p:spPr>
              <a:xfrm>
                <a:off x="2901233" y="3194142"/>
                <a:ext cx="180528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4" idx="3"/>
                <a:endCxn id="53" idx="2"/>
              </p:cNvCxnSpPr>
              <p:nvPr/>
            </p:nvCxnSpPr>
            <p:spPr>
              <a:xfrm flipV="1">
                <a:off x="4104107" y="3682851"/>
                <a:ext cx="816723" cy="62327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15"/>
            <p:cNvSpPr txBox="1">
              <a:spLocks noChangeArrowheads="1"/>
            </p:cNvSpPr>
            <p:nvPr/>
          </p:nvSpPr>
          <p:spPr bwMode="auto">
            <a:xfrm>
              <a:off x="6900863" y="3475494"/>
              <a:ext cx="1858270" cy="821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000" dirty="0">
                  <a:cs typeface="Arial" charset="0"/>
                </a:rPr>
                <a:t>Admissions</a:t>
              </a:r>
            </a:p>
          </p:txBody>
        </p:sp>
        <p:sp>
          <p:nvSpPr>
            <p:cNvPr id="45" name="TextBox 16"/>
            <p:cNvSpPr txBox="1">
              <a:spLocks noChangeArrowheads="1"/>
            </p:cNvSpPr>
            <p:nvPr/>
          </p:nvSpPr>
          <p:spPr bwMode="auto">
            <a:xfrm>
              <a:off x="2595421" y="2134896"/>
              <a:ext cx="3292759" cy="505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000" dirty="0">
                  <a:cs typeface="Arial" charset="0"/>
                </a:rPr>
                <a:t>Discharges / Deaths</a:t>
              </a:r>
            </a:p>
          </p:txBody>
        </p:sp>
        <p:sp>
          <p:nvSpPr>
            <p:cNvPr id="46" name="TextBox 18"/>
            <p:cNvSpPr txBox="1">
              <a:spLocks noChangeArrowheads="1"/>
            </p:cNvSpPr>
            <p:nvPr/>
          </p:nvSpPr>
          <p:spPr bwMode="auto">
            <a:xfrm>
              <a:off x="3217863" y="3680099"/>
              <a:ext cx="2000251" cy="473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dirty="0">
                  <a:cs typeface="Arial" charset="0"/>
                </a:rPr>
                <a:t>Transmission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rot="5400000">
              <a:off x="3608387" y="5700736"/>
              <a:ext cx="1071563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6200000" flipV="1">
              <a:off x="4929981" y="2450330"/>
              <a:ext cx="1000125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6200000" flipV="1">
              <a:off x="2143919" y="2450330"/>
              <a:ext cx="1000125" cy="158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1982659" y="5555790"/>
              <a:ext cx="2714624" cy="947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>
                  <a:cs typeface="Arial" charset="0"/>
                </a:rPr>
                <a:t>Discharges / Deaths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043608" y="1214264"/>
            <a:ext cx="7072312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600" dirty="0" smtClean="0"/>
              <a:t>Evaluating cost-effectiveness of screening and </a:t>
            </a:r>
            <a:r>
              <a:rPr lang="en-US" sz="3600" b="1" dirty="0" smtClean="0"/>
              <a:t>isolation</a:t>
            </a:r>
            <a:r>
              <a:rPr lang="en-US" sz="3600" dirty="0" smtClean="0"/>
              <a:t> in an ICU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95288" y="2420888"/>
            <a:ext cx="8307387" cy="4320753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dirty="0" smtClean="0"/>
              <a:t>Base Line  “Do Nothing” approach   -  isolation of clinical cases only</a:t>
            </a:r>
            <a:endParaRPr lang="en-US" sz="1100" dirty="0" smtClean="0"/>
          </a:p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dirty="0" smtClean="0"/>
              <a:t>Pre-emptive isolation</a:t>
            </a:r>
          </a:p>
          <a:p>
            <a:pPr marL="457200" indent="-4572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Of all admissions</a:t>
            </a:r>
          </a:p>
          <a:p>
            <a:pPr marL="457200" indent="-4572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	Of high risk patients only</a:t>
            </a:r>
            <a:endParaRPr lang="en-US" sz="1100" dirty="0" smtClean="0"/>
          </a:p>
          <a:p>
            <a:pPr marL="457200" indent="-45720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dirty="0" smtClean="0"/>
              <a:t>Screening  (+ isolation of identified positives):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	   </a:t>
            </a:r>
            <a:r>
              <a:rPr lang="en-US" sz="2000" dirty="0" smtClean="0">
                <a:solidFill>
                  <a:srgbClr val="FF0000"/>
                </a:solidFill>
              </a:rPr>
              <a:t>Conventional Culture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	   </a:t>
            </a:r>
            <a:r>
              <a:rPr lang="en-US" sz="2000" dirty="0" err="1" smtClean="0">
                <a:solidFill>
                  <a:srgbClr val="FF9900"/>
                </a:solidFill>
              </a:rPr>
              <a:t>Chromogenic</a:t>
            </a:r>
            <a:r>
              <a:rPr lang="en-US" sz="2000" dirty="0" smtClean="0">
                <a:solidFill>
                  <a:srgbClr val="FF9900"/>
                </a:solidFill>
              </a:rPr>
              <a:t> Agar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7030A0"/>
                </a:solidFill>
              </a:rPr>
              <a:t>	   Polymerase Chain Reaction</a:t>
            </a:r>
            <a:endParaRPr lang="en-US" dirty="0" smtClean="0">
              <a:solidFill>
                <a:srgbClr val="767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4876800"/>
            <a:ext cx="13954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Of all</a:t>
            </a:r>
          </a:p>
          <a:p>
            <a:pPr marL="457200" indent="-457200">
              <a:defRPr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Of high risk</a:t>
            </a:r>
          </a:p>
        </p:txBody>
      </p:sp>
      <p:sp>
        <p:nvSpPr>
          <p:cNvPr id="8" name="Right Brace 7"/>
          <p:cNvSpPr/>
          <p:nvPr/>
        </p:nvSpPr>
        <p:spPr bwMode="auto">
          <a:xfrm>
            <a:off x="4800600" y="4800600"/>
            <a:ext cx="500063" cy="1214437"/>
          </a:xfrm>
          <a:prstGeom prst="rightBrace">
            <a:avLst/>
          </a:prstGeom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443246"/>
            <a:ext cx="8532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GB" sz="1200" dirty="0"/>
              <a:t>Robotham </a:t>
            </a:r>
            <a:r>
              <a:rPr lang="en-GB" sz="1200" dirty="0" smtClean="0"/>
              <a:t>JV et </a:t>
            </a:r>
            <a:r>
              <a:rPr lang="en-GB" sz="1200" dirty="0"/>
              <a:t>al.</a:t>
            </a:r>
            <a:r>
              <a:rPr lang="en-GB" sz="1200" dirty="0" smtClean="0"/>
              <a:t> </a:t>
            </a:r>
            <a:r>
              <a:rPr lang="en-GB" sz="1200" i="1" dirty="0" smtClean="0"/>
              <a:t>BMJ</a:t>
            </a:r>
            <a:r>
              <a:rPr lang="en-GB" sz="1200" dirty="0"/>
              <a:t>. 2011; </a:t>
            </a:r>
            <a:r>
              <a:rPr lang="en-GB" sz="1200" b="1" dirty="0"/>
              <a:t>343</a:t>
            </a:r>
            <a:r>
              <a:rPr lang="en-GB" sz="1200" dirty="0"/>
              <a:t>: d5694.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365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ChangeArrowheads="1"/>
          </p:cNvSpPr>
          <p:nvPr/>
        </p:nvSpPr>
        <p:spPr bwMode="auto">
          <a:xfrm>
            <a:off x="7019925" y="188913"/>
            <a:ext cx="1800225" cy="12239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4438" y="134144"/>
            <a:ext cx="6049962" cy="99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200" dirty="0" smtClean="0"/>
              <a:t>How </a:t>
            </a:r>
            <a:r>
              <a:rPr lang="en-GB" sz="3200" b="1" i="1" dirty="0" smtClean="0"/>
              <a:t>effective</a:t>
            </a:r>
            <a:r>
              <a:rPr lang="en-GB" sz="3200" dirty="0" smtClean="0"/>
              <a:t> are each of the strategies?</a:t>
            </a:r>
          </a:p>
        </p:txBody>
      </p:sp>
      <p:pic>
        <p:nvPicPr>
          <p:cNvPr id="23556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44191"/>
            <a:ext cx="3600400" cy="609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496" y="2265834"/>
            <a:ext cx="4176464" cy="353943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defRPr/>
            </a:pPr>
            <a:r>
              <a:rPr 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	Isolate clinical cases only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b="0" dirty="0">
                <a:solidFill>
                  <a:srgbClr val="7030A0"/>
                </a:solidFill>
              </a:rPr>
              <a:t>--------------------------------------------------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	Universal pre-emptive isolation	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	Pre-emptive isolation of high risk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C00000"/>
                </a:solidFill>
              </a:rPr>
              <a:t>4	Pre-emptive isolation of high risk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C00000"/>
                </a:solidFill>
              </a:rPr>
              <a:t>	amended according to screen 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b="0" dirty="0">
                <a:solidFill>
                  <a:srgbClr val="7030A0"/>
                </a:solidFill>
              </a:rPr>
              <a:t>--------------------------------------------------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C00000"/>
                </a:solidFill>
              </a:rPr>
              <a:t>5	Screening all CC (isolate +</a:t>
            </a:r>
            <a:r>
              <a:rPr lang="en-US" sz="1400" b="0" dirty="0" err="1">
                <a:solidFill>
                  <a:srgbClr val="C00000"/>
                </a:solidFill>
              </a:rPr>
              <a:t>ves</a:t>
            </a:r>
            <a:r>
              <a:rPr lang="en-US" sz="1400" b="0" dirty="0">
                <a:solidFill>
                  <a:srgbClr val="C00000"/>
                </a:solidFill>
              </a:rPr>
              <a:t>)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FFC000"/>
                </a:solidFill>
              </a:rPr>
              <a:t>6	Screening all CA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F27900"/>
                </a:solidFill>
              </a:rPr>
              <a:t>7	Screen all CA (24hr &amp; 48hr)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7030A0"/>
                </a:solidFill>
              </a:rPr>
              <a:t>8	Screen all PCR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7030A0"/>
                </a:solidFill>
              </a:rPr>
              <a:t>	--------------------------------------------------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C00000"/>
                </a:solidFill>
              </a:rPr>
              <a:t>9	Screen high risk CC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FFC000"/>
                </a:solidFill>
              </a:rPr>
              <a:t>10	Screen high risk CA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FF9900"/>
                </a:solidFill>
              </a:rPr>
              <a:t>11	Screen high risk CA (24hr &amp; 48hr)</a:t>
            </a:r>
          </a:p>
          <a:p>
            <a:pPr marL="457200" indent="-457200">
              <a:buFontTx/>
              <a:buAutoNum type="arabicPlain" startAt="12"/>
              <a:defRPr/>
            </a:pPr>
            <a:r>
              <a:rPr lang="en-US" sz="1400" b="0" dirty="0">
                <a:solidFill>
                  <a:srgbClr val="7030A0"/>
                </a:solidFill>
              </a:rPr>
              <a:t>Screen high risk PCR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9872" y="2121272"/>
            <a:ext cx="1368425" cy="33855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Baseline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2841352"/>
            <a:ext cx="1439863" cy="33855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Pre-emptive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19872" y="3921472"/>
            <a:ext cx="1439863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Universal screening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19872" y="4929584"/>
            <a:ext cx="1439863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Targeted screening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985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 txBox="1">
            <a:spLocks/>
          </p:cNvSpPr>
          <p:nvPr/>
        </p:nvSpPr>
        <p:spPr bwMode="auto">
          <a:xfrm>
            <a:off x="3286125" y="0"/>
            <a:ext cx="58578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72000" rIns="72000" bIns="72000"/>
          <a:lstStyle/>
          <a:p>
            <a:pPr eaLnBrk="0" hangingPunct="0"/>
            <a:r>
              <a:rPr lang="en-US" sz="3200" spc="-150" dirty="0" smtClean="0">
                <a:solidFill>
                  <a:srgbClr val="00AE9E"/>
                </a:solidFill>
                <a:latin typeface="Arial" pitchFamily="34" charset="0"/>
              </a:rPr>
              <a:t>How much do they </a:t>
            </a:r>
            <a:r>
              <a:rPr lang="en-US" sz="3200" b="1" i="1" spc="-150" dirty="0" smtClean="0">
                <a:solidFill>
                  <a:srgbClr val="00AE9E"/>
                </a:solidFill>
                <a:latin typeface="Arial" pitchFamily="34" charset="0"/>
              </a:rPr>
              <a:t>cost</a:t>
            </a:r>
            <a:r>
              <a:rPr lang="en-US" sz="3200" spc="-150" dirty="0" smtClean="0">
                <a:solidFill>
                  <a:srgbClr val="00AE9E"/>
                </a:solidFill>
                <a:latin typeface="Arial" pitchFamily="34" charset="0"/>
              </a:rPr>
              <a:t>?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386458" y="1170955"/>
            <a:ext cx="6650038" cy="5786437"/>
            <a:chOff x="1071537" y="357166"/>
            <a:chExt cx="7365452" cy="6143668"/>
          </a:xfrm>
        </p:grpSpPr>
        <p:graphicFrame>
          <p:nvGraphicFramePr>
            <p:cNvPr id="7" name="Chart 6"/>
            <p:cNvGraphicFramePr/>
            <p:nvPr/>
          </p:nvGraphicFramePr>
          <p:xfrm>
            <a:off x="1071537" y="3286124"/>
            <a:ext cx="6883372" cy="32147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8" name="Chart 7"/>
            <p:cNvGraphicFramePr/>
            <p:nvPr/>
          </p:nvGraphicFramePr>
          <p:xfrm>
            <a:off x="3128638" y="357166"/>
            <a:ext cx="5308351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Rectangle 8"/>
            <p:cNvSpPr/>
            <p:nvPr/>
          </p:nvSpPr>
          <p:spPr>
            <a:xfrm>
              <a:off x="1999911" y="3571425"/>
              <a:ext cx="4374610" cy="156753"/>
            </a:xfrm>
            <a:prstGeom prst="rect">
              <a:avLst/>
            </a:prstGeom>
            <a:noFill/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6372764" y="3097798"/>
              <a:ext cx="2057192" cy="632064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960417" y="1410144"/>
              <a:ext cx="3200775" cy="1121785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980728"/>
            <a:ext cx="3672408" cy="258532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defRPr/>
            </a:pPr>
            <a:r>
              <a:rPr 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	</a:t>
            </a:r>
            <a:r>
              <a:rPr lang="en-US" sz="1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Isolate clinical cases only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chemeClr val="tx1"/>
                </a:solidFill>
              </a:rPr>
              <a:t>	</a:t>
            </a:r>
            <a:r>
              <a:rPr lang="en-US" sz="1000" b="0" dirty="0">
                <a:solidFill>
                  <a:srgbClr val="7030A0"/>
                </a:solidFill>
              </a:rPr>
              <a:t>--------------------------------------------------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	Universal pre-emptive isolation	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	Pre-emptive isolation of high risk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C00000"/>
                </a:solidFill>
              </a:rPr>
              <a:t>4	Pre-emptive isolation of high risk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C00000"/>
                </a:solidFill>
              </a:rPr>
              <a:t>	amended according to screen 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chemeClr val="tx1"/>
                </a:solidFill>
              </a:rPr>
              <a:t>	</a:t>
            </a:r>
            <a:r>
              <a:rPr lang="en-US" sz="1000" b="0" dirty="0">
                <a:solidFill>
                  <a:srgbClr val="7030A0"/>
                </a:solidFill>
              </a:rPr>
              <a:t>--------------------------------------------------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C00000"/>
                </a:solidFill>
              </a:rPr>
              <a:t>5	Screening all CC (isolate +</a:t>
            </a:r>
            <a:r>
              <a:rPr lang="en-US" sz="1000" b="0" dirty="0" err="1">
                <a:solidFill>
                  <a:srgbClr val="C00000"/>
                </a:solidFill>
              </a:rPr>
              <a:t>ves</a:t>
            </a:r>
            <a:r>
              <a:rPr lang="en-US" sz="1000" b="0" dirty="0">
                <a:solidFill>
                  <a:srgbClr val="C00000"/>
                </a:solidFill>
              </a:rPr>
              <a:t>)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FFC000"/>
                </a:solidFill>
              </a:rPr>
              <a:t>6	Screening all CA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F27900"/>
                </a:solidFill>
              </a:rPr>
              <a:t>7	Screen all CA (24hr &amp; 48hr)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7030A0"/>
                </a:solidFill>
              </a:rPr>
              <a:t>8	Screen all PCR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7030A0"/>
                </a:solidFill>
              </a:rPr>
              <a:t>	--------------------------------------------------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C00000"/>
                </a:solidFill>
              </a:rPr>
              <a:t>9	Screen high risk CC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FFC000"/>
                </a:solidFill>
              </a:rPr>
              <a:t>10	Screen high risk CA</a:t>
            </a:r>
          </a:p>
          <a:p>
            <a:pPr marL="457200" indent="-457200">
              <a:defRPr/>
            </a:pPr>
            <a:r>
              <a:rPr lang="en-US" sz="1000" b="0" dirty="0">
                <a:solidFill>
                  <a:srgbClr val="FF9900"/>
                </a:solidFill>
              </a:rPr>
              <a:t>11	Screen high risk CA (24hr &amp; 48hr)</a:t>
            </a:r>
          </a:p>
          <a:p>
            <a:pPr marL="457200" indent="-457200">
              <a:buFontTx/>
              <a:buAutoNum type="arabicPlain" startAt="12"/>
              <a:defRPr/>
            </a:pPr>
            <a:r>
              <a:rPr lang="en-US" sz="1000" b="0" dirty="0">
                <a:solidFill>
                  <a:srgbClr val="7030A0"/>
                </a:solidFill>
              </a:rPr>
              <a:t>Screen high risk PCR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99792" y="836712"/>
            <a:ext cx="792088" cy="2880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Baseline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99792" y="1412776"/>
            <a:ext cx="1008112" cy="2880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Pre-emptive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99792" y="2060848"/>
            <a:ext cx="864096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Universal screening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99792" y="2852936"/>
            <a:ext cx="864096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0" dirty="0">
                <a:solidFill>
                  <a:schemeClr val="tx1"/>
                </a:solidFill>
                <a:latin typeface="+mj-lt"/>
              </a:rPr>
              <a:t>Targeted screening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995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cxnSp>
        <p:nvCxnSpPr>
          <p:cNvPr id="27651" name="Straight Arrow Connector 11"/>
          <p:cNvCxnSpPr>
            <a:cxnSpLocks noChangeShapeType="1"/>
          </p:cNvCxnSpPr>
          <p:nvPr/>
        </p:nvCxnSpPr>
        <p:spPr bwMode="auto">
          <a:xfrm>
            <a:off x="642938" y="5715000"/>
            <a:ext cx="6715125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2" name="Straight Arrow Connector 8"/>
          <p:cNvCxnSpPr>
            <a:cxnSpLocks noChangeShapeType="1"/>
          </p:cNvCxnSpPr>
          <p:nvPr/>
        </p:nvCxnSpPr>
        <p:spPr bwMode="auto">
          <a:xfrm rot="5400000" flipH="1" flipV="1">
            <a:off x="-606425" y="3892550"/>
            <a:ext cx="4929188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7653" name="Text Box 22"/>
          <p:cNvSpPr txBox="1">
            <a:spLocks noChangeArrowheads="1"/>
          </p:cNvSpPr>
          <p:nvPr/>
        </p:nvSpPr>
        <p:spPr bwMode="auto">
          <a:xfrm>
            <a:off x="0" y="5000625"/>
            <a:ext cx="15144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Baseline Strategy/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Existing Practice</a:t>
            </a:r>
          </a:p>
        </p:txBody>
      </p:sp>
      <p:cxnSp>
        <p:nvCxnSpPr>
          <p:cNvPr id="27654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1357313" y="5214938"/>
            <a:ext cx="500062" cy="500062"/>
          </a:xfrm>
          <a:prstGeom prst="straightConnector1">
            <a:avLst/>
          </a:prstGeom>
          <a:noFill/>
          <a:ln w="6032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9" name="Title 1"/>
          <p:cNvSpPr txBox="1">
            <a:spLocks/>
          </p:cNvSpPr>
          <p:nvPr/>
        </p:nvSpPr>
        <p:spPr bwMode="auto">
          <a:xfrm>
            <a:off x="2051595" y="188913"/>
            <a:ext cx="712891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72000" rIns="72000" bIns="72000"/>
          <a:lstStyle/>
          <a:p>
            <a:pPr>
              <a:defRPr/>
            </a:pPr>
            <a:r>
              <a:rPr lang="en-US" sz="3600" spc="-150" dirty="0" smtClean="0">
                <a:solidFill>
                  <a:srgbClr val="00AE9E"/>
                </a:solidFill>
                <a:latin typeface="Arial" pitchFamily="34" charset="0"/>
              </a:rPr>
              <a:t>Putting costs and effects together: Cost-effectiveness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results </a:t>
            </a:r>
          </a:p>
        </p:txBody>
      </p:sp>
      <p:sp>
        <p:nvSpPr>
          <p:cNvPr id="27657" name="TextBox 8"/>
          <p:cNvSpPr txBox="1">
            <a:spLocks noChangeArrowheads="1"/>
          </p:cNvSpPr>
          <p:nvPr/>
        </p:nvSpPr>
        <p:spPr bwMode="auto">
          <a:xfrm>
            <a:off x="5724525" y="5876925"/>
            <a:ext cx="23764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Effectiveness</a:t>
            </a:r>
          </a:p>
        </p:txBody>
      </p:sp>
      <p:sp>
        <p:nvSpPr>
          <p:cNvPr id="27658" name="TextBox 9"/>
          <p:cNvSpPr txBox="1">
            <a:spLocks noChangeArrowheads="1"/>
          </p:cNvSpPr>
          <p:nvPr/>
        </p:nvSpPr>
        <p:spPr bwMode="auto">
          <a:xfrm>
            <a:off x="250825" y="1844675"/>
            <a:ext cx="10810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Cost</a:t>
            </a: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6072188" y="1357313"/>
            <a:ext cx="3071812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chemeClr val="tx1"/>
                </a:solidFill>
              </a:rPr>
              <a:t>isolate clinical cases only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chemeClr val="tx1"/>
                </a:solidFill>
              </a:rPr>
              <a:t>preemptive isolation of all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chemeClr val="tx1"/>
                </a:solidFill>
              </a:rPr>
              <a:t>preemptive isolation of high risk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0000"/>
                </a:solidFill>
              </a:rPr>
              <a:t> preemptive isolation of high risk (amended following CC screen result)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0000"/>
                </a:solidFill>
              </a:rPr>
              <a:t>Screen all admissions (+wkly screens) with CC (isolate known +</a:t>
            </a:r>
            <a:r>
              <a:rPr lang="en-US" sz="1400" b="0" dirty="0" err="1">
                <a:solidFill>
                  <a:srgbClr val="FF0000"/>
                </a:solidFill>
              </a:rPr>
              <a:t>ves</a:t>
            </a:r>
            <a:r>
              <a:rPr lang="en-US" sz="1400" b="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000"/>
                </a:solidFill>
              </a:rPr>
              <a:t>Screen all with CA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C99"/>
                </a:solidFill>
              </a:rPr>
              <a:t>Screen all with </a:t>
            </a:r>
            <a:r>
              <a:rPr lang="en-US" sz="1400" b="0" dirty="0" err="1">
                <a:solidFill>
                  <a:srgbClr val="FFCC99"/>
                </a:solidFill>
              </a:rPr>
              <a:t>CA_early</a:t>
            </a:r>
            <a:endParaRPr lang="en-US" sz="1400" b="0" dirty="0">
              <a:solidFill>
                <a:srgbClr val="FFCC99"/>
              </a:solidFill>
            </a:endParaRP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7030A0"/>
                </a:solidFill>
              </a:rPr>
              <a:t>Screen all with PCR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0000"/>
                </a:solidFill>
              </a:rPr>
              <a:t>Screen high risk with CC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000"/>
                </a:solidFill>
              </a:rPr>
              <a:t>Screen high risk with CA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000"/>
                </a:solidFill>
              </a:rPr>
              <a:t>Screen high risk with </a:t>
            </a:r>
            <a:r>
              <a:rPr lang="en-US" sz="1400" b="0" dirty="0" err="1">
                <a:solidFill>
                  <a:srgbClr val="FFC000"/>
                </a:solidFill>
              </a:rPr>
              <a:t>CA_early</a:t>
            </a:r>
            <a:endParaRPr lang="en-US" sz="1400" b="0" dirty="0">
              <a:solidFill>
                <a:srgbClr val="FFC000"/>
              </a:solidFill>
            </a:endParaRP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7030A0"/>
                </a:solidFill>
              </a:rPr>
              <a:t>Screen high risk with PCR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2809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518425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Exclude dominated options</a:t>
            </a:r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sp>
        <p:nvSpPr>
          <p:cNvPr id="7" name="Rectangle 6"/>
          <p:cNvSpPr/>
          <p:nvPr/>
        </p:nvSpPr>
        <p:spPr bwMode="auto">
          <a:xfrm>
            <a:off x="2286000" y="3286125"/>
            <a:ext cx="1714500" cy="2071688"/>
          </a:xfrm>
          <a:prstGeom prst="rect">
            <a:avLst/>
          </a:prstGeom>
          <a:solidFill>
            <a:schemeClr val="bg1">
              <a:lumMod val="65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6072188" y="1357313"/>
            <a:ext cx="3071812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chemeClr val="tx1"/>
                </a:solidFill>
              </a:rPr>
              <a:t>isolate clinical cases only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chemeClr val="tx1"/>
                </a:solidFill>
              </a:rPr>
              <a:t>preemptive isolation of all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chemeClr val="tx1"/>
                </a:solidFill>
              </a:rPr>
              <a:t>preemptive isolation of high risk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0000"/>
                </a:solidFill>
              </a:rPr>
              <a:t> preemptive isolation of high risk (amended following CC screen result)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0000"/>
                </a:solidFill>
              </a:rPr>
              <a:t>Screen all admissions (+wkly screens) with CC (isolate known +</a:t>
            </a:r>
            <a:r>
              <a:rPr lang="en-US" sz="1400" b="0" dirty="0" err="1">
                <a:solidFill>
                  <a:srgbClr val="FF0000"/>
                </a:solidFill>
              </a:rPr>
              <a:t>ves</a:t>
            </a:r>
            <a:r>
              <a:rPr lang="en-US" sz="1400" b="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000"/>
                </a:solidFill>
              </a:rPr>
              <a:t>Screen all with CA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C99"/>
                </a:solidFill>
              </a:rPr>
              <a:t>Screen all with </a:t>
            </a:r>
            <a:r>
              <a:rPr lang="en-US" sz="1400" b="0" dirty="0" err="1">
                <a:solidFill>
                  <a:srgbClr val="FFCC99"/>
                </a:solidFill>
              </a:rPr>
              <a:t>CA_early</a:t>
            </a:r>
            <a:endParaRPr lang="en-US" sz="1400" b="0" dirty="0">
              <a:solidFill>
                <a:srgbClr val="FFCC99"/>
              </a:solidFill>
            </a:endParaRP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7030A0"/>
                </a:solidFill>
              </a:rPr>
              <a:t>Screen all with PCR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0000"/>
                </a:solidFill>
              </a:rPr>
              <a:t>Screen high risk with CC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000"/>
                </a:solidFill>
              </a:rPr>
              <a:t>Screen high risk with CA</a:t>
            </a: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FFC000"/>
                </a:solidFill>
              </a:rPr>
              <a:t>Screen high risk with </a:t>
            </a:r>
            <a:r>
              <a:rPr lang="en-US" sz="1400" b="0" dirty="0" err="1">
                <a:solidFill>
                  <a:srgbClr val="FFC000"/>
                </a:solidFill>
              </a:rPr>
              <a:t>CA_early</a:t>
            </a:r>
            <a:endParaRPr lang="en-US" sz="1400" b="0" dirty="0">
              <a:solidFill>
                <a:srgbClr val="FFC000"/>
              </a:solidFill>
            </a:endParaRPr>
          </a:p>
          <a:p>
            <a:pPr marL="457200" indent="-457200">
              <a:buFontTx/>
              <a:buAutoNum type="arabicPlain"/>
            </a:pPr>
            <a:r>
              <a:rPr lang="en-US" sz="1400" b="0" dirty="0">
                <a:solidFill>
                  <a:srgbClr val="7030A0"/>
                </a:solidFill>
              </a:rPr>
              <a:t>Screen high risk with PCR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5409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929188" y="36433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4286250" y="42148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786188" y="442912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3429000" y="485775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4071938" y="47148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857500" y="492918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6072188" y="1357313"/>
            <a:ext cx="3071812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lain"/>
              <a:defRPr/>
            </a:pPr>
            <a:r>
              <a:rPr lang="en-US" sz="1400" b="0" dirty="0">
                <a:solidFill>
                  <a:schemeClr val="tx1"/>
                </a:solidFill>
              </a:rPr>
              <a:t>isolate clinical cases only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dirty="0">
                <a:solidFill>
                  <a:schemeClr val="tx1"/>
                </a:solidFill>
              </a:rPr>
              <a:t>preemptive isolation of all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preemptive isolation of high risk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 preemptive isolation of high risk (amended following CC screen result)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Screen all admissions (+wkly screens) with CC (isolate known +</a:t>
            </a:r>
            <a:r>
              <a:rPr lang="en-US" sz="1400" b="0" strike="sngStrike" dirty="0" err="1">
                <a:solidFill>
                  <a:schemeClr val="bg1"/>
                </a:solidFill>
              </a:rPr>
              <a:t>ves</a:t>
            </a:r>
            <a:r>
              <a:rPr lang="en-US" sz="1400" b="0" strike="sngStrike" dirty="0">
                <a:solidFill>
                  <a:schemeClr val="bg1"/>
                </a:solidFill>
              </a:rPr>
              <a:t>)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Screen all with CA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Screen all with </a:t>
            </a:r>
            <a:r>
              <a:rPr lang="en-US" sz="1400" b="0" strike="sngStrike" dirty="0" err="1">
                <a:solidFill>
                  <a:schemeClr val="bg1"/>
                </a:solidFill>
              </a:rPr>
              <a:t>CA_early</a:t>
            </a:r>
            <a:endParaRPr lang="en-US" sz="1400" b="0" strike="sngStrike" dirty="0">
              <a:solidFill>
                <a:schemeClr val="bg1"/>
              </a:solidFill>
            </a:endParaRPr>
          </a:p>
          <a:p>
            <a:pPr marL="457200" indent="-457200">
              <a:buFontTx/>
              <a:buAutoNum type="arabicPlain"/>
              <a:defRPr/>
            </a:pPr>
            <a:r>
              <a:rPr lang="en-US" sz="1400" b="0" dirty="0">
                <a:solidFill>
                  <a:srgbClr val="7030A0"/>
                </a:solidFill>
              </a:rPr>
              <a:t>Screen all with PCR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Screen high risk with CC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strike="sngStrike" dirty="0">
                <a:solidFill>
                  <a:schemeClr val="bg1"/>
                </a:solidFill>
              </a:rPr>
              <a:t>Screen high risk with CA</a:t>
            </a:r>
          </a:p>
          <a:p>
            <a:pPr marL="457200" indent="-457200">
              <a:buFontTx/>
              <a:buAutoNum type="arabicPlain"/>
              <a:defRPr/>
            </a:pPr>
            <a:r>
              <a:rPr lang="en-US" sz="1400" b="0" dirty="0">
                <a:solidFill>
                  <a:srgbClr val="FFC000"/>
                </a:solidFill>
              </a:rPr>
              <a:t>Screen high risk with </a:t>
            </a:r>
            <a:r>
              <a:rPr lang="en-US" sz="1400" b="0" dirty="0" err="1">
                <a:solidFill>
                  <a:srgbClr val="FFC000"/>
                </a:solidFill>
              </a:rPr>
              <a:t>CA_early</a:t>
            </a:r>
            <a:endParaRPr lang="en-US" sz="1400" b="0" dirty="0">
              <a:solidFill>
                <a:srgbClr val="FFC000"/>
              </a:solidFill>
            </a:endParaRPr>
          </a:p>
          <a:p>
            <a:pPr marL="457200" indent="-457200">
              <a:buFontTx/>
              <a:buAutoNum type="arabicPlain"/>
              <a:defRPr/>
            </a:pPr>
            <a:r>
              <a:rPr lang="en-US" sz="1400" b="0" dirty="0">
                <a:solidFill>
                  <a:srgbClr val="7030A0"/>
                </a:solidFill>
              </a:rPr>
              <a:t>Screen high risk with PCR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123728" y="332656"/>
            <a:ext cx="5184254" cy="1143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Exclude dominated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331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435600" y="1357313"/>
            <a:ext cx="33845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Each of these strategies costs something</a:t>
            </a:r>
          </a:p>
          <a:p>
            <a:pPr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But we are getting more health benefits</a:t>
            </a: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strategy gives us the most health benefit </a:t>
            </a:r>
          </a:p>
          <a:p>
            <a:pPr algn="ctr">
              <a:defRPr/>
            </a:pPr>
            <a:r>
              <a:rPr lang="en-US" sz="2000" b="0" i="1" dirty="0">
                <a:solidFill>
                  <a:srgbClr val="002060"/>
                </a:solidFill>
                <a:latin typeface="+mn-lt"/>
              </a:rPr>
              <a:t>per </a:t>
            </a:r>
            <a:r>
              <a:rPr lang="en-US" sz="2000" b="0" dirty="0">
                <a:solidFill>
                  <a:srgbClr val="002060"/>
                </a:solidFill>
                <a:latin typeface="+mn-lt"/>
              </a:rPr>
              <a:t>£ spent ?</a:t>
            </a: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475656" y="404664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  <p:sp>
        <p:nvSpPr>
          <p:cNvPr id="19" name="Right Arrow 18"/>
          <p:cNvSpPr/>
          <p:nvPr/>
        </p:nvSpPr>
        <p:spPr>
          <a:xfrm rot="5400000">
            <a:off x="6984207" y="2024856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6984206" y="2959894"/>
            <a:ext cx="3603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8490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435600" y="1357313"/>
            <a:ext cx="33845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Each of these strategies costs something</a:t>
            </a:r>
          </a:p>
          <a:p>
            <a:pPr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But we are getting more health benefits</a:t>
            </a: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strategy gives us the most health benefit </a:t>
            </a:r>
          </a:p>
          <a:p>
            <a:pPr algn="ctr">
              <a:defRPr/>
            </a:pPr>
            <a:r>
              <a:rPr lang="en-US" sz="2000" b="0" i="1" dirty="0">
                <a:solidFill>
                  <a:srgbClr val="002060"/>
                </a:solidFill>
                <a:latin typeface="+mn-lt"/>
              </a:rPr>
              <a:t>per </a:t>
            </a:r>
            <a:r>
              <a:rPr lang="en-US" sz="2000" b="0" dirty="0">
                <a:solidFill>
                  <a:srgbClr val="002060"/>
                </a:solidFill>
                <a:latin typeface="+mn-lt"/>
              </a:rPr>
              <a:t>£ spent ?</a:t>
            </a: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6984207" y="2024856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6984206" y="2959894"/>
            <a:ext cx="3603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5" name="Straight Arrow Connector 20"/>
          <p:cNvCxnSpPr>
            <a:cxnSpLocks noChangeShapeType="1"/>
          </p:cNvCxnSpPr>
          <p:nvPr/>
        </p:nvCxnSpPr>
        <p:spPr bwMode="auto">
          <a:xfrm flipV="1">
            <a:off x="1116013" y="5084763"/>
            <a:ext cx="2143125" cy="285750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436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676647"/>
            <a:ext cx="4248472" cy="504056"/>
          </a:xfrm>
        </p:spPr>
        <p:txBody>
          <a:bodyPr>
            <a:normAutofit/>
          </a:bodyPr>
          <a:lstStyle/>
          <a:p>
            <a:r>
              <a:rPr lang="en-GB" sz="2700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Parameter estimation</a:t>
            </a:r>
            <a:endParaRPr lang="en-GB" sz="2700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6899" y="265401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Development of models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3933056"/>
            <a:ext cx="23762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Estimation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of burden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11760" y="476672"/>
            <a:ext cx="4752528" cy="9361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Data collection / collation</a:t>
            </a:r>
            <a:endParaRPr kumimoji="0" lang="en-GB" sz="32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19872" y="3789040"/>
            <a:ext cx="3077896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Understanding dynamics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71800" y="497717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Intervention evaluation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96830" y="6233778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Informing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policy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cxnSp>
        <p:nvCxnSpPr>
          <p:cNvPr id="7" name="Elbow Connector 6"/>
          <p:cNvCxnSpPr>
            <a:endCxn id="2" idx="0"/>
          </p:cNvCxnSpPr>
          <p:nvPr/>
        </p:nvCxnSpPr>
        <p:spPr>
          <a:xfrm rot="16200000" flipV="1">
            <a:off x="5002128" y="2362644"/>
            <a:ext cx="2328417" cy="956424"/>
          </a:xfrm>
          <a:prstGeom prst="bentConnector5">
            <a:avLst>
              <a:gd name="adj1" fmla="val -95"/>
              <a:gd name="adj2" fmla="val -172439"/>
              <a:gd name="adj3" fmla="val 12236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41646" y="944724"/>
            <a:ext cx="553178" cy="68407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08637" y="4373877"/>
            <a:ext cx="838437" cy="650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41646" y="2062521"/>
            <a:ext cx="394861" cy="59940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104218" y="3036936"/>
            <a:ext cx="303716" cy="67318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555776" y="3049707"/>
            <a:ext cx="366306" cy="762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023357" y="4196003"/>
            <a:ext cx="315500" cy="781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 rot="5400000">
            <a:off x="3482656" y="2959181"/>
            <a:ext cx="954552" cy="5544616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358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435600" y="1357313"/>
            <a:ext cx="33845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Each of these strategies costs something</a:t>
            </a:r>
          </a:p>
          <a:p>
            <a:pPr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But we are getting more health benefits</a:t>
            </a: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strategy gives us the most health benefit </a:t>
            </a:r>
          </a:p>
          <a:p>
            <a:pPr algn="ctr">
              <a:defRPr/>
            </a:pPr>
            <a:r>
              <a:rPr lang="en-US" sz="2000" b="0" i="1" dirty="0">
                <a:solidFill>
                  <a:srgbClr val="002060"/>
                </a:solidFill>
                <a:latin typeface="+mn-lt"/>
              </a:rPr>
              <a:t>per </a:t>
            </a:r>
            <a:r>
              <a:rPr lang="en-US" sz="2000" b="0" dirty="0">
                <a:solidFill>
                  <a:srgbClr val="002060"/>
                </a:solidFill>
                <a:latin typeface="+mn-lt"/>
              </a:rPr>
              <a:t>£ spent ?</a:t>
            </a: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6984207" y="2024856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6984206" y="2959894"/>
            <a:ext cx="3603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5" name="Straight Arrow Connector 20"/>
          <p:cNvCxnSpPr>
            <a:cxnSpLocks noChangeShapeType="1"/>
          </p:cNvCxnSpPr>
          <p:nvPr/>
        </p:nvCxnSpPr>
        <p:spPr bwMode="auto">
          <a:xfrm flipV="1">
            <a:off x="1258888" y="5084763"/>
            <a:ext cx="1873250" cy="28892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TextBox 93"/>
          <p:cNvSpPr txBox="1">
            <a:spLocks noChangeArrowheads="1"/>
          </p:cNvSpPr>
          <p:nvPr/>
        </p:nvSpPr>
        <p:spPr bwMode="auto">
          <a:xfrm>
            <a:off x="1258888" y="4797425"/>
            <a:ext cx="2371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£5,000/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3435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435600" y="1357313"/>
            <a:ext cx="33845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Each of these strategies costs something</a:t>
            </a:r>
          </a:p>
          <a:p>
            <a:pPr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But we are getting more health benefits</a:t>
            </a: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strategy gives us the most health benefit </a:t>
            </a:r>
          </a:p>
          <a:p>
            <a:pPr algn="ctr">
              <a:defRPr/>
            </a:pPr>
            <a:r>
              <a:rPr lang="en-US" sz="2000" b="0" i="1" dirty="0">
                <a:solidFill>
                  <a:srgbClr val="002060"/>
                </a:solidFill>
                <a:latin typeface="+mn-lt"/>
              </a:rPr>
              <a:t>per </a:t>
            </a:r>
            <a:r>
              <a:rPr lang="en-US" sz="2000" b="0" dirty="0">
                <a:solidFill>
                  <a:srgbClr val="002060"/>
                </a:solidFill>
                <a:latin typeface="+mn-lt"/>
              </a:rPr>
              <a:t>£ spent ?</a:t>
            </a: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800" b="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>
              <a:defRPr/>
            </a:pPr>
            <a:endParaRPr lang="en-US" sz="1800" b="0" dirty="0">
              <a:solidFill>
                <a:srgbClr val="7030A0"/>
              </a:solidFill>
              <a:latin typeface="+mn-lt"/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6984207" y="2024856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6984206" y="2959894"/>
            <a:ext cx="3603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5" name="Straight Arrow Connector 20"/>
          <p:cNvCxnSpPr>
            <a:cxnSpLocks noChangeShapeType="1"/>
          </p:cNvCxnSpPr>
          <p:nvPr/>
        </p:nvCxnSpPr>
        <p:spPr bwMode="auto">
          <a:xfrm flipV="1">
            <a:off x="1258888" y="5084763"/>
            <a:ext cx="1873250" cy="28892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0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3240087" y="4041776"/>
            <a:ext cx="1008063" cy="792162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4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177507" y="3104356"/>
            <a:ext cx="788988" cy="57467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9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608513" y="2168525"/>
            <a:ext cx="863600" cy="215900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36" name="TextBox 93"/>
          <p:cNvSpPr txBox="1">
            <a:spLocks noChangeArrowheads="1"/>
          </p:cNvSpPr>
          <p:nvPr/>
        </p:nvSpPr>
        <p:spPr bwMode="auto">
          <a:xfrm>
            <a:off x="1258888" y="4797425"/>
            <a:ext cx="2371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£5,000/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7" name="TextBox 94"/>
          <p:cNvSpPr txBox="1">
            <a:spLocks noChangeArrowheads="1"/>
          </p:cNvSpPr>
          <p:nvPr/>
        </p:nvSpPr>
        <p:spPr bwMode="auto">
          <a:xfrm>
            <a:off x="3779838" y="4221163"/>
            <a:ext cx="2035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£44,000/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8" name="TextBox 94"/>
          <p:cNvSpPr txBox="1">
            <a:spLocks noChangeArrowheads="1"/>
          </p:cNvSpPr>
          <p:nvPr/>
        </p:nvSpPr>
        <p:spPr bwMode="auto">
          <a:xfrm>
            <a:off x="2916238" y="2997200"/>
            <a:ext cx="20351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£47,500 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9" name="TextBox 94"/>
          <p:cNvSpPr txBox="1">
            <a:spLocks noChangeArrowheads="1"/>
          </p:cNvSpPr>
          <p:nvPr/>
        </p:nvSpPr>
        <p:spPr bwMode="auto">
          <a:xfrm>
            <a:off x="3203575" y="1916113"/>
            <a:ext cx="2035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£146,000/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9820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435600" y="1357313"/>
            <a:ext cx="338455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Each of these strategies costs something</a:t>
            </a:r>
          </a:p>
          <a:p>
            <a:pPr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But we are getting more health benefits</a:t>
            </a: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strategy gives us the most health benefit </a:t>
            </a:r>
          </a:p>
          <a:p>
            <a:pPr algn="ctr">
              <a:defRPr/>
            </a:pPr>
            <a:r>
              <a:rPr lang="en-US" sz="2000" b="0" i="1" dirty="0">
                <a:solidFill>
                  <a:srgbClr val="002060"/>
                </a:solidFill>
                <a:latin typeface="+mn-lt"/>
              </a:rPr>
              <a:t>per </a:t>
            </a:r>
            <a:r>
              <a:rPr lang="en-US" sz="2000" b="0" dirty="0">
                <a:solidFill>
                  <a:srgbClr val="002060"/>
                </a:solidFill>
                <a:latin typeface="+mn-lt"/>
              </a:rPr>
              <a:t>£ spent ?</a:t>
            </a: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option is the most </a:t>
            </a: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cost-effective is dependent on how much you are </a:t>
            </a:r>
          </a:p>
          <a:p>
            <a:pPr algn="ctr">
              <a:defRPr/>
            </a:pPr>
            <a:r>
              <a:rPr lang="en-US" sz="2000" u="sng" dirty="0">
                <a:solidFill>
                  <a:srgbClr val="002060"/>
                </a:solidFill>
                <a:latin typeface="+mn-lt"/>
              </a:rPr>
              <a:t>willing to spend per QALY</a:t>
            </a:r>
            <a:endParaRPr lang="en-US" sz="1400" u="sng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6984207" y="2024856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6984206" y="2959894"/>
            <a:ext cx="3603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5400000">
            <a:off x="6984207" y="4256881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5" name="Straight Arrow Connector 20"/>
          <p:cNvCxnSpPr>
            <a:cxnSpLocks noChangeShapeType="1"/>
          </p:cNvCxnSpPr>
          <p:nvPr/>
        </p:nvCxnSpPr>
        <p:spPr bwMode="auto">
          <a:xfrm flipV="1">
            <a:off x="1258888" y="5084763"/>
            <a:ext cx="1873250" cy="28892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0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3240087" y="4041776"/>
            <a:ext cx="1008063" cy="792162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4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177507" y="3104356"/>
            <a:ext cx="788988" cy="57467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9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608513" y="2168525"/>
            <a:ext cx="863600" cy="215900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36" name="TextBox 93"/>
          <p:cNvSpPr txBox="1">
            <a:spLocks noChangeArrowheads="1"/>
          </p:cNvSpPr>
          <p:nvPr/>
        </p:nvSpPr>
        <p:spPr bwMode="auto">
          <a:xfrm>
            <a:off x="1258888" y="4797425"/>
            <a:ext cx="2371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£5,000/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7" name="TextBox 94"/>
          <p:cNvSpPr txBox="1">
            <a:spLocks noChangeArrowheads="1"/>
          </p:cNvSpPr>
          <p:nvPr/>
        </p:nvSpPr>
        <p:spPr bwMode="auto">
          <a:xfrm>
            <a:off x="3779838" y="4221163"/>
            <a:ext cx="2035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£44,000/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8" name="TextBox 94"/>
          <p:cNvSpPr txBox="1">
            <a:spLocks noChangeArrowheads="1"/>
          </p:cNvSpPr>
          <p:nvPr/>
        </p:nvSpPr>
        <p:spPr bwMode="auto">
          <a:xfrm>
            <a:off x="2916238" y="2997200"/>
            <a:ext cx="20351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£47,500 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9" name="TextBox 94"/>
          <p:cNvSpPr txBox="1">
            <a:spLocks noChangeArrowheads="1"/>
          </p:cNvSpPr>
          <p:nvPr/>
        </p:nvSpPr>
        <p:spPr bwMode="auto">
          <a:xfrm>
            <a:off x="3203575" y="1916113"/>
            <a:ext cx="2035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£146,000/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41" name="Right Arrow 40"/>
          <p:cNvSpPr/>
          <p:nvPr/>
        </p:nvSpPr>
        <p:spPr>
          <a:xfrm rot="5400000">
            <a:off x="6984207" y="4688681"/>
            <a:ext cx="360362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084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508625" y="1196975"/>
            <a:ext cx="33845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option is the most </a:t>
            </a: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cost-effective is dependent on how much you are </a:t>
            </a:r>
          </a:p>
          <a:p>
            <a:pPr algn="ctr">
              <a:defRPr/>
            </a:pPr>
            <a:r>
              <a:rPr lang="en-US" sz="2000" u="sng" dirty="0">
                <a:solidFill>
                  <a:srgbClr val="002060"/>
                </a:solidFill>
                <a:latin typeface="+mn-lt"/>
              </a:rPr>
              <a:t>willing to spend per QALY</a:t>
            </a: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400" u="sng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cxnSp>
        <p:nvCxnSpPr>
          <p:cNvPr id="15" name="Straight Arrow Connector 20"/>
          <p:cNvCxnSpPr>
            <a:cxnSpLocks noChangeShapeType="1"/>
          </p:cNvCxnSpPr>
          <p:nvPr/>
        </p:nvCxnSpPr>
        <p:spPr bwMode="auto">
          <a:xfrm flipV="1">
            <a:off x="1258888" y="5084763"/>
            <a:ext cx="1873250" cy="28892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0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3240087" y="4041776"/>
            <a:ext cx="1008063" cy="792162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4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177507" y="3104356"/>
            <a:ext cx="788988" cy="574675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9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608513" y="2168525"/>
            <a:ext cx="863600" cy="215900"/>
          </a:xfrm>
          <a:prstGeom prst="straightConnector1">
            <a:avLst/>
          </a:prstGeom>
          <a:noFill/>
          <a:ln w="25400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36" name="TextBox 93"/>
          <p:cNvSpPr txBox="1">
            <a:spLocks noChangeArrowheads="1"/>
          </p:cNvSpPr>
          <p:nvPr/>
        </p:nvSpPr>
        <p:spPr bwMode="auto">
          <a:xfrm>
            <a:off x="1258888" y="4797425"/>
            <a:ext cx="2371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£5,000/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7" name="TextBox 94"/>
          <p:cNvSpPr txBox="1">
            <a:spLocks noChangeArrowheads="1"/>
          </p:cNvSpPr>
          <p:nvPr/>
        </p:nvSpPr>
        <p:spPr bwMode="auto">
          <a:xfrm>
            <a:off x="3779838" y="4221163"/>
            <a:ext cx="2035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£44,000/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8" name="TextBox 94"/>
          <p:cNvSpPr txBox="1">
            <a:spLocks noChangeArrowheads="1"/>
          </p:cNvSpPr>
          <p:nvPr/>
        </p:nvSpPr>
        <p:spPr bwMode="auto">
          <a:xfrm>
            <a:off x="2916238" y="2997200"/>
            <a:ext cx="20351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£47,500 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9" name="TextBox 94"/>
          <p:cNvSpPr txBox="1">
            <a:spLocks noChangeArrowheads="1"/>
          </p:cNvSpPr>
          <p:nvPr/>
        </p:nvSpPr>
        <p:spPr bwMode="auto">
          <a:xfrm>
            <a:off x="3203575" y="1916113"/>
            <a:ext cx="2035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>
              <a:defRPr/>
            </a:pPr>
            <a:r>
              <a:rPr lang="en-GB" sz="21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£146,000/ QALY</a:t>
            </a:r>
          </a:p>
          <a:p>
            <a:pPr defTabSz="811213">
              <a:defRPr/>
            </a:pPr>
            <a:endParaRPr lang="en-GB" sz="2800" dirty="0">
              <a:latin typeface="Arial" pitchFamily="34" charset="0"/>
            </a:endParaRPr>
          </a:p>
        </p:txBody>
      </p:sp>
      <p:sp>
        <p:nvSpPr>
          <p:cNvPr id="30" name="TextBox 45"/>
          <p:cNvSpPr txBox="1">
            <a:spLocks noChangeArrowheads="1"/>
          </p:cNvSpPr>
          <p:nvPr/>
        </p:nvSpPr>
        <p:spPr bwMode="auto">
          <a:xfrm>
            <a:off x="5651500" y="2997201"/>
            <a:ext cx="3313113" cy="1754326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latin typeface="+mn-lt"/>
              </a:rPr>
              <a:t>NHS threshold</a:t>
            </a:r>
          </a:p>
          <a:p>
            <a:pPr>
              <a:defRPr/>
            </a:pPr>
            <a:r>
              <a:rPr lang="en-GB" b="0" dirty="0">
                <a:latin typeface="+mn-lt"/>
              </a:rPr>
              <a:t>If total cost per QALY gained for a new strategy is less than ~ £30,000 </a:t>
            </a:r>
          </a:p>
          <a:p>
            <a:pPr>
              <a:defRPr/>
            </a:pPr>
            <a:r>
              <a:rPr lang="en-GB" b="0" dirty="0">
                <a:latin typeface="+mn-lt"/>
              </a:rPr>
              <a:t>a move to the new strategy is considered </a:t>
            </a:r>
            <a:r>
              <a:rPr lang="en-GB" b="0" i="1" u="sng" dirty="0">
                <a:solidFill>
                  <a:srgbClr val="00B050"/>
                </a:solidFill>
                <a:latin typeface="+mn-lt"/>
              </a:rPr>
              <a:t>cost-effective</a:t>
            </a:r>
            <a:r>
              <a:rPr lang="en-GB" b="0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8506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508625" y="1196975"/>
            <a:ext cx="33845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option is the most </a:t>
            </a: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cost-effective is dependent on how much you are </a:t>
            </a:r>
          </a:p>
          <a:p>
            <a:pPr algn="ctr">
              <a:defRPr/>
            </a:pPr>
            <a:r>
              <a:rPr lang="en-US" sz="2000" u="sng" dirty="0">
                <a:solidFill>
                  <a:srgbClr val="002060"/>
                </a:solidFill>
                <a:latin typeface="+mn-lt"/>
              </a:rPr>
              <a:t>willing to spend per QALY</a:t>
            </a: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400" u="sng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cxnSp>
        <p:nvCxnSpPr>
          <p:cNvPr id="37899" name="Straight Arrow Connector 20"/>
          <p:cNvCxnSpPr>
            <a:cxnSpLocks noChangeShapeType="1"/>
          </p:cNvCxnSpPr>
          <p:nvPr/>
        </p:nvCxnSpPr>
        <p:spPr bwMode="auto">
          <a:xfrm flipV="1">
            <a:off x="1258888" y="5084763"/>
            <a:ext cx="1873250" cy="28892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7903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3240087" y="4041776"/>
            <a:ext cx="1008063" cy="792162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37904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177507" y="3104356"/>
            <a:ext cx="788988" cy="5746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37905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608513" y="2168525"/>
            <a:ext cx="863600" cy="21590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37906" name="TextBox 93"/>
          <p:cNvSpPr txBox="1">
            <a:spLocks noChangeArrowheads="1"/>
          </p:cNvSpPr>
          <p:nvPr/>
        </p:nvSpPr>
        <p:spPr bwMode="auto">
          <a:xfrm>
            <a:off x="1258888" y="4797425"/>
            <a:ext cx="2089150" cy="830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>
                <a:solidFill>
                  <a:srgbClr val="00B050"/>
                </a:solidFill>
                <a:latin typeface="Calibri" pitchFamily="34" charset="0"/>
              </a:rPr>
              <a:t>£5,000/ QALY</a:t>
            </a:r>
          </a:p>
          <a:p>
            <a:pPr defTabSz="811213"/>
            <a:endParaRPr lang="en-GB" sz="2800"/>
          </a:p>
        </p:txBody>
      </p:sp>
      <p:sp>
        <p:nvSpPr>
          <p:cNvPr id="37907" name="TextBox 94"/>
          <p:cNvSpPr txBox="1">
            <a:spLocks noChangeArrowheads="1"/>
          </p:cNvSpPr>
          <p:nvPr/>
        </p:nvSpPr>
        <p:spPr bwMode="auto">
          <a:xfrm>
            <a:off x="3760961" y="4221163"/>
            <a:ext cx="20351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 dirty="0">
                <a:solidFill>
                  <a:srgbClr val="C00000"/>
                </a:solidFill>
                <a:latin typeface="Calibri" pitchFamily="34" charset="0"/>
              </a:rPr>
              <a:t>£44,000/ QALY</a:t>
            </a:r>
          </a:p>
          <a:p>
            <a:pPr defTabSz="811213"/>
            <a:endParaRPr lang="en-GB" sz="2800" dirty="0"/>
          </a:p>
        </p:txBody>
      </p:sp>
      <p:sp>
        <p:nvSpPr>
          <p:cNvPr id="37908" name="TextBox 94"/>
          <p:cNvSpPr txBox="1">
            <a:spLocks noChangeArrowheads="1"/>
          </p:cNvSpPr>
          <p:nvPr/>
        </p:nvSpPr>
        <p:spPr bwMode="auto">
          <a:xfrm>
            <a:off x="2916238" y="2997200"/>
            <a:ext cx="26638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>
                <a:solidFill>
                  <a:srgbClr val="C00000"/>
                </a:solidFill>
                <a:latin typeface="Calibri" pitchFamily="34" charset="0"/>
              </a:rPr>
              <a:t>£47,500 / QALY</a:t>
            </a:r>
          </a:p>
          <a:p>
            <a:pPr defTabSz="811213"/>
            <a:endParaRPr lang="en-GB" sz="2800"/>
          </a:p>
        </p:txBody>
      </p:sp>
      <p:sp>
        <p:nvSpPr>
          <p:cNvPr id="37909" name="TextBox 94"/>
          <p:cNvSpPr txBox="1">
            <a:spLocks noChangeArrowheads="1"/>
          </p:cNvSpPr>
          <p:nvPr/>
        </p:nvSpPr>
        <p:spPr bwMode="auto">
          <a:xfrm>
            <a:off x="3203575" y="1916113"/>
            <a:ext cx="216058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>
                <a:solidFill>
                  <a:srgbClr val="C00000"/>
                </a:solidFill>
                <a:latin typeface="Calibri" pitchFamily="34" charset="0"/>
              </a:rPr>
              <a:t>£146,000/ QALY</a:t>
            </a:r>
          </a:p>
          <a:p>
            <a:pPr defTabSz="811213"/>
            <a:endParaRPr lang="en-GB" sz="2800"/>
          </a:p>
        </p:txBody>
      </p:sp>
      <p:sp>
        <p:nvSpPr>
          <p:cNvPr id="30" name="TextBox 45"/>
          <p:cNvSpPr txBox="1">
            <a:spLocks noChangeArrowheads="1"/>
          </p:cNvSpPr>
          <p:nvPr/>
        </p:nvSpPr>
        <p:spPr bwMode="auto">
          <a:xfrm>
            <a:off x="5651500" y="2997201"/>
            <a:ext cx="3313113" cy="1754326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latin typeface="+mn-lt"/>
              </a:rPr>
              <a:t>NHS threshold</a:t>
            </a:r>
          </a:p>
          <a:p>
            <a:pPr>
              <a:defRPr/>
            </a:pPr>
            <a:r>
              <a:rPr lang="en-GB" b="0" dirty="0">
                <a:latin typeface="+mn-lt"/>
              </a:rPr>
              <a:t>If total cost per QALY gained for a new strategy is less than ~ £30,000 </a:t>
            </a:r>
          </a:p>
          <a:p>
            <a:pPr>
              <a:defRPr/>
            </a:pPr>
            <a:r>
              <a:rPr lang="en-GB" b="0" dirty="0">
                <a:latin typeface="+mn-lt"/>
              </a:rPr>
              <a:t>a move to the new strategy is considered </a:t>
            </a:r>
            <a:r>
              <a:rPr lang="en-GB" b="0" i="1" u="sng" dirty="0">
                <a:solidFill>
                  <a:srgbClr val="00B050"/>
                </a:solidFill>
                <a:latin typeface="+mn-lt"/>
              </a:rPr>
              <a:t>cost-effective</a:t>
            </a:r>
            <a:r>
              <a:rPr lang="en-GB" b="0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027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5143500" cy="5108575"/>
          </a:xfrm>
          <a:noFill/>
        </p:spPr>
      </p:pic>
      <p:sp>
        <p:nvSpPr>
          <p:cNvPr id="6" name="Multiply 5"/>
          <p:cNvSpPr/>
          <p:nvPr/>
        </p:nvSpPr>
        <p:spPr bwMode="auto">
          <a:xfrm>
            <a:off x="4252913" y="33401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1" name="Multiply 10"/>
          <p:cNvSpPr/>
          <p:nvPr/>
        </p:nvSpPr>
        <p:spPr bwMode="auto">
          <a:xfrm>
            <a:off x="3609975" y="3911600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0" name="Multiply 9"/>
          <p:cNvSpPr/>
          <p:nvPr/>
        </p:nvSpPr>
        <p:spPr bwMode="auto">
          <a:xfrm>
            <a:off x="3109913" y="412591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2" name="Multiply 11"/>
          <p:cNvSpPr/>
          <p:nvPr/>
        </p:nvSpPr>
        <p:spPr bwMode="auto">
          <a:xfrm>
            <a:off x="2752725" y="4554538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3" name="Multiply 12"/>
          <p:cNvSpPr/>
          <p:nvPr/>
        </p:nvSpPr>
        <p:spPr bwMode="auto">
          <a:xfrm>
            <a:off x="3395663" y="4411663"/>
            <a:ext cx="365125" cy="35718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4" name="Multiply 13"/>
          <p:cNvSpPr/>
          <p:nvPr/>
        </p:nvSpPr>
        <p:spPr bwMode="auto">
          <a:xfrm>
            <a:off x="2181225" y="4625975"/>
            <a:ext cx="365125" cy="35718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005263">
              <a:defRPr/>
            </a:pPr>
            <a:endParaRPr lang="en-GB" sz="7900"/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508625" y="1196975"/>
            <a:ext cx="33845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sz="2000" b="0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Which option is the most </a:t>
            </a:r>
          </a:p>
          <a:p>
            <a:pPr algn="ctr">
              <a:defRPr/>
            </a:pPr>
            <a:r>
              <a:rPr lang="en-US" sz="2000" b="0" dirty="0">
                <a:solidFill>
                  <a:srgbClr val="002060"/>
                </a:solidFill>
                <a:latin typeface="+mn-lt"/>
              </a:rPr>
              <a:t>cost-effective is dependent on how much you are </a:t>
            </a:r>
          </a:p>
          <a:p>
            <a:pPr algn="ctr">
              <a:defRPr/>
            </a:pPr>
            <a:r>
              <a:rPr lang="en-US" sz="2000" u="sng" dirty="0">
                <a:solidFill>
                  <a:srgbClr val="002060"/>
                </a:solidFill>
                <a:latin typeface="+mn-lt"/>
              </a:rPr>
              <a:t>willing to spend per QALY</a:t>
            </a: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2000" u="sng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endParaRPr lang="en-US" sz="1400" u="sng" dirty="0">
              <a:solidFill>
                <a:srgbClr val="7030A0"/>
              </a:solidFill>
            </a:endParaRPr>
          </a:p>
          <a:p>
            <a:pPr marL="457200" indent="-457200">
              <a:defRPr/>
            </a:pPr>
            <a:endParaRPr lang="en-US" sz="1400" b="0" dirty="0">
              <a:solidFill>
                <a:srgbClr val="7030A0"/>
              </a:solidFill>
            </a:endParaRPr>
          </a:p>
        </p:txBody>
      </p:sp>
      <p:cxnSp>
        <p:nvCxnSpPr>
          <p:cNvPr id="38923" name="Straight Arrow Connector 20"/>
          <p:cNvCxnSpPr>
            <a:cxnSpLocks noChangeShapeType="1"/>
          </p:cNvCxnSpPr>
          <p:nvPr/>
        </p:nvCxnSpPr>
        <p:spPr bwMode="auto">
          <a:xfrm flipV="1">
            <a:off x="1258888" y="5084763"/>
            <a:ext cx="1873250" cy="28892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1979613" y="3789363"/>
            <a:ext cx="2087562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95738" y="3141663"/>
            <a:ext cx="8636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619250" y="4508500"/>
            <a:ext cx="865188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8927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3240087" y="4041776"/>
            <a:ext cx="1008063" cy="792162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38928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177507" y="3104356"/>
            <a:ext cx="788988" cy="5746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38929" name="Straight Arrow Connector 20"/>
          <p:cNvCxnSpPr>
            <a:cxnSpLocks noChangeShapeType="1"/>
          </p:cNvCxnSpPr>
          <p:nvPr/>
        </p:nvCxnSpPr>
        <p:spPr bwMode="auto">
          <a:xfrm rot="5400000" flipH="1" flipV="1">
            <a:off x="4608513" y="2168525"/>
            <a:ext cx="863600" cy="21590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38930" name="TextBox 93"/>
          <p:cNvSpPr txBox="1">
            <a:spLocks noChangeArrowheads="1"/>
          </p:cNvSpPr>
          <p:nvPr/>
        </p:nvSpPr>
        <p:spPr bwMode="auto">
          <a:xfrm>
            <a:off x="1258888" y="4797425"/>
            <a:ext cx="2089150" cy="830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>
                <a:solidFill>
                  <a:srgbClr val="00B050"/>
                </a:solidFill>
                <a:latin typeface="Calibri" pitchFamily="34" charset="0"/>
              </a:rPr>
              <a:t>£5,000/ QALY</a:t>
            </a:r>
          </a:p>
          <a:p>
            <a:pPr defTabSz="811213"/>
            <a:endParaRPr lang="en-GB" sz="2800"/>
          </a:p>
        </p:txBody>
      </p:sp>
      <p:sp>
        <p:nvSpPr>
          <p:cNvPr id="38931" name="TextBox 94"/>
          <p:cNvSpPr txBox="1">
            <a:spLocks noChangeArrowheads="1"/>
          </p:cNvSpPr>
          <p:nvPr/>
        </p:nvSpPr>
        <p:spPr bwMode="auto">
          <a:xfrm>
            <a:off x="3760961" y="4221163"/>
            <a:ext cx="20351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 dirty="0">
                <a:solidFill>
                  <a:srgbClr val="C00000"/>
                </a:solidFill>
                <a:latin typeface="Calibri" pitchFamily="34" charset="0"/>
              </a:rPr>
              <a:t>£44,000/ QALY</a:t>
            </a:r>
          </a:p>
          <a:p>
            <a:pPr defTabSz="811213"/>
            <a:endParaRPr lang="en-GB" sz="2800" dirty="0"/>
          </a:p>
        </p:txBody>
      </p:sp>
      <p:sp>
        <p:nvSpPr>
          <p:cNvPr id="38932" name="TextBox 94"/>
          <p:cNvSpPr txBox="1">
            <a:spLocks noChangeArrowheads="1"/>
          </p:cNvSpPr>
          <p:nvPr/>
        </p:nvSpPr>
        <p:spPr bwMode="auto">
          <a:xfrm>
            <a:off x="2916238" y="2997200"/>
            <a:ext cx="26638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>
                <a:solidFill>
                  <a:srgbClr val="C00000"/>
                </a:solidFill>
                <a:latin typeface="Calibri" pitchFamily="34" charset="0"/>
              </a:rPr>
              <a:t>£47,500 / QALY</a:t>
            </a:r>
          </a:p>
          <a:p>
            <a:pPr defTabSz="811213"/>
            <a:endParaRPr lang="en-GB" sz="2800"/>
          </a:p>
        </p:txBody>
      </p:sp>
      <p:sp>
        <p:nvSpPr>
          <p:cNvPr id="38933" name="TextBox 94"/>
          <p:cNvSpPr txBox="1">
            <a:spLocks noChangeArrowheads="1"/>
          </p:cNvSpPr>
          <p:nvPr/>
        </p:nvSpPr>
        <p:spPr bwMode="auto">
          <a:xfrm>
            <a:off x="3203575" y="1916113"/>
            <a:ext cx="216058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157" tIns="40578" rIns="81157" bIns="40578">
            <a:spAutoFit/>
          </a:bodyPr>
          <a:lstStyle/>
          <a:p>
            <a:pPr defTabSz="811213"/>
            <a:r>
              <a:rPr lang="en-GB" sz="2100">
                <a:solidFill>
                  <a:srgbClr val="C00000"/>
                </a:solidFill>
                <a:latin typeface="Calibri" pitchFamily="34" charset="0"/>
              </a:rPr>
              <a:t>£146,000/ QALY</a:t>
            </a:r>
          </a:p>
          <a:p>
            <a:pPr defTabSz="811213"/>
            <a:endParaRPr lang="en-GB" sz="2800"/>
          </a:p>
        </p:txBody>
      </p:sp>
      <p:sp>
        <p:nvSpPr>
          <p:cNvPr id="30" name="TextBox 45"/>
          <p:cNvSpPr txBox="1">
            <a:spLocks noChangeArrowheads="1"/>
          </p:cNvSpPr>
          <p:nvPr/>
        </p:nvSpPr>
        <p:spPr bwMode="auto">
          <a:xfrm>
            <a:off x="5651500" y="2997201"/>
            <a:ext cx="3313113" cy="1754326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latin typeface="+mn-lt"/>
              </a:rPr>
              <a:t>NHS threshold</a:t>
            </a:r>
          </a:p>
          <a:p>
            <a:pPr>
              <a:defRPr/>
            </a:pPr>
            <a:r>
              <a:rPr lang="en-GB" b="0" dirty="0">
                <a:latin typeface="+mn-lt"/>
              </a:rPr>
              <a:t>If total cost per QALY gained for a new strategy is less than ~ £30,000 </a:t>
            </a:r>
          </a:p>
          <a:p>
            <a:pPr>
              <a:defRPr/>
            </a:pPr>
            <a:r>
              <a:rPr lang="en-GB" b="0" dirty="0">
                <a:latin typeface="+mn-lt"/>
              </a:rPr>
              <a:t>a move to the new strategy is considered </a:t>
            </a:r>
            <a:r>
              <a:rPr lang="en-GB" b="0" i="1" u="sng" dirty="0">
                <a:solidFill>
                  <a:srgbClr val="00B050"/>
                </a:solidFill>
                <a:latin typeface="+mn-lt"/>
              </a:rPr>
              <a:t>cost-effective</a:t>
            </a:r>
            <a:r>
              <a:rPr lang="en-GB" b="0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23" name="Donut 22"/>
          <p:cNvSpPr/>
          <p:nvPr/>
        </p:nvSpPr>
        <p:spPr bwMode="auto">
          <a:xfrm>
            <a:off x="2987675" y="4724400"/>
            <a:ext cx="571500" cy="652463"/>
          </a:xfrm>
          <a:prstGeom prst="donut">
            <a:avLst>
              <a:gd name="adj" fmla="val 16667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38936" name="TextBox 24"/>
          <p:cNvSpPr txBox="1">
            <a:spLocks noChangeArrowheads="1"/>
          </p:cNvSpPr>
          <p:nvPr/>
        </p:nvSpPr>
        <p:spPr bwMode="auto">
          <a:xfrm>
            <a:off x="2843809" y="6237288"/>
            <a:ext cx="6120804" cy="36933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rgbClr val="00B050"/>
                </a:solidFill>
              </a:rPr>
              <a:t>Screening high risk patients combined with isolation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475656" y="476672"/>
            <a:ext cx="6578600" cy="854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Evaluate</a:t>
            </a:r>
            <a:r>
              <a:rPr lang="en-US" sz="4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150" dirty="0">
                <a:solidFill>
                  <a:srgbClr val="00AE9E"/>
                </a:solidFill>
                <a:latin typeface="Arial" pitchFamily="34" charset="0"/>
              </a:rPr>
              <a:t>remaining options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21042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6840760" cy="990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latin typeface="+mn-lt"/>
              </a:rPr>
              <a:t>How to deal with decision uncertainty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307388" cy="352826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GB" i="1" dirty="0" smtClean="0"/>
              <a:t>“basic costing studies and economic evaluations of interventions to control infections or improve antimicrobial stewardship are needed”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GB" dirty="0" smtClean="0"/>
              <a:t>Roberts &amp; Cookson, NAO Report, 2009.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GB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GB" dirty="0" smtClean="0"/>
              <a:t>As a result there exists a lot of uncertainty in both sides of the decision: i.e. in both costs and health benefits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GB" dirty="0" smtClean="0"/>
              <a:t>This needs to be accounted for in decision making</a:t>
            </a:r>
          </a:p>
          <a:p>
            <a:pPr marL="742950" lvl="1" indent="-3429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to highlight where more information is required</a:t>
            </a:r>
          </a:p>
          <a:p>
            <a:pPr marL="742950" lvl="1" indent="-3429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and to be open about how certain we are in our decision of the most cost-effective option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4752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cxnSp>
        <p:nvCxnSpPr>
          <p:cNvPr id="41987" name="Straight Arrow Connector 11"/>
          <p:cNvCxnSpPr>
            <a:cxnSpLocks noChangeShapeType="1"/>
          </p:cNvCxnSpPr>
          <p:nvPr/>
        </p:nvCxnSpPr>
        <p:spPr bwMode="auto">
          <a:xfrm>
            <a:off x="642938" y="5715000"/>
            <a:ext cx="6715125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988" name="Straight Arrow Connector 8"/>
          <p:cNvCxnSpPr>
            <a:cxnSpLocks noChangeShapeType="1"/>
          </p:cNvCxnSpPr>
          <p:nvPr/>
        </p:nvCxnSpPr>
        <p:spPr bwMode="auto">
          <a:xfrm rot="5400000" flipH="1" flipV="1">
            <a:off x="-606425" y="3892550"/>
            <a:ext cx="4929188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1989" name="Text Box 22"/>
          <p:cNvSpPr txBox="1">
            <a:spLocks noChangeArrowheads="1"/>
          </p:cNvSpPr>
          <p:nvPr/>
        </p:nvSpPr>
        <p:spPr bwMode="auto">
          <a:xfrm>
            <a:off x="0" y="5000625"/>
            <a:ext cx="15144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Baseline Strategy/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Existing Practice</a:t>
            </a:r>
          </a:p>
        </p:txBody>
      </p:sp>
      <p:cxnSp>
        <p:nvCxnSpPr>
          <p:cNvPr id="41990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1357313" y="5214938"/>
            <a:ext cx="500062" cy="500062"/>
          </a:xfrm>
          <a:prstGeom prst="straightConnector1">
            <a:avLst/>
          </a:prstGeom>
          <a:noFill/>
          <a:ln w="6032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9" name="Title 1"/>
          <p:cNvSpPr txBox="1">
            <a:spLocks/>
          </p:cNvSpPr>
          <p:nvPr/>
        </p:nvSpPr>
        <p:spPr bwMode="auto">
          <a:xfrm>
            <a:off x="107950" y="188913"/>
            <a:ext cx="88566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>
              <a:defRPr/>
            </a:pPr>
            <a:r>
              <a:rPr lang="en-US" sz="3600" spc="-150" dirty="0" smtClean="0">
                <a:solidFill>
                  <a:srgbClr val="00AE9E"/>
                </a:solidFill>
              </a:rPr>
              <a:t>Including uncertainty</a:t>
            </a:r>
            <a:endParaRPr lang="en-US" sz="3600" spc="-150" dirty="0">
              <a:solidFill>
                <a:srgbClr val="00AE9E"/>
              </a:solidFill>
            </a:endParaRPr>
          </a:p>
        </p:txBody>
      </p:sp>
      <p:sp>
        <p:nvSpPr>
          <p:cNvPr id="41992" name="TextBox 8"/>
          <p:cNvSpPr txBox="1">
            <a:spLocks noChangeArrowheads="1"/>
          </p:cNvSpPr>
          <p:nvPr/>
        </p:nvSpPr>
        <p:spPr bwMode="auto">
          <a:xfrm>
            <a:off x="5724525" y="5876925"/>
            <a:ext cx="23764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Effectiveness</a:t>
            </a:r>
          </a:p>
        </p:txBody>
      </p:sp>
      <p:sp>
        <p:nvSpPr>
          <p:cNvPr id="41993" name="TextBox 9"/>
          <p:cNvSpPr txBox="1">
            <a:spLocks noChangeArrowheads="1"/>
          </p:cNvSpPr>
          <p:nvPr/>
        </p:nvSpPr>
        <p:spPr bwMode="auto">
          <a:xfrm>
            <a:off x="250825" y="1844675"/>
            <a:ext cx="10810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Cost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4140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cxnSp>
        <p:nvCxnSpPr>
          <p:cNvPr id="43011" name="Straight Arrow Connector 11"/>
          <p:cNvCxnSpPr>
            <a:cxnSpLocks noChangeShapeType="1"/>
          </p:cNvCxnSpPr>
          <p:nvPr/>
        </p:nvCxnSpPr>
        <p:spPr bwMode="auto">
          <a:xfrm>
            <a:off x="642938" y="5715000"/>
            <a:ext cx="6715125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3012" name="Straight Arrow Connector 8"/>
          <p:cNvCxnSpPr>
            <a:cxnSpLocks noChangeShapeType="1"/>
          </p:cNvCxnSpPr>
          <p:nvPr/>
        </p:nvCxnSpPr>
        <p:spPr bwMode="auto">
          <a:xfrm rot="5400000" flipH="1" flipV="1">
            <a:off x="-606425" y="3892550"/>
            <a:ext cx="4929188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3013" name="Text Box 22"/>
          <p:cNvSpPr txBox="1">
            <a:spLocks noChangeArrowheads="1"/>
          </p:cNvSpPr>
          <p:nvPr/>
        </p:nvSpPr>
        <p:spPr bwMode="auto">
          <a:xfrm>
            <a:off x="0" y="5000625"/>
            <a:ext cx="15144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Baseline Strategy/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Existing Practice</a:t>
            </a:r>
          </a:p>
        </p:txBody>
      </p:sp>
      <p:cxnSp>
        <p:nvCxnSpPr>
          <p:cNvPr id="43014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1357313" y="5214938"/>
            <a:ext cx="500062" cy="500062"/>
          </a:xfrm>
          <a:prstGeom prst="straightConnector1">
            <a:avLst/>
          </a:prstGeom>
          <a:noFill/>
          <a:ln w="6032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43016" name="TextBox 8"/>
          <p:cNvSpPr txBox="1">
            <a:spLocks noChangeArrowheads="1"/>
          </p:cNvSpPr>
          <p:nvPr/>
        </p:nvSpPr>
        <p:spPr bwMode="auto">
          <a:xfrm>
            <a:off x="5724525" y="5876925"/>
            <a:ext cx="23764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Effectiveness</a:t>
            </a:r>
          </a:p>
        </p:txBody>
      </p:sp>
      <p:sp>
        <p:nvSpPr>
          <p:cNvPr id="43017" name="TextBox 9"/>
          <p:cNvSpPr txBox="1">
            <a:spLocks noChangeArrowheads="1"/>
          </p:cNvSpPr>
          <p:nvPr/>
        </p:nvSpPr>
        <p:spPr bwMode="auto">
          <a:xfrm>
            <a:off x="250825" y="1844675"/>
            <a:ext cx="10810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Cost</a:t>
            </a:r>
          </a:p>
        </p:txBody>
      </p:sp>
      <p:sp>
        <p:nvSpPr>
          <p:cNvPr id="11" name="Oval 10"/>
          <p:cNvSpPr/>
          <p:nvPr/>
        </p:nvSpPr>
        <p:spPr>
          <a:xfrm>
            <a:off x="3059113" y="5373688"/>
            <a:ext cx="73025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32138" y="4941888"/>
            <a:ext cx="71437" cy="444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843213" y="4941888"/>
            <a:ext cx="73025" cy="444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916238" y="5300663"/>
            <a:ext cx="71437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203575" y="5229225"/>
            <a:ext cx="73025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700338" y="5084763"/>
            <a:ext cx="71437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07950" y="188913"/>
            <a:ext cx="88566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>
              <a:defRPr/>
            </a:pPr>
            <a:r>
              <a:rPr lang="en-US" sz="3600" spc="-150" dirty="0" smtClean="0">
                <a:solidFill>
                  <a:srgbClr val="00AE9E"/>
                </a:solidFill>
              </a:rPr>
              <a:t>Including uncertainty</a:t>
            </a:r>
            <a:endParaRPr lang="en-US" sz="3600" spc="-150" dirty="0">
              <a:solidFill>
                <a:srgbClr val="00AE9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7067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cxnSp>
        <p:nvCxnSpPr>
          <p:cNvPr id="44035" name="Straight Arrow Connector 11"/>
          <p:cNvCxnSpPr>
            <a:cxnSpLocks noChangeShapeType="1"/>
          </p:cNvCxnSpPr>
          <p:nvPr/>
        </p:nvCxnSpPr>
        <p:spPr bwMode="auto">
          <a:xfrm>
            <a:off x="642938" y="5715000"/>
            <a:ext cx="6715125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36" name="Straight Arrow Connector 8"/>
          <p:cNvCxnSpPr>
            <a:cxnSpLocks noChangeShapeType="1"/>
          </p:cNvCxnSpPr>
          <p:nvPr/>
        </p:nvCxnSpPr>
        <p:spPr bwMode="auto">
          <a:xfrm rot="5400000" flipH="1" flipV="1">
            <a:off x="-606425" y="3892550"/>
            <a:ext cx="4929188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37" name="Text Box 22"/>
          <p:cNvSpPr txBox="1">
            <a:spLocks noChangeArrowheads="1"/>
          </p:cNvSpPr>
          <p:nvPr/>
        </p:nvSpPr>
        <p:spPr bwMode="auto">
          <a:xfrm>
            <a:off x="0" y="5000625"/>
            <a:ext cx="15144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Baseline Strategy/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Existing Practice</a:t>
            </a:r>
          </a:p>
        </p:txBody>
      </p:sp>
      <p:cxnSp>
        <p:nvCxnSpPr>
          <p:cNvPr id="44038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1357313" y="5214938"/>
            <a:ext cx="500062" cy="500062"/>
          </a:xfrm>
          <a:prstGeom prst="straightConnector1">
            <a:avLst/>
          </a:prstGeom>
          <a:noFill/>
          <a:ln w="6032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44040" name="TextBox 8"/>
          <p:cNvSpPr txBox="1">
            <a:spLocks noChangeArrowheads="1"/>
          </p:cNvSpPr>
          <p:nvPr/>
        </p:nvSpPr>
        <p:spPr bwMode="auto">
          <a:xfrm>
            <a:off x="5724525" y="5876925"/>
            <a:ext cx="23764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Effectiveness</a:t>
            </a:r>
          </a:p>
        </p:txBody>
      </p:sp>
      <p:sp>
        <p:nvSpPr>
          <p:cNvPr id="44041" name="TextBox 9"/>
          <p:cNvSpPr txBox="1">
            <a:spLocks noChangeArrowheads="1"/>
          </p:cNvSpPr>
          <p:nvPr/>
        </p:nvSpPr>
        <p:spPr bwMode="auto">
          <a:xfrm>
            <a:off x="250825" y="1844675"/>
            <a:ext cx="10810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Cost</a:t>
            </a:r>
          </a:p>
        </p:txBody>
      </p:sp>
      <p:sp>
        <p:nvSpPr>
          <p:cNvPr id="20" name="Oval 19"/>
          <p:cNvSpPr/>
          <p:nvPr/>
        </p:nvSpPr>
        <p:spPr>
          <a:xfrm>
            <a:off x="2411413" y="4508500"/>
            <a:ext cx="1368425" cy="1223963"/>
          </a:xfrm>
          <a:prstGeom prst="ellipse">
            <a:avLst/>
          </a:prstGeom>
          <a:solidFill>
            <a:schemeClr val="tx1">
              <a:lumMod val="75000"/>
              <a:lumOff val="25000"/>
              <a:alpha val="41000"/>
            </a:scheme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07950" y="188913"/>
            <a:ext cx="88566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>
              <a:defRPr/>
            </a:pPr>
            <a:r>
              <a:rPr lang="en-US" sz="3600" spc="-150" dirty="0" smtClean="0">
                <a:solidFill>
                  <a:srgbClr val="00AE9E"/>
                </a:solidFill>
              </a:rPr>
              <a:t>Including uncertainty</a:t>
            </a:r>
            <a:endParaRPr lang="en-US" sz="3600" spc="-150" dirty="0">
              <a:solidFill>
                <a:srgbClr val="00AE9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423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676647"/>
            <a:ext cx="4248472" cy="504056"/>
          </a:xfrm>
        </p:spPr>
        <p:txBody>
          <a:bodyPr>
            <a:normAutofit/>
          </a:bodyPr>
          <a:lstStyle/>
          <a:p>
            <a:r>
              <a:rPr lang="en-GB" sz="2700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Parameter estimation</a:t>
            </a:r>
            <a:endParaRPr lang="en-GB" sz="2700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6899" y="265401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Development of models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87624" y="3933056"/>
            <a:ext cx="2376264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Estimation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of burden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11760" y="476672"/>
            <a:ext cx="4752528" cy="9361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Data collection / collation</a:t>
            </a:r>
            <a:endParaRPr kumimoji="0" lang="en-GB" sz="32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19872" y="3789040"/>
            <a:ext cx="3077896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spc="-150" dirty="0" smtClean="0">
                <a:solidFill>
                  <a:srgbClr val="00AE9E"/>
                </a:solidFill>
                <a:latin typeface="Arial" pitchFamily="34" charset="0"/>
              </a:rPr>
              <a:t>Understanding dynamics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71800" y="4977172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Intervention evaluation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96830" y="6233778"/>
            <a:ext cx="372596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Informing</a:t>
            </a:r>
            <a:r>
              <a:rPr kumimoji="0" lang="en-GB" sz="2800" b="0" i="0" u="none" strike="noStrike" kern="1200" cap="none" spc="-150" normalizeH="0" noProof="0" dirty="0" smtClean="0">
                <a:ln>
                  <a:noFill/>
                </a:ln>
                <a:solidFill>
                  <a:srgbClr val="00AE9E"/>
                </a:solidFill>
                <a:effectLst/>
                <a:uLnTx/>
                <a:uFillTx/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 policy</a:t>
            </a:r>
            <a:endParaRPr kumimoji="0" lang="en-GB" sz="2800" b="0" i="0" u="none" strike="noStrike" kern="1200" cap="none" spc="-150" normalizeH="0" baseline="0" noProof="0" dirty="0">
              <a:ln>
                <a:noFill/>
              </a:ln>
              <a:solidFill>
                <a:srgbClr val="00AE9E"/>
              </a:solidFill>
              <a:effectLst/>
              <a:uLnTx/>
              <a:uFillTx/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  <p:cxnSp>
        <p:nvCxnSpPr>
          <p:cNvPr id="7" name="Elbow Connector 6"/>
          <p:cNvCxnSpPr>
            <a:endCxn id="2" idx="0"/>
          </p:cNvCxnSpPr>
          <p:nvPr/>
        </p:nvCxnSpPr>
        <p:spPr>
          <a:xfrm rot="16200000" flipV="1">
            <a:off x="5002128" y="2362644"/>
            <a:ext cx="2328417" cy="956424"/>
          </a:xfrm>
          <a:prstGeom prst="bentConnector5">
            <a:avLst>
              <a:gd name="adj1" fmla="val -95"/>
              <a:gd name="adj2" fmla="val -172439"/>
              <a:gd name="adj3" fmla="val 12236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41646" y="944724"/>
            <a:ext cx="553178" cy="68407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08637" y="4373877"/>
            <a:ext cx="838437" cy="650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41646" y="2062521"/>
            <a:ext cx="394861" cy="59940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104218" y="3036936"/>
            <a:ext cx="303716" cy="67318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555776" y="3049707"/>
            <a:ext cx="366306" cy="762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023357" y="4196003"/>
            <a:ext cx="315500" cy="78116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/>
          <p:cNvSpPr/>
          <p:nvPr/>
        </p:nvSpPr>
        <p:spPr>
          <a:xfrm rot="5400000">
            <a:off x="3482656" y="2959181"/>
            <a:ext cx="954552" cy="5544616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133600" y="304800"/>
            <a:ext cx="4191000" cy="86409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358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428750"/>
            <a:ext cx="5143500" cy="5108575"/>
          </a:xfrm>
          <a:noFill/>
        </p:spPr>
      </p:pic>
      <p:cxnSp>
        <p:nvCxnSpPr>
          <p:cNvPr id="45059" name="Straight Arrow Connector 11"/>
          <p:cNvCxnSpPr>
            <a:cxnSpLocks noChangeShapeType="1"/>
          </p:cNvCxnSpPr>
          <p:nvPr/>
        </p:nvCxnSpPr>
        <p:spPr bwMode="auto">
          <a:xfrm>
            <a:off x="642938" y="5715000"/>
            <a:ext cx="6715125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5060" name="Straight Arrow Connector 8"/>
          <p:cNvCxnSpPr>
            <a:cxnSpLocks noChangeShapeType="1"/>
          </p:cNvCxnSpPr>
          <p:nvPr/>
        </p:nvCxnSpPr>
        <p:spPr bwMode="auto">
          <a:xfrm rot="5400000" flipH="1" flipV="1">
            <a:off x="-606425" y="3892550"/>
            <a:ext cx="4929188" cy="1588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5061" name="Text Box 22"/>
          <p:cNvSpPr txBox="1">
            <a:spLocks noChangeArrowheads="1"/>
          </p:cNvSpPr>
          <p:nvPr/>
        </p:nvSpPr>
        <p:spPr bwMode="auto">
          <a:xfrm>
            <a:off x="0" y="5000625"/>
            <a:ext cx="15144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Baseline Strategy/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B050"/>
                </a:solidFill>
              </a:rPr>
              <a:t>Existing Practice</a:t>
            </a:r>
          </a:p>
        </p:txBody>
      </p:sp>
      <p:cxnSp>
        <p:nvCxnSpPr>
          <p:cNvPr id="45062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1357313" y="5214938"/>
            <a:ext cx="500062" cy="500062"/>
          </a:xfrm>
          <a:prstGeom prst="straightConnector1">
            <a:avLst/>
          </a:prstGeom>
          <a:noFill/>
          <a:ln w="6032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45064" name="TextBox 8"/>
          <p:cNvSpPr txBox="1">
            <a:spLocks noChangeArrowheads="1"/>
          </p:cNvSpPr>
          <p:nvPr/>
        </p:nvSpPr>
        <p:spPr bwMode="auto">
          <a:xfrm>
            <a:off x="5724525" y="5876925"/>
            <a:ext cx="23764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Effectiveness</a:t>
            </a:r>
          </a:p>
        </p:txBody>
      </p:sp>
      <p:sp>
        <p:nvSpPr>
          <p:cNvPr id="45065" name="TextBox 9"/>
          <p:cNvSpPr txBox="1">
            <a:spLocks noChangeArrowheads="1"/>
          </p:cNvSpPr>
          <p:nvPr/>
        </p:nvSpPr>
        <p:spPr bwMode="auto">
          <a:xfrm>
            <a:off x="250825" y="1844675"/>
            <a:ext cx="108108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Cost</a:t>
            </a:r>
          </a:p>
        </p:txBody>
      </p:sp>
      <p:sp>
        <p:nvSpPr>
          <p:cNvPr id="11" name="Oval 10"/>
          <p:cNvSpPr/>
          <p:nvPr/>
        </p:nvSpPr>
        <p:spPr>
          <a:xfrm>
            <a:off x="3276600" y="4724400"/>
            <a:ext cx="1366838" cy="1225550"/>
          </a:xfrm>
          <a:prstGeom prst="ellipse">
            <a:avLst/>
          </a:prstGeom>
          <a:solidFill>
            <a:srgbClr val="FFC00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635375" y="4221163"/>
            <a:ext cx="1368425" cy="1295400"/>
          </a:xfrm>
          <a:prstGeom prst="ellipse">
            <a:avLst/>
          </a:prstGeom>
          <a:solidFill>
            <a:srgbClr val="FFC00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356100" y="3284538"/>
            <a:ext cx="1368425" cy="1223962"/>
          </a:xfrm>
          <a:prstGeom prst="ellipse">
            <a:avLst/>
          </a:prstGeom>
          <a:solidFill>
            <a:srgbClr val="FFC00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276600" y="4005263"/>
            <a:ext cx="1366838" cy="1223962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11638" y="3573463"/>
            <a:ext cx="1368425" cy="1223962"/>
          </a:xfrm>
          <a:prstGeom prst="ellipse">
            <a:avLst/>
          </a:prstGeom>
          <a:solidFill>
            <a:srgbClr val="7030A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148263" y="1557338"/>
            <a:ext cx="1368425" cy="1223962"/>
          </a:xfrm>
          <a:prstGeom prst="ellipse">
            <a:avLst/>
          </a:prstGeom>
          <a:solidFill>
            <a:schemeClr val="tx1">
              <a:lumMod val="75000"/>
              <a:lumOff val="25000"/>
              <a:alpha val="41000"/>
            </a:scheme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851275" y="3789363"/>
            <a:ext cx="1368425" cy="1223962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987675" y="4292600"/>
            <a:ext cx="1368425" cy="1223963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2411413" y="4508500"/>
            <a:ext cx="1368425" cy="1223963"/>
          </a:xfrm>
          <a:prstGeom prst="ellipse">
            <a:avLst/>
          </a:prstGeom>
          <a:solidFill>
            <a:schemeClr val="tx1">
              <a:lumMod val="75000"/>
              <a:lumOff val="25000"/>
              <a:alpha val="41000"/>
            </a:scheme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859338" y="2636838"/>
            <a:ext cx="1368425" cy="1223962"/>
          </a:xfrm>
          <a:prstGeom prst="ellipse">
            <a:avLst/>
          </a:prstGeom>
          <a:solidFill>
            <a:srgbClr val="7030A0">
              <a:alpha val="41000"/>
            </a:srgbClr>
          </a:solidFill>
          <a:ln>
            <a:solidFill>
              <a:schemeClr val="accent1">
                <a:shade val="50000"/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107950" y="188913"/>
            <a:ext cx="88566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>
              <a:defRPr/>
            </a:pPr>
            <a:r>
              <a:rPr lang="en-US" sz="3600" spc="-150" dirty="0" smtClean="0">
                <a:solidFill>
                  <a:srgbClr val="00AE9E"/>
                </a:solidFill>
              </a:rPr>
              <a:t>Including uncertainty</a:t>
            </a:r>
            <a:endParaRPr lang="en-US" sz="3600" spc="-150" dirty="0">
              <a:solidFill>
                <a:srgbClr val="00AE9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54214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2483768" y="548680"/>
            <a:ext cx="4176464" cy="648072"/>
          </a:xfrm>
        </p:spPr>
        <p:txBody>
          <a:bodyPr>
            <a:normAutofit/>
          </a:bodyPr>
          <a:lstStyle/>
          <a:p>
            <a:r>
              <a:rPr lang="en-GB" dirty="0" smtClean="0"/>
              <a:t>Multivariate results</a:t>
            </a: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5500688" y="1438275"/>
            <a:ext cx="3143250" cy="3508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GB" sz="1800" b="0" dirty="0"/>
              <a:t>Multivariate analysis results on a cost-</a:t>
            </a:r>
            <a:r>
              <a:rPr lang="en-GB" sz="1800" b="0" dirty="0" err="1"/>
              <a:t>effectivness</a:t>
            </a:r>
            <a:r>
              <a:rPr lang="en-GB" sz="1800" b="0" dirty="0"/>
              <a:t> plane.</a:t>
            </a:r>
          </a:p>
          <a:p>
            <a:pPr eaLnBrk="0" hangingPunct="0"/>
            <a:endParaRPr lang="en-GB" sz="1800" b="0" dirty="0"/>
          </a:p>
          <a:p>
            <a:pPr eaLnBrk="0" hangingPunct="0"/>
            <a:endParaRPr lang="en-GB" sz="1800" b="0" dirty="0"/>
          </a:p>
          <a:p>
            <a:pPr eaLnBrk="0" hangingPunct="0"/>
            <a:r>
              <a:rPr lang="en-GB" sz="1800" b="0" dirty="0"/>
              <a:t>Each dot represents the mean of 10,000 simulations run with a randomly chosen parameter set. The results of 1000 parameter sets for each strategy are plotted</a:t>
            </a:r>
          </a:p>
          <a:p>
            <a:pPr eaLnBrk="0" hangingPunct="0"/>
            <a:r>
              <a:rPr lang="en-GB" sz="1800" b="0" dirty="0"/>
              <a:t> = 120 million runs</a:t>
            </a:r>
          </a:p>
          <a:p>
            <a:pPr eaLnBrk="0" hangingPunct="0"/>
            <a:endParaRPr lang="en-GB" dirty="0"/>
          </a:p>
        </p:txBody>
      </p:sp>
      <p:pic>
        <p:nvPicPr>
          <p:cNvPr id="4710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428750"/>
            <a:ext cx="4786313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7557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141" y="2372687"/>
            <a:ext cx="861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Show the </a:t>
            </a:r>
            <a:r>
              <a:rPr lang="en-GB" sz="2400" b="1" i="1" dirty="0" smtClean="0">
                <a:latin typeface="+mn-lt"/>
              </a:rPr>
              <a:t>probability</a:t>
            </a:r>
            <a:r>
              <a:rPr lang="en-GB" sz="2400" dirty="0" smtClean="0">
                <a:latin typeface="+mn-lt"/>
              </a:rPr>
              <a:t> that a particular intervention will be cost effective for each value of willingness to pay for health benefits</a:t>
            </a:r>
            <a:endParaRPr lang="en-GB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550" y="4955684"/>
            <a:ext cx="861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Show the </a:t>
            </a:r>
            <a:r>
              <a:rPr lang="en-GB" sz="2400" i="1" dirty="0" smtClean="0">
                <a:latin typeface="+mn-lt"/>
              </a:rPr>
              <a:t>scenario with the </a:t>
            </a:r>
            <a:r>
              <a:rPr lang="en-GB" sz="2400" b="1" i="1" dirty="0" smtClean="0">
                <a:latin typeface="+mn-lt"/>
              </a:rPr>
              <a:t>highest expected net monetary benefit</a:t>
            </a:r>
            <a:r>
              <a:rPr lang="en-GB" sz="2400" dirty="0" smtClean="0">
                <a:latin typeface="+mn-lt"/>
              </a:rPr>
              <a:t> for a given willingness to pay threshold</a:t>
            </a:r>
          </a:p>
          <a:p>
            <a:pPr marL="342900" indent="-342900"/>
            <a:r>
              <a:rPr lang="en-GB" sz="2400" dirty="0" smtClean="0">
                <a:latin typeface="+mn-lt"/>
              </a:rPr>
              <a:t>	i.e</a:t>
            </a:r>
            <a:r>
              <a:rPr lang="en-GB" sz="2400" dirty="0">
                <a:latin typeface="+mn-lt"/>
              </a:rPr>
              <a:t>. only the probability that the strategy with the highest net monetary benefit is cost-effective for a given WPT is shown.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286272"/>
            <a:ext cx="8658641" cy="990600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Cost Effectiveness Acceptability Curve </a:t>
            </a:r>
            <a:br>
              <a:rPr lang="en-GB" sz="3600" dirty="0" smtClean="0"/>
            </a:br>
            <a:r>
              <a:rPr lang="en-GB" sz="3600" dirty="0" smtClean="0"/>
              <a:t>(</a:t>
            </a:r>
            <a:r>
              <a:rPr lang="en-GB" sz="3600" dirty="0"/>
              <a:t>CEAC)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2163" y="4022576"/>
            <a:ext cx="8658641" cy="990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cap="none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Cost Effectiveness Acceptability Frontier </a:t>
            </a:r>
            <a:r>
              <a:rPr lang="en-GB" spc="-150" dirty="0" smtClean="0">
                <a:solidFill>
                  <a:srgbClr val="00AE9E"/>
                </a:solidFill>
                <a:latin typeface="Arial" pitchFamily="34" charset="0"/>
                <a:ea typeface="ヒラギノ角ゴ Pro W3" pitchFamily="84" charset="-128"/>
                <a:cs typeface="ヒラギノ角ゴ Pro W3" pitchFamily="84" charset="-128"/>
              </a:rPr>
              <a:t>(CEAF)</a:t>
            </a:r>
            <a:endParaRPr lang="en-GB" spc="-150" dirty="0">
              <a:solidFill>
                <a:srgbClr val="00AE9E"/>
              </a:solidFill>
              <a:latin typeface="Arial" pitchFamily="34" charset="0"/>
              <a:ea typeface="ヒラギノ角ゴ Pro W3" pitchFamily="84" charset="-128"/>
              <a:cs typeface="ヒラギノ角ゴ Pro W3" pitchFamily="8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16567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t="5280"/>
          <a:stretch>
            <a:fillRect/>
          </a:stretch>
        </p:blipFill>
        <p:spPr bwMode="auto">
          <a:xfrm>
            <a:off x="0" y="1268413"/>
            <a:ext cx="5184775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00563" y="1700213"/>
            <a:ext cx="3706812" cy="35702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	</a:t>
            </a:r>
            <a:r>
              <a:rPr 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Isolate clinical cases only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dirty="0">
                <a:solidFill>
                  <a:srgbClr val="7030A0"/>
                </a:solidFill>
              </a:rPr>
              <a:t>--------------------------------------------------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	Universal pre-emptive isolation</a:t>
            </a:r>
          </a:p>
          <a:p>
            <a:pPr marL="457200" indent="-457200">
              <a:defRPr/>
            </a:pPr>
            <a:r>
              <a:rPr 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Pre-emptive isolation of high risk</a:t>
            </a:r>
          </a:p>
          <a:p>
            <a:pPr marL="457200" indent="-457200">
              <a:defRPr/>
            </a:pPr>
            <a:r>
              <a:rPr lang="en-US" sz="1400" dirty="0" smtClean="0">
                <a:solidFill>
                  <a:srgbClr val="C00000"/>
                </a:solidFill>
              </a:rPr>
              <a:t>4</a:t>
            </a:r>
            <a:r>
              <a:rPr lang="en-US" sz="1400" b="0" dirty="0">
                <a:solidFill>
                  <a:srgbClr val="C00000"/>
                </a:solidFill>
              </a:rPr>
              <a:t>	Pre-emptive isolation of high risk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rgbClr val="C00000"/>
                </a:solidFill>
              </a:rPr>
              <a:t>	amended according to screen </a:t>
            </a:r>
          </a:p>
          <a:p>
            <a:pPr marL="457200" indent="-457200">
              <a:defRPr/>
            </a:pP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dirty="0">
                <a:solidFill>
                  <a:srgbClr val="7030A0"/>
                </a:solidFill>
              </a:rPr>
              <a:t>--------------------------------------------------</a:t>
            </a:r>
          </a:p>
          <a:p>
            <a:pPr marL="457200" indent="-457200">
              <a:defRPr/>
            </a:pPr>
            <a:r>
              <a:rPr lang="en-US" sz="1400" dirty="0">
                <a:solidFill>
                  <a:srgbClr val="C00000"/>
                </a:solidFill>
              </a:rPr>
              <a:t>5</a:t>
            </a:r>
            <a:r>
              <a:rPr lang="en-US" sz="1400" b="0" dirty="0">
                <a:solidFill>
                  <a:srgbClr val="C00000"/>
                </a:solidFill>
              </a:rPr>
              <a:t>	Screening all CC (isolate +</a:t>
            </a:r>
            <a:r>
              <a:rPr lang="en-US" sz="1400" b="0" dirty="0" err="1">
                <a:solidFill>
                  <a:srgbClr val="C00000"/>
                </a:solidFill>
              </a:rPr>
              <a:t>ves</a:t>
            </a:r>
            <a:r>
              <a:rPr lang="en-US" sz="1400" b="0" dirty="0">
                <a:solidFill>
                  <a:srgbClr val="C00000"/>
                </a:solidFill>
              </a:rPr>
              <a:t>)</a:t>
            </a:r>
          </a:p>
          <a:p>
            <a:pPr marL="457200" indent="-457200">
              <a:defRPr/>
            </a:pPr>
            <a:r>
              <a:rPr lang="en-US" sz="1400" dirty="0" smtClean="0">
                <a:solidFill>
                  <a:srgbClr val="FFC000"/>
                </a:solidFill>
              </a:rPr>
              <a:t>6</a:t>
            </a:r>
            <a:r>
              <a:rPr lang="en-US" sz="1400" b="0" dirty="0">
                <a:solidFill>
                  <a:srgbClr val="FFC000"/>
                </a:solidFill>
              </a:rPr>
              <a:t>	Screening all CA</a:t>
            </a:r>
          </a:p>
          <a:p>
            <a:pPr marL="457200" indent="-457200">
              <a:defRPr/>
            </a:pPr>
            <a:r>
              <a:rPr lang="en-US" sz="1400" dirty="0" smtClean="0">
                <a:solidFill>
                  <a:srgbClr val="F27900"/>
                </a:solidFill>
              </a:rPr>
              <a:t>7</a:t>
            </a:r>
            <a:r>
              <a:rPr lang="en-US" sz="1400" b="0" dirty="0">
                <a:solidFill>
                  <a:srgbClr val="F27900"/>
                </a:solidFill>
              </a:rPr>
              <a:t>	Screen all CA (24hr &amp; 48hr)</a:t>
            </a:r>
          </a:p>
          <a:p>
            <a:pPr marL="457200" indent="-457200">
              <a:defRPr/>
            </a:pPr>
            <a:r>
              <a:rPr lang="en-US" sz="1400" dirty="0">
                <a:solidFill>
                  <a:srgbClr val="7030A0"/>
                </a:solidFill>
              </a:rPr>
              <a:t>8</a:t>
            </a:r>
            <a:r>
              <a:rPr lang="en-US" sz="1400" b="0" dirty="0">
                <a:solidFill>
                  <a:srgbClr val="7030A0"/>
                </a:solidFill>
              </a:rPr>
              <a:t>	Screen all PCR</a:t>
            </a:r>
          </a:p>
          <a:p>
            <a:pPr marL="457200" indent="-457200">
              <a:defRPr/>
            </a:pPr>
            <a:r>
              <a:rPr lang="en-US" sz="1400" dirty="0">
                <a:solidFill>
                  <a:srgbClr val="7030A0"/>
                </a:solidFill>
              </a:rPr>
              <a:t>	--------------------------------------------------</a:t>
            </a:r>
          </a:p>
          <a:p>
            <a:pPr marL="457200" indent="-457200">
              <a:defRPr/>
            </a:pPr>
            <a:r>
              <a:rPr lang="en-US" sz="1400" dirty="0">
                <a:solidFill>
                  <a:srgbClr val="C00000"/>
                </a:solidFill>
              </a:rPr>
              <a:t>9</a:t>
            </a:r>
            <a:r>
              <a:rPr lang="en-US" sz="1400" b="0" dirty="0">
                <a:solidFill>
                  <a:srgbClr val="C00000"/>
                </a:solidFill>
              </a:rPr>
              <a:t>	Screen high risk CC</a:t>
            </a:r>
          </a:p>
          <a:p>
            <a:pPr marL="457200" indent="-457200">
              <a:defRPr/>
            </a:pPr>
            <a:r>
              <a:rPr lang="en-US" sz="1400" dirty="0" smtClean="0">
                <a:solidFill>
                  <a:srgbClr val="FFC000"/>
                </a:solidFill>
              </a:rPr>
              <a:t>10</a:t>
            </a:r>
            <a:r>
              <a:rPr lang="en-US" sz="1400" b="0" dirty="0">
                <a:solidFill>
                  <a:srgbClr val="FFC000"/>
                </a:solidFill>
              </a:rPr>
              <a:t>	Screen high risk CA</a:t>
            </a:r>
          </a:p>
          <a:p>
            <a:pPr marL="457200" indent="-457200">
              <a:defRPr/>
            </a:pPr>
            <a:r>
              <a:rPr lang="en-US" sz="1400" dirty="0" smtClean="0">
                <a:solidFill>
                  <a:srgbClr val="FF9900"/>
                </a:solidFill>
              </a:rPr>
              <a:t>11</a:t>
            </a:r>
            <a:r>
              <a:rPr lang="en-US" sz="1400" b="0" dirty="0">
                <a:solidFill>
                  <a:srgbClr val="FF9900"/>
                </a:solidFill>
              </a:rPr>
              <a:t>	Screen high risk CA (24hr &amp; 48hr)</a:t>
            </a:r>
          </a:p>
          <a:p>
            <a:pPr marL="457200" indent="-457200">
              <a:defRPr/>
            </a:pPr>
            <a:r>
              <a:rPr lang="en-US" sz="1400" dirty="0" smtClean="0">
                <a:solidFill>
                  <a:srgbClr val="7030A0"/>
                </a:solidFill>
              </a:rPr>
              <a:t>12</a:t>
            </a:r>
            <a:r>
              <a:rPr lang="en-US" sz="1400" b="0" dirty="0">
                <a:solidFill>
                  <a:srgbClr val="7030A0"/>
                </a:solidFill>
              </a:rPr>
              <a:t>	Screen high risk PCR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85113" y="1628775"/>
            <a:ext cx="1008062" cy="33813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Baseline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40650" y="2420938"/>
            <a:ext cx="1295400" cy="33813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Pre-emptive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12088" y="3357563"/>
            <a:ext cx="1081087" cy="5842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Universal screening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12088" y="4437063"/>
            <a:ext cx="1079500" cy="5842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4925">
            <a:solidFill>
              <a:schemeClr val="tx2">
                <a:lumMod val="90000"/>
                <a:lumOff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chemeClr val="tx1"/>
                </a:solidFill>
                <a:latin typeface="+mj-lt"/>
              </a:rPr>
              <a:t>Targeted screening</a:t>
            </a:r>
          </a:p>
        </p:txBody>
      </p:sp>
      <p:sp>
        <p:nvSpPr>
          <p:cNvPr id="8200" name="Title 1"/>
          <p:cNvSpPr>
            <a:spLocks noGrp="1"/>
          </p:cNvSpPr>
          <p:nvPr>
            <p:ph type="title"/>
          </p:nvPr>
        </p:nvSpPr>
        <p:spPr>
          <a:xfrm>
            <a:off x="2143125" y="260648"/>
            <a:ext cx="7000875" cy="990600"/>
          </a:xfrm>
        </p:spPr>
        <p:txBody>
          <a:bodyPr/>
          <a:lstStyle/>
          <a:p>
            <a:r>
              <a:rPr lang="en-GB" sz="2800" dirty="0" smtClean="0"/>
              <a:t>Cost-effectiveness acceptability frontier: </a:t>
            </a:r>
            <a:br>
              <a:rPr lang="en-GB" sz="2800" dirty="0" smtClean="0"/>
            </a:br>
            <a:r>
              <a:rPr lang="en-GB" sz="2800" dirty="0" smtClean="0"/>
              <a:t>Screening and isolation strategies</a:t>
            </a:r>
          </a:p>
        </p:txBody>
      </p:sp>
      <p:cxnSp>
        <p:nvCxnSpPr>
          <p:cNvPr id="8201" name="Straight Connector 14"/>
          <p:cNvCxnSpPr>
            <a:cxnSpLocks noChangeShapeType="1"/>
          </p:cNvCxnSpPr>
          <p:nvPr/>
        </p:nvCxnSpPr>
        <p:spPr bwMode="auto">
          <a:xfrm rot="5400000" flipH="1" flipV="1">
            <a:off x="-360363" y="3536951"/>
            <a:ext cx="4537075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4" name="TextBox 24"/>
          <p:cNvSpPr txBox="1">
            <a:spLocks noChangeArrowheads="1"/>
          </p:cNvSpPr>
          <p:nvPr/>
        </p:nvSpPr>
        <p:spPr bwMode="auto">
          <a:xfrm>
            <a:off x="2843808" y="6309320"/>
            <a:ext cx="6120804" cy="36933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rgbClr val="00B050"/>
                </a:solidFill>
              </a:rPr>
              <a:t>Screening high risk patients combined with isolation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211960" y="1628800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211960" y="1628800"/>
            <a:ext cx="3600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900" dirty="0" smtClean="0"/>
              <a:t>3</a:t>
            </a:r>
          </a:p>
          <a:p>
            <a:r>
              <a:rPr lang="en-GB" sz="900" dirty="0" smtClean="0"/>
              <a:t>11</a:t>
            </a:r>
          </a:p>
          <a:p>
            <a:r>
              <a:rPr lang="en-GB" sz="900" dirty="0" smtClean="0"/>
              <a:t>4</a:t>
            </a:r>
          </a:p>
          <a:p>
            <a:r>
              <a:rPr lang="en-GB" sz="900" dirty="0" smtClean="0"/>
              <a:t>8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15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374139"/>
            <a:ext cx="4680520" cy="5345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this model to inform decision-making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028000" cy="2712600"/>
          </a:xfrm>
        </p:spPr>
        <p:txBody>
          <a:bodyPr/>
          <a:lstStyle/>
          <a:p>
            <a:r>
              <a:rPr lang="en-US" dirty="0" smtClean="0"/>
              <a:t>In 2010 the English Dept. of Health introduced universal MRSA screening of hospital admissions.</a:t>
            </a:r>
          </a:p>
          <a:p>
            <a:r>
              <a:rPr lang="en-GB" dirty="0"/>
              <a:t>This policy had not been subject to a robust </a:t>
            </a:r>
            <a:r>
              <a:rPr lang="en-GB" dirty="0" smtClean="0"/>
              <a:t>economic assessment</a:t>
            </a:r>
            <a:r>
              <a:rPr lang="en-GB" dirty="0"/>
              <a:t>, despite huge implications for resource use in the NHS, so the </a:t>
            </a:r>
            <a:r>
              <a:rPr lang="en-GB" dirty="0" smtClean="0"/>
              <a:t>DH </a:t>
            </a:r>
            <a:r>
              <a:rPr lang="en-US" dirty="0" smtClean="0"/>
              <a:t>commissioned a national audit to review the policy post-implementation. </a:t>
            </a:r>
          </a:p>
          <a:p>
            <a:r>
              <a:rPr lang="en-US" dirty="0" smtClean="0"/>
              <a:t>The National One Week Prevalence Audit of universal MRSA screening 2012</a:t>
            </a:r>
            <a:r>
              <a:rPr lang="en-US" baseline="30000" dirty="0" smtClean="0"/>
              <a:t>1</a:t>
            </a:r>
            <a:r>
              <a:rPr lang="en-US" dirty="0" smtClean="0"/>
              <a:t> collected data to </a:t>
            </a:r>
            <a:r>
              <a:rPr lang="en-US" b="1" i="1" dirty="0" smtClean="0"/>
              <a:t>provide predictions of the effectiveness and cost-effectiveness of 6 screening </a:t>
            </a:r>
            <a:r>
              <a:rPr lang="en-US" b="1" i="1" dirty="0"/>
              <a:t>strategies for each NHS Trust </a:t>
            </a:r>
            <a:r>
              <a:rPr lang="en-US" b="1" i="1" dirty="0" smtClean="0"/>
              <a:t>type</a:t>
            </a:r>
            <a:r>
              <a:rPr lang="en-US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1) no screening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2) all admissions (emergency and elective)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3) admissions to “high-risk” specialties only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4) checklist activated screening of all admissions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5) all admissions to “high-risk” specialties plus checklist activated screening of all other admissions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6) all admissions plus pre-emptive isolation of those known to be previously MRSA positive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6611779"/>
            <a:ext cx="426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1. </a:t>
            </a:r>
            <a:r>
              <a:rPr lang="en-US" sz="1000" dirty="0" smtClean="0">
                <a:hlinkClick r:id="rId2"/>
              </a:rPr>
              <a:t>Fuller C, </a:t>
            </a:r>
            <a:r>
              <a:rPr lang="en-US" sz="1000" dirty="0" smtClean="0">
                <a:hlinkClick r:id="rId3"/>
              </a:rPr>
              <a:t>Robotham J, </a:t>
            </a:r>
            <a:r>
              <a:rPr lang="en-US" sz="1000" dirty="0" smtClean="0">
                <a:hlinkClick r:id="rId4"/>
              </a:rPr>
              <a:t>Savage J, et al. </a:t>
            </a:r>
            <a:r>
              <a:rPr lang="en-US" sz="1000" dirty="0" smtClean="0"/>
              <a:t>PLoS One. 2013 Sep 12;8(9)</a:t>
            </a:r>
            <a:endParaRPr lang="en-US" sz="10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98692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808" y="2087563"/>
            <a:ext cx="5428385" cy="406558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627784" y="476672"/>
            <a:ext cx="4392488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50" baseline="0">
                <a:solidFill>
                  <a:srgbClr val="00AE9E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GB" smtClean="0"/>
              <a:t>Model structure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000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04800" y="1295400"/>
            <a:ext cx="8534400" cy="646331"/>
          </a:xfrm>
          <a:prstGeom prst="rect">
            <a:avLst/>
          </a:prstGeom>
          <a:solidFill>
            <a:srgbClr val="00A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MRSA transmission and control: cost-effectiveness of alternative screening strategies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>
          <a:xfrm>
            <a:off x="1959136" y="342528"/>
            <a:ext cx="6803864" cy="648072"/>
          </a:xfrm>
        </p:spPr>
        <p:txBody>
          <a:bodyPr/>
          <a:lstStyle/>
          <a:p>
            <a:pPr algn="ctr"/>
            <a:r>
              <a:rPr lang="en-GB" dirty="0" smtClean="0"/>
              <a:t>Transmission dynamic modelling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	Found universal MRSA screening </a:t>
            </a:r>
            <a:r>
              <a:rPr lang="en-US" b="1" dirty="0" smtClean="0"/>
              <a:t>highly unlikely to be cost-effective in any NHS hospital type, and that changing this policy to screening admissions to high-risk specialties could allow the NHS to save or re-invest up to £420M per year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Led to the DH publishing ‘Implementation of modified admission MRSA screening guidance for NHS (2014)’ recommending NHS hospitals should focus screening on high risk specialties and patients.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5400000">
            <a:off x="4131568" y="3717032"/>
            <a:ext cx="804664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886200" y="595378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Robotham JV, </a:t>
            </a:r>
            <a:r>
              <a:rPr lang="en-GB" sz="1400" dirty="0" err="1" smtClean="0"/>
              <a:t>Deeny</a:t>
            </a:r>
            <a:r>
              <a:rPr lang="en-GB" sz="1400" dirty="0" smtClean="0"/>
              <a:t> </a:t>
            </a:r>
            <a:r>
              <a:rPr lang="en-GB" sz="1400" dirty="0" err="1" smtClean="0"/>
              <a:t>Sr</a:t>
            </a:r>
            <a:r>
              <a:rPr lang="en-GB" sz="1400" dirty="0" smtClean="0"/>
              <a:t>, Fuller C, </a:t>
            </a:r>
            <a:r>
              <a:rPr lang="en-GB" sz="1400" i="1" dirty="0" smtClean="0"/>
              <a:t>et al. </a:t>
            </a:r>
            <a:r>
              <a:rPr lang="en-GB" sz="1400" dirty="0" smtClean="0"/>
              <a:t>Lancet ID. Nov 2015. </a:t>
            </a:r>
            <a:r>
              <a:rPr lang="en-GB" sz="1400" i="1" dirty="0" smtClean="0"/>
              <a:t> </a:t>
            </a:r>
            <a:endParaRPr lang="en-GB" sz="1400" dirty="0" smtClean="0"/>
          </a:p>
          <a:p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Antimicrobial stewardship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5410200" cy="648072"/>
          </a:xfrm>
        </p:spPr>
        <p:txBody>
          <a:bodyPr>
            <a:noAutofit/>
          </a:bodyPr>
          <a:lstStyle/>
          <a:p>
            <a:r>
              <a:rPr lang="en-GB" sz="3400" dirty="0" smtClean="0"/>
              <a:t>Modelling the optimal level of antibiotic prescribing</a:t>
            </a:r>
            <a:endParaRPr lang="en-GB" sz="3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1828057"/>
            <a:ext cx="8028000" cy="1296143"/>
          </a:xfrm>
        </p:spPr>
        <p:txBody>
          <a:bodyPr/>
          <a:lstStyle/>
          <a:p>
            <a:r>
              <a:rPr lang="en-GB" dirty="0" smtClean="0"/>
              <a:t>	Analysing </a:t>
            </a:r>
            <a:r>
              <a:rPr lang="en-GB" dirty="0"/>
              <a:t>individual-level prescribing in primary care </a:t>
            </a:r>
            <a:r>
              <a:rPr lang="en-GB" dirty="0" smtClean="0"/>
              <a:t>to identify and quantify patterns </a:t>
            </a:r>
            <a:r>
              <a:rPr lang="en-GB" dirty="0"/>
              <a:t>of care </a:t>
            </a:r>
            <a:r>
              <a:rPr lang="en-GB" dirty="0" smtClean="0"/>
              <a:t>and </a:t>
            </a:r>
            <a:r>
              <a:rPr lang="en-GB" dirty="0"/>
              <a:t>cost-causing consequences of both appropriate and inappropriate </a:t>
            </a:r>
            <a:r>
              <a:rPr lang="en-GB" dirty="0" smtClean="0"/>
              <a:t>prescribing </a:t>
            </a:r>
          </a:p>
          <a:p>
            <a:pPr marL="1785938" indent="4763">
              <a:tabLst>
                <a:tab pos="2058988" algn="l"/>
              </a:tabLst>
            </a:pPr>
            <a:r>
              <a:rPr lang="en-GB" dirty="0" smtClean="0"/>
              <a:t>	Model-based </a:t>
            </a:r>
            <a:r>
              <a:rPr lang="en-GB" dirty="0"/>
              <a:t>evaluation estimating the health and cost </a:t>
            </a:r>
            <a:r>
              <a:rPr lang="en-GB" dirty="0" smtClean="0"/>
              <a:t>	outcomes </a:t>
            </a:r>
            <a:r>
              <a:rPr lang="en-GB" dirty="0"/>
              <a:t>associated with </a:t>
            </a:r>
            <a:r>
              <a:rPr lang="en-GB" dirty="0" smtClean="0"/>
              <a:t>varying levels of inappropriate 	prescribing</a:t>
            </a:r>
          </a:p>
          <a:p>
            <a:pPr marL="1785938" indent="4763">
              <a:tabLst>
                <a:tab pos="2058988" algn="l"/>
              </a:tabLst>
            </a:pPr>
            <a:r>
              <a:rPr lang="en-GB" dirty="0" smtClean="0"/>
              <a:t>	</a:t>
            </a:r>
          </a:p>
          <a:p>
            <a:pPr marL="1785938" indent="4763">
              <a:tabLst>
                <a:tab pos="2058988" algn="l"/>
              </a:tabLst>
            </a:pPr>
            <a:r>
              <a:rPr lang="en-GB" dirty="0" smtClean="0"/>
              <a:t>	 How (and where) can reductions in prescribing be safely 	achieved? </a:t>
            </a:r>
          </a:p>
          <a:p>
            <a:pPr marL="1785938" indent="4763">
              <a:tabLst>
                <a:tab pos="2058988" algn="l"/>
              </a:tabLst>
            </a:pPr>
            <a:endParaRPr lang="en-GB" dirty="0" smtClean="0"/>
          </a:p>
          <a:p>
            <a:pPr marL="1785938" indent="4763">
              <a:tabLst>
                <a:tab pos="2058988" algn="l"/>
              </a:tabLst>
            </a:pPr>
            <a:r>
              <a:rPr lang="en-GB" dirty="0" smtClean="0"/>
              <a:t>	</a:t>
            </a:r>
            <a:r>
              <a:rPr lang="en-GB" sz="2600" spc="-150" dirty="0" smtClean="0">
                <a:solidFill>
                  <a:srgbClr val="00AE9E"/>
                </a:solidFill>
                <a:ea typeface="+mj-ea"/>
                <a:cs typeface="+mj-cs"/>
              </a:rPr>
              <a:t>H</a:t>
            </a:r>
            <a:r>
              <a:rPr lang="en-US" sz="2600" spc="-150" dirty="0" err="1" smtClean="0">
                <a:solidFill>
                  <a:srgbClr val="00AE9E"/>
                </a:solidFill>
                <a:ea typeface="+mj-ea"/>
                <a:cs typeface="+mj-cs"/>
              </a:rPr>
              <a:t>o</a:t>
            </a:r>
            <a:r>
              <a:rPr lang="en-GB" sz="2600" spc="-150" dirty="0" err="1" smtClean="0">
                <a:solidFill>
                  <a:srgbClr val="00AE9E"/>
                </a:solidFill>
                <a:ea typeface="+mj-ea"/>
                <a:cs typeface="+mj-cs"/>
              </a:rPr>
              <a:t>w</a:t>
            </a:r>
            <a:r>
              <a:rPr lang="en-GB" sz="2600" spc="-150" dirty="0" smtClean="0">
                <a:solidFill>
                  <a:srgbClr val="00AE9E"/>
                </a:solidFill>
                <a:ea typeface="+mj-ea"/>
                <a:cs typeface="+mj-cs"/>
              </a:rPr>
              <a:t> low can you go?? </a:t>
            </a:r>
            <a:r>
              <a:rPr lang="en-GB" dirty="0" smtClean="0"/>
              <a:t>	</a:t>
            </a:r>
          </a:p>
          <a:p>
            <a:pPr marL="1785938" indent="4763">
              <a:tabLst>
                <a:tab pos="2058988" algn="l"/>
              </a:tabLst>
            </a:pPr>
            <a:endParaRPr lang="en-GB" dirty="0" smtClean="0"/>
          </a:p>
          <a:p>
            <a:pPr marL="1785938" indent="4763">
              <a:tabLst>
                <a:tab pos="2058988" algn="l"/>
              </a:tabLst>
            </a:pPr>
            <a:r>
              <a:rPr lang="en-GB" dirty="0" smtClean="0"/>
              <a:t>	</a:t>
            </a:r>
          </a:p>
          <a:p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/>
              <a:t> </a:t>
            </a:r>
            <a:r>
              <a:rPr lang="en-GB" dirty="0" smtClean="0"/>
              <a:t>		</a:t>
            </a:r>
            <a:endParaRPr lang="en-GB" i="1" dirty="0" smtClean="0"/>
          </a:p>
        </p:txBody>
      </p:sp>
      <p:sp>
        <p:nvSpPr>
          <p:cNvPr id="9" name="Right Arrow 8"/>
          <p:cNvSpPr/>
          <p:nvPr/>
        </p:nvSpPr>
        <p:spPr>
          <a:xfrm>
            <a:off x="387350" y="297180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1107095" y="297180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387350" y="421196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1107095" y="4184581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387350" y="543116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1107095" y="5396637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59707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2555776" y="620688"/>
            <a:ext cx="3888432" cy="648072"/>
          </a:xfrm>
        </p:spPr>
        <p:txBody>
          <a:bodyPr/>
          <a:lstStyle/>
          <a:p>
            <a:pPr eaLnBrk="1" hangingPunct="1"/>
            <a:r>
              <a:rPr lang="en-GB" dirty="0" smtClean="0"/>
              <a:t>Key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AMR bacteria represent both a health and economic burden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G</a:t>
            </a:r>
            <a:r>
              <a:rPr lang="en-US" dirty="0" err="1" smtClean="0"/>
              <a:t>i</a:t>
            </a:r>
            <a:r>
              <a:rPr lang="en-GB" dirty="0" err="1" smtClean="0"/>
              <a:t>ven</a:t>
            </a:r>
            <a:r>
              <a:rPr lang="en-GB" dirty="0" smtClean="0"/>
              <a:t> this burden, and the</a:t>
            </a:r>
            <a:r>
              <a:rPr lang="en-US" dirty="0" smtClean="0"/>
              <a:t> ever increasing threat they pose, increased emphasis has been put on controlling their development and spread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Mathematical </a:t>
            </a:r>
            <a:r>
              <a:rPr lang="en-GB" dirty="0"/>
              <a:t>models can be used to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/>
              <a:t>compare interventions using the best available evidence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/>
              <a:t>rationally choose between intervention options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b="1" dirty="0"/>
              <a:t>identify the optimal use of limited resources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For healthcare associated resistant organisms models tend to be: transmission dynamic, stochastic and individual-based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Additional length of stay due to infection is a dominant cost, but there are methodological difficulties in its estimation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Basic cost estimates and evaluations of interventions are lacking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Consideration of uncertainty in the decision is important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Models can allow quantification of key sources of uncertainty, helping to direct future research into areas where more information could ensure cost-effective decision making.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76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457200"/>
            <a:ext cx="8028000" cy="648072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Data: Microbiology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480" y="1700808"/>
            <a:ext cx="8028000" cy="46805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R</a:t>
            </a:r>
            <a:r>
              <a:rPr lang="en-GB" sz="2000" dirty="0" smtClean="0"/>
              <a:t>outinely-generated laboratory data – laboratories across the country when they test samples, will conduct susceptibility testing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Mandatory surveillance programmes (Trust data)</a:t>
            </a:r>
          </a:p>
          <a:p>
            <a:pPr lvl="3"/>
            <a:r>
              <a:rPr lang="en-GB" dirty="0" smtClean="0"/>
              <a:t>Bacteraemia due to MRSA, MSSA, </a:t>
            </a:r>
            <a:r>
              <a:rPr lang="en-GB" i="1" dirty="0" smtClean="0"/>
              <a:t>E. coli</a:t>
            </a:r>
            <a:endParaRPr lang="en-GB" dirty="0" smtClean="0"/>
          </a:p>
          <a:p>
            <a:pPr lvl="3"/>
            <a:r>
              <a:rPr lang="en-GB" i="1" dirty="0" smtClean="0"/>
              <a:t>C. difficile</a:t>
            </a:r>
            <a:r>
              <a:rPr lang="en-GB" dirty="0" smtClean="0"/>
              <a:t> infection</a:t>
            </a:r>
          </a:p>
          <a:p>
            <a:pPr lvl="3"/>
            <a:r>
              <a:rPr lang="en-GB" dirty="0" smtClean="0"/>
              <a:t>Surgical site infection (SSI)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GRASP (Gonococcal </a:t>
            </a:r>
            <a:r>
              <a:rPr lang="en-GB" sz="2000" dirty="0"/>
              <a:t>R</a:t>
            </a:r>
            <a:r>
              <a:rPr lang="en-GB" sz="2000" dirty="0" smtClean="0"/>
              <a:t>esistance to Antimicrobials </a:t>
            </a:r>
            <a:r>
              <a:rPr lang="en-GB" sz="2000" dirty="0"/>
              <a:t>S</a:t>
            </a:r>
            <a:r>
              <a:rPr lang="en-GB" sz="2000" dirty="0" smtClean="0"/>
              <a:t>urveillance </a:t>
            </a:r>
            <a:r>
              <a:rPr lang="en-GB" sz="2000" dirty="0"/>
              <a:t>P</a:t>
            </a:r>
            <a:r>
              <a:rPr lang="en-GB" sz="2000" dirty="0" smtClean="0"/>
              <a:t>rogramme)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Enhanced Tuberculosis Surveillance System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6971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Sarah </a:t>
            </a:r>
            <a:r>
              <a:rPr lang="en-GB" dirty="0" err="1" smtClean="0"/>
              <a:t>Deeny</a:t>
            </a:r>
            <a:endParaRPr lang="en-GB" dirty="0" smtClean="0"/>
          </a:p>
          <a:p>
            <a:r>
              <a:rPr lang="en-GB" dirty="0" smtClean="0"/>
              <a:t>Esther van </a:t>
            </a:r>
            <a:r>
              <a:rPr lang="en-GB" dirty="0" err="1" smtClean="0"/>
              <a:t>Kleef</a:t>
            </a:r>
            <a:endParaRPr lang="en-GB" dirty="0" smtClean="0"/>
          </a:p>
          <a:p>
            <a:r>
              <a:rPr lang="en-GB" dirty="0" smtClean="0"/>
              <a:t>Nathan Green</a:t>
            </a:r>
          </a:p>
          <a:p>
            <a:r>
              <a:rPr lang="en-GB" dirty="0" err="1" smtClean="0"/>
              <a:t>Tjibbe</a:t>
            </a:r>
            <a:r>
              <a:rPr lang="en-GB" dirty="0" smtClean="0"/>
              <a:t> </a:t>
            </a:r>
            <a:r>
              <a:rPr lang="en-GB" dirty="0" err="1" smtClean="0"/>
              <a:t>Donker</a:t>
            </a:r>
            <a:endParaRPr lang="en-GB" dirty="0" smtClean="0"/>
          </a:p>
          <a:p>
            <a:r>
              <a:rPr lang="en-GB" dirty="0" smtClean="0"/>
              <a:t>Alan Johnson</a:t>
            </a:r>
            <a:endParaRPr lang="en-GB" dirty="0"/>
          </a:p>
          <a:p>
            <a:r>
              <a:rPr lang="en-GB" dirty="0" err="1" smtClean="0"/>
              <a:t>Alber</a:t>
            </a:r>
            <a:r>
              <a:rPr lang="en-GB" dirty="0" smtClean="0"/>
              <a:t> Jan van Hoek</a:t>
            </a:r>
            <a:endParaRPr lang="en-GB" dirty="0"/>
          </a:p>
          <a:p>
            <a:r>
              <a:rPr lang="en-GB" dirty="0" smtClean="0"/>
              <a:t>Ben Cooper</a:t>
            </a:r>
          </a:p>
          <a:p>
            <a:r>
              <a:rPr lang="en-GB" dirty="0" smtClean="0"/>
              <a:t>Nick Graves</a:t>
            </a:r>
          </a:p>
          <a:p>
            <a:r>
              <a:rPr lang="en-GB" dirty="0" smtClean="0"/>
              <a:t>Sheldon Stone</a:t>
            </a:r>
          </a:p>
          <a:p>
            <a:r>
              <a:rPr lang="en-GB" dirty="0" smtClean="0"/>
              <a:t>Barry Cookson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6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420469"/>
            <a:ext cx="6400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rgbClr val="00AE9E"/>
                </a:solidFill>
              </a:rPr>
              <a:t>What the Data Doesn’t Tell us</a:t>
            </a:r>
            <a:endParaRPr lang="en-GB" sz="3200" dirty="0">
              <a:solidFill>
                <a:srgbClr val="00AE9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1788" y="4653136"/>
            <a:ext cx="2507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Procedures?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16665" y="2132856"/>
            <a:ext cx="3031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Device related?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363" y="3645024"/>
            <a:ext cx="4238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Underlying Infections?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41" y="5225945"/>
            <a:ext cx="3743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Antibiotic Treatment?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6391" y="3094411"/>
            <a:ext cx="3054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Co-morbidities?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642" y="2616180"/>
            <a:ext cx="2553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Nosocomial?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2491" y="5004465"/>
            <a:ext cx="2167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Speciality?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69489" y="4277392"/>
            <a:ext cx="36287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Clinical outcomes?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5805264"/>
            <a:ext cx="29523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Transmission?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681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5547DEF730D74EA5543201242B40D3" ma:contentTypeVersion="2" ma:contentTypeDescription="Create a new document." ma:contentTypeScope="" ma:versionID="90abed70ebe52a91dc341b84b028ecb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814c3b335b53ce6b9a41890f168eae54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56E883E-22F2-4285-86FF-512DA2EAA9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30CE62-1DA2-430D-ABCA-6ABB34323D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4058B4-2B19-4E15-A467-D7742A726C5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8609</TotalTime>
  <Words>4235</Words>
  <Application>Microsoft Office PowerPoint</Application>
  <PresentationFormat>On-screen Show (4:3)</PresentationFormat>
  <Paragraphs>794</Paragraphs>
  <Slides>81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Office Theme</vt:lpstr>
      <vt:lpstr>Modelling clinical data</vt:lpstr>
      <vt:lpstr>Antimicrobial Resistant (AMR) Organisms </vt:lpstr>
      <vt:lpstr>UK 5-Year AMR Strategy 7 Key Areas for Future Action</vt:lpstr>
      <vt:lpstr>Models</vt:lpstr>
      <vt:lpstr>Modelling HCAI &amp; AMR</vt:lpstr>
      <vt:lpstr>Parameter estimation</vt:lpstr>
      <vt:lpstr>Parameter estimation</vt:lpstr>
      <vt:lpstr>Data: Microbiology</vt:lpstr>
      <vt:lpstr>Slide 9</vt:lpstr>
      <vt:lpstr>Data: Clinical</vt:lpstr>
      <vt:lpstr>Data: Antimicrobial Use</vt:lpstr>
      <vt:lpstr>ESPAUR</vt:lpstr>
      <vt:lpstr>ESPAUR</vt:lpstr>
      <vt:lpstr>Data Linkage</vt:lpstr>
      <vt:lpstr>Parameter estimation</vt:lpstr>
      <vt:lpstr>Can seasonality or nosocomial transmission explain trends in Escherichia coli  bloodstream infection incidence across England?</vt:lpstr>
      <vt:lpstr>Slide 17</vt:lpstr>
      <vt:lpstr>Slide 18</vt:lpstr>
      <vt:lpstr>Slide 19</vt:lpstr>
      <vt:lpstr>Slide 20</vt:lpstr>
      <vt:lpstr>Parameter estimation</vt:lpstr>
      <vt:lpstr>There is a need to quantify health and economic burden of AMR</vt:lpstr>
      <vt:lpstr>Issues with estimating the economic impact/ burden of AMR bacteria</vt:lpstr>
      <vt:lpstr>Slide 24</vt:lpstr>
      <vt:lpstr>Slide 25</vt:lpstr>
      <vt:lpstr>Example of Data Linkage</vt:lpstr>
      <vt:lpstr>Multistate Model</vt:lpstr>
      <vt:lpstr>Extending methodology to look at attributable LoS and mortality associated with E coli bacteraemia  and that attributable to resistance   and that attributable to inappropriate prescribing   </vt:lpstr>
      <vt:lpstr>Parameter estimation</vt:lpstr>
      <vt:lpstr>Impact of changing hospital networks on the spread of hospital-associated pathogens</vt:lpstr>
      <vt:lpstr>Slide 31</vt:lpstr>
      <vt:lpstr>Slide 32</vt:lpstr>
      <vt:lpstr>Slide 33</vt:lpstr>
      <vt:lpstr>Parameter estimation</vt:lpstr>
      <vt:lpstr>How to tackle the issue: control interventions</vt:lpstr>
      <vt:lpstr>If I was a decision maker,  what would I want to know? </vt:lpstr>
      <vt:lpstr>If I was a decision maker,  what would I want to know? </vt:lpstr>
      <vt:lpstr>If I was a decision maker,  what would I want to know? </vt:lpstr>
      <vt:lpstr>Slide 39</vt:lpstr>
      <vt:lpstr>Cost effectiveness analysis (CEA)</vt:lpstr>
      <vt:lpstr>Cost utility analysis (CUA)</vt:lpstr>
      <vt:lpstr>Why QALYs as a measure of outcome?</vt:lpstr>
      <vt:lpstr>Slide 43</vt:lpstr>
      <vt:lpstr>Theory of hospital associated AMR intervention evaluation</vt:lpstr>
      <vt:lpstr>As well as a gain in QALYs, successful interventions should also result in some cost savings, off setting the cost of the intervention</vt:lpstr>
      <vt:lpstr>As well as a gain in QALYs, successful interventions should also result in some cost savings, off setting the cost of the intervention</vt:lpstr>
      <vt:lpstr>Slide 47</vt:lpstr>
      <vt:lpstr>Slide 48</vt:lpstr>
      <vt:lpstr>Transmission dynamic modelling</vt:lpstr>
      <vt:lpstr>Aim</vt:lpstr>
      <vt:lpstr>Transmission dynamic modelling</vt:lpstr>
      <vt:lpstr>Evaluating cost-effectiveness of screening and isolation in an ICU</vt:lpstr>
      <vt:lpstr>How effective are each of the strategies?</vt:lpstr>
      <vt:lpstr>Slide 54</vt:lpstr>
      <vt:lpstr>Slide 55</vt:lpstr>
      <vt:lpstr>Exclude dominated options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How to deal with decision uncertainty</vt:lpstr>
      <vt:lpstr>Slide 67</vt:lpstr>
      <vt:lpstr>Slide 68</vt:lpstr>
      <vt:lpstr>Slide 69</vt:lpstr>
      <vt:lpstr>Slide 70</vt:lpstr>
      <vt:lpstr>Multivariate results</vt:lpstr>
      <vt:lpstr>Cost Effectiveness Acceptability Curve  (CEAC)</vt:lpstr>
      <vt:lpstr>Cost-effectiveness acceptability frontier:  Screening and isolation strategies</vt:lpstr>
      <vt:lpstr>Using this model to inform decision-making</vt:lpstr>
      <vt:lpstr>Slide 75</vt:lpstr>
      <vt:lpstr>Transmission dynamic modelling</vt:lpstr>
      <vt:lpstr>Antimicrobial stewardship</vt:lpstr>
      <vt:lpstr>Modelling the optimal level of antibiotic prescribing</vt:lpstr>
      <vt:lpstr>Key messages</vt:lpstr>
      <vt:lpstr>Acknowledgements</vt:lpstr>
      <vt:lpstr>Slide 81</vt:lpstr>
    </vt:vector>
  </TitlesOfParts>
  <Company>Cabinet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 core slides</dc:title>
  <dc:creator>Philip Hemmings</dc:creator>
  <cp:lastModifiedBy>Network User</cp:lastModifiedBy>
  <cp:revision>356</cp:revision>
  <cp:lastPrinted>2016-02-16T16:17:38Z</cp:lastPrinted>
  <dcterms:created xsi:type="dcterms:W3CDTF">2016-07-04T10:14:39Z</dcterms:created>
  <dcterms:modified xsi:type="dcterms:W3CDTF">2016-07-14T09:21:34Z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5800</vt:r8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ContentTypeId">
    <vt:lpwstr>0x010100855547DEF730D74EA5543201242B40D3</vt:lpwstr>
  </property>
  <property fmtid="{D5CDD505-2E9C-101B-9397-08002B2CF9AE}" pid="6" name="_SourceUrl">
    <vt:lpwstr/>
  </property>
  <property fmtid="{D5CDD505-2E9C-101B-9397-08002B2CF9AE}" pid="7" name="TemplateUrl">
    <vt:lpwstr/>
  </property>
</Properties>
</file>