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 id="2147483684" r:id="rId6"/>
  </p:sldMasterIdLst>
  <p:notesMasterIdLst>
    <p:notesMasterId r:id="rId19"/>
  </p:notesMasterIdLst>
  <p:sldIdLst>
    <p:sldId id="257" r:id="rId7"/>
    <p:sldId id="397" r:id="rId8"/>
    <p:sldId id="320" r:id="rId9"/>
    <p:sldId id="407" r:id="rId10"/>
    <p:sldId id="1588" r:id="rId11"/>
    <p:sldId id="1590" r:id="rId12"/>
    <p:sldId id="1591" r:id="rId13"/>
    <p:sldId id="1593" r:id="rId14"/>
    <p:sldId id="1599" r:id="rId15"/>
    <p:sldId id="1600" r:id="rId16"/>
    <p:sldId id="1597" r:id="rId17"/>
    <p:sldId id="159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83BDD9-78C3-5415-42D8-86D37835969A}" name="Docherty, Nicholas" initials="ND" userId="S::u2272229@live.warwick.ac.uk::86ed4994-ea58-42aa-a95b-53804edf4c6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1977F"/>
    <a:srgbClr val="51D7C1"/>
    <a:srgbClr val="FEDE7B"/>
    <a:srgbClr val="440379"/>
    <a:srgbClr val="A499F4"/>
    <a:srgbClr val="6CB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048" autoAdjust="0"/>
  </p:normalViewPr>
  <p:slideViewPr>
    <p:cSldViewPr snapToGrid="0">
      <p:cViewPr varScale="1">
        <p:scale>
          <a:sx n="100" d="100"/>
          <a:sy n="100" d="100"/>
        </p:scale>
        <p:origin x="9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xon, George" userId="9d0afcc4-39da-4f43-8687-98d4290508d1" providerId="ADAL" clId="{3C0D4C31-98AF-4956-85E9-D8ABBAA7A931}"/>
    <pc:docChg chg="modSld">
      <pc:chgData name="Saxon, George" userId="9d0afcc4-39da-4f43-8687-98d4290508d1" providerId="ADAL" clId="{3C0D4C31-98AF-4956-85E9-D8ABBAA7A931}" dt="2026-06-29T11:23:02.362" v="3" actId="20577"/>
      <pc:docMkLst>
        <pc:docMk/>
      </pc:docMkLst>
      <pc:sldChg chg="modSp mod">
        <pc:chgData name="Saxon, George" userId="9d0afcc4-39da-4f43-8687-98d4290508d1" providerId="ADAL" clId="{3C0D4C31-98AF-4956-85E9-D8ABBAA7A931}" dt="2026-06-29T11:23:02.362" v="3" actId="20577"/>
        <pc:sldMkLst>
          <pc:docMk/>
          <pc:sldMk cId="456408348" sldId="407"/>
        </pc:sldMkLst>
        <pc:spChg chg="mod">
          <ac:chgData name="Saxon, George" userId="9d0afcc4-39da-4f43-8687-98d4290508d1" providerId="ADAL" clId="{3C0D4C31-98AF-4956-85E9-D8ABBAA7A931}" dt="2026-06-29T11:22:53.127" v="1" actId="20577"/>
          <ac:spMkLst>
            <pc:docMk/>
            <pc:sldMk cId="456408348" sldId="407"/>
            <ac:spMk id="30" creationId="{893B8E51-3182-7C6F-DD76-A9D04AED13F9}"/>
          </ac:spMkLst>
        </pc:spChg>
        <pc:spChg chg="mod">
          <ac:chgData name="Saxon, George" userId="9d0afcc4-39da-4f43-8687-98d4290508d1" providerId="ADAL" clId="{3C0D4C31-98AF-4956-85E9-D8ABBAA7A931}" dt="2026-06-29T11:23:02.362" v="3" actId="20577"/>
          <ac:spMkLst>
            <pc:docMk/>
            <pc:sldMk cId="456408348" sldId="407"/>
            <ac:spMk id="56" creationId="{6D2F0E95-AE2F-9F51-67FB-5257660B3AA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livewarwickac.sharepoint.com/sites/PA-MarketResearchandInsight/Shared%20Documents/9.%20Staff/Accommodation%20&amp;%20Estates/Travel%202025/2.%20Analysis/Travel%202025%20Graph%20Creation.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embeddings/oleObject7.bin"/><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92772656433194E-2"/>
          <c:y val="2.9408062229733172E-2"/>
          <c:w val="0.97214454687133611"/>
          <c:h val="0.81080364213693268"/>
        </c:manualLayout>
      </c:layout>
      <c:barChart>
        <c:barDir val="col"/>
        <c:grouping val="clustered"/>
        <c:varyColors val="0"/>
        <c:ser>
          <c:idx val="0"/>
          <c:order val="0"/>
          <c:tx>
            <c:strRef>
              <c:f>'3.2'!$C$14</c:f>
              <c:strCache>
                <c:ptCount val="1"/>
                <c:pt idx="0">
                  <c:v>Student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'3.2'!$B$15:$B$21</c:f>
              <c:strCache>
                <c:ptCount val="7"/>
                <c:pt idx="0">
                  <c:v>Monday</c:v>
                </c:pt>
                <c:pt idx="1">
                  <c:v>Tuesday</c:v>
                </c:pt>
                <c:pt idx="2">
                  <c:v>Wednesday</c:v>
                </c:pt>
                <c:pt idx="3">
                  <c:v>Thursday</c:v>
                </c:pt>
                <c:pt idx="4">
                  <c:v>Friday</c:v>
                </c:pt>
                <c:pt idx="5">
                  <c:v>Saturday</c:v>
                </c:pt>
                <c:pt idx="6">
                  <c:v>Sunday</c:v>
                </c:pt>
              </c:strCache>
            </c:strRef>
          </c:cat>
          <c:val>
            <c:numRef>
              <c:f>'3.2'!$C$15:$C$21</c:f>
              <c:numCache>
                <c:formatCode>0%</c:formatCode>
                <c:ptCount val="7"/>
                <c:pt idx="0">
                  <c:v>0.85</c:v>
                </c:pt>
                <c:pt idx="1">
                  <c:v>0.88</c:v>
                </c:pt>
                <c:pt idx="2">
                  <c:v>0.81</c:v>
                </c:pt>
                <c:pt idx="3">
                  <c:v>0.86</c:v>
                </c:pt>
                <c:pt idx="4">
                  <c:v>0.75</c:v>
                </c:pt>
                <c:pt idx="5">
                  <c:v>0.18</c:v>
                </c:pt>
                <c:pt idx="6">
                  <c:v>0.12</c:v>
                </c:pt>
              </c:numCache>
            </c:numRef>
          </c:val>
          <c:extLst>
            <c:ext xmlns:c16="http://schemas.microsoft.com/office/drawing/2014/chart" uri="{C3380CC4-5D6E-409C-BE32-E72D297353CC}">
              <c16:uniqueId val="{00000000-855B-4E37-A484-2AD2CAAB4269}"/>
            </c:ext>
          </c:extLst>
        </c:ser>
        <c:ser>
          <c:idx val="1"/>
          <c:order val="1"/>
          <c:tx>
            <c:strRef>
              <c:f>'3.2'!$D$14</c:f>
              <c:strCache>
                <c:ptCount val="1"/>
                <c:pt idx="0">
                  <c:v>Staff</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'3.2'!$B$15:$B$21</c:f>
              <c:strCache>
                <c:ptCount val="7"/>
                <c:pt idx="0">
                  <c:v>Monday</c:v>
                </c:pt>
                <c:pt idx="1">
                  <c:v>Tuesday</c:v>
                </c:pt>
                <c:pt idx="2">
                  <c:v>Wednesday</c:v>
                </c:pt>
                <c:pt idx="3">
                  <c:v>Thursday</c:v>
                </c:pt>
                <c:pt idx="4">
                  <c:v>Friday</c:v>
                </c:pt>
                <c:pt idx="5">
                  <c:v>Saturday</c:v>
                </c:pt>
                <c:pt idx="6">
                  <c:v>Sunday</c:v>
                </c:pt>
              </c:strCache>
            </c:strRef>
          </c:cat>
          <c:val>
            <c:numRef>
              <c:f>'3.2'!$D$15:$D$21</c:f>
              <c:numCache>
                <c:formatCode>0%</c:formatCode>
                <c:ptCount val="7"/>
                <c:pt idx="0">
                  <c:v>0.65</c:v>
                </c:pt>
                <c:pt idx="1">
                  <c:v>0.77</c:v>
                </c:pt>
                <c:pt idx="2">
                  <c:v>0.8</c:v>
                </c:pt>
                <c:pt idx="3">
                  <c:v>0.74</c:v>
                </c:pt>
                <c:pt idx="4">
                  <c:v>0.49</c:v>
                </c:pt>
                <c:pt idx="5">
                  <c:v>0.05</c:v>
                </c:pt>
                <c:pt idx="6">
                  <c:v>0.04</c:v>
                </c:pt>
              </c:numCache>
            </c:numRef>
          </c:val>
          <c:extLst>
            <c:ext xmlns:c16="http://schemas.microsoft.com/office/drawing/2014/chart" uri="{C3380CC4-5D6E-409C-BE32-E72D297353CC}">
              <c16:uniqueId val="{00000001-855B-4E37-A484-2AD2CAAB4269}"/>
            </c:ext>
          </c:extLst>
        </c:ser>
        <c:dLbls>
          <c:dLblPos val="outEnd"/>
          <c:showLegendKey val="0"/>
          <c:showVal val="1"/>
          <c:showCatName val="0"/>
          <c:showSerName val="0"/>
          <c:showPercent val="0"/>
          <c:showBubbleSize val="0"/>
        </c:dLbls>
        <c:gapWidth val="219"/>
        <c:axId val="1962087088"/>
        <c:axId val="1962090448"/>
      </c:barChart>
      <c:catAx>
        <c:axId val="19620870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962090448"/>
        <c:crosses val="autoZero"/>
        <c:auto val="1"/>
        <c:lblAlgn val="ctr"/>
        <c:lblOffset val="100"/>
        <c:noMultiLvlLbl val="0"/>
      </c:catAx>
      <c:valAx>
        <c:axId val="1962090448"/>
        <c:scaling>
          <c:orientation val="minMax"/>
        </c:scaling>
        <c:delete val="1"/>
        <c:axPos val="l"/>
        <c:numFmt formatCode="0%" sourceLinked="1"/>
        <c:majorTickMark val="none"/>
        <c:minorTickMark val="none"/>
        <c:tickLblPos val="nextTo"/>
        <c:crossAx val="1962087088"/>
        <c:crosses val="autoZero"/>
        <c:crossBetween val="between"/>
      </c:valAx>
      <c:spPr>
        <a:noFill/>
        <a:ln>
          <a:noFill/>
        </a:ln>
        <a:effectLst/>
      </c:spPr>
    </c:plotArea>
    <c:legend>
      <c:legendPos val="b"/>
      <c:layout>
        <c:manualLayout>
          <c:xMode val="edge"/>
          <c:yMode val="edge"/>
          <c:x val="0.33031443137660582"/>
          <c:y val="0.93420759255728658"/>
          <c:w val="0.33464007184125921"/>
          <c:h val="4.6372954411201484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'3.3'!$B$2</c:f>
              <c:strCache>
                <c:ptCount val="1"/>
                <c:pt idx="0">
                  <c:v>Always use the same mode of transportation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'3.3'!$C$1:$D$1</c:f>
              <c:strCache>
                <c:ptCount val="2"/>
                <c:pt idx="0">
                  <c:v>Student (1273)</c:v>
                </c:pt>
                <c:pt idx="1">
                  <c:v>Staff (1155)</c:v>
                </c:pt>
              </c:strCache>
            </c:strRef>
          </c:cat>
          <c:val>
            <c:numRef>
              <c:f>'3.3'!$C$2:$D$2</c:f>
              <c:numCache>
                <c:formatCode>0%</c:formatCode>
                <c:ptCount val="2"/>
                <c:pt idx="0">
                  <c:v>0.57199999999999995</c:v>
                </c:pt>
                <c:pt idx="1">
                  <c:v>0.73399999999999999</c:v>
                </c:pt>
              </c:numCache>
            </c:numRef>
          </c:val>
          <c:extLst>
            <c:ext xmlns:c16="http://schemas.microsoft.com/office/drawing/2014/chart" uri="{C3380CC4-5D6E-409C-BE32-E72D297353CC}">
              <c16:uniqueId val="{00000000-D8B5-4551-BD7E-06AEF1DCD025}"/>
            </c:ext>
          </c:extLst>
        </c:ser>
        <c:ser>
          <c:idx val="1"/>
          <c:order val="1"/>
          <c:tx>
            <c:strRef>
              <c:f>'3.3'!$B$3</c:f>
              <c:strCache>
                <c:ptCount val="1"/>
                <c:pt idx="0">
                  <c:v>Use the same mode of transport most of the time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'3.3'!$C$1:$D$1</c:f>
              <c:strCache>
                <c:ptCount val="2"/>
                <c:pt idx="0">
                  <c:v>Student (1273)</c:v>
                </c:pt>
                <c:pt idx="1">
                  <c:v>Staff (1155)</c:v>
                </c:pt>
              </c:strCache>
            </c:strRef>
          </c:cat>
          <c:val>
            <c:numRef>
              <c:f>'3.3'!$C$3:$D$3</c:f>
              <c:numCache>
                <c:formatCode>0%</c:formatCode>
                <c:ptCount val="2"/>
                <c:pt idx="0">
                  <c:v>0.315</c:v>
                </c:pt>
                <c:pt idx="1">
                  <c:v>0.16</c:v>
                </c:pt>
              </c:numCache>
            </c:numRef>
          </c:val>
          <c:extLst>
            <c:ext xmlns:c16="http://schemas.microsoft.com/office/drawing/2014/chart" uri="{C3380CC4-5D6E-409C-BE32-E72D297353CC}">
              <c16:uniqueId val="{00000001-D8B5-4551-BD7E-06AEF1DCD025}"/>
            </c:ext>
          </c:extLst>
        </c:ser>
        <c:ser>
          <c:idx val="2"/>
          <c:order val="2"/>
          <c:tx>
            <c:strRef>
              <c:f>'3.3'!$B$4</c:f>
              <c:strCache>
                <c:ptCount val="1"/>
                <c:pt idx="0">
                  <c:v>Use a mix, but use one mode of trasnport more often than others</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'3.3'!$C$1:$D$1</c:f>
              <c:strCache>
                <c:ptCount val="2"/>
                <c:pt idx="0">
                  <c:v>Student (1273)</c:v>
                </c:pt>
                <c:pt idx="1">
                  <c:v>Staff (1155)</c:v>
                </c:pt>
              </c:strCache>
            </c:strRef>
          </c:cat>
          <c:val>
            <c:numRef>
              <c:f>'3.3'!$C$4:$D$4</c:f>
              <c:numCache>
                <c:formatCode>0%</c:formatCode>
                <c:ptCount val="2"/>
                <c:pt idx="0">
                  <c:v>0.09</c:v>
                </c:pt>
                <c:pt idx="1">
                  <c:v>7.2999999999999995E-2</c:v>
                </c:pt>
              </c:numCache>
            </c:numRef>
          </c:val>
          <c:extLst>
            <c:ext xmlns:c16="http://schemas.microsoft.com/office/drawing/2014/chart" uri="{C3380CC4-5D6E-409C-BE32-E72D297353CC}">
              <c16:uniqueId val="{00000002-D8B5-4551-BD7E-06AEF1DCD025}"/>
            </c:ext>
          </c:extLst>
        </c:ser>
        <c:ser>
          <c:idx val="3"/>
          <c:order val="3"/>
          <c:tx>
            <c:strRef>
              <c:f>'3.3'!$B$5</c:f>
              <c:strCache>
                <c:ptCount val="1"/>
                <c:pt idx="0">
                  <c:v>Use a fairly even mix of different modes of transport</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'3.3'!$C$1:$D$1</c:f>
              <c:strCache>
                <c:ptCount val="2"/>
                <c:pt idx="0">
                  <c:v>Student (1273)</c:v>
                </c:pt>
                <c:pt idx="1">
                  <c:v>Staff (1155)</c:v>
                </c:pt>
              </c:strCache>
            </c:strRef>
          </c:cat>
          <c:val>
            <c:numRef>
              <c:f>'3.3'!$C$5:$D$5</c:f>
              <c:numCache>
                <c:formatCode>0%</c:formatCode>
                <c:ptCount val="2"/>
                <c:pt idx="0">
                  <c:v>1.6E-2</c:v>
                </c:pt>
                <c:pt idx="1">
                  <c:v>2.9000000000000001E-2</c:v>
                </c:pt>
              </c:numCache>
            </c:numRef>
          </c:val>
          <c:extLst>
            <c:ext xmlns:c16="http://schemas.microsoft.com/office/drawing/2014/chart" uri="{C3380CC4-5D6E-409C-BE32-E72D297353CC}">
              <c16:uniqueId val="{00000003-D8B5-4551-BD7E-06AEF1DCD025}"/>
            </c:ext>
          </c:extLst>
        </c:ser>
        <c:ser>
          <c:idx val="4"/>
          <c:order val="4"/>
          <c:tx>
            <c:strRef>
              <c:f>'3.3'!$B$6</c:f>
              <c:strCache>
                <c:ptCount val="1"/>
                <c:pt idx="0">
                  <c:v>Rarely use the same mode of transport</c:v>
                </c:pt>
              </c:strCache>
            </c:strRef>
          </c:tx>
          <c:spPr>
            <a:solidFill>
              <a:schemeClr val="accent5"/>
            </a:solidFill>
            <a:ln>
              <a:noFill/>
            </a:ln>
            <a:effectLst/>
          </c:spPr>
          <c:invertIfNegative val="0"/>
          <c:dLbls>
            <c:delete val="1"/>
          </c:dLbls>
          <c:cat>
            <c:strRef>
              <c:f>'3.3'!$C$1:$D$1</c:f>
              <c:strCache>
                <c:ptCount val="2"/>
                <c:pt idx="0">
                  <c:v>Student (1273)</c:v>
                </c:pt>
                <c:pt idx="1">
                  <c:v>Staff (1155)</c:v>
                </c:pt>
              </c:strCache>
            </c:strRef>
          </c:cat>
          <c:val>
            <c:numRef>
              <c:f>'3.3'!$C$6:$D$6</c:f>
              <c:numCache>
                <c:formatCode>0%</c:formatCode>
                <c:ptCount val="2"/>
                <c:pt idx="0">
                  <c:v>7.0000000000000001E-3</c:v>
                </c:pt>
                <c:pt idx="1">
                  <c:v>4.0000000000000001E-3</c:v>
                </c:pt>
              </c:numCache>
            </c:numRef>
          </c:val>
          <c:extLst>
            <c:ext xmlns:c16="http://schemas.microsoft.com/office/drawing/2014/chart" uri="{C3380CC4-5D6E-409C-BE32-E72D297353CC}">
              <c16:uniqueId val="{00000004-D8B5-4551-BD7E-06AEF1DCD025}"/>
            </c:ext>
          </c:extLst>
        </c:ser>
        <c:dLbls>
          <c:dLblPos val="ctr"/>
          <c:showLegendKey val="0"/>
          <c:showVal val="1"/>
          <c:showCatName val="0"/>
          <c:showSerName val="0"/>
          <c:showPercent val="0"/>
          <c:showBubbleSize val="0"/>
        </c:dLbls>
        <c:gapWidth val="100"/>
        <c:overlap val="100"/>
        <c:axId val="660160912"/>
        <c:axId val="660164272"/>
      </c:barChart>
      <c:catAx>
        <c:axId val="66016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660164272"/>
        <c:crosses val="autoZero"/>
        <c:auto val="1"/>
        <c:lblAlgn val="ctr"/>
        <c:lblOffset val="100"/>
        <c:noMultiLvlLbl val="0"/>
      </c:catAx>
      <c:valAx>
        <c:axId val="660164272"/>
        <c:scaling>
          <c:orientation val="minMax"/>
        </c:scaling>
        <c:delete val="1"/>
        <c:axPos val="l"/>
        <c:numFmt formatCode="0%" sourceLinked="1"/>
        <c:majorTickMark val="none"/>
        <c:minorTickMark val="none"/>
        <c:tickLblPos val="nextTo"/>
        <c:crossAx val="660160912"/>
        <c:crosses val="autoZero"/>
        <c:crossBetween val="between"/>
      </c:valAx>
      <c:spPr>
        <a:noFill/>
        <a:ln>
          <a:noFill/>
        </a:ln>
        <a:effectLst/>
      </c:spPr>
    </c:plotArea>
    <c:legend>
      <c:legendPos val="b"/>
      <c:layout>
        <c:manualLayout>
          <c:xMode val="edge"/>
          <c:yMode val="edge"/>
          <c:x val="1.1079226743756429E-2"/>
          <c:y val="0.73806725075832746"/>
          <c:w val="0.98732101897611246"/>
          <c:h val="0.2458892828170474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088009344147475E-2"/>
          <c:y val="3.2195401427337143E-2"/>
          <c:w val="0.95182398131170509"/>
          <c:h val="0.64309545594710316"/>
        </c:manualLayout>
      </c:layout>
      <c:barChart>
        <c:barDir val="col"/>
        <c:grouping val="stacked"/>
        <c:varyColors val="0"/>
        <c:ser>
          <c:idx val="0"/>
          <c:order val="0"/>
          <c:tx>
            <c:strRef>
              <c:f>'[Chart in Microsoft PowerPoint]4.1'!$B$2</c:f>
              <c:strCache>
                <c:ptCount val="1"/>
                <c:pt idx="0">
                  <c:v>Petrol</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4F81-4B34-8CC3-576480A26133}"/>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3-4F81-4B34-8CC3-576480A26133}"/>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PowerPoint]4.1'!$C$1:$E$1</c:f>
              <c:strCache>
                <c:ptCount val="3"/>
                <c:pt idx="0">
                  <c:v>Overall (909*)</c:v>
                </c:pt>
                <c:pt idx="1">
                  <c:v>Staff (754*)</c:v>
                </c:pt>
                <c:pt idx="2">
                  <c:v>Student (146*)</c:v>
                </c:pt>
              </c:strCache>
            </c:strRef>
          </c:cat>
          <c:val>
            <c:numRef>
              <c:f>'[Chart in Microsoft PowerPoint]4.1'!$C$2:$E$2</c:f>
              <c:numCache>
                <c:formatCode>0%</c:formatCode>
                <c:ptCount val="3"/>
                <c:pt idx="0">
                  <c:v>0.61</c:v>
                </c:pt>
                <c:pt idx="1">
                  <c:v>0.58399999999999996</c:v>
                </c:pt>
                <c:pt idx="2">
                  <c:v>0.76</c:v>
                </c:pt>
              </c:numCache>
            </c:numRef>
          </c:val>
          <c:extLst>
            <c:ext xmlns:c16="http://schemas.microsoft.com/office/drawing/2014/chart" uri="{C3380CC4-5D6E-409C-BE32-E72D297353CC}">
              <c16:uniqueId val="{00000004-4F81-4B34-8CC3-576480A26133}"/>
            </c:ext>
          </c:extLst>
        </c:ser>
        <c:ser>
          <c:idx val="1"/>
          <c:order val="1"/>
          <c:tx>
            <c:strRef>
              <c:f>'[Chart in Microsoft PowerPoint]4.1'!$B$3</c:f>
              <c:strCache>
                <c:ptCount val="1"/>
                <c:pt idx="0">
                  <c:v>Diesel</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6-4F81-4B34-8CC3-576480A26133}"/>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PowerPoint]4.1'!$C$1:$E$1</c:f>
              <c:strCache>
                <c:ptCount val="3"/>
                <c:pt idx="0">
                  <c:v>Overall (909*)</c:v>
                </c:pt>
                <c:pt idx="1">
                  <c:v>Staff (754*)</c:v>
                </c:pt>
                <c:pt idx="2">
                  <c:v>Student (146*)</c:v>
                </c:pt>
              </c:strCache>
            </c:strRef>
          </c:cat>
          <c:val>
            <c:numRef>
              <c:f>'[Chart in Microsoft PowerPoint]4.1'!$C$3:$E$3</c:f>
              <c:numCache>
                <c:formatCode>0%</c:formatCode>
                <c:ptCount val="3"/>
                <c:pt idx="0">
                  <c:v>0.2</c:v>
                </c:pt>
                <c:pt idx="1">
                  <c:v>0.214</c:v>
                </c:pt>
                <c:pt idx="2">
                  <c:v>0.16400000000000001</c:v>
                </c:pt>
              </c:numCache>
            </c:numRef>
          </c:val>
          <c:extLst>
            <c:ext xmlns:c16="http://schemas.microsoft.com/office/drawing/2014/chart" uri="{C3380CC4-5D6E-409C-BE32-E72D297353CC}">
              <c16:uniqueId val="{00000007-4F81-4B34-8CC3-576480A26133}"/>
            </c:ext>
          </c:extLst>
        </c:ser>
        <c:ser>
          <c:idx val="2"/>
          <c:order val="2"/>
          <c:tx>
            <c:strRef>
              <c:f>'[Chart in Microsoft PowerPoint]4.1'!$B$5</c:f>
              <c:strCache>
                <c:ptCount val="1"/>
                <c:pt idx="0">
                  <c:v>Electric</c:v>
                </c:pt>
              </c:strCache>
            </c:strRef>
          </c:tx>
          <c:spPr>
            <a:solidFill>
              <a:schemeClr val="accent4"/>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9-4F81-4B34-8CC3-576480A26133}"/>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PowerPoint]4.1'!$C$1:$E$1</c:f>
              <c:strCache>
                <c:ptCount val="3"/>
                <c:pt idx="0">
                  <c:v>Overall (909*)</c:v>
                </c:pt>
                <c:pt idx="1">
                  <c:v>Staff (754*)</c:v>
                </c:pt>
                <c:pt idx="2">
                  <c:v>Student (146*)</c:v>
                </c:pt>
              </c:strCache>
            </c:strRef>
          </c:cat>
          <c:val>
            <c:numRef>
              <c:f>'[Chart in Microsoft PowerPoint]4.1'!$C$5:$E$5</c:f>
              <c:numCache>
                <c:formatCode>0%</c:formatCode>
                <c:ptCount val="3"/>
                <c:pt idx="0">
                  <c:v>0.1</c:v>
                </c:pt>
                <c:pt idx="1">
                  <c:v>0.11700000000000001</c:v>
                </c:pt>
                <c:pt idx="2">
                  <c:v>1.4E-2</c:v>
                </c:pt>
              </c:numCache>
            </c:numRef>
          </c:val>
          <c:extLst>
            <c:ext xmlns:c16="http://schemas.microsoft.com/office/drawing/2014/chart" uri="{C3380CC4-5D6E-409C-BE32-E72D297353CC}">
              <c16:uniqueId val="{0000000A-4F81-4B34-8CC3-576480A26133}"/>
            </c:ext>
          </c:extLst>
        </c:ser>
        <c:ser>
          <c:idx val="3"/>
          <c:order val="3"/>
          <c:tx>
            <c:strRef>
              <c:f>'[Chart in Microsoft PowerPoint]4.1'!$B$4</c:f>
              <c:strCache>
                <c:ptCount val="1"/>
                <c:pt idx="0">
                  <c:v>Hybrid</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C-4F81-4B34-8CC3-576480A26133}"/>
              </c:ext>
            </c:extLst>
          </c:dPt>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PowerPoint]4.1'!$C$1:$E$1</c:f>
              <c:strCache>
                <c:ptCount val="3"/>
                <c:pt idx="0">
                  <c:v>Overall (909*)</c:v>
                </c:pt>
                <c:pt idx="1">
                  <c:v>Staff (754*)</c:v>
                </c:pt>
                <c:pt idx="2">
                  <c:v>Student (146*)</c:v>
                </c:pt>
              </c:strCache>
            </c:strRef>
          </c:cat>
          <c:val>
            <c:numRef>
              <c:f>'[Chart in Microsoft PowerPoint]4.1'!$C$4:$E$4</c:f>
              <c:numCache>
                <c:formatCode>0%</c:formatCode>
                <c:ptCount val="3"/>
                <c:pt idx="0">
                  <c:v>0.08</c:v>
                </c:pt>
                <c:pt idx="1">
                  <c:v>8.5999999999999993E-2</c:v>
                </c:pt>
                <c:pt idx="2">
                  <c:v>6.2E-2</c:v>
                </c:pt>
              </c:numCache>
            </c:numRef>
          </c:val>
          <c:extLst>
            <c:ext xmlns:c16="http://schemas.microsoft.com/office/drawing/2014/chart" uri="{C3380CC4-5D6E-409C-BE32-E72D297353CC}">
              <c16:uniqueId val="{0000000D-4F81-4B34-8CC3-576480A26133}"/>
            </c:ext>
          </c:extLst>
        </c:ser>
        <c:dLbls>
          <c:dLblPos val="ctr"/>
          <c:showLegendKey val="0"/>
          <c:showVal val="1"/>
          <c:showCatName val="0"/>
          <c:showSerName val="0"/>
          <c:showPercent val="0"/>
          <c:showBubbleSize val="0"/>
        </c:dLbls>
        <c:gapWidth val="70"/>
        <c:overlap val="100"/>
        <c:axId val="175204527"/>
        <c:axId val="175205007"/>
      </c:barChart>
      <c:catAx>
        <c:axId val="175204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75205007"/>
        <c:crosses val="autoZero"/>
        <c:auto val="1"/>
        <c:lblAlgn val="ctr"/>
        <c:lblOffset val="100"/>
        <c:noMultiLvlLbl val="0"/>
      </c:catAx>
      <c:valAx>
        <c:axId val="175205007"/>
        <c:scaling>
          <c:orientation val="minMax"/>
          <c:max val="1"/>
        </c:scaling>
        <c:delete val="1"/>
        <c:axPos val="l"/>
        <c:numFmt formatCode="0%" sourceLinked="1"/>
        <c:majorTickMark val="none"/>
        <c:minorTickMark val="none"/>
        <c:tickLblPos val="nextTo"/>
        <c:crossAx val="175204527"/>
        <c:crosses val="autoZero"/>
        <c:crossBetween val="between"/>
      </c:valAx>
      <c:spPr>
        <a:noFill/>
        <a:ln>
          <a:noFill/>
        </a:ln>
        <a:effectLst/>
      </c:spPr>
    </c:plotArea>
    <c:legend>
      <c:legendPos val="b"/>
      <c:layout>
        <c:manualLayout>
          <c:xMode val="edge"/>
          <c:yMode val="edge"/>
          <c:x val="0.17323838681144391"/>
          <c:y val="0.78156062472694954"/>
          <c:w val="0.61729634805348599"/>
          <c:h val="8.0393691829397373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'4.4'!$B$2</c:f>
              <c:strCache>
                <c:ptCount val="1"/>
                <c:pt idx="0">
                  <c:v>Practical, I know this is something I could do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'4.4'!$C$2</c:f>
              <c:numCache>
                <c:formatCode>0%</c:formatCode>
                <c:ptCount val="1"/>
                <c:pt idx="0">
                  <c:v>0.158</c:v>
                </c:pt>
              </c:numCache>
            </c:numRef>
          </c:val>
          <c:extLst>
            <c:ext xmlns:c16="http://schemas.microsoft.com/office/drawing/2014/chart" uri="{C3380CC4-5D6E-409C-BE32-E72D297353CC}">
              <c16:uniqueId val="{00000000-6208-499D-9E10-11C62012FCEC}"/>
            </c:ext>
          </c:extLst>
        </c:ser>
        <c:ser>
          <c:idx val="1"/>
          <c:order val="1"/>
          <c:tx>
            <c:strRef>
              <c:f>'4.4'!$B$3</c:f>
              <c:strCache>
                <c:ptCount val="1"/>
                <c:pt idx="0">
                  <c:v>I don't know how practical it is, but I would be willing to consider it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'4.4'!$C$3</c:f>
              <c:numCache>
                <c:formatCode>0%</c:formatCode>
                <c:ptCount val="1"/>
                <c:pt idx="0">
                  <c:v>0.33700000000000002</c:v>
                </c:pt>
              </c:numCache>
            </c:numRef>
          </c:val>
          <c:extLst>
            <c:ext xmlns:c16="http://schemas.microsoft.com/office/drawing/2014/chart" uri="{C3380CC4-5D6E-409C-BE32-E72D297353CC}">
              <c16:uniqueId val="{00000001-6208-499D-9E10-11C62012FCEC}"/>
            </c:ext>
          </c:extLst>
        </c:ser>
        <c:ser>
          <c:idx val="2"/>
          <c:order val="2"/>
          <c:tx>
            <c:strRef>
              <c:f>'4.4'!$B$4</c:f>
              <c:strCache>
                <c:ptCount val="1"/>
                <c:pt idx="0">
                  <c:v>I don't know how practical it is, and I would not be willing to consider it</c:v>
                </c:pt>
              </c:strCache>
            </c:strRef>
          </c:tx>
          <c:spPr>
            <a:solidFill>
              <a:schemeClr val="accent6"/>
            </a:solidFill>
            <a:ln>
              <a:noFill/>
            </a:ln>
            <a:effectLst/>
          </c:spPr>
          <c:invertIfNegative val="0"/>
          <c:dLbls>
            <c:delete val="1"/>
          </c:dLbls>
          <c:val>
            <c:numRef>
              <c:f>'4.4'!$C$4</c:f>
              <c:numCache>
                <c:formatCode>0%</c:formatCode>
                <c:ptCount val="1"/>
                <c:pt idx="0">
                  <c:v>0.01</c:v>
                </c:pt>
              </c:numCache>
            </c:numRef>
          </c:val>
          <c:extLst>
            <c:ext xmlns:c16="http://schemas.microsoft.com/office/drawing/2014/chart" uri="{C3380CC4-5D6E-409C-BE32-E72D297353CC}">
              <c16:uniqueId val="{00000002-6208-499D-9E10-11C62012FCEC}"/>
            </c:ext>
          </c:extLst>
        </c:ser>
        <c:ser>
          <c:idx val="3"/>
          <c:order val="3"/>
          <c:tx>
            <c:strRef>
              <c:f>'4.4'!$B$5</c:f>
              <c:strCache>
                <c:ptCount val="1"/>
                <c:pt idx="0">
                  <c:v>Not Practical, this is not a journey option for me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'4.4'!$C$5</c:f>
              <c:numCache>
                <c:formatCode>0%</c:formatCode>
                <c:ptCount val="1"/>
                <c:pt idx="0">
                  <c:v>0.495</c:v>
                </c:pt>
              </c:numCache>
            </c:numRef>
          </c:val>
          <c:extLst>
            <c:ext xmlns:c16="http://schemas.microsoft.com/office/drawing/2014/chart" uri="{C3380CC4-5D6E-409C-BE32-E72D297353CC}">
              <c16:uniqueId val="{00000003-6208-499D-9E10-11C62012FCEC}"/>
            </c:ext>
          </c:extLst>
        </c:ser>
        <c:dLbls>
          <c:dLblPos val="ctr"/>
          <c:showLegendKey val="0"/>
          <c:showVal val="1"/>
          <c:showCatName val="0"/>
          <c:showSerName val="0"/>
          <c:showPercent val="0"/>
          <c:showBubbleSize val="0"/>
        </c:dLbls>
        <c:gapWidth val="85"/>
        <c:overlap val="100"/>
        <c:axId val="951039904"/>
        <c:axId val="951031744"/>
      </c:barChart>
      <c:catAx>
        <c:axId val="951039904"/>
        <c:scaling>
          <c:orientation val="minMax"/>
        </c:scaling>
        <c:delete val="1"/>
        <c:axPos val="l"/>
        <c:numFmt formatCode="General" sourceLinked="1"/>
        <c:majorTickMark val="none"/>
        <c:minorTickMark val="none"/>
        <c:tickLblPos val="nextTo"/>
        <c:crossAx val="951031744"/>
        <c:crosses val="autoZero"/>
        <c:auto val="1"/>
        <c:lblAlgn val="ctr"/>
        <c:lblOffset val="100"/>
        <c:noMultiLvlLbl val="0"/>
      </c:catAx>
      <c:valAx>
        <c:axId val="951031744"/>
        <c:scaling>
          <c:orientation val="minMax"/>
          <c:max val="1"/>
        </c:scaling>
        <c:delete val="1"/>
        <c:axPos val="b"/>
        <c:numFmt formatCode="0%" sourceLinked="1"/>
        <c:majorTickMark val="none"/>
        <c:minorTickMark val="none"/>
        <c:tickLblPos val="nextTo"/>
        <c:crossAx val="951039904"/>
        <c:crosses val="autoZero"/>
        <c:crossBetween val="between"/>
      </c:valAx>
      <c:spPr>
        <a:noFill/>
        <a:ln>
          <a:noFill/>
        </a:ln>
        <a:effectLst/>
      </c:spPr>
    </c:plotArea>
    <c:legend>
      <c:legendPos val="b"/>
      <c:layout>
        <c:manualLayout>
          <c:xMode val="edge"/>
          <c:yMode val="edge"/>
          <c:x val="1.65648764508949E-4"/>
          <c:y val="0.52067497423251896"/>
          <c:w val="0.99236917719347462"/>
          <c:h val="0.30437035501023169"/>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'4.4'!$B$8</c:f>
              <c:strCache>
                <c:ptCount val="1"/>
                <c:pt idx="0">
                  <c:v>Practical, I know this is something I could do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'4.4'!$C$8</c:f>
              <c:numCache>
                <c:formatCode>0%</c:formatCode>
                <c:ptCount val="1"/>
                <c:pt idx="0">
                  <c:v>4.5999999999999999E-2</c:v>
                </c:pt>
              </c:numCache>
            </c:numRef>
          </c:val>
          <c:extLst>
            <c:ext xmlns:c16="http://schemas.microsoft.com/office/drawing/2014/chart" uri="{C3380CC4-5D6E-409C-BE32-E72D297353CC}">
              <c16:uniqueId val="{00000000-9D3C-4B46-952D-B510B9347B28}"/>
            </c:ext>
          </c:extLst>
        </c:ser>
        <c:ser>
          <c:idx val="1"/>
          <c:order val="1"/>
          <c:tx>
            <c:strRef>
              <c:f>'4.4'!$B$9</c:f>
              <c:strCache>
                <c:ptCount val="1"/>
                <c:pt idx="0">
                  <c:v>I don't know how practical it is, but I would be willing to consider it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'4.4'!$C$9</c:f>
              <c:numCache>
                <c:formatCode>0%</c:formatCode>
                <c:ptCount val="1"/>
                <c:pt idx="0">
                  <c:v>0.28899999999999998</c:v>
                </c:pt>
              </c:numCache>
            </c:numRef>
          </c:val>
          <c:extLst>
            <c:ext xmlns:c16="http://schemas.microsoft.com/office/drawing/2014/chart" uri="{C3380CC4-5D6E-409C-BE32-E72D297353CC}">
              <c16:uniqueId val="{00000001-9D3C-4B46-952D-B510B9347B28}"/>
            </c:ext>
          </c:extLst>
        </c:ser>
        <c:ser>
          <c:idx val="2"/>
          <c:order val="2"/>
          <c:tx>
            <c:strRef>
              <c:f>'4.4'!$B$10</c:f>
              <c:strCache>
                <c:ptCount val="1"/>
                <c:pt idx="0">
                  <c:v>I don't know how practical it is, and I would not be willing to consider it</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'4.4'!$C$10</c:f>
              <c:numCache>
                <c:formatCode>0%</c:formatCode>
                <c:ptCount val="1"/>
                <c:pt idx="0">
                  <c:v>9.8000000000000004E-2</c:v>
                </c:pt>
              </c:numCache>
            </c:numRef>
          </c:val>
          <c:extLst>
            <c:ext xmlns:c16="http://schemas.microsoft.com/office/drawing/2014/chart" uri="{C3380CC4-5D6E-409C-BE32-E72D297353CC}">
              <c16:uniqueId val="{00000002-9D3C-4B46-952D-B510B9347B28}"/>
            </c:ext>
          </c:extLst>
        </c:ser>
        <c:ser>
          <c:idx val="3"/>
          <c:order val="3"/>
          <c:tx>
            <c:strRef>
              <c:f>'4.4'!$B$11</c:f>
              <c:strCache>
                <c:ptCount val="1"/>
                <c:pt idx="0">
                  <c:v>Not Practical, this is not a journey option for me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'4.4'!$C$11</c:f>
              <c:numCache>
                <c:formatCode>0%</c:formatCode>
                <c:ptCount val="1"/>
                <c:pt idx="0">
                  <c:v>0.56599999999999995</c:v>
                </c:pt>
              </c:numCache>
            </c:numRef>
          </c:val>
          <c:extLst>
            <c:ext xmlns:c16="http://schemas.microsoft.com/office/drawing/2014/chart" uri="{C3380CC4-5D6E-409C-BE32-E72D297353CC}">
              <c16:uniqueId val="{00000003-9D3C-4B46-952D-B510B9347B28}"/>
            </c:ext>
          </c:extLst>
        </c:ser>
        <c:dLbls>
          <c:dLblPos val="ctr"/>
          <c:showLegendKey val="0"/>
          <c:showVal val="1"/>
          <c:showCatName val="0"/>
          <c:showSerName val="0"/>
          <c:showPercent val="0"/>
          <c:showBubbleSize val="0"/>
        </c:dLbls>
        <c:gapWidth val="150"/>
        <c:overlap val="100"/>
        <c:axId val="951039904"/>
        <c:axId val="951031744"/>
      </c:barChart>
      <c:catAx>
        <c:axId val="951039904"/>
        <c:scaling>
          <c:orientation val="minMax"/>
        </c:scaling>
        <c:delete val="1"/>
        <c:axPos val="l"/>
        <c:numFmt formatCode="General" sourceLinked="1"/>
        <c:majorTickMark val="none"/>
        <c:minorTickMark val="none"/>
        <c:tickLblPos val="nextTo"/>
        <c:crossAx val="951031744"/>
        <c:crosses val="autoZero"/>
        <c:auto val="1"/>
        <c:lblAlgn val="ctr"/>
        <c:lblOffset val="100"/>
        <c:noMultiLvlLbl val="0"/>
      </c:catAx>
      <c:valAx>
        <c:axId val="951031744"/>
        <c:scaling>
          <c:orientation val="minMax"/>
          <c:max val="1"/>
        </c:scaling>
        <c:delete val="1"/>
        <c:axPos val="b"/>
        <c:numFmt formatCode="0%" sourceLinked="1"/>
        <c:majorTickMark val="none"/>
        <c:minorTickMark val="none"/>
        <c:tickLblPos val="nextTo"/>
        <c:crossAx val="9510399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'5.9'!$C$82</c:f>
              <c:strCache>
                <c:ptCount val="1"/>
                <c:pt idx="0">
                  <c:v>Student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'5.9'!$B$83:$B$88</c:f>
              <c:strCache>
                <c:ptCount val="6"/>
                <c:pt idx="0">
                  <c:v>National Express (11, 12X, 14, 14A, 18, 18A) </c:v>
                </c:pt>
                <c:pt idx="1">
                  <c:v>National Express late night service (11, 12X)</c:v>
                </c:pt>
                <c:pt idx="2">
                  <c:v>National Express vacation services (11, 12X, 14, 14A) </c:v>
                </c:pt>
                <c:pt idx="3">
                  <c:v>Stagecoach late night service (U1, U2)</c:v>
                </c:pt>
                <c:pt idx="4">
                  <c:v>Stagecoach vacation services (U1, U2)</c:v>
                </c:pt>
                <c:pt idx="5">
                  <c:v>Stagecoach (U1, U2, 19, 60, 87, 87A) </c:v>
                </c:pt>
              </c:strCache>
            </c:strRef>
          </c:cat>
          <c:val>
            <c:numRef>
              <c:f>'5.9'!$C$83:$C$88</c:f>
              <c:numCache>
                <c:formatCode>0%</c:formatCode>
                <c:ptCount val="6"/>
                <c:pt idx="0">
                  <c:v>0.62</c:v>
                </c:pt>
                <c:pt idx="1">
                  <c:v>0.56000000000000005</c:v>
                </c:pt>
                <c:pt idx="2">
                  <c:v>0.53</c:v>
                </c:pt>
                <c:pt idx="3">
                  <c:v>0.37</c:v>
                </c:pt>
                <c:pt idx="4">
                  <c:v>0.31</c:v>
                </c:pt>
                <c:pt idx="5">
                  <c:v>0.16</c:v>
                </c:pt>
              </c:numCache>
            </c:numRef>
          </c:val>
          <c:extLst>
            <c:ext xmlns:c16="http://schemas.microsoft.com/office/drawing/2014/chart" uri="{C3380CC4-5D6E-409C-BE32-E72D297353CC}">
              <c16:uniqueId val="{00000000-B5D1-4DF1-A10F-3B5B2E2D66DD}"/>
            </c:ext>
          </c:extLst>
        </c:ser>
        <c:ser>
          <c:idx val="1"/>
          <c:order val="1"/>
          <c:tx>
            <c:strRef>
              <c:f>'5.9'!$D$82</c:f>
              <c:strCache>
                <c:ptCount val="1"/>
                <c:pt idx="0">
                  <c:v>Staff</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1-B5D1-4DF1-A10F-3B5B2E2D66DD}"/>
                </c:ext>
              </c:extLst>
            </c:dLbl>
            <c:dLbl>
              <c:idx val="4"/>
              <c:delete val="1"/>
              <c:extLst>
                <c:ext xmlns:c15="http://schemas.microsoft.com/office/drawing/2012/chart" uri="{CE6537A1-D6FC-4f65-9D91-7224C49458BB}"/>
                <c:ext xmlns:c16="http://schemas.microsoft.com/office/drawing/2014/chart" uri="{C3380CC4-5D6E-409C-BE32-E72D297353CC}">
                  <c16:uniqueId val="{00000002-B5D1-4DF1-A10F-3B5B2E2D66DD}"/>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'5.9'!$B$83:$B$88</c:f>
              <c:strCache>
                <c:ptCount val="6"/>
                <c:pt idx="0">
                  <c:v>National Express (11, 12X, 14, 14A, 18, 18A) </c:v>
                </c:pt>
                <c:pt idx="1">
                  <c:v>National Express late night service (11, 12X)</c:v>
                </c:pt>
                <c:pt idx="2">
                  <c:v>National Express vacation services (11, 12X, 14, 14A) </c:v>
                </c:pt>
                <c:pt idx="3">
                  <c:v>Stagecoach late night service (U1, U2)</c:v>
                </c:pt>
                <c:pt idx="4">
                  <c:v>Stagecoach vacation services (U1, U2)</c:v>
                </c:pt>
                <c:pt idx="5">
                  <c:v>Stagecoach (U1, U2, 19, 60, 87, 87A) </c:v>
                </c:pt>
              </c:strCache>
            </c:strRef>
          </c:cat>
          <c:val>
            <c:numRef>
              <c:f>'5.9'!$D$83:$D$88</c:f>
              <c:numCache>
                <c:formatCode>0%</c:formatCode>
                <c:ptCount val="6"/>
                <c:pt idx="0">
                  <c:v>0.63</c:v>
                </c:pt>
                <c:pt idx="1">
                  <c:v>0.47</c:v>
                </c:pt>
                <c:pt idx="2">
                  <c:v>0.59</c:v>
                </c:pt>
                <c:pt idx="3" formatCode="General">
                  <c:v>0</c:v>
                </c:pt>
                <c:pt idx="4" formatCode="General">
                  <c:v>0</c:v>
                </c:pt>
                <c:pt idx="5">
                  <c:v>0.28000000000000003</c:v>
                </c:pt>
              </c:numCache>
            </c:numRef>
          </c:val>
          <c:extLst>
            <c:ext xmlns:c16="http://schemas.microsoft.com/office/drawing/2014/chart" uri="{C3380CC4-5D6E-409C-BE32-E72D297353CC}">
              <c16:uniqueId val="{00000003-B5D1-4DF1-A10F-3B5B2E2D66DD}"/>
            </c:ext>
          </c:extLst>
        </c:ser>
        <c:dLbls>
          <c:showLegendKey val="0"/>
          <c:showVal val="0"/>
          <c:showCatName val="0"/>
          <c:showSerName val="0"/>
          <c:showPercent val="0"/>
          <c:showBubbleSize val="0"/>
        </c:dLbls>
        <c:gapWidth val="182"/>
        <c:axId val="1360001984"/>
        <c:axId val="1360006784"/>
      </c:barChart>
      <c:catAx>
        <c:axId val="13600019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360006784"/>
        <c:crosses val="autoZero"/>
        <c:auto val="1"/>
        <c:lblAlgn val="ctr"/>
        <c:lblOffset val="100"/>
        <c:noMultiLvlLbl val="0"/>
      </c:catAx>
      <c:valAx>
        <c:axId val="1360006784"/>
        <c:scaling>
          <c:orientation val="minMax"/>
        </c:scaling>
        <c:delete val="1"/>
        <c:axPos val="t"/>
        <c:numFmt formatCode="0%" sourceLinked="1"/>
        <c:majorTickMark val="none"/>
        <c:minorTickMark val="none"/>
        <c:tickLblPos val="nextTo"/>
        <c:crossAx val="136000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GB"/>
              <a:t>Single Ticket Bus Fare (Pay as you go)</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en-US"/>
        </a:p>
      </c:txPr>
    </c:title>
    <c:autoTitleDeleted val="0"/>
    <c:plotArea>
      <c:layout/>
      <c:barChart>
        <c:barDir val="bar"/>
        <c:grouping val="stacked"/>
        <c:varyColors val="0"/>
        <c:ser>
          <c:idx val="0"/>
          <c:order val="0"/>
          <c:tx>
            <c:strRef>
              <c:f>'5.10'!$C$51</c:f>
              <c:strCache>
                <c:ptCount val="1"/>
                <c:pt idx="0">
                  <c:v>Satisfied</c:v>
                </c:pt>
              </c:strCache>
            </c:strRef>
          </c:tx>
          <c:spPr>
            <a:solidFill>
              <a:srgbClr val="00B050"/>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'5.10'!$B$52:$B$53</c:f>
              <c:strCache>
                <c:ptCount val="2"/>
                <c:pt idx="0">
                  <c:v>Student</c:v>
                </c:pt>
                <c:pt idx="1">
                  <c:v>Staff</c:v>
                </c:pt>
              </c:strCache>
            </c:strRef>
          </c:cat>
          <c:val>
            <c:numRef>
              <c:f>'5.10'!$C$52:$C$53</c:f>
              <c:numCache>
                <c:formatCode>0%</c:formatCode>
                <c:ptCount val="2"/>
                <c:pt idx="0">
                  <c:v>0.15</c:v>
                </c:pt>
                <c:pt idx="1">
                  <c:v>0.27</c:v>
                </c:pt>
              </c:numCache>
            </c:numRef>
          </c:val>
          <c:extLst>
            <c:ext xmlns:c16="http://schemas.microsoft.com/office/drawing/2014/chart" uri="{C3380CC4-5D6E-409C-BE32-E72D297353CC}">
              <c16:uniqueId val="{00000000-C1E4-4A82-AE2C-E0E6F0AB6016}"/>
            </c:ext>
          </c:extLst>
        </c:ser>
        <c:ser>
          <c:idx val="1"/>
          <c:order val="1"/>
          <c:tx>
            <c:strRef>
              <c:f>'5.10'!$D$51</c:f>
              <c:strCache>
                <c:ptCount val="1"/>
                <c:pt idx="0">
                  <c:v>Neutral</c:v>
                </c:pt>
              </c:strCache>
            </c:strRef>
          </c:tx>
          <c:spPr>
            <a:solidFill>
              <a:schemeClr val="bg1">
                <a:lumMod val="95000"/>
              </a:schemeClr>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'5.10'!$B$52:$B$53</c:f>
              <c:strCache>
                <c:ptCount val="2"/>
                <c:pt idx="0">
                  <c:v>Student</c:v>
                </c:pt>
                <c:pt idx="1">
                  <c:v>Staff</c:v>
                </c:pt>
              </c:strCache>
            </c:strRef>
          </c:cat>
          <c:val>
            <c:numRef>
              <c:f>'5.10'!$D$52:$D$53</c:f>
              <c:numCache>
                <c:formatCode>0%</c:formatCode>
                <c:ptCount val="2"/>
                <c:pt idx="0">
                  <c:v>0.19</c:v>
                </c:pt>
                <c:pt idx="1">
                  <c:v>0.28000000000000003</c:v>
                </c:pt>
              </c:numCache>
            </c:numRef>
          </c:val>
          <c:extLst>
            <c:ext xmlns:c16="http://schemas.microsoft.com/office/drawing/2014/chart" uri="{C3380CC4-5D6E-409C-BE32-E72D297353CC}">
              <c16:uniqueId val="{00000001-C1E4-4A82-AE2C-E0E6F0AB6016}"/>
            </c:ext>
          </c:extLst>
        </c:ser>
        <c:ser>
          <c:idx val="2"/>
          <c:order val="2"/>
          <c:tx>
            <c:strRef>
              <c:f>'5.10'!$E$51</c:f>
              <c:strCache>
                <c:ptCount val="1"/>
                <c:pt idx="0">
                  <c:v>Dissatisfied</c:v>
                </c:pt>
              </c:strCache>
            </c:strRef>
          </c:tx>
          <c:spPr>
            <a:solidFill>
              <a:srgbClr val="FF0000"/>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'5.10'!$B$52:$B$53</c:f>
              <c:strCache>
                <c:ptCount val="2"/>
                <c:pt idx="0">
                  <c:v>Student</c:v>
                </c:pt>
                <c:pt idx="1">
                  <c:v>Staff</c:v>
                </c:pt>
              </c:strCache>
            </c:strRef>
          </c:cat>
          <c:val>
            <c:numRef>
              <c:f>'5.10'!$E$52:$E$53</c:f>
              <c:numCache>
                <c:formatCode>0%</c:formatCode>
                <c:ptCount val="2"/>
                <c:pt idx="0">
                  <c:v>0.64999999999999991</c:v>
                </c:pt>
                <c:pt idx="1">
                  <c:v>0.45</c:v>
                </c:pt>
              </c:numCache>
            </c:numRef>
          </c:val>
          <c:extLst>
            <c:ext xmlns:c16="http://schemas.microsoft.com/office/drawing/2014/chart" uri="{C3380CC4-5D6E-409C-BE32-E72D297353CC}">
              <c16:uniqueId val="{00000002-C1E4-4A82-AE2C-E0E6F0AB6016}"/>
            </c:ext>
          </c:extLst>
        </c:ser>
        <c:dLbls>
          <c:showLegendKey val="0"/>
          <c:showVal val="0"/>
          <c:showCatName val="0"/>
          <c:showSerName val="0"/>
          <c:showPercent val="0"/>
          <c:showBubbleSize val="0"/>
        </c:dLbls>
        <c:gapWidth val="25"/>
        <c:overlap val="100"/>
        <c:axId val="172631248"/>
        <c:axId val="172649008"/>
      </c:barChart>
      <c:catAx>
        <c:axId val="1726312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72649008"/>
        <c:crosses val="autoZero"/>
        <c:auto val="1"/>
        <c:lblAlgn val="ctr"/>
        <c:lblOffset val="100"/>
        <c:noMultiLvlLbl val="0"/>
      </c:catAx>
      <c:valAx>
        <c:axId val="172649008"/>
        <c:scaling>
          <c:orientation val="minMax"/>
          <c:max val="1"/>
        </c:scaling>
        <c:delete val="1"/>
        <c:axPos val="t"/>
        <c:numFmt formatCode="0%" sourceLinked="1"/>
        <c:majorTickMark val="none"/>
        <c:minorTickMark val="none"/>
        <c:tickLblPos val="nextTo"/>
        <c:crossAx val="17263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'5.1'!$G$2</c:f>
              <c:strCache>
                <c:ptCount val="1"/>
                <c:pt idx="0">
                  <c:v>Student (759)</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'5.1'!$F$3:$F$16</c:f>
              <c:strCache>
                <c:ptCount val="14"/>
                <c:pt idx="0">
                  <c:v>12x</c:v>
                </c:pt>
                <c:pt idx="1">
                  <c:v>11</c:v>
                </c:pt>
                <c:pt idx="2">
                  <c:v>U1</c:v>
                </c:pt>
                <c:pt idx="3">
                  <c:v>U2</c:v>
                </c:pt>
                <c:pt idx="4">
                  <c:v>87</c:v>
                </c:pt>
                <c:pt idx="5">
                  <c:v>14</c:v>
                </c:pt>
                <c:pt idx="6">
                  <c:v>14A</c:v>
                </c:pt>
                <c:pt idx="7">
                  <c:v>60</c:v>
                </c:pt>
                <c:pt idx="8">
                  <c:v>18</c:v>
                </c:pt>
                <c:pt idx="9">
                  <c:v>87A</c:v>
                </c:pt>
                <c:pt idx="10">
                  <c:v>WM Bus on Demand</c:v>
                </c:pt>
                <c:pt idx="11">
                  <c:v>18A</c:v>
                </c:pt>
                <c:pt idx="12">
                  <c:v>19</c:v>
                </c:pt>
                <c:pt idx="13">
                  <c:v>Other</c:v>
                </c:pt>
              </c:strCache>
            </c:strRef>
          </c:cat>
          <c:val>
            <c:numRef>
              <c:f>'5.1'!$G$3:$G$16</c:f>
              <c:numCache>
                <c:formatCode>0%</c:formatCode>
                <c:ptCount val="14"/>
                <c:pt idx="0">
                  <c:v>0.503</c:v>
                </c:pt>
                <c:pt idx="1">
                  <c:v>0.41099999999999998</c:v>
                </c:pt>
                <c:pt idx="2">
                  <c:v>0.39800000000000002</c:v>
                </c:pt>
                <c:pt idx="3">
                  <c:v>0.39100000000000001</c:v>
                </c:pt>
                <c:pt idx="4">
                  <c:v>5.7000000000000002E-2</c:v>
                </c:pt>
                <c:pt idx="5">
                  <c:v>3.6999999999999998E-2</c:v>
                </c:pt>
                <c:pt idx="6">
                  <c:v>1.7999999999999999E-2</c:v>
                </c:pt>
                <c:pt idx="7">
                  <c:v>4.0000000000000001E-3</c:v>
                </c:pt>
                <c:pt idx="8">
                  <c:v>1.0999999999999999E-2</c:v>
                </c:pt>
                <c:pt idx="9">
                  <c:v>7.0000000000000001E-3</c:v>
                </c:pt>
                <c:pt idx="10">
                  <c:v>1E-3</c:v>
                </c:pt>
                <c:pt idx="11">
                  <c:v>4.0000000000000001E-3</c:v>
                </c:pt>
                <c:pt idx="12">
                  <c:v>0</c:v>
                </c:pt>
                <c:pt idx="13">
                  <c:v>1.7999999999999999E-2</c:v>
                </c:pt>
              </c:numCache>
            </c:numRef>
          </c:val>
          <c:extLst>
            <c:ext xmlns:c16="http://schemas.microsoft.com/office/drawing/2014/chart" uri="{C3380CC4-5D6E-409C-BE32-E72D297353CC}">
              <c16:uniqueId val="{00000000-0230-4F80-9DBF-8487A7C29A9E}"/>
            </c:ext>
          </c:extLst>
        </c:ser>
        <c:ser>
          <c:idx val="1"/>
          <c:order val="1"/>
          <c:tx>
            <c:strRef>
              <c:f>'5.1'!$H$2</c:f>
              <c:strCache>
                <c:ptCount val="1"/>
                <c:pt idx="0">
                  <c:v>Staff (134)</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'5.1'!$F$3:$F$16</c:f>
              <c:strCache>
                <c:ptCount val="14"/>
                <c:pt idx="0">
                  <c:v>12x</c:v>
                </c:pt>
                <c:pt idx="1">
                  <c:v>11</c:v>
                </c:pt>
                <c:pt idx="2">
                  <c:v>U1</c:v>
                </c:pt>
                <c:pt idx="3">
                  <c:v>U2</c:v>
                </c:pt>
                <c:pt idx="4">
                  <c:v>87</c:v>
                </c:pt>
                <c:pt idx="5">
                  <c:v>14</c:v>
                </c:pt>
                <c:pt idx="6">
                  <c:v>14A</c:v>
                </c:pt>
                <c:pt idx="7">
                  <c:v>60</c:v>
                </c:pt>
                <c:pt idx="8">
                  <c:v>18</c:v>
                </c:pt>
                <c:pt idx="9">
                  <c:v>87A</c:v>
                </c:pt>
                <c:pt idx="10">
                  <c:v>WM Bus on Demand</c:v>
                </c:pt>
                <c:pt idx="11">
                  <c:v>18A</c:v>
                </c:pt>
                <c:pt idx="12">
                  <c:v>19</c:v>
                </c:pt>
                <c:pt idx="13">
                  <c:v>Other</c:v>
                </c:pt>
              </c:strCache>
            </c:strRef>
          </c:cat>
          <c:val>
            <c:numRef>
              <c:f>'5.1'!$H$3:$H$16</c:f>
              <c:numCache>
                <c:formatCode>0%</c:formatCode>
                <c:ptCount val="14"/>
                <c:pt idx="0">
                  <c:v>0.29099999999999998</c:v>
                </c:pt>
                <c:pt idx="1">
                  <c:v>0.67900000000000005</c:v>
                </c:pt>
                <c:pt idx="2">
                  <c:v>0.26100000000000001</c:v>
                </c:pt>
                <c:pt idx="3">
                  <c:v>0.246</c:v>
                </c:pt>
                <c:pt idx="4">
                  <c:v>7.4999999999999997E-2</c:v>
                </c:pt>
                <c:pt idx="5">
                  <c:v>0.104</c:v>
                </c:pt>
                <c:pt idx="6">
                  <c:v>5.1999999999999998E-2</c:v>
                </c:pt>
                <c:pt idx="7">
                  <c:v>3.6999999999999998E-2</c:v>
                </c:pt>
                <c:pt idx="8">
                  <c:v>0</c:v>
                </c:pt>
                <c:pt idx="9">
                  <c:v>2.1999999999999999E-2</c:v>
                </c:pt>
                <c:pt idx="10">
                  <c:v>0.03</c:v>
                </c:pt>
                <c:pt idx="11">
                  <c:v>0</c:v>
                </c:pt>
                <c:pt idx="12">
                  <c:v>0</c:v>
                </c:pt>
                <c:pt idx="13">
                  <c:v>5.1999999999999998E-2</c:v>
                </c:pt>
              </c:numCache>
            </c:numRef>
          </c:val>
          <c:extLst>
            <c:ext xmlns:c16="http://schemas.microsoft.com/office/drawing/2014/chart" uri="{C3380CC4-5D6E-409C-BE32-E72D297353CC}">
              <c16:uniqueId val="{00000001-0230-4F80-9DBF-8487A7C29A9E}"/>
            </c:ext>
          </c:extLst>
        </c:ser>
        <c:dLbls>
          <c:showLegendKey val="0"/>
          <c:showVal val="0"/>
          <c:showCatName val="0"/>
          <c:showSerName val="0"/>
          <c:showPercent val="0"/>
          <c:showBubbleSize val="0"/>
        </c:dLbls>
        <c:gapWidth val="70"/>
        <c:overlap val="-10"/>
        <c:axId val="71729904"/>
        <c:axId val="71730384"/>
      </c:barChart>
      <c:catAx>
        <c:axId val="7172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71730384"/>
        <c:crosses val="autoZero"/>
        <c:auto val="1"/>
        <c:lblAlgn val="ctr"/>
        <c:lblOffset val="100"/>
        <c:noMultiLvlLbl val="0"/>
      </c:catAx>
      <c:valAx>
        <c:axId val="71730384"/>
        <c:scaling>
          <c:orientation val="minMax"/>
        </c:scaling>
        <c:delete val="1"/>
        <c:axPos val="l"/>
        <c:numFmt formatCode="0%" sourceLinked="1"/>
        <c:majorTickMark val="none"/>
        <c:minorTickMark val="none"/>
        <c:tickLblPos val="nextTo"/>
        <c:crossAx val="71729904"/>
        <c:crosses val="autoZero"/>
        <c:crossBetween val="between"/>
      </c:valAx>
      <c:spPr>
        <a:noFill/>
        <a:ln>
          <a:noFill/>
        </a:ln>
        <a:effectLst/>
      </c:spPr>
    </c:plotArea>
    <c:legend>
      <c:legendPos val="b"/>
      <c:layout>
        <c:manualLayout>
          <c:xMode val="edge"/>
          <c:yMode val="edge"/>
          <c:x val="0.20528746033978335"/>
          <c:y val="0.74904708596782132"/>
          <c:w val="0.32064115483811367"/>
          <c:h val="6.6653451277297368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'3.13'!$C$45</c:f>
              <c:strCache>
                <c:ptCount val="1"/>
                <c:pt idx="0">
                  <c:v>Student (755)</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'3.13'!$B$46:$B$61</c:f>
              <c:strCache>
                <c:ptCount val="16"/>
                <c:pt idx="0">
                  <c:v>I already travel sustainably</c:v>
                </c:pt>
                <c:pt idx="1">
                  <c:v>It would take too long</c:v>
                </c:pt>
                <c:pt idx="2">
                  <c:v>Active travel (walking/cycling) is not practical due to distance</c:v>
                </c:pt>
                <c:pt idx="3">
                  <c:v>Public transport is not reliable or convenient</c:v>
                </c:pt>
                <c:pt idx="4">
                  <c:v>Lack of safe walking/cycling routes</c:v>
                </c:pt>
                <c:pt idx="5">
                  <c:v>It would cost more than my current option</c:v>
                </c:pt>
                <c:pt idx="6">
                  <c:v>My work/study schedule makes it difficult</c:v>
                </c:pt>
                <c:pt idx="7">
                  <c:v>I prefer the convenience of my current travel option</c:v>
                </c:pt>
                <c:pt idx="8">
                  <c:v>I need to carry equipment/materials that make sustainable travel impractical</c:v>
                </c:pt>
                <c:pt idx="9">
                  <c:v>I prefer the comfort/privacy of my current travel option</c:v>
                </c:pt>
                <c:pt idx="10">
                  <c:v>Public transport is not available from where I live</c:v>
                </c:pt>
                <c:pt idx="11">
                  <c:v>Lack of suitable facilities (e.g., showers, bike storage)</c:v>
                </c:pt>
                <c:pt idx="12">
                  <c:v>I am not interested in changing how I travel</c:v>
                </c:pt>
                <c:pt idx="13">
                  <c:v>I have health or mobility needs that limit my options</c:v>
                </c:pt>
                <c:pt idx="14">
                  <c:v>Other (please specify)</c:v>
                </c:pt>
                <c:pt idx="15">
                  <c:v>My caring/family responsibilities make it difficult</c:v>
                </c:pt>
              </c:strCache>
            </c:strRef>
          </c:cat>
          <c:val>
            <c:numRef>
              <c:f>'3.13'!$C$46:$C$61</c:f>
              <c:numCache>
                <c:formatCode>0%</c:formatCode>
                <c:ptCount val="16"/>
                <c:pt idx="0">
                  <c:v>0.5</c:v>
                </c:pt>
                <c:pt idx="1">
                  <c:v>0.28000000000000003</c:v>
                </c:pt>
                <c:pt idx="2">
                  <c:v>0.27</c:v>
                </c:pt>
                <c:pt idx="3">
                  <c:v>0.14000000000000001</c:v>
                </c:pt>
                <c:pt idx="4">
                  <c:v>0.14000000000000001</c:v>
                </c:pt>
                <c:pt idx="5">
                  <c:v>0.13</c:v>
                </c:pt>
                <c:pt idx="6">
                  <c:v>0.11</c:v>
                </c:pt>
                <c:pt idx="7">
                  <c:v>0.1</c:v>
                </c:pt>
                <c:pt idx="8">
                  <c:v>0.06</c:v>
                </c:pt>
                <c:pt idx="9">
                  <c:v>0.06</c:v>
                </c:pt>
                <c:pt idx="10">
                  <c:v>0.04</c:v>
                </c:pt>
                <c:pt idx="11">
                  <c:v>0.03</c:v>
                </c:pt>
                <c:pt idx="12">
                  <c:v>0.03</c:v>
                </c:pt>
                <c:pt idx="13">
                  <c:v>0.02</c:v>
                </c:pt>
                <c:pt idx="14">
                  <c:v>0.02</c:v>
                </c:pt>
                <c:pt idx="15">
                  <c:v>0.01</c:v>
                </c:pt>
              </c:numCache>
            </c:numRef>
          </c:val>
          <c:extLst>
            <c:ext xmlns:c16="http://schemas.microsoft.com/office/drawing/2014/chart" uri="{C3380CC4-5D6E-409C-BE32-E72D297353CC}">
              <c16:uniqueId val="{00000000-4461-48C0-95B8-7171D80B64EC}"/>
            </c:ext>
          </c:extLst>
        </c:ser>
        <c:ser>
          <c:idx val="1"/>
          <c:order val="1"/>
          <c:tx>
            <c:strRef>
              <c:f>'3.13'!$D$45</c:f>
              <c:strCache>
                <c:ptCount val="1"/>
                <c:pt idx="0">
                  <c:v>Staff (785)</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'3.13'!$B$46:$B$61</c:f>
              <c:strCache>
                <c:ptCount val="16"/>
                <c:pt idx="0">
                  <c:v>I already travel sustainably</c:v>
                </c:pt>
                <c:pt idx="1">
                  <c:v>It would take too long</c:v>
                </c:pt>
                <c:pt idx="2">
                  <c:v>Active travel (walking/cycling) is not practical due to distance</c:v>
                </c:pt>
                <c:pt idx="3">
                  <c:v>Public transport is not reliable or convenient</c:v>
                </c:pt>
                <c:pt idx="4">
                  <c:v>Lack of safe walking/cycling routes</c:v>
                </c:pt>
                <c:pt idx="5">
                  <c:v>It would cost more than my current option</c:v>
                </c:pt>
                <c:pt idx="6">
                  <c:v>My work/study schedule makes it difficult</c:v>
                </c:pt>
                <c:pt idx="7">
                  <c:v>I prefer the convenience of my current travel option</c:v>
                </c:pt>
                <c:pt idx="8">
                  <c:v>I need to carry equipment/materials that make sustainable travel impractical</c:v>
                </c:pt>
                <c:pt idx="9">
                  <c:v>I prefer the comfort/privacy of my current travel option</c:v>
                </c:pt>
                <c:pt idx="10">
                  <c:v>Public transport is not available from where I live</c:v>
                </c:pt>
                <c:pt idx="11">
                  <c:v>Lack of suitable facilities (e.g., showers, bike storage)</c:v>
                </c:pt>
                <c:pt idx="12">
                  <c:v>I am not interested in changing how I travel</c:v>
                </c:pt>
                <c:pt idx="13">
                  <c:v>I have health or mobility needs that limit my options</c:v>
                </c:pt>
                <c:pt idx="14">
                  <c:v>Other (please specify)</c:v>
                </c:pt>
                <c:pt idx="15">
                  <c:v>My caring/family responsibilities make it difficult</c:v>
                </c:pt>
              </c:strCache>
            </c:strRef>
          </c:cat>
          <c:val>
            <c:numRef>
              <c:f>'3.13'!$D$46:$D$61</c:f>
              <c:numCache>
                <c:formatCode>0%</c:formatCode>
                <c:ptCount val="16"/>
                <c:pt idx="0">
                  <c:v>0.25</c:v>
                </c:pt>
                <c:pt idx="1">
                  <c:v>0.51</c:v>
                </c:pt>
                <c:pt idx="2">
                  <c:v>0.26</c:v>
                </c:pt>
                <c:pt idx="3">
                  <c:v>0.41</c:v>
                </c:pt>
                <c:pt idx="4">
                  <c:v>0.11</c:v>
                </c:pt>
                <c:pt idx="5">
                  <c:v>0.26</c:v>
                </c:pt>
                <c:pt idx="6">
                  <c:v>0.11</c:v>
                </c:pt>
                <c:pt idx="7">
                  <c:v>0.24</c:v>
                </c:pt>
                <c:pt idx="8">
                  <c:v>0.08</c:v>
                </c:pt>
                <c:pt idx="9">
                  <c:v>0.16</c:v>
                </c:pt>
                <c:pt idx="10">
                  <c:v>0.22</c:v>
                </c:pt>
                <c:pt idx="11">
                  <c:v>0.05</c:v>
                </c:pt>
                <c:pt idx="12">
                  <c:v>0.09</c:v>
                </c:pt>
                <c:pt idx="13">
                  <c:v>0.05</c:v>
                </c:pt>
                <c:pt idx="14">
                  <c:v>0.06</c:v>
                </c:pt>
                <c:pt idx="15">
                  <c:v>0.23</c:v>
                </c:pt>
              </c:numCache>
            </c:numRef>
          </c:val>
          <c:extLst>
            <c:ext xmlns:c16="http://schemas.microsoft.com/office/drawing/2014/chart" uri="{C3380CC4-5D6E-409C-BE32-E72D297353CC}">
              <c16:uniqueId val="{00000001-4461-48C0-95B8-7171D80B64EC}"/>
            </c:ext>
          </c:extLst>
        </c:ser>
        <c:dLbls>
          <c:showLegendKey val="0"/>
          <c:showVal val="0"/>
          <c:showCatName val="0"/>
          <c:showSerName val="0"/>
          <c:showPercent val="0"/>
          <c:showBubbleSize val="0"/>
        </c:dLbls>
        <c:gapWidth val="50"/>
        <c:axId val="616058559"/>
        <c:axId val="616043199"/>
      </c:barChart>
      <c:catAx>
        <c:axId val="61605855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616043199"/>
        <c:crosses val="autoZero"/>
        <c:auto val="1"/>
        <c:lblAlgn val="ctr"/>
        <c:lblOffset val="100"/>
        <c:noMultiLvlLbl val="0"/>
      </c:catAx>
      <c:valAx>
        <c:axId val="616043199"/>
        <c:scaling>
          <c:orientation val="minMax"/>
        </c:scaling>
        <c:delete val="1"/>
        <c:axPos val="t"/>
        <c:numFmt formatCode="0%" sourceLinked="1"/>
        <c:majorTickMark val="none"/>
        <c:minorTickMark val="none"/>
        <c:tickLblPos val="nextTo"/>
        <c:crossAx val="616058559"/>
        <c:crosses val="autoZero"/>
        <c:crossBetween val="between"/>
      </c:valAx>
      <c:spPr>
        <a:noFill/>
        <a:ln>
          <a:noFill/>
        </a:ln>
        <a:effectLst/>
      </c:spPr>
    </c:plotArea>
    <c:legend>
      <c:legendPos val="b"/>
      <c:layout>
        <c:manualLayout>
          <c:xMode val="edge"/>
          <c:yMode val="edge"/>
          <c:x val="0.54599436663609158"/>
          <c:y val="0.92749486144709836"/>
          <c:w val="0.26182474916065063"/>
          <c:h val="4.7336737026594529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'8.1'!$C$16</c:f>
              <c:strCache>
                <c:ptCount val="1"/>
                <c:pt idx="0">
                  <c:v>Student (1445)</c:v>
                </c:pt>
              </c:strCache>
            </c:strRef>
          </c:tx>
          <c:spPr>
            <a:solidFill>
              <a:schemeClr val="accent1"/>
            </a:solidFill>
            <a:ln>
              <a:noFill/>
            </a:ln>
            <a:effectLst/>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0-6492-4AE2-B3F0-02D3470C57E9}"/>
                </c:ext>
              </c:extLst>
            </c:dLbl>
            <c:dLbl>
              <c:idx val="9"/>
              <c:delete val="1"/>
              <c:extLst>
                <c:ext xmlns:c15="http://schemas.microsoft.com/office/drawing/2012/chart" uri="{CE6537A1-D6FC-4f65-9D91-7224C49458BB}"/>
                <c:ext xmlns:c16="http://schemas.microsoft.com/office/drawing/2014/chart" uri="{C3380CC4-5D6E-409C-BE32-E72D297353CC}">
                  <c16:uniqueId val="{00000001-6492-4AE2-B3F0-02D3470C57E9}"/>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'8.1'!$B$17:$B$27</c:f>
              <c:strCache>
                <c:ptCount val="11"/>
                <c:pt idx="0">
                  <c:v>E-scooter hire</c:v>
                </c:pt>
                <c:pt idx="1">
                  <c:v>West Midlands Cycle Hire</c:v>
                </c:pt>
                <c:pt idx="2">
                  <c:v>TFWM Bus pass offer</c:v>
                </c:pt>
                <c:pt idx="3">
                  <c:v>West Midlands Bus On Demand</c:v>
                </c:pt>
                <c:pt idx="4">
                  <c:v>Warwick Green Rewards</c:v>
                </c:pt>
                <c:pt idx="5">
                  <c:v>Enterprise Car Club</c:v>
                </c:pt>
                <c:pt idx="6">
                  <c:v>Staff eligibility for Stagecoach Uni-rider pass</c:v>
                </c:pt>
                <c:pt idx="7">
                  <c:v>Mobility Hubs</c:v>
                </c:pt>
                <c:pt idx="8">
                  <c:v>Cycle to Work Scheme</c:v>
                </c:pt>
                <c:pt idx="9">
                  <c:v>Car Salary Sacrifice Scheme</c:v>
                </c:pt>
                <c:pt idx="10">
                  <c:v>None of the above</c:v>
                </c:pt>
              </c:strCache>
            </c:strRef>
          </c:cat>
          <c:val>
            <c:numRef>
              <c:f>'8.1'!$C$17:$C$27</c:f>
              <c:numCache>
                <c:formatCode>0%</c:formatCode>
                <c:ptCount val="11"/>
                <c:pt idx="0">
                  <c:v>0.46</c:v>
                </c:pt>
                <c:pt idx="1">
                  <c:v>0.42</c:v>
                </c:pt>
                <c:pt idx="2">
                  <c:v>0.26</c:v>
                </c:pt>
                <c:pt idx="3">
                  <c:v>0.24</c:v>
                </c:pt>
                <c:pt idx="4">
                  <c:v>0.11</c:v>
                </c:pt>
                <c:pt idx="5">
                  <c:v>7.0000000000000007E-2</c:v>
                </c:pt>
                <c:pt idx="6">
                  <c:v>0.04</c:v>
                </c:pt>
                <c:pt idx="7">
                  <c:v>0.03</c:v>
                </c:pt>
                <c:pt idx="8">
                  <c:v>0</c:v>
                </c:pt>
                <c:pt idx="9">
                  <c:v>0</c:v>
                </c:pt>
                <c:pt idx="10">
                  <c:v>0.25</c:v>
                </c:pt>
              </c:numCache>
            </c:numRef>
          </c:val>
          <c:extLst>
            <c:ext xmlns:c16="http://schemas.microsoft.com/office/drawing/2014/chart" uri="{C3380CC4-5D6E-409C-BE32-E72D297353CC}">
              <c16:uniqueId val="{00000002-6492-4AE2-B3F0-02D3470C57E9}"/>
            </c:ext>
          </c:extLst>
        </c:ser>
        <c:ser>
          <c:idx val="1"/>
          <c:order val="1"/>
          <c:tx>
            <c:strRef>
              <c:f>'8.1'!$D$16</c:f>
              <c:strCache>
                <c:ptCount val="1"/>
                <c:pt idx="0">
                  <c:v>Staff (1120)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'8.1'!$B$17:$B$27</c:f>
              <c:strCache>
                <c:ptCount val="11"/>
                <c:pt idx="0">
                  <c:v>E-scooter hire</c:v>
                </c:pt>
                <c:pt idx="1">
                  <c:v>West Midlands Cycle Hire</c:v>
                </c:pt>
                <c:pt idx="2">
                  <c:v>TFWM Bus pass offer</c:v>
                </c:pt>
                <c:pt idx="3">
                  <c:v>West Midlands Bus On Demand</c:v>
                </c:pt>
                <c:pt idx="4">
                  <c:v>Warwick Green Rewards</c:v>
                </c:pt>
                <c:pt idx="5">
                  <c:v>Enterprise Car Club</c:v>
                </c:pt>
                <c:pt idx="6">
                  <c:v>Staff eligibility for Stagecoach Uni-rider pass</c:v>
                </c:pt>
                <c:pt idx="7">
                  <c:v>Mobility Hubs</c:v>
                </c:pt>
                <c:pt idx="8">
                  <c:v>Cycle to Work Scheme</c:v>
                </c:pt>
                <c:pt idx="9">
                  <c:v>Car Salary Sacrifice Scheme</c:v>
                </c:pt>
                <c:pt idx="10">
                  <c:v>None of the above</c:v>
                </c:pt>
              </c:strCache>
            </c:strRef>
          </c:cat>
          <c:val>
            <c:numRef>
              <c:f>'8.1'!$D$17:$D$27</c:f>
              <c:numCache>
                <c:formatCode>0%</c:formatCode>
                <c:ptCount val="11"/>
                <c:pt idx="0">
                  <c:v>0.44</c:v>
                </c:pt>
                <c:pt idx="1">
                  <c:v>0.34</c:v>
                </c:pt>
                <c:pt idx="2">
                  <c:v>0.36</c:v>
                </c:pt>
                <c:pt idx="3">
                  <c:v>0.37</c:v>
                </c:pt>
                <c:pt idx="4">
                  <c:v>0.26</c:v>
                </c:pt>
                <c:pt idx="5">
                  <c:v>0.28000000000000003</c:v>
                </c:pt>
                <c:pt idx="6">
                  <c:v>0.1</c:v>
                </c:pt>
                <c:pt idx="7">
                  <c:v>0.05</c:v>
                </c:pt>
                <c:pt idx="8">
                  <c:v>0.65</c:v>
                </c:pt>
                <c:pt idx="9">
                  <c:v>0.49</c:v>
                </c:pt>
                <c:pt idx="10">
                  <c:v>0.1</c:v>
                </c:pt>
              </c:numCache>
            </c:numRef>
          </c:val>
          <c:extLst>
            <c:ext xmlns:c16="http://schemas.microsoft.com/office/drawing/2014/chart" uri="{C3380CC4-5D6E-409C-BE32-E72D297353CC}">
              <c16:uniqueId val="{00000003-6492-4AE2-B3F0-02D3470C57E9}"/>
            </c:ext>
          </c:extLst>
        </c:ser>
        <c:dLbls>
          <c:dLblPos val="outEnd"/>
          <c:showLegendKey val="0"/>
          <c:showVal val="1"/>
          <c:showCatName val="0"/>
          <c:showSerName val="0"/>
          <c:showPercent val="0"/>
          <c:showBubbleSize val="0"/>
        </c:dLbls>
        <c:gapWidth val="100"/>
        <c:overlap val="-27"/>
        <c:axId val="740195328"/>
        <c:axId val="740200128"/>
      </c:barChart>
      <c:catAx>
        <c:axId val="74019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740200128"/>
        <c:crosses val="autoZero"/>
        <c:auto val="1"/>
        <c:lblAlgn val="ctr"/>
        <c:lblOffset val="100"/>
        <c:noMultiLvlLbl val="0"/>
      </c:catAx>
      <c:valAx>
        <c:axId val="740200128"/>
        <c:scaling>
          <c:orientation val="minMax"/>
        </c:scaling>
        <c:delete val="1"/>
        <c:axPos val="l"/>
        <c:numFmt formatCode="0%" sourceLinked="1"/>
        <c:majorTickMark val="none"/>
        <c:minorTickMark val="none"/>
        <c:tickLblPos val="nextTo"/>
        <c:crossAx val="740195328"/>
        <c:crosses val="autoZero"/>
        <c:crossBetween val="between"/>
      </c:valAx>
      <c:spPr>
        <a:noFill/>
        <a:ln>
          <a:noFill/>
        </a:ln>
        <a:effectLst/>
      </c:spPr>
    </c:plotArea>
    <c:legend>
      <c:legendPos val="t"/>
      <c:layout>
        <c:manualLayout>
          <c:xMode val="edge"/>
          <c:yMode val="edge"/>
          <c:x val="1.0260534953828921E-3"/>
          <c:y val="0.10232540526299039"/>
          <c:w val="0.19911146427797444"/>
          <c:h val="9.8721456146916728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425822331617812E-2"/>
          <c:y val="0"/>
          <c:w val="0.97538599239203405"/>
          <c:h val="0.80574889061392008"/>
        </c:manualLayout>
      </c:layout>
      <c:barChart>
        <c:barDir val="col"/>
        <c:grouping val="clustered"/>
        <c:varyColors val="0"/>
        <c:ser>
          <c:idx val="0"/>
          <c:order val="0"/>
          <c:tx>
            <c:strRef>
              <c:f>'8.5'!$C$14</c:f>
              <c:strCache>
                <c:ptCount val="1"/>
                <c:pt idx="0">
                  <c:v>Student (1229)</c:v>
                </c:pt>
              </c:strCache>
            </c:strRef>
          </c:tx>
          <c:spPr>
            <a:solidFill>
              <a:schemeClr val="accent1"/>
            </a:solidFill>
            <a:ln>
              <a:noFill/>
            </a:ln>
            <a:effectLst/>
          </c:spPr>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0-5E96-4F19-8A04-1D447E56B40A}"/>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'8.5'!$B$15:$B$24</c:f>
              <c:strCache>
                <c:ptCount val="10"/>
                <c:pt idx="0">
                  <c:v>Emails</c:v>
                </c:pt>
                <c:pt idx="1">
                  <c:v>MyWarwick app</c:v>
                </c:pt>
                <c:pt idx="2">
                  <c:v>Through friends or colleagues</c:v>
                </c:pt>
                <c:pt idx="3">
                  <c:v>Social media</c:v>
                </c:pt>
                <c:pt idx="4">
                  <c:v>Posters around campus</c:v>
                </c:pt>
                <c:pt idx="5">
                  <c:v>Other (please specify)</c:v>
                </c:pt>
                <c:pt idx="6">
                  <c:v>Other newsletters</c:v>
                </c:pt>
                <c:pt idx="7">
                  <c:v>Your Campus Journey webpages</c:v>
                </c:pt>
                <c:pt idx="8">
                  <c:v>Estates News</c:v>
                </c:pt>
                <c:pt idx="9">
                  <c:v>inbox insite</c:v>
                </c:pt>
              </c:strCache>
            </c:strRef>
          </c:cat>
          <c:val>
            <c:numRef>
              <c:f>'8.5'!$C$15:$C$24</c:f>
              <c:numCache>
                <c:formatCode>0%</c:formatCode>
                <c:ptCount val="10"/>
                <c:pt idx="0">
                  <c:v>0.47</c:v>
                </c:pt>
                <c:pt idx="1">
                  <c:v>0.46</c:v>
                </c:pt>
                <c:pt idx="2">
                  <c:v>0.41</c:v>
                </c:pt>
                <c:pt idx="3">
                  <c:v>0.26</c:v>
                </c:pt>
                <c:pt idx="4">
                  <c:v>0.13</c:v>
                </c:pt>
                <c:pt idx="5">
                  <c:v>0.1</c:v>
                </c:pt>
                <c:pt idx="6">
                  <c:v>0.04</c:v>
                </c:pt>
                <c:pt idx="7">
                  <c:v>0.04</c:v>
                </c:pt>
                <c:pt idx="8">
                  <c:v>0.01</c:v>
                </c:pt>
                <c:pt idx="9">
                  <c:v>0</c:v>
                </c:pt>
              </c:numCache>
            </c:numRef>
          </c:val>
          <c:extLst>
            <c:ext xmlns:c16="http://schemas.microsoft.com/office/drawing/2014/chart" uri="{C3380CC4-5D6E-409C-BE32-E72D297353CC}">
              <c16:uniqueId val="{00000001-5E96-4F19-8A04-1D447E56B40A}"/>
            </c:ext>
          </c:extLst>
        </c:ser>
        <c:ser>
          <c:idx val="1"/>
          <c:order val="1"/>
          <c:tx>
            <c:strRef>
              <c:f>'8.5'!$D$14</c:f>
              <c:strCache>
                <c:ptCount val="1"/>
                <c:pt idx="0">
                  <c:v>Staff (1038)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'8.5'!$B$15:$B$24</c:f>
              <c:strCache>
                <c:ptCount val="10"/>
                <c:pt idx="0">
                  <c:v>Emails</c:v>
                </c:pt>
                <c:pt idx="1">
                  <c:v>MyWarwick app</c:v>
                </c:pt>
                <c:pt idx="2">
                  <c:v>Through friends or colleagues</c:v>
                </c:pt>
                <c:pt idx="3">
                  <c:v>Social media</c:v>
                </c:pt>
                <c:pt idx="4">
                  <c:v>Posters around campus</c:v>
                </c:pt>
                <c:pt idx="5">
                  <c:v>Other (please specify)</c:v>
                </c:pt>
                <c:pt idx="6">
                  <c:v>Other newsletters</c:v>
                </c:pt>
                <c:pt idx="7">
                  <c:v>Your Campus Journey webpages</c:v>
                </c:pt>
                <c:pt idx="8">
                  <c:v>Estates News</c:v>
                </c:pt>
                <c:pt idx="9">
                  <c:v>inbox insite</c:v>
                </c:pt>
              </c:strCache>
            </c:strRef>
          </c:cat>
          <c:val>
            <c:numRef>
              <c:f>'8.5'!$D$15:$D$24</c:f>
              <c:numCache>
                <c:formatCode>0%</c:formatCode>
                <c:ptCount val="10"/>
                <c:pt idx="0">
                  <c:v>0.5</c:v>
                </c:pt>
                <c:pt idx="1">
                  <c:v>0.04</c:v>
                </c:pt>
                <c:pt idx="2">
                  <c:v>0.28999999999999998</c:v>
                </c:pt>
                <c:pt idx="3">
                  <c:v>0.06</c:v>
                </c:pt>
                <c:pt idx="4">
                  <c:v>0.05</c:v>
                </c:pt>
                <c:pt idx="5">
                  <c:v>0.05</c:v>
                </c:pt>
                <c:pt idx="6">
                  <c:v>0.09</c:v>
                </c:pt>
                <c:pt idx="7">
                  <c:v>0.04</c:v>
                </c:pt>
                <c:pt idx="8">
                  <c:v>0.11</c:v>
                </c:pt>
                <c:pt idx="9">
                  <c:v>0.72</c:v>
                </c:pt>
              </c:numCache>
            </c:numRef>
          </c:val>
          <c:extLst>
            <c:ext xmlns:c16="http://schemas.microsoft.com/office/drawing/2014/chart" uri="{C3380CC4-5D6E-409C-BE32-E72D297353CC}">
              <c16:uniqueId val="{00000002-5E96-4F19-8A04-1D447E56B40A}"/>
            </c:ext>
          </c:extLst>
        </c:ser>
        <c:dLbls>
          <c:dLblPos val="outEnd"/>
          <c:showLegendKey val="0"/>
          <c:showVal val="1"/>
          <c:showCatName val="0"/>
          <c:showSerName val="0"/>
          <c:showPercent val="0"/>
          <c:showBubbleSize val="0"/>
        </c:dLbls>
        <c:gapWidth val="100"/>
        <c:overlap val="-27"/>
        <c:axId val="740195328"/>
        <c:axId val="740200128"/>
      </c:barChart>
      <c:catAx>
        <c:axId val="74019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740200128"/>
        <c:crosses val="autoZero"/>
        <c:auto val="1"/>
        <c:lblAlgn val="ctr"/>
        <c:lblOffset val="100"/>
        <c:noMultiLvlLbl val="0"/>
      </c:catAx>
      <c:valAx>
        <c:axId val="740200128"/>
        <c:scaling>
          <c:orientation val="minMax"/>
        </c:scaling>
        <c:delete val="1"/>
        <c:axPos val="l"/>
        <c:numFmt formatCode="0%" sourceLinked="1"/>
        <c:majorTickMark val="none"/>
        <c:minorTickMark val="none"/>
        <c:tickLblPos val="nextTo"/>
        <c:crossAx val="740195328"/>
        <c:crosses val="autoZero"/>
        <c:crossBetween val="between"/>
      </c:valAx>
      <c:spPr>
        <a:noFill/>
        <a:ln>
          <a:noFill/>
        </a:ln>
        <a:effectLst/>
      </c:spPr>
    </c:plotArea>
    <c:legend>
      <c:legendPos val="t"/>
      <c:layout>
        <c:manualLayout>
          <c:xMode val="edge"/>
          <c:yMode val="edge"/>
          <c:x val="0.72093488996413391"/>
          <c:y val="0.11232196142369336"/>
          <c:w val="0.19911146427797444"/>
          <c:h val="9.4231242501615034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07CEBD-B709-44E4-AF0B-70E5CC63F3B5}" type="datetimeFigureOut">
              <a:rPr lang="en-GB" smtClean="0"/>
              <a:t>29/06/2026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A7811D-B380-4223-9FBC-62E76FBCF439}" type="slidenum">
              <a:rPr lang="en-GB" smtClean="0"/>
              <a:t>‹#›</a:t>
            </a:fld>
            <a:endParaRPr lang="en-GB"/>
          </a:p>
        </p:txBody>
      </p:sp>
    </p:spTree>
    <p:extLst>
      <p:ext uri="{BB962C8B-B14F-4D97-AF65-F5344CB8AC3E}">
        <p14:creationId xmlns:p14="http://schemas.microsoft.com/office/powerpoint/2010/main" val="355319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D78E-1B24-6FA4-46B2-24551FC613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1789D-27CE-DDCA-188A-48F623AFAE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C59404-B813-192E-5E1B-6048171264DD}"/>
              </a:ext>
            </a:extLst>
          </p:cNvPr>
          <p:cNvSpPr>
            <a:spLocks noGrp="1"/>
          </p:cNvSpPr>
          <p:nvPr>
            <p:ph type="body" idx="1"/>
          </p:nvPr>
        </p:nvSpPr>
        <p:spPr/>
        <p:txBody>
          <a:bodyPr/>
          <a:lstStyle/>
          <a:p>
            <a:pPr fontAlgn="base"/>
            <a:endParaRPr lang="en-GB" sz="1200" dirty="0">
              <a:latin typeface="Neue Haas Grotesk Text Pro" panose="020B0504020202020204" pitchFamily="34" charset="0"/>
            </a:endParaRPr>
          </a:p>
          <a:p>
            <a:r>
              <a:rPr lang="en-GB" dirty="0"/>
              <a:t>Notes:</a:t>
            </a:r>
          </a:p>
          <a:p>
            <a:r>
              <a:rPr lang="en-GB" dirty="0"/>
              <a:t>Car travel remains consistent for staff since 2024 (61% ), but has dropped slightly for students (10% in 2024 to 8% in 2025). </a:t>
            </a:r>
          </a:p>
          <a:p>
            <a:endParaRPr lang="en-GB" dirty="0"/>
          </a:p>
          <a:p>
            <a:r>
              <a:rPr lang="en-GB" dirty="0"/>
              <a:t>Bus Travel has shot up for student responses (41% in 2024 to 58% in 2025), and is driving the overall increase in bus usage overall (staff usage has remained consistent at 11% since 2024). </a:t>
            </a:r>
          </a:p>
          <a:p>
            <a:endParaRPr lang="en-GB" dirty="0"/>
          </a:p>
          <a:p>
            <a:r>
              <a:rPr lang="en-GB" dirty="0"/>
              <a:t>Walking / Running has dropped (significantly?) since 2024 (17%) to just 9% in 2025– students in particular are driving this drop, going from 28% in 2024 to 15% in 2025. Staff had just a slight decline from 5% in 2024 to 4% in 2025. </a:t>
            </a:r>
          </a:p>
          <a:p>
            <a:endParaRPr lang="en-GB" dirty="0"/>
          </a:p>
          <a:p>
            <a:r>
              <a:rPr lang="en-GB" dirty="0"/>
              <a:t>Cycling has seen less fluctuation than other modes of transport, and has staid consistent in overall population usage (7% in 2024 and 2025). However, student usage has dropped slightly from 6% in 2024 to 4% in 2025. Staff usage has increased slightly from 8% in 2024 to 9% in 2025. </a:t>
            </a:r>
          </a:p>
          <a:p>
            <a:endParaRPr lang="en-GB" dirty="0"/>
          </a:p>
          <a:p>
            <a:r>
              <a:rPr lang="en-GB" dirty="0"/>
              <a:t>Train travel remains fairly consistent, but has declined slightly for both staff and students; for staff, their usage dropped from 4% in 2024 to 3% in 2025, and for student it dropped from 5% in 2024 to 4% in 2025. This contributes to an overall usage decline from 5% of the total respondent population in 2024 to 3% in 2025. </a:t>
            </a:r>
          </a:p>
        </p:txBody>
      </p:sp>
      <p:sp>
        <p:nvSpPr>
          <p:cNvPr id="4" name="Slide Number Placeholder 3">
            <a:extLst>
              <a:ext uri="{FF2B5EF4-FFF2-40B4-BE49-F238E27FC236}">
                <a16:creationId xmlns:a16="http://schemas.microsoft.com/office/drawing/2014/main" id="{CAE8883A-BC18-4ADC-4D9B-878D1D307CDE}"/>
              </a:ext>
            </a:extLst>
          </p:cNvPr>
          <p:cNvSpPr>
            <a:spLocks noGrp="1"/>
          </p:cNvSpPr>
          <p:nvPr>
            <p:ph type="sldNum" sz="quarter" idx="5"/>
          </p:nvPr>
        </p:nvSpPr>
        <p:spPr/>
        <p:txBody>
          <a:bodyPr/>
          <a:lstStyle/>
          <a:p>
            <a:fld id="{05A7811D-B380-4223-9FBC-62E76FBCF439}" type="slidenum">
              <a:rPr lang="en-GB" smtClean="0"/>
              <a:t>4</a:t>
            </a:fld>
            <a:endParaRPr lang="en-GB"/>
          </a:p>
        </p:txBody>
      </p:sp>
    </p:spTree>
    <p:extLst>
      <p:ext uri="{BB962C8B-B14F-4D97-AF65-F5344CB8AC3E}">
        <p14:creationId xmlns:p14="http://schemas.microsoft.com/office/powerpoint/2010/main" val="398658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Notes</a:t>
            </a:r>
          </a:p>
          <a:p>
            <a:endParaRPr lang="en-GB" dirty="0"/>
          </a:p>
          <a:p>
            <a:r>
              <a:rPr lang="en-GB" dirty="0"/>
              <a:t>Questions are not as comparable y-o-y, as this question as asked slightly differently. However, we do see some small shifts from 2024 to 2025. There is a slight decline in the number of students travelling onto campus across the days (accept for Tuesday, increasing to 88% of student travel to campus on this day compared to 86% in 2024).  57% of students report to using the same mode of transportation every time they go onto campus. </a:t>
            </a:r>
          </a:p>
          <a:p>
            <a:endParaRPr lang="en-GB" dirty="0"/>
          </a:p>
          <a:p>
            <a:r>
              <a:rPr lang="en-GB" dirty="0"/>
              <a:t>Staff also show slight declines in when they travel to campus throughout the week compared to 2024, but overall show consistent patterns year on year when staff come onto campus (2024 to 2025) </a:t>
            </a:r>
          </a:p>
          <a:p>
            <a:endParaRPr lang="en-GB" dirty="0"/>
          </a:p>
          <a:p>
            <a:endParaRPr lang="en-GB" dirty="0"/>
          </a:p>
          <a:p>
            <a:r>
              <a:rPr lang="en-GB" dirty="0"/>
              <a:t>If include Q3.3– Staff are much more consistent in the ways in which they come onto campus. (73% of staff always use the same mode of transportation compared to 57% of students). </a:t>
            </a:r>
          </a:p>
          <a:p>
            <a:r>
              <a:rPr lang="en-GB" dirty="0"/>
              <a:t>. </a:t>
            </a:r>
          </a:p>
        </p:txBody>
      </p:sp>
      <p:sp>
        <p:nvSpPr>
          <p:cNvPr id="4" name="Slide Number Placeholder 3"/>
          <p:cNvSpPr>
            <a:spLocks noGrp="1"/>
          </p:cNvSpPr>
          <p:nvPr>
            <p:ph type="sldNum" sz="quarter" idx="5"/>
          </p:nvPr>
        </p:nvSpPr>
        <p:spPr/>
        <p:txBody>
          <a:bodyPr/>
          <a:lstStyle/>
          <a:p>
            <a:fld id="{05A7811D-B380-4223-9FBC-62E76FBCF439}" type="slidenum">
              <a:rPr lang="en-GB" smtClean="0"/>
              <a:t>5</a:t>
            </a:fld>
            <a:endParaRPr lang="en-GB"/>
          </a:p>
        </p:txBody>
      </p:sp>
    </p:spTree>
    <p:extLst>
      <p:ext uri="{BB962C8B-B14F-4D97-AF65-F5344CB8AC3E}">
        <p14:creationId xmlns:p14="http://schemas.microsoft.com/office/powerpoint/2010/main" val="694585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A7811D-B380-4223-9FBC-62E76FBCF439}" type="slidenum">
              <a:rPr lang="en-GB" smtClean="0"/>
              <a:t>7</a:t>
            </a:fld>
            <a:endParaRPr lang="en-GB"/>
          </a:p>
        </p:txBody>
      </p:sp>
    </p:spTree>
    <p:extLst>
      <p:ext uri="{BB962C8B-B14F-4D97-AF65-F5344CB8AC3E}">
        <p14:creationId xmlns:p14="http://schemas.microsoft.com/office/powerpoint/2010/main" val="2027150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A7811D-B380-4223-9FBC-62E76FBCF439}" type="slidenum">
              <a:rPr lang="en-GB" smtClean="0"/>
              <a:t>8</a:t>
            </a:fld>
            <a:endParaRPr lang="en-GB"/>
          </a:p>
        </p:txBody>
      </p:sp>
    </p:spTree>
    <p:extLst>
      <p:ext uri="{BB962C8B-B14F-4D97-AF65-F5344CB8AC3E}">
        <p14:creationId xmlns:p14="http://schemas.microsoft.com/office/powerpoint/2010/main" val="1981995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FA665-E4AB-4BDA-1F39-FF9401F8C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63D801-EBF3-94A7-CE8B-3F84D801CC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BC412-8530-5816-FB7F-94434D97747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F03768F-1229-BFC1-2B48-324072363E38}"/>
              </a:ext>
            </a:extLst>
          </p:cNvPr>
          <p:cNvSpPr>
            <a:spLocks noGrp="1"/>
          </p:cNvSpPr>
          <p:nvPr>
            <p:ph type="sldNum" sz="quarter" idx="5"/>
          </p:nvPr>
        </p:nvSpPr>
        <p:spPr/>
        <p:txBody>
          <a:bodyPr/>
          <a:lstStyle/>
          <a:p>
            <a:fld id="{05A7811D-B380-4223-9FBC-62E76FBCF439}" type="slidenum">
              <a:rPr lang="en-GB" smtClean="0"/>
              <a:t>9</a:t>
            </a:fld>
            <a:endParaRPr lang="en-GB"/>
          </a:p>
        </p:txBody>
      </p:sp>
    </p:spTree>
    <p:extLst>
      <p:ext uri="{BB962C8B-B14F-4D97-AF65-F5344CB8AC3E}">
        <p14:creationId xmlns:p14="http://schemas.microsoft.com/office/powerpoint/2010/main" val="2438812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4C3ED-057D-C8FB-1CA8-85958ABED7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1770-79BA-D265-5359-88B5D55D4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A57A88-A201-E585-4CA0-34C52796283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E3BC201-3873-1E8F-5883-FBC3857F599E}"/>
              </a:ext>
            </a:extLst>
          </p:cNvPr>
          <p:cNvSpPr>
            <a:spLocks noGrp="1"/>
          </p:cNvSpPr>
          <p:nvPr>
            <p:ph type="sldNum" sz="quarter" idx="5"/>
          </p:nvPr>
        </p:nvSpPr>
        <p:spPr/>
        <p:txBody>
          <a:bodyPr/>
          <a:lstStyle/>
          <a:p>
            <a:fld id="{05A7811D-B380-4223-9FBC-62E76FBCF439}" type="slidenum">
              <a:rPr lang="en-GB" smtClean="0"/>
              <a:t>10</a:t>
            </a:fld>
            <a:endParaRPr lang="en-GB"/>
          </a:p>
        </p:txBody>
      </p:sp>
    </p:spTree>
    <p:extLst>
      <p:ext uri="{BB962C8B-B14F-4D97-AF65-F5344CB8AC3E}">
        <p14:creationId xmlns:p14="http://schemas.microsoft.com/office/powerpoint/2010/main" val="2815865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4FBD8-65DF-A5FD-ED4C-3A69D83D5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BE52C-778C-57A3-B8BC-D9610BC5A1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56CBC5-F0D0-AC70-5B92-864CB61DD2F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422FC29-D79D-221E-15FF-79E5A12CE42D}"/>
              </a:ext>
            </a:extLst>
          </p:cNvPr>
          <p:cNvSpPr>
            <a:spLocks noGrp="1"/>
          </p:cNvSpPr>
          <p:nvPr>
            <p:ph type="sldNum" sz="quarter" idx="5"/>
          </p:nvPr>
        </p:nvSpPr>
        <p:spPr/>
        <p:txBody>
          <a:bodyPr/>
          <a:lstStyle/>
          <a:p>
            <a:fld id="{05A7811D-B380-4223-9FBC-62E76FBCF439}" type="slidenum">
              <a:rPr lang="en-GB" smtClean="0"/>
              <a:t>11</a:t>
            </a:fld>
            <a:endParaRPr lang="en-GB"/>
          </a:p>
        </p:txBody>
      </p:sp>
    </p:spTree>
    <p:extLst>
      <p:ext uri="{BB962C8B-B14F-4D97-AF65-F5344CB8AC3E}">
        <p14:creationId xmlns:p14="http://schemas.microsoft.com/office/powerpoint/2010/main" val="3642261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CDDB2-376B-A27F-6FB9-120968E07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486ABB-0B50-C666-E4F1-7DAF1C9B6C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2F711-1BB3-3FBE-129C-D571E1C95FB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3737EED-3590-7ED4-2A52-7E6947449350}"/>
              </a:ext>
            </a:extLst>
          </p:cNvPr>
          <p:cNvSpPr>
            <a:spLocks noGrp="1"/>
          </p:cNvSpPr>
          <p:nvPr>
            <p:ph type="sldNum" sz="quarter" idx="5"/>
          </p:nvPr>
        </p:nvSpPr>
        <p:spPr/>
        <p:txBody>
          <a:bodyPr/>
          <a:lstStyle/>
          <a:p>
            <a:fld id="{05A7811D-B380-4223-9FBC-62E76FBCF439}" type="slidenum">
              <a:rPr lang="en-GB" smtClean="0"/>
              <a:t>12</a:t>
            </a:fld>
            <a:endParaRPr lang="en-GB"/>
          </a:p>
        </p:txBody>
      </p:sp>
    </p:spTree>
    <p:extLst>
      <p:ext uri="{BB962C8B-B14F-4D97-AF65-F5344CB8AC3E}">
        <p14:creationId xmlns:p14="http://schemas.microsoft.com/office/powerpoint/2010/main" val="2439423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D9FC3-AFB1-6166-5036-201D877CF4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4C7CBF4-A763-5A32-604D-5134A81F22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FF43233-DF2E-010D-B435-7E8F9F56E30B}"/>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5" name="Footer Placeholder 4">
            <a:extLst>
              <a:ext uri="{FF2B5EF4-FFF2-40B4-BE49-F238E27FC236}">
                <a16:creationId xmlns:a16="http://schemas.microsoft.com/office/drawing/2014/main" id="{E74F11EA-5FE5-436A-6B34-04A0F28ED6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C3265E-7E87-7C5A-4E31-BE4207F99634}"/>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3018282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3F89-0612-7617-8932-300B917F4F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86505B-2CD4-793F-F68C-4C92D68619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278C87-815E-DF6F-5647-41D33264927F}"/>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5" name="Footer Placeholder 4">
            <a:extLst>
              <a:ext uri="{FF2B5EF4-FFF2-40B4-BE49-F238E27FC236}">
                <a16:creationId xmlns:a16="http://schemas.microsoft.com/office/drawing/2014/main" id="{22B6132A-199A-2AF6-B631-7B77A739C7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5758A6-03E8-7069-BF8E-4350AA725CD2}"/>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2399320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0DF5F-4217-61AB-7353-BAE2CD3BC7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B153079-18B5-DEC0-D7CB-8BEF0C3A2F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972986-5194-6B35-EB92-B001D20FB2AF}"/>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5" name="Footer Placeholder 4">
            <a:extLst>
              <a:ext uri="{FF2B5EF4-FFF2-40B4-BE49-F238E27FC236}">
                <a16:creationId xmlns:a16="http://schemas.microsoft.com/office/drawing/2014/main" id="{531B3734-41BF-79ED-F657-024565005D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97A5F3-8E0A-9605-0881-538C9052AC2A}"/>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1421348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6A23-FC13-C03F-CD42-8BF7777CCE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9188E4-63D4-D4B2-DA98-79D1BBBBE8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BCB8928-DF8B-F55E-0C92-AAB0D8AE82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C74B622-ED9C-D28F-9BD8-AA94F3CA1131}"/>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6" name="Footer Placeholder 5">
            <a:extLst>
              <a:ext uri="{FF2B5EF4-FFF2-40B4-BE49-F238E27FC236}">
                <a16:creationId xmlns:a16="http://schemas.microsoft.com/office/drawing/2014/main" id="{BFDB580D-E26A-BE52-69FC-ECDBF299C0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CA2874-CAF1-9793-E2F9-92DD239D99E0}"/>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3971433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3E4A-E68E-FEE6-BD54-0058A8C10E1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82BA6C-F4E1-42D1-E5FF-4D5BBC8A6C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29D978-163C-A60B-FBEE-3EC0FA4D39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25C17D3-A735-D22F-F23A-39A5828771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F850B3-1F5E-53ED-304E-B1A184FBDE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4D5D0C9-EC4C-0047-DBDA-5DFC57B21F2F}"/>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8" name="Footer Placeholder 7">
            <a:extLst>
              <a:ext uri="{FF2B5EF4-FFF2-40B4-BE49-F238E27FC236}">
                <a16:creationId xmlns:a16="http://schemas.microsoft.com/office/drawing/2014/main" id="{E8EB8D5A-808F-409A-62E2-3004651DC85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587B8BF-B844-8684-A40A-A484D7B50A4F}"/>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1956229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F75A8-7ABA-E405-F134-1A711787D3D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827099B-F465-9AE1-5E03-46560B964472}"/>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4" name="Footer Placeholder 3">
            <a:extLst>
              <a:ext uri="{FF2B5EF4-FFF2-40B4-BE49-F238E27FC236}">
                <a16:creationId xmlns:a16="http://schemas.microsoft.com/office/drawing/2014/main" id="{6F2F8440-E992-BAD1-8D16-E5EE19D6901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56EFEA6-02EC-FB89-8E7D-2EE8A3E165D9}"/>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2953023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47D2FE-0B4F-28B8-7CD9-C6010BF9DD35}"/>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3" name="Footer Placeholder 2">
            <a:extLst>
              <a:ext uri="{FF2B5EF4-FFF2-40B4-BE49-F238E27FC236}">
                <a16:creationId xmlns:a16="http://schemas.microsoft.com/office/drawing/2014/main" id="{5ACC966E-2FEF-9C17-5B09-8F9AE2319B0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3E3F675-8AE9-A352-EC77-67090BB28787}"/>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3082566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D362C-F724-F67B-7A11-C9019D2BE8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2EBD0A-E9C6-871A-BDF4-AC04AC77F0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A28C75-4914-FCEF-52E9-D1A8DA00AD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D24C00-A789-EB54-6AF7-D7034B73D8F9}"/>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6" name="Footer Placeholder 5">
            <a:extLst>
              <a:ext uri="{FF2B5EF4-FFF2-40B4-BE49-F238E27FC236}">
                <a16:creationId xmlns:a16="http://schemas.microsoft.com/office/drawing/2014/main" id="{DD606E3F-B212-AC51-20E3-1094860C30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FD24C3-0D31-0301-92A2-C76E96C25A96}"/>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165322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BF462-0F48-FFB9-3421-D077FD28E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59335E-490C-60E3-3F67-C30C07E2F0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2356C6-9537-7A90-6A60-F18B1D9150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28CD40-F9E7-A28C-BE02-93F38707FF86}"/>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6" name="Footer Placeholder 5">
            <a:extLst>
              <a:ext uri="{FF2B5EF4-FFF2-40B4-BE49-F238E27FC236}">
                <a16:creationId xmlns:a16="http://schemas.microsoft.com/office/drawing/2014/main" id="{180D5A6B-B4E3-E711-A53F-B571AFA20B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F9223B-F9AA-AD5A-68E1-5D1B3F189146}"/>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3577173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2378-9D9E-E85C-D7EE-9D91F01CC2B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4335B7-2051-CAD2-742A-5CBF34DF32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78BF35-C34B-82C8-785D-B387200B96D6}"/>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5" name="Footer Placeholder 4">
            <a:extLst>
              <a:ext uri="{FF2B5EF4-FFF2-40B4-BE49-F238E27FC236}">
                <a16:creationId xmlns:a16="http://schemas.microsoft.com/office/drawing/2014/main" id="{43970901-1B03-5CAD-A51C-DD2711819F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C7C6B9-8527-EF10-F1B0-F078050A6CBB}"/>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2891797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7E2F1-A65D-AE21-5A24-7EF9F92EF0B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FC3A3B-91D2-D59F-7DAA-7E1C468CBF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C86DDA-7019-E84D-4872-7CC6C8F44A7B}"/>
              </a:ext>
            </a:extLst>
          </p:cNvPr>
          <p:cNvSpPr>
            <a:spLocks noGrp="1"/>
          </p:cNvSpPr>
          <p:nvPr>
            <p:ph type="dt" sz="half" idx="10"/>
          </p:nvPr>
        </p:nvSpPr>
        <p:spPr/>
        <p:txBody>
          <a:bodyPr/>
          <a:lstStyle/>
          <a:p>
            <a:fld id="{5132D6BD-31F5-4ADF-8F43-7CC37B0D2194}" type="datetimeFigureOut">
              <a:rPr lang="en-GB" smtClean="0"/>
              <a:t>29/06/2026</a:t>
            </a:fld>
            <a:endParaRPr lang="en-GB"/>
          </a:p>
        </p:txBody>
      </p:sp>
      <p:sp>
        <p:nvSpPr>
          <p:cNvPr id="5" name="Footer Placeholder 4">
            <a:extLst>
              <a:ext uri="{FF2B5EF4-FFF2-40B4-BE49-F238E27FC236}">
                <a16:creationId xmlns:a16="http://schemas.microsoft.com/office/drawing/2014/main" id="{B6A886B8-F08E-F9F5-6FEE-6FE3FB09BB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71E531-09B9-02F7-E2D4-BA4A15CD7D39}"/>
              </a:ext>
            </a:extLst>
          </p:cNvPr>
          <p:cNvSpPr>
            <a:spLocks noGrp="1"/>
          </p:cNvSpPr>
          <p:nvPr>
            <p:ph type="sldNum" sz="quarter" idx="12"/>
          </p:nvPr>
        </p:nvSpPr>
        <p:spPr/>
        <p:txBody>
          <a:bodyPr/>
          <a:lstStyle/>
          <a:p>
            <a:fld id="{9E01F552-26C9-44EA-B9DA-3CAEA402385C}" type="slidenum">
              <a:rPr lang="en-GB" smtClean="0"/>
              <a:t>‹#›</a:t>
            </a:fld>
            <a:endParaRPr lang="en-GB"/>
          </a:p>
        </p:txBody>
      </p:sp>
    </p:spTree>
    <p:extLst>
      <p:ext uri="{BB962C8B-B14F-4D97-AF65-F5344CB8AC3E}">
        <p14:creationId xmlns:p14="http://schemas.microsoft.com/office/powerpoint/2010/main" val="370366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1106652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337AF688-F2F4-5A61-7DEC-E4536AC76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BA0E0DF3-0C51-3B21-3B96-9D21D637379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04167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mage and text v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7040CE-A94D-AA9F-2647-AFA5B8425771}"/>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3" name="Text Placeholder 12">
            <a:extLst>
              <a:ext uri="{FF2B5EF4-FFF2-40B4-BE49-F238E27FC236}">
                <a16:creationId xmlns:a16="http://schemas.microsoft.com/office/drawing/2014/main" id="{20F49C91-0553-D74D-2497-E699C5393217}"/>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4" name="Content Placeholder 15">
            <a:extLst>
              <a:ext uri="{FF2B5EF4-FFF2-40B4-BE49-F238E27FC236}">
                <a16:creationId xmlns:a16="http://schemas.microsoft.com/office/drawing/2014/main" id="{D63F3000-138E-2A82-B6ED-0E923DAF35BA}"/>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6" name="Picture Placeholder 11">
            <a:extLst>
              <a:ext uri="{FF2B5EF4-FFF2-40B4-BE49-F238E27FC236}">
                <a16:creationId xmlns:a16="http://schemas.microsoft.com/office/drawing/2014/main" id="{2230340E-87C8-BAF7-89D1-25433C9E30B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E02E724E-A288-EFC3-E3BB-BE3CABCA3AC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1" name="Graphic 10">
            <a:extLst>
              <a:ext uri="{FF2B5EF4-FFF2-40B4-BE49-F238E27FC236}">
                <a16:creationId xmlns:a16="http://schemas.microsoft.com/office/drawing/2014/main" id="{C2BB48BA-E4D7-01A5-235A-B675AB1414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2" name="Footer Placeholder 4">
            <a:extLst>
              <a:ext uri="{FF2B5EF4-FFF2-40B4-BE49-F238E27FC236}">
                <a16:creationId xmlns:a16="http://schemas.microsoft.com/office/drawing/2014/main" id="{EDC605D0-8A67-116B-F38D-738685542D77}"/>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4" name="Slide Number Placeholder 5">
            <a:extLst>
              <a:ext uri="{FF2B5EF4-FFF2-40B4-BE49-F238E27FC236}">
                <a16:creationId xmlns:a16="http://schemas.microsoft.com/office/drawing/2014/main" id="{79C74E85-CCD9-756F-E57A-188000714F0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2771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BD1BE230-6420-FFF5-6758-C7F9655713B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7AAE7977-1BF5-F218-8311-ED7BFCFB29B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1246083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06D98896-83DF-6A21-1A43-C2633EAB2E44}"/>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8" name="Slide Number Placeholder 5">
            <a:extLst>
              <a:ext uri="{FF2B5EF4-FFF2-40B4-BE49-F238E27FC236}">
                <a16:creationId xmlns:a16="http://schemas.microsoft.com/office/drawing/2014/main" id="{A147CB46-A89C-F1F7-F942-979B4D697F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29143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3" name="Graphic 2">
            <a:extLst>
              <a:ext uri="{FF2B5EF4-FFF2-40B4-BE49-F238E27FC236}">
                <a16:creationId xmlns:a16="http://schemas.microsoft.com/office/drawing/2014/main" id="{6684A845-46C3-33DA-CA23-5D8B7F1FD21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7E9D5C80-43CB-B93C-AFEF-243C2D123E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4278595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DB55-15B8-121C-9A95-E50F7B5D84F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3F09629B-2E3D-8D47-E492-E4A5A92D99C2}"/>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A6CDA95B-F761-5DAE-DA12-BB84C3475489}"/>
              </a:ext>
            </a:extLst>
          </p:cNvPr>
          <p:cNvSpPr>
            <a:spLocks noGrp="1"/>
          </p:cNvSpPr>
          <p:nvPr>
            <p:ph type="ftr" sz="quarter" idx="11"/>
          </p:nvPr>
        </p:nvSpPr>
        <p:spPr>
          <a:xfrm>
            <a:off x="1039733" y="5994450"/>
            <a:ext cx="10652534" cy="360000"/>
          </a:xfrm>
          <a:prstGeom prst="rect">
            <a:avLst/>
          </a:prstGeom>
        </p:spPr>
        <p:txBody>
          <a:bodyPr/>
          <a:lstStyle/>
          <a:p>
            <a:endParaRPr lang="en-GB"/>
          </a:p>
        </p:txBody>
      </p:sp>
    </p:spTree>
    <p:extLst>
      <p:ext uri="{BB962C8B-B14F-4D97-AF65-F5344CB8AC3E}">
        <p14:creationId xmlns:p14="http://schemas.microsoft.com/office/powerpoint/2010/main" val="14023486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6AEC56F5-70C7-6B90-D9C5-30B098A22CD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82A2F16-8026-9430-DFC0-2804BED2C56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65035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65A8CE34-40F0-EC27-F6DC-A9DFD33FD8D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2A8FA899-6463-CF85-2673-DC139035FF9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122368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595D91D9-CCA9-A9B9-5586-20666977E2F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35EABDC7-BB7A-5EDA-21BA-97E1A0205A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10667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73A34389-1F12-66E3-6C69-B610591E546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1E4017DD-C813-3043-7FB0-A35D3B5C7A2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20243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43B0015-6C6D-3EC4-6761-F5A070AC6D4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2DC7190-6158-888C-B0C7-CDFA1C4B2C8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442713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ll page image and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D2BE15D2-428D-7220-9547-DA01AED31FB5}"/>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11888757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E374B3-9BB3-3993-5205-DACD8521FF6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5ADBAF59-55AD-BB20-0854-4F00E3D183B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7F7BC55-3BC8-B89D-7919-0E86A543B57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247D0FD-6198-AED6-8BFB-68FF711B434D}"/>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DEF2CC0D-E565-F017-AE91-CB0C2E441F2F}"/>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C84566B0-775F-522F-5694-0E110C51522C}"/>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864856EA-8ADC-3DB3-F2A2-2F26B84865D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0F27F0CE-9DAF-4D31-CA8F-A32C049CAE8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982605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9190BE7-B3D0-2484-8498-7AA5209EAFC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B58EF5B5-50B6-097D-254A-DC0302C1E750}"/>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E07138AA-8105-84D9-677F-DAC3332DE7D3}"/>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8391AE21-6050-0226-6F85-476E9AF6A406}"/>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154CAD70-D10E-930A-16EA-FD228228C9D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D2A1544-8B5E-1EBA-9577-83CE7B0EADA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B05C08EB-46CF-FA11-3595-6C3BEAF443DD}"/>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59796065-C488-2296-40DE-B6F40F6B325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064860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6A6F6C75-D2A5-E05B-2BCE-798B8F09BB83}"/>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00CAFEC1-AE66-D8B4-E6D2-27C8EB892EB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1F426AEF-67DB-0719-C906-7D7AB50263C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0172993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F8CEB787-490E-53D2-9EBC-81E529CEA45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C9B4DFF7-D728-A0BD-BB56-56B0DBF62266}"/>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87779431-194F-E6E0-3EF3-3906DCBCA3A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2825291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E82D668-9298-B429-8245-1BC16281F68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B7DABA17-7B7D-899F-84F8-292CA7682798}"/>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03884091-69C6-4322-83B8-C2BD56341AB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1602932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5CDA39D1-C067-433E-BEEB-1E5A3359C16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65889796-979E-8AF1-9D58-7D0FDF3D416A}"/>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EDFDF015-8CB2-7AE0-CC71-02DC2C8A9D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AC9CE45D-5663-1B62-E264-FE43A462B865}"/>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C196A81-C5EF-AD47-CDBF-98F74EE14AF2}"/>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42561608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B5ED1A46-D6DD-5265-ACD4-B99C67E04B6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0B27340E-4B53-CC7A-7B58-E4712BCE07C0}"/>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06FCE97C-D04A-21AE-E2D4-C31176C5CEB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2660144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3535785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4663468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193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9DA70695-2501-E77B-EFCA-F8982C3AF85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0573EA90-025A-92E5-9459-5C7BEE7EA5E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10963996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337AF688-F2F4-5A61-7DEC-E4536AC76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BA0E0DF3-0C51-3B21-3B96-9D21D637379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9474676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27078967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9BD1-A4DD-6A62-9BB5-F304498F64C0}"/>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BB37A09F-609D-6141-5F28-1FE05BC4218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516419A-B37A-74F5-E24E-782EAA1AB77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3604531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1" name="Content Placeholder 15">
            <a:extLst>
              <a:ext uri="{FF2B5EF4-FFF2-40B4-BE49-F238E27FC236}">
                <a16:creationId xmlns:a16="http://schemas.microsoft.com/office/drawing/2014/main" id="{A3BBA274-D5FA-81FC-EF2A-782133FFBF8D}"/>
              </a:ext>
            </a:extLst>
          </p:cNvPr>
          <p:cNvSpPr>
            <a:spLocks noGrp="1"/>
          </p:cNvSpPr>
          <p:nvPr>
            <p:ph sz="quarter" idx="19"/>
          </p:nvPr>
        </p:nvSpPr>
        <p:spPr>
          <a:xfrm>
            <a:off x="499732" y="1888476"/>
            <a:ext cx="11192533" cy="3567600"/>
          </a:xfrm>
          <a:prstGeom prst="rect">
            <a:avLst/>
          </a:prstGeom>
        </p:spPr>
        <p:txBody>
          <a:bodyPr/>
          <a:lstStyle>
            <a:lvl1pPr>
              <a:lnSpc>
                <a:spcPct val="104000"/>
              </a:lnSpc>
              <a:defRPr sz="1400" b="0" i="0"/>
            </a:lvl1pPr>
          </a:lstStyle>
          <a:p>
            <a:endParaRPr lang="en-GB"/>
          </a:p>
        </p:txBody>
      </p:sp>
      <p:sp>
        <p:nvSpPr>
          <p:cNvPr id="5" name="Footer Placeholder 4">
            <a:extLst>
              <a:ext uri="{FF2B5EF4-FFF2-40B4-BE49-F238E27FC236}">
                <a16:creationId xmlns:a16="http://schemas.microsoft.com/office/drawing/2014/main" id="{889B92C1-F22F-9E51-6976-3986B0F6A52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2940EE97-C53A-24F1-7226-4B77D93021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697750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 name="Footer Placeholder 4">
            <a:extLst>
              <a:ext uri="{FF2B5EF4-FFF2-40B4-BE49-F238E27FC236}">
                <a16:creationId xmlns:a16="http://schemas.microsoft.com/office/drawing/2014/main" id="{586F01CE-863C-2545-F359-8EA7DA242B3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D4300F38-9E19-2837-5541-00EE5F9E99F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986034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963F4D0E-28C6-7F57-EE08-455ACB2089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D892581-57BF-3501-A81B-FE662EA3EA1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9267236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EB511903-CB70-1128-6EEE-9FF21DD8977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E3EB83CE-0CDC-FE94-D907-C47260ACA782}"/>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4228333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0483C78-BC28-1830-F13E-92BD8D4DB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02E5F5AA-B1A2-E9D6-D14D-2F3AD3C5145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066672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3B91A3E3-F049-5B54-8336-88231750EE46}"/>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32536744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 and text v1">
    <p:bg>
      <p:bgPr>
        <a:solidFill>
          <a:schemeClr val="bg1"/>
        </a:solidFill>
        <a:effectLst/>
      </p:bgPr>
    </p:bg>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CACF877-98EB-C504-2170-B2D84E90BF7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3" name="Graphic 2">
            <a:extLst>
              <a:ext uri="{FF2B5EF4-FFF2-40B4-BE49-F238E27FC236}">
                <a16:creationId xmlns:a16="http://schemas.microsoft.com/office/drawing/2014/main" id="{6B27849B-CB10-F1E0-A5A8-5B05A3F3F9E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F4178E48-5E26-7133-CEE5-105663E56BA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7" name="Title Placeholder 1">
            <a:extLst>
              <a:ext uri="{FF2B5EF4-FFF2-40B4-BE49-F238E27FC236}">
                <a16:creationId xmlns:a16="http://schemas.microsoft.com/office/drawing/2014/main" id="{59933AFB-C5B9-05B3-AA63-1283AF192037}"/>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BE189048-A4DC-8194-6856-2E45B35726CC}"/>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C0D125F2-CF42-C81F-11C5-AAA95CDA9FA9}"/>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2" name="Footer Placeholder 4">
            <a:extLst>
              <a:ext uri="{FF2B5EF4-FFF2-40B4-BE49-F238E27FC236}">
                <a16:creationId xmlns:a16="http://schemas.microsoft.com/office/drawing/2014/main" id="{10375886-2AF5-4107-AE31-D263FB07CDDA}"/>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3" name="Slide Number Placeholder 5">
            <a:extLst>
              <a:ext uri="{FF2B5EF4-FFF2-40B4-BE49-F238E27FC236}">
                <a16:creationId xmlns:a16="http://schemas.microsoft.com/office/drawing/2014/main" id="{32CB9AFF-7FE6-A460-A0CB-BB991494894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771589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and text v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7040CE-A94D-AA9F-2647-AFA5B8425771}"/>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3" name="Text Placeholder 12">
            <a:extLst>
              <a:ext uri="{FF2B5EF4-FFF2-40B4-BE49-F238E27FC236}">
                <a16:creationId xmlns:a16="http://schemas.microsoft.com/office/drawing/2014/main" id="{20F49C91-0553-D74D-2497-E699C5393217}"/>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4" name="Content Placeholder 15">
            <a:extLst>
              <a:ext uri="{FF2B5EF4-FFF2-40B4-BE49-F238E27FC236}">
                <a16:creationId xmlns:a16="http://schemas.microsoft.com/office/drawing/2014/main" id="{D63F3000-138E-2A82-B6ED-0E923DAF35BA}"/>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6" name="Picture Placeholder 11">
            <a:extLst>
              <a:ext uri="{FF2B5EF4-FFF2-40B4-BE49-F238E27FC236}">
                <a16:creationId xmlns:a16="http://schemas.microsoft.com/office/drawing/2014/main" id="{2230340E-87C8-BAF7-89D1-25433C9E30B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E02E724E-A288-EFC3-E3BB-BE3CABCA3AC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1" name="Graphic 10">
            <a:extLst>
              <a:ext uri="{FF2B5EF4-FFF2-40B4-BE49-F238E27FC236}">
                <a16:creationId xmlns:a16="http://schemas.microsoft.com/office/drawing/2014/main" id="{C2BB48BA-E4D7-01A5-235A-B675AB1414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2" name="Footer Placeholder 4">
            <a:extLst>
              <a:ext uri="{FF2B5EF4-FFF2-40B4-BE49-F238E27FC236}">
                <a16:creationId xmlns:a16="http://schemas.microsoft.com/office/drawing/2014/main" id="{EDC605D0-8A67-116B-F38D-738685542D77}"/>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4" name="Slide Number Placeholder 5">
            <a:extLst>
              <a:ext uri="{FF2B5EF4-FFF2-40B4-BE49-F238E27FC236}">
                <a16:creationId xmlns:a16="http://schemas.microsoft.com/office/drawing/2014/main" id="{79C74E85-CCD9-756F-E57A-188000714F0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0883453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ree image and text 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1" name="Picture Placeholder 11">
            <a:extLst>
              <a:ext uri="{FF2B5EF4-FFF2-40B4-BE49-F238E27FC236}">
                <a16:creationId xmlns:a16="http://schemas.microsoft.com/office/drawing/2014/main" id="{2CB57F59-3C57-C85A-4795-3FD9AD5D848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Footer Placeholder 4">
            <a:extLst>
              <a:ext uri="{FF2B5EF4-FFF2-40B4-BE49-F238E27FC236}">
                <a16:creationId xmlns:a16="http://schemas.microsoft.com/office/drawing/2014/main" id="{D0BE81EC-17A2-AF37-8B15-8B6D9CEC691B}"/>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7D633C40-011D-9E95-0EE5-FEDBCC39FE1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9685759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hree image and text 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4" name="Picture Placeholder 11">
            <a:extLst>
              <a:ext uri="{FF2B5EF4-FFF2-40B4-BE49-F238E27FC236}">
                <a16:creationId xmlns:a16="http://schemas.microsoft.com/office/drawing/2014/main" id="{BC30E919-61CD-A0E3-FBE6-8B10FDC911E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5" name="Content Placeholder 15">
            <a:extLst>
              <a:ext uri="{FF2B5EF4-FFF2-40B4-BE49-F238E27FC236}">
                <a16:creationId xmlns:a16="http://schemas.microsoft.com/office/drawing/2014/main" id="{FB6437F4-92A5-139A-A9C4-A697581FC02F}"/>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2" name="Footer Placeholder 4">
            <a:extLst>
              <a:ext uri="{FF2B5EF4-FFF2-40B4-BE49-F238E27FC236}">
                <a16:creationId xmlns:a16="http://schemas.microsoft.com/office/drawing/2014/main" id="{F2B071D6-2E80-5842-B9C1-E84C09937430}"/>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266678E-B6BC-A6EA-D020-113EF97B100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639572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3FFC4DE-4136-486C-252C-5AD4A808106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45C2996C-6DB5-A199-8218-F2160223F17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8B3A5009-B28B-F2B8-8E32-188E9E05E15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4079645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artner Logo v1">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A4667DD-C338-BED4-997B-55E10BCF384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cxnSp>
        <p:nvCxnSpPr>
          <p:cNvPr id="13" name="Straight Connector 12">
            <a:extLst>
              <a:ext uri="{FF2B5EF4-FFF2-40B4-BE49-F238E27FC236}">
                <a16:creationId xmlns:a16="http://schemas.microsoft.com/office/drawing/2014/main" id="{6326FD46-2E55-87FF-F0B3-A17A0C3DF6F8}"/>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Picture Placeholder 11">
            <a:extLst>
              <a:ext uri="{FF2B5EF4-FFF2-40B4-BE49-F238E27FC236}">
                <a16:creationId xmlns:a16="http://schemas.microsoft.com/office/drawing/2014/main" id="{D282104C-1BBA-3D79-5319-A46C88E85C5C}"/>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15" name="Straight Connector 14">
            <a:extLst>
              <a:ext uri="{FF2B5EF4-FFF2-40B4-BE49-F238E27FC236}">
                <a16:creationId xmlns:a16="http://schemas.microsoft.com/office/drawing/2014/main" id="{CE8D4A99-E1E1-3139-1236-6EA3B7C13551}"/>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Picture Placeholder 11">
            <a:extLst>
              <a:ext uri="{FF2B5EF4-FFF2-40B4-BE49-F238E27FC236}">
                <a16:creationId xmlns:a16="http://schemas.microsoft.com/office/drawing/2014/main" id="{B52B6039-B8A2-14D4-A5B5-B1C6596497BC}"/>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spTree>
    <p:extLst>
      <p:ext uri="{BB962C8B-B14F-4D97-AF65-F5344CB8AC3E}">
        <p14:creationId xmlns:p14="http://schemas.microsoft.com/office/powerpoint/2010/main" val="23703672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84AF844-7532-EA26-6DF9-7821D6DAAA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FF3443A7-ED34-25B2-4D80-A6F4038F79F9}"/>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CE34DAB9-73AF-CCFF-D154-A20EF66F3E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16928291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9895347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v2">
    <p:bg>
      <p:bgPr>
        <a:solidFill>
          <a:schemeClr val="bg1"/>
        </a:solidFill>
        <a:effectLst/>
      </p:bgPr>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
        <p:nvSpPr>
          <p:cNvPr id="11" name="Title Placeholder 1">
            <a:extLst>
              <a:ext uri="{FF2B5EF4-FFF2-40B4-BE49-F238E27FC236}">
                <a16:creationId xmlns:a16="http://schemas.microsoft.com/office/drawing/2014/main" id="{10B7C26A-DD06-48F4-6F84-2D4126BA4271}"/>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Tree>
    <p:extLst>
      <p:ext uri="{BB962C8B-B14F-4D97-AF65-F5344CB8AC3E}">
        <p14:creationId xmlns:p14="http://schemas.microsoft.com/office/powerpoint/2010/main" val="1866846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5796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theme" Target="../theme/theme3.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25FB89-21F6-0890-804D-E0F6BD742C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EBCFACE-6CF2-A458-92E8-4F7C923E4C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1D9B36-CE48-5622-806F-554D295B9B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32D6BD-31F5-4ADF-8F43-7CC37B0D2194}" type="datetimeFigureOut">
              <a:rPr lang="en-GB" smtClean="0"/>
              <a:t>29/06/2026</a:t>
            </a:fld>
            <a:endParaRPr lang="en-GB"/>
          </a:p>
        </p:txBody>
      </p:sp>
      <p:sp>
        <p:nvSpPr>
          <p:cNvPr id="5" name="Footer Placeholder 4">
            <a:extLst>
              <a:ext uri="{FF2B5EF4-FFF2-40B4-BE49-F238E27FC236}">
                <a16:creationId xmlns:a16="http://schemas.microsoft.com/office/drawing/2014/main" id="{5C12EA2D-5636-8B3D-88E1-FFA015DB83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76778FB-A2A5-8A57-CCEF-A45CB861B3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01F552-26C9-44EA-B9DA-3CAEA402385C}" type="slidenum">
              <a:rPr lang="en-GB" smtClean="0"/>
              <a:t>‹#›</a:t>
            </a:fld>
            <a:endParaRPr lang="en-GB"/>
          </a:p>
        </p:txBody>
      </p:sp>
    </p:spTree>
    <p:extLst>
      <p:ext uri="{BB962C8B-B14F-4D97-AF65-F5344CB8AC3E}">
        <p14:creationId xmlns:p14="http://schemas.microsoft.com/office/powerpoint/2010/main" val="1015244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48DBD2B0-55F3-A63B-D200-9AE2F14584C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6B1CF57D-73B6-439E-2ADE-A41FA70DCFC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336252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Tree>
    <p:extLst>
      <p:ext uri="{BB962C8B-B14F-4D97-AF65-F5344CB8AC3E}">
        <p14:creationId xmlns:p14="http://schemas.microsoft.com/office/powerpoint/2010/main" val="39141612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0.xml"/><Relationship Id="rId1" Type="http://schemas.openxmlformats.org/officeDocument/2006/relationships/tags" Target="../tags/tag1.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40.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38.xml"/><Relationship Id="rId5" Type="http://schemas.openxmlformats.org/officeDocument/2006/relationships/chart" Target="../charts/char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xml"/><Relationship Id="rId1" Type="http://schemas.openxmlformats.org/officeDocument/2006/relationships/slideLayout" Target="../slideLayouts/slideLayout38.xml"/><Relationship Id="rId5" Type="http://schemas.openxmlformats.org/officeDocument/2006/relationships/chart" Target="../charts/chart8.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5.xml"/><Relationship Id="rId1" Type="http://schemas.openxmlformats.org/officeDocument/2006/relationships/slideLayout" Target="../slideLayouts/slideLayout38.xml"/><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6.xml"/><Relationship Id="rId1" Type="http://schemas.openxmlformats.org/officeDocument/2006/relationships/slideLayout" Target="../slideLayouts/slideLayout38.xml"/><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7.xml"/><Relationship Id="rId1" Type="http://schemas.openxmlformats.org/officeDocument/2006/relationships/slideLayout" Target="../slideLayouts/slideLayout38.xml"/><Relationship Id="rId4" Type="http://schemas.openxmlformats.org/officeDocument/2006/relationships/chart" Target="../charts/char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38.xml"/><Relationship Id="rId4" Type="http://schemas.openxmlformats.org/officeDocument/2006/relationships/chart" Target="../charts/char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303F4157-55B0-FE86-3580-E331778EFA54}"/>
              </a:ext>
            </a:extLst>
          </p:cNvPr>
          <p:cNvSpPr>
            <a:spLocks noGrp="1"/>
          </p:cNvSpPr>
          <p:nvPr>
            <p:ph type="body" sz="quarter" idx="13"/>
          </p:nvPr>
        </p:nvSpPr>
        <p:spPr>
          <a:xfrm>
            <a:off x="1356983" y="5480606"/>
            <a:ext cx="8208000" cy="855299"/>
          </a:xfrm>
        </p:spPr>
        <p:txBody>
          <a:bodyPr wrap="square">
            <a:normAutofit/>
          </a:bodyPr>
          <a:lstStyle/>
          <a:p>
            <a:pPr marL="0" indent="0">
              <a:lnSpc>
                <a:spcPct val="95000"/>
              </a:lnSpc>
              <a:spcAft>
                <a:spcPts val="600"/>
              </a:spcAft>
              <a:buNone/>
            </a:pPr>
            <a:r>
              <a:rPr lang="en-GB" sz="1600" dirty="0">
                <a:latin typeface="Neue Haas Grotesk Text Pro" panose="020B0504020202020204" pitchFamily="34" charset="0"/>
              </a:rPr>
              <a:t>Market Research &amp; Insight Team</a:t>
            </a:r>
            <a:endParaRPr lang="en-US" sz="1600" dirty="0">
              <a:latin typeface="Neue Haas Grotesk Text Pro" panose="020B0504020202020204" pitchFamily="34" charset="0"/>
            </a:endParaRPr>
          </a:p>
          <a:p>
            <a:pPr marL="0" indent="0">
              <a:lnSpc>
                <a:spcPct val="95000"/>
              </a:lnSpc>
              <a:spcAft>
                <a:spcPts val="600"/>
              </a:spcAft>
              <a:buNone/>
            </a:pPr>
            <a:r>
              <a:rPr lang="en-US" sz="1600" dirty="0">
                <a:latin typeface="Neue Haas Grotesk Text Pro" panose="020B0504020202020204" pitchFamily="34" charset="0"/>
              </a:rPr>
              <a:t>March 2025</a:t>
            </a:r>
          </a:p>
        </p:txBody>
      </p:sp>
      <p:sp>
        <p:nvSpPr>
          <p:cNvPr id="14" name="Title 2">
            <a:extLst>
              <a:ext uri="{FF2B5EF4-FFF2-40B4-BE49-F238E27FC236}">
                <a16:creationId xmlns:a16="http://schemas.microsoft.com/office/drawing/2014/main" id="{974AB4BE-A300-D67C-1EEE-23535A37FE5E}"/>
              </a:ext>
            </a:extLst>
          </p:cNvPr>
          <p:cNvSpPr>
            <a:spLocks noGrp="1"/>
          </p:cNvSpPr>
          <p:nvPr>
            <p:ph type="title"/>
          </p:nvPr>
        </p:nvSpPr>
        <p:spPr>
          <a:xfrm>
            <a:off x="503043" y="2824018"/>
            <a:ext cx="8208000" cy="1743682"/>
          </a:xfrm>
        </p:spPr>
        <p:txBody>
          <a:bodyPr wrap="square" anchor="t">
            <a:normAutofit/>
          </a:bodyPr>
          <a:lstStyle/>
          <a:p>
            <a:r>
              <a:rPr lang="en-GB" sz="4800" dirty="0"/>
              <a:t>2025 Travel Survey-</a:t>
            </a:r>
            <a:br>
              <a:rPr lang="en-GB" sz="4800" dirty="0"/>
            </a:br>
            <a:r>
              <a:rPr lang="en-GB" sz="3600" dirty="0"/>
              <a:t>Executive Summary</a:t>
            </a:r>
            <a:endParaRPr lang="en-US" sz="6000" dirty="0"/>
          </a:p>
        </p:txBody>
      </p:sp>
      <p:pic>
        <p:nvPicPr>
          <p:cNvPr id="6" name="Picture Placeholder 26" descr="A close-up of a booth seat&#10;&#10;AI-generated content may be incorrect.">
            <a:extLst>
              <a:ext uri="{FF2B5EF4-FFF2-40B4-BE49-F238E27FC236}">
                <a16:creationId xmlns:a16="http://schemas.microsoft.com/office/drawing/2014/main" id="{352C5E1A-DFE7-1BD0-8999-72F3C66238F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957566" y="1"/>
            <a:ext cx="3272280"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7" name="Picture Placeholder 42" descr="A person on a scooter&#10;&#10;AI-generated content may be incorrect.">
            <a:extLst>
              <a:ext uri="{FF2B5EF4-FFF2-40B4-BE49-F238E27FC236}">
                <a16:creationId xmlns:a16="http://schemas.microsoft.com/office/drawing/2014/main" id="{BAB6E3E3-0AB6-AC23-13F9-E8431A71E7C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957570" y="1895901"/>
            <a:ext cx="3272280"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1269315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E7E83C-4AB1-4062-0142-93A03AD8B455}"/>
              </a:ext>
            </a:extLst>
          </p:cNvPr>
          <p:cNvSpPr>
            <a:spLocks noGrp="1"/>
          </p:cNvSpPr>
          <p:nvPr>
            <p:ph type="body" sz="quarter" idx="13"/>
          </p:nvPr>
        </p:nvSpPr>
        <p:spPr>
          <a:xfrm>
            <a:off x="566520" y="1194067"/>
            <a:ext cx="496800" cy="493200"/>
          </a:xfrm>
        </p:spPr>
        <p:txBody>
          <a:bodyPr/>
          <a:lstStyle/>
          <a:p>
            <a:r>
              <a:rPr lang="en-GB" sz="1400" dirty="0"/>
              <a:t>3</a:t>
            </a:r>
          </a:p>
        </p:txBody>
      </p:sp>
      <p:sp>
        <p:nvSpPr>
          <p:cNvPr id="3" name="Text Placeholder 2">
            <a:extLst>
              <a:ext uri="{FF2B5EF4-FFF2-40B4-BE49-F238E27FC236}">
                <a16:creationId xmlns:a16="http://schemas.microsoft.com/office/drawing/2014/main" id="{BB9698BC-53A3-A2C0-BDED-4D887A4D8E1F}"/>
              </a:ext>
            </a:extLst>
          </p:cNvPr>
          <p:cNvSpPr>
            <a:spLocks noGrp="1"/>
          </p:cNvSpPr>
          <p:nvPr>
            <p:ph type="body" sz="quarter" idx="14"/>
          </p:nvPr>
        </p:nvSpPr>
        <p:spPr>
          <a:xfrm>
            <a:off x="1341102" y="1163922"/>
            <a:ext cx="10354781" cy="493200"/>
          </a:xfrm>
        </p:spPr>
        <p:txBody>
          <a:bodyPr/>
          <a:lstStyle/>
          <a:p>
            <a:pPr marL="0" indent="0">
              <a:buNone/>
            </a:pPr>
            <a:r>
              <a:rPr lang="en-GB" sz="1600" dirty="0"/>
              <a:t>Overview</a:t>
            </a:r>
          </a:p>
        </p:txBody>
      </p:sp>
      <p:sp>
        <p:nvSpPr>
          <p:cNvPr id="4" name="Text Placeholder 3">
            <a:extLst>
              <a:ext uri="{FF2B5EF4-FFF2-40B4-BE49-F238E27FC236}">
                <a16:creationId xmlns:a16="http://schemas.microsoft.com/office/drawing/2014/main" id="{6EB3289B-FB5A-A627-9224-91CB2B06B7F5}"/>
              </a:ext>
            </a:extLst>
          </p:cNvPr>
          <p:cNvSpPr>
            <a:spLocks noGrp="1"/>
          </p:cNvSpPr>
          <p:nvPr>
            <p:ph type="body" sz="quarter" idx="15"/>
          </p:nvPr>
        </p:nvSpPr>
        <p:spPr>
          <a:xfrm>
            <a:off x="566520" y="1674036"/>
            <a:ext cx="496800" cy="493200"/>
          </a:xfrm>
        </p:spPr>
        <p:txBody>
          <a:bodyPr/>
          <a:lstStyle/>
          <a:p>
            <a:r>
              <a:rPr lang="en-GB" sz="1400" dirty="0"/>
              <a:t>4</a:t>
            </a:r>
          </a:p>
        </p:txBody>
      </p:sp>
      <p:sp>
        <p:nvSpPr>
          <p:cNvPr id="5" name="Text Placeholder 4">
            <a:extLst>
              <a:ext uri="{FF2B5EF4-FFF2-40B4-BE49-F238E27FC236}">
                <a16:creationId xmlns:a16="http://schemas.microsoft.com/office/drawing/2014/main" id="{8BD08238-DBA4-0429-28AD-19F8A8DC8286}"/>
              </a:ext>
            </a:extLst>
          </p:cNvPr>
          <p:cNvSpPr>
            <a:spLocks noGrp="1"/>
          </p:cNvSpPr>
          <p:nvPr>
            <p:ph type="body" sz="quarter" idx="17"/>
          </p:nvPr>
        </p:nvSpPr>
        <p:spPr>
          <a:xfrm>
            <a:off x="566520" y="2154005"/>
            <a:ext cx="496800" cy="493200"/>
          </a:xfrm>
        </p:spPr>
        <p:txBody>
          <a:bodyPr/>
          <a:lstStyle/>
          <a:p>
            <a:r>
              <a:rPr lang="en-GB" sz="1400" dirty="0"/>
              <a:t>5</a:t>
            </a:r>
          </a:p>
        </p:txBody>
      </p:sp>
      <p:sp>
        <p:nvSpPr>
          <p:cNvPr id="6" name="Text Placeholder 5">
            <a:extLst>
              <a:ext uri="{FF2B5EF4-FFF2-40B4-BE49-F238E27FC236}">
                <a16:creationId xmlns:a16="http://schemas.microsoft.com/office/drawing/2014/main" id="{2B53A402-2332-99CE-1BFB-77FEE8FE48D2}"/>
              </a:ext>
            </a:extLst>
          </p:cNvPr>
          <p:cNvSpPr>
            <a:spLocks noGrp="1"/>
          </p:cNvSpPr>
          <p:nvPr>
            <p:ph type="body" sz="quarter" idx="19"/>
          </p:nvPr>
        </p:nvSpPr>
        <p:spPr>
          <a:xfrm>
            <a:off x="566520" y="2633974"/>
            <a:ext cx="496800" cy="493200"/>
          </a:xfrm>
        </p:spPr>
        <p:txBody>
          <a:bodyPr/>
          <a:lstStyle/>
          <a:p>
            <a:r>
              <a:rPr lang="en-GB" sz="1400" dirty="0"/>
              <a:t>6</a:t>
            </a:r>
          </a:p>
        </p:txBody>
      </p:sp>
      <p:sp>
        <p:nvSpPr>
          <p:cNvPr id="7" name="Text Placeholder 6">
            <a:extLst>
              <a:ext uri="{FF2B5EF4-FFF2-40B4-BE49-F238E27FC236}">
                <a16:creationId xmlns:a16="http://schemas.microsoft.com/office/drawing/2014/main" id="{A9787165-A359-BED9-7819-7A742784C412}"/>
              </a:ext>
            </a:extLst>
          </p:cNvPr>
          <p:cNvSpPr>
            <a:spLocks noGrp="1"/>
          </p:cNvSpPr>
          <p:nvPr>
            <p:ph type="body" sz="quarter" idx="21"/>
          </p:nvPr>
        </p:nvSpPr>
        <p:spPr>
          <a:xfrm>
            <a:off x="566520" y="3113943"/>
            <a:ext cx="496800" cy="493200"/>
          </a:xfrm>
        </p:spPr>
        <p:txBody>
          <a:bodyPr/>
          <a:lstStyle/>
          <a:p>
            <a:r>
              <a:rPr lang="en-GB" sz="1400" dirty="0"/>
              <a:t>7</a:t>
            </a:r>
          </a:p>
        </p:txBody>
      </p:sp>
      <p:sp>
        <p:nvSpPr>
          <p:cNvPr id="8" name="Title 7">
            <a:extLst>
              <a:ext uri="{FF2B5EF4-FFF2-40B4-BE49-F238E27FC236}">
                <a16:creationId xmlns:a16="http://schemas.microsoft.com/office/drawing/2014/main" id="{4C056B10-2906-E151-316E-20BCA29D2BE3}"/>
              </a:ext>
            </a:extLst>
          </p:cNvPr>
          <p:cNvSpPr>
            <a:spLocks noGrp="1"/>
          </p:cNvSpPr>
          <p:nvPr>
            <p:ph type="title"/>
          </p:nvPr>
        </p:nvSpPr>
        <p:spPr>
          <a:xfrm>
            <a:off x="499733" y="356454"/>
            <a:ext cx="11192534" cy="609398"/>
          </a:xfrm>
        </p:spPr>
        <p:txBody>
          <a:bodyPr/>
          <a:lstStyle/>
          <a:p>
            <a:r>
              <a:rPr lang="en-GB" dirty="0">
                <a:latin typeface="+mn-lt"/>
              </a:rPr>
              <a:t>Contents</a:t>
            </a:r>
          </a:p>
        </p:txBody>
      </p:sp>
      <p:sp>
        <p:nvSpPr>
          <p:cNvPr id="9" name="Text Placeholder 8">
            <a:extLst>
              <a:ext uri="{FF2B5EF4-FFF2-40B4-BE49-F238E27FC236}">
                <a16:creationId xmlns:a16="http://schemas.microsoft.com/office/drawing/2014/main" id="{B866093C-90ED-09A1-B510-2F5F4039F5F6}"/>
              </a:ext>
            </a:extLst>
          </p:cNvPr>
          <p:cNvSpPr>
            <a:spLocks noGrp="1"/>
          </p:cNvSpPr>
          <p:nvPr>
            <p:ph type="body" sz="quarter" idx="24"/>
          </p:nvPr>
        </p:nvSpPr>
        <p:spPr>
          <a:xfrm>
            <a:off x="1341102" y="1643176"/>
            <a:ext cx="10354781" cy="493200"/>
          </a:xfrm>
        </p:spPr>
        <p:txBody>
          <a:bodyPr/>
          <a:lstStyle/>
          <a:p>
            <a:pPr marL="0" indent="0">
              <a:buNone/>
            </a:pPr>
            <a:r>
              <a:rPr lang="en-GB" sz="1600" dirty="0"/>
              <a:t>How Staff and Students travel</a:t>
            </a:r>
          </a:p>
        </p:txBody>
      </p:sp>
      <p:sp>
        <p:nvSpPr>
          <p:cNvPr id="10" name="Text Placeholder 9">
            <a:extLst>
              <a:ext uri="{FF2B5EF4-FFF2-40B4-BE49-F238E27FC236}">
                <a16:creationId xmlns:a16="http://schemas.microsoft.com/office/drawing/2014/main" id="{24C1AE3E-65C1-101E-1A78-C287E7523601}"/>
              </a:ext>
            </a:extLst>
          </p:cNvPr>
          <p:cNvSpPr>
            <a:spLocks noGrp="1"/>
          </p:cNvSpPr>
          <p:nvPr>
            <p:ph type="body" sz="quarter" idx="25"/>
          </p:nvPr>
        </p:nvSpPr>
        <p:spPr>
          <a:xfrm>
            <a:off x="1341102" y="2122430"/>
            <a:ext cx="10354781" cy="493200"/>
          </a:xfrm>
        </p:spPr>
        <p:txBody>
          <a:bodyPr/>
          <a:lstStyle/>
          <a:p>
            <a:pPr marL="0" indent="0">
              <a:buNone/>
            </a:pPr>
            <a:r>
              <a:rPr lang="en-GB" sz="1600"/>
              <a:t>When do Staff and Students Travel</a:t>
            </a:r>
          </a:p>
        </p:txBody>
      </p:sp>
      <p:sp>
        <p:nvSpPr>
          <p:cNvPr id="11" name="Text Placeholder 10">
            <a:extLst>
              <a:ext uri="{FF2B5EF4-FFF2-40B4-BE49-F238E27FC236}">
                <a16:creationId xmlns:a16="http://schemas.microsoft.com/office/drawing/2014/main" id="{8297DB0A-8340-6B85-CDBA-E389EAE0CF9D}"/>
              </a:ext>
            </a:extLst>
          </p:cNvPr>
          <p:cNvSpPr>
            <a:spLocks noGrp="1"/>
          </p:cNvSpPr>
          <p:nvPr>
            <p:ph type="body" sz="quarter" idx="26"/>
          </p:nvPr>
        </p:nvSpPr>
        <p:spPr>
          <a:xfrm>
            <a:off x="1341102" y="2601684"/>
            <a:ext cx="10354781" cy="493200"/>
          </a:xfrm>
        </p:spPr>
        <p:txBody>
          <a:bodyPr/>
          <a:lstStyle/>
          <a:p>
            <a:pPr marL="0" indent="0">
              <a:buNone/>
            </a:pPr>
            <a:r>
              <a:rPr lang="en-GB" sz="1600"/>
              <a:t>Travel Satisfaction</a:t>
            </a:r>
          </a:p>
        </p:txBody>
      </p:sp>
      <p:sp>
        <p:nvSpPr>
          <p:cNvPr id="12" name="Text Placeholder 11">
            <a:extLst>
              <a:ext uri="{FF2B5EF4-FFF2-40B4-BE49-F238E27FC236}">
                <a16:creationId xmlns:a16="http://schemas.microsoft.com/office/drawing/2014/main" id="{E03E62F8-28FC-AC98-1DA6-4FA75418EA2D}"/>
              </a:ext>
            </a:extLst>
          </p:cNvPr>
          <p:cNvSpPr>
            <a:spLocks noGrp="1"/>
          </p:cNvSpPr>
          <p:nvPr>
            <p:ph type="body" sz="quarter" idx="27"/>
          </p:nvPr>
        </p:nvSpPr>
        <p:spPr>
          <a:xfrm>
            <a:off x="1341102" y="3080938"/>
            <a:ext cx="10354781" cy="493200"/>
          </a:xfrm>
        </p:spPr>
        <p:txBody>
          <a:bodyPr/>
          <a:lstStyle/>
          <a:p>
            <a:pPr marL="0" indent="0">
              <a:buNone/>
            </a:pPr>
            <a:r>
              <a:rPr lang="en-GB" sz="1600" dirty="0"/>
              <a:t>Cars on Campus</a:t>
            </a:r>
          </a:p>
        </p:txBody>
      </p:sp>
      <p:sp>
        <p:nvSpPr>
          <p:cNvPr id="13" name="Text Placeholder 12">
            <a:extLst>
              <a:ext uri="{FF2B5EF4-FFF2-40B4-BE49-F238E27FC236}">
                <a16:creationId xmlns:a16="http://schemas.microsoft.com/office/drawing/2014/main" id="{0F653D3B-2A23-B140-7FEC-034C0002DC18}"/>
              </a:ext>
            </a:extLst>
          </p:cNvPr>
          <p:cNvSpPr>
            <a:spLocks noGrp="1"/>
          </p:cNvSpPr>
          <p:nvPr>
            <p:ph type="body" sz="quarter" idx="30"/>
          </p:nvPr>
        </p:nvSpPr>
        <p:spPr>
          <a:xfrm>
            <a:off x="1341102" y="3560192"/>
            <a:ext cx="10354781" cy="493200"/>
          </a:xfrm>
        </p:spPr>
        <p:txBody>
          <a:bodyPr/>
          <a:lstStyle/>
          <a:p>
            <a:pPr marL="0" indent="0">
              <a:buNone/>
            </a:pPr>
            <a:r>
              <a:rPr lang="en-GB" sz="1600" dirty="0"/>
              <a:t>Travel by Bus</a:t>
            </a:r>
          </a:p>
        </p:txBody>
      </p:sp>
      <p:sp>
        <p:nvSpPr>
          <p:cNvPr id="14" name="Text Placeholder 13">
            <a:extLst>
              <a:ext uri="{FF2B5EF4-FFF2-40B4-BE49-F238E27FC236}">
                <a16:creationId xmlns:a16="http://schemas.microsoft.com/office/drawing/2014/main" id="{31F543E3-3F63-9F4D-7802-D585CA014FB8}"/>
              </a:ext>
            </a:extLst>
          </p:cNvPr>
          <p:cNvSpPr>
            <a:spLocks noGrp="1"/>
          </p:cNvSpPr>
          <p:nvPr>
            <p:ph type="body" sz="quarter" idx="32"/>
          </p:nvPr>
        </p:nvSpPr>
        <p:spPr>
          <a:xfrm>
            <a:off x="566520" y="3593912"/>
            <a:ext cx="496800" cy="493200"/>
          </a:xfrm>
        </p:spPr>
        <p:txBody>
          <a:bodyPr/>
          <a:lstStyle/>
          <a:p>
            <a:r>
              <a:rPr lang="en-GB" sz="1400" dirty="0"/>
              <a:t>8</a:t>
            </a:r>
          </a:p>
        </p:txBody>
      </p:sp>
      <p:sp>
        <p:nvSpPr>
          <p:cNvPr id="16" name="Slide Number Placeholder 15">
            <a:extLst>
              <a:ext uri="{FF2B5EF4-FFF2-40B4-BE49-F238E27FC236}">
                <a16:creationId xmlns:a16="http://schemas.microsoft.com/office/drawing/2014/main" id="{07F751F4-48A9-0050-4238-C2FB056AC91C}"/>
              </a:ext>
            </a:extLst>
          </p:cNvPr>
          <p:cNvSpPr>
            <a:spLocks noGrp="1"/>
          </p:cNvSpPr>
          <p:nvPr>
            <p:ph type="sldNum" sz="quarter" idx="4"/>
          </p:nvPr>
        </p:nvSpPr>
        <p:spPr>
          <a:xfrm>
            <a:off x="474994" y="5773399"/>
            <a:ext cx="360000" cy="360000"/>
          </a:xfrm>
        </p:spPr>
        <p:txBody>
          <a:bodyPr/>
          <a:lstStyle/>
          <a:p>
            <a:fld id="{E8F1A65C-595C-4736-BF40-F7D31E789466}" type="slidenum">
              <a:rPr lang="en-GB" smtClean="0">
                <a:latin typeface="+mn-lt"/>
              </a:rPr>
              <a:pPr/>
              <a:t>2</a:t>
            </a:fld>
            <a:endParaRPr lang="en-GB">
              <a:latin typeface="+mn-lt"/>
            </a:endParaRPr>
          </a:p>
        </p:txBody>
      </p:sp>
      <p:sp>
        <p:nvSpPr>
          <p:cNvPr id="17" name="Text Placeholder 12">
            <a:extLst>
              <a:ext uri="{FF2B5EF4-FFF2-40B4-BE49-F238E27FC236}">
                <a16:creationId xmlns:a16="http://schemas.microsoft.com/office/drawing/2014/main" id="{178F136E-5C1F-4B91-7C5B-DD6CBFA33F03}"/>
              </a:ext>
            </a:extLst>
          </p:cNvPr>
          <p:cNvSpPr txBox="1">
            <a:spLocks/>
          </p:cNvSpPr>
          <p:nvPr/>
        </p:nvSpPr>
        <p:spPr>
          <a:xfrm>
            <a:off x="1341102" y="4039446"/>
            <a:ext cx="10354781" cy="493200"/>
          </a:xfrm>
          <a:prstGeom prst="rect">
            <a:avLst/>
          </a:prstGeom>
        </p:spPr>
        <p:txBody>
          <a:bodyPr vert="horz" lIns="91440" tIns="45720" rIns="91440" bIns="45720" rtlCol="0">
            <a:noAutofit/>
          </a:bodyPr>
          <a:lstStyle>
            <a:lvl1pPr marL="228600" indent="-228600" algn="l" defTabSz="914400" rtl="0" eaLnBrk="1" latinLnBrk="0" hangingPunct="1">
              <a:lnSpc>
                <a:spcPct val="104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a:t>Cycling and Facilities</a:t>
            </a:r>
          </a:p>
        </p:txBody>
      </p:sp>
      <p:sp>
        <p:nvSpPr>
          <p:cNvPr id="18" name="Text Placeholder 13">
            <a:extLst>
              <a:ext uri="{FF2B5EF4-FFF2-40B4-BE49-F238E27FC236}">
                <a16:creationId xmlns:a16="http://schemas.microsoft.com/office/drawing/2014/main" id="{981B2C4A-4813-7EA5-6FBE-4EB20F068C87}"/>
              </a:ext>
            </a:extLst>
          </p:cNvPr>
          <p:cNvSpPr txBox="1">
            <a:spLocks/>
          </p:cNvSpPr>
          <p:nvPr/>
        </p:nvSpPr>
        <p:spPr>
          <a:xfrm>
            <a:off x="566520" y="4073881"/>
            <a:ext cx="496800" cy="493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b="1"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t>9</a:t>
            </a:r>
          </a:p>
        </p:txBody>
      </p:sp>
      <p:sp>
        <p:nvSpPr>
          <p:cNvPr id="15" name="Text Placeholder 12">
            <a:extLst>
              <a:ext uri="{FF2B5EF4-FFF2-40B4-BE49-F238E27FC236}">
                <a16:creationId xmlns:a16="http://schemas.microsoft.com/office/drawing/2014/main" id="{1442B17A-178B-AC54-345F-93C2A40E9507}"/>
              </a:ext>
            </a:extLst>
          </p:cNvPr>
          <p:cNvSpPr txBox="1">
            <a:spLocks/>
          </p:cNvSpPr>
          <p:nvPr/>
        </p:nvSpPr>
        <p:spPr>
          <a:xfrm>
            <a:off x="1341102" y="4997954"/>
            <a:ext cx="10354781" cy="493200"/>
          </a:xfrm>
          <a:prstGeom prst="rect">
            <a:avLst/>
          </a:prstGeom>
        </p:spPr>
        <p:txBody>
          <a:bodyPr vert="horz" lIns="91440" tIns="45720" rIns="91440" bIns="45720" rtlCol="0">
            <a:noAutofit/>
          </a:bodyPr>
          <a:lstStyle>
            <a:lvl1pPr marL="228600" indent="-228600" algn="l" defTabSz="914400" rtl="0" eaLnBrk="1" latinLnBrk="0" hangingPunct="1">
              <a:lnSpc>
                <a:spcPct val="104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 Sustainable Travel</a:t>
            </a:r>
          </a:p>
        </p:txBody>
      </p:sp>
      <p:sp>
        <p:nvSpPr>
          <p:cNvPr id="19" name="Text Placeholder 13">
            <a:extLst>
              <a:ext uri="{FF2B5EF4-FFF2-40B4-BE49-F238E27FC236}">
                <a16:creationId xmlns:a16="http://schemas.microsoft.com/office/drawing/2014/main" id="{5FE0FCD1-25FB-5847-A486-0575FC63BFF1}"/>
              </a:ext>
            </a:extLst>
          </p:cNvPr>
          <p:cNvSpPr txBox="1">
            <a:spLocks/>
          </p:cNvSpPr>
          <p:nvPr/>
        </p:nvSpPr>
        <p:spPr>
          <a:xfrm>
            <a:off x="506167" y="5033819"/>
            <a:ext cx="617507" cy="493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b="1"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t>11</a:t>
            </a:r>
          </a:p>
        </p:txBody>
      </p:sp>
      <p:sp>
        <p:nvSpPr>
          <p:cNvPr id="21" name="Text Placeholder 12">
            <a:extLst>
              <a:ext uri="{FF2B5EF4-FFF2-40B4-BE49-F238E27FC236}">
                <a16:creationId xmlns:a16="http://schemas.microsoft.com/office/drawing/2014/main" id="{B8C38B2E-7B7E-EAEA-1AFC-E5160BD356F9}"/>
              </a:ext>
            </a:extLst>
          </p:cNvPr>
          <p:cNvSpPr txBox="1">
            <a:spLocks/>
          </p:cNvSpPr>
          <p:nvPr/>
        </p:nvSpPr>
        <p:spPr>
          <a:xfrm>
            <a:off x="1337486" y="4518700"/>
            <a:ext cx="10354781" cy="493200"/>
          </a:xfrm>
          <a:prstGeom prst="rect">
            <a:avLst/>
          </a:prstGeom>
        </p:spPr>
        <p:txBody>
          <a:bodyPr vert="horz" lIns="91440" tIns="45720" rIns="91440" bIns="45720" rtlCol="0">
            <a:noAutofit/>
          </a:bodyPr>
          <a:lstStyle>
            <a:lvl1pPr marL="228600" indent="-228600" algn="l" defTabSz="914400" rtl="0" eaLnBrk="1" latinLnBrk="0" hangingPunct="1">
              <a:lnSpc>
                <a:spcPct val="104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Travel by Foot</a:t>
            </a:r>
          </a:p>
        </p:txBody>
      </p:sp>
      <p:sp>
        <p:nvSpPr>
          <p:cNvPr id="22" name="Text Placeholder 13">
            <a:extLst>
              <a:ext uri="{FF2B5EF4-FFF2-40B4-BE49-F238E27FC236}">
                <a16:creationId xmlns:a16="http://schemas.microsoft.com/office/drawing/2014/main" id="{12E68AC2-1ED4-80A0-F8D7-A779C74FAC2D}"/>
              </a:ext>
            </a:extLst>
          </p:cNvPr>
          <p:cNvSpPr txBox="1">
            <a:spLocks/>
          </p:cNvSpPr>
          <p:nvPr/>
        </p:nvSpPr>
        <p:spPr>
          <a:xfrm>
            <a:off x="502551" y="4553850"/>
            <a:ext cx="617507" cy="493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b="1"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t>10</a:t>
            </a:r>
          </a:p>
        </p:txBody>
      </p:sp>
      <p:sp>
        <p:nvSpPr>
          <p:cNvPr id="23" name="Text Placeholder 12">
            <a:extLst>
              <a:ext uri="{FF2B5EF4-FFF2-40B4-BE49-F238E27FC236}">
                <a16:creationId xmlns:a16="http://schemas.microsoft.com/office/drawing/2014/main" id="{314CE680-0C2D-CF8E-4135-431D315A6760}"/>
              </a:ext>
            </a:extLst>
          </p:cNvPr>
          <p:cNvSpPr txBox="1">
            <a:spLocks/>
          </p:cNvSpPr>
          <p:nvPr/>
        </p:nvSpPr>
        <p:spPr>
          <a:xfrm>
            <a:off x="1337486" y="5477205"/>
            <a:ext cx="10354781" cy="493200"/>
          </a:xfrm>
          <a:prstGeom prst="rect">
            <a:avLst/>
          </a:prstGeom>
        </p:spPr>
        <p:txBody>
          <a:bodyPr vert="horz" lIns="91440" tIns="45720" rIns="91440" bIns="45720" rtlCol="0">
            <a:noAutofit/>
          </a:bodyPr>
          <a:lstStyle>
            <a:lvl1pPr marL="228600" indent="-228600" algn="l" defTabSz="914400" rtl="0" eaLnBrk="1" latinLnBrk="0" hangingPunct="1">
              <a:lnSpc>
                <a:spcPct val="104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 Travel Initiatives</a:t>
            </a:r>
          </a:p>
        </p:txBody>
      </p:sp>
      <p:sp>
        <p:nvSpPr>
          <p:cNvPr id="24" name="Text Placeholder 13">
            <a:extLst>
              <a:ext uri="{FF2B5EF4-FFF2-40B4-BE49-F238E27FC236}">
                <a16:creationId xmlns:a16="http://schemas.microsoft.com/office/drawing/2014/main" id="{E1657553-CD5D-37F9-7ADA-DAC7DFD0E1B3}"/>
              </a:ext>
            </a:extLst>
          </p:cNvPr>
          <p:cNvSpPr txBox="1">
            <a:spLocks/>
          </p:cNvSpPr>
          <p:nvPr/>
        </p:nvSpPr>
        <p:spPr>
          <a:xfrm>
            <a:off x="502550" y="5513789"/>
            <a:ext cx="617507" cy="493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b="1"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dirty="0"/>
              <a:t>12</a:t>
            </a:r>
          </a:p>
        </p:txBody>
      </p:sp>
    </p:spTree>
    <p:extLst>
      <p:ext uri="{BB962C8B-B14F-4D97-AF65-F5344CB8AC3E}">
        <p14:creationId xmlns:p14="http://schemas.microsoft.com/office/powerpoint/2010/main" val="399020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itle 1">
            <a:extLst>
              <a:ext uri="{FF2B5EF4-FFF2-40B4-BE49-F238E27FC236}">
                <a16:creationId xmlns:a16="http://schemas.microsoft.com/office/drawing/2014/main" id="{D8CA51E2-8B02-17E3-F2D8-93CBB2448034}"/>
              </a:ext>
            </a:extLst>
          </p:cNvPr>
          <p:cNvSpPr>
            <a:spLocks noGrp="1"/>
          </p:cNvSpPr>
          <p:nvPr>
            <p:ph type="title"/>
          </p:nvPr>
        </p:nvSpPr>
        <p:spPr>
          <a:xfrm>
            <a:off x="499734" y="538538"/>
            <a:ext cx="4860000" cy="446084"/>
          </a:xfrm>
        </p:spPr>
        <p:txBody>
          <a:bodyPr/>
          <a:lstStyle/>
          <a:p>
            <a:r>
              <a:rPr lang="en-GB" sz="3200"/>
              <a:t>Overview</a:t>
            </a:r>
            <a:endParaRPr lang="en-US"/>
          </a:p>
        </p:txBody>
      </p:sp>
      <p:sp>
        <p:nvSpPr>
          <p:cNvPr id="70" name="Content Placeholder 3">
            <a:extLst>
              <a:ext uri="{FF2B5EF4-FFF2-40B4-BE49-F238E27FC236}">
                <a16:creationId xmlns:a16="http://schemas.microsoft.com/office/drawing/2014/main" id="{6A5C2759-B0B4-389A-9625-073460FC1821}"/>
              </a:ext>
            </a:extLst>
          </p:cNvPr>
          <p:cNvSpPr>
            <a:spLocks noGrp="1"/>
          </p:cNvSpPr>
          <p:nvPr>
            <p:ph sz="quarter" idx="20"/>
          </p:nvPr>
        </p:nvSpPr>
        <p:spPr>
          <a:xfrm>
            <a:off x="499733" y="1195262"/>
            <a:ext cx="5596267" cy="4921860"/>
          </a:xfrm>
        </p:spPr>
        <p:txBody>
          <a:bodyPr>
            <a:normAutofit lnSpcReduction="10000"/>
          </a:bodyPr>
          <a:lstStyle/>
          <a:p>
            <a:pPr fontAlgn="base"/>
            <a:r>
              <a:rPr lang="en-GB" sz="1800" dirty="0"/>
              <a:t>In November 2025, the University of Warwick conducted its biennial travel survey to assess how staff and students travel to and from campus, monitor trends and impact of sustainable transport initiatives, and evaluate perceptions of alternative travel options. </a:t>
            </a:r>
          </a:p>
          <a:p>
            <a:pPr fontAlgn="base"/>
            <a:endParaRPr lang="en-GB" sz="1800" dirty="0"/>
          </a:p>
          <a:p>
            <a:pPr fontAlgn="base"/>
            <a:r>
              <a:rPr lang="en-GB" sz="1800" dirty="0"/>
              <a:t>The survey received a total of 3,133 responses, comprising 1218 staff, 1796 students, and 22 others, representing a 9% response rate for staff and 6% for students.</a:t>
            </a:r>
          </a:p>
          <a:p>
            <a:pPr fontAlgn="base"/>
            <a:endParaRPr lang="en-GB" sz="1800" dirty="0"/>
          </a:p>
          <a:p>
            <a:pPr fontAlgn="base"/>
            <a:r>
              <a:rPr lang="en-GB" sz="1800" dirty="0"/>
              <a:t>The findings provide insights into changes in commuting habits, satisfaction with travel options, and awareness of initiatives to encourage use of sustainable transport.</a:t>
            </a:r>
          </a:p>
          <a:p>
            <a:pPr marL="628650" lvl="1" indent="-285750">
              <a:buFont typeface="Arial" panose="020B0604020202020204" pitchFamily="34" charset="0"/>
              <a:buChar char="•"/>
            </a:pPr>
            <a:endParaRPr lang="en-GB" sz="3200" dirty="0"/>
          </a:p>
          <a:p>
            <a:endParaRPr lang="en-US" sz="1800" dirty="0"/>
          </a:p>
        </p:txBody>
      </p:sp>
      <p:pic>
        <p:nvPicPr>
          <p:cNvPr id="15" name="Picture Placeholder 14" descr="A hallway with books on shelves&#10;&#10;AI-generated content may be incorrect.">
            <a:extLst>
              <a:ext uri="{FF2B5EF4-FFF2-40B4-BE49-F238E27FC236}">
                <a16:creationId xmlns:a16="http://schemas.microsoft.com/office/drawing/2014/main" id="{A95FEB62-AA11-D61D-BFF6-368A288D3C9A}"/>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6400290" y="10"/>
            <a:ext cx="4554000" cy="6857990"/>
          </a:xfrm>
          <a:noFill/>
        </p:spPr>
      </p:pic>
      <p:sp>
        <p:nvSpPr>
          <p:cNvPr id="55" name="Slide Number Placeholder 54">
            <a:extLst>
              <a:ext uri="{FF2B5EF4-FFF2-40B4-BE49-F238E27FC236}">
                <a16:creationId xmlns:a16="http://schemas.microsoft.com/office/drawing/2014/main" id="{4651DE74-F99E-A1B3-52F8-AFA923D35CEF}"/>
              </a:ext>
            </a:extLst>
          </p:cNvPr>
          <p:cNvSpPr>
            <a:spLocks noGrp="1"/>
          </p:cNvSpPr>
          <p:nvPr>
            <p:ph type="sldNum" sz="quarter" idx="4"/>
          </p:nvPr>
        </p:nvSpPr>
        <p:spPr>
          <a:xfrm>
            <a:off x="499733" y="5994450"/>
            <a:ext cx="360000" cy="360000"/>
          </a:xfrm>
        </p:spPr>
        <p:txBody>
          <a:bodyPr wrap="square" anchor="b">
            <a:norm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3</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2785223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E79F8-4517-2B0C-D120-7E519BE45B7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1603B13-7577-C029-21EA-F2F94F6A19AF}"/>
              </a:ext>
            </a:extLst>
          </p:cNvPr>
          <p:cNvSpPr/>
          <p:nvPr/>
        </p:nvSpPr>
        <p:spPr>
          <a:xfrm>
            <a:off x="8965" y="1462866"/>
            <a:ext cx="12174070" cy="91440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A499F4"/>
              </a:solidFill>
            </a:endParaRPr>
          </a:p>
        </p:txBody>
      </p:sp>
      <p:sp>
        <p:nvSpPr>
          <p:cNvPr id="2" name="Title 1">
            <a:extLst>
              <a:ext uri="{FF2B5EF4-FFF2-40B4-BE49-F238E27FC236}">
                <a16:creationId xmlns:a16="http://schemas.microsoft.com/office/drawing/2014/main" id="{71A09262-8E68-2F08-2800-4840399A2D0E}"/>
              </a:ext>
            </a:extLst>
          </p:cNvPr>
          <p:cNvSpPr>
            <a:spLocks noGrp="1"/>
          </p:cNvSpPr>
          <p:nvPr>
            <p:ph type="title"/>
          </p:nvPr>
        </p:nvSpPr>
        <p:spPr>
          <a:xfrm>
            <a:off x="121025" y="160468"/>
            <a:ext cx="10515600" cy="576105"/>
          </a:xfrm>
        </p:spPr>
        <p:txBody>
          <a:bodyPr>
            <a:normAutofit/>
          </a:bodyPr>
          <a:lstStyle/>
          <a:p>
            <a:r>
              <a:rPr lang="en-GB" sz="2800" b="1">
                <a:latin typeface="Neue Haas Grotesk Text Pro" panose="020B0504020202020204" pitchFamily="34" charset="0"/>
              </a:rPr>
              <a:t>How Staff and Students Travel</a:t>
            </a:r>
            <a:endParaRPr lang="en-GB" sz="2800">
              <a:latin typeface="Neue Haas Grotesk Text Pro" panose="020B0504020202020204" pitchFamily="34" charset="0"/>
            </a:endParaRPr>
          </a:p>
        </p:txBody>
      </p:sp>
      <p:sp>
        <p:nvSpPr>
          <p:cNvPr id="5" name="TextBox 4">
            <a:extLst>
              <a:ext uri="{FF2B5EF4-FFF2-40B4-BE49-F238E27FC236}">
                <a16:creationId xmlns:a16="http://schemas.microsoft.com/office/drawing/2014/main" id="{56379231-B61E-F38C-7426-5F89FA9117EA}"/>
              </a:ext>
            </a:extLst>
          </p:cNvPr>
          <p:cNvSpPr txBox="1"/>
          <p:nvPr/>
        </p:nvSpPr>
        <p:spPr>
          <a:xfrm>
            <a:off x="5747726" y="1117553"/>
            <a:ext cx="4223830" cy="338554"/>
          </a:xfrm>
          <a:prstGeom prst="rect">
            <a:avLst/>
          </a:prstGeom>
          <a:noFill/>
        </p:spPr>
        <p:txBody>
          <a:bodyPr wrap="square" rtlCol="0">
            <a:spAutoFit/>
          </a:bodyPr>
          <a:lstStyle/>
          <a:p>
            <a:r>
              <a:rPr lang="en-GB" sz="1600" b="1">
                <a:solidFill>
                  <a:srgbClr val="440379"/>
                </a:solidFill>
                <a:latin typeface="Neue Haas Grotesk Text Pro" panose="020B0504020202020204" pitchFamily="34" charset="0"/>
              </a:rPr>
              <a:t>All</a:t>
            </a:r>
          </a:p>
        </p:txBody>
      </p:sp>
      <p:sp>
        <p:nvSpPr>
          <p:cNvPr id="7" name="TextBox 6">
            <a:extLst>
              <a:ext uri="{FF2B5EF4-FFF2-40B4-BE49-F238E27FC236}">
                <a16:creationId xmlns:a16="http://schemas.microsoft.com/office/drawing/2014/main" id="{351E7CB1-659F-73B7-F605-2BD063177482}"/>
              </a:ext>
            </a:extLst>
          </p:cNvPr>
          <p:cNvSpPr txBox="1"/>
          <p:nvPr/>
        </p:nvSpPr>
        <p:spPr>
          <a:xfrm>
            <a:off x="10143869" y="1117553"/>
            <a:ext cx="4223830" cy="338554"/>
          </a:xfrm>
          <a:prstGeom prst="rect">
            <a:avLst/>
          </a:prstGeom>
          <a:noFill/>
        </p:spPr>
        <p:txBody>
          <a:bodyPr wrap="square" rtlCol="0">
            <a:spAutoFit/>
          </a:bodyPr>
          <a:lstStyle/>
          <a:p>
            <a:r>
              <a:rPr lang="en-GB" sz="1600" b="1">
                <a:solidFill>
                  <a:srgbClr val="440379"/>
                </a:solidFill>
                <a:latin typeface="Neue Haas Grotesk Text Pro" panose="020B0504020202020204" pitchFamily="34" charset="0"/>
              </a:rPr>
              <a:t>Staff Respondents</a:t>
            </a:r>
          </a:p>
        </p:txBody>
      </p:sp>
      <p:sp>
        <p:nvSpPr>
          <p:cNvPr id="9" name="TextBox 8">
            <a:extLst>
              <a:ext uri="{FF2B5EF4-FFF2-40B4-BE49-F238E27FC236}">
                <a16:creationId xmlns:a16="http://schemas.microsoft.com/office/drawing/2014/main" id="{6107EEE1-0CE5-92AF-AA81-5BE0B8A7B868}"/>
              </a:ext>
            </a:extLst>
          </p:cNvPr>
          <p:cNvSpPr txBox="1"/>
          <p:nvPr/>
        </p:nvSpPr>
        <p:spPr>
          <a:xfrm>
            <a:off x="7356406" y="1117553"/>
            <a:ext cx="4223830" cy="338554"/>
          </a:xfrm>
          <a:prstGeom prst="rect">
            <a:avLst/>
          </a:prstGeom>
          <a:noFill/>
        </p:spPr>
        <p:txBody>
          <a:bodyPr wrap="square" rtlCol="0">
            <a:spAutoFit/>
          </a:bodyPr>
          <a:lstStyle/>
          <a:p>
            <a:r>
              <a:rPr lang="en-GB" sz="1600" b="1">
                <a:solidFill>
                  <a:srgbClr val="440379"/>
                </a:solidFill>
                <a:latin typeface="Neue Haas Grotesk Text Pro" panose="020B0504020202020204" pitchFamily="34" charset="0"/>
              </a:rPr>
              <a:t>Student Respondents</a:t>
            </a:r>
          </a:p>
        </p:txBody>
      </p:sp>
      <p:pic>
        <p:nvPicPr>
          <p:cNvPr id="10" name="Graphic 9" descr="Car outline">
            <a:extLst>
              <a:ext uri="{FF2B5EF4-FFF2-40B4-BE49-F238E27FC236}">
                <a16:creationId xmlns:a16="http://schemas.microsoft.com/office/drawing/2014/main" id="{0A53CA77-CFFC-F27C-4D16-41C346101F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4597" y="1420425"/>
            <a:ext cx="914400" cy="914400"/>
          </a:xfrm>
          <a:prstGeom prst="rect">
            <a:avLst/>
          </a:prstGeom>
        </p:spPr>
      </p:pic>
      <p:sp>
        <p:nvSpPr>
          <p:cNvPr id="13" name="Rectangle 12">
            <a:extLst>
              <a:ext uri="{FF2B5EF4-FFF2-40B4-BE49-F238E27FC236}">
                <a16:creationId xmlns:a16="http://schemas.microsoft.com/office/drawing/2014/main" id="{500BCF2A-07A6-152D-E680-C64E38F99F9A}"/>
              </a:ext>
            </a:extLst>
          </p:cNvPr>
          <p:cNvSpPr/>
          <p:nvPr/>
        </p:nvSpPr>
        <p:spPr>
          <a:xfrm>
            <a:off x="8964" y="3360538"/>
            <a:ext cx="12174070" cy="987753"/>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8D294272-2AD6-7C4A-EF6A-4B2B46E2C225}"/>
              </a:ext>
            </a:extLst>
          </p:cNvPr>
          <p:cNvSpPr/>
          <p:nvPr/>
        </p:nvSpPr>
        <p:spPr>
          <a:xfrm>
            <a:off x="8965" y="5460392"/>
            <a:ext cx="12174070" cy="955757"/>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Graphic 15" descr="Bus outline">
            <a:extLst>
              <a:ext uri="{FF2B5EF4-FFF2-40B4-BE49-F238E27FC236}">
                <a16:creationId xmlns:a16="http://schemas.microsoft.com/office/drawing/2014/main" id="{B93A02B9-8F59-6956-34DF-64015288F8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4597" y="2454178"/>
            <a:ext cx="914400" cy="914400"/>
          </a:xfrm>
          <a:prstGeom prst="rect">
            <a:avLst/>
          </a:prstGeom>
        </p:spPr>
      </p:pic>
      <p:pic>
        <p:nvPicPr>
          <p:cNvPr id="18" name="Graphic 17" descr="Walk outline">
            <a:extLst>
              <a:ext uri="{FF2B5EF4-FFF2-40B4-BE49-F238E27FC236}">
                <a16:creationId xmlns:a16="http://schemas.microsoft.com/office/drawing/2014/main" id="{2065D326-2B6F-D596-BC28-A11BFFE15E4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4597" y="3414112"/>
            <a:ext cx="914400" cy="914400"/>
          </a:xfrm>
          <a:prstGeom prst="rect">
            <a:avLst/>
          </a:prstGeom>
        </p:spPr>
      </p:pic>
      <p:pic>
        <p:nvPicPr>
          <p:cNvPr id="20" name="Graphic 19" descr="Cycling outline">
            <a:extLst>
              <a:ext uri="{FF2B5EF4-FFF2-40B4-BE49-F238E27FC236}">
                <a16:creationId xmlns:a16="http://schemas.microsoft.com/office/drawing/2014/main" id="{4AFFCFC6-A645-4728-DF5A-0D644366C5F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4597" y="4481444"/>
            <a:ext cx="914400" cy="914400"/>
          </a:xfrm>
          <a:prstGeom prst="rect">
            <a:avLst/>
          </a:prstGeom>
        </p:spPr>
      </p:pic>
      <p:pic>
        <p:nvPicPr>
          <p:cNvPr id="22" name="Graphic 21" descr="Train outline">
            <a:extLst>
              <a:ext uri="{FF2B5EF4-FFF2-40B4-BE49-F238E27FC236}">
                <a16:creationId xmlns:a16="http://schemas.microsoft.com/office/drawing/2014/main" id="{3DEC487B-6B4C-B9AA-4891-9CC79837196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4597" y="5501749"/>
            <a:ext cx="914400" cy="914400"/>
          </a:xfrm>
          <a:prstGeom prst="rect">
            <a:avLst/>
          </a:prstGeom>
        </p:spPr>
      </p:pic>
      <p:sp>
        <p:nvSpPr>
          <p:cNvPr id="23" name="TextBox 22">
            <a:extLst>
              <a:ext uri="{FF2B5EF4-FFF2-40B4-BE49-F238E27FC236}">
                <a16:creationId xmlns:a16="http://schemas.microsoft.com/office/drawing/2014/main" id="{B3A506BA-7853-FA10-1596-E03BBDF8B810}"/>
              </a:ext>
            </a:extLst>
          </p:cNvPr>
          <p:cNvSpPr txBox="1"/>
          <p:nvPr/>
        </p:nvSpPr>
        <p:spPr>
          <a:xfrm>
            <a:off x="121025" y="1716812"/>
            <a:ext cx="1577788" cy="369332"/>
          </a:xfrm>
          <a:prstGeom prst="rect">
            <a:avLst/>
          </a:prstGeom>
          <a:noFill/>
        </p:spPr>
        <p:txBody>
          <a:bodyPr wrap="square" rtlCol="0">
            <a:spAutoFit/>
          </a:bodyPr>
          <a:lstStyle/>
          <a:p>
            <a:r>
              <a:rPr lang="en-GB" b="1">
                <a:solidFill>
                  <a:srgbClr val="440379"/>
                </a:solidFill>
                <a:latin typeface="Neue Haas Grotesk Text Pro" panose="020B0504020202020204" pitchFamily="34" charset="0"/>
              </a:rPr>
              <a:t>Car*</a:t>
            </a:r>
          </a:p>
        </p:txBody>
      </p:sp>
      <p:sp>
        <p:nvSpPr>
          <p:cNvPr id="24" name="TextBox 23">
            <a:extLst>
              <a:ext uri="{FF2B5EF4-FFF2-40B4-BE49-F238E27FC236}">
                <a16:creationId xmlns:a16="http://schemas.microsoft.com/office/drawing/2014/main" id="{25D1916D-58B5-4BCF-74CE-21E751F3BAD3}"/>
              </a:ext>
            </a:extLst>
          </p:cNvPr>
          <p:cNvSpPr txBox="1"/>
          <p:nvPr/>
        </p:nvSpPr>
        <p:spPr>
          <a:xfrm>
            <a:off x="121025" y="2638392"/>
            <a:ext cx="1577788" cy="369332"/>
          </a:xfrm>
          <a:prstGeom prst="rect">
            <a:avLst/>
          </a:prstGeom>
          <a:noFill/>
        </p:spPr>
        <p:txBody>
          <a:bodyPr wrap="square" rtlCol="0">
            <a:spAutoFit/>
          </a:bodyPr>
          <a:lstStyle/>
          <a:p>
            <a:r>
              <a:rPr lang="en-GB" b="1">
                <a:solidFill>
                  <a:srgbClr val="440379"/>
                </a:solidFill>
                <a:latin typeface="Neue Haas Grotesk Text Pro" panose="020B0504020202020204" pitchFamily="34" charset="0"/>
              </a:rPr>
              <a:t>Bus</a:t>
            </a:r>
          </a:p>
        </p:txBody>
      </p:sp>
      <p:sp>
        <p:nvSpPr>
          <p:cNvPr id="25" name="TextBox 24">
            <a:extLst>
              <a:ext uri="{FF2B5EF4-FFF2-40B4-BE49-F238E27FC236}">
                <a16:creationId xmlns:a16="http://schemas.microsoft.com/office/drawing/2014/main" id="{7644C142-65A2-2A13-FE6E-E96326371318}"/>
              </a:ext>
            </a:extLst>
          </p:cNvPr>
          <p:cNvSpPr txBox="1"/>
          <p:nvPr/>
        </p:nvSpPr>
        <p:spPr>
          <a:xfrm>
            <a:off x="18384" y="3715859"/>
            <a:ext cx="1577788" cy="369332"/>
          </a:xfrm>
          <a:prstGeom prst="rect">
            <a:avLst/>
          </a:prstGeom>
          <a:noFill/>
        </p:spPr>
        <p:txBody>
          <a:bodyPr wrap="square" rtlCol="0">
            <a:spAutoFit/>
          </a:bodyPr>
          <a:lstStyle/>
          <a:p>
            <a:r>
              <a:rPr lang="en-GB" b="1" dirty="0">
                <a:solidFill>
                  <a:srgbClr val="440379"/>
                </a:solidFill>
                <a:latin typeface="Neue Haas Grotesk Text Pro" panose="020B0504020202020204" pitchFamily="34" charset="0"/>
              </a:rPr>
              <a:t>Walk/ Run</a:t>
            </a:r>
          </a:p>
        </p:txBody>
      </p:sp>
      <p:sp>
        <p:nvSpPr>
          <p:cNvPr id="26" name="TextBox 25">
            <a:extLst>
              <a:ext uri="{FF2B5EF4-FFF2-40B4-BE49-F238E27FC236}">
                <a16:creationId xmlns:a16="http://schemas.microsoft.com/office/drawing/2014/main" id="{EE416AC0-9F5D-31CC-74E7-F5B7681F4062}"/>
              </a:ext>
            </a:extLst>
          </p:cNvPr>
          <p:cNvSpPr txBox="1"/>
          <p:nvPr/>
        </p:nvSpPr>
        <p:spPr>
          <a:xfrm>
            <a:off x="121025" y="4740531"/>
            <a:ext cx="1577788" cy="369332"/>
          </a:xfrm>
          <a:prstGeom prst="rect">
            <a:avLst/>
          </a:prstGeom>
          <a:noFill/>
        </p:spPr>
        <p:txBody>
          <a:bodyPr wrap="square" rtlCol="0">
            <a:spAutoFit/>
          </a:bodyPr>
          <a:lstStyle/>
          <a:p>
            <a:r>
              <a:rPr lang="en-GB" b="1">
                <a:solidFill>
                  <a:srgbClr val="440379"/>
                </a:solidFill>
                <a:latin typeface="Neue Haas Grotesk Text Pro" panose="020B0504020202020204" pitchFamily="34" charset="0"/>
              </a:rPr>
              <a:t>Cycle*</a:t>
            </a:r>
          </a:p>
        </p:txBody>
      </p:sp>
      <p:sp>
        <p:nvSpPr>
          <p:cNvPr id="27" name="TextBox 26">
            <a:extLst>
              <a:ext uri="{FF2B5EF4-FFF2-40B4-BE49-F238E27FC236}">
                <a16:creationId xmlns:a16="http://schemas.microsoft.com/office/drawing/2014/main" id="{EE8C8A65-E013-18EA-BE1C-9061F5BE2671}"/>
              </a:ext>
            </a:extLst>
          </p:cNvPr>
          <p:cNvSpPr txBox="1"/>
          <p:nvPr/>
        </p:nvSpPr>
        <p:spPr>
          <a:xfrm>
            <a:off x="121025" y="5774283"/>
            <a:ext cx="1577788" cy="369332"/>
          </a:xfrm>
          <a:prstGeom prst="rect">
            <a:avLst/>
          </a:prstGeom>
          <a:noFill/>
        </p:spPr>
        <p:txBody>
          <a:bodyPr wrap="square" rtlCol="0">
            <a:spAutoFit/>
          </a:bodyPr>
          <a:lstStyle/>
          <a:p>
            <a:r>
              <a:rPr lang="en-GB" b="1">
                <a:solidFill>
                  <a:srgbClr val="440379"/>
                </a:solidFill>
                <a:latin typeface="Neue Haas Grotesk Text Pro" panose="020B0504020202020204" pitchFamily="34" charset="0"/>
              </a:rPr>
              <a:t>Train</a:t>
            </a:r>
          </a:p>
        </p:txBody>
      </p:sp>
      <p:sp>
        <p:nvSpPr>
          <p:cNvPr id="28" name="TextBox 27">
            <a:extLst>
              <a:ext uri="{FF2B5EF4-FFF2-40B4-BE49-F238E27FC236}">
                <a16:creationId xmlns:a16="http://schemas.microsoft.com/office/drawing/2014/main" id="{F991C17F-6EA7-769F-837C-9FE78114EB29}"/>
              </a:ext>
            </a:extLst>
          </p:cNvPr>
          <p:cNvSpPr txBox="1"/>
          <p:nvPr/>
        </p:nvSpPr>
        <p:spPr>
          <a:xfrm>
            <a:off x="5248098" y="1735086"/>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33%</a:t>
            </a:r>
          </a:p>
        </p:txBody>
      </p:sp>
      <p:sp>
        <p:nvSpPr>
          <p:cNvPr id="29" name="TextBox 28">
            <a:extLst>
              <a:ext uri="{FF2B5EF4-FFF2-40B4-BE49-F238E27FC236}">
                <a16:creationId xmlns:a16="http://schemas.microsoft.com/office/drawing/2014/main" id="{6AD98541-C496-D39A-1ACF-F806FC327D37}"/>
              </a:ext>
            </a:extLst>
          </p:cNvPr>
          <p:cNvSpPr txBox="1"/>
          <p:nvPr/>
        </p:nvSpPr>
        <p:spPr>
          <a:xfrm>
            <a:off x="7716038" y="1735086"/>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8%</a:t>
            </a:r>
          </a:p>
        </p:txBody>
      </p:sp>
      <p:sp>
        <p:nvSpPr>
          <p:cNvPr id="30" name="TextBox 29">
            <a:extLst>
              <a:ext uri="{FF2B5EF4-FFF2-40B4-BE49-F238E27FC236}">
                <a16:creationId xmlns:a16="http://schemas.microsoft.com/office/drawing/2014/main" id="{893B8E51-3182-7C6F-DD76-A9D04AED13F9}"/>
              </a:ext>
            </a:extLst>
          </p:cNvPr>
          <p:cNvSpPr txBox="1"/>
          <p:nvPr/>
        </p:nvSpPr>
        <p:spPr>
          <a:xfrm>
            <a:off x="10386364" y="1735086"/>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60%</a:t>
            </a:r>
          </a:p>
        </p:txBody>
      </p:sp>
      <p:sp>
        <p:nvSpPr>
          <p:cNvPr id="31" name="TextBox 30">
            <a:extLst>
              <a:ext uri="{FF2B5EF4-FFF2-40B4-BE49-F238E27FC236}">
                <a16:creationId xmlns:a16="http://schemas.microsoft.com/office/drawing/2014/main" id="{D706FEF6-392B-994C-30D3-AE6BD977885F}"/>
              </a:ext>
            </a:extLst>
          </p:cNvPr>
          <p:cNvSpPr txBox="1"/>
          <p:nvPr/>
        </p:nvSpPr>
        <p:spPr>
          <a:xfrm>
            <a:off x="5248098" y="2694469"/>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36%</a:t>
            </a:r>
          </a:p>
        </p:txBody>
      </p:sp>
      <p:sp>
        <p:nvSpPr>
          <p:cNvPr id="32" name="TextBox 31">
            <a:extLst>
              <a:ext uri="{FF2B5EF4-FFF2-40B4-BE49-F238E27FC236}">
                <a16:creationId xmlns:a16="http://schemas.microsoft.com/office/drawing/2014/main" id="{CB8FAF3D-527D-5D8D-ED3A-E8B3BCD5A926}"/>
              </a:ext>
            </a:extLst>
          </p:cNvPr>
          <p:cNvSpPr txBox="1"/>
          <p:nvPr/>
        </p:nvSpPr>
        <p:spPr>
          <a:xfrm>
            <a:off x="5248098" y="3669695"/>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9%</a:t>
            </a:r>
          </a:p>
        </p:txBody>
      </p:sp>
      <p:sp>
        <p:nvSpPr>
          <p:cNvPr id="33" name="TextBox 32">
            <a:extLst>
              <a:ext uri="{FF2B5EF4-FFF2-40B4-BE49-F238E27FC236}">
                <a16:creationId xmlns:a16="http://schemas.microsoft.com/office/drawing/2014/main" id="{CB768956-1A58-E997-09CC-1CB00F109A9D}"/>
              </a:ext>
            </a:extLst>
          </p:cNvPr>
          <p:cNvSpPr txBox="1"/>
          <p:nvPr/>
        </p:nvSpPr>
        <p:spPr>
          <a:xfrm>
            <a:off x="5248098" y="4715734"/>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7%</a:t>
            </a:r>
          </a:p>
        </p:txBody>
      </p:sp>
      <p:sp>
        <p:nvSpPr>
          <p:cNvPr id="34" name="TextBox 33">
            <a:extLst>
              <a:ext uri="{FF2B5EF4-FFF2-40B4-BE49-F238E27FC236}">
                <a16:creationId xmlns:a16="http://schemas.microsoft.com/office/drawing/2014/main" id="{DABA544A-41C1-94A6-1F1A-F8F987FE5A57}"/>
              </a:ext>
            </a:extLst>
          </p:cNvPr>
          <p:cNvSpPr txBox="1"/>
          <p:nvPr/>
        </p:nvSpPr>
        <p:spPr>
          <a:xfrm>
            <a:off x="5248098" y="5760486"/>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3%</a:t>
            </a:r>
          </a:p>
        </p:txBody>
      </p:sp>
      <p:sp>
        <p:nvSpPr>
          <p:cNvPr id="35" name="TextBox 34">
            <a:extLst>
              <a:ext uri="{FF2B5EF4-FFF2-40B4-BE49-F238E27FC236}">
                <a16:creationId xmlns:a16="http://schemas.microsoft.com/office/drawing/2014/main" id="{D8D72CB4-AE94-2E17-7181-C71B38578C21}"/>
              </a:ext>
            </a:extLst>
          </p:cNvPr>
          <p:cNvSpPr txBox="1"/>
          <p:nvPr/>
        </p:nvSpPr>
        <p:spPr>
          <a:xfrm>
            <a:off x="7716038" y="2694469"/>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58%</a:t>
            </a:r>
          </a:p>
        </p:txBody>
      </p:sp>
      <p:sp>
        <p:nvSpPr>
          <p:cNvPr id="36" name="TextBox 35">
            <a:extLst>
              <a:ext uri="{FF2B5EF4-FFF2-40B4-BE49-F238E27FC236}">
                <a16:creationId xmlns:a16="http://schemas.microsoft.com/office/drawing/2014/main" id="{93015F78-7079-1829-A8F6-1478398C6464}"/>
              </a:ext>
            </a:extLst>
          </p:cNvPr>
          <p:cNvSpPr txBox="1"/>
          <p:nvPr/>
        </p:nvSpPr>
        <p:spPr>
          <a:xfrm>
            <a:off x="7716038" y="3669695"/>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15%</a:t>
            </a:r>
          </a:p>
        </p:txBody>
      </p:sp>
      <p:sp>
        <p:nvSpPr>
          <p:cNvPr id="37" name="TextBox 36">
            <a:extLst>
              <a:ext uri="{FF2B5EF4-FFF2-40B4-BE49-F238E27FC236}">
                <a16:creationId xmlns:a16="http://schemas.microsoft.com/office/drawing/2014/main" id="{69AC763F-6BC0-10B9-9219-BBE432DC6A53}"/>
              </a:ext>
            </a:extLst>
          </p:cNvPr>
          <p:cNvSpPr txBox="1"/>
          <p:nvPr/>
        </p:nvSpPr>
        <p:spPr>
          <a:xfrm>
            <a:off x="7716038" y="4715734"/>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4%</a:t>
            </a:r>
          </a:p>
        </p:txBody>
      </p:sp>
      <p:sp>
        <p:nvSpPr>
          <p:cNvPr id="38" name="TextBox 37">
            <a:extLst>
              <a:ext uri="{FF2B5EF4-FFF2-40B4-BE49-F238E27FC236}">
                <a16:creationId xmlns:a16="http://schemas.microsoft.com/office/drawing/2014/main" id="{BAA4F40F-A638-FA98-4C4F-F252E4EAC107}"/>
              </a:ext>
            </a:extLst>
          </p:cNvPr>
          <p:cNvSpPr txBox="1"/>
          <p:nvPr/>
        </p:nvSpPr>
        <p:spPr>
          <a:xfrm>
            <a:off x="7716038" y="5760486"/>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4%</a:t>
            </a:r>
          </a:p>
        </p:txBody>
      </p:sp>
      <p:sp>
        <p:nvSpPr>
          <p:cNvPr id="39" name="TextBox 38">
            <a:extLst>
              <a:ext uri="{FF2B5EF4-FFF2-40B4-BE49-F238E27FC236}">
                <a16:creationId xmlns:a16="http://schemas.microsoft.com/office/drawing/2014/main" id="{1F5DCBD1-7AB1-A7BA-E7DF-2AA4ED8BD41E}"/>
              </a:ext>
            </a:extLst>
          </p:cNvPr>
          <p:cNvSpPr txBox="1"/>
          <p:nvPr/>
        </p:nvSpPr>
        <p:spPr>
          <a:xfrm>
            <a:off x="10386364" y="2694469"/>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11%</a:t>
            </a:r>
          </a:p>
        </p:txBody>
      </p:sp>
      <p:sp>
        <p:nvSpPr>
          <p:cNvPr id="40" name="TextBox 39">
            <a:extLst>
              <a:ext uri="{FF2B5EF4-FFF2-40B4-BE49-F238E27FC236}">
                <a16:creationId xmlns:a16="http://schemas.microsoft.com/office/drawing/2014/main" id="{237E2210-C772-BD5A-28AA-2E54FC186770}"/>
              </a:ext>
            </a:extLst>
          </p:cNvPr>
          <p:cNvSpPr txBox="1"/>
          <p:nvPr/>
        </p:nvSpPr>
        <p:spPr>
          <a:xfrm>
            <a:off x="10386364" y="3669695"/>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4%</a:t>
            </a:r>
          </a:p>
        </p:txBody>
      </p:sp>
      <p:sp>
        <p:nvSpPr>
          <p:cNvPr id="41" name="TextBox 40">
            <a:extLst>
              <a:ext uri="{FF2B5EF4-FFF2-40B4-BE49-F238E27FC236}">
                <a16:creationId xmlns:a16="http://schemas.microsoft.com/office/drawing/2014/main" id="{CD4D4BC0-D726-3522-54C5-F8BAE260B364}"/>
              </a:ext>
            </a:extLst>
          </p:cNvPr>
          <p:cNvSpPr txBox="1"/>
          <p:nvPr/>
        </p:nvSpPr>
        <p:spPr>
          <a:xfrm>
            <a:off x="10386364" y="4715734"/>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9%</a:t>
            </a:r>
          </a:p>
        </p:txBody>
      </p:sp>
      <p:sp>
        <p:nvSpPr>
          <p:cNvPr id="42" name="TextBox 41">
            <a:extLst>
              <a:ext uri="{FF2B5EF4-FFF2-40B4-BE49-F238E27FC236}">
                <a16:creationId xmlns:a16="http://schemas.microsoft.com/office/drawing/2014/main" id="{145A0AB7-6E77-0B9F-31F1-D08EEE53A2B8}"/>
              </a:ext>
            </a:extLst>
          </p:cNvPr>
          <p:cNvSpPr txBox="1"/>
          <p:nvPr/>
        </p:nvSpPr>
        <p:spPr>
          <a:xfrm>
            <a:off x="10386364" y="5760486"/>
            <a:ext cx="1577788" cy="369332"/>
          </a:xfrm>
          <a:prstGeom prst="rect">
            <a:avLst/>
          </a:prstGeom>
          <a:noFill/>
        </p:spPr>
        <p:txBody>
          <a:bodyPr wrap="square" rtlCol="0">
            <a:spAutoFit/>
          </a:bodyPr>
          <a:lstStyle/>
          <a:p>
            <a:pPr algn="ctr"/>
            <a:r>
              <a:rPr lang="en-GB" b="1" dirty="0">
                <a:latin typeface="Neue Haas Grotesk Text Pro" panose="020B0504020202020204" pitchFamily="34" charset="0"/>
              </a:rPr>
              <a:t>3%</a:t>
            </a:r>
          </a:p>
        </p:txBody>
      </p:sp>
      <p:sp>
        <p:nvSpPr>
          <p:cNvPr id="43" name="TextBox 42">
            <a:extLst>
              <a:ext uri="{FF2B5EF4-FFF2-40B4-BE49-F238E27FC236}">
                <a16:creationId xmlns:a16="http://schemas.microsoft.com/office/drawing/2014/main" id="{909B50AB-2F33-0F15-360B-33AC79F42F8C}"/>
              </a:ext>
            </a:extLst>
          </p:cNvPr>
          <p:cNvSpPr txBox="1"/>
          <p:nvPr/>
        </p:nvSpPr>
        <p:spPr>
          <a:xfrm>
            <a:off x="0" y="6479794"/>
            <a:ext cx="12174070" cy="369332"/>
          </a:xfrm>
          <a:prstGeom prst="rect">
            <a:avLst/>
          </a:prstGeom>
          <a:noFill/>
        </p:spPr>
        <p:txBody>
          <a:bodyPr wrap="square" rtlCol="0">
            <a:spAutoFit/>
          </a:bodyPr>
          <a:lstStyle/>
          <a:p>
            <a:r>
              <a:rPr lang="en-GB" sz="900" i="1" dirty="0"/>
              <a:t>3.4  Please tell us how you normally travel to, or from, the University. Even if you said your travel mode varies, please select the option that best represents your usual journey. Where more than one mode is used within your journey (</a:t>
            </a:r>
            <a:r>
              <a:rPr lang="en-GB" sz="900" i="1" dirty="0" err="1"/>
              <a:t>eg</a:t>
            </a:r>
            <a:r>
              <a:rPr lang="en-GB" sz="900" i="1" dirty="0"/>
              <a:t> bus - walk), pick the one that makes up the longest part of the distance. Base size: 2439 (All); Students: 1264, Staff: 1155</a:t>
            </a:r>
          </a:p>
        </p:txBody>
      </p:sp>
      <p:sp>
        <p:nvSpPr>
          <p:cNvPr id="49" name="TextBox 48">
            <a:extLst>
              <a:ext uri="{FF2B5EF4-FFF2-40B4-BE49-F238E27FC236}">
                <a16:creationId xmlns:a16="http://schemas.microsoft.com/office/drawing/2014/main" id="{CAB3F23C-5987-4CAE-CE88-FC94E6285702}"/>
              </a:ext>
            </a:extLst>
          </p:cNvPr>
          <p:cNvSpPr txBox="1"/>
          <p:nvPr/>
        </p:nvSpPr>
        <p:spPr>
          <a:xfrm>
            <a:off x="71621" y="5109911"/>
            <a:ext cx="1122148" cy="230832"/>
          </a:xfrm>
          <a:prstGeom prst="rect">
            <a:avLst/>
          </a:prstGeom>
          <a:noFill/>
        </p:spPr>
        <p:txBody>
          <a:bodyPr wrap="square" rtlCol="0">
            <a:spAutoFit/>
          </a:bodyPr>
          <a:lstStyle/>
          <a:p>
            <a:r>
              <a:rPr lang="en-GB" sz="900">
                <a:latin typeface="Neue Haas Grotesk Text Pro" panose="020B0504020202020204" pitchFamily="34" charset="0"/>
              </a:rPr>
              <a:t>*Using own cycle</a:t>
            </a:r>
          </a:p>
        </p:txBody>
      </p:sp>
      <p:sp>
        <p:nvSpPr>
          <p:cNvPr id="50" name="TextBox 49">
            <a:extLst>
              <a:ext uri="{FF2B5EF4-FFF2-40B4-BE49-F238E27FC236}">
                <a16:creationId xmlns:a16="http://schemas.microsoft.com/office/drawing/2014/main" id="{AA620545-E726-D75B-7A39-E5E82B7164A3}"/>
              </a:ext>
            </a:extLst>
          </p:cNvPr>
          <p:cNvSpPr txBox="1"/>
          <p:nvPr/>
        </p:nvSpPr>
        <p:spPr>
          <a:xfrm>
            <a:off x="71621" y="2090377"/>
            <a:ext cx="1122148" cy="230832"/>
          </a:xfrm>
          <a:prstGeom prst="rect">
            <a:avLst/>
          </a:prstGeom>
          <a:noFill/>
        </p:spPr>
        <p:txBody>
          <a:bodyPr wrap="square" rtlCol="0">
            <a:spAutoFit/>
          </a:bodyPr>
          <a:lstStyle/>
          <a:p>
            <a:r>
              <a:rPr lang="en-GB" sz="900">
                <a:latin typeface="Neue Haas Grotesk Text Pro" panose="020B0504020202020204" pitchFamily="34" charset="0"/>
              </a:rPr>
              <a:t>*Solo Driver</a:t>
            </a:r>
          </a:p>
        </p:txBody>
      </p:sp>
      <p:sp>
        <p:nvSpPr>
          <p:cNvPr id="56" name="TextBox 55">
            <a:extLst>
              <a:ext uri="{FF2B5EF4-FFF2-40B4-BE49-F238E27FC236}">
                <a16:creationId xmlns:a16="http://schemas.microsoft.com/office/drawing/2014/main" id="{6D2F0E95-AE2F-9F51-67FB-5257660B3AAD}"/>
              </a:ext>
            </a:extLst>
          </p:cNvPr>
          <p:cNvSpPr txBox="1"/>
          <p:nvPr/>
        </p:nvSpPr>
        <p:spPr>
          <a:xfrm>
            <a:off x="2333973" y="1559574"/>
            <a:ext cx="2994772" cy="738664"/>
          </a:xfrm>
          <a:prstGeom prst="rect">
            <a:avLst/>
          </a:prstGeom>
          <a:noFill/>
        </p:spPr>
        <p:txBody>
          <a:bodyPr wrap="square" rtlCol="0">
            <a:spAutoFit/>
          </a:bodyPr>
          <a:lstStyle/>
          <a:p>
            <a:r>
              <a:rPr lang="en-GB" sz="1400" dirty="0"/>
              <a:t>Car travel continues to be the predominant travel mode for staff, remaining stable at 60%. </a:t>
            </a:r>
          </a:p>
        </p:txBody>
      </p:sp>
      <p:sp>
        <p:nvSpPr>
          <p:cNvPr id="57" name="TextBox 56">
            <a:extLst>
              <a:ext uri="{FF2B5EF4-FFF2-40B4-BE49-F238E27FC236}">
                <a16:creationId xmlns:a16="http://schemas.microsoft.com/office/drawing/2014/main" id="{E26658B3-8CCB-3AA5-9D14-2D37D1010F0E}"/>
              </a:ext>
            </a:extLst>
          </p:cNvPr>
          <p:cNvSpPr txBox="1"/>
          <p:nvPr/>
        </p:nvSpPr>
        <p:spPr>
          <a:xfrm>
            <a:off x="2327348" y="2421104"/>
            <a:ext cx="3420377" cy="954107"/>
          </a:xfrm>
          <a:prstGeom prst="rect">
            <a:avLst/>
          </a:prstGeom>
          <a:noFill/>
        </p:spPr>
        <p:txBody>
          <a:bodyPr wrap="square" rtlCol="0">
            <a:spAutoFit/>
          </a:bodyPr>
          <a:lstStyle/>
          <a:p>
            <a:r>
              <a:rPr lang="en-GB" sz="1400" dirty="0"/>
              <a:t>Students who use the bus have increased year on year since 2023, growing from 36%, 41% in 2024, and 58% in 2025. Staff using the bus remains consistent.</a:t>
            </a:r>
          </a:p>
        </p:txBody>
      </p:sp>
      <p:sp>
        <p:nvSpPr>
          <p:cNvPr id="58" name="TextBox 57">
            <a:extLst>
              <a:ext uri="{FF2B5EF4-FFF2-40B4-BE49-F238E27FC236}">
                <a16:creationId xmlns:a16="http://schemas.microsoft.com/office/drawing/2014/main" id="{2A5FAAA5-2D10-AB97-859C-62DD93E2B2C1}"/>
              </a:ext>
            </a:extLst>
          </p:cNvPr>
          <p:cNvSpPr txBox="1"/>
          <p:nvPr/>
        </p:nvSpPr>
        <p:spPr>
          <a:xfrm>
            <a:off x="2366830" y="4473980"/>
            <a:ext cx="2785105" cy="738664"/>
          </a:xfrm>
          <a:prstGeom prst="rect">
            <a:avLst/>
          </a:prstGeom>
          <a:noFill/>
        </p:spPr>
        <p:txBody>
          <a:bodyPr wrap="square" rtlCol="0">
            <a:spAutoFit/>
          </a:bodyPr>
          <a:lstStyle/>
          <a:p>
            <a:r>
              <a:rPr lang="en-GB" sz="1400" dirty="0"/>
              <a:t>Staff are more likely than students to cycle to campus as their primary form of travel. </a:t>
            </a:r>
          </a:p>
        </p:txBody>
      </p:sp>
      <p:sp>
        <p:nvSpPr>
          <p:cNvPr id="3" name="TextBox 2">
            <a:extLst>
              <a:ext uri="{FF2B5EF4-FFF2-40B4-BE49-F238E27FC236}">
                <a16:creationId xmlns:a16="http://schemas.microsoft.com/office/drawing/2014/main" id="{CDA25AC2-F5D7-AF8C-E21A-E183A0E35E4A}"/>
              </a:ext>
            </a:extLst>
          </p:cNvPr>
          <p:cNvSpPr txBox="1"/>
          <p:nvPr/>
        </p:nvSpPr>
        <p:spPr>
          <a:xfrm>
            <a:off x="2333973" y="3490669"/>
            <a:ext cx="2817962" cy="738664"/>
          </a:xfrm>
          <a:prstGeom prst="rect">
            <a:avLst/>
          </a:prstGeom>
          <a:noFill/>
        </p:spPr>
        <p:txBody>
          <a:bodyPr wrap="square" rtlCol="0">
            <a:spAutoFit/>
          </a:bodyPr>
          <a:lstStyle/>
          <a:p>
            <a:r>
              <a:rPr lang="en-GB" sz="1400" dirty="0"/>
              <a:t>Students are significantly less likely to walk in 2025 (15%) compared to 2024 (30%).  </a:t>
            </a:r>
          </a:p>
        </p:txBody>
      </p:sp>
      <p:sp>
        <p:nvSpPr>
          <p:cNvPr id="4" name="TextBox 3">
            <a:extLst>
              <a:ext uri="{FF2B5EF4-FFF2-40B4-BE49-F238E27FC236}">
                <a16:creationId xmlns:a16="http://schemas.microsoft.com/office/drawing/2014/main" id="{2A9B3915-A869-7E83-4796-1A8D3C64E93A}"/>
              </a:ext>
            </a:extLst>
          </p:cNvPr>
          <p:cNvSpPr txBox="1"/>
          <p:nvPr/>
        </p:nvSpPr>
        <p:spPr>
          <a:xfrm>
            <a:off x="2333973" y="5525917"/>
            <a:ext cx="2858103" cy="954107"/>
          </a:xfrm>
          <a:prstGeom prst="rect">
            <a:avLst/>
          </a:prstGeom>
          <a:noFill/>
        </p:spPr>
        <p:txBody>
          <a:bodyPr wrap="square" rtlCol="0">
            <a:spAutoFit/>
          </a:bodyPr>
          <a:lstStyle/>
          <a:p>
            <a:r>
              <a:rPr lang="en-GB" sz="1400" dirty="0"/>
              <a:t>Train remains one of the least commonly used form of transportation to and from the University. </a:t>
            </a:r>
          </a:p>
        </p:txBody>
      </p:sp>
    </p:spTree>
    <p:extLst>
      <p:ext uri="{BB962C8B-B14F-4D97-AF65-F5344CB8AC3E}">
        <p14:creationId xmlns:p14="http://schemas.microsoft.com/office/powerpoint/2010/main" val="456408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B16982-227F-DBAC-9AF2-0F2B3E8DEF4C}"/>
              </a:ext>
            </a:extLst>
          </p:cNvPr>
          <p:cNvSpPr>
            <a:spLocks noGrp="1"/>
          </p:cNvSpPr>
          <p:nvPr>
            <p:ph type="body" sz="quarter" idx="12"/>
          </p:nvPr>
        </p:nvSpPr>
        <p:spPr>
          <a:xfrm>
            <a:off x="313362" y="652382"/>
            <a:ext cx="11565275" cy="564450"/>
          </a:xfrm>
        </p:spPr>
        <p:txBody>
          <a:bodyPr/>
          <a:lstStyle/>
          <a:p>
            <a:pPr fontAlgn="base"/>
            <a:r>
              <a:rPr lang="en-GB" b="1" spc="0" dirty="0">
                <a:latin typeface="Aptos" panose="02110004020202020204"/>
              </a:rPr>
              <a:t>Travelling to campus tends to concentrate between Monday</a:t>
            </a:r>
            <a:r>
              <a:rPr lang="en-GB" b="1" dirty="0">
                <a:latin typeface="Aptos" panose="02110004020202020204"/>
              </a:rPr>
              <a:t> and </a:t>
            </a:r>
            <a:r>
              <a:rPr lang="en-GB" b="1" spc="0" dirty="0">
                <a:latin typeface="Aptos" panose="02110004020202020204"/>
              </a:rPr>
              <a:t>Thursday for both staff and students. </a:t>
            </a:r>
            <a:r>
              <a:rPr lang="en-GB" b="1" spc="0" dirty="0">
                <a:solidFill>
                  <a:srgbClr val="0C0C0C"/>
                </a:solidFill>
              </a:rPr>
              <a:t>While the majority of respondents always use the same mode of transport (57% students, 73% staff), students are more likely than staff to mix modes</a:t>
            </a:r>
            <a:endParaRPr lang="en-GB" b="1" dirty="0">
              <a:solidFill>
                <a:srgbClr val="FF0000"/>
              </a:solidFill>
              <a:latin typeface="Neue Haas Grotesk Text Pro" panose="020B0504020202020204" pitchFamily="34" charset="0"/>
            </a:endParaRPr>
          </a:p>
        </p:txBody>
      </p:sp>
      <p:sp>
        <p:nvSpPr>
          <p:cNvPr id="4" name="Text Placeholder 3">
            <a:extLst>
              <a:ext uri="{FF2B5EF4-FFF2-40B4-BE49-F238E27FC236}">
                <a16:creationId xmlns:a16="http://schemas.microsoft.com/office/drawing/2014/main" id="{DAECF48C-A3CC-EB67-8747-4769221A9082}"/>
              </a:ext>
            </a:extLst>
          </p:cNvPr>
          <p:cNvSpPr>
            <a:spLocks noGrp="1"/>
          </p:cNvSpPr>
          <p:nvPr>
            <p:ph type="body" sz="quarter" idx="14"/>
          </p:nvPr>
        </p:nvSpPr>
        <p:spPr>
          <a:xfrm>
            <a:off x="373613" y="1605670"/>
            <a:ext cx="5076000" cy="564450"/>
          </a:xfrm>
        </p:spPr>
        <p:txBody>
          <a:bodyPr/>
          <a:lstStyle/>
          <a:p>
            <a:r>
              <a:rPr lang="en-GB" dirty="0">
                <a:solidFill>
                  <a:schemeClr val="accent2"/>
                </a:solidFill>
              </a:rPr>
              <a:t>Travel Days of the Week</a:t>
            </a:r>
          </a:p>
        </p:txBody>
      </p:sp>
      <p:sp>
        <p:nvSpPr>
          <p:cNvPr id="6" name="Text Placeholder 5">
            <a:extLst>
              <a:ext uri="{FF2B5EF4-FFF2-40B4-BE49-F238E27FC236}">
                <a16:creationId xmlns:a16="http://schemas.microsoft.com/office/drawing/2014/main" id="{FE908CD4-AE2B-2C85-8705-486945BD3230}"/>
              </a:ext>
            </a:extLst>
          </p:cNvPr>
          <p:cNvSpPr>
            <a:spLocks noGrp="1"/>
          </p:cNvSpPr>
          <p:nvPr>
            <p:ph type="body" sz="quarter" idx="19"/>
          </p:nvPr>
        </p:nvSpPr>
        <p:spPr>
          <a:xfrm>
            <a:off x="6202224" y="1605670"/>
            <a:ext cx="5073099" cy="371836"/>
          </a:xfrm>
        </p:spPr>
        <p:txBody>
          <a:bodyPr/>
          <a:lstStyle/>
          <a:p>
            <a:r>
              <a:rPr lang="en-GB" dirty="0">
                <a:solidFill>
                  <a:schemeClr val="accent2"/>
                </a:solidFill>
              </a:rPr>
              <a:t>Likelihood to use the same mode of transport</a:t>
            </a:r>
          </a:p>
        </p:txBody>
      </p:sp>
      <p:sp>
        <p:nvSpPr>
          <p:cNvPr id="7" name="Title 6">
            <a:extLst>
              <a:ext uri="{FF2B5EF4-FFF2-40B4-BE49-F238E27FC236}">
                <a16:creationId xmlns:a16="http://schemas.microsoft.com/office/drawing/2014/main" id="{54AFEAB8-91C2-A7D9-1329-E1792E84C2F0}"/>
              </a:ext>
            </a:extLst>
          </p:cNvPr>
          <p:cNvSpPr>
            <a:spLocks noGrp="1"/>
          </p:cNvSpPr>
          <p:nvPr>
            <p:ph type="title"/>
          </p:nvPr>
        </p:nvSpPr>
        <p:spPr>
          <a:xfrm>
            <a:off x="356617" y="225487"/>
            <a:ext cx="11192534" cy="355867"/>
          </a:xfrm>
        </p:spPr>
        <p:txBody>
          <a:bodyPr/>
          <a:lstStyle/>
          <a:p>
            <a:r>
              <a:rPr lang="en-GB" sz="2800" dirty="0">
                <a:latin typeface="Neue Haas Grotesk Text Pro" panose="020B0504020202020204" pitchFamily="34" charset="0"/>
              </a:rPr>
              <a:t>When Do Staff and Students Travel</a:t>
            </a:r>
            <a:endParaRPr lang="en-GB" sz="2800" dirty="0"/>
          </a:p>
        </p:txBody>
      </p:sp>
      <p:sp>
        <p:nvSpPr>
          <p:cNvPr id="8" name="Footer Placeholder 7">
            <a:extLst>
              <a:ext uri="{FF2B5EF4-FFF2-40B4-BE49-F238E27FC236}">
                <a16:creationId xmlns:a16="http://schemas.microsoft.com/office/drawing/2014/main" id="{6B0B369A-4278-E62A-CD55-5DA6B09FAA63}"/>
              </a:ext>
            </a:extLst>
          </p:cNvPr>
          <p:cNvSpPr>
            <a:spLocks noGrp="1"/>
          </p:cNvSpPr>
          <p:nvPr>
            <p:ph type="ftr" sz="quarter" idx="3"/>
          </p:nvPr>
        </p:nvSpPr>
        <p:spPr>
          <a:xfrm>
            <a:off x="30007" y="6440301"/>
            <a:ext cx="12192000" cy="360000"/>
          </a:xfrm>
        </p:spPr>
        <p:txBody>
          <a:bodyPr/>
          <a:lstStyle/>
          <a:p>
            <a:r>
              <a:rPr lang="en-GB" sz="900" i="1" dirty="0">
                <a:latin typeface="+mn-lt"/>
              </a:rPr>
              <a:t>Q3.2 - Typically which days do you travel to campus? Please select all that apply. Base size: Students: 1273; Staff: 1154</a:t>
            </a:r>
          </a:p>
        </p:txBody>
      </p:sp>
      <p:sp>
        <p:nvSpPr>
          <p:cNvPr id="9" name="Slide Number Placeholder 8">
            <a:extLst>
              <a:ext uri="{FF2B5EF4-FFF2-40B4-BE49-F238E27FC236}">
                <a16:creationId xmlns:a16="http://schemas.microsoft.com/office/drawing/2014/main" id="{57831371-4507-1576-6773-3954AC7C9DB3}"/>
              </a:ext>
            </a:extLst>
          </p:cNvPr>
          <p:cNvSpPr>
            <a:spLocks noGrp="1"/>
          </p:cNvSpPr>
          <p:nvPr>
            <p:ph type="sldNum" sz="quarter" idx="4"/>
          </p:nvPr>
        </p:nvSpPr>
        <p:spPr/>
        <p:txBody>
          <a:bodyPr/>
          <a:lstStyle/>
          <a:p>
            <a:fld id="{E8F1A65C-595C-4736-BF40-F7D31E789466}" type="slidenum">
              <a:rPr lang="en-GB" smtClean="0"/>
              <a:pPr/>
              <a:t>5</a:t>
            </a:fld>
            <a:endParaRPr lang="en-GB"/>
          </a:p>
        </p:txBody>
      </p:sp>
      <p:graphicFrame>
        <p:nvGraphicFramePr>
          <p:cNvPr id="13" name="Chart 12">
            <a:extLst>
              <a:ext uri="{FF2B5EF4-FFF2-40B4-BE49-F238E27FC236}">
                <a16:creationId xmlns:a16="http://schemas.microsoft.com/office/drawing/2014/main" id="{C144E7C3-FEAC-3E5B-E227-F853FE147984}"/>
              </a:ext>
            </a:extLst>
          </p:cNvPr>
          <p:cNvGraphicFramePr>
            <a:graphicFrameLocks/>
          </p:cNvGraphicFramePr>
          <p:nvPr>
            <p:custDataLst>
              <p:tags r:id="rId1"/>
            </p:custDataLst>
            <p:extLst>
              <p:ext uri="{D42A27DB-BD31-4B8C-83A1-F6EECF244321}">
                <p14:modId xmlns:p14="http://schemas.microsoft.com/office/powerpoint/2010/main" val="3312097330"/>
              </p:ext>
            </p:extLst>
          </p:nvPr>
        </p:nvGraphicFramePr>
        <p:xfrm>
          <a:off x="147388" y="1754542"/>
          <a:ext cx="5780689" cy="43325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D3AA624B-D446-4E3F-B64A-D852FA59F87A}"/>
              </a:ext>
            </a:extLst>
          </p:cNvPr>
          <p:cNvGraphicFramePr>
            <a:graphicFrameLocks/>
          </p:cNvGraphicFramePr>
          <p:nvPr>
            <p:extLst>
              <p:ext uri="{D42A27DB-BD31-4B8C-83A1-F6EECF244321}">
                <p14:modId xmlns:p14="http://schemas.microsoft.com/office/powerpoint/2010/main" val="2243306319"/>
              </p:ext>
            </p:extLst>
          </p:nvPr>
        </p:nvGraphicFramePr>
        <p:xfrm>
          <a:off x="6442762" y="1882915"/>
          <a:ext cx="5358948" cy="474959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37228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99280-BA88-4FF7-49B6-801BBFE9AFE9}"/>
            </a:ext>
          </a:extLst>
        </p:cNvPr>
        <p:cNvGrpSpPr/>
        <p:nvPr/>
      </p:nvGrpSpPr>
      <p:grpSpPr>
        <a:xfrm>
          <a:off x="0" y="0"/>
          <a:ext cx="0" cy="0"/>
          <a:chOff x="0" y="0"/>
          <a:chExt cx="0" cy="0"/>
        </a:xfrm>
      </p:grpSpPr>
      <p:sp>
        <p:nvSpPr>
          <p:cNvPr id="54" name="Rectangle 53">
            <a:extLst>
              <a:ext uri="{FF2B5EF4-FFF2-40B4-BE49-F238E27FC236}">
                <a16:creationId xmlns:a16="http://schemas.microsoft.com/office/drawing/2014/main" id="{72404878-FD68-F475-151C-B86EBD8E83F3}"/>
              </a:ext>
            </a:extLst>
          </p:cNvPr>
          <p:cNvSpPr/>
          <p:nvPr/>
        </p:nvSpPr>
        <p:spPr>
          <a:xfrm>
            <a:off x="1274856" y="4740895"/>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32</a:t>
            </a:r>
            <a:r>
              <a:rPr lang="en-GB" b="1" dirty="0">
                <a:solidFill>
                  <a:schemeClr val="tx1"/>
                </a:solidFill>
                <a:latin typeface="Neue Haas Grotesk Text Pro" panose="020B0504020202020204" pitchFamily="34" charset="0"/>
              </a:rPr>
              <a:t>%</a:t>
            </a:r>
          </a:p>
        </p:txBody>
      </p:sp>
      <p:sp>
        <p:nvSpPr>
          <p:cNvPr id="38" name="Rectangle 37">
            <a:extLst>
              <a:ext uri="{FF2B5EF4-FFF2-40B4-BE49-F238E27FC236}">
                <a16:creationId xmlns:a16="http://schemas.microsoft.com/office/drawing/2014/main" id="{3BB6E2A1-6278-DC94-9B5A-221D23C8A2FB}"/>
              </a:ext>
            </a:extLst>
          </p:cNvPr>
          <p:cNvSpPr/>
          <p:nvPr/>
        </p:nvSpPr>
        <p:spPr>
          <a:xfrm>
            <a:off x="4012131" y="1924452"/>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60</a:t>
            </a:r>
            <a:r>
              <a:rPr lang="en-GB" b="1" dirty="0">
                <a:solidFill>
                  <a:schemeClr val="tx1"/>
                </a:solidFill>
                <a:latin typeface="Neue Haas Grotesk Text Pro" panose="020B0504020202020204" pitchFamily="34" charset="0"/>
              </a:rPr>
              <a:t>%</a:t>
            </a:r>
          </a:p>
        </p:txBody>
      </p:sp>
      <p:sp>
        <p:nvSpPr>
          <p:cNvPr id="30" name="Rectangle 29">
            <a:extLst>
              <a:ext uri="{FF2B5EF4-FFF2-40B4-BE49-F238E27FC236}">
                <a16:creationId xmlns:a16="http://schemas.microsoft.com/office/drawing/2014/main" id="{21AFDCB3-71A8-48A5-84D7-B991A10B4F1A}"/>
              </a:ext>
            </a:extLst>
          </p:cNvPr>
          <p:cNvSpPr/>
          <p:nvPr/>
        </p:nvSpPr>
        <p:spPr>
          <a:xfrm>
            <a:off x="506944" y="1924573"/>
            <a:ext cx="1566000" cy="12132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66%</a:t>
            </a:r>
          </a:p>
        </p:txBody>
      </p:sp>
      <p:sp>
        <p:nvSpPr>
          <p:cNvPr id="2" name="Text Placeholder 1">
            <a:extLst>
              <a:ext uri="{FF2B5EF4-FFF2-40B4-BE49-F238E27FC236}">
                <a16:creationId xmlns:a16="http://schemas.microsoft.com/office/drawing/2014/main" id="{B6459BF0-8008-3C7E-46E2-F51FDC0851F5}"/>
              </a:ext>
            </a:extLst>
          </p:cNvPr>
          <p:cNvSpPr>
            <a:spLocks noGrp="1"/>
          </p:cNvSpPr>
          <p:nvPr>
            <p:ph type="body" sz="quarter" idx="12"/>
          </p:nvPr>
        </p:nvSpPr>
        <p:spPr>
          <a:xfrm>
            <a:off x="259051" y="669499"/>
            <a:ext cx="11565275" cy="764974"/>
          </a:xfrm>
        </p:spPr>
        <p:txBody>
          <a:bodyPr/>
          <a:lstStyle/>
          <a:p>
            <a:pPr lvl="0">
              <a:lnSpc>
                <a:spcPct val="100000"/>
              </a:lnSpc>
              <a:defRPr/>
            </a:pPr>
            <a:r>
              <a:rPr lang="en-GB" b="1" dirty="0">
                <a:latin typeface="+mn-lt"/>
              </a:rPr>
              <a:t>Overall, 50% of staff and 41% of students are satisfied with their journey to the University. Cyclists and walkers are the most satisfied, with 63%-79% satisfaction rates between staff and students. Student bus travellers and staff train users were least satisfied. </a:t>
            </a:r>
          </a:p>
        </p:txBody>
      </p:sp>
      <p:sp>
        <p:nvSpPr>
          <p:cNvPr id="4" name="Text Placeholder 3">
            <a:extLst>
              <a:ext uri="{FF2B5EF4-FFF2-40B4-BE49-F238E27FC236}">
                <a16:creationId xmlns:a16="http://schemas.microsoft.com/office/drawing/2014/main" id="{383D1561-47FA-F966-14A1-F52AD1B2207E}"/>
              </a:ext>
            </a:extLst>
          </p:cNvPr>
          <p:cNvSpPr>
            <a:spLocks noGrp="1"/>
          </p:cNvSpPr>
          <p:nvPr>
            <p:ph type="body" sz="quarter" idx="14"/>
          </p:nvPr>
        </p:nvSpPr>
        <p:spPr>
          <a:xfrm>
            <a:off x="259051" y="1532317"/>
            <a:ext cx="2061826" cy="355867"/>
          </a:xfrm>
        </p:spPr>
        <p:txBody>
          <a:bodyPr/>
          <a:lstStyle/>
          <a:p>
            <a:r>
              <a:rPr lang="en-GB">
                <a:solidFill>
                  <a:schemeClr val="accent2"/>
                </a:solidFill>
                <a:latin typeface="Neue Haas Grotesk Text Pro" panose="020B0504020202020204" pitchFamily="34" charset="0"/>
              </a:rPr>
              <a:t>Students</a:t>
            </a:r>
          </a:p>
        </p:txBody>
      </p:sp>
      <p:sp>
        <p:nvSpPr>
          <p:cNvPr id="6" name="Text Placeholder 5">
            <a:extLst>
              <a:ext uri="{FF2B5EF4-FFF2-40B4-BE49-F238E27FC236}">
                <a16:creationId xmlns:a16="http://schemas.microsoft.com/office/drawing/2014/main" id="{BC333D60-7644-3EDA-86B7-F338249D5DE8}"/>
              </a:ext>
            </a:extLst>
          </p:cNvPr>
          <p:cNvSpPr>
            <a:spLocks noGrp="1"/>
          </p:cNvSpPr>
          <p:nvPr>
            <p:ph type="body" sz="quarter" idx="19"/>
          </p:nvPr>
        </p:nvSpPr>
        <p:spPr>
          <a:xfrm>
            <a:off x="6348911" y="1524332"/>
            <a:ext cx="1609618" cy="371836"/>
          </a:xfrm>
        </p:spPr>
        <p:txBody>
          <a:bodyPr/>
          <a:lstStyle/>
          <a:p>
            <a:r>
              <a:rPr lang="en-GB">
                <a:solidFill>
                  <a:schemeClr val="accent2"/>
                </a:solidFill>
                <a:latin typeface="Neue Haas Grotesk Text Pro" panose="020B0504020202020204" pitchFamily="34" charset="0"/>
              </a:rPr>
              <a:t>Staff</a:t>
            </a:r>
          </a:p>
        </p:txBody>
      </p:sp>
      <p:sp>
        <p:nvSpPr>
          <p:cNvPr id="7" name="Title 6">
            <a:extLst>
              <a:ext uri="{FF2B5EF4-FFF2-40B4-BE49-F238E27FC236}">
                <a16:creationId xmlns:a16="http://schemas.microsoft.com/office/drawing/2014/main" id="{BD09D2C7-CF76-99E2-B7FB-4942428499C7}"/>
              </a:ext>
            </a:extLst>
          </p:cNvPr>
          <p:cNvSpPr>
            <a:spLocks noGrp="1"/>
          </p:cNvSpPr>
          <p:nvPr>
            <p:ph type="title"/>
          </p:nvPr>
        </p:nvSpPr>
        <p:spPr>
          <a:xfrm>
            <a:off x="230583" y="218535"/>
            <a:ext cx="11192534" cy="355867"/>
          </a:xfrm>
        </p:spPr>
        <p:txBody>
          <a:bodyPr/>
          <a:lstStyle/>
          <a:p>
            <a:r>
              <a:rPr lang="en-GB" sz="2800" dirty="0">
                <a:latin typeface="Neue Haas Grotesk Text Pro" panose="020B0504020202020204" pitchFamily="34" charset="0"/>
              </a:rPr>
              <a:t>Travel Satisfaction</a:t>
            </a:r>
            <a:endParaRPr lang="en-GB" sz="2800" dirty="0"/>
          </a:p>
        </p:txBody>
      </p:sp>
      <p:sp>
        <p:nvSpPr>
          <p:cNvPr id="9" name="Slide Number Placeholder 8">
            <a:extLst>
              <a:ext uri="{FF2B5EF4-FFF2-40B4-BE49-F238E27FC236}">
                <a16:creationId xmlns:a16="http://schemas.microsoft.com/office/drawing/2014/main" id="{5C051D83-D95C-EE93-1C40-20825DDDD2D4}"/>
              </a:ext>
            </a:extLst>
          </p:cNvPr>
          <p:cNvSpPr>
            <a:spLocks noGrp="1"/>
          </p:cNvSpPr>
          <p:nvPr>
            <p:ph type="sldNum" sz="quarter" idx="4"/>
          </p:nvPr>
        </p:nvSpPr>
        <p:spPr/>
        <p:txBody>
          <a:bodyPr/>
          <a:lstStyle/>
          <a:p>
            <a:fld id="{E8F1A65C-595C-4736-BF40-F7D31E789466}" type="slidenum">
              <a:rPr lang="en-GB" smtClean="0"/>
              <a:pPr/>
              <a:t>6</a:t>
            </a:fld>
            <a:endParaRPr lang="en-GB"/>
          </a:p>
        </p:txBody>
      </p:sp>
      <p:sp>
        <p:nvSpPr>
          <p:cNvPr id="12" name="Footer Placeholder 2">
            <a:extLst>
              <a:ext uri="{FF2B5EF4-FFF2-40B4-BE49-F238E27FC236}">
                <a16:creationId xmlns:a16="http://schemas.microsoft.com/office/drawing/2014/main" id="{326FAFBE-3D6D-F8F9-C58C-F2F8689B5DFF}"/>
              </a:ext>
            </a:extLst>
          </p:cNvPr>
          <p:cNvSpPr>
            <a:spLocks noGrp="1"/>
          </p:cNvSpPr>
          <p:nvPr>
            <p:ph type="ftr" sz="quarter" idx="3"/>
          </p:nvPr>
        </p:nvSpPr>
        <p:spPr>
          <a:xfrm>
            <a:off x="618267" y="6436359"/>
            <a:ext cx="10652534" cy="360000"/>
          </a:xfrm>
        </p:spPr>
        <p:txBody>
          <a:bodyPr/>
          <a:lstStyle/>
          <a:p>
            <a:r>
              <a:rPr lang="en-GB" sz="900" i="1" dirty="0">
                <a:solidFill>
                  <a:prstClr val="black"/>
                </a:solidFill>
                <a:latin typeface="+mn-lt"/>
              </a:rPr>
              <a:t>Q3.8 - How satisfied are you with your normal journey to the University? Base: 2025: Staff: 1155, Student: 1252, </a:t>
            </a:r>
          </a:p>
          <a:p>
            <a:r>
              <a:rPr lang="en-GB" sz="900" i="1" dirty="0">
                <a:latin typeface="+mn-lt"/>
              </a:rPr>
              <a:t>Satisfaction is the sum of respondents who are ‘Very satisfied’ or ‘Satisfied’ with their mode of travel (Top 2 Box or T2B)</a:t>
            </a:r>
          </a:p>
        </p:txBody>
      </p:sp>
      <p:pic>
        <p:nvPicPr>
          <p:cNvPr id="17" name="Graphic 16" descr="Cycling outline">
            <a:extLst>
              <a:ext uri="{FF2B5EF4-FFF2-40B4-BE49-F238E27FC236}">
                <a16:creationId xmlns:a16="http://schemas.microsoft.com/office/drawing/2014/main" id="{B0E96678-1F18-B963-13A2-946FD022B09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20281" y="2321922"/>
            <a:ext cx="384675" cy="384675"/>
          </a:xfrm>
          <a:prstGeom prst="rect">
            <a:avLst/>
          </a:prstGeom>
        </p:spPr>
      </p:pic>
      <p:pic>
        <p:nvPicPr>
          <p:cNvPr id="18" name="Graphic 17" descr="Train outline">
            <a:extLst>
              <a:ext uri="{FF2B5EF4-FFF2-40B4-BE49-F238E27FC236}">
                <a16:creationId xmlns:a16="http://schemas.microsoft.com/office/drawing/2014/main" id="{23E56E3C-6F3D-6F90-758D-50429562CB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84220" y="5127434"/>
            <a:ext cx="440365" cy="440365"/>
          </a:xfrm>
          <a:prstGeom prst="rect">
            <a:avLst/>
          </a:prstGeom>
        </p:spPr>
      </p:pic>
      <p:pic>
        <p:nvPicPr>
          <p:cNvPr id="39" name="Graphic 38" descr="Bus outline">
            <a:extLst>
              <a:ext uri="{FF2B5EF4-FFF2-40B4-BE49-F238E27FC236}">
                <a16:creationId xmlns:a16="http://schemas.microsoft.com/office/drawing/2014/main" id="{A04D56F9-0F23-CF02-6A7E-71583A770EB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42953" y="2327449"/>
            <a:ext cx="408633" cy="408633"/>
          </a:xfrm>
          <a:prstGeom prst="rect">
            <a:avLst/>
          </a:prstGeom>
        </p:spPr>
      </p:pic>
      <p:sp>
        <p:nvSpPr>
          <p:cNvPr id="40" name="TextBox 39">
            <a:extLst>
              <a:ext uri="{FF2B5EF4-FFF2-40B4-BE49-F238E27FC236}">
                <a16:creationId xmlns:a16="http://schemas.microsoft.com/office/drawing/2014/main" id="{CC76B2E3-AA9D-3030-C1FC-F77837EEA73E}"/>
              </a:ext>
            </a:extLst>
          </p:cNvPr>
          <p:cNvSpPr txBox="1"/>
          <p:nvPr/>
        </p:nvSpPr>
        <p:spPr>
          <a:xfrm>
            <a:off x="3969993" y="1935509"/>
            <a:ext cx="1668647" cy="261610"/>
          </a:xfrm>
          <a:prstGeom prst="rect">
            <a:avLst/>
          </a:prstGeom>
          <a:noFill/>
        </p:spPr>
        <p:txBody>
          <a:bodyPr wrap="square" rtlCol="0">
            <a:spAutoFit/>
          </a:bodyPr>
          <a:lstStyle/>
          <a:p>
            <a:pPr algn="r"/>
            <a:r>
              <a:rPr lang="en-GB" sz="1100" b="1">
                <a:latin typeface="Neue Haas Grotesk Text Pro" panose="020B0504020202020204" pitchFamily="34" charset="0"/>
              </a:rPr>
              <a:t>WM Bus on Demand</a:t>
            </a:r>
          </a:p>
        </p:txBody>
      </p:sp>
      <p:sp>
        <p:nvSpPr>
          <p:cNvPr id="41" name="Rectangle 40">
            <a:extLst>
              <a:ext uri="{FF2B5EF4-FFF2-40B4-BE49-F238E27FC236}">
                <a16:creationId xmlns:a16="http://schemas.microsoft.com/office/drawing/2014/main" id="{C5BCF920-4697-F591-7B43-749F451A9E01}"/>
              </a:ext>
            </a:extLst>
          </p:cNvPr>
          <p:cNvSpPr/>
          <p:nvPr/>
        </p:nvSpPr>
        <p:spPr>
          <a:xfrm>
            <a:off x="2269113" y="1924573"/>
            <a:ext cx="1566000" cy="12132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63%</a:t>
            </a:r>
          </a:p>
        </p:txBody>
      </p:sp>
      <p:pic>
        <p:nvPicPr>
          <p:cNvPr id="16" name="Graphic 15" descr="Walk outline">
            <a:extLst>
              <a:ext uri="{FF2B5EF4-FFF2-40B4-BE49-F238E27FC236}">
                <a16:creationId xmlns:a16="http://schemas.microsoft.com/office/drawing/2014/main" id="{764A2C4A-A262-F6D0-206C-4EB8DED6E7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69114" y="2338520"/>
            <a:ext cx="384674" cy="384674"/>
          </a:xfrm>
          <a:prstGeom prst="rect">
            <a:avLst/>
          </a:prstGeom>
        </p:spPr>
      </p:pic>
      <p:sp>
        <p:nvSpPr>
          <p:cNvPr id="43" name="Rectangle 42">
            <a:extLst>
              <a:ext uri="{FF2B5EF4-FFF2-40B4-BE49-F238E27FC236}">
                <a16:creationId xmlns:a16="http://schemas.microsoft.com/office/drawing/2014/main" id="{97D74292-262D-7A1B-D000-03FC9BD0DA62}"/>
              </a:ext>
            </a:extLst>
          </p:cNvPr>
          <p:cNvSpPr/>
          <p:nvPr/>
        </p:nvSpPr>
        <p:spPr>
          <a:xfrm>
            <a:off x="506944" y="3328398"/>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47</a:t>
            </a:r>
            <a:r>
              <a:rPr lang="en-GB" b="1" dirty="0">
                <a:solidFill>
                  <a:schemeClr val="tx1"/>
                </a:solidFill>
                <a:latin typeface="Neue Haas Grotesk Text Pro" panose="020B0504020202020204" pitchFamily="34" charset="0"/>
              </a:rPr>
              <a:t>%</a:t>
            </a:r>
          </a:p>
        </p:txBody>
      </p:sp>
      <p:pic>
        <p:nvPicPr>
          <p:cNvPr id="44" name="Graphic 43" descr="Car outline">
            <a:extLst>
              <a:ext uri="{FF2B5EF4-FFF2-40B4-BE49-F238E27FC236}">
                <a16:creationId xmlns:a16="http://schemas.microsoft.com/office/drawing/2014/main" id="{C7C1EC15-7275-CD63-799D-51B7A54F8C4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0494" y="3712632"/>
            <a:ext cx="402850" cy="402850"/>
          </a:xfrm>
          <a:prstGeom prst="rect">
            <a:avLst/>
          </a:prstGeom>
        </p:spPr>
      </p:pic>
      <p:sp>
        <p:nvSpPr>
          <p:cNvPr id="46" name="Rectangle 45">
            <a:extLst>
              <a:ext uri="{FF2B5EF4-FFF2-40B4-BE49-F238E27FC236}">
                <a16:creationId xmlns:a16="http://schemas.microsoft.com/office/drawing/2014/main" id="{100ED61F-9D5B-F2CC-4C2A-5A16AEE17BB6}"/>
              </a:ext>
            </a:extLst>
          </p:cNvPr>
          <p:cNvSpPr/>
          <p:nvPr/>
        </p:nvSpPr>
        <p:spPr>
          <a:xfrm>
            <a:off x="2269113" y="3328398"/>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38</a:t>
            </a:r>
            <a:r>
              <a:rPr lang="en-GB" b="1" dirty="0">
                <a:solidFill>
                  <a:schemeClr val="tx1"/>
                </a:solidFill>
                <a:latin typeface="Neue Haas Grotesk Text Pro" panose="020B0504020202020204" pitchFamily="34" charset="0"/>
              </a:rPr>
              <a:t>%</a:t>
            </a:r>
          </a:p>
        </p:txBody>
      </p:sp>
      <p:pic>
        <p:nvPicPr>
          <p:cNvPr id="47" name="Graphic 46" descr="Car outline">
            <a:extLst>
              <a:ext uri="{FF2B5EF4-FFF2-40B4-BE49-F238E27FC236}">
                <a16:creationId xmlns:a16="http://schemas.microsoft.com/office/drawing/2014/main" id="{0AB5BBAA-32CF-E684-0BB5-76B912B334E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12662" y="3712632"/>
            <a:ext cx="402850" cy="402850"/>
          </a:xfrm>
          <a:prstGeom prst="rect">
            <a:avLst/>
          </a:prstGeom>
        </p:spPr>
      </p:pic>
      <p:sp>
        <p:nvSpPr>
          <p:cNvPr id="48" name="TextBox 47">
            <a:extLst>
              <a:ext uri="{FF2B5EF4-FFF2-40B4-BE49-F238E27FC236}">
                <a16:creationId xmlns:a16="http://schemas.microsoft.com/office/drawing/2014/main" id="{7B13EFCB-FEEE-2628-9C6A-2E52D4465E38}"/>
              </a:ext>
            </a:extLst>
          </p:cNvPr>
          <p:cNvSpPr txBox="1"/>
          <p:nvPr/>
        </p:nvSpPr>
        <p:spPr>
          <a:xfrm>
            <a:off x="1121424" y="3352206"/>
            <a:ext cx="951520" cy="261610"/>
          </a:xfrm>
          <a:prstGeom prst="rect">
            <a:avLst/>
          </a:prstGeom>
          <a:noFill/>
        </p:spPr>
        <p:txBody>
          <a:bodyPr wrap="square" rtlCol="0">
            <a:spAutoFit/>
          </a:bodyPr>
          <a:lstStyle/>
          <a:p>
            <a:pPr algn="r"/>
            <a:r>
              <a:rPr lang="en-GB" sz="1100" b="1" dirty="0">
                <a:latin typeface="Neue Haas Grotesk Text Pro" panose="020B0504020202020204" pitchFamily="34" charset="0"/>
              </a:rPr>
              <a:t>Solo Driver</a:t>
            </a:r>
          </a:p>
        </p:txBody>
      </p:sp>
      <p:sp>
        <p:nvSpPr>
          <p:cNvPr id="49" name="Rectangle 48">
            <a:extLst>
              <a:ext uri="{FF2B5EF4-FFF2-40B4-BE49-F238E27FC236}">
                <a16:creationId xmlns:a16="http://schemas.microsoft.com/office/drawing/2014/main" id="{6D03E367-9F2A-4E59-B618-1BBF84F4D09E}"/>
              </a:ext>
            </a:extLst>
          </p:cNvPr>
          <p:cNvSpPr/>
          <p:nvPr/>
        </p:nvSpPr>
        <p:spPr>
          <a:xfrm>
            <a:off x="4012131" y="3328398"/>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33</a:t>
            </a:r>
            <a:r>
              <a:rPr lang="en-GB" b="1" dirty="0">
                <a:solidFill>
                  <a:schemeClr val="tx1"/>
                </a:solidFill>
                <a:latin typeface="Neue Haas Grotesk Text Pro" panose="020B0504020202020204" pitchFamily="34" charset="0"/>
              </a:rPr>
              <a:t>%</a:t>
            </a:r>
          </a:p>
        </p:txBody>
      </p:sp>
      <p:pic>
        <p:nvPicPr>
          <p:cNvPr id="50" name="Graphic 49" descr="Car outline">
            <a:extLst>
              <a:ext uri="{FF2B5EF4-FFF2-40B4-BE49-F238E27FC236}">
                <a16:creationId xmlns:a16="http://schemas.microsoft.com/office/drawing/2014/main" id="{15BDED87-FA7D-7949-C3E9-7715D0D59AA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55680" y="3712632"/>
            <a:ext cx="402850" cy="402850"/>
          </a:xfrm>
          <a:prstGeom prst="rect">
            <a:avLst/>
          </a:prstGeom>
        </p:spPr>
      </p:pic>
      <p:sp>
        <p:nvSpPr>
          <p:cNvPr id="51" name="TextBox 50">
            <a:extLst>
              <a:ext uri="{FF2B5EF4-FFF2-40B4-BE49-F238E27FC236}">
                <a16:creationId xmlns:a16="http://schemas.microsoft.com/office/drawing/2014/main" id="{0E88B31F-8564-7FE6-D83E-AEB7D7DB93A5}"/>
              </a:ext>
            </a:extLst>
          </p:cNvPr>
          <p:cNvSpPr txBox="1"/>
          <p:nvPr/>
        </p:nvSpPr>
        <p:spPr>
          <a:xfrm>
            <a:off x="4135834" y="3299534"/>
            <a:ext cx="1487029" cy="430887"/>
          </a:xfrm>
          <a:prstGeom prst="rect">
            <a:avLst/>
          </a:prstGeom>
          <a:noFill/>
        </p:spPr>
        <p:txBody>
          <a:bodyPr wrap="square" rtlCol="0">
            <a:spAutoFit/>
          </a:bodyPr>
          <a:lstStyle/>
          <a:p>
            <a:pPr algn="r"/>
            <a:r>
              <a:rPr lang="en-GB" sz="1100" b="1">
                <a:latin typeface="Neue Haas Grotesk Text Pro" panose="020B0504020202020204" pitchFamily="34" charset="0"/>
              </a:rPr>
              <a:t>Driver with Passenger(s)</a:t>
            </a:r>
          </a:p>
        </p:txBody>
      </p:sp>
      <p:sp>
        <p:nvSpPr>
          <p:cNvPr id="57" name="Rectangle 56">
            <a:extLst>
              <a:ext uri="{FF2B5EF4-FFF2-40B4-BE49-F238E27FC236}">
                <a16:creationId xmlns:a16="http://schemas.microsoft.com/office/drawing/2014/main" id="{27AA00A0-F658-66C4-93A4-9E90614F8287}"/>
              </a:ext>
            </a:extLst>
          </p:cNvPr>
          <p:cNvSpPr/>
          <p:nvPr/>
        </p:nvSpPr>
        <p:spPr>
          <a:xfrm>
            <a:off x="3172705" y="4740895"/>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32</a:t>
            </a:r>
            <a:r>
              <a:rPr lang="en-GB" b="1" dirty="0">
                <a:solidFill>
                  <a:schemeClr val="tx1"/>
                </a:solidFill>
                <a:latin typeface="Neue Haas Grotesk Text Pro" panose="020B0504020202020204" pitchFamily="34" charset="0"/>
              </a:rPr>
              <a:t>%</a:t>
            </a:r>
          </a:p>
        </p:txBody>
      </p:sp>
      <p:pic>
        <p:nvPicPr>
          <p:cNvPr id="58" name="Graphic 57" descr="Bus outline">
            <a:extLst>
              <a:ext uri="{FF2B5EF4-FFF2-40B4-BE49-F238E27FC236}">
                <a16:creationId xmlns:a16="http://schemas.microsoft.com/office/drawing/2014/main" id="{CE15779E-F47A-3A62-53F2-8C55090A79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03527" y="5143300"/>
            <a:ext cx="408633" cy="408633"/>
          </a:xfrm>
          <a:prstGeom prst="rect">
            <a:avLst/>
          </a:prstGeom>
        </p:spPr>
      </p:pic>
      <p:sp>
        <p:nvSpPr>
          <p:cNvPr id="59" name="TextBox 58">
            <a:extLst>
              <a:ext uri="{FF2B5EF4-FFF2-40B4-BE49-F238E27FC236}">
                <a16:creationId xmlns:a16="http://schemas.microsoft.com/office/drawing/2014/main" id="{CDD805F1-0754-C48A-5011-35B1D110F4C8}"/>
              </a:ext>
            </a:extLst>
          </p:cNvPr>
          <p:cNvSpPr txBox="1"/>
          <p:nvPr/>
        </p:nvSpPr>
        <p:spPr>
          <a:xfrm>
            <a:off x="4038382" y="4751793"/>
            <a:ext cx="773574" cy="261610"/>
          </a:xfrm>
          <a:prstGeom prst="rect">
            <a:avLst/>
          </a:prstGeom>
          <a:noFill/>
        </p:spPr>
        <p:txBody>
          <a:bodyPr wrap="square" rtlCol="0">
            <a:spAutoFit/>
          </a:bodyPr>
          <a:lstStyle/>
          <a:p>
            <a:pPr algn="r"/>
            <a:r>
              <a:rPr lang="en-GB" sz="1100" b="1">
                <a:latin typeface="Neue Haas Grotesk Text Pro" panose="020B0504020202020204" pitchFamily="34" charset="0"/>
              </a:rPr>
              <a:t>Bus</a:t>
            </a:r>
          </a:p>
        </p:txBody>
      </p:sp>
      <p:sp>
        <p:nvSpPr>
          <p:cNvPr id="63" name="Rectangle 62">
            <a:extLst>
              <a:ext uri="{FF2B5EF4-FFF2-40B4-BE49-F238E27FC236}">
                <a16:creationId xmlns:a16="http://schemas.microsoft.com/office/drawing/2014/main" id="{FA2B4F1F-88E6-2F7A-DE0B-ECAEF25ED7CD}"/>
              </a:ext>
            </a:extLst>
          </p:cNvPr>
          <p:cNvSpPr/>
          <p:nvPr/>
        </p:nvSpPr>
        <p:spPr>
          <a:xfrm>
            <a:off x="9287875" y="4778677"/>
            <a:ext cx="156449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24</a:t>
            </a:r>
            <a:r>
              <a:rPr lang="en-GB" b="1" dirty="0">
                <a:solidFill>
                  <a:schemeClr val="tx1"/>
                </a:solidFill>
                <a:latin typeface="Neue Haas Grotesk Text Pro" panose="020B0504020202020204" pitchFamily="34" charset="0"/>
              </a:rPr>
              <a:t>%</a:t>
            </a:r>
          </a:p>
        </p:txBody>
      </p:sp>
      <p:sp>
        <p:nvSpPr>
          <p:cNvPr id="65" name="Rectangle 64">
            <a:extLst>
              <a:ext uri="{FF2B5EF4-FFF2-40B4-BE49-F238E27FC236}">
                <a16:creationId xmlns:a16="http://schemas.microsoft.com/office/drawing/2014/main" id="{B6E669F9-52B3-6ED4-4790-75E905779458}"/>
              </a:ext>
            </a:extLst>
          </p:cNvPr>
          <p:cNvSpPr/>
          <p:nvPr/>
        </p:nvSpPr>
        <p:spPr>
          <a:xfrm>
            <a:off x="8310333" y="1916737"/>
            <a:ext cx="1566000" cy="12132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73%</a:t>
            </a:r>
          </a:p>
        </p:txBody>
      </p:sp>
      <p:pic>
        <p:nvPicPr>
          <p:cNvPr id="66" name="Graphic 65" descr="Cycling outline">
            <a:extLst>
              <a:ext uri="{FF2B5EF4-FFF2-40B4-BE49-F238E27FC236}">
                <a16:creationId xmlns:a16="http://schemas.microsoft.com/office/drawing/2014/main" id="{390F209D-60EA-7BC2-9392-287891C988F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60320" y="2328963"/>
            <a:ext cx="384675" cy="384675"/>
          </a:xfrm>
          <a:prstGeom prst="rect">
            <a:avLst/>
          </a:prstGeom>
        </p:spPr>
      </p:pic>
      <p:pic>
        <p:nvPicPr>
          <p:cNvPr id="67" name="Graphic 66" descr="Train outline">
            <a:extLst>
              <a:ext uri="{FF2B5EF4-FFF2-40B4-BE49-F238E27FC236}">
                <a16:creationId xmlns:a16="http://schemas.microsoft.com/office/drawing/2014/main" id="{6E8AA519-C26F-24C9-C89F-2C985EF2C0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4713" y="5127364"/>
            <a:ext cx="440365" cy="440365"/>
          </a:xfrm>
          <a:prstGeom prst="rect">
            <a:avLst/>
          </a:prstGeom>
        </p:spPr>
      </p:pic>
      <p:sp>
        <p:nvSpPr>
          <p:cNvPr id="70" name="Rectangle 69">
            <a:extLst>
              <a:ext uri="{FF2B5EF4-FFF2-40B4-BE49-F238E27FC236}">
                <a16:creationId xmlns:a16="http://schemas.microsoft.com/office/drawing/2014/main" id="{CA5DDE45-D8E1-6309-30D5-68B76BAE7B7E}"/>
              </a:ext>
            </a:extLst>
          </p:cNvPr>
          <p:cNvSpPr/>
          <p:nvPr/>
        </p:nvSpPr>
        <p:spPr>
          <a:xfrm>
            <a:off x="6567315" y="1925353"/>
            <a:ext cx="1566000" cy="12132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79%</a:t>
            </a:r>
          </a:p>
        </p:txBody>
      </p:sp>
      <p:pic>
        <p:nvPicPr>
          <p:cNvPr id="71" name="Graphic 70" descr="Walk outline">
            <a:extLst>
              <a:ext uri="{FF2B5EF4-FFF2-40B4-BE49-F238E27FC236}">
                <a16:creationId xmlns:a16="http://schemas.microsoft.com/office/drawing/2014/main" id="{A3010308-7FE7-2008-9D1B-A246EF399CB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67316" y="2347136"/>
            <a:ext cx="384674" cy="384674"/>
          </a:xfrm>
          <a:prstGeom prst="rect">
            <a:avLst/>
          </a:prstGeom>
        </p:spPr>
      </p:pic>
      <p:sp>
        <p:nvSpPr>
          <p:cNvPr id="72" name="Rectangle 71">
            <a:extLst>
              <a:ext uri="{FF2B5EF4-FFF2-40B4-BE49-F238E27FC236}">
                <a16:creationId xmlns:a16="http://schemas.microsoft.com/office/drawing/2014/main" id="{98B8303B-DB5A-29FC-E6C8-A89E10121854}"/>
              </a:ext>
            </a:extLst>
          </p:cNvPr>
          <p:cNvSpPr/>
          <p:nvPr/>
        </p:nvSpPr>
        <p:spPr>
          <a:xfrm>
            <a:off x="7292179" y="4784437"/>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39</a:t>
            </a:r>
            <a:r>
              <a:rPr lang="en-GB" b="1" dirty="0">
                <a:solidFill>
                  <a:schemeClr val="tx1"/>
                </a:solidFill>
                <a:latin typeface="Neue Haas Grotesk Text Pro" panose="020B0504020202020204" pitchFamily="34" charset="0"/>
              </a:rPr>
              <a:t>%</a:t>
            </a:r>
          </a:p>
        </p:txBody>
      </p:sp>
      <p:pic>
        <p:nvPicPr>
          <p:cNvPr id="73" name="Graphic 72" descr="Car outline">
            <a:extLst>
              <a:ext uri="{FF2B5EF4-FFF2-40B4-BE49-F238E27FC236}">
                <a16:creationId xmlns:a16="http://schemas.microsoft.com/office/drawing/2014/main" id="{6D71D752-85B0-E238-4018-0F1A44E6E28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26830" y="5142434"/>
            <a:ext cx="402850" cy="402850"/>
          </a:xfrm>
          <a:prstGeom prst="rect">
            <a:avLst/>
          </a:prstGeom>
        </p:spPr>
      </p:pic>
      <p:sp>
        <p:nvSpPr>
          <p:cNvPr id="74" name="TextBox 73">
            <a:extLst>
              <a:ext uri="{FF2B5EF4-FFF2-40B4-BE49-F238E27FC236}">
                <a16:creationId xmlns:a16="http://schemas.microsoft.com/office/drawing/2014/main" id="{10DFB50F-B268-298F-F956-A15153AF2506}"/>
              </a:ext>
            </a:extLst>
          </p:cNvPr>
          <p:cNvSpPr txBox="1"/>
          <p:nvPr/>
        </p:nvSpPr>
        <p:spPr>
          <a:xfrm>
            <a:off x="7942493" y="4813974"/>
            <a:ext cx="951520" cy="261610"/>
          </a:xfrm>
          <a:prstGeom prst="rect">
            <a:avLst/>
          </a:prstGeom>
          <a:noFill/>
        </p:spPr>
        <p:txBody>
          <a:bodyPr wrap="square" rtlCol="0">
            <a:spAutoFit/>
          </a:bodyPr>
          <a:lstStyle/>
          <a:p>
            <a:pPr algn="r"/>
            <a:r>
              <a:rPr lang="en-GB" sz="1100" b="1">
                <a:latin typeface="Neue Haas Grotesk Text Pro" panose="020B0504020202020204" pitchFamily="34" charset="0"/>
              </a:rPr>
              <a:t>Passenger</a:t>
            </a:r>
          </a:p>
        </p:txBody>
      </p:sp>
      <p:sp>
        <p:nvSpPr>
          <p:cNvPr id="75" name="Rectangle 74">
            <a:extLst>
              <a:ext uri="{FF2B5EF4-FFF2-40B4-BE49-F238E27FC236}">
                <a16:creationId xmlns:a16="http://schemas.microsoft.com/office/drawing/2014/main" id="{478A350A-BFA3-6331-0E8C-B041B4F11B75}"/>
              </a:ext>
            </a:extLst>
          </p:cNvPr>
          <p:cNvSpPr/>
          <p:nvPr/>
        </p:nvSpPr>
        <p:spPr>
          <a:xfrm>
            <a:off x="7292179" y="3354635"/>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48</a:t>
            </a:r>
            <a:r>
              <a:rPr lang="en-GB" b="1" dirty="0">
                <a:solidFill>
                  <a:schemeClr val="tx1"/>
                </a:solidFill>
                <a:latin typeface="Neue Haas Grotesk Text Pro" panose="020B0504020202020204" pitchFamily="34" charset="0"/>
              </a:rPr>
              <a:t>%</a:t>
            </a:r>
          </a:p>
        </p:txBody>
      </p:sp>
      <p:pic>
        <p:nvPicPr>
          <p:cNvPr id="76" name="Graphic 75" descr="Car outline">
            <a:extLst>
              <a:ext uri="{FF2B5EF4-FFF2-40B4-BE49-F238E27FC236}">
                <a16:creationId xmlns:a16="http://schemas.microsoft.com/office/drawing/2014/main" id="{DBB8C6D7-762A-6246-911B-E0A19565331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35728" y="3726577"/>
            <a:ext cx="402850" cy="402850"/>
          </a:xfrm>
          <a:prstGeom prst="rect">
            <a:avLst/>
          </a:prstGeom>
        </p:spPr>
      </p:pic>
      <p:sp>
        <p:nvSpPr>
          <p:cNvPr id="77" name="TextBox 76">
            <a:extLst>
              <a:ext uri="{FF2B5EF4-FFF2-40B4-BE49-F238E27FC236}">
                <a16:creationId xmlns:a16="http://schemas.microsoft.com/office/drawing/2014/main" id="{F6473509-D7E7-7DD6-2ED4-4670351308FA}"/>
              </a:ext>
            </a:extLst>
          </p:cNvPr>
          <p:cNvSpPr txBox="1"/>
          <p:nvPr/>
        </p:nvSpPr>
        <p:spPr>
          <a:xfrm>
            <a:off x="7951391" y="3384172"/>
            <a:ext cx="951520" cy="261610"/>
          </a:xfrm>
          <a:prstGeom prst="rect">
            <a:avLst/>
          </a:prstGeom>
          <a:noFill/>
        </p:spPr>
        <p:txBody>
          <a:bodyPr wrap="square" rtlCol="0">
            <a:spAutoFit/>
          </a:bodyPr>
          <a:lstStyle/>
          <a:p>
            <a:pPr algn="r"/>
            <a:r>
              <a:rPr lang="en-GB" sz="1100" b="1">
                <a:latin typeface="Neue Haas Grotesk Text Pro" panose="020B0504020202020204" pitchFamily="34" charset="0"/>
              </a:rPr>
              <a:t>Solo Driver</a:t>
            </a:r>
          </a:p>
        </p:txBody>
      </p:sp>
      <p:sp>
        <p:nvSpPr>
          <p:cNvPr id="78" name="Rectangle 77">
            <a:extLst>
              <a:ext uri="{FF2B5EF4-FFF2-40B4-BE49-F238E27FC236}">
                <a16:creationId xmlns:a16="http://schemas.microsoft.com/office/drawing/2014/main" id="{A67EC356-BA86-FF4F-F540-EE2B3E148634}"/>
              </a:ext>
            </a:extLst>
          </p:cNvPr>
          <p:cNvSpPr/>
          <p:nvPr/>
        </p:nvSpPr>
        <p:spPr>
          <a:xfrm>
            <a:off x="10054906" y="1916616"/>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52</a:t>
            </a:r>
            <a:r>
              <a:rPr lang="en-GB" b="1" dirty="0">
                <a:solidFill>
                  <a:schemeClr val="tx1"/>
                </a:solidFill>
                <a:latin typeface="Neue Haas Grotesk Text Pro" panose="020B0504020202020204" pitchFamily="34" charset="0"/>
              </a:rPr>
              <a:t>%</a:t>
            </a:r>
          </a:p>
        </p:txBody>
      </p:sp>
      <p:pic>
        <p:nvPicPr>
          <p:cNvPr id="79" name="Graphic 78" descr="Car outline">
            <a:extLst>
              <a:ext uri="{FF2B5EF4-FFF2-40B4-BE49-F238E27FC236}">
                <a16:creationId xmlns:a16="http://schemas.microsoft.com/office/drawing/2014/main" id="{7B9166C5-6118-6D38-FEF2-1A3C471BDA6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98455" y="2327641"/>
            <a:ext cx="402850" cy="402850"/>
          </a:xfrm>
          <a:prstGeom prst="rect">
            <a:avLst/>
          </a:prstGeom>
        </p:spPr>
      </p:pic>
      <p:sp>
        <p:nvSpPr>
          <p:cNvPr id="80" name="TextBox 79">
            <a:extLst>
              <a:ext uri="{FF2B5EF4-FFF2-40B4-BE49-F238E27FC236}">
                <a16:creationId xmlns:a16="http://schemas.microsoft.com/office/drawing/2014/main" id="{0A3C6ACD-C5B9-6395-AE51-931C2329DC6F}"/>
              </a:ext>
            </a:extLst>
          </p:cNvPr>
          <p:cNvSpPr txBox="1"/>
          <p:nvPr/>
        </p:nvSpPr>
        <p:spPr>
          <a:xfrm>
            <a:off x="10584048" y="1923830"/>
            <a:ext cx="1081590" cy="430887"/>
          </a:xfrm>
          <a:prstGeom prst="rect">
            <a:avLst/>
          </a:prstGeom>
          <a:noFill/>
        </p:spPr>
        <p:txBody>
          <a:bodyPr wrap="square" rtlCol="0">
            <a:spAutoFit/>
          </a:bodyPr>
          <a:lstStyle/>
          <a:p>
            <a:pPr algn="r"/>
            <a:r>
              <a:rPr lang="en-GB" sz="1100" b="1">
                <a:latin typeface="Neue Haas Grotesk Text Pro" panose="020B0504020202020204" pitchFamily="34" charset="0"/>
              </a:rPr>
              <a:t>Driver with Passenger(s)</a:t>
            </a:r>
          </a:p>
        </p:txBody>
      </p:sp>
      <p:sp>
        <p:nvSpPr>
          <p:cNvPr id="81" name="Rectangle 80">
            <a:extLst>
              <a:ext uri="{FF2B5EF4-FFF2-40B4-BE49-F238E27FC236}">
                <a16:creationId xmlns:a16="http://schemas.microsoft.com/office/drawing/2014/main" id="{8278D351-F0E1-0E6A-F538-D7143B187FFD}"/>
              </a:ext>
            </a:extLst>
          </p:cNvPr>
          <p:cNvSpPr/>
          <p:nvPr/>
        </p:nvSpPr>
        <p:spPr>
          <a:xfrm>
            <a:off x="9298573" y="3350566"/>
            <a:ext cx="1566000" cy="1213442"/>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latin typeface="Neue Haas Grotesk Text Pro" panose="020B0504020202020204" pitchFamily="34" charset="0"/>
              </a:rPr>
              <a:t>43</a:t>
            </a:r>
            <a:r>
              <a:rPr lang="en-GB" b="1" dirty="0">
                <a:solidFill>
                  <a:schemeClr val="tx1"/>
                </a:solidFill>
                <a:latin typeface="Neue Haas Grotesk Text Pro" panose="020B0504020202020204" pitchFamily="34" charset="0"/>
              </a:rPr>
              <a:t>%</a:t>
            </a:r>
          </a:p>
        </p:txBody>
      </p:sp>
      <p:pic>
        <p:nvPicPr>
          <p:cNvPr id="82" name="Graphic 81" descr="Bus outline">
            <a:extLst>
              <a:ext uri="{FF2B5EF4-FFF2-40B4-BE49-F238E27FC236}">
                <a16:creationId xmlns:a16="http://schemas.microsoft.com/office/drawing/2014/main" id="{8F31B1ED-51CD-D4B6-DE8A-D4B76DA5BC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29395" y="3715119"/>
            <a:ext cx="408633" cy="408633"/>
          </a:xfrm>
          <a:prstGeom prst="rect">
            <a:avLst/>
          </a:prstGeom>
        </p:spPr>
      </p:pic>
      <p:sp>
        <p:nvSpPr>
          <p:cNvPr id="83" name="TextBox 82">
            <a:extLst>
              <a:ext uri="{FF2B5EF4-FFF2-40B4-BE49-F238E27FC236}">
                <a16:creationId xmlns:a16="http://schemas.microsoft.com/office/drawing/2014/main" id="{1B791233-1333-5B96-3D7E-2F45B3E386F2}"/>
              </a:ext>
            </a:extLst>
          </p:cNvPr>
          <p:cNvSpPr txBox="1"/>
          <p:nvPr/>
        </p:nvSpPr>
        <p:spPr>
          <a:xfrm>
            <a:off x="10129414" y="3323682"/>
            <a:ext cx="773574" cy="261610"/>
          </a:xfrm>
          <a:prstGeom prst="rect">
            <a:avLst/>
          </a:prstGeom>
          <a:noFill/>
        </p:spPr>
        <p:txBody>
          <a:bodyPr wrap="square" rtlCol="0">
            <a:spAutoFit/>
          </a:bodyPr>
          <a:lstStyle/>
          <a:p>
            <a:pPr algn="r"/>
            <a:r>
              <a:rPr lang="en-GB" sz="1100" b="1">
                <a:latin typeface="Neue Haas Grotesk Text Pro" panose="020B0504020202020204" pitchFamily="34" charset="0"/>
              </a:rPr>
              <a:t>Bus</a:t>
            </a:r>
          </a:p>
        </p:txBody>
      </p:sp>
      <p:sp>
        <p:nvSpPr>
          <p:cNvPr id="84" name="TextBox 83">
            <a:extLst>
              <a:ext uri="{FF2B5EF4-FFF2-40B4-BE49-F238E27FC236}">
                <a16:creationId xmlns:a16="http://schemas.microsoft.com/office/drawing/2014/main" id="{5EC70AC9-9906-3207-F198-FD35E7097B46}"/>
              </a:ext>
            </a:extLst>
          </p:cNvPr>
          <p:cNvSpPr txBox="1"/>
          <p:nvPr/>
        </p:nvSpPr>
        <p:spPr>
          <a:xfrm>
            <a:off x="8473819" y="1909402"/>
            <a:ext cx="1476921" cy="261610"/>
          </a:xfrm>
          <a:prstGeom prst="rect">
            <a:avLst/>
          </a:prstGeom>
          <a:noFill/>
        </p:spPr>
        <p:txBody>
          <a:bodyPr wrap="square" rtlCol="0">
            <a:spAutoFit/>
          </a:bodyPr>
          <a:lstStyle/>
          <a:p>
            <a:pPr algn="r"/>
            <a:r>
              <a:rPr lang="en-GB" sz="1100" b="1" dirty="0">
                <a:latin typeface="Neue Haas Grotesk Text Pro" panose="020B0504020202020204" pitchFamily="34" charset="0"/>
              </a:rPr>
              <a:t>Cycling (own Bike)</a:t>
            </a:r>
          </a:p>
        </p:txBody>
      </p:sp>
      <p:sp>
        <p:nvSpPr>
          <p:cNvPr id="85" name="TextBox 84">
            <a:extLst>
              <a:ext uri="{FF2B5EF4-FFF2-40B4-BE49-F238E27FC236}">
                <a16:creationId xmlns:a16="http://schemas.microsoft.com/office/drawing/2014/main" id="{1147EB16-EFB9-BAC3-BD8D-0EE2FC0C3A90}"/>
              </a:ext>
            </a:extLst>
          </p:cNvPr>
          <p:cNvSpPr txBox="1"/>
          <p:nvPr/>
        </p:nvSpPr>
        <p:spPr>
          <a:xfrm>
            <a:off x="6712722" y="1931263"/>
            <a:ext cx="1476921" cy="261610"/>
          </a:xfrm>
          <a:prstGeom prst="rect">
            <a:avLst/>
          </a:prstGeom>
          <a:noFill/>
        </p:spPr>
        <p:txBody>
          <a:bodyPr wrap="square" rtlCol="0">
            <a:spAutoFit/>
          </a:bodyPr>
          <a:lstStyle/>
          <a:p>
            <a:pPr algn="r"/>
            <a:r>
              <a:rPr lang="en-GB" sz="1100" b="1">
                <a:latin typeface="Neue Haas Grotesk Text Pro" panose="020B0504020202020204" pitchFamily="34" charset="0"/>
              </a:rPr>
              <a:t>Walking</a:t>
            </a:r>
          </a:p>
        </p:txBody>
      </p:sp>
      <p:sp>
        <p:nvSpPr>
          <p:cNvPr id="86" name="TextBox 85">
            <a:extLst>
              <a:ext uri="{FF2B5EF4-FFF2-40B4-BE49-F238E27FC236}">
                <a16:creationId xmlns:a16="http://schemas.microsoft.com/office/drawing/2014/main" id="{F8552E31-39D3-4367-8C3C-81DED7AA2E91}"/>
              </a:ext>
            </a:extLst>
          </p:cNvPr>
          <p:cNvSpPr txBox="1"/>
          <p:nvPr/>
        </p:nvSpPr>
        <p:spPr>
          <a:xfrm>
            <a:off x="9378605" y="4751793"/>
            <a:ext cx="1476921" cy="261610"/>
          </a:xfrm>
          <a:prstGeom prst="rect">
            <a:avLst/>
          </a:prstGeom>
          <a:noFill/>
        </p:spPr>
        <p:txBody>
          <a:bodyPr wrap="square" rtlCol="0">
            <a:spAutoFit/>
          </a:bodyPr>
          <a:lstStyle/>
          <a:p>
            <a:pPr algn="r"/>
            <a:r>
              <a:rPr lang="en-GB" sz="1100" b="1">
                <a:latin typeface="Neue Haas Grotesk Text Pro" panose="020B0504020202020204" pitchFamily="34" charset="0"/>
              </a:rPr>
              <a:t>Train</a:t>
            </a:r>
          </a:p>
        </p:txBody>
      </p:sp>
      <p:sp>
        <p:nvSpPr>
          <p:cNvPr id="87" name="TextBox 86">
            <a:extLst>
              <a:ext uri="{FF2B5EF4-FFF2-40B4-BE49-F238E27FC236}">
                <a16:creationId xmlns:a16="http://schemas.microsoft.com/office/drawing/2014/main" id="{EF3ACC48-7F6B-F786-A128-CDD4C2B820E6}"/>
              </a:ext>
            </a:extLst>
          </p:cNvPr>
          <p:cNvSpPr txBox="1"/>
          <p:nvPr/>
        </p:nvSpPr>
        <p:spPr>
          <a:xfrm>
            <a:off x="1435580" y="4751793"/>
            <a:ext cx="1476921" cy="261610"/>
          </a:xfrm>
          <a:prstGeom prst="rect">
            <a:avLst/>
          </a:prstGeom>
          <a:noFill/>
        </p:spPr>
        <p:txBody>
          <a:bodyPr wrap="square" rtlCol="0">
            <a:spAutoFit/>
          </a:bodyPr>
          <a:lstStyle/>
          <a:p>
            <a:pPr algn="r"/>
            <a:r>
              <a:rPr lang="en-GB" sz="1100" b="1">
                <a:latin typeface="Neue Haas Grotesk Text Pro" panose="020B0504020202020204" pitchFamily="34" charset="0"/>
              </a:rPr>
              <a:t>Train</a:t>
            </a:r>
          </a:p>
        </p:txBody>
      </p:sp>
      <p:sp>
        <p:nvSpPr>
          <p:cNvPr id="88" name="TextBox 87">
            <a:extLst>
              <a:ext uri="{FF2B5EF4-FFF2-40B4-BE49-F238E27FC236}">
                <a16:creationId xmlns:a16="http://schemas.microsoft.com/office/drawing/2014/main" id="{3F96DCC9-8142-B2BD-88C6-F5948A12DC35}"/>
              </a:ext>
            </a:extLst>
          </p:cNvPr>
          <p:cNvSpPr txBox="1"/>
          <p:nvPr/>
        </p:nvSpPr>
        <p:spPr>
          <a:xfrm>
            <a:off x="618267" y="1906216"/>
            <a:ext cx="1476921" cy="261610"/>
          </a:xfrm>
          <a:prstGeom prst="rect">
            <a:avLst/>
          </a:prstGeom>
          <a:noFill/>
        </p:spPr>
        <p:txBody>
          <a:bodyPr wrap="square" rtlCol="0">
            <a:spAutoFit/>
          </a:bodyPr>
          <a:lstStyle/>
          <a:p>
            <a:pPr algn="r"/>
            <a:r>
              <a:rPr lang="en-GB" sz="1100" b="1">
                <a:latin typeface="Neue Haas Grotesk Text Pro" panose="020B0504020202020204" pitchFamily="34" charset="0"/>
              </a:rPr>
              <a:t>Cycling (own Bike)</a:t>
            </a:r>
          </a:p>
        </p:txBody>
      </p:sp>
      <p:sp>
        <p:nvSpPr>
          <p:cNvPr id="89" name="TextBox 88">
            <a:extLst>
              <a:ext uri="{FF2B5EF4-FFF2-40B4-BE49-F238E27FC236}">
                <a16:creationId xmlns:a16="http://schemas.microsoft.com/office/drawing/2014/main" id="{25C249CC-681E-D4A5-F43D-A3BF6CFE7653}"/>
              </a:ext>
            </a:extLst>
          </p:cNvPr>
          <p:cNvSpPr txBox="1"/>
          <p:nvPr/>
        </p:nvSpPr>
        <p:spPr>
          <a:xfrm>
            <a:off x="2346008" y="1918875"/>
            <a:ext cx="1476921" cy="261610"/>
          </a:xfrm>
          <a:prstGeom prst="rect">
            <a:avLst/>
          </a:prstGeom>
          <a:noFill/>
        </p:spPr>
        <p:txBody>
          <a:bodyPr wrap="square" rtlCol="0">
            <a:spAutoFit/>
          </a:bodyPr>
          <a:lstStyle/>
          <a:p>
            <a:pPr algn="r"/>
            <a:r>
              <a:rPr lang="en-GB" sz="1100" b="1">
                <a:latin typeface="Neue Haas Grotesk Text Pro" panose="020B0504020202020204" pitchFamily="34" charset="0"/>
              </a:rPr>
              <a:t>Walking</a:t>
            </a:r>
          </a:p>
        </p:txBody>
      </p:sp>
      <p:sp>
        <p:nvSpPr>
          <p:cNvPr id="45" name="TextBox 44">
            <a:extLst>
              <a:ext uri="{FF2B5EF4-FFF2-40B4-BE49-F238E27FC236}">
                <a16:creationId xmlns:a16="http://schemas.microsoft.com/office/drawing/2014/main" id="{400DE5C7-C39F-FC75-C594-854164BB44E7}"/>
              </a:ext>
            </a:extLst>
          </p:cNvPr>
          <p:cNvSpPr txBox="1"/>
          <p:nvPr/>
        </p:nvSpPr>
        <p:spPr>
          <a:xfrm>
            <a:off x="2912501" y="3343437"/>
            <a:ext cx="951520" cy="261610"/>
          </a:xfrm>
          <a:prstGeom prst="rect">
            <a:avLst/>
          </a:prstGeom>
          <a:noFill/>
        </p:spPr>
        <p:txBody>
          <a:bodyPr wrap="square" rtlCol="0">
            <a:spAutoFit/>
          </a:bodyPr>
          <a:lstStyle/>
          <a:p>
            <a:pPr algn="r"/>
            <a:r>
              <a:rPr lang="en-GB" sz="1100" b="1" dirty="0">
                <a:latin typeface="Neue Haas Grotesk Text Pro" panose="020B0504020202020204" pitchFamily="34" charset="0"/>
              </a:rPr>
              <a:t>Passenger</a:t>
            </a:r>
          </a:p>
        </p:txBody>
      </p:sp>
    </p:spTree>
    <p:extLst>
      <p:ext uri="{BB962C8B-B14F-4D97-AF65-F5344CB8AC3E}">
        <p14:creationId xmlns:p14="http://schemas.microsoft.com/office/powerpoint/2010/main" val="184919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6562F11-214D-2B26-21B9-0D82A03D64EE}"/>
              </a:ext>
            </a:extLst>
          </p:cNvPr>
          <p:cNvSpPr/>
          <p:nvPr/>
        </p:nvSpPr>
        <p:spPr>
          <a:xfrm>
            <a:off x="6305110" y="3036976"/>
            <a:ext cx="5805377" cy="323135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24DB02A8-FADC-9A2F-0008-47AFB528BEED}"/>
              </a:ext>
            </a:extLst>
          </p:cNvPr>
          <p:cNvSpPr/>
          <p:nvPr/>
        </p:nvSpPr>
        <p:spPr>
          <a:xfrm>
            <a:off x="6305110" y="1499607"/>
            <a:ext cx="5805377" cy="1393819"/>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A8AF0FD-81BE-D3A5-F0A5-922F8DC88683}"/>
              </a:ext>
            </a:extLst>
          </p:cNvPr>
          <p:cNvSpPr>
            <a:spLocks noGrp="1"/>
          </p:cNvSpPr>
          <p:nvPr>
            <p:ph type="title"/>
          </p:nvPr>
        </p:nvSpPr>
        <p:spPr>
          <a:xfrm>
            <a:off x="246739" y="195929"/>
            <a:ext cx="11192534" cy="357983"/>
          </a:xfrm>
        </p:spPr>
        <p:txBody>
          <a:bodyPr/>
          <a:lstStyle/>
          <a:p>
            <a:r>
              <a:rPr lang="en-GB" sz="2800">
                <a:latin typeface="Neue Haas Grotesk Text Pro" panose="020B0504020202020204" pitchFamily="34" charset="0"/>
              </a:rPr>
              <a:t>Cars on Campus</a:t>
            </a:r>
          </a:p>
        </p:txBody>
      </p:sp>
      <p:sp>
        <p:nvSpPr>
          <p:cNvPr id="3" name="Footer Placeholder 2">
            <a:extLst>
              <a:ext uri="{FF2B5EF4-FFF2-40B4-BE49-F238E27FC236}">
                <a16:creationId xmlns:a16="http://schemas.microsoft.com/office/drawing/2014/main" id="{C60691AE-3F9C-BE3B-B187-166D20C46988}"/>
              </a:ext>
            </a:extLst>
          </p:cNvPr>
          <p:cNvSpPr>
            <a:spLocks noGrp="1"/>
          </p:cNvSpPr>
          <p:nvPr>
            <p:ph type="ftr" sz="quarter" idx="3"/>
          </p:nvPr>
        </p:nvSpPr>
        <p:spPr>
          <a:xfrm>
            <a:off x="0" y="6498000"/>
            <a:ext cx="10652534" cy="360000"/>
          </a:xfrm>
        </p:spPr>
        <p:txBody>
          <a:bodyPr/>
          <a:lstStyle/>
          <a:p>
            <a:r>
              <a:rPr lang="en-GB" sz="900" i="1" dirty="0">
                <a:latin typeface="Neue Haas Grotesk Text Pro" panose="020B0504020202020204" pitchFamily="34" charset="0"/>
              </a:rPr>
              <a:t>Q5.1 What type of car do you normally use when travelling to the University? Base size: 1148</a:t>
            </a:r>
          </a:p>
        </p:txBody>
      </p:sp>
      <p:sp>
        <p:nvSpPr>
          <p:cNvPr id="4" name="Slide Number Placeholder 3">
            <a:extLst>
              <a:ext uri="{FF2B5EF4-FFF2-40B4-BE49-F238E27FC236}">
                <a16:creationId xmlns:a16="http://schemas.microsoft.com/office/drawing/2014/main" id="{F68054D3-DFF8-2229-BD05-0242EB6ABF03}"/>
              </a:ext>
            </a:extLst>
          </p:cNvPr>
          <p:cNvSpPr>
            <a:spLocks noGrp="1"/>
          </p:cNvSpPr>
          <p:nvPr>
            <p:ph type="sldNum" sz="quarter" idx="4"/>
          </p:nvPr>
        </p:nvSpPr>
        <p:spPr/>
        <p:txBody>
          <a:bodyPr/>
          <a:lstStyle/>
          <a:p>
            <a:fld id="{E8F1A65C-595C-4736-BF40-F7D31E789466}" type="slidenum">
              <a:rPr lang="en-GB" smtClean="0"/>
              <a:pPr/>
              <a:t>7</a:t>
            </a:fld>
            <a:endParaRPr lang="en-GB"/>
          </a:p>
        </p:txBody>
      </p:sp>
      <p:sp>
        <p:nvSpPr>
          <p:cNvPr id="7" name="Text Placeholder 1">
            <a:extLst>
              <a:ext uri="{FF2B5EF4-FFF2-40B4-BE49-F238E27FC236}">
                <a16:creationId xmlns:a16="http://schemas.microsoft.com/office/drawing/2014/main" id="{9245EFB4-F763-F9A2-5B5F-56057C525CF8}"/>
              </a:ext>
            </a:extLst>
          </p:cNvPr>
          <p:cNvSpPr txBox="1">
            <a:spLocks/>
          </p:cNvSpPr>
          <p:nvPr/>
        </p:nvSpPr>
        <p:spPr>
          <a:xfrm>
            <a:off x="246739" y="492861"/>
            <a:ext cx="11565275" cy="375957"/>
          </a:xfrm>
          <a:prstGeom prst="rect">
            <a:avLst/>
          </a:prstGeom>
        </p:spPr>
        <p:txBody>
          <a:bodyPr/>
          <a:lst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GB" sz="1800" b="1" dirty="0">
                <a:latin typeface="+mn-lt"/>
              </a:rPr>
              <a:t>Cars are the most prevalent form of travel to campus for staff (61%). Students are more likely than staff to drive petrol cars, while staff are more likely to drive electric and hybrid vehicles. Students are more likely than staff consider car sharing to be a practical option for them.</a:t>
            </a:r>
          </a:p>
        </p:txBody>
      </p:sp>
      <p:sp>
        <p:nvSpPr>
          <p:cNvPr id="9" name="TextBox 8">
            <a:extLst>
              <a:ext uri="{FF2B5EF4-FFF2-40B4-BE49-F238E27FC236}">
                <a16:creationId xmlns:a16="http://schemas.microsoft.com/office/drawing/2014/main" id="{87D7DBB0-F5FA-E86F-1187-8497687471EB}"/>
              </a:ext>
            </a:extLst>
          </p:cNvPr>
          <p:cNvSpPr txBox="1"/>
          <p:nvPr/>
        </p:nvSpPr>
        <p:spPr>
          <a:xfrm>
            <a:off x="7432155" y="1539356"/>
            <a:ext cx="3721395" cy="338554"/>
          </a:xfrm>
          <a:prstGeom prst="rect">
            <a:avLst/>
          </a:prstGeom>
          <a:noFill/>
        </p:spPr>
        <p:txBody>
          <a:bodyPr wrap="square" rtlCol="0">
            <a:spAutoFit/>
          </a:bodyPr>
          <a:lstStyle/>
          <a:p>
            <a:pPr algn="ctr"/>
            <a:r>
              <a:rPr lang="en-GB" sz="1600" b="1">
                <a:solidFill>
                  <a:schemeClr val="accent2"/>
                </a:solidFill>
                <a:latin typeface="Neue Haas Grotesk Text Pro" panose="020B0504020202020204" pitchFamily="34" charset="0"/>
              </a:rPr>
              <a:t>Parking on Campus</a:t>
            </a:r>
          </a:p>
        </p:txBody>
      </p:sp>
      <p:sp>
        <p:nvSpPr>
          <p:cNvPr id="12" name="TextBox 11">
            <a:extLst>
              <a:ext uri="{FF2B5EF4-FFF2-40B4-BE49-F238E27FC236}">
                <a16:creationId xmlns:a16="http://schemas.microsoft.com/office/drawing/2014/main" id="{1E19279E-1FCD-ACED-C2B8-5DD831997A9D}"/>
              </a:ext>
            </a:extLst>
          </p:cNvPr>
          <p:cNvSpPr txBox="1"/>
          <p:nvPr/>
        </p:nvSpPr>
        <p:spPr>
          <a:xfrm>
            <a:off x="7363119" y="3123091"/>
            <a:ext cx="3721395" cy="338554"/>
          </a:xfrm>
          <a:prstGeom prst="rect">
            <a:avLst/>
          </a:prstGeom>
          <a:noFill/>
        </p:spPr>
        <p:txBody>
          <a:bodyPr wrap="square" rtlCol="0">
            <a:spAutoFit/>
          </a:bodyPr>
          <a:lstStyle/>
          <a:p>
            <a:pPr algn="ctr"/>
            <a:r>
              <a:rPr lang="en-GB" sz="1600" b="1" dirty="0">
                <a:solidFill>
                  <a:schemeClr val="accent2"/>
                </a:solidFill>
                <a:latin typeface="Neue Haas Grotesk Text Pro" panose="020B0504020202020204" pitchFamily="34" charset="0"/>
              </a:rPr>
              <a:t>Practicality of Car Sharing</a:t>
            </a:r>
          </a:p>
        </p:txBody>
      </p:sp>
      <p:sp>
        <p:nvSpPr>
          <p:cNvPr id="15" name="TextBox 14">
            <a:extLst>
              <a:ext uri="{FF2B5EF4-FFF2-40B4-BE49-F238E27FC236}">
                <a16:creationId xmlns:a16="http://schemas.microsoft.com/office/drawing/2014/main" id="{E04218A8-3758-9DB2-06DB-E4F88E7D334F}"/>
              </a:ext>
            </a:extLst>
          </p:cNvPr>
          <p:cNvSpPr txBox="1"/>
          <p:nvPr/>
        </p:nvSpPr>
        <p:spPr>
          <a:xfrm>
            <a:off x="1376669" y="1817166"/>
            <a:ext cx="3721395" cy="338554"/>
          </a:xfrm>
          <a:prstGeom prst="rect">
            <a:avLst/>
          </a:prstGeom>
          <a:noFill/>
        </p:spPr>
        <p:txBody>
          <a:bodyPr wrap="square" rtlCol="0">
            <a:spAutoFit/>
          </a:bodyPr>
          <a:lstStyle/>
          <a:p>
            <a:pPr algn="ctr"/>
            <a:r>
              <a:rPr lang="en-GB" sz="1600" b="1">
                <a:solidFill>
                  <a:schemeClr val="accent2"/>
                </a:solidFill>
                <a:latin typeface="Neue Haas Grotesk Text Pro" panose="020B0504020202020204" pitchFamily="34" charset="0"/>
              </a:rPr>
              <a:t>Car Type</a:t>
            </a:r>
          </a:p>
        </p:txBody>
      </p:sp>
      <p:sp>
        <p:nvSpPr>
          <p:cNvPr id="18" name="TextBox 17">
            <a:extLst>
              <a:ext uri="{FF2B5EF4-FFF2-40B4-BE49-F238E27FC236}">
                <a16:creationId xmlns:a16="http://schemas.microsoft.com/office/drawing/2014/main" id="{81E2ED5C-4281-C6DB-C160-4E84ED3AE4A4}"/>
              </a:ext>
            </a:extLst>
          </p:cNvPr>
          <p:cNvSpPr txBox="1"/>
          <p:nvPr/>
        </p:nvSpPr>
        <p:spPr>
          <a:xfrm>
            <a:off x="6305111" y="1932424"/>
            <a:ext cx="5805376" cy="830997"/>
          </a:xfrm>
          <a:prstGeom prst="rect">
            <a:avLst/>
          </a:prstGeom>
          <a:noFill/>
        </p:spPr>
        <p:txBody>
          <a:bodyPr wrap="square" rtlCol="0">
            <a:spAutoFit/>
          </a:bodyPr>
          <a:lstStyle/>
          <a:p>
            <a:pPr algn="ctr"/>
            <a:r>
              <a:rPr lang="en-GB" sz="1600" dirty="0"/>
              <a:t>Parking is primarily concentrated on Central Campus (30%). It is more heavily weighted towards students (47%) compared to staff (20%).</a:t>
            </a:r>
          </a:p>
        </p:txBody>
      </p:sp>
      <p:graphicFrame>
        <p:nvGraphicFramePr>
          <p:cNvPr id="11" name="Chart 10">
            <a:extLst>
              <a:ext uri="{FF2B5EF4-FFF2-40B4-BE49-F238E27FC236}">
                <a16:creationId xmlns:a16="http://schemas.microsoft.com/office/drawing/2014/main" id="{00000000-0008-0000-0E00-000002000000}"/>
              </a:ext>
            </a:extLst>
          </p:cNvPr>
          <p:cNvGraphicFramePr>
            <a:graphicFrameLocks/>
          </p:cNvGraphicFramePr>
          <p:nvPr>
            <p:extLst>
              <p:ext uri="{D42A27DB-BD31-4B8C-83A1-F6EECF244321}">
                <p14:modId xmlns:p14="http://schemas.microsoft.com/office/powerpoint/2010/main" val="4208663740"/>
              </p:ext>
            </p:extLst>
          </p:nvPr>
        </p:nvGraphicFramePr>
        <p:xfrm>
          <a:off x="499733" y="2132072"/>
          <a:ext cx="5475268" cy="45868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AB502598-DA64-E12C-C861-CD73002733F1}"/>
              </a:ext>
            </a:extLst>
          </p:cNvPr>
          <p:cNvGraphicFramePr>
            <a:graphicFrameLocks/>
          </p:cNvGraphicFramePr>
          <p:nvPr>
            <p:extLst>
              <p:ext uri="{D42A27DB-BD31-4B8C-83A1-F6EECF244321}">
                <p14:modId xmlns:p14="http://schemas.microsoft.com/office/powerpoint/2010/main" val="1304424745"/>
              </p:ext>
            </p:extLst>
          </p:nvPr>
        </p:nvGraphicFramePr>
        <p:xfrm>
          <a:off x="6321129" y="3310377"/>
          <a:ext cx="5789358" cy="2205299"/>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00442DD2-B3B7-6137-E7F9-580A61C54465}"/>
              </a:ext>
            </a:extLst>
          </p:cNvPr>
          <p:cNvSpPr txBox="1"/>
          <p:nvPr/>
        </p:nvSpPr>
        <p:spPr>
          <a:xfrm>
            <a:off x="6378395" y="3354028"/>
            <a:ext cx="357484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C0C0C"/>
                </a:solidFill>
                <a:effectLst/>
                <a:uLnTx/>
                <a:uFillTx/>
                <a:ea typeface="+mn-ea"/>
                <a:cs typeface="Arial" panose="020B0604020202020204" pitchFamily="34" charset="0"/>
              </a:rPr>
              <a:t>Students</a:t>
            </a:r>
          </a:p>
        </p:txBody>
      </p:sp>
      <p:graphicFrame>
        <p:nvGraphicFramePr>
          <p:cNvPr id="20" name="Chart 19">
            <a:extLst>
              <a:ext uri="{FF2B5EF4-FFF2-40B4-BE49-F238E27FC236}">
                <a16:creationId xmlns:a16="http://schemas.microsoft.com/office/drawing/2014/main" id="{403F5024-080E-6740-623C-B88A8728C534}"/>
              </a:ext>
            </a:extLst>
          </p:cNvPr>
          <p:cNvGraphicFramePr>
            <a:graphicFrameLocks/>
          </p:cNvGraphicFramePr>
          <p:nvPr>
            <p:extLst>
              <p:ext uri="{D42A27DB-BD31-4B8C-83A1-F6EECF244321}">
                <p14:modId xmlns:p14="http://schemas.microsoft.com/office/powerpoint/2010/main" val="3599013716"/>
              </p:ext>
            </p:extLst>
          </p:nvPr>
        </p:nvGraphicFramePr>
        <p:xfrm>
          <a:off x="6321129" y="4878526"/>
          <a:ext cx="5732092" cy="1547699"/>
        </p:xfrm>
        <a:graphic>
          <a:graphicData uri="http://schemas.openxmlformats.org/drawingml/2006/chart">
            <c:chart xmlns:c="http://schemas.openxmlformats.org/drawingml/2006/chart" xmlns:r="http://schemas.openxmlformats.org/officeDocument/2006/relationships" r:id="rId5"/>
          </a:graphicData>
        </a:graphic>
      </p:graphicFrame>
      <p:sp>
        <p:nvSpPr>
          <p:cNvPr id="21" name="TextBox 20">
            <a:extLst>
              <a:ext uri="{FF2B5EF4-FFF2-40B4-BE49-F238E27FC236}">
                <a16:creationId xmlns:a16="http://schemas.microsoft.com/office/drawing/2014/main" id="{2324FE49-CD31-793D-E9FB-C45B9FAF7C76}"/>
              </a:ext>
            </a:extLst>
          </p:cNvPr>
          <p:cNvSpPr txBox="1"/>
          <p:nvPr/>
        </p:nvSpPr>
        <p:spPr>
          <a:xfrm>
            <a:off x="6305110" y="5089898"/>
            <a:ext cx="357484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C0C0C"/>
                </a:solidFill>
                <a:effectLst/>
                <a:uLnTx/>
                <a:uFillTx/>
                <a:ea typeface="+mn-ea"/>
                <a:cs typeface="Arial" panose="020B0604020202020204" pitchFamily="34" charset="0"/>
              </a:rPr>
              <a:t>Staff</a:t>
            </a:r>
          </a:p>
        </p:txBody>
      </p:sp>
    </p:spTree>
    <p:extLst>
      <p:ext uri="{BB962C8B-B14F-4D97-AF65-F5344CB8AC3E}">
        <p14:creationId xmlns:p14="http://schemas.microsoft.com/office/powerpoint/2010/main" val="506133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689AE61-E6C6-B6C8-3BDF-AA18BEADD81E}"/>
              </a:ext>
            </a:extLst>
          </p:cNvPr>
          <p:cNvSpPr/>
          <p:nvPr/>
        </p:nvSpPr>
        <p:spPr>
          <a:xfrm>
            <a:off x="5977333" y="0"/>
            <a:ext cx="6214667" cy="6858000"/>
          </a:xfrm>
          <a:prstGeom prst="rect">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8478F31E-9D56-8843-9C8A-5EAABABDEFAA}"/>
              </a:ext>
            </a:extLst>
          </p:cNvPr>
          <p:cNvSpPr>
            <a:spLocks noGrp="1"/>
          </p:cNvSpPr>
          <p:nvPr>
            <p:ph type="ftr" sz="quarter" idx="3"/>
          </p:nvPr>
        </p:nvSpPr>
        <p:spPr>
          <a:xfrm>
            <a:off x="20749" y="6407753"/>
            <a:ext cx="11913165" cy="477381"/>
          </a:xfrm>
        </p:spPr>
        <p:txBody>
          <a:bodyPr tIns="0" anchor="t"/>
          <a:lstStyle/>
          <a:p>
            <a:pPr>
              <a:spcAft>
                <a:spcPts val="0"/>
              </a:spcAft>
            </a:pPr>
            <a:r>
              <a:rPr lang="en-GB" sz="900" i="1" dirty="0">
                <a:solidFill>
                  <a:prstClr val="black"/>
                </a:solidFill>
              </a:rPr>
              <a:t>Q5.1 - Which bus service(s) do you use to travel to and from the University? Base: Student: 759, Staff: 134</a:t>
            </a:r>
          </a:p>
          <a:p>
            <a:pPr>
              <a:spcAft>
                <a:spcPts val="0"/>
              </a:spcAft>
            </a:pPr>
            <a:r>
              <a:rPr lang="en-GB" sz="900" i="1" dirty="0">
                <a:solidFill>
                  <a:prstClr val="black"/>
                </a:solidFill>
              </a:rPr>
              <a:t>Q5.9 - How satisfied are you with the following bus services? Base: Student: 151-626, Staff: 15-120 </a:t>
            </a:r>
          </a:p>
          <a:p>
            <a:pPr>
              <a:spcAft>
                <a:spcPts val="0"/>
              </a:spcAft>
            </a:pPr>
            <a:r>
              <a:rPr lang="en-GB" sz="900" i="1" dirty="0">
                <a:solidFill>
                  <a:prstClr val="black"/>
                </a:solidFill>
              </a:rPr>
              <a:t>Q5.10 - How satisfied are you with the following: Base: 513-708</a:t>
            </a:r>
          </a:p>
          <a:p>
            <a:pPr>
              <a:spcAft>
                <a:spcPts val="0"/>
              </a:spcAft>
            </a:pPr>
            <a:endParaRPr lang="en-GB" sz="900" i="1" dirty="0">
              <a:solidFill>
                <a:prstClr val="black"/>
              </a:solidFill>
            </a:endParaRPr>
          </a:p>
        </p:txBody>
      </p:sp>
      <p:sp>
        <p:nvSpPr>
          <p:cNvPr id="4" name="Slide Number Placeholder 3">
            <a:extLst>
              <a:ext uri="{FF2B5EF4-FFF2-40B4-BE49-F238E27FC236}">
                <a16:creationId xmlns:a16="http://schemas.microsoft.com/office/drawing/2014/main" id="{18CD374C-B2C0-6492-8BE9-1BA5E4E23AD9}"/>
              </a:ext>
            </a:extLst>
          </p:cNvPr>
          <p:cNvSpPr>
            <a:spLocks noGrp="1"/>
          </p:cNvSpPr>
          <p:nvPr>
            <p:ph type="sldNum" sz="quarter" idx="4"/>
          </p:nvPr>
        </p:nvSpPr>
        <p:spPr/>
        <p:txBody>
          <a:bodyPr/>
          <a:lstStyle/>
          <a:p>
            <a:fld id="{E8F1A65C-595C-4736-BF40-F7D31E789466}" type="slidenum">
              <a:rPr lang="en-GB" smtClean="0"/>
              <a:pPr/>
              <a:t>8</a:t>
            </a:fld>
            <a:endParaRPr lang="en-GB"/>
          </a:p>
        </p:txBody>
      </p:sp>
      <p:sp>
        <p:nvSpPr>
          <p:cNvPr id="5" name="Title 1">
            <a:extLst>
              <a:ext uri="{FF2B5EF4-FFF2-40B4-BE49-F238E27FC236}">
                <a16:creationId xmlns:a16="http://schemas.microsoft.com/office/drawing/2014/main" id="{AAF858BE-5B09-DA47-16A4-2DDF9BB635CE}"/>
              </a:ext>
            </a:extLst>
          </p:cNvPr>
          <p:cNvSpPr txBox="1">
            <a:spLocks/>
          </p:cNvSpPr>
          <p:nvPr/>
        </p:nvSpPr>
        <p:spPr>
          <a:xfrm>
            <a:off x="202618" y="281401"/>
            <a:ext cx="10515600" cy="334794"/>
          </a:xfrm>
          <a:prstGeom prst="rect">
            <a:avLst/>
          </a:prstGeom>
        </p:spPr>
        <p:txBody>
          <a:bodyPr vert="horz" wrap="square" lIns="0" tIns="0" rIns="0" bIns="0" rtlCol="0" anchor="t">
            <a:noAutofit/>
          </a:bodyPr>
          <a:lst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a:lstStyle>
          <a:p>
            <a:r>
              <a:rPr lang="en-GB" sz="2800" dirty="0">
                <a:latin typeface="Neue Haas Grotesk Text Pro" panose="020B0504020202020204" pitchFamily="34" charset="0"/>
              </a:rPr>
              <a:t>Travel by Bus</a:t>
            </a:r>
            <a:endParaRPr lang="en-GB" sz="2800" strike="sngStrike" dirty="0">
              <a:latin typeface="Neue Haas Grotesk Text Pro" panose="020B0504020202020204" pitchFamily="34" charset="0"/>
            </a:endParaRPr>
          </a:p>
        </p:txBody>
      </p:sp>
      <p:graphicFrame>
        <p:nvGraphicFramePr>
          <p:cNvPr id="14" name="Chart 13">
            <a:extLst>
              <a:ext uri="{FF2B5EF4-FFF2-40B4-BE49-F238E27FC236}">
                <a16:creationId xmlns:a16="http://schemas.microsoft.com/office/drawing/2014/main" id="{38C1FA09-B4F3-32F0-C703-B9BD99FBE6F6}"/>
              </a:ext>
            </a:extLst>
          </p:cNvPr>
          <p:cNvGraphicFramePr>
            <a:graphicFrameLocks/>
          </p:cNvGraphicFramePr>
          <p:nvPr>
            <p:extLst>
              <p:ext uri="{D42A27DB-BD31-4B8C-83A1-F6EECF244321}">
                <p14:modId xmlns:p14="http://schemas.microsoft.com/office/powerpoint/2010/main" val="1559391378"/>
              </p:ext>
            </p:extLst>
          </p:nvPr>
        </p:nvGraphicFramePr>
        <p:xfrm>
          <a:off x="94615" y="2596054"/>
          <a:ext cx="5065957" cy="3817267"/>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77DEC264-328E-6310-0FD5-9BE324E3347D}"/>
              </a:ext>
            </a:extLst>
          </p:cNvPr>
          <p:cNvSpPr txBox="1"/>
          <p:nvPr/>
        </p:nvSpPr>
        <p:spPr>
          <a:xfrm>
            <a:off x="189832" y="2478747"/>
            <a:ext cx="3349879" cy="307777"/>
          </a:xfrm>
          <a:prstGeom prst="rect">
            <a:avLst/>
          </a:prstGeom>
          <a:noFill/>
        </p:spPr>
        <p:txBody>
          <a:bodyPr wrap="square" rtlCol="0">
            <a:spAutoFit/>
          </a:bodyPr>
          <a:lstStyle/>
          <a:p>
            <a:r>
              <a:rPr lang="en-GB" sz="1400" b="1" dirty="0">
                <a:solidFill>
                  <a:srgbClr val="440379"/>
                </a:solidFill>
                <a:latin typeface="Neue Haas Grotesk Text Pro" panose="020B0504020202020204" pitchFamily="34" charset="0"/>
              </a:rPr>
              <a:t>Bus Satisfaction by Provider</a:t>
            </a:r>
          </a:p>
        </p:txBody>
      </p:sp>
      <p:sp>
        <p:nvSpPr>
          <p:cNvPr id="16" name="Rectangle 15">
            <a:extLst>
              <a:ext uri="{FF2B5EF4-FFF2-40B4-BE49-F238E27FC236}">
                <a16:creationId xmlns:a16="http://schemas.microsoft.com/office/drawing/2014/main" id="{78A15EB3-EA6E-AF6E-6971-EEFEE3403378}"/>
              </a:ext>
            </a:extLst>
          </p:cNvPr>
          <p:cNvSpPr/>
          <p:nvPr/>
        </p:nvSpPr>
        <p:spPr>
          <a:xfrm>
            <a:off x="6198029" y="4260348"/>
            <a:ext cx="5899356" cy="231825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8" name="Chart 17">
            <a:extLst>
              <a:ext uri="{FF2B5EF4-FFF2-40B4-BE49-F238E27FC236}">
                <a16:creationId xmlns:a16="http://schemas.microsoft.com/office/drawing/2014/main" id="{BBE67A61-43F8-4A4A-2ED0-02800DB56EA2}"/>
              </a:ext>
            </a:extLst>
          </p:cNvPr>
          <p:cNvGraphicFramePr>
            <a:graphicFrameLocks/>
          </p:cNvGraphicFramePr>
          <p:nvPr>
            <p:extLst>
              <p:ext uri="{D42A27DB-BD31-4B8C-83A1-F6EECF244321}">
                <p14:modId xmlns:p14="http://schemas.microsoft.com/office/powerpoint/2010/main" val="1679111553"/>
              </p:ext>
            </p:extLst>
          </p:nvPr>
        </p:nvGraphicFramePr>
        <p:xfrm>
          <a:off x="6715072" y="4378853"/>
          <a:ext cx="4739188" cy="20812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574E120F-D0CA-C4F7-C3D2-C36E6E2882F5}"/>
              </a:ext>
            </a:extLst>
          </p:cNvPr>
          <p:cNvGraphicFramePr>
            <a:graphicFrameLocks/>
          </p:cNvGraphicFramePr>
          <p:nvPr>
            <p:extLst>
              <p:ext uri="{D42A27DB-BD31-4B8C-83A1-F6EECF244321}">
                <p14:modId xmlns:p14="http://schemas.microsoft.com/office/powerpoint/2010/main" val="1625200616"/>
              </p:ext>
            </p:extLst>
          </p:nvPr>
        </p:nvGraphicFramePr>
        <p:xfrm>
          <a:off x="5977334" y="937697"/>
          <a:ext cx="6214666" cy="3512384"/>
        </p:xfrm>
        <a:graphic>
          <a:graphicData uri="http://schemas.openxmlformats.org/drawingml/2006/chart">
            <c:chart xmlns:c="http://schemas.openxmlformats.org/drawingml/2006/chart" xmlns:r="http://schemas.openxmlformats.org/officeDocument/2006/relationships" r:id="rId5"/>
          </a:graphicData>
        </a:graphic>
      </p:graphicFrame>
      <p:sp>
        <p:nvSpPr>
          <p:cNvPr id="22" name="TextBox 21">
            <a:extLst>
              <a:ext uri="{FF2B5EF4-FFF2-40B4-BE49-F238E27FC236}">
                <a16:creationId xmlns:a16="http://schemas.microsoft.com/office/drawing/2014/main" id="{813C5E09-779C-0431-C618-53F12C6F5023}"/>
              </a:ext>
            </a:extLst>
          </p:cNvPr>
          <p:cNvSpPr txBox="1"/>
          <p:nvPr/>
        </p:nvSpPr>
        <p:spPr>
          <a:xfrm>
            <a:off x="5977331" y="741286"/>
            <a:ext cx="3349879" cy="338554"/>
          </a:xfrm>
          <a:prstGeom prst="rect">
            <a:avLst/>
          </a:prstGeom>
          <a:noFill/>
        </p:spPr>
        <p:txBody>
          <a:bodyPr wrap="square" rtlCol="0">
            <a:spAutoFit/>
          </a:bodyPr>
          <a:lstStyle/>
          <a:p>
            <a:r>
              <a:rPr lang="en-GB" sz="1600" b="1" dirty="0">
                <a:solidFill>
                  <a:srgbClr val="440379"/>
                </a:solidFill>
                <a:latin typeface="Neue Haas Grotesk Text Pro" panose="020B0504020202020204" pitchFamily="34" charset="0"/>
              </a:rPr>
              <a:t>Bus Routes</a:t>
            </a:r>
          </a:p>
        </p:txBody>
      </p:sp>
      <p:sp>
        <p:nvSpPr>
          <p:cNvPr id="24" name="TextBox 23">
            <a:extLst>
              <a:ext uri="{FF2B5EF4-FFF2-40B4-BE49-F238E27FC236}">
                <a16:creationId xmlns:a16="http://schemas.microsoft.com/office/drawing/2014/main" id="{120BA733-CF20-FA28-31D0-11F910663ECC}"/>
              </a:ext>
            </a:extLst>
          </p:cNvPr>
          <p:cNvSpPr txBox="1"/>
          <p:nvPr/>
        </p:nvSpPr>
        <p:spPr>
          <a:xfrm>
            <a:off x="126145" y="602092"/>
            <a:ext cx="5872205" cy="1754326"/>
          </a:xfrm>
          <a:prstGeom prst="rect">
            <a:avLst/>
          </a:prstGeom>
          <a:noFill/>
        </p:spPr>
        <p:txBody>
          <a:bodyPr wrap="square" rtlCol="0">
            <a:spAutoFit/>
          </a:bodyPr>
          <a:lstStyle/>
          <a:p>
            <a:r>
              <a:rPr lang="en-GB" b="1" dirty="0"/>
              <a:t>Students commonly use the 12x, 11, U1 and U2 bus services, while staff often use bus service 11 to travel. </a:t>
            </a:r>
          </a:p>
          <a:p>
            <a:r>
              <a:rPr lang="en-GB" b="1" dirty="0"/>
              <a:t>Satisfaction is higher with National Express services compared to Stagecoach services. </a:t>
            </a:r>
          </a:p>
          <a:p>
            <a:r>
              <a:rPr lang="en-GB" b="1" dirty="0"/>
              <a:t>Both students and staff report high dissatisfaction rates with current single ticket bus fare options. </a:t>
            </a:r>
          </a:p>
        </p:txBody>
      </p:sp>
    </p:spTree>
    <p:extLst>
      <p:ext uri="{BB962C8B-B14F-4D97-AF65-F5344CB8AC3E}">
        <p14:creationId xmlns:p14="http://schemas.microsoft.com/office/powerpoint/2010/main" val="2415340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E19E9-A0F3-7503-4462-F472E26B4FF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43FC321-AD6A-A165-F3A4-B6F54A7E1F76}"/>
              </a:ext>
            </a:extLst>
          </p:cNvPr>
          <p:cNvSpPr/>
          <p:nvPr/>
        </p:nvSpPr>
        <p:spPr>
          <a:xfrm>
            <a:off x="6095999" y="1924749"/>
            <a:ext cx="3499946" cy="398186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a:extLst>
              <a:ext uri="{FF2B5EF4-FFF2-40B4-BE49-F238E27FC236}">
                <a16:creationId xmlns:a16="http://schemas.microsoft.com/office/drawing/2014/main" id="{64E726A5-3B61-5CDB-7F60-231FC1659FA6}"/>
              </a:ext>
            </a:extLst>
          </p:cNvPr>
          <p:cNvSpPr>
            <a:spLocks noGrp="1"/>
          </p:cNvSpPr>
          <p:nvPr>
            <p:ph type="sldNum" sz="quarter" idx="4"/>
          </p:nvPr>
        </p:nvSpPr>
        <p:spPr/>
        <p:txBody>
          <a:bodyPr/>
          <a:lstStyle/>
          <a:p>
            <a:fld id="{E8F1A65C-595C-4736-BF40-F7D31E789466}" type="slidenum">
              <a:rPr lang="en-GB" smtClean="0"/>
              <a:pPr/>
              <a:t>9</a:t>
            </a:fld>
            <a:endParaRPr lang="en-GB"/>
          </a:p>
        </p:txBody>
      </p:sp>
      <p:sp>
        <p:nvSpPr>
          <p:cNvPr id="27" name="Title 1">
            <a:extLst>
              <a:ext uri="{FF2B5EF4-FFF2-40B4-BE49-F238E27FC236}">
                <a16:creationId xmlns:a16="http://schemas.microsoft.com/office/drawing/2014/main" id="{6B0A67CA-D00E-DEB9-8FA5-DB27DFD44A6F}"/>
              </a:ext>
            </a:extLst>
          </p:cNvPr>
          <p:cNvSpPr>
            <a:spLocks noGrp="1"/>
          </p:cNvSpPr>
          <p:nvPr>
            <p:ph type="title"/>
          </p:nvPr>
        </p:nvSpPr>
        <p:spPr>
          <a:xfrm>
            <a:off x="275202" y="245875"/>
            <a:ext cx="10515600" cy="560070"/>
          </a:xfrm>
        </p:spPr>
        <p:txBody>
          <a:bodyPr>
            <a:normAutofit/>
          </a:bodyPr>
          <a:lstStyle/>
          <a:p>
            <a:r>
              <a:rPr lang="en-GB" sz="2800" b="1">
                <a:latin typeface="Neue Haas Grotesk Text Pro" panose="020B0504020202020204" pitchFamily="34" charset="0"/>
              </a:rPr>
              <a:t>Cycling and Facilities</a:t>
            </a:r>
            <a:endParaRPr lang="en-GB" sz="2800">
              <a:latin typeface="Neue Haas Grotesk Text Pro" panose="020B0504020202020204" pitchFamily="34" charset="0"/>
            </a:endParaRPr>
          </a:p>
        </p:txBody>
      </p:sp>
      <p:sp>
        <p:nvSpPr>
          <p:cNvPr id="30" name="TextBox 29">
            <a:extLst>
              <a:ext uri="{FF2B5EF4-FFF2-40B4-BE49-F238E27FC236}">
                <a16:creationId xmlns:a16="http://schemas.microsoft.com/office/drawing/2014/main" id="{2450F77A-BF16-422A-2990-93FCB9BA5E35}"/>
              </a:ext>
            </a:extLst>
          </p:cNvPr>
          <p:cNvSpPr txBox="1"/>
          <p:nvPr/>
        </p:nvSpPr>
        <p:spPr>
          <a:xfrm rot="-2940000">
            <a:off x="5922695" y="2883850"/>
            <a:ext cx="2561701" cy="338554"/>
          </a:xfrm>
          <a:prstGeom prst="rect">
            <a:avLst/>
          </a:prstGeom>
          <a:noFill/>
        </p:spPr>
        <p:txBody>
          <a:bodyPr wrap="square" rtlCol="0">
            <a:spAutoFit/>
          </a:bodyPr>
          <a:lstStyle/>
          <a:p>
            <a:pPr algn="ctr"/>
            <a:r>
              <a:rPr lang="en-GB" sz="1600" b="1" dirty="0">
                <a:solidFill>
                  <a:schemeClr val="bg1"/>
                </a:solidFill>
                <a:latin typeface="Neue Haas Grotesk Text Pro" panose="020B0504020202020204" pitchFamily="34" charset="0"/>
              </a:rPr>
              <a:t>9% of Staff Cycle</a:t>
            </a:r>
          </a:p>
        </p:txBody>
      </p:sp>
      <p:sp>
        <p:nvSpPr>
          <p:cNvPr id="39" name="TextBox 38">
            <a:extLst>
              <a:ext uri="{FF2B5EF4-FFF2-40B4-BE49-F238E27FC236}">
                <a16:creationId xmlns:a16="http://schemas.microsoft.com/office/drawing/2014/main" id="{E58934F5-7C7C-852E-A0CC-ADD4C1EA0B46}"/>
              </a:ext>
            </a:extLst>
          </p:cNvPr>
          <p:cNvSpPr txBox="1"/>
          <p:nvPr/>
        </p:nvSpPr>
        <p:spPr>
          <a:xfrm rot="-2940000">
            <a:off x="230427" y="2606872"/>
            <a:ext cx="1814994" cy="584775"/>
          </a:xfrm>
          <a:prstGeom prst="rect">
            <a:avLst/>
          </a:prstGeom>
          <a:noFill/>
        </p:spPr>
        <p:txBody>
          <a:bodyPr wrap="square" rtlCol="0">
            <a:spAutoFit/>
          </a:bodyPr>
          <a:lstStyle/>
          <a:p>
            <a:pPr algn="ctr"/>
            <a:r>
              <a:rPr lang="en-GB" sz="1600" b="1" dirty="0">
                <a:solidFill>
                  <a:srgbClr val="0C0C0C"/>
                </a:solidFill>
                <a:latin typeface="Neue Haas Grotesk Text Pro" panose="020B0504020202020204" pitchFamily="34" charset="0"/>
              </a:rPr>
              <a:t>4% of Students Cycle</a:t>
            </a:r>
          </a:p>
        </p:txBody>
      </p:sp>
      <p:pic>
        <p:nvPicPr>
          <p:cNvPr id="59" name="Graphic 58" descr="Cycling outline">
            <a:extLst>
              <a:ext uri="{FF2B5EF4-FFF2-40B4-BE49-F238E27FC236}">
                <a16:creationId xmlns:a16="http://schemas.microsoft.com/office/drawing/2014/main" id="{A692710E-3C90-14D0-9E0D-C0CDAA55EF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379" y="1779060"/>
            <a:ext cx="3608810" cy="4163386"/>
          </a:xfrm>
          <a:prstGeom prst="rect">
            <a:avLst/>
          </a:prstGeom>
        </p:spPr>
      </p:pic>
      <p:sp>
        <p:nvSpPr>
          <p:cNvPr id="62" name="Footer Placeholder 2">
            <a:extLst>
              <a:ext uri="{FF2B5EF4-FFF2-40B4-BE49-F238E27FC236}">
                <a16:creationId xmlns:a16="http://schemas.microsoft.com/office/drawing/2014/main" id="{91CF22C4-AE07-E376-5941-0A07343F64A2}"/>
              </a:ext>
            </a:extLst>
          </p:cNvPr>
          <p:cNvSpPr txBox="1">
            <a:spLocks/>
          </p:cNvSpPr>
          <p:nvPr/>
        </p:nvSpPr>
        <p:spPr>
          <a:xfrm>
            <a:off x="0" y="6331898"/>
            <a:ext cx="11913165" cy="573477"/>
          </a:xfrm>
          <a:prstGeom prst="rect">
            <a:avLst/>
          </a:prstGeom>
        </p:spPr>
        <p:txBody>
          <a:bodyPr tIns="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700" i="1" dirty="0">
                <a:latin typeface="Neue Haas Grotesk Text Pro" panose="020B0504020202020204" pitchFamily="34" charset="0"/>
              </a:rPr>
              <a:t>xxx</a:t>
            </a:r>
          </a:p>
          <a:p>
            <a:endParaRPr lang="en-GB" sz="700" i="1" dirty="0">
              <a:latin typeface="Neue Haas Grotesk Text Pro" panose="020B0504020202020204" pitchFamily="34" charset="0"/>
            </a:endParaRPr>
          </a:p>
          <a:p>
            <a:endParaRPr lang="en-GB" sz="700" i="1" dirty="0">
              <a:latin typeface="Neue Haas Grotesk Text Pro" panose="020B0504020202020204" pitchFamily="34" charset="0"/>
            </a:endParaRPr>
          </a:p>
        </p:txBody>
      </p:sp>
      <p:sp>
        <p:nvSpPr>
          <p:cNvPr id="66" name="Text Placeholder 1">
            <a:extLst>
              <a:ext uri="{FF2B5EF4-FFF2-40B4-BE49-F238E27FC236}">
                <a16:creationId xmlns:a16="http://schemas.microsoft.com/office/drawing/2014/main" id="{7269FC11-8A1F-5D5A-3884-810CDD197B9C}"/>
              </a:ext>
            </a:extLst>
          </p:cNvPr>
          <p:cNvSpPr txBox="1">
            <a:spLocks/>
          </p:cNvSpPr>
          <p:nvPr/>
        </p:nvSpPr>
        <p:spPr>
          <a:xfrm>
            <a:off x="275202" y="711604"/>
            <a:ext cx="11769653" cy="748772"/>
          </a:xfrm>
          <a:prstGeom prst="rect">
            <a:avLst/>
          </a:prstGeom>
        </p:spPr>
        <p:txBody>
          <a:bodyPr/>
          <a:lst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defRPr/>
            </a:pPr>
            <a:r>
              <a:rPr lang="en-GB" sz="1800" b="1" dirty="0">
                <a:solidFill>
                  <a:srgbClr val="0C0C0C"/>
                </a:solidFill>
              </a:rPr>
              <a:t>Cycling is  a less used mode of transport for both students and staff overall. However, cycling is more popular amongst staff than students. </a:t>
            </a:r>
            <a:r>
              <a:rPr lang="en-GB" sz="1800" b="1" dirty="0"/>
              <a:t>Satisfaction is highest for both staff and students for on‑campus cycle lanes and covered cycle parking. Satisfaction is lowest for off‑campus lanes and cycle repair stations.</a:t>
            </a:r>
            <a:endParaRPr lang="en-GB" b="1" spc="0" dirty="0">
              <a:solidFill>
                <a:srgbClr val="0C0C0C"/>
              </a:solidFill>
            </a:endParaRPr>
          </a:p>
          <a:p>
            <a:pPr lvl="0">
              <a:lnSpc>
                <a:spcPct val="100000"/>
              </a:lnSpc>
              <a:defRPr/>
            </a:pPr>
            <a:endParaRPr lang="en-GB" sz="1800" b="1" dirty="0">
              <a:solidFill>
                <a:srgbClr val="FF0000"/>
              </a:solidFill>
              <a:latin typeface="+mn-lt"/>
            </a:endParaRPr>
          </a:p>
        </p:txBody>
      </p:sp>
      <p:pic>
        <p:nvPicPr>
          <p:cNvPr id="3" name="Graphic 2" descr="Cycling outline">
            <a:extLst>
              <a:ext uri="{FF2B5EF4-FFF2-40B4-BE49-F238E27FC236}">
                <a16:creationId xmlns:a16="http://schemas.microsoft.com/office/drawing/2014/main" id="{3C8B5FFD-FFDC-8212-DA93-86DB2E04C5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96000" y="1924749"/>
            <a:ext cx="3608810" cy="3981868"/>
          </a:xfrm>
          <a:prstGeom prst="rect">
            <a:avLst/>
          </a:prstGeom>
        </p:spPr>
      </p:pic>
      <p:graphicFrame>
        <p:nvGraphicFramePr>
          <p:cNvPr id="8" name="Table 7">
            <a:extLst>
              <a:ext uri="{FF2B5EF4-FFF2-40B4-BE49-F238E27FC236}">
                <a16:creationId xmlns:a16="http://schemas.microsoft.com/office/drawing/2014/main" id="{BA2DFD26-BCD9-447A-CA11-1DE98AFA94ED}"/>
              </a:ext>
            </a:extLst>
          </p:cNvPr>
          <p:cNvGraphicFramePr>
            <a:graphicFrameLocks noGrp="1"/>
          </p:cNvGraphicFramePr>
          <p:nvPr>
            <p:extLst>
              <p:ext uri="{D42A27DB-BD31-4B8C-83A1-F6EECF244321}">
                <p14:modId xmlns:p14="http://schemas.microsoft.com/office/powerpoint/2010/main" val="1800362193"/>
              </p:ext>
            </p:extLst>
          </p:nvPr>
        </p:nvGraphicFramePr>
        <p:xfrm>
          <a:off x="3594736" y="1975400"/>
          <a:ext cx="2175444" cy="1889760"/>
        </p:xfrm>
        <a:graphic>
          <a:graphicData uri="http://schemas.openxmlformats.org/drawingml/2006/table">
            <a:tbl>
              <a:tblPr firstRow="1" bandRow="1">
                <a:tableStyleId>{2D5ABB26-0587-4C30-8999-92F81FD0307C}</a:tableStyleId>
              </a:tblPr>
              <a:tblGrid>
                <a:gridCol w="1087722">
                  <a:extLst>
                    <a:ext uri="{9D8B030D-6E8A-4147-A177-3AD203B41FA5}">
                      <a16:colId xmlns:a16="http://schemas.microsoft.com/office/drawing/2014/main" val="4140962248"/>
                    </a:ext>
                  </a:extLst>
                </a:gridCol>
                <a:gridCol w="1087722">
                  <a:extLst>
                    <a:ext uri="{9D8B030D-6E8A-4147-A177-3AD203B41FA5}">
                      <a16:colId xmlns:a16="http://schemas.microsoft.com/office/drawing/2014/main" val="4070315982"/>
                    </a:ext>
                  </a:extLst>
                </a:gridCol>
              </a:tblGrid>
              <a:tr h="278193">
                <a:tc gridSpan="2">
                  <a:txBody>
                    <a:bodyPr/>
                    <a:lstStyle/>
                    <a:p>
                      <a:pPr algn="ctr"/>
                      <a:r>
                        <a:rPr lang="en-GB" sz="1400" b="1" dirty="0"/>
                        <a:t>Students are most satisfied with: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848926"/>
                  </a:ext>
                </a:extLst>
              </a:tr>
              <a:tr h="429935">
                <a:tc>
                  <a:txBody>
                    <a:bodyPr/>
                    <a:lstStyle/>
                    <a:p>
                      <a:r>
                        <a:rPr lang="en-GB" sz="1200" dirty="0"/>
                        <a:t>On campus cycle lanes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45767"/>
                  </a:ext>
                </a:extLst>
              </a:tr>
              <a:tr h="429935">
                <a:tc>
                  <a:txBody>
                    <a:bodyPr/>
                    <a:lstStyle/>
                    <a:p>
                      <a:r>
                        <a:rPr lang="en-GB" sz="1200" dirty="0"/>
                        <a:t>Covered cycle parking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2610882"/>
                  </a:ext>
                </a:extLst>
              </a:tr>
              <a:tr h="429935">
                <a:tc>
                  <a:txBody>
                    <a:bodyPr/>
                    <a:lstStyle/>
                    <a:p>
                      <a:r>
                        <a:rPr lang="en-GB" sz="1200" dirty="0"/>
                        <a:t>Uncovered cycle parking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539606"/>
                  </a:ext>
                </a:extLst>
              </a:tr>
            </a:tbl>
          </a:graphicData>
        </a:graphic>
      </p:graphicFrame>
      <p:graphicFrame>
        <p:nvGraphicFramePr>
          <p:cNvPr id="9" name="Table 8">
            <a:extLst>
              <a:ext uri="{FF2B5EF4-FFF2-40B4-BE49-F238E27FC236}">
                <a16:creationId xmlns:a16="http://schemas.microsoft.com/office/drawing/2014/main" id="{AABF96E5-0754-1C6C-26F9-7AF8667C84DA}"/>
              </a:ext>
            </a:extLst>
          </p:cNvPr>
          <p:cNvGraphicFramePr>
            <a:graphicFrameLocks noGrp="1"/>
          </p:cNvGraphicFramePr>
          <p:nvPr>
            <p:extLst>
              <p:ext uri="{D42A27DB-BD31-4B8C-83A1-F6EECF244321}">
                <p14:modId xmlns:p14="http://schemas.microsoft.com/office/powerpoint/2010/main" val="2659118727"/>
              </p:ext>
            </p:extLst>
          </p:nvPr>
        </p:nvGraphicFramePr>
        <p:xfrm>
          <a:off x="3594735" y="4063141"/>
          <a:ext cx="2175444" cy="1862495"/>
        </p:xfrm>
        <a:graphic>
          <a:graphicData uri="http://schemas.openxmlformats.org/drawingml/2006/table">
            <a:tbl>
              <a:tblPr firstRow="1" bandRow="1">
                <a:tableStyleId>{2D5ABB26-0587-4C30-8999-92F81FD0307C}</a:tableStyleId>
              </a:tblPr>
              <a:tblGrid>
                <a:gridCol w="1087722">
                  <a:extLst>
                    <a:ext uri="{9D8B030D-6E8A-4147-A177-3AD203B41FA5}">
                      <a16:colId xmlns:a16="http://schemas.microsoft.com/office/drawing/2014/main" val="4140962248"/>
                    </a:ext>
                  </a:extLst>
                </a:gridCol>
                <a:gridCol w="1087722">
                  <a:extLst>
                    <a:ext uri="{9D8B030D-6E8A-4147-A177-3AD203B41FA5}">
                      <a16:colId xmlns:a16="http://schemas.microsoft.com/office/drawing/2014/main" val="4070315982"/>
                    </a:ext>
                  </a:extLst>
                </a:gridCol>
              </a:tblGrid>
              <a:tr h="278193">
                <a:tc gridSpan="2">
                  <a:txBody>
                    <a:bodyPr/>
                    <a:lstStyle/>
                    <a:p>
                      <a:pPr algn="ctr"/>
                      <a:r>
                        <a:rPr lang="en-GB" sz="1400" b="1" dirty="0"/>
                        <a:t>Students are least satisfied with: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848926"/>
                  </a:ext>
                </a:extLst>
              </a:tr>
              <a:tr h="429935">
                <a:tc>
                  <a:txBody>
                    <a:bodyPr/>
                    <a:lstStyle/>
                    <a:p>
                      <a:r>
                        <a:rPr lang="en-GB" sz="1200" dirty="0"/>
                        <a:t>Cycle Repair stations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45767"/>
                  </a:ext>
                </a:extLst>
              </a:tr>
              <a:tr h="429935">
                <a:tc>
                  <a:txBody>
                    <a:bodyPr/>
                    <a:lstStyle/>
                    <a:p>
                      <a:r>
                        <a:rPr lang="en-GB" sz="1200" dirty="0"/>
                        <a:t>Off campus cycle lanes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2610882"/>
                  </a:ext>
                </a:extLst>
              </a:tr>
              <a:tr h="429935">
                <a:tc>
                  <a:txBody>
                    <a:bodyPr/>
                    <a:lstStyle/>
                    <a:p>
                      <a:r>
                        <a:rPr lang="en-GB" sz="1200" dirty="0"/>
                        <a:t>Signage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539606"/>
                  </a:ext>
                </a:extLst>
              </a:tr>
            </a:tbl>
          </a:graphicData>
        </a:graphic>
      </p:graphicFrame>
      <p:graphicFrame>
        <p:nvGraphicFramePr>
          <p:cNvPr id="10" name="Table 9">
            <a:extLst>
              <a:ext uri="{FF2B5EF4-FFF2-40B4-BE49-F238E27FC236}">
                <a16:creationId xmlns:a16="http://schemas.microsoft.com/office/drawing/2014/main" id="{F639DA8F-FDEC-4279-19A8-B3A1B38A3977}"/>
              </a:ext>
            </a:extLst>
          </p:cNvPr>
          <p:cNvGraphicFramePr>
            <a:graphicFrameLocks noGrp="1"/>
          </p:cNvGraphicFramePr>
          <p:nvPr>
            <p:extLst>
              <p:ext uri="{D42A27DB-BD31-4B8C-83A1-F6EECF244321}">
                <p14:modId xmlns:p14="http://schemas.microsoft.com/office/powerpoint/2010/main" val="2364500211"/>
              </p:ext>
            </p:extLst>
          </p:nvPr>
        </p:nvGraphicFramePr>
        <p:xfrm>
          <a:off x="9760206" y="1954380"/>
          <a:ext cx="2175444" cy="1889760"/>
        </p:xfrm>
        <a:graphic>
          <a:graphicData uri="http://schemas.openxmlformats.org/drawingml/2006/table">
            <a:tbl>
              <a:tblPr firstRow="1" bandRow="1">
                <a:tableStyleId>{2D5ABB26-0587-4C30-8999-92F81FD0307C}</a:tableStyleId>
              </a:tblPr>
              <a:tblGrid>
                <a:gridCol w="1087722">
                  <a:extLst>
                    <a:ext uri="{9D8B030D-6E8A-4147-A177-3AD203B41FA5}">
                      <a16:colId xmlns:a16="http://schemas.microsoft.com/office/drawing/2014/main" val="4140962248"/>
                    </a:ext>
                  </a:extLst>
                </a:gridCol>
                <a:gridCol w="1087722">
                  <a:extLst>
                    <a:ext uri="{9D8B030D-6E8A-4147-A177-3AD203B41FA5}">
                      <a16:colId xmlns:a16="http://schemas.microsoft.com/office/drawing/2014/main" val="4070315982"/>
                    </a:ext>
                  </a:extLst>
                </a:gridCol>
              </a:tblGrid>
              <a:tr h="278193">
                <a:tc gridSpan="2">
                  <a:txBody>
                    <a:bodyPr/>
                    <a:lstStyle/>
                    <a:p>
                      <a:pPr algn="ctr"/>
                      <a:r>
                        <a:rPr lang="en-GB" sz="1400" b="1" dirty="0"/>
                        <a:t>Staff are most satisfied with: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848926"/>
                  </a:ext>
                </a:extLst>
              </a:tr>
              <a:tr h="429935">
                <a:tc>
                  <a:txBody>
                    <a:bodyPr/>
                    <a:lstStyle/>
                    <a:p>
                      <a:r>
                        <a:rPr lang="en-GB" sz="1200" dirty="0"/>
                        <a:t>On campus cycle lanes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45767"/>
                  </a:ext>
                </a:extLst>
              </a:tr>
              <a:tr h="429935">
                <a:tc>
                  <a:txBody>
                    <a:bodyPr/>
                    <a:lstStyle/>
                    <a:p>
                      <a:r>
                        <a:rPr lang="en-GB" sz="1200" dirty="0"/>
                        <a:t>Covered cycle parking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2610882"/>
                  </a:ext>
                </a:extLst>
              </a:tr>
              <a:tr h="429935">
                <a:tc>
                  <a:txBody>
                    <a:bodyPr/>
                    <a:lstStyle/>
                    <a:p>
                      <a:r>
                        <a:rPr lang="en-GB" sz="1200" dirty="0"/>
                        <a:t>Uncovered cycle parking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539606"/>
                  </a:ext>
                </a:extLst>
              </a:tr>
            </a:tbl>
          </a:graphicData>
        </a:graphic>
      </p:graphicFrame>
      <p:graphicFrame>
        <p:nvGraphicFramePr>
          <p:cNvPr id="11" name="Table 10">
            <a:extLst>
              <a:ext uri="{FF2B5EF4-FFF2-40B4-BE49-F238E27FC236}">
                <a16:creationId xmlns:a16="http://schemas.microsoft.com/office/drawing/2014/main" id="{B629640A-C378-5AF8-CCB1-A7FCA6DE99B0}"/>
              </a:ext>
            </a:extLst>
          </p:cNvPr>
          <p:cNvGraphicFramePr>
            <a:graphicFrameLocks noGrp="1"/>
          </p:cNvGraphicFramePr>
          <p:nvPr>
            <p:extLst>
              <p:ext uri="{D42A27DB-BD31-4B8C-83A1-F6EECF244321}">
                <p14:modId xmlns:p14="http://schemas.microsoft.com/office/powerpoint/2010/main" val="2065149631"/>
              </p:ext>
            </p:extLst>
          </p:nvPr>
        </p:nvGraphicFramePr>
        <p:xfrm>
          <a:off x="9760205" y="4042121"/>
          <a:ext cx="2175444" cy="1862495"/>
        </p:xfrm>
        <a:graphic>
          <a:graphicData uri="http://schemas.openxmlformats.org/drawingml/2006/table">
            <a:tbl>
              <a:tblPr firstRow="1" bandRow="1">
                <a:tableStyleId>{2D5ABB26-0587-4C30-8999-92F81FD0307C}</a:tableStyleId>
              </a:tblPr>
              <a:tblGrid>
                <a:gridCol w="1087722">
                  <a:extLst>
                    <a:ext uri="{9D8B030D-6E8A-4147-A177-3AD203B41FA5}">
                      <a16:colId xmlns:a16="http://schemas.microsoft.com/office/drawing/2014/main" val="4140962248"/>
                    </a:ext>
                  </a:extLst>
                </a:gridCol>
                <a:gridCol w="1087722">
                  <a:extLst>
                    <a:ext uri="{9D8B030D-6E8A-4147-A177-3AD203B41FA5}">
                      <a16:colId xmlns:a16="http://schemas.microsoft.com/office/drawing/2014/main" val="4070315982"/>
                    </a:ext>
                  </a:extLst>
                </a:gridCol>
              </a:tblGrid>
              <a:tr h="278193">
                <a:tc gridSpan="2">
                  <a:txBody>
                    <a:bodyPr/>
                    <a:lstStyle/>
                    <a:p>
                      <a:pPr algn="ctr"/>
                      <a:r>
                        <a:rPr lang="en-GB" sz="1400" b="1" dirty="0"/>
                        <a:t>Staff are least satisfied with: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848926"/>
                  </a:ext>
                </a:extLst>
              </a:tr>
              <a:tr h="429935">
                <a:tc>
                  <a:txBody>
                    <a:bodyPr/>
                    <a:lstStyle/>
                    <a:p>
                      <a:r>
                        <a:rPr lang="en-GB" sz="1200" dirty="0"/>
                        <a:t>Cycle Repair stations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45767"/>
                  </a:ext>
                </a:extLst>
              </a:tr>
              <a:tr h="429935">
                <a:tc>
                  <a:txBody>
                    <a:bodyPr/>
                    <a:lstStyle/>
                    <a:p>
                      <a:r>
                        <a:rPr lang="en-GB" sz="1200" dirty="0"/>
                        <a:t>Signage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2610882"/>
                  </a:ext>
                </a:extLst>
              </a:tr>
              <a:tr h="429935">
                <a:tc>
                  <a:txBody>
                    <a:bodyPr/>
                    <a:lstStyle/>
                    <a:p>
                      <a:r>
                        <a:rPr lang="en-GB" sz="1200" dirty="0"/>
                        <a:t>Off campus cycle lanes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8764923"/>
                  </a:ext>
                </a:extLst>
              </a:tr>
            </a:tbl>
          </a:graphicData>
        </a:graphic>
      </p:graphicFrame>
    </p:spTree>
    <p:extLst>
      <p:ext uri="{BB962C8B-B14F-4D97-AF65-F5344CB8AC3E}">
        <p14:creationId xmlns:p14="http://schemas.microsoft.com/office/powerpoint/2010/main" val="4031365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1097A-3D42-F87E-0FA9-8AF83C9BD0D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F33BF7E-E673-2B47-DE6C-8A79DDDBCCC7}"/>
              </a:ext>
            </a:extLst>
          </p:cNvPr>
          <p:cNvSpPr>
            <a:spLocks noGrp="1"/>
          </p:cNvSpPr>
          <p:nvPr>
            <p:ph type="sldNum" sz="quarter" idx="4"/>
          </p:nvPr>
        </p:nvSpPr>
        <p:spPr/>
        <p:txBody>
          <a:bodyPr/>
          <a:lstStyle/>
          <a:p>
            <a:fld id="{E8F1A65C-595C-4736-BF40-F7D31E789466}" type="slidenum">
              <a:rPr lang="en-GB" smtClean="0"/>
              <a:pPr/>
              <a:t>10</a:t>
            </a:fld>
            <a:endParaRPr lang="en-GB"/>
          </a:p>
        </p:txBody>
      </p:sp>
      <p:sp>
        <p:nvSpPr>
          <p:cNvPr id="7" name="Title 1">
            <a:extLst>
              <a:ext uri="{FF2B5EF4-FFF2-40B4-BE49-F238E27FC236}">
                <a16:creationId xmlns:a16="http://schemas.microsoft.com/office/drawing/2014/main" id="{5C1718E1-7FF9-286C-FAC9-2F8E6D45A89E}"/>
              </a:ext>
            </a:extLst>
          </p:cNvPr>
          <p:cNvSpPr>
            <a:spLocks noGrp="1"/>
          </p:cNvSpPr>
          <p:nvPr>
            <p:ph type="title"/>
          </p:nvPr>
        </p:nvSpPr>
        <p:spPr>
          <a:xfrm>
            <a:off x="258163" y="353359"/>
            <a:ext cx="10515600" cy="552658"/>
          </a:xfrm>
        </p:spPr>
        <p:txBody>
          <a:bodyPr>
            <a:normAutofit/>
          </a:bodyPr>
          <a:lstStyle/>
          <a:p>
            <a:r>
              <a:rPr lang="en-GB" sz="2800" b="1" dirty="0">
                <a:latin typeface="Neue Haas Grotesk Text Pro" panose="020B0504020202020204" pitchFamily="34" charset="0"/>
              </a:rPr>
              <a:t>Travel by Foot</a:t>
            </a:r>
            <a:endParaRPr lang="en-GB" sz="2800" dirty="0">
              <a:latin typeface="Neue Haas Grotesk Text Pro" panose="020B0504020202020204" pitchFamily="34" charset="0"/>
            </a:endParaRPr>
          </a:p>
        </p:txBody>
      </p:sp>
      <p:sp>
        <p:nvSpPr>
          <p:cNvPr id="24" name="Footer Placeholder 2">
            <a:extLst>
              <a:ext uri="{FF2B5EF4-FFF2-40B4-BE49-F238E27FC236}">
                <a16:creationId xmlns:a16="http://schemas.microsoft.com/office/drawing/2014/main" id="{221D3347-9C84-5AFC-9DEC-E2EDB0E17C36}"/>
              </a:ext>
            </a:extLst>
          </p:cNvPr>
          <p:cNvSpPr txBox="1">
            <a:spLocks/>
          </p:cNvSpPr>
          <p:nvPr/>
        </p:nvSpPr>
        <p:spPr>
          <a:xfrm>
            <a:off x="0" y="6433243"/>
            <a:ext cx="11913165" cy="424758"/>
          </a:xfrm>
          <a:prstGeom prst="rect">
            <a:avLst/>
          </a:prstGeom>
        </p:spPr>
        <p:txBody>
          <a:bodyPr tIns="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i="1" dirty="0">
                <a:latin typeface="Neue Haas Grotesk Text Pro" panose="020B0504020202020204" pitchFamily="34" charset="0"/>
              </a:rPr>
              <a:t>Q6.2 - What initiatives, if any, would encourage you to travel by bus? Select all that apply. Base: 640</a:t>
            </a:r>
          </a:p>
          <a:p>
            <a:r>
              <a:rPr lang="en-GB" sz="900" i="1" dirty="0">
                <a:latin typeface="Neue Haas Grotesk Text Pro" panose="020B0504020202020204" pitchFamily="34" charset="0"/>
              </a:rPr>
              <a:t>Q7.2 - What initiatives, if any, would encourage you to walk to the University? Select all that apply. Base: 481</a:t>
            </a:r>
          </a:p>
          <a:p>
            <a:r>
              <a:rPr lang="en-GB" sz="900" i="1" dirty="0">
                <a:latin typeface="Neue Haas Grotesk Text Pro" panose="020B0504020202020204" pitchFamily="34" charset="0"/>
              </a:rPr>
              <a:t>Q8.2 - What initiatives, if any, would encourage you to cycle to the University for all or part of your journey? Select all that apply. Base: 77</a:t>
            </a:r>
          </a:p>
        </p:txBody>
      </p:sp>
      <p:pic>
        <p:nvPicPr>
          <p:cNvPr id="26" name="Graphic 25" descr="Walk outline">
            <a:extLst>
              <a:ext uri="{FF2B5EF4-FFF2-40B4-BE49-F238E27FC236}">
                <a16:creationId xmlns:a16="http://schemas.microsoft.com/office/drawing/2014/main" id="{5B54E0A3-BB5C-CE85-01AD-042CD1CEBE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7899" y="1513606"/>
            <a:ext cx="914400" cy="914400"/>
          </a:xfrm>
          <a:prstGeom prst="rect">
            <a:avLst/>
          </a:prstGeom>
        </p:spPr>
      </p:pic>
      <p:sp>
        <p:nvSpPr>
          <p:cNvPr id="27" name="TextBox 26">
            <a:extLst>
              <a:ext uri="{FF2B5EF4-FFF2-40B4-BE49-F238E27FC236}">
                <a16:creationId xmlns:a16="http://schemas.microsoft.com/office/drawing/2014/main" id="{6671657B-7EDC-322B-C1E3-CA15EAE86C57}"/>
              </a:ext>
            </a:extLst>
          </p:cNvPr>
          <p:cNvSpPr txBox="1"/>
          <p:nvPr/>
        </p:nvSpPr>
        <p:spPr>
          <a:xfrm>
            <a:off x="1111677" y="2058190"/>
            <a:ext cx="2596444" cy="369332"/>
          </a:xfrm>
          <a:prstGeom prst="rect">
            <a:avLst/>
          </a:prstGeom>
          <a:noFill/>
        </p:spPr>
        <p:txBody>
          <a:bodyPr wrap="square" rtlCol="0">
            <a:spAutoFit/>
          </a:bodyPr>
          <a:lstStyle/>
          <a:p>
            <a:r>
              <a:rPr lang="en-GB" b="1" dirty="0"/>
              <a:t>Students</a:t>
            </a:r>
          </a:p>
        </p:txBody>
      </p:sp>
      <p:graphicFrame>
        <p:nvGraphicFramePr>
          <p:cNvPr id="28" name="Table 27">
            <a:extLst>
              <a:ext uri="{FF2B5EF4-FFF2-40B4-BE49-F238E27FC236}">
                <a16:creationId xmlns:a16="http://schemas.microsoft.com/office/drawing/2014/main" id="{2770C9DE-1E1F-AB19-4924-9A147562D6D5}"/>
              </a:ext>
            </a:extLst>
          </p:cNvPr>
          <p:cNvGraphicFramePr>
            <a:graphicFrameLocks noGrp="1"/>
          </p:cNvGraphicFramePr>
          <p:nvPr>
            <p:extLst>
              <p:ext uri="{D42A27DB-BD31-4B8C-83A1-F6EECF244321}">
                <p14:modId xmlns:p14="http://schemas.microsoft.com/office/powerpoint/2010/main" val="376407097"/>
              </p:ext>
            </p:extLst>
          </p:nvPr>
        </p:nvGraphicFramePr>
        <p:xfrm>
          <a:off x="505099" y="2416004"/>
          <a:ext cx="3406224" cy="3432253"/>
        </p:xfrm>
        <a:graphic>
          <a:graphicData uri="http://schemas.openxmlformats.org/drawingml/2006/table">
            <a:tbl>
              <a:tblPr firstRow="1" bandRow="1">
                <a:tableStyleId>{2D5ABB26-0587-4C30-8999-92F81FD0307C}</a:tableStyleId>
              </a:tblPr>
              <a:tblGrid>
                <a:gridCol w="1703112">
                  <a:extLst>
                    <a:ext uri="{9D8B030D-6E8A-4147-A177-3AD203B41FA5}">
                      <a16:colId xmlns:a16="http://schemas.microsoft.com/office/drawing/2014/main" val="4140962248"/>
                    </a:ext>
                  </a:extLst>
                </a:gridCol>
                <a:gridCol w="1703112">
                  <a:extLst>
                    <a:ext uri="{9D8B030D-6E8A-4147-A177-3AD203B41FA5}">
                      <a16:colId xmlns:a16="http://schemas.microsoft.com/office/drawing/2014/main" val="4070315982"/>
                    </a:ext>
                  </a:extLst>
                </a:gridCol>
              </a:tblGrid>
              <a:tr h="278193">
                <a:tc gridSpan="2">
                  <a:txBody>
                    <a:bodyPr/>
                    <a:lstStyle/>
                    <a:p>
                      <a:pPr algn="l"/>
                      <a:r>
                        <a:rPr lang="en-GB" sz="1200" b="1" dirty="0"/>
                        <a:t>Students are most satisfied with: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848926"/>
                  </a:ext>
                </a:extLst>
              </a:tr>
              <a:tr h="429935">
                <a:tc>
                  <a:txBody>
                    <a:bodyPr/>
                    <a:lstStyle/>
                    <a:p>
                      <a:r>
                        <a:rPr lang="en-GB" sz="1200" dirty="0"/>
                        <a:t>Safety walking/ running </a:t>
                      </a:r>
                      <a:r>
                        <a:rPr lang="en-GB" sz="1200" b="1" dirty="0"/>
                        <a:t>ON</a:t>
                      </a:r>
                      <a:r>
                        <a:rPr lang="en-GB" sz="1200" dirty="0"/>
                        <a:t> 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45767"/>
                  </a:ext>
                </a:extLst>
              </a:tr>
              <a:tr h="429935">
                <a:tc>
                  <a:txBody>
                    <a:bodyPr/>
                    <a:lstStyle/>
                    <a:p>
                      <a:r>
                        <a:rPr lang="en-GB" sz="1200" dirty="0"/>
                        <a:t>Maintenance of pedestrian crossings </a:t>
                      </a:r>
                      <a:r>
                        <a:rPr lang="en-GB" sz="1200" b="1" dirty="0"/>
                        <a:t>ON </a:t>
                      </a:r>
                      <a:r>
                        <a:rPr lang="en-GB" sz="1200" dirty="0"/>
                        <a:t>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2610882"/>
                  </a:ext>
                </a:extLst>
              </a:tr>
              <a:tr h="429935">
                <a:tc>
                  <a:txBody>
                    <a:bodyPr/>
                    <a:lstStyle/>
                    <a:p>
                      <a:r>
                        <a:rPr lang="en-GB" sz="1200" dirty="0"/>
                        <a:t>Lighting along walking routes </a:t>
                      </a:r>
                      <a:r>
                        <a:rPr lang="en-GB" sz="1200" b="1" dirty="0"/>
                        <a:t>ON</a:t>
                      </a:r>
                      <a:r>
                        <a:rPr lang="en-GB" sz="1200" dirty="0"/>
                        <a:t> 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539606"/>
                  </a:ext>
                </a:extLst>
              </a:tr>
              <a:tr h="31942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Students are least satisfied with: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2188012"/>
                  </a:ext>
                </a:extLst>
              </a:tr>
              <a:tr h="429935">
                <a:tc>
                  <a:txBody>
                    <a:bodyPr/>
                    <a:lstStyle/>
                    <a:p>
                      <a:r>
                        <a:rPr lang="en-GB" sz="1200" dirty="0"/>
                        <a:t>Safety walking/ running </a:t>
                      </a:r>
                      <a:r>
                        <a:rPr lang="en-GB" sz="1200" b="1" dirty="0"/>
                        <a:t>to and from </a:t>
                      </a:r>
                      <a:r>
                        <a:rPr lang="en-GB" sz="1200" dirty="0"/>
                        <a:t>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806570"/>
                  </a:ext>
                </a:extLst>
              </a:tr>
              <a:tr h="429935">
                <a:tc>
                  <a:txBody>
                    <a:bodyPr/>
                    <a:lstStyle/>
                    <a:p>
                      <a:r>
                        <a:rPr lang="en-GB" sz="1200" dirty="0"/>
                        <a:t>Lighting along walking routes </a:t>
                      </a:r>
                      <a:r>
                        <a:rPr lang="en-GB" sz="1200" b="1" dirty="0"/>
                        <a:t>to and from </a:t>
                      </a:r>
                      <a:r>
                        <a:rPr lang="en-GB" sz="1200" dirty="0"/>
                        <a:t>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1699704"/>
                  </a:ext>
                </a:extLst>
              </a:tr>
            </a:tbl>
          </a:graphicData>
        </a:graphic>
      </p:graphicFrame>
      <p:pic>
        <p:nvPicPr>
          <p:cNvPr id="29" name="Graphic 28" descr="Walk outline">
            <a:extLst>
              <a:ext uri="{FF2B5EF4-FFF2-40B4-BE49-F238E27FC236}">
                <a16:creationId xmlns:a16="http://schemas.microsoft.com/office/drawing/2014/main" id="{A6C5E07F-A2AB-F576-7330-9649818792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14699" y="1507750"/>
            <a:ext cx="914400" cy="914400"/>
          </a:xfrm>
          <a:prstGeom prst="rect">
            <a:avLst/>
          </a:prstGeom>
        </p:spPr>
      </p:pic>
      <p:sp>
        <p:nvSpPr>
          <p:cNvPr id="30" name="TextBox 29">
            <a:extLst>
              <a:ext uri="{FF2B5EF4-FFF2-40B4-BE49-F238E27FC236}">
                <a16:creationId xmlns:a16="http://schemas.microsoft.com/office/drawing/2014/main" id="{16D649A2-8543-DE3C-929A-40CEBC8A49BC}"/>
              </a:ext>
            </a:extLst>
          </p:cNvPr>
          <p:cNvSpPr txBox="1"/>
          <p:nvPr/>
        </p:nvSpPr>
        <p:spPr>
          <a:xfrm>
            <a:off x="5018477" y="2058190"/>
            <a:ext cx="2596444" cy="369332"/>
          </a:xfrm>
          <a:prstGeom prst="rect">
            <a:avLst/>
          </a:prstGeom>
          <a:noFill/>
        </p:spPr>
        <p:txBody>
          <a:bodyPr wrap="square" rtlCol="0">
            <a:spAutoFit/>
          </a:bodyPr>
          <a:lstStyle/>
          <a:p>
            <a:r>
              <a:rPr lang="en-GB" b="1" dirty="0"/>
              <a:t>Staff</a:t>
            </a:r>
          </a:p>
        </p:txBody>
      </p:sp>
      <p:graphicFrame>
        <p:nvGraphicFramePr>
          <p:cNvPr id="31" name="Table 30">
            <a:extLst>
              <a:ext uri="{FF2B5EF4-FFF2-40B4-BE49-F238E27FC236}">
                <a16:creationId xmlns:a16="http://schemas.microsoft.com/office/drawing/2014/main" id="{805CAAB4-CC70-03AE-102A-19BE039C9015}"/>
              </a:ext>
            </a:extLst>
          </p:cNvPr>
          <p:cNvGraphicFramePr>
            <a:graphicFrameLocks noGrp="1"/>
          </p:cNvGraphicFramePr>
          <p:nvPr>
            <p:extLst>
              <p:ext uri="{D42A27DB-BD31-4B8C-83A1-F6EECF244321}">
                <p14:modId xmlns:p14="http://schemas.microsoft.com/office/powerpoint/2010/main" val="2689377087"/>
              </p:ext>
            </p:extLst>
          </p:nvPr>
        </p:nvGraphicFramePr>
        <p:xfrm>
          <a:off x="4411899" y="2416004"/>
          <a:ext cx="3406224" cy="3432253"/>
        </p:xfrm>
        <a:graphic>
          <a:graphicData uri="http://schemas.openxmlformats.org/drawingml/2006/table">
            <a:tbl>
              <a:tblPr firstRow="1" bandRow="1">
                <a:tableStyleId>{2D5ABB26-0587-4C30-8999-92F81FD0307C}</a:tableStyleId>
              </a:tblPr>
              <a:tblGrid>
                <a:gridCol w="1703112">
                  <a:extLst>
                    <a:ext uri="{9D8B030D-6E8A-4147-A177-3AD203B41FA5}">
                      <a16:colId xmlns:a16="http://schemas.microsoft.com/office/drawing/2014/main" val="4140962248"/>
                    </a:ext>
                  </a:extLst>
                </a:gridCol>
                <a:gridCol w="1703112">
                  <a:extLst>
                    <a:ext uri="{9D8B030D-6E8A-4147-A177-3AD203B41FA5}">
                      <a16:colId xmlns:a16="http://schemas.microsoft.com/office/drawing/2014/main" val="4070315982"/>
                    </a:ext>
                  </a:extLst>
                </a:gridCol>
              </a:tblGrid>
              <a:tr h="278193">
                <a:tc gridSpan="2">
                  <a:txBody>
                    <a:bodyPr/>
                    <a:lstStyle/>
                    <a:p>
                      <a:pPr algn="l"/>
                      <a:r>
                        <a:rPr lang="en-GB" sz="1200" b="1" dirty="0"/>
                        <a:t>Staff are most satisfied with: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848926"/>
                  </a:ext>
                </a:extLst>
              </a:tr>
              <a:tr h="429935">
                <a:tc>
                  <a:txBody>
                    <a:bodyPr/>
                    <a:lstStyle/>
                    <a:p>
                      <a:r>
                        <a:rPr lang="en-GB" sz="1200" dirty="0"/>
                        <a:t>Safety walking/ running </a:t>
                      </a:r>
                      <a:r>
                        <a:rPr lang="en-GB" sz="1200" b="1" dirty="0"/>
                        <a:t>ON</a:t>
                      </a:r>
                      <a:r>
                        <a:rPr lang="en-GB" sz="1200" dirty="0"/>
                        <a:t> 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45767"/>
                  </a:ext>
                </a:extLst>
              </a:tr>
              <a:tr h="429935">
                <a:tc>
                  <a:txBody>
                    <a:bodyPr/>
                    <a:lstStyle/>
                    <a:p>
                      <a:r>
                        <a:rPr lang="en-GB" sz="1200" dirty="0"/>
                        <a:t>Maintenance of pedestrian crossings </a:t>
                      </a:r>
                      <a:r>
                        <a:rPr lang="en-GB" sz="1200" b="1" dirty="0"/>
                        <a:t>ON </a:t>
                      </a:r>
                      <a:r>
                        <a:rPr lang="en-GB" sz="1200" dirty="0"/>
                        <a:t>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2610882"/>
                  </a:ext>
                </a:extLst>
              </a:tr>
              <a:tr h="429935">
                <a:tc>
                  <a:txBody>
                    <a:bodyPr/>
                    <a:lstStyle/>
                    <a:p>
                      <a:r>
                        <a:rPr lang="en-GB" sz="1200" dirty="0"/>
                        <a:t>Lighting along walking routes </a:t>
                      </a:r>
                      <a:r>
                        <a:rPr lang="en-GB" sz="1200" b="1" dirty="0"/>
                        <a:t>ON</a:t>
                      </a:r>
                      <a:r>
                        <a:rPr lang="en-GB" sz="1200" dirty="0"/>
                        <a:t> 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539606"/>
                  </a:ext>
                </a:extLst>
              </a:tr>
              <a:tr h="31942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Staff are least satisfied with: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2188012"/>
                  </a:ext>
                </a:extLst>
              </a:tr>
              <a:tr h="429935">
                <a:tc>
                  <a:txBody>
                    <a:bodyPr/>
                    <a:lstStyle/>
                    <a:p>
                      <a:r>
                        <a:rPr lang="en-GB" sz="1200" dirty="0"/>
                        <a:t>Safety walking/ running </a:t>
                      </a:r>
                      <a:r>
                        <a:rPr lang="en-GB" sz="1200" b="1" dirty="0"/>
                        <a:t>to and from </a:t>
                      </a:r>
                      <a:r>
                        <a:rPr lang="en-GB" sz="1200" dirty="0"/>
                        <a:t>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806570"/>
                  </a:ext>
                </a:extLst>
              </a:tr>
              <a:tr h="429935">
                <a:tc>
                  <a:txBody>
                    <a:bodyPr/>
                    <a:lstStyle/>
                    <a:p>
                      <a:r>
                        <a:rPr lang="en-GB" sz="1200" dirty="0"/>
                        <a:t>Lighting along walking routes </a:t>
                      </a:r>
                      <a:r>
                        <a:rPr lang="en-GB" sz="1200" b="1" dirty="0"/>
                        <a:t>to and from </a:t>
                      </a:r>
                      <a:r>
                        <a:rPr lang="en-GB" sz="1200" dirty="0"/>
                        <a:t>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b="1" dirty="0"/>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1699704"/>
                  </a:ext>
                </a:extLst>
              </a:tr>
            </a:tbl>
          </a:graphicData>
        </a:graphic>
      </p:graphicFrame>
      <p:sp>
        <p:nvSpPr>
          <p:cNvPr id="32" name="TextBox 31">
            <a:extLst>
              <a:ext uri="{FF2B5EF4-FFF2-40B4-BE49-F238E27FC236}">
                <a16:creationId xmlns:a16="http://schemas.microsoft.com/office/drawing/2014/main" id="{F478AA63-208D-4BFE-0DC4-5374FFB6C703}"/>
              </a:ext>
            </a:extLst>
          </p:cNvPr>
          <p:cNvSpPr txBox="1"/>
          <p:nvPr/>
        </p:nvSpPr>
        <p:spPr>
          <a:xfrm>
            <a:off x="169913" y="725111"/>
            <a:ext cx="12022087" cy="740973"/>
          </a:xfrm>
          <a:prstGeom prst="rect">
            <a:avLst/>
          </a:prstGeom>
          <a:noFill/>
        </p:spPr>
        <p:txBody>
          <a:bodyPr wrap="square" rtlCol="0">
            <a:noAutofit/>
          </a:bodyPr>
          <a:lstStyle/>
          <a:p>
            <a:pPr lvl="0">
              <a:spcAft>
                <a:spcPts val="800"/>
              </a:spcAft>
              <a:defRPr/>
            </a:pPr>
            <a:r>
              <a:rPr lang="en-GB" b="1" dirty="0"/>
              <a:t>While staff and students are generally satisfied with most aspects of walking and running on campus, safety and lighting off campus emerge as areas of lower satisfaction for both groups.</a:t>
            </a:r>
            <a:endParaRPr kumimoji="0" lang="en-GB" sz="1600" b="1" i="0" u="none" strike="noStrike" kern="1200" cap="none" spc="0" normalizeH="0" baseline="0" noProof="0" dirty="0">
              <a:ln>
                <a:noFill/>
              </a:ln>
              <a:solidFill>
                <a:srgbClr val="0C0C0C"/>
              </a:solidFill>
              <a:effectLst/>
              <a:uLnTx/>
              <a:uFillTx/>
              <a:ea typeface="+mn-ea"/>
              <a:cs typeface="+mn-cs"/>
            </a:endParaRPr>
          </a:p>
        </p:txBody>
      </p:sp>
      <p:sp>
        <p:nvSpPr>
          <p:cNvPr id="34" name="TextBox 33">
            <a:extLst>
              <a:ext uri="{FF2B5EF4-FFF2-40B4-BE49-F238E27FC236}">
                <a16:creationId xmlns:a16="http://schemas.microsoft.com/office/drawing/2014/main" id="{5FD51E93-A5A1-5206-F0E4-69D92B6220C1}"/>
              </a:ext>
            </a:extLst>
          </p:cNvPr>
          <p:cNvSpPr txBox="1"/>
          <p:nvPr/>
        </p:nvSpPr>
        <p:spPr>
          <a:xfrm>
            <a:off x="8218311" y="1700324"/>
            <a:ext cx="3565790" cy="646331"/>
          </a:xfrm>
          <a:prstGeom prst="rect">
            <a:avLst/>
          </a:prstGeom>
          <a:noFill/>
        </p:spPr>
        <p:txBody>
          <a:bodyPr wrap="square" rtlCol="0">
            <a:spAutoFit/>
          </a:bodyPr>
          <a:lstStyle/>
          <a:p>
            <a:r>
              <a:rPr lang="en-GB" b="1" i="1" dirty="0">
                <a:solidFill>
                  <a:schemeClr val="tx2"/>
                </a:solidFill>
              </a:rPr>
              <a:t>Feedback regarding walking around campus</a:t>
            </a:r>
          </a:p>
        </p:txBody>
      </p:sp>
      <p:sp>
        <p:nvSpPr>
          <p:cNvPr id="35" name="TextBox 34">
            <a:extLst>
              <a:ext uri="{FF2B5EF4-FFF2-40B4-BE49-F238E27FC236}">
                <a16:creationId xmlns:a16="http://schemas.microsoft.com/office/drawing/2014/main" id="{CAD7FE6B-8A88-FE4E-9844-86EE6E7AC052}"/>
              </a:ext>
            </a:extLst>
          </p:cNvPr>
          <p:cNvSpPr txBox="1"/>
          <p:nvPr/>
        </p:nvSpPr>
        <p:spPr>
          <a:xfrm>
            <a:off x="8116711" y="2370662"/>
            <a:ext cx="3565790" cy="3970318"/>
          </a:xfrm>
          <a:prstGeom prst="rect">
            <a:avLst/>
          </a:prstGeom>
          <a:noFill/>
        </p:spPr>
        <p:txBody>
          <a:bodyPr wrap="square" rtlCol="0">
            <a:spAutoFit/>
          </a:bodyPr>
          <a:lstStyle/>
          <a:p>
            <a:r>
              <a:rPr lang="en-GB" sz="1400" dirty="0"/>
              <a:t>Common feedback includes:</a:t>
            </a:r>
          </a:p>
          <a:p>
            <a:endParaRPr lang="en-GB" sz="1400" dirty="0"/>
          </a:p>
          <a:p>
            <a:pPr marL="285750" indent="-285750">
              <a:buFont typeface="Arial" panose="020B0604020202020204" pitchFamily="34" charset="0"/>
              <a:buChar char="•"/>
            </a:pPr>
            <a:r>
              <a:rPr lang="en-GB" sz="1400" dirty="0"/>
              <a:t>General Positive Feedback</a:t>
            </a:r>
          </a:p>
          <a:p>
            <a:pPr marL="742950" lvl="1" indent="-285750">
              <a:buFont typeface="Arial" panose="020B0604020202020204" pitchFamily="34" charset="0"/>
              <a:buChar char="•"/>
            </a:pPr>
            <a:r>
              <a:rPr lang="en-GB" sz="1400" i="1" dirty="0">
                <a:solidFill>
                  <a:schemeClr val="accent2"/>
                </a:solidFill>
              </a:rPr>
              <a:t>“My experience of walking around the campus is generally pleasant.”</a:t>
            </a:r>
          </a:p>
          <a:p>
            <a:pPr marL="285750" indent="-285750">
              <a:buFont typeface="Arial" panose="020B0604020202020204" pitchFamily="34" charset="0"/>
              <a:buChar char="•"/>
            </a:pPr>
            <a:r>
              <a:rPr lang="en-GB" sz="1400" dirty="0"/>
              <a:t>Pointing out infrastructure issues</a:t>
            </a:r>
          </a:p>
          <a:p>
            <a:pPr marL="742950" lvl="1" indent="-285750">
              <a:buFont typeface="Arial" panose="020B0604020202020204" pitchFamily="34" charset="0"/>
              <a:buChar char="•"/>
            </a:pPr>
            <a:r>
              <a:rPr lang="en-GB" sz="1400" i="1" dirty="0">
                <a:solidFill>
                  <a:schemeClr val="accent2"/>
                </a:solidFill>
              </a:rPr>
              <a:t>“Paths designed to fit architectural plans rather than actual movement patterns”</a:t>
            </a:r>
          </a:p>
          <a:p>
            <a:pPr marL="285750" indent="-285750">
              <a:buFont typeface="Arial" panose="020B0604020202020204" pitchFamily="34" charset="0"/>
              <a:buChar char="•"/>
            </a:pPr>
            <a:r>
              <a:rPr lang="en-GB" sz="1400" dirty="0"/>
              <a:t>The need for signage and footpath improvements</a:t>
            </a:r>
          </a:p>
          <a:p>
            <a:pPr marL="742950" lvl="1" indent="-285750">
              <a:buFont typeface="Arial" panose="020B0604020202020204" pitchFamily="34" charset="0"/>
              <a:buChar char="•"/>
            </a:pPr>
            <a:r>
              <a:rPr lang="en-GB" sz="1400" i="1" dirty="0">
                <a:solidFill>
                  <a:schemeClr val="accent2"/>
                </a:solidFill>
              </a:rPr>
              <a:t>“Paths could be wider in certain main campus areas. Wayfinding project should have been completed earlier this year. See a lot of people getting lost walking around campus.”</a:t>
            </a:r>
          </a:p>
          <a:p>
            <a:pPr lvl="1"/>
            <a:endParaRPr lang="en-GB" sz="1400" dirty="0"/>
          </a:p>
        </p:txBody>
      </p:sp>
    </p:spTree>
    <p:extLst>
      <p:ext uri="{BB962C8B-B14F-4D97-AF65-F5344CB8AC3E}">
        <p14:creationId xmlns:p14="http://schemas.microsoft.com/office/powerpoint/2010/main" val="3691024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3E910-59C0-E940-CF3F-15EEBE395CD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27CDC0B-8668-AF8A-23CF-E5D56581B37D}"/>
              </a:ext>
            </a:extLst>
          </p:cNvPr>
          <p:cNvSpPr>
            <a:spLocks noGrp="1"/>
          </p:cNvSpPr>
          <p:nvPr>
            <p:ph type="title"/>
          </p:nvPr>
        </p:nvSpPr>
        <p:spPr>
          <a:xfrm>
            <a:off x="258163" y="240469"/>
            <a:ext cx="10515600" cy="552658"/>
          </a:xfrm>
        </p:spPr>
        <p:txBody>
          <a:bodyPr>
            <a:normAutofit/>
          </a:bodyPr>
          <a:lstStyle/>
          <a:p>
            <a:r>
              <a:rPr lang="en-GB" sz="2800" b="1" dirty="0">
                <a:latin typeface="Neue Haas Grotesk Text Pro" panose="020B0504020202020204" pitchFamily="34" charset="0"/>
              </a:rPr>
              <a:t>Sustainable Travel</a:t>
            </a:r>
            <a:endParaRPr lang="en-GB" sz="2800" dirty="0">
              <a:latin typeface="Neue Haas Grotesk Text Pro" panose="020B0504020202020204" pitchFamily="34" charset="0"/>
            </a:endParaRPr>
          </a:p>
        </p:txBody>
      </p:sp>
      <p:sp>
        <p:nvSpPr>
          <p:cNvPr id="24" name="Footer Placeholder 2">
            <a:extLst>
              <a:ext uri="{FF2B5EF4-FFF2-40B4-BE49-F238E27FC236}">
                <a16:creationId xmlns:a16="http://schemas.microsoft.com/office/drawing/2014/main" id="{DA81A571-ECDD-6CC9-6380-D95069B37498}"/>
              </a:ext>
            </a:extLst>
          </p:cNvPr>
          <p:cNvSpPr txBox="1">
            <a:spLocks/>
          </p:cNvSpPr>
          <p:nvPr/>
        </p:nvSpPr>
        <p:spPr>
          <a:xfrm>
            <a:off x="23273" y="6543385"/>
            <a:ext cx="11913165" cy="424758"/>
          </a:xfrm>
          <a:prstGeom prst="rect">
            <a:avLst/>
          </a:prstGeom>
        </p:spPr>
        <p:txBody>
          <a:bodyPr tIns="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GB" sz="900" i="1" dirty="0">
                <a:solidFill>
                  <a:prstClr val="black"/>
                </a:solidFill>
              </a:rPr>
              <a:t>Q3.12 - Do you think you could realistically travel to campus in a more sustainable way than you currently do? Base: Student: 1245, Staff: 1153</a:t>
            </a:r>
          </a:p>
          <a:p>
            <a:pPr lvl="0">
              <a:defRPr/>
            </a:pPr>
            <a:r>
              <a:rPr lang="en-GB" sz="900" i="1" dirty="0">
                <a:solidFill>
                  <a:prstClr val="black"/>
                </a:solidFill>
              </a:rPr>
              <a:t>Q3.13 - Which of the following reasons best explain why you cannot realistically travel more sustainably to campus? Please select all that apply. Base: Student: 755 ; Staff: 785</a:t>
            </a:r>
          </a:p>
        </p:txBody>
      </p:sp>
      <p:sp>
        <p:nvSpPr>
          <p:cNvPr id="8" name="TextBox 7">
            <a:extLst>
              <a:ext uri="{FF2B5EF4-FFF2-40B4-BE49-F238E27FC236}">
                <a16:creationId xmlns:a16="http://schemas.microsoft.com/office/drawing/2014/main" id="{BF5900A1-3668-A7A3-8B28-498F17CC79C9}"/>
              </a:ext>
            </a:extLst>
          </p:cNvPr>
          <p:cNvSpPr txBox="1"/>
          <p:nvPr/>
        </p:nvSpPr>
        <p:spPr>
          <a:xfrm>
            <a:off x="62566" y="1756516"/>
            <a:ext cx="357484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C0C0C"/>
                </a:solidFill>
                <a:effectLst/>
                <a:uLnTx/>
                <a:uFillTx/>
                <a:cs typeface="Arial" panose="020B0604020202020204" pitchFamily="34" charset="0"/>
              </a:rPr>
              <a:t>Could you realistically travel more sustainably?</a:t>
            </a:r>
            <a:endParaRPr kumimoji="0" lang="en-GB" sz="1100" b="1" i="0" u="none" strike="noStrike" kern="1200" cap="none" spc="0" normalizeH="0" baseline="0" noProof="0" dirty="0">
              <a:ln>
                <a:noFill/>
              </a:ln>
              <a:effectLst/>
              <a:uLnTx/>
              <a:uFillTx/>
              <a:cs typeface="Arial" panose="020B0604020202020204" pitchFamily="34" charset="0"/>
            </a:endParaRPr>
          </a:p>
        </p:txBody>
      </p:sp>
      <p:sp>
        <p:nvSpPr>
          <p:cNvPr id="25" name="TextBox 24">
            <a:extLst>
              <a:ext uri="{FF2B5EF4-FFF2-40B4-BE49-F238E27FC236}">
                <a16:creationId xmlns:a16="http://schemas.microsoft.com/office/drawing/2014/main" id="{2FA4C09D-C3A9-9AFE-53B7-47E3A85ABC4C}"/>
              </a:ext>
            </a:extLst>
          </p:cNvPr>
          <p:cNvSpPr txBox="1"/>
          <p:nvPr/>
        </p:nvSpPr>
        <p:spPr>
          <a:xfrm>
            <a:off x="3969498" y="1658643"/>
            <a:ext cx="458509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C0C0C"/>
                </a:solidFill>
                <a:effectLst/>
                <a:uLnTx/>
                <a:uFillTx/>
                <a:ea typeface="+mn-ea"/>
                <a:cs typeface="Arial" panose="020B0604020202020204" pitchFamily="34" charset="0"/>
              </a:rPr>
              <a:t>Why can you NOT realistically travel more sustainably?</a:t>
            </a:r>
            <a:endParaRPr kumimoji="0" lang="en-GB" sz="1100" b="1" i="0" u="none" strike="noStrike" kern="1200" cap="none" spc="0" normalizeH="0" baseline="0" noProof="0" dirty="0">
              <a:ln>
                <a:noFill/>
              </a:ln>
              <a:effectLst/>
              <a:uLnTx/>
              <a:uFillTx/>
              <a:ea typeface="+mn-ea"/>
              <a:cs typeface="Arial" panose="020B0604020202020204" pitchFamily="34" charset="0"/>
            </a:endParaRPr>
          </a:p>
        </p:txBody>
      </p:sp>
      <p:sp>
        <p:nvSpPr>
          <p:cNvPr id="26" name="TextBox 25">
            <a:extLst>
              <a:ext uri="{FF2B5EF4-FFF2-40B4-BE49-F238E27FC236}">
                <a16:creationId xmlns:a16="http://schemas.microsoft.com/office/drawing/2014/main" id="{DD59657F-CB65-1BB9-0D7E-DE714DC092BD}"/>
              </a:ext>
            </a:extLst>
          </p:cNvPr>
          <p:cNvSpPr txBox="1"/>
          <p:nvPr/>
        </p:nvSpPr>
        <p:spPr>
          <a:xfrm>
            <a:off x="472989" y="4150354"/>
            <a:ext cx="1190964" cy="707886"/>
          </a:xfrm>
          <a:prstGeom prst="rect">
            <a:avLst/>
          </a:prstGeom>
          <a:noFill/>
        </p:spPr>
        <p:txBody>
          <a:bodyPr wrap="square" rtlCol="0">
            <a:spAutoFit/>
          </a:bodyPr>
          <a:lstStyle/>
          <a:p>
            <a:pPr algn="ctr"/>
            <a:r>
              <a:rPr lang="en-GB" sz="4000" b="1"/>
              <a:t>21%</a:t>
            </a:r>
          </a:p>
        </p:txBody>
      </p:sp>
      <p:pic>
        <p:nvPicPr>
          <p:cNvPr id="27" name="Graphic 26" descr="Open hand with plant outline">
            <a:extLst>
              <a:ext uri="{FF2B5EF4-FFF2-40B4-BE49-F238E27FC236}">
                <a16:creationId xmlns:a16="http://schemas.microsoft.com/office/drawing/2014/main" id="{F456980F-0C04-AB14-C019-D39F639A831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92259" y="1972784"/>
            <a:ext cx="1831480" cy="1831480"/>
          </a:xfrm>
          <a:prstGeom prst="rect">
            <a:avLst/>
          </a:prstGeom>
        </p:spPr>
      </p:pic>
      <p:sp>
        <p:nvSpPr>
          <p:cNvPr id="28" name="TextBox 27">
            <a:extLst>
              <a:ext uri="{FF2B5EF4-FFF2-40B4-BE49-F238E27FC236}">
                <a16:creationId xmlns:a16="http://schemas.microsoft.com/office/drawing/2014/main" id="{A29D809C-EF42-A7FB-3F01-2D5E560FC221}"/>
              </a:ext>
            </a:extLst>
          </p:cNvPr>
          <p:cNvSpPr txBox="1"/>
          <p:nvPr/>
        </p:nvSpPr>
        <p:spPr>
          <a:xfrm>
            <a:off x="505020" y="5136734"/>
            <a:ext cx="2815628" cy="523220"/>
          </a:xfrm>
          <a:prstGeom prst="rect">
            <a:avLst/>
          </a:prstGeom>
          <a:noFill/>
        </p:spPr>
        <p:txBody>
          <a:bodyPr wrap="square" rtlCol="0">
            <a:spAutoFit/>
          </a:bodyPr>
          <a:lstStyle/>
          <a:p>
            <a:pPr algn="ctr"/>
            <a:r>
              <a:rPr lang="en-GB" sz="1400" b="1" dirty="0"/>
              <a:t>Feel they can travel more sustainably.</a:t>
            </a:r>
          </a:p>
        </p:txBody>
      </p:sp>
      <p:sp>
        <p:nvSpPr>
          <p:cNvPr id="29" name="TextBox 28">
            <a:extLst>
              <a:ext uri="{FF2B5EF4-FFF2-40B4-BE49-F238E27FC236}">
                <a16:creationId xmlns:a16="http://schemas.microsoft.com/office/drawing/2014/main" id="{C799FCEF-8982-76E0-BF4A-2D571991BDE1}"/>
              </a:ext>
            </a:extLst>
          </p:cNvPr>
          <p:cNvSpPr txBox="1"/>
          <p:nvPr/>
        </p:nvSpPr>
        <p:spPr>
          <a:xfrm>
            <a:off x="348120" y="3889727"/>
            <a:ext cx="127653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C0C0C"/>
                </a:solidFill>
                <a:effectLst/>
                <a:uLnTx/>
                <a:uFillTx/>
                <a:ea typeface="+mn-ea"/>
                <a:cs typeface="Arial" panose="020B0604020202020204" pitchFamily="34" charset="0"/>
              </a:rPr>
              <a:t>Student</a:t>
            </a:r>
          </a:p>
        </p:txBody>
      </p:sp>
      <p:sp>
        <p:nvSpPr>
          <p:cNvPr id="30" name="TextBox 29">
            <a:extLst>
              <a:ext uri="{FF2B5EF4-FFF2-40B4-BE49-F238E27FC236}">
                <a16:creationId xmlns:a16="http://schemas.microsoft.com/office/drawing/2014/main" id="{1DCF1202-45E9-C67C-8A6B-AFB525CF6DCA}"/>
              </a:ext>
            </a:extLst>
          </p:cNvPr>
          <p:cNvSpPr txBox="1"/>
          <p:nvPr/>
        </p:nvSpPr>
        <p:spPr>
          <a:xfrm>
            <a:off x="2138869" y="3889727"/>
            <a:ext cx="127653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C0C0C"/>
                </a:solidFill>
                <a:effectLst/>
                <a:uLnTx/>
                <a:uFillTx/>
                <a:ea typeface="+mn-ea"/>
                <a:cs typeface="Arial" panose="020B0604020202020204" pitchFamily="34" charset="0"/>
              </a:rPr>
              <a:t>Staff</a:t>
            </a:r>
          </a:p>
        </p:txBody>
      </p:sp>
      <p:sp>
        <p:nvSpPr>
          <p:cNvPr id="31" name="TextBox 30">
            <a:extLst>
              <a:ext uri="{FF2B5EF4-FFF2-40B4-BE49-F238E27FC236}">
                <a16:creationId xmlns:a16="http://schemas.microsoft.com/office/drawing/2014/main" id="{8CD353E0-25A2-6AA4-26E0-DF5FA6C05F46}"/>
              </a:ext>
            </a:extLst>
          </p:cNvPr>
          <p:cNvSpPr txBox="1"/>
          <p:nvPr/>
        </p:nvSpPr>
        <p:spPr>
          <a:xfrm>
            <a:off x="2264849" y="4150354"/>
            <a:ext cx="1190964" cy="707886"/>
          </a:xfrm>
          <a:prstGeom prst="rect">
            <a:avLst/>
          </a:prstGeom>
          <a:noFill/>
        </p:spPr>
        <p:txBody>
          <a:bodyPr wrap="square" rtlCol="0">
            <a:spAutoFit/>
          </a:bodyPr>
          <a:lstStyle/>
          <a:p>
            <a:pPr algn="ctr"/>
            <a:r>
              <a:rPr lang="en-GB" sz="4000" b="1"/>
              <a:t>19%</a:t>
            </a:r>
          </a:p>
        </p:txBody>
      </p:sp>
      <p:sp>
        <p:nvSpPr>
          <p:cNvPr id="32" name="TextBox 31">
            <a:extLst>
              <a:ext uri="{FF2B5EF4-FFF2-40B4-BE49-F238E27FC236}">
                <a16:creationId xmlns:a16="http://schemas.microsoft.com/office/drawing/2014/main" id="{0FF31BAA-466F-94BA-6ABA-F7809C1955A3}"/>
              </a:ext>
            </a:extLst>
          </p:cNvPr>
          <p:cNvSpPr txBox="1"/>
          <p:nvPr/>
        </p:nvSpPr>
        <p:spPr>
          <a:xfrm>
            <a:off x="1810693" y="4319631"/>
            <a:ext cx="380972" cy="369332"/>
          </a:xfrm>
          <a:prstGeom prst="rect">
            <a:avLst/>
          </a:prstGeom>
          <a:noFill/>
        </p:spPr>
        <p:txBody>
          <a:bodyPr wrap="square" rtlCol="0">
            <a:spAutoFit/>
          </a:bodyPr>
          <a:lstStyle/>
          <a:p>
            <a:pPr algn="ctr"/>
            <a:r>
              <a:rPr lang="en-GB" b="1"/>
              <a:t>&amp;</a:t>
            </a:r>
          </a:p>
        </p:txBody>
      </p:sp>
      <p:graphicFrame>
        <p:nvGraphicFramePr>
          <p:cNvPr id="33" name="Chart 32">
            <a:extLst>
              <a:ext uri="{FF2B5EF4-FFF2-40B4-BE49-F238E27FC236}">
                <a16:creationId xmlns:a16="http://schemas.microsoft.com/office/drawing/2014/main" id="{F36877BE-1A70-830D-16FD-5C4026DDBC62}"/>
              </a:ext>
            </a:extLst>
          </p:cNvPr>
          <p:cNvGraphicFramePr>
            <a:graphicFrameLocks/>
          </p:cNvGraphicFramePr>
          <p:nvPr>
            <p:extLst>
              <p:ext uri="{D42A27DB-BD31-4B8C-83A1-F6EECF244321}">
                <p14:modId xmlns:p14="http://schemas.microsoft.com/office/powerpoint/2010/main" val="350566347"/>
              </p:ext>
            </p:extLst>
          </p:nvPr>
        </p:nvGraphicFramePr>
        <p:xfrm>
          <a:off x="4012886" y="1789448"/>
          <a:ext cx="8286180" cy="4932809"/>
        </p:xfrm>
        <a:graphic>
          <a:graphicData uri="http://schemas.openxmlformats.org/drawingml/2006/chart">
            <c:chart xmlns:c="http://schemas.openxmlformats.org/drawingml/2006/chart" xmlns:r="http://schemas.openxmlformats.org/officeDocument/2006/relationships" r:id="rId4"/>
          </a:graphicData>
        </a:graphic>
      </p:graphicFrame>
      <p:sp>
        <p:nvSpPr>
          <p:cNvPr id="34" name="TextBox 33">
            <a:extLst>
              <a:ext uri="{FF2B5EF4-FFF2-40B4-BE49-F238E27FC236}">
                <a16:creationId xmlns:a16="http://schemas.microsoft.com/office/drawing/2014/main" id="{E5AF10D5-8A4B-5365-ECED-EEB08E831BFA}"/>
              </a:ext>
            </a:extLst>
          </p:cNvPr>
          <p:cNvSpPr txBox="1"/>
          <p:nvPr/>
        </p:nvSpPr>
        <p:spPr>
          <a:xfrm>
            <a:off x="107067" y="633341"/>
            <a:ext cx="12191999" cy="834940"/>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b="1" i="0" u="none" strike="noStrike" kern="1200" cap="none" spc="0" normalizeH="0" baseline="0" noProof="0" dirty="0">
                <a:ln>
                  <a:noFill/>
                </a:ln>
                <a:effectLst/>
                <a:uLnTx/>
                <a:uFillTx/>
                <a:latin typeface="Aptos" panose="02110004020202020204"/>
                <a:ea typeface="+mn-ea"/>
                <a:cs typeface="+mn-cs"/>
              </a:rPr>
              <a:t>Approximately 1 in 5 students and staff feel they could travel more sustainably. Students commonly say they already travel sustainably (50%), while staff point to time (51%) and public transport reliability (41%) as the main barriers.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b="1" i="0" u="none" strike="noStrike" kern="1200" cap="none" spc="0" normalizeH="0" baseline="0" noProof="0" dirty="0">
                <a:ln>
                  <a:noFill/>
                </a:ln>
                <a:effectLst/>
                <a:uLnTx/>
                <a:uFillTx/>
                <a:latin typeface="Aptos" panose="02110004020202020204"/>
                <a:ea typeface="+mn-ea"/>
                <a:cs typeface="+mn-cs"/>
              </a:rPr>
              <a:t>Other barriers include distance, cost, route safety/quality, and inconvenience.</a:t>
            </a:r>
          </a:p>
        </p:txBody>
      </p:sp>
    </p:spTree>
    <p:extLst>
      <p:ext uri="{BB962C8B-B14F-4D97-AF65-F5344CB8AC3E}">
        <p14:creationId xmlns:p14="http://schemas.microsoft.com/office/powerpoint/2010/main" val="3957591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20647-E03C-5B66-4783-E76C222F0CD5}"/>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BF0269BC-0BD2-9626-C58E-CD29DDE626DC}"/>
              </a:ext>
            </a:extLst>
          </p:cNvPr>
          <p:cNvSpPr/>
          <p:nvPr/>
        </p:nvSpPr>
        <p:spPr>
          <a:xfrm>
            <a:off x="0" y="1812743"/>
            <a:ext cx="12192000" cy="2385187"/>
          </a:xfrm>
          <a:prstGeom prst="rect">
            <a:avLst/>
          </a:prstGeom>
          <a:solidFill>
            <a:schemeClr val="tx1">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a:extLst>
              <a:ext uri="{FF2B5EF4-FFF2-40B4-BE49-F238E27FC236}">
                <a16:creationId xmlns:a16="http://schemas.microsoft.com/office/drawing/2014/main" id="{5792E767-E826-8C5F-A0EF-F17D67FD6BB1}"/>
              </a:ext>
            </a:extLst>
          </p:cNvPr>
          <p:cNvSpPr>
            <a:spLocks noGrp="1"/>
          </p:cNvSpPr>
          <p:nvPr>
            <p:ph type="sldNum" sz="quarter" idx="4"/>
          </p:nvPr>
        </p:nvSpPr>
        <p:spPr/>
        <p:txBody>
          <a:bodyPr/>
          <a:lstStyle/>
          <a:p>
            <a:fld id="{E8F1A65C-595C-4736-BF40-F7D31E789466}" type="slidenum">
              <a:rPr lang="en-GB" smtClean="0"/>
              <a:pPr/>
              <a:t>12</a:t>
            </a:fld>
            <a:endParaRPr lang="en-GB"/>
          </a:p>
        </p:txBody>
      </p:sp>
      <p:sp>
        <p:nvSpPr>
          <p:cNvPr id="7" name="Title 1">
            <a:extLst>
              <a:ext uri="{FF2B5EF4-FFF2-40B4-BE49-F238E27FC236}">
                <a16:creationId xmlns:a16="http://schemas.microsoft.com/office/drawing/2014/main" id="{E0FA27C4-6053-3C50-8A29-3836B9908EA1}"/>
              </a:ext>
            </a:extLst>
          </p:cNvPr>
          <p:cNvSpPr>
            <a:spLocks noGrp="1"/>
          </p:cNvSpPr>
          <p:nvPr>
            <p:ph type="title"/>
          </p:nvPr>
        </p:nvSpPr>
        <p:spPr>
          <a:xfrm>
            <a:off x="268554" y="248604"/>
            <a:ext cx="10515600" cy="552658"/>
          </a:xfrm>
        </p:spPr>
        <p:txBody>
          <a:bodyPr>
            <a:normAutofit/>
          </a:bodyPr>
          <a:lstStyle/>
          <a:p>
            <a:r>
              <a:rPr lang="en-GB" sz="2800" dirty="0">
                <a:latin typeface="Neue Haas Grotesk Text Pro" panose="020B0504020202020204" pitchFamily="34" charset="0"/>
              </a:rPr>
              <a:t>Transport Initiatives</a:t>
            </a:r>
          </a:p>
        </p:txBody>
      </p:sp>
      <p:sp>
        <p:nvSpPr>
          <p:cNvPr id="24" name="Footer Placeholder 2">
            <a:extLst>
              <a:ext uri="{FF2B5EF4-FFF2-40B4-BE49-F238E27FC236}">
                <a16:creationId xmlns:a16="http://schemas.microsoft.com/office/drawing/2014/main" id="{C3F604F8-B224-E84D-A1D1-EBB051C019EF}"/>
              </a:ext>
            </a:extLst>
          </p:cNvPr>
          <p:cNvSpPr txBox="1">
            <a:spLocks/>
          </p:cNvSpPr>
          <p:nvPr/>
        </p:nvSpPr>
        <p:spPr>
          <a:xfrm>
            <a:off x="0" y="6609396"/>
            <a:ext cx="11913165" cy="206874"/>
          </a:xfrm>
          <a:prstGeom prst="rect">
            <a:avLst/>
          </a:prstGeom>
        </p:spPr>
        <p:txBody>
          <a:bodyPr tIns="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900" i="1" dirty="0">
                <a:solidFill>
                  <a:prstClr val="black"/>
                </a:solidFill>
              </a:rPr>
              <a:t>Q8.5 - How do you typically find out about changes and updates to the travel services on campus? Please select all that apply. Base: 2282, Student: 1229, Staff: 1038</a:t>
            </a:r>
          </a:p>
          <a:p>
            <a:r>
              <a:rPr lang="en-GB" sz="900" i="1" dirty="0">
                <a:solidFill>
                  <a:prstClr val="black"/>
                </a:solidFill>
              </a:rPr>
              <a:t>Q8.1 - Prior to completing this survey, which of the following transport initiatives were you aware of? Please select all that apply. Base: 2586, Student: 1445, Staff: 1120</a:t>
            </a:r>
          </a:p>
        </p:txBody>
      </p:sp>
      <p:graphicFrame>
        <p:nvGraphicFramePr>
          <p:cNvPr id="8" name="Chart 7">
            <a:extLst>
              <a:ext uri="{FF2B5EF4-FFF2-40B4-BE49-F238E27FC236}">
                <a16:creationId xmlns:a16="http://schemas.microsoft.com/office/drawing/2014/main" id="{CA58E686-A329-1F1C-D812-9D4DC108BBA6}"/>
              </a:ext>
            </a:extLst>
          </p:cNvPr>
          <p:cNvGraphicFramePr>
            <a:graphicFrameLocks/>
          </p:cNvGraphicFramePr>
          <p:nvPr>
            <p:extLst>
              <p:ext uri="{D42A27DB-BD31-4B8C-83A1-F6EECF244321}">
                <p14:modId xmlns:p14="http://schemas.microsoft.com/office/powerpoint/2010/main" val="2372746899"/>
              </p:ext>
            </p:extLst>
          </p:nvPr>
        </p:nvGraphicFramePr>
        <p:xfrm>
          <a:off x="420370" y="1812743"/>
          <a:ext cx="11351260" cy="24822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a:extLst>
              <a:ext uri="{FF2B5EF4-FFF2-40B4-BE49-F238E27FC236}">
                <a16:creationId xmlns:a16="http://schemas.microsoft.com/office/drawing/2014/main" id="{0E9462EC-F30B-BD0D-06FA-32DE4098C36F}"/>
              </a:ext>
            </a:extLst>
          </p:cNvPr>
          <p:cNvGraphicFramePr>
            <a:graphicFrameLocks/>
          </p:cNvGraphicFramePr>
          <p:nvPr>
            <p:extLst>
              <p:ext uri="{D42A27DB-BD31-4B8C-83A1-F6EECF244321}">
                <p14:modId xmlns:p14="http://schemas.microsoft.com/office/powerpoint/2010/main" val="4180056726"/>
              </p:ext>
            </p:extLst>
          </p:nvPr>
        </p:nvGraphicFramePr>
        <p:xfrm>
          <a:off x="562610" y="4190203"/>
          <a:ext cx="11629390" cy="2495151"/>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a:extLst>
              <a:ext uri="{FF2B5EF4-FFF2-40B4-BE49-F238E27FC236}">
                <a16:creationId xmlns:a16="http://schemas.microsoft.com/office/drawing/2014/main" id="{A59EC2AE-C6C9-9054-32A5-9BFDCCBDB16B}"/>
              </a:ext>
            </a:extLst>
          </p:cNvPr>
          <p:cNvSpPr txBox="1"/>
          <p:nvPr/>
        </p:nvSpPr>
        <p:spPr>
          <a:xfrm>
            <a:off x="0" y="1812743"/>
            <a:ext cx="3803073" cy="307777"/>
          </a:xfrm>
          <a:prstGeom prst="rect">
            <a:avLst/>
          </a:prstGeom>
          <a:noFill/>
        </p:spPr>
        <p:txBody>
          <a:bodyPr wrap="square" rtlCol="0">
            <a:spAutoFit/>
          </a:bodyPr>
          <a:lstStyle/>
          <a:p>
            <a:r>
              <a:rPr lang="en-GB" sz="1400" b="1" dirty="0"/>
              <a:t>Awareness of Transport Initiatives</a:t>
            </a:r>
          </a:p>
        </p:txBody>
      </p:sp>
      <p:sp>
        <p:nvSpPr>
          <p:cNvPr id="28" name="TextBox 27">
            <a:extLst>
              <a:ext uri="{FF2B5EF4-FFF2-40B4-BE49-F238E27FC236}">
                <a16:creationId xmlns:a16="http://schemas.microsoft.com/office/drawing/2014/main" id="{B1FC4264-E57B-7E99-06AD-4D658203E0D9}"/>
              </a:ext>
            </a:extLst>
          </p:cNvPr>
          <p:cNvSpPr txBox="1"/>
          <p:nvPr/>
        </p:nvSpPr>
        <p:spPr>
          <a:xfrm>
            <a:off x="-32782" y="4147855"/>
            <a:ext cx="3803073" cy="307777"/>
          </a:xfrm>
          <a:prstGeom prst="rect">
            <a:avLst/>
          </a:prstGeom>
          <a:noFill/>
        </p:spPr>
        <p:txBody>
          <a:bodyPr wrap="square" rtlCol="0">
            <a:spAutoFit/>
          </a:bodyPr>
          <a:lstStyle/>
          <a:p>
            <a:r>
              <a:rPr lang="en-GB" sz="1400" b="1" dirty="0"/>
              <a:t>Information Sources used </a:t>
            </a:r>
          </a:p>
        </p:txBody>
      </p:sp>
      <p:sp>
        <p:nvSpPr>
          <p:cNvPr id="29" name="TextBox 28">
            <a:extLst>
              <a:ext uri="{FF2B5EF4-FFF2-40B4-BE49-F238E27FC236}">
                <a16:creationId xmlns:a16="http://schemas.microsoft.com/office/drawing/2014/main" id="{E61245DF-5DDE-0C33-C402-EE4AF9C6F13A}"/>
              </a:ext>
            </a:extLst>
          </p:cNvPr>
          <p:cNvSpPr txBox="1"/>
          <p:nvPr/>
        </p:nvSpPr>
        <p:spPr>
          <a:xfrm>
            <a:off x="168183" y="539889"/>
            <a:ext cx="11603447" cy="740973"/>
          </a:xfrm>
          <a:prstGeom prst="rect">
            <a:avLst/>
          </a:prstGeom>
          <a:noFill/>
        </p:spPr>
        <p:txBody>
          <a:bodyPr wrap="square" rtlCol="0">
            <a:noAutofit/>
          </a:bodyPr>
          <a:lstStyle/>
          <a:p>
            <a:pPr lvl="0">
              <a:spcAft>
                <a:spcPts val="800"/>
              </a:spcAft>
              <a:defRPr/>
            </a:pPr>
            <a:r>
              <a:rPr lang="en-GB" b="1" dirty="0">
                <a:solidFill>
                  <a:srgbClr val="0C0C0C"/>
                </a:solidFill>
              </a:rPr>
              <a:t>Students are most aware of e‑scooter hire (46%) and WM Cycle Hire (42%), while staff awareness is highest for the Cycle to Work (65%) and Electric Car Salary Sacrifice (49%) schemes.</a:t>
            </a:r>
          </a:p>
          <a:p>
            <a:pPr lvl="0">
              <a:spcAft>
                <a:spcPts val="800"/>
              </a:spcAft>
              <a:defRPr/>
            </a:pPr>
            <a:r>
              <a:rPr lang="en-GB" b="1" dirty="0"/>
              <a:t>Inbox Insite is the main information source for staff, while students are equally likely to use email or the </a:t>
            </a:r>
            <a:r>
              <a:rPr lang="en-GB" b="1" dirty="0" err="1"/>
              <a:t>MyWarwick</a:t>
            </a:r>
            <a:r>
              <a:rPr lang="en-GB" b="1" dirty="0"/>
              <a:t> app, with word of mouth also playing a significant role.</a:t>
            </a:r>
            <a:endParaRPr kumimoji="0" lang="en-GB" sz="1600" b="1" i="0" u="none" strike="noStrike" kern="1200" cap="none" spc="0" normalizeH="0" baseline="0" noProof="0" dirty="0">
              <a:ln>
                <a:noFill/>
              </a:ln>
              <a:solidFill>
                <a:srgbClr val="0C0C0C"/>
              </a:solidFill>
              <a:effectLst/>
              <a:uLnTx/>
              <a:uFillTx/>
              <a:ea typeface="+mn-ea"/>
              <a:cs typeface="+mn-cs"/>
            </a:endParaRPr>
          </a:p>
        </p:txBody>
      </p:sp>
    </p:spTree>
    <p:extLst>
      <p:ext uri="{BB962C8B-B14F-4D97-AF65-F5344CB8AC3E}">
        <p14:creationId xmlns:p14="http://schemas.microsoft.com/office/powerpoint/2010/main" val="17439482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07180B70_068F_4E9F_86CB_0211E7C3B9B1&quot;,&quot;SourceFullNameMaxLengthReached&quot;:false,&quot;SourceFullName&quot;:&quot;https://livewarwickac.sharepoint.com/sites/PA-MarketResearchandInsight/Shared Documents/9. Staff/Accommodation &amp; Estates/Travel 2025/2. Analysis/Travel 2025 Graph Creation.xlsx&quot;,&quot;LastUpdate&quot;:&quot;2026-02-24 2:43 PM&quot;,&quot;UpdatedBy&quot;:&quot;u2370451&quot;,&quot;IsLinked&quot;:false,&quot;IsBrokenLink&quot;:false,&quot;Type&quot;:1,&quot;ShapeId&quot;:0,&quot;WorksheetName&quot;:nul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UoW_Template_Lavender">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UoW_Template_Whit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495869b-af8f-4a72-8119-6a10396f97c5">
      <Terms xmlns="http://schemas.microsoft.com/office/infopath/2007/PartnerControls"/>
    </lcf76f155ced4ddcb4097134ff3c332f>
    <TaxCatchAll xmlns="2b749b4c-a62e-4892-b89d-8864729fd7b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F61BC505BDBA542891C970D9092E9A1" ma:contentTypeVersion="13" ma:contentTypeDescription="Create a new document." ma:contentTypeScope="" ma:versionID="e7d1c5828010a88c5417973b9bd792ba">
  <xsd:schema xmlns:xsd="http://www.w3.org/2001/XMLSchema" xmlns:xs="http://www.w3.org/2001/XMLSchema" xmlns:p="http://schemas.microsoft.com/office/2006/metadata/properties" xmlns:ns2="2495869b-af8f-4a72-8119-6a10396f97c5" xmlns:ns3="2b749b4c-a62e-4892-b89d-8864729fd7bb" targetNamespace="http://schemas.microsoft.com/office/2006/metadata/properties" ma:root="true" ma:fieldsID="f9ee607b4480bb1e65f4fc7280832733" ns2:_="" ns3:_="">
    <xsd:import namespace="2495869b-af8f-4a72-8119-6a10396f97c5"/>
    <xsd:import namespace="2b749b4c-a62e-4892-b89d-8864729fd7b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95869b-af8f-4a72-8119-6a10396f97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49b4c-a62e-4892-b89d-8864729fd7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6e3ee9e-5d53-4f09-b39b-d81976458a7e}" ma:internalName="TaxCatchAll" ma:showField="CatchAllData" ma:web="2b749b4c-a62e-4892-b89d-8864729fd7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92A415-6EF1-4F67-B0D3-B49A38F74CA2}">
  <ds:schemaRefs>
    <ds:schemaRef ds:uri="http://schemas.microsoft.com/sharepoint/v3/contenttype/forms"/>
  </ds:schemaRefs>
</ds:datastoreItem>
</file>

<file path=customXml/itemProps2.xml><?xml version="1.0" encoding="utf-8"?>
<ds:datastoreItem xmlns:ds="http://schemas.openxmlformats.org/officeDocument/2006/customXml" ds:itemID="{7EF20EA0-0CC4-4485-A9BD-629E791A4881}">
  <ds:schemaRefs>
    <ds:schemaRef ds:uri="2495869b-af8f-4a72-8119-6a10396f97c5"/>
    <ds:schemaRef ds:uri="2b749b4c-a62e-4892-b89d-8864729fd7b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43A281C-9154-451F-9988-93D06164BF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95869b-af8f-4a72-8119-6a10396f97c5"/>
    <ds:schemaRef ds:uri="2b749b4c-a62e-4892-b89d-8864729fd7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6083</TotalTime>
  <Words>2133</Words>
  <Application>Microsoft Office PowerPoint</Application>
  <PresentationFormat>Widescreen</PresentationFormat>
  <Paragraphs>252</Paragraphs>
  <Slides>12</Slides>
  <Notes>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12</vt:i4>
      </vt:variant>
    </vt:vector>
  </HeadingPairs>
  <TitlesOfParts>
    <vt:vector size="20" baseType="lpstr">
      <vt:lpstr>Aptos</vt:lpstr>
      <vt:lpstr>Aptos Display</vt:lpstr>
      <vt:lpstr>Arial</vt:lpstr>
      <vt:lpstr>Calibri</vt:lpstr>
      <vt:lpstr>Neue Haas Grotesk Text Pro</vt:lpstr>
      <vt:lpstr>Office Theme</vt:lpstr>
      <vt:lpstr>UoW_Template_Lavender</vt:lpstr>
      <vt:lpstr>UoW_Template_White</vt:lpstr>
      <vt:lpstr>2025 Travel Survey- Executive Summary</vt:lpstr>
      <vt:lpstr>Contents</vt:lpstr>
      <vt:lpstr>Overview</vt:lpstr>
      <vt:lpstr>How Staff and Students Travel</vt:lpstr>
      <vt:lpstr>When Do Staff and Students Travel</vt:lpstr>
      <vt:lpstr>Travel Satisfaction</vt:lpstr>
      <vt:lpstr>Cars on Campus</vt:lpstr>
      <vt:lpstr>PowerPoint Presentation</vt:lpstr>
      <vt:lpstr>Cycling and Facilities</vt:lpstr>
      <vt:lpstr>Travel by Foot</vt:lpstr>
      <vt:lpstr>Sustainable Travel</vt:lpstr>
      <vt:lpstr>Transport Initiatives</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Barrett, Rebecca</dc:creator>
  <cp:lastModifiedBy>Saxon, George</cp:lastModifiedBy>
  <cp:revision>4</cp:revision>
  <dcterms:created xsi:type="dcterms:W3CDTF">2025-07-28T09:14:07Z</dcterms:created>
  <dcterms:modified xsi:type="dcterms:W3CDTF">2026-06-29T11:23:11Z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0x0101002F61BC505BDBA542891C970D9092E9A1</vt:lpwstr>
  </property>
  <property fmtid="{D5CDD505-2E9C-101B-9397-08002B2CF9AE}" pid="3" name="MediaServiceImageTags">
    <vt:lpwstr/>
  </property>
</Properties>
</file>