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37"/>
  </p:notesMasterIdLst>
  <p:sldIdLst>
    <p:sldId id="267" r:id="rId5"/>
    <p:sldId id="290" r:id="rId6"/>
    <p:sldId id="312" r:id="rId7"/>
    <p:sldId id="313" r:id="rId8"/>
    <p:sldId id="314" r:id="rId9"/>
    <p:sldId id="343" r:id="rId10"/>
    <p:sldId id="315" r:id="rId11"/>
    <p:sldId id="325" r:id="rId12"/>
    <p:sldId id="324" r:id="rId13"/>
    <p:sldId id="318" r:id="rId14"/>
    <p:sldId id="326" r:id="rId15"/>
    <p:sldId id="327" r:id="rId16"/>
    <p:sldId id="348" r:id="rId17"/>
    <p:sldId id="349" r:id="rId18"/>
    <p:sldId id="350" r:id="rId19"/>
    <p:sldId id="339" r:id="rId20"/>
    <p:sldId id="342" r:id="rId21"/>
    <p:sldId id="344" r:id="rId22"/>
    <p:sldId id="347" r:id="rId23"/>
    <p:sldId id="346" r:id="rId24"/>
    <p:sldId id="340" r:id="rId25"/>
    <p:sldId id="316" r:id="rId26"/>
    <p:sldId id="319" r:id="rId27"/>
    <p:sldId id="317" r:id="rId28"/>
    <p:sldId id="338" r:id="rId29"/>
    <p:sldId id="335" r:id="rId30"/>
    <p:sldId id="320" r:id="rId31"/>
    <p:sldId id="332" r:id="rId32"/>
    <p:sldId id="333" r:id="rId33"/>
    <p:sldId id="322" r:id="rId34"/>
    <p:sldId id="336" r:id="rId35"/>
    <p:sldId id="337" r:id="rId36"/>
  </p:sldIdLst>
  <p:sldSz cx="9144000" cy="5143500" type="screen16x9"/>
  <p:notesSz cx="6797675" cy="9926638"/>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5" userDrawn="1">
          <p15:clr>
            <a:srgbClr val="A4A3A4"/>
          </p15:clr>
        </p15:guide>
        <p15:guide id="2" pos="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CBB6"/>
    <a:srgbClr val="F47920"/>
    <a:srgbClr val="E86741"/>
    <a:srgbClr val="E174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6CF7BA-4F23-4A1B-8E2D-EBFEC26A0AAD}" v="20" dt="2019-12-11T11:18:11.3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0"/>
    <p:restoredTop sz="94689"/>
  </p:normalViewPr>
  <p:slideViewPr>
    <p:cSldViewPr snapToGrid="0" snapToObjects="1">
      <p:cViewPr varScale="1">
        <p:scale>
          <a:sx n="110" d="100"/>
          <a:sy n="110" d="100"/>
        </p:scale>
        <p:origin x="662" y="67"/>
      </p:cViewPr>
      <p:guideLst>
        <p:guide orient="horz" pos="305"/>
        <p:guide pos="612"/>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y, Naomi" userId="S::u1671863@live.warwick.ac.uk::5e6c9836-ef73-4299-b758-16a1be7986b3" providerId="AD" clId="Web-{B06CF7BA-4F23-4A1B-8E2D-EBFEC26A0AAD}"/>
    <pc:docChg chg="modSld">
      <pc:chgData name="Kay, Naomi" userId="S::u1671863@live.warwick.ac.uk::5e6c9836-ef73-4299-b758-16a1be7986b3" providerId="AD" clId="Web-{B06CF7BA-4F23-4A1B-8E2D-EBFEC26A0AAD}" dt="2019-12-11T11:18:11.388" v="19" actId="20577"/>
      <pc:docMkLst>
        <pc:docMk/>
      </pc:docMkLst>
      <pc:sldChg chg="modSp">
        <pc:chgData name="Kay, Naomi" userId="S::u1671863@live.warwick.ac.uk::5e6c9836-ef73-4299-b758-16a1be7986b3" providerId="AD" clId="Web-{B06CF7BA-4F23-4A1B-8E2D-EBFEC26A0AAD}" dt="2019-12-11T11:18:11.388" v="19" actId="20577"/>
        <pc:sldMkLst>
          <pc:docMk/>
          <pc:sldMk cId="2563973643" sldId="312"/>
        </pc:sldMkLst>
        <pc:spChg chg="mod">
          <ac:chgData name="Kay, Naomi" userId="S::u1671863@live.warwick.ac.uk::5e6c9836-ef73-4299-b758-16a1be7986b3" providerId="AD" clId="Web-{B06CF7BA-4F23-4A1B-8E2D-EBFEC26A0AAD}" dt="2019-12-11T11:18:11.388" v="19" actId="20577"/>
          <ac:spMkLst>
            <pc:docMk/>
            <pc:sldMk cId="2563973643" sldId="312"/>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49AD634-B286-CF4C-B608-BAEDD7C846A9}" type="datetimeFigureOut">
              <a:rPr lang="en-US" smtClean="0"/>
              <a:t>1/24/2020</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08B6ED8-9D91-5E4C-8236-27D5494AAD9C}" type="slidenum">
              <a:rPr lang="en-US" smtClean="0"/>
              <a:t>‹#›</a:t>
            </a:fld>
            <a:endParaRPr lang="en-US"/>
          </a:p>
        </p:txBody>
      </p:sp>
    </p:spTree>
    <p:extLst>
      <p:ext uri="{BB962C8B-B14F-4D97-AF65-F5344CB8AC3E}">
        <p14:creationId xmlns:p14="http://schemas.microsoft.com/office/powerpoint/2010/main" val="71874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a:t>
            </a:fld>
            <a:endParaRPr lang="en-US"/>
          </a:p>
        </p:txBody>
      </p:sp>
    </p:spTree>
    <p:extLst>
      <p:ext uri="{BB962C8B-B14F-4D97-AF65-F5344CB8AC3E}">
        <p14:creationId xmlns:p14="http://schemas.microsoft.com/office/powerpoint/2010/main" val="1138290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7</a:t>
            </a:fld>
            <a:endParaRPr lang="en-US"/>
          </a:p>
        </p:txBody>
      </p:sp>
    </p:spTree>
    <p:extLst>
      <p:ext uri="{BB962C8B-B14F-4D97-AF65-F5344CB8AC3E}">
        <p14:creationId xmlns:p14="http://schemas.microsoft.com/office/powerpoint/2010/main" val="3459941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22</a:t>
            </a:fld>
            <a:endParaRPr lang="en-US"/>
          </a:p>
        </p:txBody>
      </p:sp>
    </p:spTree>
    <p:extLst>
      <p:ext uri="{BB962C8B-B14F-4D97-AF65-F5344CB8AC3E}">
        <p14:creationId xmlns:p14="http://schemas.microsoft.com/office/powerpoint/2010/main" val="557778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24</a:t>
            </a:fld>
            <a:endParaRPr lang="en-US"/>
          </a:p>
        </p:txBody>
      </p:sp>
    </p:spTree>
    <p:extLst>
      <p:ext uri="{BB962C8B-B14F-4D97-AF65-F5344CB8AC3E}">
        <p14:creationId xmlns:p14="http://schemas.microsoft.com/office/powerpoint/2010/main" val="71319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B6ED8-9D91-5E4C-8236-27D5494AAD9C}" type="slidenum">
              <a:rPr lang="en-US" smtClean="0"/>
              <a:t>27</a:t>
            </a:fld>
            <a:endParaRPr lang="en-US"/>
          </a:p>
        </p:txBody>
      </p:sp>
    </p:spTree>
    <p:extLst>
      <p:ext uri="{BB962C8B-B14F-4D97-AF65-F5344CB8AC3E}">
        <p14:creationId xmlns:p14="http://schemas.microsoft.com/office/powerpoint/2010/main" val="2689381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878111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0"/>
            <a:ext cx="9144000" cy="51434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9" name="Picture Placeholder 7"/>
          <p:cNvSpPr>
            <a:spLocks noGrp="1"/>
          </p:cNvSpPr>
          <p:nvPr>
            <p:ph type="pic" sz="quarter" idx="10"/>
          </p:nvPr>
        </p:nvSpPr>
        <p:spPr>
          <a:xfrm>
            <a:off x="674703" y="4195977"/>
            <a:ext cx="1258371" cy="657228"/>
          </a:xfrm>
          <a:prstGeom prst="rect">
            <a:avLst/>
          </a:prstGeom>
        </p:spPr>
        <p:txBody>
          <a:bodyPr/>
          <a:lstStyle/>
          <a:p>
            <a:endParaRPr lang="en-US" dirty="0"/>
          </a:p>
        </p:txBody>
      </p:sp>
      <p:sp>
        <p:nvSpPr>
          <p:cNvPr id="10" name="Picture Placeholder 7"/>
          <p:cNvSpPr>
            <a:spLocks noGrp="1"/>
          </p:cNvSpPr>
          <p:nvPr>
            <p:ph type="pic" sz="quarter" idx="11"/>
          </p:nvPr>
        </p:nvSpPr>
        <p:spPr>
          <a:xfrm>
            <a:off x="2134535" y="4195977"/>
            <a:ext cx="1258371" cy="657228"/>
          </a:xfrm>
          <a:prstGeom prst="rect">
            <a:avLst/>
          </a:prstGeom>
        </p:spPr>
        <p:txBody>
          <a:bodyPr/>
          <a:lstStyle/>
          <a:p>
            <a:endParaRPr lang="en-US" dirty="0"/>
          </a:p>
        </p:txBody>
      </p:sp>
      <p:sp>
        <p:nvSpPr>
          <p:cNvPr id="12" name="Title 1"/>
          <p:cNvSpPr>
            <a:spLocks noGrp="1"/>
          </p:cNvSpPr>
          <p:nvPr>
            <p:ph type="ctrTitle" hasCustomPrompt="1"/>
          </p:nvPr>
        </p:nvSpPr>
        <p:spPr>
          <a:xfrm>
            <a:off x="603503" y="716074"/>
            <a:ext cx="6992433" cy="1122966"/>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603504" y="2315924"/>
            <a:ext cx="6858000" cy="334280"/>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 title goes here</a:t>
            </a:r>
          </a:p>
        </p:txBody>
      </p:sp>
      <p:sp>
        <p:nvSpPr>
          <p:cNvPr id="15" name="Text Placeholder 15"/>
          <p:cNvSpPr>
            <a:spLocks noGrp="1"/>
          </p:cNvSpPr>
          <p:nvPr>
            <p:ph type="body" sz="quarter" idx="12" hasCustomPrompt="1"/>
          </p:nvPr>
        </p:nvSpPr>
        <p:spPr>
          <a:xfrm>
            <a:off x="603250" y="3147348"/>
            <a:ext cx="6142455" cy="338137"/>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1957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0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5" name="Text Placeholder 21"/>
          <p:cNvSpPr>
            <a:spLocks noGrp="1"/>
          </p:cNvSpPr>
          <p:nvPr>
            <p:ph type="body" sz="quarter" idx="13" hasCustomPrompt="1"/>
          </p:nvPr>
        </p:nvSpPr>
        <p:spPr>
          <a:xfrm>
            <a:off x="884242" y="996439"/>
            <a:ext cx="3519316" cy="2652015"/>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6" name="Text Placeholder 21"/>
          <p:cNvSpPr>
            <a:spLocks noGrp="1"/>
          </p:cNvSpPr>
          <p:nvPr>
            <p:ph type="body" sz="quarter" idx="14" hasCustomPrompt="1"/>
          </p:nvPr>
        </p:nvSpPr>
        <p:spPr>
          <a:xfrm>
            <a:off x="884241" y="455151"/>
            <a:ext cx="3519317" cy="380867"/>
          </a:xfrm>
          <a:prstGeom prst="rect">
            <a:avLst/>
          </a:prstGeom>
        </p:spPr>
        <p:txBody>
          <a:bodyPr/>
          <a:lstStyle>
            <a:lvl1pPr marL="0" indent="0">
              <a:buFontTx/>
              <a:buNone/>
              <a:defRPr sz="2000" b="1" i="0" baseline="0">
                <a:solidFill>
                  <a:srgbClr val="7ECBB6"/>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(picture grid)</a:t>
            </a:r>
          </a:p>
          <a:p>
            <a:pPr lvl="0"/>
            <a:endParaRPr lang="en-US" dirty="0"/>
          </a:p>
        </p:txBody>
      </p:sp>
      <p:sp>
        <p:nvSpPr>
          <p:cNvPr id="8" name="Picture Placeholder 7"/>
          <p:cNvSpPr>
            <a:spLocks noGrp="1"/>
          </p:cNvSpPr>
          <p:nvPr>
            <p:ph type="pic" sz="quarter" idx="10"/>
          </p:nvPr>
        </p:nvSpPr>
        <p:spPr>
          <a:xfrm>
            <a:off x="4699670" y="455152"/>
            <a:ext cx="2198435" cy="1550112"/>
          </a:xfrm>
          <a:prstGeom prst="rect">
            <a:avLst/>
          </a:prstGeom>
        </p:spPr>
        <p:txBody>
          <a:bodyPr/>
          <a:lstStyle/>
          <a:p>
            <a:endParaRPr lang="en-US"/>
          </a:p>
        </p:txBody>
      </p:sp>
      <p:sp>
        <p:nvSpPr>
          <p:cNvPr id="9" name="Picture Placeholder 7"/>
          <p:cNvSpPr>
            <a:spLocks noGrp="1"/>
          </p:cNvSpPr>
          <p:nvPr>
            <p:ph type="pic" sz="quarter" idx="16"/>
          </p:nvPr>
        </p:nvSpPr>
        <p:spPr>
          <a:xfrm>
            <a:off x="6215649" y="2098342"/>
            <a:ext cx="2198435" cy="1550112"/>
          </a:xfrm>
          <a:prstGeom prst="rect">
            <a:avLst/>
          </a:prstGeom>
        </p:spPr>
        <p:txBody>
          <a:bodyPr/>
          <a:lstStyle/>
          <a:p>
            <a:endParaRPr lang="en-US" dirty="0"/>
          </a:p>
        </p:txBody>
      </p:sp>
      <p:sp>
        <p:nvSpPr>
          <p:cNvPr id="10" name="Picture Placeholder 7"/>
          <p:cNvSpPr>
            <a:spLocks noGrp="1"/>
          </p:cNvSpPr>
          <p:nvPr>
            <p:ph type="pic" sz="quarter" idx="17"/>
          </p:nvPr>
        </p:nvSpPr>
        <p:spPr>
          <a:xfrm>
            <a:off x="4699670" y="2098342"/>
            <a:ext cx="1396330" cy="1550112"/>
          </a:xfrm>
          <a:prstGeom prst="rect">
            <a:avLst/>
          </a:prstGeom>
        </p:spPr>
        <p:txBody>
          <a:bodyPr/>
          <a:lstStyle/>
          <a:p>
            <a:endParaRPr lang="en-US"/>
          </a:p>
        </p:txBody>
      </p:sp>
      <p:sp>
        <p:nvSpPr>
          <p:cNvPr id="11" name="Picture Placeholder 7"/>
          <p:cNvSpPr>
            <a:spLocks noGrp="1"/>
          </p:cNvSpPr>
          <p:nvPr>
            <p:ph type="pic" sz="quarter" idx="18"/>
          </p:nvPr>
        </p:nvSpPr>
        <p:spPr>
          <a:xfrm>
            <a:off x="7017753" y="455151"/>
            <a:ext cx="1396331" cy="1550112"/>
          </a:xfrm>
          <a:prstGeom prst="rect">
            <a:avLst/>
          </a:prstGeom>
        </p:spPr>
        <p:txBody>
          <a:bodyPr/>
          <a:lstStyle/>
          <a:p>
            <a:endParaRPr lang="en-US"/>
          </a:p>
        </p:txBody>
      </p:sp>
    </p:spTree>
    <p:extLst>
      <p:ext uri="{BB962C8B-B14F-4D97-AF65-F5344CB8AC3E}">
        <p14:creationId xmlns:p14="http://schemas.microsoft.com/office/powerpoint/2010/main" val="806121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0"/>
            <a:ext cx="9143657" cy="5143498"/>
          </a:xfrm>
          <a:prstGeom prst="rect">
            <a:avLst/>
          </a:prstGeom>
        </p:spPr>
      </p:pic>
      <p:sp>
        <p:nvSpPr>
          <p:cNvPr id="23" name="Text Placeholder 21"/>
          <p:cNvSpPr>
            <a:spLocks noGrp="1"/>
          </p:cNvSpPr>
          <p:nvPr>
            <p:ph type="body" sz="quarter" idx="14" hasCustomPrompt="1"/>
          </p:nvPr>
        </p:nvSpPr>
        <p:spPr>
          <a:xfrm>
            <a:off x="884241" y="455151"/>
            <a:ext cx="7441611" cy="380867"/>
          </a:xfrm>
          <a:prstGeom prst="rect">
            <a:avLst/>
          </a:prstGeom>
        </p:spPr>
        <p:txBody>
          <a:bodyPr/>
          <a:lstStyle>
            <a:lvl1pPr marL="0" indent="0">
              <a:buFontTx/>
              <a:buNone/>
              <a:defRPr sz="2000" b="1" i="0" baseline="0">
                <a:solidFill>
                  <a:srgbClr val="7ECBB6"/>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(text heavy 3 column)</a:t>
            </a:r>
          </a:p>
          <a:p>
            <a:pPr lvl="0"/>
            <a:endParaRPr lang="en-US" dirty="0"/>
          </a:p>
        </p:txBody>
      </p:sp>
      <p:sp>
        <p:nvSpPr>
          <p:cNvPr id="8" name="Text Placeholder 21"/>
          <p:cNvSpPr>
            <a:spLocks noGrp="1"/>
          </p:cNvSpPr>
          <p:nvPr>
            <p:ph type="body" sz="quarter" idx="15" hasCustomPrompt="1"/>
          </p:nvPr>
        </p:nvSpPr>
        <p:spPr>
          <a:xfrm>
            <a:off x="884242" y="1583686"/>
            <a:ext cx="7441610" cy="2089955"/>
          </a:xfrm>
          <a:prstGeom prst="rect">
            <a:avLst/>
          </a:prstGeom>
        </p:spPr>
        <p:txBody>
          <a:bodyPr numCol="3" spcCol="180000"/>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endParaRPr lang="en-US" dirty="0"/>
          </a:p>
          <a:p>
            <a:pPr lvl="0"/>
            <a:endParaRPr lang="en-US" dirty="0"/>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a:t>
            </a:r>
            <a:r>
              <a:rPr lang="en-US" dirty="0"/>
              <a:t>.</a:t>
            </a:r>
          </a:p>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endParaRPr lang="en-US" dirty="0"/>
          </a:p>
          <a:p>
            <a:pPr lvl="0"/>
            <a:endParaRPr lang="en-US" dirty="0"/>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 </a:t>
            </a:r>
            <a:r>
              <a:rPr lang="en-US" dirty="0" err="1"/>
              <a:t>ullamcorper</a:t>
            </a:r>
            <a:r>
              <a:rPr lang="en-US" dirty="0"/>
              <a:t>.</a:t>
            </a:r>
          </a:p>
        </p:txBody>
      </p:sp>
      <p:sp>
        <p:nvSpPr>
          <p:cNvPr id="9" name="Text Placeholder 21"/>
          <p:cNvSpPr>
            <a:spLocks noGrp="1"/>
          </p:cNvSpPr>
          <p:nvPr>
            <p:ph type="body" sz="quarter" idx="16" hasCustomPrompt="1"/>
          </p:nvPr>
        </p:nvSpPr>
        <p:spPr>
          <a:xfrm>
            <a:off x="884241" y="964856"/>
            <a:ext cx="7441611" cy="618831"/>
          </a:xfrm>
          <a:prstGeom prst="rect">
            <a:avLst/>
          </a:prstGeom>
        </p:spPr>
        <p:txBody>
          <a:bodyPr/>
          <a:lstStyle>
            <a:lvl1pPr marL="0" marR="0" indent="0" algn="l" defTabSz="685800" rtl="0" eaLnBrk="1" fontAlgn="auto" latinLnBrk="0" hangingPunct="1">
              <a:lnSpc>
                <a:spcPct val="120000"/>
              </a:lnSpc>
              <a:spcBef>
                <a:spcPts val="0"/>
              </a:spcBef>
              <a:spcAft>
                <a:spcPts val="600"/>
              </a:spcAft>
              <a:buClr>
                <a:srgbClr val="F47920"/>
              </a:buClr>
              <a:buSzPct val="120000"/>
              <a:buFontTx/>
              <a:buNone/>
              <a:tabLst/>
              <a:defRPr sz="12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a:lnSpc>
                <a:spcPct val="120000"/>
              </a:lnSpc>
            </a:pP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 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 </a:t>
            </a:r>
            <a:endParaRPr lang="en-US" sz="1200" b="1" dirty="0">
              <a:solidFill>
                <a:schemeClr val="tx1"/>
              </a:solidFill>
              <a:latin typeface="Avenir Next Demi Bold" charset="0"/>
              <a:ea typeface="Avenir Next Demi Bold" charset="0"/>
              <a:cs typeface="Avenir Next Demi Bold" charset="0"/>
            </a:endParaRPr>
          </a:p>
        </p:txBody>
      </p:sp>
    </p:spTree>
    <p:extLst>
      <p:ext uri="{BB962C8B-B14F-4D97-AF65-F5344CB8AC3E}">
        <p14:creationId xmlns:p14="http://schemas.microsoft.com/office/powerpoint/2010/main" val="42511087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438565"/>
      </p:ext>
    </p:extLst>
  </p:cSld>
  <p:clrMap bg1="lt1" tx1="dk1" bg2="lt2" tx2="dk2" accent1="accent1" accent2="accent2" accent3="accent3" accent4="accent4" accent5="accent5" accent6="accent6" hlink="hlink" folHlink="folHlink"/>
  <p:sldLayoutIdLst>
    <p:sldLayoutId id="2147483666" r:id="rId1"/>
    <p:sldLayoutId id="2147483680" r:id="rId2"/>
    <p:sldLayoutId id="2147483667" r:id="rId3"/>
    <p:sldLayoutId id="2147483687" r:id="rId4"/>
    <p:sldLayoutId id="2147483694"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leventisfoundation.org/en/" TargetMode="External"/><Relationship Id="rId2" Type="http://schemas.openxmlformats.org/officeDocument/2006/relationships/hyperlink" Target="https://warwick.ac.uk/fac/arts/classics/research/outreach/warwickclassicsnetwork/events/ancientworlds"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s://warwick.ac.uk/fac/sci/wmg/about/outreach/opportunities"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mflmentoring.co.uk/language-horizons/"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https://warwick.ac.uk/fac/arts/languagecentre/news/videocomp/event/"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mailto:H.Langstaff.1@warwick.ac.uk"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23.xml.rels><?xml version="1.0" encoding="UTF-8" standalone="yes"?>
<Relationships xmlns="http://schemas.openxmlformats.org/package/2006/relationships"><Relationship Id="rId2" Type="http://schemas.openxmlformats.org/officeDocument/2006/relationships/hyperlink" Target="https://intouniversity.org/content/our-innovative-support-programme"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www.tlevels.gov.uk/about" TargetMode="External"/><Relationship Id="rId2" Type="http://schemas.openxmlformats.org/officeDocument/2006/relationships/hyperlink" Target="https://www.wmca.org.uk/news/big-employers-give-huge-boost-for-small-companies-to-take-on-apprentices/" TargetMode="External"/><Relationship Id="rId1" Type="http://schemas.openxmlformats.org/officeDocument/2006/relationships/slideLayout" Target="../slideLayouts/slideLayout4.xml"/><Relationship Id="rId4" Type="http://schemas.openxmlformats.org/officeDocument/2006/relationships/hyperlink" Target="https://warwick.ac.uk/services/humanresources/vacancies/ambitious-futures/"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hyperlink" Target="https://warwick.ac.uk/about/community/volunteers/volunteering/studenttutoring/" TargetMode="External"/><Relationship Id="rId2" Type="http://schemas.openxmlformats.org/officeDocument/2006/relationships/hyperlink" Target="https://warwick.ac.uk/about/community/volunteers/volunteering/righttoread/" TargetMode="External"/><Relationship Id="rId1" Type="http://schemas.openxmlformats.org/officeDocument/2006/relationships/slideLayout" Target="../slideLayouts/slideLayout5.xml"/><Relationship Id="rId5" Type="http://schemas.openxmlformats.org/officeDocument/2006/relationships/hyperlink" Target="https://warwick.ac.uk/about/community/volunteers/volunteering/bakeitup/" TargetMode="External"/><Relationship Id="rId4" Type="http://schemas.openxmlformats.org/officeDocument/2006/relationships/hyperlink" Target="https://warwick.ac.uk/about/community/volunteers/volunteering/funwithnumber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arwick.ac.uk/study/outreach/whatweoffer/primary-to-postgrad/" TargetMode="External"/><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50256"/>
            <a:ext cx="9143999" cy="6093755"/>
          </a:xfrm>
          <a:prstGeom prst="rect">
            <a:avLst/>
          </a:prstGeom>
          <a:solidFill>
            <a:schemeClr val="tx1"/>
          </a:solidFill>
        </p:spPr>
      </p:pic>
      <p:sp>
        <p:nvSpPr>
          <p:cNvPr id="10" name="Rectangle 9"/>
          <p:cNvSpPr/>
          <p:nvPr/>
        </p:nvSpPr>
        <p:spPr>
          <a:xfrm>
            <a:off x="637022" y="-227984"/>
            <a:ext cx="3164958" cy="3320715"/>
          </a:xfrm>
          <a:prstGeom prst="rect">
            <a:avLst/>
          </a:prstGeom>
          <a:solidFill>
            <a:srgbClr val="7ECBB6"/>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884242" y="347930"/>
            <a:ext cx="3033960"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latin typeface="+mn-lt"/>
              </a:rPr>
              <a:t>Warwick Youth Engagement Programmes</a:t>
            </a: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Tree>
    <p:extLst>
      <p:ext uri="{BB962C8B-B14F-4D97-AF65-F5344CB8AC3E}">
        <p14:creationId xmlns:p14="http://schemas.microsoft.com/office/powerpoint/2010/main" val="1625319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8601" y="996439"/>
            <a:ext cx="5666508" cy="2652015"/>
          </a:xfrm>
        </p:spPr>
        <p:txBody>
          <a:bodyPr/>
          <a:lstStyle/>
          <a:p>
            <a:r>
              <a:rPr lang="en-GB" dirty="0"/>
              <a:t>Planned new programme (subject to securing funding) to work with 7 selected schools from the most deprived areas of the region and 1 community based centre (INTO University Coventry)</a:t>
            </a:r>
          </a:p>
          <a:p>
            <a:r>
              <a:rPr lang="en-GB" dirty="0"/>
              <a:t>Activities programmed in from KS2 to KS5</a:t>
            </a:r>
          </a:p>
          <a:p>
            <a:r>
              <a:rPr lang="en-GB" dirty="0"/>
              <a:t>Plan is to be able to longitudinally track the impact of dedicated programmes through pupils school lifecycle and assess the impact (thus the limited number of schools included)</a:t>
            </a:r>
          </a:p>
          <a:p>
            <a:r>
              <a:rPr lang="en-GB" dirty="0"/>
              <a:t>Aim: “By growing aspirations and knowledge about STEM from current academics and students, we inspire our pupils to think about current careers that will take them forward in the real world.”</a:t>
            </a:r>
          </a:p>
          <a:p>
            <a:endParaRPr lang="en-GB" dirty="0"/>
          </a:p>
          <a:p>
            <a:endParaRPr lang="en-US" sz="1000" b="0" dirty="0"/>
          </a:p>
          <a:p>
            <a:pPr lvl="1"/>
            <a:endParaRPr lang="en-US" sz="1000" b="0" dirty="0"/>
          </a:p>
          <a:p>
            <a:pPr lvl="1"/>
            <a:endParaRPr lang="en-US" dirty="0"/>
          </a:p>
        </p:txBody>
      </p:sp>
      <p:sp>
        <p:nvSpPr>
          <p:cNvPr id="3" name="Text Placeholder 2"/>
          <p:cNvSpPr>
            <a:spLocks noGrp="1"/>
          </p:cNvSpPr>
          <p:nvPr>
            <p:ph type="body" sz="quarter" idx="14"/>
          </p:nvPr>
        </p:nvSpPr>
        <p:spPr>
          <a:xfrm>
            <a:off x="228601" y="416129"/>
            <a:ext cx="3519317" cy="380867"/>
          </a:xfrm>
        </p:spPr>
        <p:txBody>
          <a:bodyPr/>
          <a:lstStyle/>
          <a:p>
            <a:r>
              <a:rPr lang="en-US" dirty="0"/>
              <a:t>STEM Up </a:t>
            </a:r>
            <a:r>
              <a:rPr lang="en-US" dirty="0" err="1"/>
              <a:t>programme</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701030013"/>
              </p:ext>
            </p:extLst>
          </p:nvPr>
        </p:nvGraphicFramePr>
        <p:xfrm>
          <a:off x="6192981" y="526832"/>
          <a:ext cx="2729345" cy="3062716"/>
        </p:xfrm>
        <a:graphic>
          <a:graphicData uri="http://schemas.openxmlformats.org/drawingml/2006/table">
            <a:tbl>
              <a:tblPr firstRow="1" firstCol="1" bandRow="1">
                <a:tableStyleId>{16D9F66E-5EB9-4882-86FB-DCBF35E3C3E4}</a:tableStyleId>
              </a:tblPr>
              <a:tblGrid>
                <a:gridCol w="554183">
                  <a:extLst>
                    <a:ext uri="{9D8B030D-6E8A-4147-A177-3AD203B41FA5}">
                      <a16:colId xmlns:a16="http://schemas.microsoft.com/office/drawing/2014/main" val="1777318329"/>
                    </a:ext>
                  </a:extLst>
                </a:gridCol>
                <a:gridCol w="2175162">
                  <a:extLst>
                    <a:ext uri="{9D8B030D-6E8A-4147-A177-3AD203B41FA5}">
                      <a16:colId xmlns:a16="http://schemas.microsoft.com/office/drawing/2014/main" val="1504733565"/>
                    </a:ext>
                  </a:extLst>
                </a:gridCol>
              </a:tblGrid>
              <a:tr h="650581">
                <a:tc>
                  <a:txBody>
                    <a:bodyPr/>
                    <a:lstStyle/>
                    <a:p>
                      <a:pPr>
                        <a:lnSpc>
                          <a:spcPct val="107000"/>
                        </a:lnSpc>
                        <a:spcAft>
                          <a:spcPts val="0"/>
                        </a:spcAft>
                      </a:pPr>
                      <a:r>
                        <a:rPr lang="en-GB" sz="1100" dirty="0">
                          <a:effectLst/>
                        </a:rPr>
                        <a:t>KS2,</a:t>
                      </a:r>
                      <a:r>
                        <a:rPr lang="en-GB" sz="1100" baseline="0" dirty="0">
                          <a:effectLst/>
                        </a:rPr>
                        <a:t> </a:t>
                      </a:r>
                      <a:r>
                        <a:rPr lang="en-GB" sz="1100" baseline="0" dirty="0" smtClean="0">
                          <a:effectLst/>
                        </a:rPr>
                        <a:t>Y5&amp;6</a:t>
                      </a:r>
                    </a:p>
                    <a:p>
                      <a:pPr>
                        <a:lnSpc>
                          <a:spcPct val="107000"/>
                        </a:lnSpc>
                        <a:spcAft>
                          <a:spcPts val="0"/>
                        </a:spcAft>
                      </a:pPr>
                      <a:r>
                        <a:rPr lang="en-GB" sz="1100" baseline="0" dirty="0" smtClean="0">
                          <a:effectLst/>
                          <a:latin typeface="Calibri" panose="020F0502020204030204" pitchFamily="34" charset="0"/>
                          <a:ea typeface="Calibri" panose="020F0502020204030204" pitchFamily="34" charset="0"/>
                          <a:cs typeface="Times New Roman" panose="02020603050405020304" pitchFamily="18" charset="0"/>
                        </a:rPr>
                        <a:t>(9-11)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b="0" dirty="0">
                          <a:effectLst/>
                        </a:rPr>
                        <a:t>Bright Stars</a:t>
                      </a:r>
                    </a:p>
                    <a:p>
                      <a:pPr marL="171450" indent="-171450">
                        <a:lnSpc>
                          <a:spcPct val="107000"/>
                        </a:lnSpc>
                        <a:spcAft>
                          <a:spcPts val="0"/>
                        </a:spcAft>
                        <a:buFontTx/>
                        <a:buChar char="-"/>
                      </a:pPr>
                      <a:r>
                        <a:rPr lang="en-GB" sz="1100" b="0" dirty="0">
                          <a:effectLst/>
                          <a:latin typeface="Calibri" panose="020F0502020204030204" pitchFamily="34" charset="0"/>
                          <a:ea typeface="Calibri" panose="020F0502020204030204" pitchFamily="34" charset="0"/>
                          <a:cs typeface="Times New Roman" panose="02020603050405020304" pitchFamily="18" charset="0"/>
                        </a:rPr>
                        <a:t>Campus visits</a:t>
                      </a:r>
                    </a:p>
                    <a:p>
                      <a:pPr marL="171450" indent="-171450">
                        <a:lnSpc>
                          <a:spcPct val="107000"/>
                        </a:lnSpc>
                        <a:spcAft>
                          <a:spcPts val="0"/>
                        </a:spcAft>
                        <a:buFontTx/>
                        <a:buChar char="-"/>
                      </a:pPr>
                      <a:r>
                        <a:rPr lang="en-GB" sz="1100" b="0" dirty="0">
                          <a:effectLst/>
                          <a:latin typeface="Calibri" panose="020F0502020204030204" pitchFamily="34" charset="0"/>
                          <a:ea typeface="Calibri" panose="020F0502020204030204" pitchFamily="34" charset="0"/>
                          <a:cs typeface="Times New Roman" panose="02020603050405020304" pitchFamily="18" charset="0"/>
                        </a:rPr>
                        <a:t>Modules</a:t>
                      </a:r>
                      <a:r>
                        <a:rPr lang="en-GB" sz="1100" b="0" baseline="0" dirty="0">
                          <a:effectLst/>
                          <a:latin typeface="Calibri" panose="020F0502020204030204" pitchFamily="34" charset="0"/>
                          <a:ea typeface="Calibri" panose="020F0502020204030204" pitchFamily="34" charset="0"/>
                          <a:cs typeface="Times New Roman" panose="02020603050405020304" pitchFamily="18" charset="0"/>
                        </a:rPr>
                        <a:t> for y5/6 pupils over 3 week</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9415106"/>
                  </a:ext>
                </a:extLst>
              </a:tr>
              <a:tr h="781722">
                <a:tc>
                  <a:txBody>
                    <a:bodyPr/>
                    <a:lstStyle/>
                    <a:p>
                      <a:pPr>
                        <a:lnSpc>
                          <a:spcPct val="107000"/>
                        </a:lnSpc>
                        <a:spcAft>
                          <a:spcPts val="0"/>
                        </a:spcAft>
                      </a:pPr>
                      <a:r>
                        <a:rPr lang="en-GB" sz="1100" dirty="0">
                          <a:effectLst/>
                        </a:rPr>
                        <a:t>KS3, </a:t>
                      </a:r>
                      <a:r>
                        <a:rPr lang="en-GB" sz="1100" dirty="0" smtClean="0">
                          <a:effectLst/>
                        </a:rPr>
                        <a:t>Y7,8,9</a:t>
                      </a:r>
                    </a:p>
                    <a:p>
                      <a:pP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(11-14)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STEM After School Clubs</a:t>
                      </a:r>
                    </a:p>
                    <a:p>
                      <a:pPr marL="171450" indent="-171450">
                        <a:lnSpc>
                          <a:spcPct val="107000"/>
                        </a:lnSpc>
                        <a:spcAft>
                          <a:spcPts val="0"/>
                        </a:spcAft>
                        <a:buFontTx/>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10 weeks of After School Clubs, </a:t>
                      </a:r>
                    </a:p>
                    <a:p>
                      <a:pPr marL="171450" indent="-171450">
                        <a:lnSpc>
                          <a:spcPct val="107000"/>
                        </a:lnSpc>
                        <a:spcAft>
                          <a:spcPts val="0"/>
                        </a:spcAft>
                        <a:buFontTx/>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8 academic sessions </a:t>
                      </a:r>
                    </a:p>
                    <a:p>
                      <a:pPr marL="171450" indent="-171450">
                        <a:lnSpc>
                          <a:spcPct val="107000"/>
                        </a:lnSpc>
                        <a:spcAft>
                          <a:spcPts val="0"/>
                        </a:spcAft>
                        <a:buFontTx/>
                        <a:buChar char="-"/>
                      </a:pPr>
                      <a:r>
                        <a:rPr lang="en-GB" sz="1100" dirty="0">
                          <a:effectLst/>
                          <a:latin typeface="Calibri" panose="020F0502020204030204" pitchFamily="34" charset="0"/>
                          <a:ea typeface="Calibri" panose="020F0502020204030204" pitchFamily="34" charset="0"/>
                          <a:cs typeface="Times New Roman" panose="02020603050405020304" pitchFamily="18" charset="0"/>
                        </a:rPr>
                        <a:t>2 careers sessions </a:t>
                      </a:r>
                    </a:p>
                  </a:txBody>
                  <a:tcPr marL="68580" marR="68580" marT="0" marB="0"/>
                </a:tc>
                <a:extLst>
                  <a:ext uri="{0D108BD9-81ED-4DB2-BD59-A6C34878D82A}">
                    <a16:rowId xmlns:a16="http://schemas.microsoft.com/office/drawing/2014/main" val="4251006325"/>
                  </a:ext>
                </a:extLst>
              </a:tr>
              <a:tr h="781722">
                <a:tc>
                  <a:txBody>
                    <a:bodyPr/>
                    <a:lstStyle/>
                    <a:p>
                      <a:pPr>
                        <a:lnSpc>
                          <a:spcPct val="107000"/>
                        </a:lnSpc>
                        <a:spcAft>
                          <a:spcPts val="0"/>
                        </a:spcAft>
                      </a:pPr>
                      <a:r>
                        <a:rPr lang="en-GB" sz="1100" dirty="0">
                          <a:effectLst/>
                        </a:rPr>
                        <a:t>KS4, </a:t>
                      </a:r>
                      <a:r>
                        <a:rPr lang="en-GB" sz="1100" dirty="0" smtClean="0">
                          <a:effectLst/>
                        </a:rPr>
                        <a:t>Y10,11</a:t>
                      </a:r>
                    </a:p>
                    <a:p>
                      <a:pP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(14-16)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Resource Boxes</a:t>
                      </a:r>
                    </a:p>
                    <a:p>
                      <a:pPr>
                        <a:lnSpc>
                          <a:spcPct val="107000"/>
                        </a:lnSpc>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Lesson plans and equipment for staff to run 1 hour sessions in school</a:t>
                      </a:r>
                    </a:p>
                  </a:txBody>
                  <a:tcPr marL="68580" marR="68580" marT="0" marB="0"/>
                </a:tc>
                <a:extLst>
                  <a:ext uri="{0D108BD9-81ED-4DB2-BD59-A6C34878D82A}">
                    <a16:rowId xmlns:a16="http://schemas.microsoft.com/office/drawing/2014/main" val="2736728912"/>
                  </a:ext>
                </a:extLst>
              </a:tr>
              <a:tr h="781722">
                <a:tc>
                  <a:txBody>
                    <a:bodyPr/>
                    <a:lstStyle/>
                    <a:p>
                      <a:pPr>
                        <a:lnSpc>
                          <a:spcPct val="107000"/>
                        </a:lnSpc>
                        <a:spcAft>
                          <a:spcPts val="0"/>
                        </a:spcAft>
                      </a:pPr>
                      <a:r>
                        <a:rPr lang="en-GB" sz="1100" dirty="0">
                          <a:effectLst/>
                        </a:rPr>
                        <a:t>KS5, </a:t>
                      </a:r>
                      <a:r>
                        <a:rPr lang="en-GB" sz="1100" dirty="0" smtClean="0">
                          <a:effectLst/>
                        </a:rPr>
                        <a:t>Y12,13</a:t>
                      </a:r>
                    </a:p>
                    <a:p>
                      <a:pPr>
                        <a:lnSpc>
                          <a:spcPct val="107000"/>
                        </a:lnSpc>
                        <a:spcAft>
                          <a:spcPts val="0"/>
                        </a:spcAft>
                      </a:pPr>
                      <a:r>
                        <a:rPr lang="en-GB" sz="1100" dirty="0" smtClean="0">
                          <a:effectLst/>
                          <a:latin typeface="Calibri" panose="020F0502020204030204" pitchFamily="34" charset="0"/>
                          <a:ea typeface="Calibri" panose="020F0502020204030204" pitchFamily="34" charset="0"/>
                          <a:cs typeface="Times New Roman" panose="02020603050405020304" pitchFamily="18" charset="0"/>
                        </a:rPr>
                        <a:t>(16-18)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Academic Tutoring</a:t>
                      </a:r>
                    </a:p>
                    <a:p>
                      <a:pPr>
                        <a:lnSpc>
                          <a:spcPct val="107000"/>
                        </a:lnSpc>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Matching</a:t>
                      </a:r>
                      <a:r>
                        <a:rPr lang="en-GB" sz="1100" baseline="0" dirty="0">
                          <a:effectLst/>
                          <a:latin typeface="Calibri" panose="020F0502020204030204" pitchFamily="34" charset="0"/>
                          <a:ea typeface="Calibri" panose="020F0502020204030204" pitchFamily="34" charset="0"/>
                          <a:cs typeface="Times New Roman" panose="02020603050405020304" pitchFamily="18" charset="0"/>
                        </a:rPr>
                        <a:t> our students with WP pupils to build confidence in their ability to succeed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20509633"/>
                  </a:ext>
                </a:extLst>
              </a:tr>
            </a:tbl>
          </a:graphicData>
        </a:graphic>
      </p:graphicFrame>
    </p:spTree>
    <p:extLst>
      <p:ext uri="{BB962C8B-B14F-4D97-AF65-F5344CB8AC3E}">
        <p14:creationId xmlns:p14="http://schemas.microsoft.com/office/powerpoint/2010/main" val="871219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63237" y="621664"/>
            <a:ext cx="8492836" cy="3118362"/>
          </a:xfrm>
        </p:spPr>
        <p:txBody>
          <a:bodyPr/>
          <a:lstStyle/>
          <a:p>
            <a:pPr>
              <a:lnSpc>
                <a:spcPct val="125000"/>
              </a:lnSpc>
              <a:spcAft>
                <a:spcPts val="0"/>
              </a:spcAft>
            </a:pPr>
            <a:r>
              <a:rPr lang="en-GB" dirty="0"/>
              <a:t>Ancient Drama Festival</a:t>
            </a:r>
          </a:p>
          <a:p>
            <a:pPr lvl="1">
              <a:lnSpc>
                <a:spcPct val="100000"/>
              </a:lnSpc>
              <a:spcBef>
                <a:spcPts val="0"/>
              </a:spcBef>
            </a:pPr>
            <a:r>
              <a:rPr lang="en-GB" sz="1200" b="0" dirty="0">
                <a:latin typeface="+mn-lt"/>
                <a:ea typeface="Avenir Next" charset="0"/>
                <a:cs typeface="Avenir Next" charset="0"/>
              </a:rPr>
              <a:t>Runs annually, being expanded from a 1 day festival to 3 days for 2020, expecting 1,500 </a:t>
            </a:r>
            <a:r>
              <a:rPr lang="en-GB" sz="1200" b="0" dirty="0" smtClean="0">
                <a:latin typeface="+mn-lt"/>
                <a:ea typeface="Avenir Next" charset="0"/>
                <a:cs typeface="Avenir Next" charset="0"/>
              </a:rPr>
              <a:t>students (typically 11-13)</a:t>
            </a:r>
            <a:endParaRPr lang="en-GB" sz="1200" b="0" dirty="0">
              <a:latin typeface="+mn-lt"/>
              <a:ea typeface="Avenir Next" charset="0"/>
              <a:cs typeface="Avenir Next" charset="0"/>
            </a:endParaRPr>
          </a:p>
          <a:p>
            <a:pPr lvl="1">
              <a:lnSpc>
                <a:spcPct val="100000"/>
              </a:lnSpc>
              <a:spcBef>
                <a:spcPts val="0"/>
              </a:spcBef>
            </a:pPr>
            <a:r>
              <a:rPr lang="en-GB" sz="1200" b="0" dirty="0">
                <a:latin typeface="+mn-lt"/>
                <a:ea typeface="Avenir Next" charset="0"/>
                <a:cs typeface="Avenir Next" charset="0"/>
              </a:rPr>
              <a:t>Resources made available post festival (including full performance recording)for those who can’t attend/ schools to make use of in the classroom</a:t>
            </a:r>
          </a:p>
          <a:p>
            <a:pPr>
              <a:spcAft>
                <a:spcPts val="0"/>
              </a:spcAft>
            </a:pPr>
            <a:r>
              <a:rPr lang="en-GB" dirty="0"/>
              <a:t>Getting Classics into schools</a:t>
            </a:r>
          </a:p>
          <a:p>
            <a:pPr lvl="1">
              <a:spcBef>
                <a:spcPts val="0"/>
              </a:spcBef>
            </a:pPr>
            <a:r>
              <a:rPr lang="en-GB" sz="1200" b="0" dirty="0">
                <a:latin typeface="+mn-lt"/>
                <a:ea typeface="Avenir Next" charset="0"/>
                <a:cs typeface="Avenir Next" charset="0"/>
              </a:rPr>
              <a:t>WCN working to bring classics to 45% of Warwickshire state secondary </a:t>
            </a:r>
            <a:r>
              <a:rPr lang="en-GB" sz="1200" b="0" dirty="0" smtClean="0">
                <a:latin typeface="+mn-lt"/>
                <a:ea typeface="Avenir Next" charset="0"/>
                <a:cs typeface="Avenir Next" charset="0"/>
              </a:rPr>
              <a:t>schools (11-16) </a:t>
            </a:r>
            <a:r>
              <a:rPr lang="en-GB" sz="1200" b="0" dirty="0">
                <a:latin typeface="+mn-lt"/>
                <a:ea typeface="Avenir Next" charset="0"/>
                <a:cs typeface="Avenir Next" charset="0"/>
              </a:rPr>
              <a:t>by Sept 2020 (was just 15% prior to launch of WCN in July 2018) </a:t>
            </a:r>
          </a:p>
          <a:p>
            <a:pPr lvl="1">
              <a:spcBef>
                <a:spcPts val="0"/>
              </a:spcBef>
            </a:pPr>
            <a:r>
              <a:rPr lang="en-GB" sz="1200" b="0" dirty="0">
                <a:latin typeface="+mn-lt"/>
                <a:ea typeface="Avenir Next" charset="0"/>
                <a:cs typeface="Avenir Next" charset="0"/>
              </a:rPr>
              <a:t>Have successfully introduced classics to several local WP schools, including Barr's Hill, President Kennedy, and Stoke Park</a:t>
            </a:r>
          </a:p>
          <a:p>
            <a:pPr lvl="1">
              <a:spcBef>
                <a:spcPts val="0"/>
              </a:spcBef>
            </a:pPr>
            <a:r>
              <a:rPr lang="en-GB" sz="1200" b="0" dirty="0">
                <a:latin typeface="+mn-lt"/>
                <a:ea typeface="Avenir Next" charset="0"/>
                <a:cs typeface="Avenir Next" charset="0"/>
              </a:rPr>
              <a:t>The WCN has also been creating a suite of resources for teachers of classics and their students, including the #</a:t>
            </a:r>
            <a:r>
              <a:rPr lang="en-GB" sz="1200" b="0" dirty="0" err="1">
                <a:latin typeface="+mn-lt"/>
                <a:ea typeface="Avenir Next" charset="0"/>
                <a:cs typeface="Avenir Next" charset="0"/>
              </a:rPr>
              <a:t>AskAnAcademic</a:t>
            </a:r>
            <a:r>
              <a:rPr lang="en-GB" sz="1200" b="0" dirty="0">
                <a:latin typeface="+mn-lt"/>
                <a:ea typeface="Avenir Next" charset="0"/>
                <a:cs typeface="Avenir Next" charset="0"/>
              </a:rPr>
              <a:t> videos for students and teachers in which Warwick academics answer questions on specific topics sent in by schools.</a:t>
            </a:r>
            <a:endParaRPr lang="en-GB" sz="100" b="0" dirty="0">
              <a:latin typeface="+mn-lt"/>
              <a:ea typeface="Avenir Next" charset="0"/>
              <a:cs typeface="Avenir Next" charset="0"/>
            </a:endParaRPr>
          </a:p>
          <a:p>
            <a:pPr marL="342900" lvl="1" indent="0">
              <a:spcBef>
                <a:spcPts val="0"/>
              </a:spcBef>
              <a:buNone/>
            </a:pPr>
            <a:endParaRPr lang="en-GB" sz="100" b="0" dirty="0">
              <a:latin typeface="+mn-lt"/>
              <a:ea typeface="Avenir Next" charset="0"/>
              <a:cs typeface="Avenir Next" charset="0"/>
            </a:endParaRPr>
          </a:p>
          <a:p>
            <a:r>
              <a:rPr lang="en-GB" dirty="0"/>
              <a:t>Regularly partake in/ run public engagement and outreach sessions, such as</a:t>
            </a:r>
          </a:p>
          <a:p>
            <a:pPr lvl="1">
              <a:spcBef>
                <a:spcPts val="0"/>
              </a:spcBef>
            </a:pPr>
            <a:r>
              <a:rPr lang="en-GB" sz="1200" b="0" dirty="0">
                <a:latin typeface="+mn-lt"/>
                <a:ea typeface="Avenir Next" charset="0"/>
                <a:cs typeface="Avenir Next" charset="0"/>
              </a:rPr>
              <a:t>Stands at Warwick Family Day/ Connecting Cultures/City of Culture Open Showcase at the </a:t>
            </a:r>
            <a:r>
              <a:rPr lang="en-GB" sz="1200" b="0" dirty="0" err="1">
                <a:latin typeface="+mn-lt"/>
                <a:ea typeface="Avenir Next" charset="0"/>
                <a:cs typeface="Avenir Next" charset="0"/>
              </a:rPr>
              <a:t>FarGo</a:t>
            </a:r>
            <a:r>
              <a:rPr lang="en-GB" sz="1200" b="0" dirty="0">
                <a:latin typeface="+mn-lt"/>
                <a:ea typeface="Avenir Next" charset="0"/>
                <a:cs typeface="Avenir Next" charset="0"/>
              </a:rPr>
              <a:t> Village</a:t>
            </a:r>
          </a:p>
          <a:p>
            <a:pPr lvl="1">
              <a:spcBef>
                <a:spcPts val="0"/>
              </a:spcBef>
            </a:pPr>
            <a:r>
              <a:rPr lang="en-GB" sz="1200" b="0" dirty="0">
                <a:latin typeface="+mn-lt"/>
                <a:ea typeface="Avenir Next" charset="0"/>
                <a:cs typeface="Avenir Next" charset="0"/>
              </a:rPr>
              <a:t>Weekly Facebook live video sessions with Michael Scott</a:t>
            </a:r>
          </a:p>
          <a:p>
            <a:pPr lvl="1">
              <a:spcBef>
                <a:spcPts val="0"/>
              </a:spcBef>
            </a:pPr>
            <a:r>
              <a:rPr lang="en-GB" sz="1200" b="0" dirty="0">
                <a:latin typeface="+mn-lt"/>
                <a:ea typeface="Avenir Next" charset="0"/>
                <a:cs typeface="Avenir Next" charset="0"/>
              </a:rPr>
              <a:t>Sutton Trust Summer school module</a:t>
            </a:r>
          </a:p>
          <a:p>
            <a:pPr lvl="1">
              <a:spcBef>
                <a:spcPts val="0"/>
              </a:spcBef>
            </a:pPr>
            <a:r>
              <a:rPr lang="en-GB" sz="1200" b="0" dirty="0">
                <a:latin typeface="+mn-lt"/>
                <a:ea typeface="Avenir Next" charset="0"/>
                <a:cs typeface="Avenir Next" charset="0"/>
                <a:hlinkClick r:id="rId2"/>
              </a:rPr>
              <a:t>Ancient Worlds Study Day </a:t>
            </a:r>
            <a:r>
              <a:rPr lang="en-GB" sz="1200" b="0" dirty="0">
                <a:latin typeface="+mn-lt"/>
                <a:ea typeface="Avenir Next" charset="0"/>
                <a:cs typeface="Avenir Next" charset="0"/>
              </a:rPr>
              <a:t>for 1,000 school children (sessions for KS2/3 and </a:t>
            </a:r>
            <a:r>
              <a:rPr lang="en-GB" sz="1200" b="0" dirty="0" smtClean="0">
                <a:latin typeface="+mn-lt"/>
                <a:ea typeface="Avenir Next" charset="0"/>
                <a:cs typeface="Avenir Next" charset="0"/>
              </a:rPr>
              <a:t>4/5 [9-18]) </a:t>
            </a:r>
            <a:r>
              <a:rPr lang="en-GB" sz="1200" b="0" dirty="0">
                <a:latin typeface="+mn-lt"/>
                <a:ea typeface="Avenir Next" charset="0"/>
                <a:cs typeface="Avenir Next" charset="0"/>
              </a:rPr>
              <a:t>and members of the public – Featuring talks and workshops on ancient world, myths and story-telling from top authors such as Natalie Haynes, Emily Hauser, Caroline Lawrence, and Alexandra Sheppard + Warwick Academics. Supported by </a:t>
            </a:r>
            <a:r>
              <a:rPr lang="en-GB" sz="1200" b="0" dirty="0">
                <a:latin typeface="+mn-lt"/>
                <a:ea typeface="Avenir Next" charset="0"/>
                <a:cs typeface="Avenir Next" charset="0"/>
                <a:hlinkClick r:id="rId3"/>
              </a:rPr>
              <a:t>A. G. </a:t>
            </a:r>
            <a:r>
              <a:rPr lang="en-GB" sz="1200" b="0" dirty="0" err="1">
                <a:latin typeface="+mn-lt"/>
                <a:ea typeface="Avenir Next" charset="0"/>
                <a:cs typeface="Avenir Next" charset="0"/>
                <a:hlinkClick r:id="rId3"/>
              </a:rPr>
              <a:t>Leventis</a:t>
            </a:r>
            <a:r>
              <a:rPr lang="en-GB" sz="1200" b="0" dirty="0">
                <a:latin typeface="+mn-lt"/>
                <a:ea typeface="Avenir Next" charset="0"/>
                <a:cs typeface="Avenir Next" charset="0"/>
                <a:hlinkClick r:id="rId3"/>
              </a:rPr>
              <a:t> Foundation</a:t>
            </a:r>
            <a:endParaRPr lang="en-GB" sz="1200" b="0" dirty="0">
              <a:latin typeface="+mn-lt"/>
              <a:ea typeface="Avenir Next" charset="0"/>
              <a:cs typeface="Avenir Next" charset="0"/>
            </a:endParaRPr>
          </a:p>
          <a:p>
            <a:pPr lvl="1">
              <a:spcBef>
                <a:spcPts val="0"/>
              </a:spcBef>
            </a:pPr>
            <a:endParaRPr lang="en-GB" dirty="0"/>
          </a:p>
          <a:p>
            <a:pPr lvl="1"/>
            <a:endParaRPr lang="en-GB" dirty="0"/>
          </a:p>
        </p:txBody>
      </p:sp>
      <p:sp>
        <p:nvSpPr>
          <p:cNvPr id="3" name="Text Placeholder 2"/>
          <p:cNvSpPr>
            <a:spLocks noGrp="1"/>
          </p:cNvSpPr>
          <p:nvPr>
            <p:ph type="body" sz="quarter" idx="14"/>
          </p:nvPr>
        </p:nvSpPr>
        <p:spPr>
          <a:xfrm>
            <a:off x="263237" y="241886"/>
            <a:ext cx="3519317" cy="380867"/>
          </a:xfrm>
        </p:spPr>
        <p:txBody>
          <a:bodyPr/>
          <a:lstStyle/>
          <a:p>
            <a:r>
              <a:rPr lang="en-GB" dirty="0"/>
              <a:t>Warwick Classics Network</a:t>
            </a:r>
          </a:p>
        </p:txBody>
      </p:sp>
    </p:spTree>
    <p:extLst>
      <p:ext uri="{BB962C8B-B14F-4D97-AF65-F5344CB8AC3E}">
        <p14:creationId xmlns:p14="http://schemas.microsoft.com/office/powerpoint/2010/main" val="3409092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63237" y="996439"/>
            <a:ext cx="8492836" cy="2652015"/>
          </a:xfrm>
        </p:spPr>
        <p:txBody>
          <a:bodyPr/>
          <a:lstStyle/>
          <a:p>
            <a:r>
              <a:rPr lang="en-GB" dirty="0"/>
              <a:t>CPD Courses for Teachers, run locally and through Computing at School Coventry Community, in partnership with Coventry University</a:t>
            </a:r>
          </a:p>
          <a:p>
            <a:r>
              <a:rPr lang="en-GB" dirty="0"/>
              <a:t>In school and on campus sessions for pupils (</a:t>
            </a:r>
            <a:r>
              <a:rPr lang="en-GB" dirty="0" smtClean="0"/>
              <a:t>KS2-5 [Ages 9-18]), </a:t>
            </a:r>
            <a:r>
              <a:rPr lang="en-GB" dirty="0"/>
              <a:t>including: A day in the life of a battery engineer, Illuminating engineering, Electric Vehicle Batter Builder, Royal Institution Engineering Masterclasses, Understanding supply chains, Creative programming and control: embroidery machines</a:t>
            </a:r>
          </a:p>
          <a:p>
            <a:r>
              <a:rPr lang="en-GB" dirty="0"/>
              <a:t>Contribute a module to the Warwick Bright Stars Programme (</a:t>
            </a:r>
            <a:r>
              <a:rPr lang="en-GB" dirty="0" smtClean="0"/>
              <a:t>Y5/6 [Ages 9-11], </a:t>
            </a:r>
            <a:r>
              <a:rPr lang="en-GB" dirty="0"/>
              <a:t>organised by the outreach team)</a:t>
            </a:r>
          </a:p>
          <a:p>
            <a:r>
              <a:rPr lang="en-GB" dirty="0"/>
              <a:t>Free places at Engineering Society Conferences for y12/13 </a:t>
            </a:r>
            <a:r>
              <a:rPr lang="en-GB" dirty="0" smtClean="0"/>
              <a:t>(Ages 16-18)students </a:t>
            </a:r>
            <a:r>
              <a:rPr lang="en-GB" dirty="0"/>
              <a:t>interested in engineering</a:t>
            </a:r>
          </a:p>
          <a:p>
            <a:r>
              <a:rPr lang="en-GB" dirty="0"/>
              <a:t>Find out more: </a:t>
            </a:r>
            <a:r>
              <a:rPr lang="en-GB" dirty="0">
                <a:hlinkClick r:id="rId2"/>
              </a:rPr>
              <a:t>https://warwick.ac.uk/fac/sci/wmg/about/outreach/opportunities</a:t>
            </a:r>
            <a:r>
              <a:rPr lang="en-GB" dirty="0"/>
              <a:t>  </a:t>
            </a:r>
          </a:p>
          <a:p>
            <a:endParaRPr lang="en-GB" dirty="0"/>
          </a:p>
          <a:p>
            <a:pPr marL="0" indent="0">
              <a:buNone/>
            </a:pPr>
            <a:r>
              <a:rPr lang="en-GB" dirty="0"/>
              <a:t>Numbers engaged are not recorded</a:t>
            </a:r>
          </a:p>
        </p:txBody>
      </p:sp>
      <p:sp>
        <p:nvSpPr>
          <p:cNvPr id="3" name="Text Placeholder 2"/>
          <p:cNvSpPr>
            <a:spLocks noGrp="1"/>
          </p:cNvSpPr>
          <p:nvPr>
            <p:ph type="body" sz="quarter" idx="14"/>
          </p:nvPr>
        </p:nvSpPr>
        <p:spPr>
          <a:xfrm>
            <a:off x="263237" y="432320"/>
            <a:ext cx="3519317" cy="380867"/>
          </a:xfrm>
        </p:spPr>
        <p:txBody>
          <a:bodyPr/>
          <a:lstStyle/>
          <a:p>
            <a:r>
              <a:rPr lang="en-GB" dirty="0"/>
              <a:t>WMG</a:t>
            </a:r>
          </a:p>
        </p:txBody>
      </p:sp>
    </p:spTree>
    <p:extLst>
      <p:ext uri="{BB962C8B-B14F-4D97-AF65-F5344CB8AC3E}">
        <p14:creationId xmlns:p14="http://schemas.microsoft.com/office/powerpoint/2010/main" val="1333417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793673" y="158759"/>
            <a:ext cx="4017818" cy="3650540"/>
          </a:xfrm>
        </p:spPr>
        <p:txBody>
          <a:bodyPr/>
          <a:lstStyle/>
          <a:p>
            <a:r>
              <a:rPr lang="en-GB" b="1" dirty="0" smtClean="0"/>
              <a:t>Primary </a:t>
            </a:r>
            <a:r>
              <a:rPr lang="en-GB" b="1" dirty="0"/>
              <a:t>School Languages Day; 180 students aged 7 to </a:t>
            </a:r>
            <a:r>
              <a:rPr lang="en-GB" b="1" dirty="0" smtClean="0"/>
              <a:t>11</a:t>
            </a:r>
            <a:endParaRPr lang="en-GB" dirty="0"/>
          </a:p>
          <a:p>
            <a:pPr lvl="1">
              <a:lnSpc>
                <a:spcPct val="100000"/>
              </a:lnSpc>
              <a:spcBef>
                <a:spcPts val="0"/>
              </a:spcBef>
            </a:pPr>
            <a:r>
              <a:rPr lang="en-GB" sz="1100" b="0" dirty="0" smtClean="0">
                <a:latin typeface="+mn-lt"/>
                <a:ea typeface="Avenir Next" charset="0"/>
                <a:cs typeface="Avenir Next" charset="0"/>
              </a:rPr>
              <a:t>One off event at St </a:t>
            </a:r>
            <a:r>
              <a:rPr lang="en-GB" sz="1100" b="0" dirty="0">
                <a:latin typeface="+mn-lt"/>
                <a:ea typeface="Avenir Next" charset="0"/>
                <a:cs typeface="Avenir Next" charset="0"/>
              </a:rPr>
              <a:t>Paul’s Primary School in Leamington Spa </a:t>
            </a:r>
            <a:r>
              <a:rPr lang="en-GB" sz="1100" b="0" dirty="0" smtClean="0">
                <a:latin typeface="+mn-lt"/>
                <a:ea typeface="Avenir Next" charset="0"/>
                <a:cs typeface="Avenir Next" charset="0"/>
              </a:rPr>
              <a:t>in 2019, excellent feedback – likely to run again. </a:t>
            </a:r>
          </a:p>
          <a:p>
            <a:pPr lvl="1">
              <a:lnSpc>
                <a:spcPct val="100000"/>
              </a:lnSpc>
              <a:spcBef>
                <a:spcPts val="0"/>
              </a:spcBef>
            </a:pPr>
            <a:r>
              <a:rPr lang="en-GB" sz="1100" b="0" dirty="0" smtClean="0">
                <a:latin typeface="+mn-lt"/>
                <a:ea typeface="Avenir Next" charset="0"/>
                <a:cs typeface="Avenir Next" charset="0"/>
              </a:rPr>
              <a:t>Years </a:t>
            </a:r>
            <a:r>
              <a:rPr lang="en-GB" sz="1100" b="0" dirty="0">
                <a:latin typeface="+mn-lt"/>
                <a:ea typeface="Avenir Next" charset="0"/>
                <a:cs typeface="Avenir Next" charset="0"/>
              </a:rPr>
              <a:t>3 and 4 were introduced to Spanish Christmas traditions and Chinese New Year traditions.  Years 5 and 6 explored different Christmas traditions in French-speaking countries around the world.  </a:t>
            </a:r>
            <a:endParaRPr lang="en-GB" sz="1100" b="0" dirty="0" smtClean="0">
              <a:latin typeface="+mn-lt"/>
              <a:ea typeface="Avenir Next" charset="0"/>
              <a:cs typeface="Avenir Next" charset="0"/>
            </a:endParaRPr>
          </a:p>
          <a:p>
            <a:pPr lvl="1">
              <a:lnSpc>
                <a:spcPct val="100000"/>
              </a:lnSpc>
              <a:spcBef>
                <a:spcPts val="0"/>
              </a:spcBef>
            </a:pPr>
            <a:r>
              <a:rPr lang="en-GB" sz="1100" b="0" dirty="0" smtClean="0">
                <a:latin typeface="+mn-lt"/>
                <a:ea typeface="Avenir Next" charset="0"/>
                <a:cs typeface="Avenir Next" charset="0"/>
              </a:rPr>
              <a:t>Objective </a:t>
            </a:r>
            <a:r>
              <a:rPr lang="en-GB" sz="1100" b="0" dirty="0">
                <a:latin typeface="+mn-lt"/>
                <a:ea typeface="Avenir Next" charset="0"/>
                <a:cs typeface="Avenir Next" charset="0"/>
              </a:rPr>
              <a:t>to show students how far they could ‘travel’ with knowledge of different cultures/languages and to promote the study of languages at a school where there is only one </a:t>
            </a:r>
            <a:r>
              <a:rPr lang="en-GB" sz="1100" b="0" dirty="0" smtClean="0">
                <a:latin typeface="+mn-lt"/>
                <a:ea typeface="Avenir Next" charset="0"/>
                <a:cs typeface="Avenir Next" charset="0"/>
              </a:rPr>
              <a:t>language </a:t>
            </a:r>
            <a:r>
              <a:rPr lang="en-GB" sz="1100" b="0" dirty="0">
                <a:latin typeface="+mn-lt"/>
                <a:ea typeface="Avenir Next" charset="0"/>
                <a:cs typeface="Avenir Next" charset="0"/>
              </a:rPr>
              <a:t>teacher (French</a:t>
            </a:r>
            <a:r>
              <a:rPr lang="en-GB" sz="1100" b="0" dirty="0" smtClean="0">
                <a:latin typeface="+mn-lt"/>
                <a:ea typeface="Avenir Next" charset="0"/>
                <a:cs typeface="Avenir Next" charset="0"/>
              </a:rPr>
              <a:t>).</a:t>
            </a:r>
          </a:p>
          <a:p>
            <a:pPr lvl="1">
              <a:lnSpc>
                <a:spcPct val="100000"/>
              </a:lnSpc>
              <a:spcBef>
                <a:spcPts val="0"/>
              </a:spcBef>
            </a:pPr>
            <a:endParaRPr lang="en-GB" sz="1100" b="0" dirty="0">
              <a:latin typeface="+mn-lt"/>
              <a:ea typeface="Avenir Next" charset="0"/>
              <a:cs typeface="Avenir Next" charset="0"/>
            </a:endParaRPr>
          </a:p>
          <a:p>
            <a:pPr>
              <a:lnSpc>
                <a:spcPct val="125000"/>
              </a:lnSpc>
              <a:spcAft>
                <a:spcPts val="0"/>
              </a:spcAft>
            </a:pPr>
            <a:r>
              <a:rPr lang="en-GB" b="1" dirty="0"/>
              <a:t>A-Level Teacher Day; 20 teachers</a:t>
            </a:r>
          </a:p>
          <a:p>
            <a:pPr lvl="1">
              <a:lnSpc>
                <a:spcPct val="100000"/>
              </a:lnSpc>
              <a:spcBef>
                <a:spcPts val="0"/>
              </a:spcBef>
            </a:pPr>
            <a:r>
              <a:rPr lang="en-GB" sz="1100" b="0" dirty="0">
                <a:ea typeface="Avenir Next" charset="0"/>
                <a:cs typeface="Avenir Next" charset="0"/>
              </a:rPr>
              <a:t>Run once in 2019 – good feedback so hope to run this event again.  </a:t>
            </a:r>
          </a:p>
          <a:p>
            <a:pPr lvl="1">
              <a:lnSpc>
                <a:spcPct val="100000"/>
              </a:lnSpc>
              <a:spcBef>
                <a:spcPts val="0"/>
              </a:spcBef>
            </a:pPr>
            <a:r>
              <a:rPr lang="en-GB" sz="1100" b="0" dirty="0">
                <a:ea typeface="Avenir Next" charset="0"/>
                <a:cs typeface="Avenir Next" charset="0"/>
              </a:rPr>
              <a:t>20 teachers from 16 schools attended</a:t>
            </a:r>
          </a:p>
          <a:p>
            <a:pPr lvl="1">
              <a:lnSpc>
                <a:spcPct val="100000"/>
              </a:lnSpc>
              <a:spcBef>
                <a:spcPts val="0"/>
              </a:spcBef>
            </a:pPr>
            <a:r>
              <a:rPr lang="en-GB" sz="1100" b="0" dirty="0">
                <a:ea typeface="Avenir Next" charset="0"/>
                <a:cs typeface="Avenir Next" charset="0"/>
              </a:rPr>
              <a:t>Objective to support teaching of texts at A-Level and facilitate a network for teachers.  Also an opportunity for SMLC staff to find out more about the challenges facing MFL teachers and how to support them.</a:t>
            </a:r>
          </a:p>
          <a:p>
            <a:pPr marL="342900" lvl="1" indent="0">
              <a:lnSpc>
                <a:spcPct val="100000"/>
              </a:lnSpc>
              <a:spcBef>
                <a:spcPts val="0"/>
              </a:spcBef>
              <a:buNone/>
            </a:pPr>
            <a:endParaRPr lang="en-GB" sz="1100" b="0" dirty="0">
              <a:latin typeface="+mn-lt"/>
              <a:ea typeface="Avenir Next" charset="0"/>
              <a:cs typeface="Avenir Next" charset="0"/>
            </a:endParaRPr>
          </a:p>
        </p:txBody>
      </p:sp>
      <p:sp>
        <p:nvSpPr>
          <p:cNvPr id="3" name="Text Placeholder 2"/>
          <p:cNvSpPr>
            <a:spLocks noGrp="1"/>
          </p:cNvSpPr>
          <p:nvPr>
            <p:ph type="body" sz="quarter" idx="14"/>
          </p:nvPr>
        </p:nvSpPr>
        <p:spPr>
          <a:xfrm>
            <a:off x="263237" y="241886"/>
            <a:ext cx="3519317" cy="380867"/>
          </a:xfrm>
        </p:spPr>
        <p:txBody>
          <a:bodyPr/>
          <a:lstStyle/>
          <a:p>
            <a:r>
              <a:rPr lang="en-GB" dirty="0" smtClean="0"/>
              <a:t>School of Modern Languages</a:t>
            </a:r>
            <a:endParaRPr lang="en-GB" dirty="0"/>
          </a:p>
        </p:txBody>
      </p:sp>
      <p:sp>
        <p:nvSpPr>
          <p:cNvPr id="4" name="Text Placeholder 1"/>
          <p:cNvSpPr txBox="1">
            <a:spLocks/>
          </p:cNvSpPr>
          <p:nvPr/>
        </p:nvSpPr>
        <p:spPr>
          <a:xfrm>
            <a:off x="415637" y="774064"/>
            <a:ext cx="4017818" cy="3118362"/>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lvl="1" indent="0">
              <a:lnSpc>
                <a:spcPct val="100000"/>
              </a:lnSpc>
              <a:spcBef>
                <a:spcPts val="0"/>
              </a:spcBef>
              <a:buFont typeface="Arial" panose="020B0604020202020204" pitchFamily="34" charset="0"/>
              <a:buNone/>
            </a:pPr>
            <a:endParaRPr lang="en-GB" sz="1100" dirty="0" smtClean="0">
              <a:latin typeface="+mn-lt"/>
            </a:endParaRPr>
          </a:p>
        </p:txBody>
      </p:sp>
      <p:sp>
        <p:nvSpPr>
          <p:cNvPr id="5" name="TextBox 4"/>
          <p:cNvSpPr txBox="1"/>
          <p:nvPr/>
        </p:nvSpPr>
        <p:spPr>
          <a:xfrm>
            <a:off x="353291" y="622753"/>
            <a:ext cx="4003964" cy="3170099"/>
          </a:xfrm>
          <a:prstGeom prst="rect">
            <a:avLst/>
          </a:prstGeom>
          <a:noFill/>
        </p:spPr>
        <p:txBody>
          <a:bodyPr wrap="square" rtlCol="0">
            <a:spAutoFit/>
          </a:bodyPr>
          <a:lstStyle/>
          <a:p>
            <a:pPr marL="171450" indent="-171450">
              <a:lnSpc>
                <a:spcPct val="100000"/>
              </a:lnSpc>
              <a:buFont typeface="Arial" panose="020B0604020202020204" pitchFamily="34" charset="0"/>
              <a:buChar char="•"/>
            </a:pPr>
            <a:r>
              <a:rPr lang="en-GB" sz="1200" b="1" dirty="0"/>
              <a:t>Languages Mentoring Scheme: (with Coventry) 480 students aged 12 to </a:t>
            </a:r>
            <a:r>
              <a:rPr lang="en-GB" sz="1200" b="1" dirty="0" smtClean="0"/>
              <a:t>14</a:t>
            </a:r>
          </a:p>
          <a:p>
            <a:pPr marL="514350" lvl="1" indent="-171450">
              <a:lnSpc>
                <a:spcPct val="100000"/>
              </a:lnSpc>
              <a:spcBef>
                <a:spcPts val="0"/>
              </a:spcBef>
              <a:buFont typeface="Arial" panose="020B0604020202020204" pitchFamily="34" charset="0"/>
              <a:buChar char="•"/>
            </a:pPr>
            <a:r>
              <a:rPr lang="en-GB" sz="1100" dirty="0" smtClean="0">
                <a:ea typeface="Avenir Next" charset="0"/>
                <a:cs typeface="Avenir Next" charset="0"/>
              </a:rPr>
              <a:t>National </a:t>
            </a:r>
            <a:r>
              <a:rPr lang="en-GB" sz="1100" dirty="0">
                <a:ea typeface="Avenir Next" charset="0"/>
                <a:cs typeface="Avenir Next" charset="0"/>
              </a:rPr>
              <a:t>mentoring scheme run by Language Horizons with funding from the Department for Education. </a:t>
            </a:r>
            <a:r>
              <a:rPr lang="en-GB" sz="1100" dirty="0" smtClean="0">
                <a:ea typeface="Avenir Next" charset="0"/>
                <a:cs typeface="Avenir Next" charset="0"/>
              </a:rPr>
              <a:t> </a:t>
            </a:r>
            <a:r>
              <a:rPr lang="en-GB" sz="1100" dirty="0" smtClean="0">
                <a:ea typeface="Avenir Next" charset="0"/>
                <a:cs typeface="Avenir Next" charset="0"/>
                <a:hlinkClick r:id="rId2"/>
              </a:rPr>
              <a:t>http</a:t>
            </a:r>
            <a:r>
              <a:rPr lang="en-GB" sz="1100" dirty="0">
                <a:ea typeface="Avenir Next" charset="0"/>
                <a:cs typeface="Avenir Next" charset="0"/>
                <a:hlinkClick r:id="rId2"/>
              </a:rPr>
              <a:t>://mflmentoring.co.uk/language-horizons/</a:t>
            </a:r>
            <a:r>
              <a:rPr lang="en-GB" sz="1100" dirty="0">
                <a:ea typeface="Avenir Next" charset="0"/>
                <a:cs typeface="Avenir Next" charset="0"/>
              </a:rPr>
              <a:t>  </a:t>
            </a:r>
            <a:endParaRPr lang="en-GB" sz="1100" dirty="0" smtClean="0">
              <a:ea typeface="Avenir Next" charset="0"/>
              <a:cs typeface="Avenir Next" charset="0"/>
            </a:endParaRPr>
          </a:p>
          <a:p>
            <a:pPr marL="514350" lvl="1" indent="-171450">
              <a:lnSpc>
                <a:spcPct val="100000"/>
              </a:lnSpc>
              <a:spcBef>
                <a:spcPts val="0"/>
              </a:spcBef>
              <a:buFont typeface="Arial" panose="020B0604020202020204" pitchFamily="34" charset="0"/>
              <a:buChar char="•"/>
            </a:pPr>
            <a:r>
              <a:rPr lang="en-GB" sz="1100" dirty="0" smtClean="0">
                <a:ea typeface="Avenir Next" charset="0"/>
                <a:cs typeface="Avenir Next" charset="0"/>
              </a:rPr>
              <a:t>Warwick </a:t>
            </a:r>
            <a:r>
              <a:rPr lang="en-GB" sz="1100" dirty="0">
                <a:ea typeface="Avenir Next" charset="0"/>
                <a:cs typeface="Avenir Next" charset="0"/>
              </a:rPr>
              <a:t>and Coventry are the second ‘hub’ for this scheme in England after it ran in Sheffield last year. </a:t>
            </a:r>
            <a:endParaRPr lang="en-GB" sz="1100" dirty="0" smtClean="0">
              <a:ea typeface="Avenir Next" charset="0"/>
              <a:cs typeface="Avenir Next" charset="0"/>
            </a:endParaRPr>
          </a:p>
          <a:p>
            <a:pPr marL="514350" lvl="1" indent="-171450">
              <a:lnSpc>
                <a:spcPct val="100000"/>
              </a:lnSpc>
              <a:spcBef>
                <a:spcPts val="0"/>
              </a:spcBef>
              <a:buFont typeface="Arial" panose="020B0604020202020204" pitchFamily="34" charset="0"/>
              <a:buChar char="•"/>
            </a:pPr>
            <a:r>
              <a:rPr lang="en-GB" sz="1100" dirty="0" smtClean="0">
                <a:ea typeface="Avenir Next" charset="0"/>
                <a:cs typeface="Avenir Next" charset="0"/>
              </a:rPr>
              <a:t>Student </a:t>
            </a:r>
            <a:r>
              <a:rPr lang="en-GB" sz="1100" dirty="0">
                <a:ea typeface="Avenir Next" charset="0"/>
                <a:cs typeface="Avenir Next" charset="0"/>
              </a:rPr>
              <a:t>mentors from universities are sent into schools where languages are not compulsory at GCSE </a:t>
            </a:r>
            <a:r>
              <a:rPr lang="en-GB" sz="1100" dirty="0" smtClean="0">
                <a:ea typeface="Avenir Next" charset="0"/>
                <a:cs typeface="Avenir Next" charset="0"/>
              </a:rPr>
              <a:t>to improve </a:t>
            </a:r>
            <a:r>
              <a:rPr lang="en-GB" sz="1100" dirty="0">
                <a:ea typeface="Avenir Next" charset="0"/>
                <a:cs typeface="Avenir Next" charset="0"/>
              </a:rPr>
              <a:t>the </a:t>
            </a:r>
            <a:r>
              <a:rPr lang="en-GB" sz="1100" dirty="0" smtClean="0">
                <a:ea typeface="Avenir Next" charset="0"/>
                <a:cs typeface="Avenir Next" charset="0"/>
              </a:rPr>
              <a:t>uptake of languages.</a:t>
            </a:r>
          </a:p>
          <a:p>
            <a:pPr marL="514350" lvl="1" indent="-171450">
              <a:lnSpc>
                <a:spcPct val="100000"/>
              </a:lnSpc>
              <a:spcBef>
                <a:spcPts val="0"/>
              </a:spcBef>
              <a:buFont typeface="Arial" panose="020B0604020202020204" pitchFamily="34" charset="0"/>
              <a:buChar char="•"/>
            </a:pPr>
            <a:r>
              <a:rPr lang="en-GB" sz="1100" dirty="0" smtClean="0">
                <a:ea typeface="Avenir Next" charset="0"/>
                <a:cs typeface="Avenir Next" charset="0"/>
              </a:rPr>
              <a:t>The </a:t>
            </a:r>
            <a:r>
              <a:rPr lang="en-GB" sz="1100" dirty="0">
                <a:ea typeface="Avenir Next" charset="0"/>
                <a:cs typeface="Avenir Next" charset="0"/>
              </a:rPr>
              <a:t>scheme aims for around 75% of the schools participating to meet widening participation criteria (high pupil premium</a:t>
            </a:r>
            <a:r>
              <a:rPr lang="en-GB" sz="1100" dirty="0" smtClean="0">
                <a:ea typeface="Avenir Next" charset="0"/>
                <a:cs typeface="Avenir Next" charset="0"/>
              </a:rPr>
              <a:t>).</a:t>
            </a:r>
          </a:p>
          <a:p>
            <a:pPr marL="514350" lvl="1" indent="-171450">
              <a:lnSpc>
                <a:spcPct val="100000"/>
              </a:lnSpc>
              <a:spcBef>
                <a:spcPts val="0"/>
              </a:spcBef>
              <a:buFont typeface="Arial" panose="020B0604020202020204" pitchFamily="34" charset="0"/>
              <a:buChar char="•"/>
            </a:pPr>
            <a:r>
              <a:rPr lang="en-GB" sz="1100" dirty="0" smtClean="0">
                <a:ea typeface="Avenir Next" charset="0"/>
                <a:cs typeface="Avenir Next" charset="0"/>
              </a:rPr>
              <a:t>19 </a:t>
            </a:r>
            <a:r>
              <a:rPr lang="en-GB" sz="1100" dirty="0">
                <a:ea typeface="Avenir Next" charset="0"/>
                <a:cs typeface="Avenir Next" charset="0"/>
              </a:rPr>
              <a:t>schools in the West Midlands are participating in the scheme this term.  Two mentors will be sent to each school.  </a:t>
            </a:r>
            <a:r>
              <a:rPr lang="en-GB" sz="1100" dirty="0" smtClean="0">
                <a:ea typeface="Avenir Next" charset="0"/>
                <a:cs typeface="Avenir Next" charset="0"/>
              </a:rPr>
              <a:t>Scheme </a:t>
            </a:r>
            <a:r>
              <a:rPr lang="en-GB" sz="1100" dirty="0">
                <a:ea typeface="Avenir Next" charset="0"/>
                <a:cs typeface="Avenir Next" charset="0"/>
              </a:rPr>
              <a:t>aims to target approximately 480 </a:t>
            </a:r>
            <a:r>
              <a:rPr lang="en-GB" sz="1100" dirty="0" smtClean="0">
                <a:ea typeface="Avenir Next" charset="0"/>
                <a:cs typeface="Avenir Next" charset="0"/>
              </a:rPr>
              <a:t>students.</a:t>
            </a:r>
            <a:endParaRPr lang="en-GB" sz="1100" dirty="0">
              <a:ea typeface="Avenir Next" charset="0"/>
              <a:cs typeface="Avenir Next" charset="0"/>
            </a:endParaRPr>
          </a:p>
        </p:txBody>
      </p:sp>
    </p:spTree>
    <p:extLst>
      <p:ext uri="{BB962C8B-B14F-4D97-AF65-F5344CB8AC3E}">
        <p14:creationId xmlns:p14="http://schemas.microsoft.com/office/powerpoint/2010/main" val="9789668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63237" y="621664"/>
            <a:ext cx="4045527" cy="3118362"/>
          </a:xfrm>
        </p:spPr>
        <p:txBody>
          <a:bodyPr/>
          <a:lstStyle/>
          <a:p>
            <a:r>
              <a:rPr lang="en-GB" b="1" dirty="0" smtClean="0"/>
              <a:t>Glastonbury </a:t>
            </a:r>
            <a:r>
              <a:rPr lang="en-GB" b="1" dirty="0"/>
              <a:t>Goes Global: 72 students aged 12 to 13</a:t>
            </a:r>
            <a:endParaRPr lang="en-GB" dirty="0"/>
          </a:p>
          <a:p>
            <a:pPr lvl="1">
              <a:lnSpc>
                <a:spcPct val="100000"/>
              </a:lnSpc>
              <a:spcBef>
                <a:spcPts val="0"/>
              </a:spcBef>
            </a:pPr>
            <a:r>
              <a:rPr lang="en-GB" sz="1100" b="0" dirty="0">
                <a:latin typeface="+mn-lt"/>
                <a:ea typeface="Avenir Next" charset="0"/>
                <a:cs typeface="Avenir Next" charset="0"/>
              </a:rPr>
              <a:t>This event ran for the second time this year on campus on 26 November.</a:t>
            </a:r>
          </a:p>
          <a:p>
            <a:pPr lvl="1">
              <a:lnSpc>
                <a:spcPct val="100000"/>
              </a:lnSpc>
              <a:spcBef>
                <a:spcPts val="0"/>
              </a:spcBef>
            </a:pPr>
            <a:r>
              <a:rPr lang="en-GB" sz="1100" b="0" dirty="0">
                <a:latin typeface="+mn-lt"/>
                <a:ea typeface="Avenir Next" charset="0"/>
                <a:cs typeface="Avenir Next" charset="0"/>
              </a:rPr>
              <a:t>The event open to schools that qualify for widening participation programmes; students in year 8 (aged 12-13) worked in teams of 6; in total 72 students attended from 8 schools.</a:t>
            </a:r>
          </a:p>
          <a:p>
            <a:pPr lvl="1">
              <a:lnSpc>
                <a:spcPct val="100000"/>
              </a:lnSpc>
              <a:spcBef>
                <a:spcPts val="0"/>
              </a:spcBef>
            </a:pPr>
            <a:r>
              <a:rPr lang="en-GB" sz="1100" b="0" dirty="0">
                <a:latin typeface="+mn-lt"/>
                <a:ea typeface="Avenir Next" charset="0"/>
                <a:cs typeface="Avenir Next" charset="0"/>
              </a:rPr>
              <a:t>Students are asked to design a music festival in France, Germany, Italy, or Spain.  They use their language skills to order materials to build a festival model, to interview local councils and a ‘celebrity’.  At the end of the day various awards are handed out to the teams.</a:t>
            </a:r>
          </a:p>
          <a:p>
            <a:pPr lvl="1">
              <a:lnSpc>
                <a:spcPct val="100000"/>
              </a:lnSpc>
              <a:spcBef>
                <a:spcPts val="0"/>
              </a:spcBef>
            </a:pPr>
            <a:r>
              <a:rPr lang="en-GB" sz="1100" b="0" dirty="0">
                <a:latin typeface="+mn-lt"/>
                <a:ea typeface="Avenir Next" charset="0"/>
                <a:cs typeface="Avenir Next" charset="0"/>
              </a:rPr>
              <a:t>The objective is to show students how they might use languages in the workplace.  The event targets students early in year 8 because this is the year in most WP schools where students make GCSE option choices. </a:t>
            </a:r>
          </a:p>
        </p:txBody>
      </p:sp>
      <p:sp>
        <p:nvSpPr>
          <p:cNvPr id="3" name="Text Placeholder 2"/>
          <p:cNvSpPr>
            <a:spLocks noGrp="1"/>
          </p:cNvSpPr>
          <p:nvPr>
            <p:ph type="body" sz="quarter" idx="14"/>
          </p:nvPr>
        </p:nvSpPr>
        <p:spPr>
          <a:xfrm>
            <a:off x="263237" y="241886"/>
            <a:ext cx="4828308" cy="380867"/>
          </a:xfrm>
        </p:spPr>
        <p:txBody>
          <a:bodyPr/>
          <a:lstStyle/>
          <a:p>
            <a:r>
              <a:rPr lang="en-GB" dirty="0" smtClean="0"/>
              <a:t>School of Modern Languages Continued </a:t>
            </a:r>
            <a:endParaRPr lang="en-GB" dirty="0"/>
          </a:p>
        </p:txBody>
      </p:sp>
      <p:sp>
        <p:nvSpPr>
          <p:cNvPr id="4" name="TextBox 3"/>
          <p:cNvSpPr txBox="1"/>
          <p:nvPr/>
        </p:nvSpPr>
        <p:spPr>
          <a:xfrm>
            <a:off x="4890654" y="622753"/>
            <a:ext cx="3941619" cy="3139321"/>
          </a:xfrm>
          <a:prstGeom prst="rect">
            <a:avLst/>
          </a:prstGeom>
          <a:noFill/>
        </p:spPr>
        <p:txBody>
          <a:bodyPr wrap="square" rtlCol="0">
            <a:spAutoFit/>
          </a:bodyPr>
          <a:lstStyle/>
          <a:p>
            <a:pPr marL="171450" indent="-171450">
              <a:buFont typeface="Arial" panose="020B0604020202020204" pitchFamily="34" charset="0"/>
              <a:buChar char="•"/>
            </a:pPr>
            <a:r>
              <a:rPr lang="en-GB" sz="1100" b="1" dirty="0">
                <a:ea typeface="Avenir Next" charset="0"/>
                <a:cs typeface="Avenir Next" charset="0"/>
              </a:rPr>
              <a:t>Language Centre Video Competition: estimate 40 students aged 15 to 18</a:t>
            </a:r>
          </a:p>
          <a:p>
            <a:pPr marL="514350" lvl="1" indent="-171450">
              <a:buFont typeface="Arial" panose="020B0604020202020204" pitchFamily="34" charset="0"/>
              <a:buChar char="•"/>
            </a:pPr>
            <a:r>
              <a:rPr lang="en-GB" sz="1100" dirty="0" smtClean="0">
                <a:ea typeface="Avenir Next" charset="0"/>
                <a:cs typeface="Avenir Next" charset="0"/>
              </a:rPr>
              <a:t>Ran for first time in 2019, plans to repeat (lots of interest shown from schools)</a:t>
            </a:r>
          </a:p>
          <a:p>
            <a:pPr marL="514350" lvl="1" indent="-171450">
              <a:buFont typeface="Arial" panose="020B0604020202020204" pitchFamily="34" charset="0"/>
              <a:buChar char="•"/>
            </a:pPr>
            <a:r>
              <a:rPr lang="en-GB" sz="1100" dirty="0" smtClean="0">
                <a:ea typeface="Avenir Next" charset="0"/>
                <a:cs typeface="Avenir Next" charset="0"/>
              </a:rPr>
              <a:t>Students </a:t>
            </a:r>
            <a:r>
              <a:rPr lang="en-GB" sz="1100" dirty="0">
                <a:ea typeface="Avenir Next" charset="0"/>
                <a:cs typeface="Avenir Next" charset="0"/>
              </a:rPr>
              <a:t>in SMLC have made videos describing their experiences of learning Arabic, Chinese, Japanese, Portuguese or Russian.  </a:t>
            </a:r>
            <a:endParaRPr lang="en-GB" sz="1100" dirty="0" smtClean="0">
              <a:ea typeface="Avenir Next" charset="0"/>
              <a:cs typeface="Avenir Next" charset="0"/>
            </a:endParaRPr>
          </a:p>
          <a:p>
            <a:pPr marL="514350" lvl="1" indent="-171450">
              <a:buFont typeface="Arial" panose="020B0604020202020204" pitchFamily="34" charset="0"/>
              <a:buChar char="•"/>
            </a:pPr>
            <a:r>
              <a:rPr lang="en-GB" sz="1100" dirty="0" smtClean="0">
                <a:ea typeface="Avenir Next" charset="0"/>
                <a:cs typeface="Avenir Next" charset="0"/>
              </a:rPr>
              <a:t>Pupils </a:t>
            </a:r>
            <a:r>
              <a:rPr lang="en-GB" sz="1100" dirty="0">
                <a:ea typeface="Avenir Next" charset="0"/>
                <a:cs typeface="Avenir Next" charset="0"/>
              </a:rPr>
              <a:t>from local schools are invited to come and watch the videos and act as judges, voting for their favourite video.  Last year approximately 20 students from local schools attended, most aged between 16 and 18.  </a:t>
            </a:r>
          </a:p>
          <a:p>
            <a:pPr marL="514350" lvl="1" indent="-171450">
              <a:buFont typeface="Arial" panose="020B0604020202020204" pitchFamily="34" charset="0"/>
              <a:buChar char="•"/>
            </a:pPr>
            <a:r>
              <a:rPr lang="en-GB" sz="1100" dirty="0" smtClean="0">
                <a:ea typeface="Avenir Next" charset="0"/>
                <a:cs typeface="Avenir Next" charset="0"/>
              </a:rPr>
              <a:t>Objective </a:t>
            </a:r>
            <a:r>
              <a:rPr lang="en-GB" sz="1100" dirty="0">
                <a:ea typeface="Avenir Next" charset="0"/>
                <a:cs typeface="Avenir Next" charset="0"/>
              </a:rPr>
              <a:t>is to promote the study of other languages not traditionally taught in schools and to give students a taster of what picking up a new language at university might involve</a:t>
            </a:r>
            <a:r>
              <a:rPr lang="en-GB" sz="1100" dirty="0" smtClean="0">
                <a:ea typeface="Avenir Next" charset="0"/>
                <a:cs typeface="Avenir Next" charset="0"/>
              </a:rPr>
              <a:t>.</a:t>
            </a:r>
          </a:p>
          <a:p>
            <a:pPr marL="514350" lvl="1" indent="-171450">
              <a:buFont typeface="Arial" panose="020B0604020202020204" pitchFamily="34" charset="0"/>
              <a:buChar char="•"/>
            </a:pPr>
            <a:r>
              <a:rPr lang="en-GB" sz="1100" dirty="0">
                <a:ea typeface="Avenir Next" charset="0"/>
                <a:cs typeface="Avenir Next" charset="0"/>
                <a:hlinkClick r:id="rId2"/>
              </a:rPr>
              <a:t>https://warwick.ac.uk/fac/arts/languagecentre/news/videocomp/event/</a:t>
            </a:r>
            <a:endParaRPr lang="en-GB" sz="1100" dirty="0">
              <a:ea typeface="Avenir Next" charset="0"/>
              <a:cs typeface="Avenir Next" charset="0"/>
            </a:endParaRPr>
          </a:p>
          <a:p>
            <a:pPr lvl="1"/>
            <a:endParaRPr lang="en-GB" sz="1100" dirty="0">
              <a:ea typeface="Avenir Next" charset="0"/>
              <a:cs typeface="Avenir Next" charset="0"/>
            </a:endParaRPr>
          </a:p>
        </p:txBody>
      </p:sp>
    </p:spTree>
    <p:extLst>
      <p:ext uri="{BB962C8B-B14F-4D97-AF65-F5344CB8AC3E}">
        <p14:creationId xmlns:p14="http://schemas.microsoft.com/office/powerpoint/2010/main" val="165769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263237" y="241886"/>
            <a:ext cx="4828308" cy="380867"/>
          </a:xfrm>
        </p:spPr>
        <p:txBody>
          <a:bodyPr/>
          <a:lstStyle/>
          <a:p>
            <a:r>
              <a:rPr lang="en-GB" dirty="0" smtClean="0"/>
              <a:t>School of Modern Languages Continued </a:t>
            </a:r>
            <a:endParaRPr lang="en-GB" dirty="0"/>
          </a:p>
        </p:txBody>
      </p:sp>
      <p:sp>
        <p:nvSpPr>
          <p:cNvPr id="5" name="TextBox 4"/>
          <p:cNvSpPr txBox="1"/>
          <p:nvPr/>
        </p:nvSpPr>
        <p:spPr>
          <a:xfrm>
            <a:off x="263237" y="622753"/>
            <a:ext cx="8728363" cy="3208571"/>
          </a:xfrm>
          <a:prstGeom prst="rect">
            <a:avLst/>
          </a:prstGeom>
          <a:noFill/>
        </p:spPr>
        <p:txBody>
          <a:bodyPr wrap="square" rtlCol="0">
            <a:spAutoFit/>
          </a:bodyPr>
          <a:lstStyle/>
          <a:p>
            <a:r>
              <a:rPr lang="en-GB" b="1" dirty="0" smtClean="0"/>
              <a:t>Other events in planning for 2020:</a:t>
            </a:r>
            <a:endParaRPr lang="en-GB" dirty="0"/>
          </a:p>
          <a:p>
            <a:pPr marL="285750" lvl="0" indent="-285750">
              <a:buFont typeface="Arial" panose="020B0604020202020204" pitchFamily="34" charset="0"/>
              <a:buChar char="•"/>
            </a:pPr>
            <a:r>
              <a:rPr lang="en-GB" dirty="0" smtClean="0"/>
              <a:t>SMLC </a:t>
            </a:r>
            <a:r>
              <a:rPr lang="en-GB" dirty="0"/>
              <a:t>taster day: for students in year 12 studying a language to A-Level; we will run lectures and seminars to give a taste for what a languages degree involves.  The event will be open to all but we will try to partner up students that qualify for widening participation programmes with some of our WP student ambassadors before the event and on the day.  The day aims to showcase the cultural components and variety of a languages degree; the WP element of the day aims to make languages at university accessible. </a:t>
            </a:r>
            <a:r>
              <a:rPr lang="en-GB" dirty="0" smtClean="0"/>
              <a:t>Anticipate </a:t>
            </a:r>
            <a:r>
              <a:rPr lang="en-GB" dirty="0"/>
              <a:t>between 50-100 students will attend.</a:t>
            </a:r>
          </a:p>
          <a:p>
            <a:pPr marL="285750" lvl="0" indent="-285750">
              <a:buFont typeface="Arial" panose="020B0604020202020204" pitchFamily="34" charset="0"/>
              <a:buChar char="•"/>
            </a:pPr>
            <a:r>
              <a:rPr lang="en-GB" dirty="0"/>
              <a:t>Event for year </a:t>
            </a:r>
            <a:r>
              <a:rPr lang="en-GB" dirty="0" smtClean="0"/>
              <a:t>10 (14-15 year olds): hoping </a:t>
            </a:r>
            <a:r>
              <a:rPr lang="en-GB" dirty="0"/>
              <a:t>to run an event for year 10 in June to target students soon to make their A-Level subject choices.  A</a:t>
            </a:r>
            <a:r>
              <a:rPr lang="en-GB" dirty="0" smtClean="0"/>
              <a:t>nticipate </a:t>
            </a:r>
            <a:r>
              <a:rPr lang="en-GB" dirty="0"/>
              <a:t>90 students will attend.</a:t>
            </a:r>
          </a:p>
          <a:p>
            <a:pPr marL="285750" lvl="0" indent="-285750">
              <a:buFont typeface="Arial" panose="020B0604020202020204" pitchFamily="34" charset="0"/>
              <a:buChar char="•"/>
            </a:pPr>
            <a:r>
              <a:rPr lang="en-GB" dirty="0" smtClean="0"/>
              <a:t>SMLC working </a:t>
            </a:r>
            <a:r>
              <a:rPr lang="en-GB" dirty="0"/>
              <a:t>to establishing a network for MFL teachers and students in Coventry/Leamington and north/east Birmingham where we are in touch with a few secondary schools.  Languages are not being taught to A-Level in most local schools that qualify for </a:t>
            </a:r>
            <a:r>
              <a:rPr lang="en-GB" dirty="0" smtClean="0"/>
              <a:t>WP programmes, in </a:t>
            </a:r>
            <a:r>
              <a:rPr lang="en-GB" dirty="0"/>
              <a:t>several schools </a:t>
            </a:r>
            <a:r>
              <a:rPr lang="en-GB" dirty="0" smtClean="0"/>
              <a:t>there </a:t>
            </a:r>
            <a:r>
              <a:rPr lang="en-GB" dirty="0"/>
              <a:t>is only one student studying a language at A-Level.  </a:t>
            </a:r>
            <a:r>
              <a:rPr lang="en-GB" dirty="0" smtClean="0"/>
              <a:t>Plan </a:t>
            </a:r>
            <a:r>
              <a:rPr lang="en-GB" dirty="0"/>
              <a:t>to support such students by providing taster/revision sessions and/or putting them in touch with some of our student ambassadors via school or campus visits.  </a:t>
            </a:r>
          </a:p>
          <a:p>
            <a:pPr marL="285750" lvl="0" indent="-285750">
              <a:buFont typeface="Arial" panose="020B0604020202020204" pitchFamily="34" charset="0"/>
              <a:buChar char="•"/>
            </a:pPr>
            <a:r>
              <a:rPr lang="en-GB" dirty="0" smtClean="0"/>
              <a:t>Contact Holly </a:t>
            </a:r>
            <a:r>
              <a:rPr lang="en-GB" dirty="0"/>
              <a:t>Langstaff further info - </a:t>
            </a:r>
            <a:r>
              <a:rPr lang="en-GB" dirty="0" smtClean="0">
                <a:hlinkClick r:id="rId2"/>
              </a:rPr>
              <a:t>H.Langstaff.1@warwick.ac.uk</a:t>
            </a:r>
            <a:r>
              <a:rPr lang="en-GB" dirty="0" smtClean="0"/>
              <a:t> </a:t>
            </a: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984450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arwick Inspire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0023" y="3068782"/>
            <a:ext cx="713507" cy="71350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warwick chem soc"/>
          <p:cNvPicPr>
            <a:picLocks noChangeAspect="1" noChangeArrowheads="1"/>
          </p:cNvPicPr>
          <p:nvPr/>
        </p:nvPicPr>
        <p:blipFill>
          <a:blip r:embed="rId3">
            <a:clrChange>
              <a:clrFrom>
                <a:srgbClr val="EDEDED"/>
              </a:clrFrom>
              <a:clrTo>
                <a:srgbClr val="EDEDED">
                  <a:alpha val="0"/>
                </a:srgbClr>
              </a:clrTo>
            </a:clrChange>
            <a:extLst>
              <a:ext uri="{28A0092B-C50C-407E-A947-70E740481C1C}">
                <a14:useLocalDpi xmlns:a14="http://schemas.microsoft.com/office/drawing/2010/main" val="0"/>
              </a:ext>
            </a:extLst>
          </a:blip>
          <a:srcRect/>
          <a:stretch>
            <a:fillRect/>
          </a:stretch>
        </p:blipFill>
        <p:spPr bwMode="auto">
          <a:xfrm>
            <a:off x="3025605" y="2897335"/>
            <a:ext cx="1513897" cy="837375"/>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p:cNvSpPr>
            <a:spLocks noGrp="1"/>
          </p:cNvSpPr>
          <p:nvPr>
            <p:ph type="body" sz="quarter" idx="13"/>
          </p:nvPr>
        </p:nvSpPr>
        <p:spPr>
          <a:xfrm>
            <a:off x="4733990" y="531864"/>
            <a:ext cx="4276265" cy="3239267"/>
          </a:xfrm>
        </p:spPr>
        <p:txBody>
          <a:bodyPr/>
          <a:lstStyle/>
          <a:p>
            <a:pPr marL="0" indent="0">
              <a:buNone/>
            </a:pPr>
            <a:r>
              <a:rPr lang="en-GB" b="1" dirty="0" smtClean="0"/>
              <a:t>Inspire Society</a:t>
            </a:r>
          </a:p>
          <a:p>
            <a:r>
              <a:rPr lang="en-GB" sz="1000" dirty="0" smtClean="0"/>
              <a:t>Aims </a:t>
            </a:r>
            <a:r>
              <a:rPr lang="en-GB" sz="1000" dirty="0"/>
              <a:t>to tackle educational inequality and inspire change </a:t>
            </a:r>
            <a:endParaRPr lang="en-GB" sz="1000" dirty="0" smtClean="0"/>
          </a:p>
          <a:p>
            <a:r>
              <a:rPr lang="en-GB" sz="1000" dirty="0" smtClean="0"/>
              <a:t>Student volunteers deliver </a:t>
            </a:r>
            <a:r>
              <a:rPr lang="en-GB" sz="1000" dirty="0"/>
              <a:t>sessions to pupils in local schools, encouraging them to consider the possibilities of higher education, discussing barriers to entry and sharing our personal experiences with them. </a:t>
            </a:r>
            <a:endParaRPr lang="en-GB" sz="1000" dirty="0" smtClean="0"/>
          </a:p>
          <a:p>
            <a:r>
              <a:rPr lang="en-GB" sz="1000" dirty="0" smtClean="0"/>
              <a:t>2019/20 spoke to 3 schools, 25 pupils at each. </a:t>
            </a:r>
            <a:endParaRPr lang="en-GB" sz="1000" dirty="0"/>
          </a:p>
          <a:p>
            <a:r>
              <a:rPr lang="en-GB" sz="1000" dirty="0" smtClean="0"/>
              <a:t>Typically speak to Y8-11 (Ages 12-16)</a:t>
            </a:r>
            <a:endParaRPr lang="en-GB" sz="1000" dirty="0"/>
          </a:p>
          <a:p>
            <a:r>
              <a:rPr lang="en-GB" sz="1000" dirty="0"/>
              <a:t> </a:t>
            </a:r>
            <a:r>
              <a:rPr lang="en-GB" sz="1000" dirty="0" smtClean="0"/>
              <a:t>Launching a conference (Inspire+), one </a:t>
            </a:r>
            <a:r>
              <a:rPr lang="en-GB" sz="1000" dirty="0"/>
              <a:t>full day on campus, discussing topics such as university funding, opportunities and teaching. </a:t>
            </a:r>
            <a:r>
              <a:rPr lang="en-GB" sz="1000" dirty="0" smtClean="0"/>
              <a:t>Attendees will get the </a:t>
            </a:r>
            <a:r>
              <a:rPr lang="en-GB" sz="1000" dirty="0"/>
              <a:t>opportunity to ask any university specific questions, before breaking off into self-identified groups and supported discussions led by our guest speakers</a:t>
            </a:r>
            <a:r>
              <a:rPr lang="en-GB" sz="1000" dirty="0" smtClean="0"/>
              <a:t>.</a:t>
            </a:r>
            <a:endParaRPr lang="en-GB" sz="1000" dirty="0"/>
          </a:p>
        </p:txBody>
      </p:sp>
      <p:sp>
        <p:nvSpPr>
          <p:cNvPr id="3" name="Text Placeholder 2"/>
          <p:cNvSpPr>
            <a:spLocks noGrp="1"/>
          </p:cNvSpPr>
          <p:nvPr>
            <p:ph type="body" sz="quarter" idx="14"/>
          </p:nvPr>
        </p:nvSpPr>
        <p:spPr>
          <a:xfrm>
            <a:off x="263237" y="148302"/>
            <a:ext cx="3519317" cy="380867"/>
          </a:xfrm>
        </p:spPr>
        <p:txBody>
          <a:bodyPr/>
          <a:lstStyle/>
          <a:p>
            <a:r>
              <a:rPr lang="en-GB" dirty="0" smtClean="0"/>
              <a:t>Student Societies</a:t>
            </a:r>
            <a:endParaRPr lang="en-GB" dirty="0"/>
          </a:p>
        </p:txBody>
      </p:sp>
      <p:sp>
        <p:nvSpPr>
          <p:cNvPr id="9" name="Text Placeholder 1"/>
          <p:cNvSpPr txBox="1">
            <a:spLocks/>
          </p:cNvSpPr>
          <p:nvPr/>
        </p:nvSpPr>
        <p:spPr>
          <a:xfrm>
            <a:off x="415637" y="529169"/>
            <a:ext cx="4276265" cy="3239267"/>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charset="0"/>
              <a:buNone/>
            </a:pPr>
            <a:r>
              <a:rPr lang="en-GB" b="1" dirty="0" smtClean="0"/>
              <a:t>ChemSoc</a:t>
            </a:r>
          </a:p>
          <a:p>
            <a:r>
              <a:rPr lang="en-GB" sz="1000" dirty="0" smtClean="0"/>
              <a:t>Visit roughly 8 schools per term (terms 1 and 2 only)</a:t>
            </a:r>
          </a:p>
          <a:p>
            <a:r>
              <a:rPr lang="en-GB" sz="1000" dirty="0" smtClean="0"/>
              <a:t>Able to run sessions for primary – 6</a:t>
            </a:r>
            <a:r>
              <a:rPr lang="en-GB" sz="1000" baseline="30000" dirty="0" smtClean="0"/>
              <a:t>th</a:t>
            </a:r>
            <a:r>
              <a:rPr lang="en-GB" sz="1000" dirty="0" smtClean="0"/>
              <a:t> form (8-18)</a:t>
            </a:r>
          </a:p>
          <a:p>
            <a:r>
              <a:rPr lang="en-GB" sz="1000" dirty="0" smtClean="0"/>
              <a:t>Repeat visits to: Grange Farm, Paddocks Primary, All Souls, </a:t>
            </a:r>
            <a:r>
              <a:rPr lang="en-GB" sz="1000" dirty="0" err="1" smtClean="0"/>
              <a:t>Budbrook</a:t>
            </a:r>
            <a:r>
              <a:rPr lang="en-GB" sz="1000" dirty="0" smtClean="0"/>
              <a:t>, Blue Coat.  New schools on request</a:t>
            </a:r>
          </a:p>
          <a:p>
            <a:r>
              <a:rPr lang="en-GB" sz="1000" dirty="0" smtClean="0"/>
              <a:t>Also do visits to local PHABS – Children and adults with disabilities</a:t>
            </a:r>
            <a:endParaRPr lang="en-GB" sz="500" dirty="0" smtClean="0"/>
          </a:p>
          <a:p>
            <a:r>
              <a:rPr lang="en-GB" sz="1000" dirty="0" smtClean="0"/>
              <a:t>Run a climate change conference for students. 1 or 2 schools invited to attend free (our students pay £2) – GRP sponsored</a:t>
            </a:r>
          </a:p>
          <a:p>
            <a:r>
              <a:rPr lang="en-GB" sz="1000" dirty="0" smtClean="0"/>
              <a:t>Helps build skills of students as well as giving back to community</a:t>
            </a:r>
          </a:p>
          <a:p>
            <a:r>
              <a:rPr lang="en-GB" sz="1000" dirty="0" smtClean="0"/>
              <a:t>Support department events e.g. Science Gala/Christmas Lectures</a:t>
            </a:r>
          </a:p>
        </p:txBody>
      </p:sp>
    </p:spTree>
    <p:extLst>
      <p:ext uri="{BB962C8B-B14F-4D97-AF65-F5344CB8AC3E}">
        <p14:creationId xmlns:p14="http://schemas.microsoft.com/office/powerpoint/2010/main" val="4286994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263237" y="148302"/>
            <a:ext cx="3519317" cy="380867"/>
          </a:xfrm>
        </p:spPr>
        <p:txBody>
          <a:bodyPr/>
          <a:lstStyle/>
          <a:p>
            <a:r>
              <a:rPr lang="en-GB" dirty="0" smtClean="0"/>
              <a:t>Student Societies</a:t>
            </a:r>
            <a:endParaRPr lang="en-GB" dirty="0"/>
          </a:p>
        </p:txBody>
      </p:sp>
      <p:sp>
        <p:nvSpPr>
          <p:cNvPr id="9" name="Text Placeholder 1"/>
          <p:cNvSpPr txBox="1">
            <a:spLocks/>
          </p:cNvSpPr>
          <p:nvPr/>
        </p:nvSpPr>
        <p:spPr>
          <a:xfrm>
            <a:off x="415637" y="529169"/>
            <a:ext cx="4276265" cy="3239267"/>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b="1" dirty="0" smtClean="0"/>
              <a:t>Warwick Chapter of STAR - </a:t>
            </a:r>
            <a:r>
              <a:rPr lang="en-GB" b="1" dirty="0"/>
              <a:t>Student Action for Refugees </a:t>
            </a:r>
          </a:p>
          <a:p>
            <a:r>
              <a:rPr lang="en-GB" sz="1000" dirty="0" smtClean="0"/>
              <a:t>Not all activity with children </a:t>
            </a:r>
            <a:r>
              <a:rPr lang="en-GB" sz="1000" dirty="0"/>
              <a:t>– fundraising and awareness raising of matters concerning Refugees and Asylum Seekers in </a:t>
            </a:r>
            <a:r>
              <a:rPr lang="en-GB" sz="1000" dirty="0" smtClean="0"/>
              <a:t>Europe</a:t>
            </a:r>
          </a:p>
          <a:p>
            <a:r>
              <a:rPr lang="en-GB" sz="1000" dirty="0" smtClean="0"/>
              <a:t>Largest activity is </a:t>
            </a:r>
            <a:r>
              <a:rPr lang="en-GB" sz="1000" dirty="0"/>
              <a:t>Conversation Club </a:t>
            </a:r>
            <a:r>
              <a:rPr lang="en-GB" sz="1000" dirty="0" smtClean="0"/>
              <a:t>- </a:t>
            </a:r>
            <a:r>
              <a:rPr lang="en-GB" sz="1000" dirty="0"/>
              <a:t>three times a week volunteers will travel up to Coventry City Centre to sit down with newly arrived Refugees that have been settled in the Coventry </a:t>
            </a:r>
            <a:r>
              <a:rPr lang="en-GB" sz="1000" dirty="0" smtClean="0"/>
              <a:t>area. Aim to help with English skills. Ages </a:t>
            </a:r>
            <a:r>
              <a:rPr lang="en-GB" sz="1000" dirty="0"/>
              <a:t>can range from teenagers to participants in their 60's and 70's</a:t>
            </a:r>
            <a:r>
              <a:rPr lang="en-GB" sz="1000" dirty="0" smtClean="0"/>
              <a:t>. Numbers not recorded, approx 30-40 participants per year. </a:t>
            </a:r>
          </a:p>
          <a:p>
            <a:r>
              <a:rPr lang="en-GB" sz="1000" dirty="0" smtClean="0"/>
              <a:t>Creating a Homework Club for refugee children to support where they may not have parents who are able to support them – will be set up in a local primary school. </a:t>
            </a:r>
          </a:p>
          <a:p>
            <a:r>
              <a:rPr lang="en-GB" sz="1000" dirty="0" smtClean="0"/>
              <a:t>Provides an opportunity for our students to make a meaningful contribution to Coventry and build bonds with participants.</a:t>
            </a:r>
          </a:p>
          <a:p>
            <a:r>
              <a:rPr lang="en-GB" sz="1000" dirty="0" smtClean="0"/>
              <a:t>Very active society - 100 active members, 350 people on their mailing list and 1000+ social media followers. </a:t>
            </a:r>
          </a:p>
        </p:txBody>
      </p:sp>
      <p:pic>
        <p:nvPicPr>
          <p:cNvPr id="2050" name="Picture 2" descr="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2125" y="360166"/>
            <a:ext cx="2646154" cy="17613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81781" y="4048204"/>
            <a:ext cx="29090144" cy="801825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4301" y="2378869"/>
            <a:ext cx="4043119" cy="1114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6462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16205" y="636220"/>
            <a:ext cx="3519316" cy="2652015"/>
          </a:xfrm>
        </p:spPr>
        <p:txBody>
          <a:bodyPr/>
          <a:lstStyle/>
          <a:p>
            <a:pPr marL="0" indent="0">
              <a:buNone/>
            </a:pPr>
            <a:r>
              <a:rPr lang="en-GB" b="1" dirty="0" smtClean="0"/>
              <a:t>Mind Aware</a:t>
            </a:r>
          </a:p>
          <a:p>
            <a:r>
              <a:rPr lang="en-GB" dirty="0" smtClean="0"/>
              <a:t>Volunteer project delivering workshops on mental health and wellbeing to KS3 students (11-14)</a:t>
            </a:r>
          </a:p>
          <a:p>
            <a:r>
              <a:rPr lang="en-GB" dirty="0" smtClean="0"/>
              <a:t>Estimate 600 pupils a year, 25 sessions to classes of 30. </a:t>
            </a:r>
          </a:p>
          <a:p>
            <a:r>
              <a:rPr lang="en-GB" dirty="0" smtClean="0"/>
              <a:t>Develops student skills/ confidence in a classroom</a:t>
            </a:r>
          </a:p>
          <a:p>
            <a:r>
              <a:rPr lang="en-GB" dirty="0" smtClean="0"/>
              <a:t>Provides an opportunity to give back to pupils and address some of the wider shortcomings with mental health provision for young people. </a:t>
            </a:r>
          </a:p>
        </p:txBody>
      </p:sp>
      <p:sp>
        <p:nvSpPr>
          <p:cNvPr id="3" name="Text Placeholder 2"/>
          <p:cNvSpPr>
            <a:spLocks noGrp="1"/>
          </p:cNvSpPr>
          <p:nvPr>
            <p:ph type="body" sz="quarter" idx="14"/>
          </p:nvPr>
        </p:nvSpPr>
        <p:spPr>
          <a:xfrm>
            <a:off x="316204" y="157279"/>
            <a:ext cx="3519317" cy="380867"/>
          </a:xfrm>
        </p:spPr>
        <p:txBody>
          <a:bodyPr/>
          <a:lstStyle/>
          <a:p>
            <a:r>
              <a:rPr lang="en-GB" dirty="0" smtClean="0"/>
              <a:t>Student Societies</a:t>
            </a:r>
            <a:endParaRPr lang="en-GB" dirty="0"/>
          </a:p>
        </p:txBody>
      </p:sp>
      <p:sp>
        <p:nvSpPr>
          <p:cNvPr id="8" name="Text Placeholder 1"/>
          <p:cNvSpPr txBox="1">
            <a:spLocks/>
          </p:cNvSpPr>
          <p:nvPr/>
        </p:nvSpPr>
        <p:spPr>
          <a:xfrm>
            <a:off x="4839715" y="636219"/>
            <a:ext cx="3519316" cy="2652015"/>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b="1" dirty="0"/>
              <a:t>Annual Conference on Research in Natural Sciences (ACORNS</a:t>
            </a:r>
            <a:r>
              <a:rPr lang="en-GB" b="1" dirty="0" smtClean="0"/>
              <a:t>)</a:t>
            </a:r>
          </a:p>
          <a:p>
            <a:r>
              <a:rPr lang="en-GB" dirty="0" smtClean="0"/>
              <a:t>Researchers from WMG, Engineering, Physics, Chemistry (many students, via student societies) present their research to local A-Level students</a:t>
            </a:r>
          </a:p>
          <a:p>
            <a:r>
              <a:rPr lang="en-GB" dirty="0" smtClean="0"/>
              <a:t>Schools attending Finham Park; </a:t>
            </a:r>
            <a:r>
              <a:rPr lang="en-GB" dirty="0" err="1" smtClean="0"/>
              <a:t>Coundon</a:t>
            </a:r>
            <a:r>
              <a:rPr lang="en-GB" dirty="0" smtClean="0"/>
              <a:t> Court; Arden Academy and Solihull 6</a:t>
            </a:r>
            <a:r>
              <a:rPr lang="en-GB" baseline="30000" dirty="0" smtClean="0"/>
              <a:t>th</a:t>
            </a:r>
            <a:r>
              <a:rPr lang="en-GB" dirty="0" smtClean="0"/>
              <a:t> Form College</a:t>
            </a:r>
          </a:p>
          <a:p>
            <a:r>
              <a:rPr lang="en-GB" dirty="0" smtClean="0"/>
              <a:t>Organised by students</a:t>
            </a:r>
          </a:p>
          <a:p>
            <a:r>
              <a:rPr lang="en-GB" dirty="0" smtClean="0"/>
              <a:t>250 attendees annually</a:t>
            </a:r>
          </a:p>
        </p:txBody>
      </p:sp>
    </p:spTree>
    <p:extLst>
      <p:ext uri="{BB962C8B-B14F-4D97-AF65-F5344CB8AC3E}">
        <p14:creationId xmlns:p14="http://schemas.microsoft.com/office/powerpoint/2010/main" val="13153526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16205" y="636220"/>
            <a:ext cx="3519316" cy="3056016"/>
          </a:xfrm>
        </p:spPr>
        <p:txBody>
          <a:bodyPr/>
          <a:lstStyle/>
          <a:p>
            <a:pPr marL="0" indent="0">
              <a:buNone/>
            </a:pPr>
            <a:r>
              <a:rPr lang="en-GB" b="1" dirty="0" smtClean="0"/>
              <a:t>Law Society</a:t>
            </a:r>
          </a:p>
          <a:p>
            <a:pPr>
              <a:spcAft>
                <a:spcPts val="0"/>
              </a:spcAft>
            </a:pPr>
            <a:r>
              <a:rPr lang="en-GB" dirty="0"/>
              <a:t>Law </a:t>
            </a:r>
            <a:r>
              <a:rPr lang="en-GB" dirty="0" smtClean="0"/>
              <a:t>Trek</a:t>
            </a:r>
          </a:p>
          <a:p>
            <a:pPr lvl="1">
              <a:spcBef>
                <a:spcPts val="0"/>
              </a:spcBef>
            </a:pPr>
            <a:r>
              <a:rPr lang="en-GB" sz="1000" b="0" dirty="0">
                <a:latin typeface="+mn-lt"/>
              </a:rPr>
              <a:t>Aim to inspire college students to think about higher education or their career prospects, particularly in the field of law. </a:t>
            </a:r>
          </a:p>
          <a:p>
            <a:pPr lvl="1">
              <a:spcBef>
                <a:spcPts val="0"/>
              </a:spcBef>
            </a:pPr>
            <a:r>
              <a:rPr lang="en-GB" sz="1000" b="0" dirty="0">
                <a:latin typeface="+mn-lt"/>
              </a:rPr>
              <a:t>Debunk the myths that law is inaccessible to many or too daunting a career to consider. </a:t>
            </a:r>
            <a:endParaRPr lang="en-GB" sz="1000" b="0" dirty="0" smtClean="0">
              <a:latin typeface="+mn-lt"/>
            </a:endParaRPr>
          </a:p>
          <a:p>
            <a:pPr lvl="1">
              <a:spcBef>
                <a:spcPts val="0"/>
              </a:spcBef>
            </a:pPr>
            <a:r>
              <a:rPr lang="en-GB" sz="1000" b="0" dirty="0" smtClean="0">
                <a:latin typeface="+mn-lt"/>
              </a:rPr>
              <a:t>Done </a:t>
            </a:r>
            <a:r>
              <a:rPr lang="en-GB" sz="1000" b="0" dirty="0">
                <a:latin typeface="+mn-lt"/>
              </a:rPr>
              <a:t>through school visits, CV workshops and practical advice given by students, many of whom study law or wish to convert to a career in the law following their degree</a:t>
            </a:r>
            <a:r>
              <a:rPr lang="en-GB" sz="1000" b="0" dirty="0" smtClean="0">
                <a:latin typeface="+mn-lt"/>
              </a:rPr>
              <a:t>.</a:t>
            </a:r>
          </a:p>
          <a:p>
            <a:pPr>
              <a:spcAft>
                <a:spcPts val="0"/>
              </a:spcAft>
            </a:pPr>
            <a:r>
              <a:rPr lang="en-GB" dirty="0"/>
              <a:t>Youth </a:t>
            </a:r>
            <a:r>
              <a:rPr lang="en-GB" dirty="0" smtClean="0"/>
              <a:t>Inspire</a:t>
            </a:r>
          </a:p>
          <a:p>
            <a:pPr lvl="1"/>
            <a:r>
              <a:rPr lang="en-GB" sz="1000" b="0" dirty="0" smtClean="0">
                <a:latin typeface="+mn-lt"/>
              </a:rPr>
              <a:t>Aim to inspire children in schools to engage with current events and politics through school visits</a:t>
            </a:r>
          </a:p>
          <a:p>
            <a:pPr lvl="1"/>
            <a:r>
              <a:rPr lang="en-GB" sz="1000" b="0" dirty="0" smtClean="0">
                <a:latin typeface="+mn-lt"/>
              </a:rPr>
              <a:t>Visits consist of presentations and workshops, as well as dedicated seminars exploring different themes and issues</a:t>
            </a:r>
            <a:endParaRPr lang="en-GB" sz="1000" b="0" dirty="0">
              <a:latin typeface="+mn-lt"/>
            </a:endParaRPr>
          </a:p>
          <a:p>
            <a:pPr lvl="1"/>
            <a:endParaRPr lang="en-GB" sz="1200" b="0" dirty="0">
              <a:latin typeface="+mn-lt"/>
              <a:ea typeface="Avenir Next" charset="0"/>
              <a:cs typeface="Avenir Next" charset="0"/>
            </a:endParaRPr>
          </a:p>
        </p:txBody>
      </p:sp>
      <p:sp>
        <p:nvSpPr>
          <p:cNvPr id="3" name="Text Placeholder 2"/>
          <p:cNvSpPr>
            <a:spLocks noGrp="1"/>
          </p:cNvSpPr>
          <p:nvPr>
            <p:ph type="body" sz="quarter" idx="14"/>
          </p:nvPr>
        </p:nvSpPr>
        <p:spPr>
          <a:xfrm>
            <a:off x="316204" y="157279"/>
            <a:ext cx="3519317" cy="380867"/>
          </a:xfrm>
        </p:spPr>
        <p:txBody>
          <a:bodyPr/>
          <a:lstStyle/>
          <a:p>
            <a:r>
              <a:rPr lang="en-GB" dirty="0" smtClean="0"/>
              <a:t>Student Societies</a:t>
            </a:r>
            <a:endParaRPr lang="en-GB" dirty="0"/>
          </a:p>
        </p:txBody>
      </p:sp>
      <p:sp>
        <p:nvSpPr>
          <p:cNvPr id="4" name="Text Placeholder 1"/>
          <p:cNvSpPr txBox="1">
            <a:spLocks/>
          </p:cNvSpPr>
          <p:nvPr/>
        </p:nvSpPr>
        <p:spPr>
          <a:xfrm>
            <a:off x="4749660" y="635131"/>
            <a:ext cx="3519316" cy="3056016"/>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charset="0"/>
              <a:buNone/>
            </a:pPr>
            <a:r>
              <a:rPr lang="en-GB" b="1" dirty="0" smtClean="0"/>
              <a:t>UNICEF On Campus</a:t>
            </a:r>
          </a:p>
          <a:p>
            <a:pPr>
              <a:spcAft>
                <a:spcPts val="0"/>
              </a:spcAft>
            </a:pPr>
            <a:r>
              <a:rPr lang="en-GB" dirty="0" smtClean="0"/>
              <a:t>Schools Project</a:t>
            </a:r>
          </a:p>
          <a:p>
            <a:pPr lvl="1">
              <a:spcBef>
                <a:spcPts val="0"/>
              </a:spcBef>
            </a:pPr>
            <a:r>
              <a:rPr lang="en-GB" sz="1000" b="0" dirty="0">
                <a:latin typeface="+mn-lt"/>
              </a:rPr>
              <a:t>Volunteers visit schools in Leamington, Kenilworth and Coventry to organise workshops focused towards primary school students (7-11) </a:t>
            </a:r>
          </a:p>
          <a:p>
            <a:pPr lvl="1">
              <a:spcBef>
                <a:spcPts val="0"/>
              </a:spcBef>
            </a:pPr>
            <a:r>
              <a:rPr lang="en-GB" sz="1000" b="0" dirty="0" smtClean="0">
                <a:latin typeface="+mn-lt"/>
              </a:rPr>
              <a:t>28 sessions across 6 schools in 18-19</a:t>
            </a:r>
            <a:endParaRPr lang="en-GB" sz="1000" b="0" dirty="0">
              <a:latin typeface="+mn-lt"/>
            </a:endParaRPr>
          </a:p>
        </p:txBody>
      </p:sp>
      <p:pic>
        <p:nvPicPr>
          <p:cNvPr id="1026" name="Picture 2" descr="https://www.warwicksu.com/asset/Organisation/9706/v-i-b-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9660" y="2010495"/>
            <a:ext cx="3519316" cy="1173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5323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27932"/>
          <a:stretch/>
        </p:blipFill>
        <p:spPr>
          <a:xfrm>
            <a:off x="3588607" y="0"/>
            <a:ext cx="5562321" cy="5143497"/>
          </a:xfrm>
          <a:prstGeom prst="rect">
            <a:avLst/>
          </a:prstGeom>
          <a:solidFill>
            <a:schemeClr val="tx1"/>
          </a:solidFill>
        </p:spPr>
      </p:pic>
      <p:sp>
        <p:nvSpPr>
          <p:cNvPr id="2" name="Freeform 1"/>
          <p:cNvSpPr/>
          <p:nvPr/>
        </p:nvSpPr>
        <p:spPr>
          <a:xfrm>
            <a:off x="0" y="0"/>
            <a:ext cx="8112126" cy="5143500"/>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7ECBB6"/>
          </a:solidFill>
          <a:ln>
            <a:noFill/>
          </a:ln>
          <a:effectLst>
            <a:outerShdw blurRad="215900" dir="27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603504" y="870410"/>
            <a:ext cx="5135144"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latin typeface="+mn-lt"/>
              </a:rPr>
              <a:t>Inspiring Families</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3" name="TextBox 2"/>
          <p:cNvSpPr txBox="1"/>
          <p:nvPr/>
        </p:nvSpPr>
        <p:spPr>
          <a:xfrm>
            <a:off x="728663" y="1514475"/>
            <a:ext cx="4164806" cy="1200329"/>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ea typeface="Avenir Next Medium" charset="0"/>
                <a:cs typeface="Avenir Next Medium" charset="0"/>
              </a:rPr>
              <a:t>Christmas Lectures</a:t>
            </a:r>
          </a:p>
          <a:p>
            <a:pPr marL="342900" indent="-342900">
              <a:buFont typeface="Arial" panose="020B0604020202020204" pitchFamily="34" charset="0"/>
              <a:buChar char="•"/>
            </a:pPr>
            <a:r>
              <a:rPr lang="en-GB" sz="2400" dirty="0">
                <a:solidFill>
                  <a:schemeClr val="bg1"/>
                </a:solidFill>
                <a:ea typeface="Avenir Next Medium" charset="0"/>
                <a:cs typeface="Avenir Next Medium" charset="0"/>
              </a:rPr>
              <a:t>Family Days</a:t>
            </a:r>
          </a:p>
          <a:p>
            <a:pPr marL="342900" indent="-342900">
              <a:buFont typeface="Arial" panose="020B0604020202020204" pitchFamily="34" charset="0"/>
              <a:buChar char="•"/>
            </a:pPr>
            <a:r>
              <a:rPr lang="en-GB" sz="2400" dirty="0">
                <a:solidFill>
                  <a:schemeClr val="bg1"/>
                </a:solidFill>
                <a:ea typeface="Avenir Next Medium" charset="0"/>
                <a:cs typeface="Avenir Next Medium" charset="0"/>
              </a:rPr>
              <a:t>Science Gala</a:t>
            </a:r>
          </a:p>
        </p:txBody>
      </p:sp>
    </p:spTree>
    <p:extLst>
      <p:ext uri="{BB962C8B-B14F-4D97-AF65-F5344CB8AC3E}">
        <p14:creationId xmlns:p14="http://schemas.microsoft.com/office/powerpoint/2010/main" val="8722473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16204" y="636221"/>
            <a:ext cx="3999487" cy="1476597"/>
          </a:xfrm>
          <a:noFill/>
          <a:ln>
            <a:noFill/>
          </a:ln>
        </p:spPr>
        <p:txBody>
          <a:bodyPr/>
          <a:lstStyle/>
          <a:p>
            <a:pPr marL="0" indent="0">
              <a:buNone/>
            </a:pPr>
            <a:r>
              <a:rPr lang="en-GB" b="1" dirty="0" smtClean="0"/>
              <a:t>Ladies’ Hockey</a:t>
            </a:r>
            <a:endParaRPr lang="en-GB" b="1" dirty="0" smtClean="0"/>
          </a:p>
          <a:p>
            <a:pPr>
              <a:spcAft>
                <a:spcPts val="0"/>
              </a:spcAft>
            </a:pPr>
            <a:r>
              <a:rPr lang="en-GB" dirty="0" smtClean="0"/>
              <a:t>Volunteer coaching at Leamington Junior Hockey club</a:t>
            </a:r>
          </a:p>
          <a:p>
            <a:pPr lvl="1">
              <a:spcBef>
                <a:spcPts val="0"/>
              </a:spcBef>
            </a:pPr>
            <a:r>
              <a:rPr lang="en-GB" sz="1200" b="0" dirty="0" smtClean="0">
                <a:latin typeface="+mn-lt"/>
              </a:rPr>
              <a:t>2-3 students attend each Sunday morning</a:t>
            </a:r>
            <a:endParaRPr lang="en-GB" sz="1200" b="0" dirty="0">
              <a:latin typeface="+mn-lt"/>
            </a:endParaRPr>
          </a:p>
          <a:p>
            <a:pPr lvl="1">
              <a:spcBef>
                <a:spcPts val="0"/>
              </a:spcBef>
            </a:pPr>
            <a:r>
              <a:rPr lang="en-GB" sz="1200" b="0" dirty="0" smtClean="0">
                <a:latin typeface="+mn-lt"/>
              </a:rPr>
              <a:t>Support over 200 children each week, with ages ranging from 6-14</a:t>
            </a:r>
          </a:p>
          <a:p>
            <a:r>
              <a:rPr lang="en-GB" dirty="0" smtClean="0"/>
              <a:t>Play in th</a:t>
            </a:r>
            <a:r>
              <a:rPr lang="en-GB" dirty="0" smtClean="0"/>
              <a:t>e Warwickshire Women’s Hockey league for ages 14+, so regularly play against local youths</a:t>
            </a:r>
            <a:endParaRPr lang="en-GB" dirty="0" smtClean="0"/>
          </a:p>
        </p:txBody>
      </p:sp>
      <p:sp>
        <p:nvSpPr>
          <p:cNvPr id="3" name="Text Placeholder 2"/>
          <p:cNvSpPr>
            <a:spLocks noGrp="1"/>
          </p:cNvSpPr>
          <p:nvPr>
            <p:ph type="body" sz="quarter" idx="14"/>
          </p:nvPr>
        </p:nvSpPr>
        <p:spPr>
          <a:xfrm>
            <a:off x="316204" y="157279"/>
            <a:ext cx="4523511" cy="380867"/>
          </a:xfrm>
        </p:spPr>
        <p:txBody>
          <a:bodyPr/>
          <a:lstStyle/>
          <a:p>
            <a:r>
              <a:rPr lang="en-GB" dirty="0" smtClean="0"/>
              <a:t>Student Societies – Sport</a:t>
            </a:r>
            <a:endParaRPr lang="en-GB" dirty="0"/>
          </a:p>
        </p:txBody>
      </p:sp>
      <p:sp>
        <p:nvSpPr>
          <p:cNvPr id="8" name="Text Placeholder 1"/>
          <p:cNvSpPr txBox="1">
            <a:spLocks/>
          </p:cNvSpPr>
          <p:nvPr/>
        </p:nvSpPr>
        <p:spPr>
          <a:xfrm>
            <a:off x="4315692" y="538145"/>
            <a:ext cx="4634344" cy="3244145"/>
          </a:xfrm>
          <a:prstGeom prst="rect">
            <a:avLst/>
          </a:prstGeom>
          <a:noFill/>
        </p:spPr>
        <p:txBody>
          <a:bodyPr/>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b="1" dirty="0" smtClean="0"/>
              <a:t>Volleyball Club</a:t>
            </a:r>
            <a:endParaRPr lang="en-GB" b="1" dirty="0" smtClean="0"/>
          </a:p>
          <a:p>
            <a:r>
              <a:rPr lang="en-GB" dirty="0" smtClean="0"/>
              <a:t>Promote the sport to local youth by going out to local school PE sessions and after school clubs</a:t>
            </a:r>
          </a:p>
          <a:p>
            <a:r>
              <a:rPr lang="en-GB" dirty="0"/>
              <a:t>This year:</a:t>
            </a:r>
          </a:p>
          <a:p>
            <a:pPr lvl="1">
              <a:spcBef>
                <a:spcPts val="0"/>
              </a:spcBef>
            </a:pPr>
            <a:r>
              <a:rPr lang="en-GB" sz="1200" b="0" dirty="0">
                <a:latin typeface="+mn-lt"/>
                <a:ea typeface="Avenir Next" charset="0"/>
                <a:cs typeface="Avenir Next" charset="0"/>
              </a:rPr>
              <a:t>6 week after school club at </a:t>
            </a:r>
            <a:r>
              <a:rPr lang="en-GB" sz="1200" b="0" dirty="0" err="1">
                <a:latin typeface="+mn-lt"/>
                <a:ea typeface="Avenir Next" charset="0"/>
                <a:cs typeface="Avenir Next" charset="0"/>
              </a:rPr>
              <a:t>Kenilwoth</a:t>
            </a:r>
            <a:r>
              <a:rPr lang="en-GB" sz="1200" b="0" dirty="0">
                <a:latin typeface="+mn-lt"/>
                <a:ea typeface="Avenir Next" charset="0"/>
                <a:cs typeface="Avenir Next" charset="0"/>
              </a:rPr>
              <a:t> School and 6th form with 15 children</a:t>
            </a:r>
          </a:p>
          <a:p>
            <a:pPr lvl="1">
              <a:spcBef>
                <a:spcPts val="0"/>
              </a:spcBef>
            </a:pPr>
            <a:r>
              <a:rPr lang="en-GB" sz="1200" b="0" dirty="0">
                <a:latin typeface="+mn-lt"/>
                <a:ea typeface="Avenir Next" charset="0"/>
                <a:cs typeface="Avenir Next" charset="0"/>
              </a:rPr>
              <a:t>2 weeks teaching PE at Stoke Park school </a:t>
            </a:r>
            <a:r>
              <a:rPr lang="en-GB" sz="1200" b="0" dirty="0" err="1">
                <a:latin typeface="+mn-lt"/>
                <a:ea typeface="Avenir Next" charset="0"/>
                <a:cs typeface="Avenir Next" charset="0"/>
              </a:rPr>
              <a:t>Cov</a:t>
            </a:r>
            <a:r>
              <a:rPr lang="en-GB" sz="1200" b="0" dirty="0">
                <a:latin typeface="+mn-lt"/>
                <a:ea typeface="Avenir Next" charset="0"/>
                <a:cs typeface="Avenir Next" charset="0"/>
              </a:rPr>
              <a:t>, 150 children</a:t>
            </a:r>
          </a:p>
          <a:p>
            <a:r>
              <a:rPr lang="en-GB" dirty="0" smtClean="0"/>
              <a:t>Ran a session with Warwick PGCE PE teachers on how to play/ teach volleyball to children – addressing an issue that it’s a widely under taught sport despite being on the national curriculum. </a:t>
            </a:r>
          </a:p>
          <a:p>
            <a:r>
              <a:rPr lang="en-GB" dirty="0" smtClean="0"/>
              <a:t>Ran an event at Family Day for 50 children and their families</a:t>
            </a:r>
          </a:p>
          <a:p>
            <a:r>
              <a:rPr lang="en-GB" dirty="0" smtClean="0"/>
              <a:t>Run a paid for junior volleyball club on Saturday mornings with 19 kids. </a:t>
            </a:r>
            <a:endParaRPr lang="en-GB" dirty="0" smtClean="0"/>
          </a:p>
        </p:txBody>
      </p:sp>
      <p:sp>
        <p:nvSpPr>
          <p:cNvPr id="5" name="Text Placeholder 1"/>
          <p:cNvSpPr txBox="1">
            <a:spLocks/>
          </p:cNvSpPr>
          <p:nvPr/>
        </p:nvSpPr>
        <p:spPr>
          <a:xfrm>
            <a:off x="316203" y="2210893"/>
            <a:ext cx="3999487" cy="1767544"/>
          </a:xfrm>
          <a:prstGeom prst="rect">
            <a:avLst/>
          </a:prstGeom>
          <a:noFill/>
          <a:ln>
            <a:noFill/>
          </a:ln>
        </p:spPr>
        <p:txBody>
          <a:bodyPr/>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charset="0"/>
              <a:buNone/>
            </a:pPr>
            <a:r>
              <a:rPr lang="en-GB" b="1" dirty="0" smtClean="0"/>
              <a:t>Men’s Cricket</a:t>
            </a:r>
          </a:p>
          <a:p>
            <a:r>
              <a:rPr lang="en-GB" dirty="0" smtClean="0"/>
              <a:t>Run </a:t>
            </a:r>
            <a:r>
              <a:rPr lang="en-GB" dirty="0"/>
              <a:t>a free, weekly after school cricket club for St Paul’s C of E Primary School </a:t>
            </a:r>
            <a:endParaRPr lang="en-GB" dirty="0" smtClean="0"/>
          </a:p>
          <a:p>
            <a:r>
              <a:rPr lang="en-GB" dirty="0" smtClean="0"/>
              <a:t>Several students volunteer as coaches for Complete </a:t>
            </a:r>
            <a:r>
              <a:rPr lang="en-GB" dirty="0"/>
              <a:t>Cricket to deliver coaching in the local area, especially at Leek Wootton and in Stratford.</a:t>
            </a:r>
          </a:p>
        </p:txBody>
      </p:sp>
    </p:spTree>
    <p:extLst>
      <p:ext uri="{BB962C8B-B14F-4D97-AF65-F5344CB8AC3E}">
        <p14:creationId xmlns:p14="http://schemas.microsoft.com/office/powerpoint/2010/main" val="948085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8441" y="772334"/>
            <a:ext cx="4381579" cy="2652015"/>
          </a:xfrm>
        </p:spPr>
        <p:txBody>
          <a:bodyPr/>
          <a:lstStyle/>
          <a:p>
            <a:pPr>
              <a:spcAft>
                <a:spcPts val="0"/>
              </a:spcAft>
            </a:pPr>
            <a:r>
              <a:rPr lang="en-GB" dirty="0" smtClean="0"/>
              <a:t>Based out of </a:t>
            </a:r>
            <a:r>
              <a:rPr lang="en-GB" dirty="0"/>
              <a:t>Worcester primary school - WR4, 86% are growing up in relative </a:t>
            </a:r>
            <a:r>
              <a:rPr lang="en-GB" dirty="0" smtClean="0"/>
              <a:t>poverty. No </a:t>
            </a:r>
            <a:r>
              <a:rPr lang="en-GB" dirty="0"/>
              <a:t>one ever goes to university </a:t>
            </a:r>
          </a:p>
          <a:p>
            <a:pPr>
              <a:spcAft>
                <a:spcPts val="0"/>
              </a:spcAft>
            </a:pPr>
            <a:r>
              <a:rPr lang="en-GB" dirty="0"/>
              <a:t>Reporting back to the </a:t>
            </a:r>
            <a:r>
              <a:rPr lang="en-GB" dirty="0" err="1"/>
              <a:t>uni</a:t>
            </a:r>
            <a:r>
              <a:rPr lang="en-GB" dirty="0"/>
              <a:t> about what stops the kids getting </a:t>
            </a:r>
            <a:r>
              <a:rPr lang="en-GB" dirty="0" smtClean="0"/>
              <a:t>out of this situation</a:t>
            </a:r>
            <a:endParaRPr lang="en-GB" dirty="0"/>
          </a:p>
          <a:p>
            <a:pPr>
              <a:spcAft>
                <a:spcPts val="0"/>
              </a:spcAft>
            </a:pPr>
            <a:r>
              <a:rPr lang="en-GB" dirty="0"/>
              <a:t>450 pupils </a:t>
            </a:r>
            <a:r>
              <a:rPr lang="en-GB" dirty="0" smtClean="0"/>
              <a:t>– supports them via assemblies, tutorials in maths and science, bringing in guest speakers. </a:t>
            </a:r>
            <a:endParaRPr lang="en-GB" dirty="0"/>
          </a:p>
          <a:p>
            <a:pPr>
              <a:spcAft>
                <a:spcPts val="0"/>
              </a:spcAft>
            </a:pPr>
            <a:r>
              <a:rPr lang="en-GB" dirty="0" smtClean="0"/>
              <a:t>Additionally doing assemblies for up to 2 </a:t>
            </a:r>
            <a:r>
              <a:rPr lang="en-GB" dirty="0"/>
              <a:t>other schools a </a:t>
            </a:r>
            <a:r>
              <a:rPr lang="en-GB" dirty="0" smtClean="0"/>
              <a:t>week - usually </a:t>
            </a:r>
            <a:r>
              <a:rPr lang="en-GB" dirty="0"/>
              <a:t>back up in Coventry. </a:t>
            </a:r>
            <a:endParaRPr lang="en-GB" dirty="0" smtClean="0"/>
          </a:p>
          <a:p>
            <a:pPr>
              <a:spcAft>
                <a:spcPts val="0"/>
              </a:spcAft>
            </a:pPr>
            <a:r>
              <a:rPr lang="en-GB" dirty="0" smtClean="0"/>
              <a:t>Resources are paid for by </a:t>
            </a:r>
            <a:r>
              <a:rPr lang="en-GB" dirty="0" err="1" smtClean="0"/>
              <a:t>Chem</a:t>
            </a:r>
            <a:r>
              <a:rPr lang="en-GB" dirty="0" smtClean="0"/>
              <a:t> </a:t>
            </a:r>
            <a:r>
              <a:rPr lang="en-GB" dirty="0" err="1" smtClean="0"/>
              <a:t>dept</a:t>
            </a:r>
            <a:r>
              <a:rPr lang="en-GB" dirty="0" smtClean="0"/>
              <a:t> – no other outreach work done by them. </a:t>
            </a:r>
          </a:p>
          <a:p>
            <a:pPr>
              <a:spcAft>
                <a:spcPts val="0"/>
              </a:spcAft>
            </a:pPr>
            <a:r>
              <a:rPr lang="en-GB" dirty="0" smtClean="0"/>
              <a:t>Before this Nick spoke to 70-80,000 </a:t>
            </a:r>
            <a:r>
              <a:rPr lang="en-GB" dirty="0"/>
              <a:t>people in 11 years </a:t>
            </a:r>
            <a:r>
              <a:rPr lang="en-GB" dirty="0" smtClean="0"/>
              <a:t>programmes run from the </a:t>
            </a:r>
            <a:r>
              <a:rPr lang="en-GB" dirty="0" err="1" smtClean="0"/>
              <a:t>Chem</a:t>
            </a:r>
            <a:r>
              <a:rPr lang="en-GB" smtClean="0"/>
              <a:t> Dept.                                               </a:t>
            </a:r>
            <a:endParaRPr lang="en-GB" dirty="0"/>
          </a:p>
          <a:p>
            <a:pPr>
              <a:spcAft>
                <a:spcPts val="0"/>
              </a:spcAft>
            </a:pPr>
            <a:endParaRPr lang="en-GB" dirty="0"/>
          </a:p>
        </p:txBody>
      </p:sp>
      <p:sp>
        <p:nvSpPr>
          <p:cNvPr id="3" name="Text Placeholder 2"/>
          <p:cNvSpPr>
            <a:spLocks noGrp="1"/>
          </p:cNvSpPr>
          <p:nvPr>
            <p:ph type="body" sz="quarter" idx="14"/>
          </p:nvPr>
        </p:nvSpPr>
        <p:spPr>
          <a:xfrm>
            <a:off x="198441" y="164206"/>
            <a:ext cx="3519317" cy="380867"/>
          </a:xfrm>
        </p:spPr>
        <p:txBody>
          <a:bodyPr/>
          <a:lstStyle/>
          <a:p>
            <a:r>
              <a:rPr lang="en-GB" dirty="0" smtClean="0"/>
              <a:t>Nick Barker – </a:t>
            </a:r>
            <a:r>
              <a:rPr lang="en-GB" dirty="0" err="1" smtClean="0"/>
              <a:t>Hollymount</a:t>
            </a:r>
            <a:r>
              <a:rPr lang="en-GB" dirty="0" smtClean="0"/>
              <a:t> School</a:t>
            </a:r>
            <a:endParaRPr lang="en-GB" dirty="0"/>
          </a:p>
        </p:txBody>
      </p:sp>
      <p:pic>
        <p:nvPicPr>
          <p:cNvPr id="1026" name="Picture 2" descr="https://www.hollymountschool.org/wp-content/uploads/2019/11/Hollymount-School-Nov17-122-1920x6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9091" y="2373344"/>
            <a:ext cx="4014688" cy="12545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hollymountschool.org/wp-content/themes/hollymount/assets/img/logo@2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7128" y="1030737"/>
            <a:ext cx="2977224" cy="1123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35465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27932"/>
          <a:stretch/>
        </p:blipFill>
        <p:spPr>
          <a:xfrm>
            <a:off x="3588607" y="0"/>
            <a:ext cx="5562321" cy="5143497"/>
          </a:xfrm>
          <a:prstGeom prst="rect">
            <a:avLst/>
          </a:prstGeom>
          <a:solidFill>
            <a:schemeClr val="tx1"/>
          </a:solidFill>
        </p:spPr>
      </p:pic>
      <p:sp>
        <p:nvSpPr>
          <p:cNvPr id="2" name="Freeform 1"/>
          <p:cNvSpPr/>
          <p:nvPr/>
        </p:nvSpPr>
        <p:spPr>
          <a:xfrm>
            <a:off x="0" y="0"/>
            <a:ext cx="8112126" cy="5143500"/>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7ECBB6"/>
          </a:solidFill>
          <a:ln>
            <a:noFill/>
          </a:ln>
          <a:effectLst>
            <a:outerShdw blurRad="215900" dir="27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603504" y="870410"/>
            <a:ext cx="5135144"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latin typeface="+mn-lt"/>
              </a:rPr>
              <a:t>Into University</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6" name="TextBox 5"/>
          <p:cNvSpPr txBox="1"/>
          <p:nvPr/>
        </p:nvSpPr>
        <p:spPr>
          <a:xfrm>
            <a:off x="728663" y="1514475"/>
            <a:ext cx="4164806" cy="1200329"/>
          </a:xfrm>
          <a:prstGeom prst="rect">
            <a:avLst/>
          </a:prstGeom>
          <a:noFill/>
        </p:spPr>
        <p:txBody>
          <a:bodyPr wrap="square" rtlCol="0">
            <a:spAutoFit/>
          </a:bodyPr>
          <a:lstStyle/>
          <a:p>
            <a:pPr marL="342900" indent="-342900">
              <a:buFont typeface="Arial" panose="020B0604020202020204" pitchFamily="34" charset="0"/>
              <a:buChar char="•"/>
            </a:pPr>
            <a:endParaRPr lang="en-GB" sz="2400" dirty="0">
              <a:solidFill>
                <a:schemeClr val="bg1"/>
              </a:solidFill>
              <a:ea typeface="Avenir Next Medium" charset="0"/>
              <a:cs typeface="Avenir Next Medium" charset="0"/>
            </a:endParaRPr>
          </a:p>
          <a:p>
            <a:pPr marL="342900" indent="-342900">
              <a:buFont typeface="Arial" panose="020B0604020202020204" pitchFamily="34" charset="0"/>
              <a:buChar char="•"/>
            </a:pPr>
            <a:endParaRPr lang="en-GB" sz="2400" dirty="0">
              <a:solidFill>
                <a:schemeClr val="bg1"/>
              </a:solidFill>
              <a:ea typeface="Avenir Next Medium" charset="0"/>
              <a:cs typeface="Avenir Next Medium" charset="0"/>
            </a:endParaRPr>
          </a:p>
          <a:p>
            <a:pPr marL="342900" indent="-342900">
              <a:buFont typeface="Arial" panose="020B0604020202020204" pitchFamily="34" charset="0"/>
              <a:buChar char="•"/>
            </a:pPr>
            <a:endParaRPr lang="en-GB" sz="2400" dirty="0">
              <a:solidFill>
                <a:schemeClr val="bg1"/>
              </a:solidFill>
              <a:ea typeface="Avenir Next Medium" charset="0"/>
              <a:cs typeface="Avenir Next Medium" charset="0"/>
            </a:endParaRPr>
          </a:p>
        </p:txBody>
      </p:sp>
    </p:spTree>
    <p:extLst>
      <p:ext uri="{BB962C8B-B14F-4D97-AF65-F5344CB8AC3E}">
        <p14:creationId xmlns:p14="http://schemas.microsoft.com/office/powerpoint/2010/main" val="33602331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8600" y="996439"/>
            <a:ext cx="8666017" cy="2652015"/>
          </a:xfrm>
        </p:spPr>
        <p:txBody>
          <a:bodyPr/>
          <a:lstStyle/>
          <a:p>
            <a:r>
              <a:rPr lang="en-GB" b="1" dirty="0">
                <a:hlinkClick r:id="rId2"/>
              </a:rPr>
              <a:t>Into</a:t>
            </a:r>
            <a:r>
              <a:rPr lang="en-GB" dirty="0">
                <a:hlinkClick r:id="rId2"/>
              </a:rPr>
              <a:t>University</a:t>
            </a:r>
            <a:r>
              <a:rPr lang="en-GB" dirty="0"/>
              <a:t> Coventry opened in autumn 2018 in partnership with the University of Warwick</a:t>
            </a:r>
          </a:p>
          <a:p>
            <a:r>
              <a:rPr lang="en-GB" dirty="0"/>
              <a:t>Programme of support provides children and young people from disadvantaged backgrounds with the help they need to achieve their potential… includes:</a:t>
            </a:r>
          </a:p>
          <a:p>
            <a:pPr lvl="1"/>
            <a:r>
              <a:rPr lang="en-GB" sz="1000" b="0" dirty="0">
                <a:latin typeface="+mn-lt"/>
              </a:rPr>
              <a:t>Academic Support (e.g. homework support, tutoring, UCAS forms, Interview techniques)</a:t>
            </a:r>
          </a:p>
          <a:p>
            <a:pPr lvl="1"/>
            <a:r>
              <a:rPr lang="en-GB" sz="1000" b="0" dirty="0">
                <a:latin typeface="+mn-lt"/>
              </a:rPr>
              <a:t>FOCUS Programme</a:t>
            </a:r>
          </a:p>
          <a:p>
            <a:pPr lvl="2"/>
            <a:r>
              <a:rPr lang="en-GB" sz="1000" b="0" dirty="0">
                <a:latin typeface="+mn-lt"/>
              </a:rPr>
              <a:t>The school curriculum gives little sense of the university experience of concentrated, passionate learning in a specialist area. The FOCUS Programme offers young people learning experiences which aim to immerse them in a single topic or subject area. It includes: primary school workshops and FOCUS Weeks ; secondary school workshops and holiday FOCUS activities; Extending Horizons weekends away; and after-school Careers in FOCUS. </a:t>
            </a:r>
          </a:p>
          <a:p>
            <a:pPr lvl="1"/>
            <a:r>
              <a:rPr lang="en-GB" sz="1000" b="0" dirty="0">
                <a:latin typeface="+mn-lt"/>
              </a:rPr>
              <a:t>Mentoring – students 10-17 paired with university student mentors</a:t>
            </a:r>
          </a:p>
          <a:p>
            <a:pPr lvl="1"/>
            <a:r>
              <a:rPr lang="en-GB" sz="1000" b="0" dirty="0">
                <a:latin typeface="+mn-lt"/>
              </a:rPr>
              <a:t>Corporate Mentoring Scheme - Year </a:t>
            </a:r>
            <a:r>
              <a:rPr lang="en-GB" sz="1000" b="0" dirty="0" smtClean="0">
                <a:latin typeface="+mn-lt"/>
              </a:rPr>
              <a:t>13 (17-18) </a:t>
            </a:r>
            <a:r>
              <a:rPr lang="en-GB" sz="1000" b="0" dirty="0">
                <a:latin typeface="+mn-lt"/>
              </a:rPr>
              <a:t>students are paired with graduates in full-time employment</a:t>
            </a:r>
          </a:p>
          <a:p>
            <a:pPr lvl="1"/>
            <a:r>
              <a:rPr lang="en-GB" sz="1000" b="0" dirty="0">
                <a:latin typeface="+mn-lt"/>
              </a:rPr>
              <a:t>Employability </a:t>
            </a:r>
            <a:r>
              <a:rPr lang="en-GB" sz="1000" b="0" dirty="0" smtClean="0">
                <a:latin typeface="+mn-lt"/>
              </a:rPr>
              <a:t>Support</a:t>
            </a:r>
            <a:endParaRPr lang="en-GB" sz="400" b="0" dirty="0">
              <a:latin typeface="+mn-lt"/>
            </a:endParaRPr>
          </a:p>
        </p:txBody>
      </p:sp>
      <p:sp>
        <p:nvSpPr>
          <p:cNvPr id="3" name="Text Placeholder 2"/>
          <p:cNvSpPr>
            <a:spLocks noGrp="1"/>
          </p:cNvSpPr>
          <p:nvPr>
            <p:ph type="body" sz="quarter" idx="14"/>
          </p:nvPr>
        </p:nvSpPr>
        <p:spPr>
          <a:xfrm>
            <a:off x="228601" y="416129"/>
            <a:ext cx="3519317" cy="380867"/>
          </a:xfrm>
        </p:spPr>
        <p:txBody>
          <a:bodyPr/>
          <a:lstStyle/>
          <a:p>
            <a:r>
              <a:rPr lang="en-US" dirty="0"/>
              <a:t>Into University Coventry</a:t>
            </a:r>
          </a:p>
        </p:txBody>
      </p:sp>
    </p:spTree>
    <p:extLst>
      <p:ext uri="{BB962C8B-B14F-4D97-AF65-F5344CB8AC3E}">
        <p14:creationId xmlns:p14="http://schemas.microsoft.com/office/powerpoint/2010/main" val="1999479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27932"/>
          <a:stretch/>
        </p:blipFill>
        <p:spPr>
          <a:xfrm>
            <a:off x="3588607" y="0"/>
            <a:ext cx="5562321" cy="5143497"/>
          </a:xfrm>
          <a:prstGeom prst="rect">
            <a:avLst/>
          </a:prstGeom>
          <a:solidFill>
            <a:schemeClr val="tx1"/>
          </a:solidFill>
        </p:spPr>
      </p:pic>
      <p:sp>
        <p:nvSpPr>
          <p:cNvPr id="2" name="Freeform 1"/>
          <p:cNvSpPr/>
          <p:nvPr/>
        </p:nvSpPr>
        <p:spPr>
          <a:xfrm>
            <a:off x="0" y="0"/>
            <a:ext cx="8112126" cy="5143500"/>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7ECBB6"/>
          </a:solidFill>
          <a:ln>
            <a:noFill/>
          </a:ln>
          <a:effectLst>
            <a:outerShdw blurRad="215900" dir="27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603504" y="870410"/>
            <a:ext cx="5135144"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latin typeface="+mn-lt"/>
              </a:rPr>
              <a:t>Skills Development</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6" name="TextBox 5"/>
          <p:cNvSpPr txBox="1"/>
          <p:nvPr/>
        </p:nvSpPr>
        <p:spPr>
          <a:xfrm>
            <a:off x="728663" y="1514475"/>
            <a:ext cx="4164806" cy="830997"/>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ea typeface="Avenir Next Medium" charset="0"/>
                <a:cs typeface="Avenir Next Medium" charset="0"/>
              </a:rPr>
              <a:t>Degree apprenticeships</a:t>
            </a:r>
          </a:p>
          <a:p>
            <a:pPr marL="342900" indent="-342900">
              <a:buFont typeface="Arial" panose="020B0604020202020204" pitchFamily="34" charset="0"/>
              <a:buChar char="•"/>
            </a:pPr>
            <a:r>
              <a:rPr lang="en-GB" sz="2400" dirty="0">
                <a:solidFill>
                  <a:schemeClr val="bg1"/>
                </a:solidFill>
                <a:ea typeface="Avenir Next Medium" charset="0"/>
                <a:cs typeface="Avenir Next Medium" charset="0"/>
              </a:rPr>
              <a:t>Apprenticeships at Warwick</a:t>
            </a:r>
          </a:p>
        </p:txBody>
      </p:sp>
    </p:spTree>
    <p:extLst>
      <p:ext uri="{BB962C8B-B14F-4D97-AF65-F5344CB8AC3E}">
        <p14:creationId xmlns:p14="http://schemas.microsoft.com/office/powerpoint/2010/main" val="23708551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985187" y="494667"/>
            <a:ext cx="3618485" cy="3152700"/>
          </a:xfrm>
        </p:spPr>
        <p:txBody>
          <a:bodyPr/>
          <a:lstStyle/>
          <a:p>
            <a:r>
              <a:rPr lang="en-GB" sz="1100" dirty="0"/>
              <a:t>Future plans include: </a:t>
            </a:r>
          </a:p>
          <a:p>
            <a:pPr lvl="1"/>
            <a:r>
              <a:rPr lang="en-GB" sz="1100" b="0" dirty="0">
                <a:latin typeface="+mn-lt"/>
              </a:rPr>
              <a:t>Dedicated pre-apprenticeship maths bridging programme – enabling non traditional learners, or those who haven’t achieved a high enough maths grade to benefit</a:t>
            </a:r>
          </a:p>
          <a:p>
            <a:pPr lvl="1"/>
            <a:r>
              <a:rPr lang="en-GB" sz="1100" b="0" dirty="0">
                <a:latin typeface="+mn-lt"/>
              </a:rPr>
              <a:t>In discussion with Sutton Trust about the possibility of establishing Pathways into Apprenticeships programmes (Engineering and Digital)</a:t>
            </a:r>
          </a:p>
          <a:p>
            <a:pPr marL="342900" lvl="1" indent="0">
              <a:buNone/>
            </a:pPr>
            <a:endParaRPr lang="en-GB" sz="1100" b="0" dirty="0">
              <a:latin typeface="+mn-lt"/>
              <a:ea typeface="Avenir Next" charset="0"/>
              <a:cs typeface="Avenir Next" charset="0"/>
            </a:endParaRPr>
          </a:p>
          <a:p>
            <a:r>
              <a:rPr lang="en-GB" sz="1100" dirty="0"/>
              <a:t>Currently speaking &lt;1,000 students a year – looking to grow this </a:t>
            </a:r>
          </a:p>
        </p:txBody>
      </p:sp>
      <p:sp>
        <p:nvSpPr>
          <p:cNvPr id="3" name="Text Placeholder 2"/>
          <p:cNvSpPr>
            <a:spLocks noGrp="1"/>
          </p:cNvSpPr>
          <p:nvPr>
            <p:ph type="body" sz="quarter" idx="14"/>
          </p:nvPr>
        </p:nvSpPr>
        <p:spPr>
          <a:xfrm>
            <a:off x="163805" y="113799"/>
            <a:ext cx="3519317" cy="380867"/>
          </a:xfrm>
        </p:spPr>
        <p:txBody>
          <a:bodyPr/>
          <a:lstStyle/>
          <a:p>
            <a:r>
              <a:rPr lang="en-GB" dirty="0"/>
              <a:t>Degree </a:t>
            </a:r>
            <a:r>
              <a:rPr lang="en-GB" dirty="0" smtClean="0"/>
              <a:t>Apprenticeships 18+</a:t>
            </a:r>
            <a:endParaRPr lang="en-GB" dirty="0"/>
          </a:p>
        </p:txBody>
      </p:sp>
      <p:sp>
        <p:nvSpPr>
          <p:cNvPr id="8" name="Text Placeholder 1"/>
          <p:cNvSpPr txBox="1">
            <a:spLocks/>
          </p:cNvSpPr>
          <p:nvPr/>
        </p:nvSpPr>
        <p:spPr>
          <a:xfrm>
            <a:off x="316205" y="494666"/>
            <a:ext cx="4435904" cy="3280697"/>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Aft>
                <a:spcPts val="0"/>
              </a:spcAft>
            </a:pPr>
            <a:r>
              <a:rPr lang="en-GB" sz="1100" dirty="0"/>
              <a:t>Warwick offers degree apprenticeships in</a:t>
            </a:r>
          </a:p>
          <a:p>
            <a:pPr lvl="1"/>
            <a:r>
              <a:rPr lang="en-GB" sz="1100" b="0" dirty="0">
                <a:latin typeface="+mn-lt"/>
              </a:rPr>
              <a:t>BEng Applied Engineering</a:t>
            </a:r>
          </a:p>
          <a:p>
            <a:pPr lvl="1"/>
            <a:r>
              <a:rPr lang="en-GB" sz="1100" b="0" dirty="0">
                <a:latin typeface="+mn-lt"/>
              </a:rPr>
              <a:t>BEng Civil and Infrastructure Engineering</a:t>
            </a:r>
          </a:p>
          <a:p>
            <a:pPr lvl="1"/>
            <a:r>
              <a:rPr lang="en-GB" sz="1100" b="0" dirty="0">
                <a:latin typeface="+mn-lt"/>
              </a:rPr>
              <a:t>BEng Cyber Security Engineering</a:t>
            </a:r>
          </a:p>
          <a:p>
            <a:pPr lvl="1"/>
            <a:r>
              <a:rPr lang="en-GB" sz="1100" b="0" dirty="0">
                <a:latin typeface="+mn-lt"/>
              </a:rPr>
              <a:t>BSc Digital Technology Solutions</a:t>
            </a:r>
          </a:p>
          <a:p>
            <a:pPr lvl="1"/>
            <a:r>
              <a:rPr lang="en-GB" sz="1100" b="0" dirty="0">
                <a:latin typeface="+mn-lt"/>
              </a:rPr>
              <a:t>BEng Engineering with Dyson</a:t>
            </a:r>
          </a:p>
          <a:p>
            <a:pPr lvl="1"/>
            <a:r>
              <a:rPr lang="en-GB" sz="1100" b="0" dirty="0">
                <a:latin typeface="+mn-lt"/>
              </a:rPr>
              <a:t>BSc Digital Healthcare Science</a:t>
            </a:r>
          </a:p>
          <a:p>
            <a:pPr lvl="1"/>
            <a:r>
              <a:rPr lang="en-GB" sz="1100" b="0" dirty="0" err="1">
                <a:latin typeface="+mn-lt"/>
              </a:rPr>
              <a:t>PgDip</a:t>
            </a:r>
            <a:r>
              <a:rPr lang="en-GB" sz="1100" b="0" dirty="0">
                <a:latin typeface="+mn-lt"/>
              </a:rPr>
              <a:t> Engineering Business Management</a:t>
            </a:r>
          </a:p>
          <a:p>
            <a:pPr lvl="1"/>
            <a:r>
              <a:rPr lang="en-GB" sz="1100" b="0" dirty="0">
                <a:latin typeface="+mn-lt"/>
              </a:rPr>
              <a:t>MSc Senior Leadership Development</a:t>
            </a:r>
          </a:p>
          <a:p>
            <a:pPr lvl="1"/>
            <a:r>
              <a:rPr lang="en-GB" sz="1100" b="0" dirty="0">
                <a:latin typeface="+mn-lt"/>
              </a:rPr>
              <a:t>BA Social Work</a:t>
            </a:r>
          </a:p>
          <a:p>
            <a:pPr>
              <a:spcAft>
                <a:spcPts val="0"/>
              </a:spcAft>
            </a:pPr>
            <a:r>
              <a:rPr lang="en-GB" sz="1100" dirty="0"/>
              <a:t>Apprenticeships team promotes degree apprenticeships (both as a general concept and those running at Warwick) to  students in Y11-13 </a:t>
            </a:r>
            <a:r>
              <a:rPr lang="en-GB" sz="1100" dirty="0" smtClean="0"/>
              <a:t>(16-18) through</a:t>
            </a:r>
            <a:r>
              <a:rPr lang="en-GB" sz="1100" dirty="0"/>
              <a:t>:</a:t>
            </a:r>
          </a:p>
          <a:p>
            <a:pPr lvl="1"/>
            <a:r>
              <a:rPr lang="en-GB" sz="1100" b="0" dirty="0">
                <a:latin typeface="+mn-lt"/>
              </a:rPr>
              <a:t>Presenting at careers evenings</a:t>
            </a:r>
          </a:p>
          <a:p>
            <a:pPr lvl="1"/>
            <a:r>
              <a:rPr lang="en-GB" sz="1100" b="0" dirty="0">
                <a:latin typeface="+mn-lt"/>
              </a:rPr>
              <a:t>Stands at skills fairs</a:t>
            </a:r>
          </a:p>
          <a:p>
            <a:pPr lvl="1"/>
            <a:r>
              <a:rPr lang="en-GB" sz="1100" b="0" dirty="0">
                <a:latin typeface="+mn-lt"/>
              </a:rPr>
              <a:t>Presentations at UCAS conference</a:t>
            </a:r>
          </a:p>
          <a:p>
            <a:pPr marL="0" indent="0">
              <a:buNone/>
            </a:pPr>
            <a:endParaRPr lang="en-GB" sz="1000" b="0" dirty="0"/>
          </a:p>
        </p:txBody>
      </p:sp>
    </p:spTree>
    <p:extLst>
      <p:ext uri="{BB962C8B-B14F-4D97-AF65-F5344CB8AC3E}">
        <p14:creationId xmlns:p14="http://schemas.microsoft.com/office/powerpoint/2010/main" val="23384194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8601" y="823617"/>
            <a:ext cx="5514108" cy="2896328"/>
          </a:xfrm>
        </p:spPr>
        <p:txBody>
          <a:bodyPr/>
          <a:lstStyle/>
          <a:p>
            <a:pPr lvl="0"/>
            <a:r>
              <a:rPr lang="en-GB" dirty="0">
                <a:hlinkClick r:id="rId2"/>
              </a:rPr>
              <a:t>Unspent apprenticeship levy pledge </a:t>
            </a:r>
            <a:r>
              <a:rPr lang="en-GB" dirty="0"/>
              <a:t>– we have recently pledged £280k to support apprenticeships in the West Midlands region. </a:t>
            </a:r>
          </a:p>
          <a:p>
            <a:pPr lvl="0"/>
            <a:r>
              <a:rPr lang="en-GB" dirty="0">
                <a:hlinkClick r:id="rId3"/>
              </a:rPr>
              <a:t>T-levels</a:t>
            </a:r>
            <a:r>
              <a:rPr lang="en-GB" dirty="0"/>
              <a:t> – we will be trialling industrial placements for T-level students next year with a view to expanding this opportunity. </a:t>
            </a:r>
          </a:p>
          <a:p>
            <a:pPr lvl="0"/>
            <a:r>
              <a:rPr lang="en-GB" dirty="0">
                <a:hlinkClick r:id="rId4"/>
              </a:rPr>
              <a:t>Ambitious Futures</a:t>
            </a:r>
            <a:r>
              <a:rPr lang="en-GB" dirty="0"/>
              <a:t> graduate scheme</a:t>
            </a:r>
          </a:p>
          <a:p>
            <a:pPr lvl="0"/>
            <a:r>
              <a:rPr lang="en-GB" dirty="0"/>
              <a:t>Graduate schemes in finance and estates</a:t>
            </a:r>
          </a:p>
          <a:p>
            <a:pPr lvl="0"/>
            <a:r>
              <a:rPr lang="en-GB" dirty="0"/>
              <a:t>WMG and the Nursery each take on a new apprenticeship cohort every year – sustained investment in these roles. </a:t>
            </a:r>
          </a:p>
          <a:p>
            <a:pPr lvl="0"/>
            <a:r>
              <a:rPr lang="en-GB" dirty="0"/>
              <a:t>Warwick Arts Centre have managed to secure the full costs for apprentices as part of their social funding bid to develop the arts centre and have a number of apprentices currently working and roles out to advert which are all entry level. </a:t>
            </a:r>
          </a:p>
          <a:p>
            <a:pPr lvl="0"/>
            <a:endParaRPr lang="en-GB" dirty="0"/>
          </a:p>
          <a:p>
            <a:pPr lvl="0"/>
            <a:endParaRPr lang="en-US" sz="1000" b="0" dirty="0"/>
          </a:p>
          <a:p>
            <a:pPr lvl="1"/>
            <a:endParaRPr lang="en-US" sz="1000" b="0" dirty="0"/>
          </a:p>
          <a:p>
            <a:pPr lvl="1"/>
            <a:endParaRPr lang="en-US" dirty="0"/>
          </a:p>
        </p:txBody>
      </p:sp>
      <p:sp>
        <p:nvSpPr>
          <p:cNvPr id="3" name="Text Placeholder 2"/>
          <p:cNvSpPr>
            <a:spLocks noGrp="1"/>
          </p:cNvSpPr>
          <p:nvPr>
            <p:ph type="body" sz="quarter" idx="14"/>
          </p:nvPr>
        </p:nvSpPr>
        <p:spPr>
          <a:xfrm>
            <a:off x="110837" y="130028"/>
            <a:ext cx="3519317" cy="380867"/>
          </a:xfrm>
        </p:spPr>
        <p:txBody>
          <a:bodyPr/>
          <a:lstStyle/>
          <a:p>
            <a:r>
              <a:rPr lang="en-US" dirty="0"/>
              <a:t>Work Placements/ Apprenticeships at Warwick</a:t>
            </a:r>
          </a:p>
        </p:txBody>
      </p:sp>
      <p:graphicFrame>
        <p:nvGraphicFramePr>
          <p:cNvPr id="7" name="Table 6"/>
          <p:cNvGraphicFramePr>
            <a:graphicFrameLocks noGrp="1"/>
          </p:cNvGraphicFramePr>
          <p:nvPr>
            <p:extLst>
              <p:ext uri="{D42A27DB-BD31-4B8C-83A1-F6EECF244321}">
                <p14:modId xmlns:p14="http://schemas.microsoft.com/office/powerpoint/2010/main" val="625762794"/>
              </p:ext>
            </p:extLst>
          </p:nvPr>
        </p:nvGraphicFramePr>
        <p:xfrm>
          <a:off x="5922817" y="130028"/>
          <a:ext cx="2955654" cy="3425436"/>
        </p:xfrm>
        <a:graphic>
          <a:graphicData uri="http://schemas.openxmlformats.org/drawingml/2006/table">
            <a:tbl>
              <a:tblPr firstRow="1" firstCol="1" bandRow="1">
                <a:tableStyleId>{5FD0F851-EC5A-4D38-B0AD-8093EC10F338}</a:tableStyleId>
              </a:tblPr>
              <a:tblGrid>
                <a:gridCol w="2955654">
                  <a:extLst>
                    <a:ext uri="{9D8B030D-6E8A-4147-A177-3AD203B41FA5}">
                      <a16:colId xmlns:a16="http://schemas.microsoft.com/office/drawing/2014/main" val="3634750265"/>
                    </a:ext>
                  </a:extLst>
                </a:gridCol>
              </a:tblGrid>
              <a:tr h="163116">
                <a:tc>
                  <a:txBody>
                    <a:bodyPr/>
                    <a:lstStyle/>
                    <a:p>
                      <a:pPr marL="0" marR="0" lvl="0" indent="0" algn="l" defTabSz="685800" rtl="0" eaLnBrk="1" fontAlgn="auto" latinLnBrk="0" hangingPunct="1">
                        <a:lnSpc>
                          <a:spcPct val="105000"/>
                        </a:lnSpc>
                        <a:spcBef>
                          <a:spcPts val="0"/>
                        </a:spcBef>
                        <a:spcAft>
                          <a:spcPts val="0"/>
                        </a:spcAft>
                        <a:buClrTx/>
                        <a:buSzTx/>
                        <a:buFontTx/>
                        <a:buNone/>
                        <a:tabLst/>
                        <a:defRPr/>
                      </a:pPr>
                      <a:r>
                        <a:rPr lang="en-GB" sz="1000" dirty="0"/>
                        <a:t>Apprenticeship roles at Warwick</a:t>
                      </a:r>
                    </a:p>
                  </a:txBody>
                  <a:tcPr marL="58722" marR="58722" marT="0" marB="0" anchor="b"/>
                </a:tc>
                <a:extLst>
                  <a:ext uri="{0D108BD9-81ED-4DB2-BD59-A6C34878D82A}">
                    <a16:rowId xmlns:a16="http://schemas.microsoft.com/office/drawing/2014/main" val="613766403"/>
                  </a:ext>
                </a:extLst>
              </a:tr>
              <a:tr h="163116">
                <a:tc>
                  <a:txBody>
                    <a:bodyPr/>
                    <a:lstStyle/>
                    <a:p>
                      <a:pPr>
                        <a:lnSpc>
                          <a:spcPct val="105000"/>
                        </a:lnSpc>
                        <a:spcAft>
                          <a:spcPts val="0"/>
                        </a:spcAft>
                      </a:pPr>
                      <a:r>
                        <a:rPr lang="en-GB" sz="900" dirty="0">
                          <a:effectLst/>
                        </a:rPr>
                        <a:t>Accountancy / Taxation Professional L7</a:t>
                      </a:r>
                      <a:endParaRPr lang="en-GB" sz="1000" dirty="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1800469768"/>
                  </a:ext>
                </a:extLst>
              </a:tr>
              <a:tr h="163116">
                <a:tc>
                  <a:txBody>
                    <a:bodyPr/>
                    <a:lstStyle/>
                    <a:p>
                      <a:pPr>
                        <a:lnSpc>
                          <a:spcPct val="105000"/>
                        </a:lnSpc>
                        <a:spcAft>
                          <a:spcPts val="0"/>
                        </a:spcAft>
                      </a:pPr>
                      <a:r>
                        <a:rPr lang="en-GB" sz="900">
                          <a:effectLst/>
                        </a:rPr>
                        <a:t>Advanced Carpentry and joinery L3</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4192447967"/>
                  </a:ext>
                </a:extLst>
              </a:tr>
              <a:tr h="163116">
                <a:tc>
                  <a:txBody>
                    <a:bodyPr/>
                    <a:lstStyle/>
                    <a:p>
                      <a:pPr>
                        <a:lnSpc>
                          <a:spcPct val="105000"/>
                        </a:lnSpc>
                        <a:spcAft>
                          <a:spcPts val="0"/>
                        </a:spcAft>
                      </a:pPr>
                      <a:r>
                        <a:rPr lang="en-GB" sz="900">
                          <a:effectLst/>
                        </a:rPr>
                        <a:t>Business Administrator Level 2</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2195378044"/>
                  </a:ext>
                </a:extLst>
              </a:tr>
              <a:tr h="163116">
                <a:tc>
                  <a:txBody>
                    <a:bodyPr/>
                    <a:lstStyle/>
                    <a:p>
                      <a:pPr>
                        <a:lnSpc>
                          <a:spcPct val="105000"/>
                        </a:lnSpc>
                        <a:spcAft>
                          <a:spcPts val="0"/>
                        </a:spcAft>
                      </a:pPr>
                      <a:r>
                        <a:rPr lang="en-GB" sz="900">
                          <a:effectLst/>
                        </a:rPr>
                        <a:t>Business Administrator Level 3</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948268422"/>
                  </a:ext>
                </a:extLst>
              </a:tr>
              <a:tr h="163116">
                <a:tc>
                  <a:txBody>
                    <a:bodyPr/>
                    <a:lstStyle/>
                    <a:p>
                      <a:pPr>
                        <a:lnSpc>
                          <a:spcPct val="105000"/>
                        </a:lnSpc>
                        <a:spcAft>
                          <a:spcPts val="0"/>
                        </a:spcAft>
                      </a:pPr>
                      <a:r>
                        <a:rPr lang="en-GB" sz="900">
                          <a:effectLst/>
                        </a:rPr>
                        <a:t>Chemical Engineering Technician L3</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1432603420"/>
                  </a:ext>
                </a:extLst>
              </a:tr>
              <a:tr h="163116">
                <a:tc>
                  <a:txBody>
                    <a:bodyPr/>
                    <a:lstStyle/>
                    <a:p>
                      <a:pPr>
                        <a:lnSpc>
                          <a:spcPct val="105000"/>
                        </a:lnSpc>
                        <a:spcAft>
                          <a:spcPts val="0"/>
                        </a:spcAft>
                      </a:pPr>
                      <a:r>
                        <a:rPr lang="en-GB" sz="900">
                          <a:effectLst/>
                        </a:rPr>
                        <a:t>Children's &amp; Young People's Early Years Educator Level 3</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4056232781"/>
                  </a:ext>
                </a:extLst>
              </a:tr>
              <a:tr h="163116">
                <a:tc>
                  <a:txBody>
                    <a:bodyPr/>
                    <a:lstStyle/>
                    <a:p>
                      <a:pPr>
                        <a:lnSpc>
                          <a:spcPct val="105000"/>
                        </a:lnSpc>
                        <a:spcAft>
                          <a:spcPts val="0"/>
                        </a:spcAft>
                      </a:pPr>
                      <a:r>
                        <a:rPr lang="en-GB" sz="900">
                          <a:effectLst/>
                        </a:rPr>
                        <a:t>Children's and Young People's Workforce Level 2</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3038688182"/>
                  </a:ext>
                </a:extLst>
              </a:tr>
              <a:tr h="163116">
                <a:tc>
                  <a:txBody>
                    <a:bodyPr/>
                    <a:lstStyle/>
                    <a:p>
                      <a:pPr>
                        <a:lnSpc>
                          <a:spcPct val="105000"/>
                        </a:lnSpc>
                        <a:spcAft>
                          <a:spcPts val="0"/>
                        </a:spcAft>
                      </a:pPr>
                      <a:r>
                        <a:rPr lang="en-GB" sz="900">
                          <a:effectLst/>
                        </a:rPr>
                        <a:t>CIPD - HR  Support L3</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2799525955"/>
                  </a:ext>
                </a:extLst>
              </a:tr>
              <a:tr h="163116">
                <a:tc>
                  <a:txBody>
                    <a:bodyPr/>
                    <a:lstStyle/>
                    <a:p>
                      <a:pPr>
                        <a:lnSpc>
                          <a:spcPct val="105000"/>
                        </a:lnSpc>
                        <a:spcAft>
                          <a:spcPts val="0"/>
                        </a:spcAft>
                      </a:pPr>
                      <a:r>
                        <a:rPr lang="en-GB" sz="900">
                          <a:effectLst/>
                        </a:rPr>
                        <a:t>CIPD - L&amp;D L5</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122646835"/>
                  </a:ext>
                </a:extLst>
              </a:tr>
              <a:tr h="163116">
                <a:tc>
                  <a:txBody>
                    <a:bodyPr/>
                    <a:lstStyle/>
                    <a:p>
                      <a:pPr>
                        <a:lnSpc>
                          <a:spcPct val="105000"/>
                        </a:lnSpc>
                        <a:spcAft>
                          <a:spcPts val="0"/>
                        </a:spcAft>
                      </a:pPr>
                      <a:r>
                        <a:rPr lang="en-GB" sz="900">
                          <a:effectLst/>
                        </a:rPr>
                        <a:t>Early Years Educator Level 3</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2984842252"/>
                  </a:ext>
                </a:extLst>
              </a:tr>
              <a:tr h="163116">
                <a:tc>
                  <a:txBody>
                    <a:bodyPr/>
                    <a:lstStyle/>
                    <a:p>
                      <a:pPr>
                        <a:lnSpc>
                          <a:spcPct val="105000"/>
                        </a:lnSpc>
                        <a:spcAft>
                          <a:spcPts val="0"/>
                        </a:spcAft>
                      </a:pPr>
                      <a:r>
                        <a:rPr lang="en-GB" sz="900">
                          <a:effectLst/>
                        </a:rPr>
                        <a:t>Electrical / Electronic Support Engineer Level 6</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637961751"/>
                  </a:ext>
                </a:extLst>
              </a:tr>
              <a:tr h="163116">
                <a:tc>
                  <a:txBody>
                    <a:bodyPr/>
                    <a:lstStyle/>
                    <a:p>
                      <a:pPr>
                        <a:lnSpc>
                          <a:spcPct val="105000"/>
                        </a:lnSpc>
                        <a:spcAft>
                          <a:spcPts val="0"/>
                        </a:spcAft>
                      </a:pPr>
                      <a:r>
                        <a:rPr lang="en-GB" sz="900" dirty="0">
                          <a:effectLst/>
                        </a:rPr>
                        <a:t>Engineering Technician Level 3</a:t>
                      </a:r>
                      <a:endParaRPr lang="en-GB" sz="1000" dirty="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3992456656"/>
                  </a:ext>
                </a:extLst>
              </a:tr>
              <a:tr h="163116">
                <a:tc>
                  <a:txBody>
                    <a:bodyPr/>
                    <a:lstStyle/>
                    <a:p>
                      <a:pPr>
                        <a:lnSpc>
                          <a:spcPct val="105000"/>
                        </a:lnSpc>
                        <a:spcAft>
                          <a:spcPts val="0"/>
                        </a:spcAft>
                      </a:pPr>
                      <a:r>
                        <a:rPr lang="en-GB" sz="900">
                          <a:effectLst/>
                        </a:rPr>
                        <a:t>Horticultural Landscape Operative Level 2</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597551088"/>
                  </a:ext>
                </a:extLst>
              </a:tr>
              <a:tr h="163116">
                <a:tc>
                  <a:txBody>
                    <a:bodyPr/>
                    <a:lstStyle/>
                    <a:p>
                      <a:pPr>
                        <a:lnSpc>
                          <a:spcPct val="105000"/>
                        </a:lnSpc>
                        <a:spcAft>
                          <a:spcPts val="0"/>
                        </a:spcAft>
                      </a:pPr>
                      <a:r>
                        <a:rPr lang="en-GB" sz="900">
                          <a:effectLst/>
                        </a:rPr>
                        <a:t>Manufacturing Engineer Level 6</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2658550494"/>
                  </a:ext>
                </a:extLst>
              </a:tr>
              <a:tr h="163116">
                <a:tc>
                  <a:txBody>
                    <a:bodyPr/>
                    <a:lstStyle/>
                    <a:p>
                      <a:pPr>
                        <a:lnSpc>
                          <a:spcPct val="105000"/>
                        </a:lnSpc>
                        <a:spcAft>
                          <a:spcPts val="0"/>
                        </a:spcAft>
                      </a:pPr>
                      <a:r>
                        <a:rPr lang="en-GB" sz="900">
                          <a:effectLst/>
                        </a:rPr>
                        <a:t>Marketing Apprenticeship</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428108571"/>
                  </a:ext>
                </a:extLst>
              </a:tr>
              <a:tr h="163116">
                <a:tc>
                  <a:txBody>
                    <a:bodyPr/>
                    <a:lstStyle/>
                    <a:p>
                      <a:pPr>
                        <a:lnSpc>
                          <a:spcPct val="105000"/>
                        </a:lnSpc>
                        <a:spcAft>
                          <a:spcPts val="0"/>
                        </a:spcAft>
                      </a:pPr>
                      <a:r>
                        <a:rPr lang="en-GB" sz="900">
                          <a:effectLst/>
                        </a:rPr>
                        <a:t>Marketing Level 2</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1792220246"/>
                  </a:ext>
                </a:extLst>
              </a:tr>
              <a:tr h="163116">
                <a:tc>
                  <a:txBody>
                    <a:bodyPr/>
                    <a:lstStyle/>
                    <a:p>
                      <a:pPr>
                        <a:lnSpc>
                          <a:spcPct val="105000"/>
                        </a:lnSpc>
                        <a:spcAft>
                          <a:spcPts val="0"/>
                        </a:spcAft>
                      </a:pPr>
                      <a:r>
                        <a:rPr lang="en-GB" sz="900">
                          <a:effectLst/>
                        </a:rPr>
                        <a:t>Marketing Level 3 </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1469171883"/>
                  </a:ext>
                </a:extLst>
              </a:tr>
              <a:tr h="163116">
                <a:tc>
                  <a:txBody>
                    <a:bodyPr/>
                    <a:lstStyle/>
                    <a:p>
                      <a:pPr>
                        <a:lnSpc>
                          <a:spcPct val="105000"/>
                        </a:lnSpc>
                        <a:spcAft>
                          <a:spcPts val="0"/>
                        </a:spcAft>
                      </a:pPr>
                      <a:r>
                        <a:rPr lang="en-GB" sz="900">
                          <a:effectLst/>
                        </a:rPr>
                        <a:t>Propulsion Technician</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3078582654"/>
                  </a:ext>
                </a:extLst>
              </a:tr>
              <a:tr h="163116">
                <a:tc>
                  <a:txBody>
                    <a:bodyPr/>
                    <a:lstStyle/>
                    <a:p>
                      <a:pPr>
                        <a:lnSpc>
                          <a:spcPct val="105000"/>
                        </a:lnSpc>
                        <a:spcAft>
                          <a:spcPts val="0"/>
                        </a:spcAft>
                      </a:pPr>
                      <a:r>
                        <a:rPr lang="en-GB" sz="900">
                          <a:effectLst/>
                        </a:rPr>
                        <a:t>Snr Leaders Masters Degree</a:t>
                      </a:r>
                      <a:endParaRPr lang="en-GB" sz="100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1974891707"/>
                  </a:ext>
                </a:extLst>
              </a:tr>
              <a:tr h="163116">
                <a:tc>
                  <a:txBody>
                    <a:bodyPr/>
                    <a:lstStyle/>
                    <a:p>
                      <a:pPr>
                        <a:lnSpc>
                          <a:spcPct val="105000"/>
                        </a:lnSpc>
                        <a:spcAft>
                          <a:spcPts val="0"/>
                        </a:spcAft>
                      </a:pPr>
                      <a:r>
                        <a:rPr lang="en-GB" sz="900" dirty="0">
                          <a:effectLst/>
                        </a:rPr>
                        <a:t>Sports Turf Operative Level 2</a:t>
                      </a:r>
                      <a:endParaRPr lang="en-GB" sz="1000" dirty="0">
                        <a:effectLst/>
                        <a:latin typeface="Times New Roman" panose="02020603050405020304" pitchFamily="18" charset="0"/>
                        <a:ea typeface="Calibri" panose="020F0502020204030204" pitchFamily="34" charset="0"/>
                      </a:endParaRPr>
                    </a:p>
                  </a:txBody>
                  <a:tcPr marL="58722" marR="58722" marT="0" marB="0" anchor="b"/>
                </a:tc>
                <a:extLst>
                  <a:ext uri="{0D108BD9-81ED-4DB2-BD59-A6C34878D82A}">
                    <a16:rowId xmlns:a16="http://schemas.microsoft.com/office/drawing/2014/main" val="577801036"/>
                  </a:ext>
                </a:extLst>
              </a:tr>
            </a:tbl>
          </a:graphicData>
        </a:graphic>
      </p:graphicFrame>
    </p:spTree>
    <p:extLst>
      <p:ext uri="{BB962C8B-B14F-4D97-AF65-F5344CB8AC3E}">
        <p14:creationId xmlns:p14="http://schemas.microsoft.com/office/powerpoint/2010/main" val="32248748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27932"/>
          <a:stretch/>
        </p:blipFill>
        <p:spPr>
          <a:xfrm>
            <a:off x="3588607" y="0"/>
            <a:ext cx="5562321" cy="5143497"/>
          </a:xfrm>
          <a:prstGeom prst="rect">
            <a:avLst/>
          </a:prstGeom>
          <a:solidFill>
            <a:schemeClr val="tx1"/>
          </a:solidFill>
        </p:spPr>
      </p:pic>
      <p:sp>
        <p:nvSpPr>
          <p:cNvPr id="2" name="Freeform 1"/>
          <p:cNvSpPr/>
          <p:nvPr/>
        </p:nvSpPr>
        <p:spPr>
          <a:xfrm>
            <a:off x="0" y="0"/>
            <a:ext cx="8112126" cy="5143500"/>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7ECBB6"/>
          </a:solidFill>
          <a:ln>
            <a:noFill/>
          </a:ln>
          <a:effectLst>
            <a:outerShdw blurRad="215900" dir="27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603504" y="870410"/>
            <a:ext cx="5135144"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latin typeface="+mn-lt"/>
              </a:rPr>
              <a:t>Other activity</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6" name="TextBox 5"/>
          <p:cNvSpPr txBox="1"/>
          <p:nvPr/>
        </p:nvSpPr>
        <p:spPr>
          <a:xfrm>
            <a:off x="728663" y="1514475"/>
            <a:ext cx="4164806" cy="1631216"/>
          </a:xfrm>
          <a:prstGeom prst="rect">
            <a:avLst/>
          </a:prstGeom>
          <a:noFill/>
        </p:spPr>
        <p:txBody>
          <a:bodyPr wrap="square" rtlCol="0">
            <a:spAutoFit/>
          </a:bodyPr>
          <a:lstStyle/>
          <a:p>
            <a:pPr marL="342900" indent="-342900">
              <a:buFont typeface="Arial" panose="020B0604020202020204" pitchFamily="34" charset="0"/>
              <a:buChar char="•"/>
            </a:pPr>
            <a:r>
              <a:rPr lang="en-GB" sz="2000" dirty="0">
                <a:solidFill>
                  <a:schemeClr val="bg1"/>
                </a:solidFill>
                <a:ea typeface="Avenir Next Medium" charset="0"/>
                <a:cs typeface="Avenir Next Medium" charset="0"/>
              </a:rPr>
              <a:t>Warwick Arts Centre programmes</a:t>
            </a:r>
          </a:p>
          <a:p>
            <a:pPr marL="342900" indent="-342900">
              <a:buFont typeface="Arial" panose="020B0604020202020204" pitchFamily="34" charset="0"/>
              <a:buChar char="•"/>
            </a:pPr>
            <a:r>
              <a:rPr lang="en-GB" sz="2000" dirty="0">
                <a:solidFill>
                  <a:schemeClr val="bg1"/>
                </a:solidFill>
                <a:ea typeface="Avenir Next Medium" charset="0"/>
                <a:cs typeface="Avenir Next Medium" charset="0"/>
              </a:rPr>
              <a:t>Warwick Volunteers</a:t>
            </a:r>
          </a:p>
          <a:p>
            <a:pPr marL="342900" indent="-342900">
              <a:buFont typeface="Arial" panose="020B0604020202020204" pitchFamily="34" charset="0"/>
              <a:buChar char="•"/>
            </a:pPr>
            <a:r>
              <a:rPr lang="en-GB" sz="2000" dirty="0">
                <a:solidFill>
                  <a:schemeClr val="bg1"/>
                </a:solidFill>
                <a:ea typeface="Avenir Next Medium" charset="0"/>
                <a:cs typeface="Avenir Next Medium" charset="0"/>
              </a:rPr>
              <a:t>Royal Society Summer Exhibition</a:t>
            </a:r>
          </a:p>
          <a:p>
            <a:pPr marL="342900" indent="-342900">
              <a:buFont typeface="Arial" panose="020B0604020202020204" pitchFamily="34" charset="0"/>
              <a:buChar char="•"/>
            </a:pPr>
            <a:r>
              <a:rPr lang="en-GB" sz="2000" dirty="0">
                <a:solidFill>
                  <a:schemeClr val="bg1"/>
                </a:solidFill>
                <a:ea typeface="Avenir Next Medium" charset="0"/>
                <a:cs typeface="Avenir Next Medium" charset="0"/>
              </a:rPr>
              <a:t>Warwick Sport</a:t>
            </a:r>
          </a:p>
          <a:p>
            <a:pPr marL="342900" indent="-342900">
              <a:buFont typeface="Arial" panose="020B0604020202020204" pitchFamily="34" charset="0"/>
              <a:buChar char="•"/>
            </a:pPr>
            <a:r>
              <a:rPr lang="en-GB" sz="2000" dirty="0">
                <a:solidFill>
                  <a:schemeClr val="bg1"/>
                </a:solidFill>
                <a:ea typeface="Avenir Next Medium" charset="0"/>
                <a:cs typeface="Avenir Next Medium" charset="0"/>
              </a:rPr>
              <a:t>Slice of Science</a:t>
            </a:r>
          </a:p>
        </p:txBody>
      </p:sp>
    </p:spTree>
    <p:extLst>
      <p:ext uri="{BB962C8B-B14F-4D97-AF65-F5344CB8AC3E}">
        <p14:creationId xmlns:p14="http://schemas.microsoft.com/office/powerpoint/2010/main" val="4990234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02350" y="157279"/>
            <a:ext cx="7441611" cy="380867"/>
          </a:xfrm>
        </p:spPr>
        <p:txBody>
          <a:bodyPr/>
          <a:lstStyle/>
          <a:p>
            <a:r>
              <a:rPr lang="en-US" dirty="0"/>
              <a:t>Warwick Arts Centre Programmes</a:t>
            </a:r>
          </a:p>
        </p:txBody>
      </p:sp>
      <p:sp>
        <p:nvSpPr>
          <p:cNvPr id="3" name="Text Placeholder 2"/>
          <p:cNvSpPr>
            <a:spLocks noGrp="1"/>
          </p:cNvSpPr>
          <p:nvPr>
            <p:ph type="body" sz="quarter" idx="15"/>
          </p:nvPr>
        </p:nvSpPr>
        <p:spPr>
          <a:xfrm>
            <a:off x="385478" y="637309"/>
            <a:ext cx="4186522" cy="3082635"/>
          </a:xfrm>
        </p:spPr>
        <p:txBody>
          <a:bodyPr numCol="1"/>
          <a:lstStyle/>
          <a:p>
            <a:r>
              <a:rPr lang="en-US" sz="1100" dirty="0"/>
              <a:t>Resources and What’s on guides for teachers/ home educators</a:t>
            </a:r>
          </a:p>
          <a:p>
            <a:r>
              <a:rPr lang="en-US" sz="1100" dirty="0"/>
              <a:t>Work experience opportunities for year 10/11 </a:t>
            </a:r>
            <a:r>
              <a:rPr lang="en-US" sz="1100" dirty="0" smtClean="0"/>
              <a:t>pupils (14-16) </a:t>
            </a:r>
            <a:r>
              <a:rPr lang="en-US" sz="1100" dirty="0"/>
              <a:t>(2 week long placements each year)</a:t>
            </a:r>
          </a:p>
          <a:p>
            <a:r>
              <a:rPr lang="en-US" sz="1100" dirty="0"/>
              <a:t>Youth Theatre Groups (Juniors, 8-11, Seniors 12-16) and </a:t>
            </a:r>
            <a:r>
              <a:rPr lang="en-GB" sz="1100" dirty="0"/>
              <a:t>Connections Company (14-19)</a:t>
            </a:r>
          </a:p>
          <a:p>
            <a:r>
              <a:rPr lang="en-GB" sz="1100" dirty="0" err="1"/>
              <a:t>MI:Lab</a:t>
            </a:r>
            <a:r>
              <a:rPr lang="en-GB" sz="1100" dirty="0"/>
              <a:t> – Weekly workshops for young people to learn skills relating to digital arts</a:t>
            </a:r>
          </a:p>
          <a:p>
            <a:r>
              <a:rPr lang="en-GB" sz="1100" dirty="0"/>
              <a:t>STAMP IT – free activities for young children (currently on hiatus)</a:t>
            </a:r>
          </a:p>
          <a:p>
            <a:r>
              <a:rPr lang="en-GB" sz="1100" dirty="0"/>
              <a:t>Monthly concert series, with 1,000 free tickets for schools from Warwickshire, Coventry and Solihull. (100 per concert</a:t>
            </a:r>
            <a:r>
              <a:rPr lang="en-GB" sz="1100" dirty="0" smtClean="0"/>
              <a:t>)</a:t>
            </a:r>
          </a:p>
          <a:p>
            <a:r>
              <a:rPr lang="en-GB" sz="1100" dirty="0" smtClean="0"/>
              <a:t>Free lunchtime concerts every Thursday – half term concerts child friendly</a:t>
            </a:r>
            <a:endParaRPr lang="en-GB" sz="1100" dirty="0"/>
          </a:p>
        </p:txBody>
      </p:sp>
    </p:spTree>
    <p:extLst>
      <p:ext uri="{BB962C8B-B14F-4D97-AF65-F5344CB8AC3E}">
        <p14:creationId xmlns:p14="http://schemas.microsoft.com/office/powerpoint/2010/main" val="40803031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281569" y="31696"/>
            <a:ext cx="7441611" cy="380867"/>
          </a:xfrm>
        </p:spPr>
        <p:txBody>
          <a:bodyPr/>
          <a:lstStyle/>
          <a:p>
            <a:r>
              <a:rPr lang="en-US" dirty="0"/>
              <a:t>Warwick Volunteers Programmes</a:t>
            </a:r>
          </a:p>
        </p:txBody>
      </p:sp>
      <p:sp>
        <p:nvSpPr>
          <p:cNvPr id="3" name="Text Placeholder 2"/>
          <p:cNvSpPr>
            <a:spLocks noGrp="1"/>
          </p:cNvSpPr>
          <p:nvPr>
            <p:ph type="body" sz="quarter" idx="15"/>
          </p:nvPr>
        </p:nvSpPr>
        <p:spPr>
          <a:xfrm>
            <a:off x="281569" y="407685"/>
            <a:ext cx="4262722" cy="2731532"/>
          </a:xfrm>
        </p:spPr>
        <p:txBody>
          <a:bodyPr numCol="1"/>
          <a:lstStyle/>
          <a:p>
            <a:pPr marL="0" indent="0">
              <a:buNone/>
            </a:pPr>
            <a:r>
              <a:rPr lang="en-GB" sz="1100" b="1" dirty="0" err="1"/>
              <a:t>Kidz</a:t>
            </a:r>
            <a:r>
              <a:rPr lang="en-GB" sz="1100" b="1" dirty="0"/>
              <a:t> </a:t>
            </a:r>
            <a:r>
              <a:rPr lang="en-GB" sz="1100" b="1" dirty="0" smtClean="0"/>
              <a:t>Camp:</a:t>
            </a:r>
          </a:p>
          <a:p>
            <a:r>
              <a:rPr lang="en-GB" sz="1100" dirty="0"/>
              <a:t>4 day residential trip for primary aged pupils receiving pupil premium/ free school meals.  30 pupils per year. Entirely planned and organised by student volunteers. </a:t>
            </a:r>
          </a:p>
          <a:p>
            <a:pPr marL="0" indent="0">
              <a:buNone/>
            </a:pPr>
            <a:r>
              <a:rPr lang="en-GB" sz="1100" b="1" dirty="0">
                <a:hlinkClick r:id="rId2"/>
              </a:rPr>
              <a:t>Right to Read programme:</a:t>
            </a:r>
            <a:endParaRPr lang="en-GB" sz="1100" b="1" dirty="0"/>
          </a:p>
          <a:p>
            <a:r>
              <a:rPr lang="en-GB" sz="1100" b="0" dirty="0"/>
              <a:t>As a Right to Read volunteer you will work with children one-to-one or in small groups at local primary or secondary schools aiming to:</a:t>
            </a:r>
          </a:p>
          <a:p>
            <a:pPr lvl="1"/>
            <a:r>
              <a:rPr lang="en-GB" sz="1100" b="0" dirty="0">
                <a:latin typeface="+mn-lt"/>
              </a:rPr>
              <a:t>Improve their reading ability</a:t>
            </a:r>
          </a:p>
          <a:p>
            <a:pPr lvl="1"/>
            <a:r>
              <a:rPr lang="en-GB" sz="1100" b="0" dirty="0">
                <a:latin typeface="+mn-lt"/>
              </a:rPr>
              <a:t>Increase levels of confidence and self esteem</a:t>
            </a:r>
          </a:p>
          <a:p>
            <a:pPr lvl="1"/>
            <a:r>
              <a:rPr lang="en-GB" sz="1100" b="0" dirty="0">
                <a:latin typeface="+mn-lt"/>
              </a:rPr>
              <a:t>Inspire a love of reading for </a:t>
            </a:r>
            <a:r>
              <a:rPr lang="en-GB" sz="1100" b="0" dirty="0" smtClean="0">
                <a:latin typeface="+mn-lt"/>
              </a:rPr>
              <a:t>life</a:t>
            </a:r>
            <a:endParaRPr lang="en-GB" sz="1100" b="0" dirty="0">
              <a:latin typeface="+mn-lt"/>
            </a:endParaRPr>
          </a:p>
          <a:p>
            <a:pPr marL="0" indent="0">
              <a:buNone/>
            </a:pPr>
            <a:r>
              <a:rPr lang="en-GB" sz="1100" b="1" dirty="0">
                <a:hlinkClick r:id="rId3"/>
              </a:rPr>
              <a:t>Student </a:t>
            </a:r>
            <a:r>
              <a:rPr lang="en-GB" sz="1100" b="1" dirty="0" smtClean="0">
                <a:hlinkClick r:id="rId3"/>
              </a:rPr>
              <a:t>Tutoring</a:t>
            </a:r>
            <a:endParaRPr lang="en-GB" sz="1100" b="1" dirty="0" smtClean="0"/>
          </a:p>
          <a:p>
            <a:r>
              <a:rPr lang="en-GB" sz="1100" dirty="0"/>
              <a:t>The Student Tutoring project places volunteers in a classroom in Primary, Secondary and SEN schools across Coventry, Leamington, Kenilworth and Warwick. Volunteers will take on a teaching assistant role and work alongside class teachers to provide support to pupils.</a:t>
            </a:r>
            <a:endParaRPr lang="en-GB" sz="1100" b="1" dirty="0"/>
          </a:p>
        </p:txBody>
      </p:sp>
      <p:sp>
        <p:nvSpPr>
          <p:cNvPr id="4" name="Text Placeholder 2"/>
          <p:cNvSpPr>
            <a:spLocks noGrp="1"/>
          </p:cNvSpPr>
          <p:nvPr>
            <p:ph type="body" sz="quarter" idx="15"/>
          </p:nvPr>
        </p:nvSpPr>
        <p:spPr>
          <a:xfrm>
            <a:off x="4689764" y="184987"/>
            <a:ext cx="4218709" cy="3176928"/>
          </a:xfrm>
        </p:spPr>
        <p:txBody>
          <a:bodyPr numCol="1"/>
          <a:lstStyle/>
          <a:p>
            <a:pPr marL="0" indent="0">
              <a:buNone/>
            </a:pPr>
            <a:r>
              <a:rPr lang="en-GB" sz="1100" b="1" dirty="0" smtClean="0">
                <a:hlinkClick r:id="rId4"/>
              </a:rPr>
              <a:t>Fun with Numbers</a:t>
            </a:r>
            <a:endParaRPr lang="en-GB" sz="1100" b="1" dirty="0" smtClean="0"/>
          </a:p>
          <a:p>
            <a:r>
              <a:rPr lang="en-GB" sz="1100" dirty="0"/>
              <a:t>Groups of volunteers lead weekly sessions in primary schools playing fun maths board games with children aged 4-11 years old aiming to:</a:t>
            </a:r>
          </a:p>
          <a:p>
            <a:r>
              <a:rPr lang="en-GB" sz="1100" dirty="0"/>
              <a:t>Encourage pupils to have fun whilst learning</a:t>
            </a:r>
          </a:p>
          <a:p>
            <a:r>
              <a:rPr lang="en-GB" sz="1100" dirty="0"/>
              <a:t>Improve numeracy skills</a:t>
            </a:r>
          </a:p>
          <a:p>
            <a:r>
              <a:rPr lang="en-GB" sz="1100" dirty="0"/>
              <a:t>Increase levels of confidence and skills in maths.</a:t>
            </a:r>
          </a:p>
          <a:p>
            <a:pPr marL="0" indent="0">
              <a:buNone/>
            </a:pPr>
            <a:r>
              <a:rPr lang="en-GB" sz="1100" b="1" dirty="0" smtClean="0">
                <a:hlinkClick r:id="rId5"/>
              </a:rPr>
              <a:t>Bake it Up!</a:t>
            </a:r>
            <a:endParaRPr lang="en-GB" sz="1100" b="1" dirty="0" smtClean="0"/>
          </a:p>
          <a:p>
            <a:r>
              <a:rPr lang="en-GB" sz="1100" dirty="0" smtClean="0"/>
              <a:t>Aims </a:t>
            </a:r>
            <a:r>
              <a:rPr lang="en-GB" sz="1100" dirty="0"/>
              <a:t>to improve the self-esteem of young people by allowing them to get creative in the kitchen and achieving something they can be proud of. </a:t>
            </a:r>
            <a:endParaRPr lang="en-GB" sz="1100" dirty="0" smtClean="0"/>
          </a:p>
          <a:p>
            <a:r>
              <a:rPr lang="en-GB" sz="1100" dirty="0" smtClean="0"/>
              <a:t>Volunteers </a:t>
            </a:r>
            <a:r>
              <a:rPr lang="en-GB" sz="1100" dirty="0"/>
              <a:t>run two after school </a:t>
            </a:r>
            <a:r>
              <a:rPr lang="en-GB" sz="1100" dirty="0" smtClean="0"/>
              <a:t>clubs (1 primary 7-11, 1 secondary, 11-13), </a:t>
            </a:r>
            <a:r>
              <a:rPr lang="en-GB" sz="1100" dirty="0"/>
              <a:t>which enable participants to develop new skills, learn to work as a team and gain knowledge about various ingredients and foods.</a:t>
            </a:r>
          </a:p>
        </p:txBody>
      </p:sp>
    </p:spTree>
    <p:extLst>
      <p:ext uri="{BB962C8B-B14F-4D97-AF65-F5344CB8AC3E}">
        <p14:creationId xmlns:p14="http://schemas.microsoft.com/office/powerpoint/2010/main" val="3052238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8601" y="996439"/>
            <a:ext cx="6373090" cy="2652015"/>
          </a:xfrm>
        </p:spPr>
        <p:txBody>
          <a:bodyPr anchor="t"/>
          <a:lstStyle/>
          <a:p>
            <a:r>
              <a:rPr lang="en-US" dirty="0"/>
              <a:t>Held annually, to evenings (typically held in consecutive weeks) of fun, interactive lectures involving exciting demos and audience participation.  Typically 3 20 minute talks per evenings. </a:t>
            </a:r>
          </a:p>
          <a:p>
            <a:r>
              <a:rPr lang="en-US" dirty="0"/>
              <a:t>Organised by dept of Physics, but accepts speakers from any STEM subject</a:t>
            </a:r>
          </a:p>
          <a:p>
            <a:r>
              <a:rPr lang="en-US" dirty="0"/>
              <a:t>Audience is 8+, Family Groups, Kids Clubs e.g. Brownies/ school science clubs</a:t>
            </a:r>
          </a:p>
          <a:p>
            <a:r>
              <a:rPr lang="en-US" dirty="0"/>
              <a:t>Reach – typically sells out Butterworth Hall – 1.5k attendees at each show. £3.50 cost per ticket.</a:t>
            </a:r>
          </a:p>
          <a:p>
            <a:r>
              <a:rPr lang="en-US" dirty="0"/>
              <a:t>Objectives:</a:t>
            </a:r>
          </a:p>
          <a:p>
            <a:pPr lvl="1"/>
            <a:r>
              <a:rPr lang="en-US" sz="1000" b="0" dirty="0"/>
              <a:t>Inspire kids</a:t>
            </a:r>
          </a:p>
          <a:p>
            <a:pPr lvl="1"/>
            <a:r>
              <a:rPr lang="en-US" sz="1000" b="0" dirty="0"/>
              <a:t>Highlight that STEM can be fun</a:t>
            </a:r>
          </a:p>
          <a:p>
            <a:pPr lvl="1"/>
            <a:r>
              <a:rPr lang="en-US" sz="1000" b="0" dirty="0">
                <a:latin typeface="Avenir Next Demi Bold"/>
              </a:rPr>
              <a:t>Upskill presenters, and their supporting volunteers</a:t>
            </a:r>
            <a:endParaRPr lang="en-US" dirty="0"/>
          </a:p>
        </p:txBody>
      </p:sp>
      <p:sp>
        <p:nvSpPr>
          <p:cNvPr id="3" name="Text Placeholder 2"/>
          <p:cNvSpPr>
            <a:spLocks noGrp="1"/>
          </p:cNvSpPr>
          <p:nvPr>
            <p:ph type="body" sz="quarter" idx="14"/>
          </p:nvPr>
        </p:nvSpPr>
        <p:spPr>
          <a:xfrm>
            <a:off x="228601" y="357549"/>
            <a:ext cx="3519317" cy="380867"/>
          </a:xfrm>
        </p:spPr>
        <p:txBody>
          <a:bodyPr/>
          <a:lstStyle/>
          <a:p>
            <a:r>
              <a:rPr lang="en-US" dirty="0"/>
              <a:t>Christmas Lectures</a:t>
            </a:r>
          </a:p>
        </p:txBody>
      </p:sp>
      <p:pic>
        <p:nvPicPr>
          <p:cNvPr id="13" name="Picture Placeholder 12"/>
          <p:cNvPicPr>
            <a:picLocks noGrp="1" noChangeAspect="1"/>
          </p:cNvPicPr>
          <p:nvPr>
            <p:ph type="pic" sz="quarter" idx="17"/>
          </p:nvPr>
        </p:nvPicPr>
        <p:blipFill>
          <a:blip r:embed="rId2">
            <a:extLst>
              <a:ext uri="{28A0092B-C50C-407E-A947-70E740481C1C}">
                <a14:useLocalDpi xmlns:a14="http://schemas.microsoft.com/office/drawing/2010/main" val="0"/>
              </a:ext>
            </a:extLst>
          </a:blip>
          <a:stretch>
            <a:fillRect/>
          </a:stretch>
        </p:blipFill>
        <p:spPr>
          <a:xfrm>
            <a:off x="6811269" y="352671"/>
            <a:ext cx="1853026" cy="1550112"/>
          </a:xfrm>
        </p:spPr>
      </p:pic>
      <p:pic>
        <p:nvPicPr>
          <p:cNvPr id="10" name="Picture Placeholder 9"/>
          <p:cNvPicPr>
            <a:picLocks noGrp="1" noChangeAspect="1"/>
          </p:cNvPicPr>
          <p:nvPr>
            <p:ph type="pic" sz="quarter" idx="16"/>
          </p:nvPr>
        </p:nvPicPr>
        <p:blipFill>
          <a:blip r:embed="rId3">
            <a:extLst>
              <a:ext uri="{28A0092B-C50C-407E-A947-70E740481C1C}">
                <a14:useLocalDpi xmlns:a14="http://schemas.microsoft.com/office/drawing/2010/main" val="0"/>
              </a:ext>
            </a:extLst>
          </a:blip>
          <a:stretch>
            <a:fillRect/>
          </a:stretch>
        </p:blipFill>
        <p:spPr>
          <a:xfrm>
            <a:off x="6811269" y="2056780"/>
            <a:ext cx="1859932" cy="1550112"/>
          </a:xfrm>
        </p:spPr>
      </p:pic>
    </p:spTree>
    <p:extLst>
      <p:ext uri="{BB962C8B-B14F-4D97-AF65-F5344CB8AC3E}">
        <p14:creationId xmlns:p14="http://schemas.microsoft.com/office/powerpoint/2010/main" val="25639736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8601" y="996439"/>
            <a:ext cx="6373090" cy="2652015"/>
          </a:xfrm>
        </p:spPr>
        <p:txBody>
          <a:bodyPr/>
          <a:lstStyle/>
          <a:p>
            <a:r>
              <a:rPr lang="en-US" dirty="0"/>
              <a:t>Annual event every summer held at the Royal Society in London</a:t>
            </a:r>
          </a:p>
          <a:p>
            <a:r>
              <a:rPr lang="en-US" dirty="0"/>
              <a:t>Universities/ research </a:t>
            </a:r>
            <a:r>
              <a:rPr lang="en-GB" dirty="0"/>
              <a:t>centres</a:t>
            </a:r>
            <a:r>
              <a:rPr lang="en-US" dirty="0"/>
              <a:t> apply to have a stand as part of the showcase – very competitive call, training on producing a high quality stand also provided to all exhibitors, results in some very high quality stands.</a:t>
            </a:r>
          </a:p>
          <a:p>
            <a:r>
              <a:rPr lang="en-US" dirty="0"/>
              <a:t>During the week schools are invited to bring their students to visit the exhibition, one evening is reserved for adults to visit, and the last day is a public day for families to visit. </a:t>
            </a:r>
          </a:p>
          <a:p>
            <a:r>
              <a:rPr lang="en-GB" dirty="0"/>
              <a:t>Each year over 14,000 members of the public, including 2,500 school students, visit the Summer Science Exhibition. Many more are reached through coverage on TV, in the media and online.</a:t>
            </a:r>
            <a:endParaRPr lang="en-US" dirty="0"/>
          </a:p>
          <a:p>
            <a:r>
              <a:rPr lang="en-US" dirty="0"/>
              <a:t>Warwick has run two exhibits in the last 10 years, Diamond Research Group and </a:t>
            </a:r>
            <a:r>
              <a:rPr lang="en-US" dirty="0" err="1"/>
              <a:t>Dept</a:t>
            </a:r>
            <a:r>
              <a:rPr lang="en-US" dirty="0"/>
              <a:t> of Chemistry (In your element – pictured right).  QBP submitting for funding to apply in 2021.</a:t>
            </a:r>
            <a:endParaRPr lang="en-US" sz="400" b="0" dirty="0"/>
          </a:p>
          <a:p>
            <a:pPr lvl="1"/>
            <a:endParaRPr lang="en-US" sz="1000" b="0" dirty="0"/>
          </a:p>
          <a:p>
            <a:pPr lvl="1"/>
            <a:endParaRPr lang="en-US" dirty="0"/>
          </a:p>
        </p:txBody>
      </p:sp>
      <p:sp>
        <p:nvSpPr>
          <p:cNvPr id="3" name="Text Placeholder 2"/>
          <p:cNvSpPr>
            <a:spLocks noGrp="1"/>
          </p:cNvSpPr>
          <p:nvPr>
            <p:ph type="body" sz="quarter" idx="14"/>
          </p:nvPr>
        </p:nvSpPr>
        <p:spPr>
          <a:xfrm>
            <a:off x="228600" y="416129"/>
            <a:ext cx="4627417" cy="380867"/>
          </a:xfrm>
        </p:spPr>
        <p:txBody>
          <a:bodyPr/>
          <a:lstStyle/>
          <a:p>
            <a:r>
              <a:rPr lang="en-US" dirty="0"/>
              <a:t>Royal Society Summer Science Exhibition</a:t>
            </a:r>
          </a:p>
        </p:txBody>
      </p:sp>
      <p:pic>
        <p:nvPicPr>
          <p:cNvPr id="13" name="Picture Placeholder 12"/>
          <p:cNvPicPr>
            <a:picLocks noGrp="1" noChangeAspect="1"/>
          </p:cNvPicPr>
          <p:nvPr>
            <p:ph type="pic" sz="quarter" idx="17"/>
          </p:nvPr>
        </p:nvPicPr>
        <p:blipFill>
          <a:blip r:embed="rId2">
            <a:extLst>
              <a:ext uri="{28A0092B-C50C-407E-A947-70E740481C1C}">
                <a14:useLocalDpi xmlns:a14="http://schemas.microsoft.com/office/drawing/2010/main" val="0"/>
              </a:ext>
            </a:extLst>
          </a:blip>
          <a:stretch>
            <a:fillRect/>
          </a:stretch>
        </p:blipFill>
        <p:spPr>
          <a:xfrm>
            <a:off x="6705600" y="333280"/>
            <a:ext cx="2333472" cy="155564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6316" y="1995055"/>
            <a:ext cx="2332756" cy="1555171"/>
          </a:xfrm>
          <a:prstGeom prst="rect">
            <a:avLst/>
          </a:prstGeom>
        </p:spPr>
      </p:pic>
    </p:spTree>
    <p:extLst>
      <p:ext uri="{BB962C8B-B14F-4D97-AF65-F5344CB8AC3E}">
        <p14:creationId xmlns:p14="http://schemas.microsoft.com/office/powerpoint/2010/main" val="8100191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53861" y="594657"/>
            <a:ext cx="3519316" cy="2652015"/>
          </a:xfrm>
          <a:solidFill>
            <a:srgbClr val="FFFF00"/>
          </a:solidFill>
        </p:spPr>
        <p:txBody>
          <a:bodyPr/>
          <a:lstStyle/>
          <a:p>
            <a:r>
              <a:rPr lang="en-GB" dirty="0" smtClean="0"/>
              <a:t>Community Outreach Hubs for Football and Rugby </a:t>
            </a:r>
            <a:r>
              <a:rPr lang="en-GB" b="1" i="1" dirty="0" smtClean="0">
                <a:solidFill>
                  <a:srgbClr val="FF0000"/>
                </a:solidFill>
              </a:rPr>
              <a:t>Ian to confirm how many engaged with/ ages</a:t>
            </a:r>
          </a:p>
          <a:p>
            <a:pPr lvl="1">
              <a:spcBef>
                <a:spcPts val="0"/>
              </a:spcBef>
            </a:pPr>
            <a:r>
              <a:rPr lang="en-GB" sz="1100" b="0" dirty="0" smtClean="0"/>
              <a:t>Warwick Lionesses; girls </a:t>
            </a:r>
            <a:r>
              <a:rPr lang="en-GB" sz="1100" b="0" dirty="0"/>
              <a:t>aged 12 - 16 </a:t>
            </a:r>
            <a:r>
              <a:rPr lang="en-GB" sz="1100" b="0" dirty="0" smtClean="0"/>
              <a:t>football sessions</a:t>
            </a:r>
          </a:p>
          <a:p>
            <a:pPr lvl="1">
              <a:spcBef>
                <a:spcPts val="0"/>
              </a:spcBef>
            </a:pPr>
            <a:r>
              <a:rPr lang="en-GB" sz="1100" b="0" dirty="0" smtClean="0"/>
              <a:t>FA Wildcats; girls aged 5-11 football sessions</a:t>
            </a:r>
          </a:p>
          <a:p>
            <a:r>
              <a:rPr lang="en-GB" dirty="0" smtClean="0"/>
              <a:t>Active Family Sessions, swimming, climbing, tennis and more, 3-16. </a:t>
            </a:r>
          </a:p>
          <a:p>
            <a:pPr lvl="1">
              <a:spcBef>
                <a:spcPts val="0"/>
              </a:spcBef>
            </a:pPr>
            <a:r>
              <a:rPr lang="en-GB" sz="1100" b="0" dirty="0" smtClean="0"/>
              <a:t>150 members of the Saturday morning climbing club – open to 7+</a:t>
            </a:r>
          </a:p>
          <a:p>
            <a:r>
              <a:rPr lang="en-GB" dirty="0" smtClean="0"/>
              <a:t>Sponsor local events (e.g. </a:t>
            </a:r>
            <a:r>
              <a:rPr lang="en-GB" dirty="0" err="1" smtClean="0"/>
              <a:t>Balsall</a:t>
            </a:r>
            <a:r>
              <a:rPr lang="en-GB" dirty="0" smtClean="0"/>
              <a:t> Common 10km)</a:t>
            </a:r>
          </a:p>
          <a:p>
            <a:r>
              <a:rPr lang="en-GB" dirty="0" smtClean="0"/>
              <a:t>Race for Life at Warwick in 2020</a:t>
            </a:r>
          </a:p>
          <a:p>
            <a:r>
              <a:rPr lang="en-GB" dirty="0" smtClean="0"/>
              <a:t>Climbing birthday parties</a:t>
            </a:r>
          </a:p>
        </p:txBody>
      </p:sp>
      <p:sp>
        <p:nvSpPr>
          <p:cNvPr id="3" name="Text Placeholder 2"/>
          <p:cNvSpPr>
            <a:spLocks noGrp="1"/>
          </p:cNvSpPr>
          <p:nvPr>
            <p:ph type="body" sz="quarter" idx="14"/>
          </p:nvPr>
        </p:nvSpPr>
        <p:spPr>
          <a:xfrm>
            <a:off x="163805" y="150351"/>
            <a:ext cx="3519317" cy="380867"/>
          </a:xfrm>
        </p:spPr>
        <p:txBody>
          <a:bodyPr/>
          <a:lstStyle/>
          <a:p>
            <a:r>
              <a:rPr lang="en-GB" dirty="0"/>
              <a:t>Warwick Sport</a:t>
            </a:r>
          </a:p>
        </p:txBody>
      </p:sp>
      <p:sp>
        <p:nvSpPr>
          <p:cNvPr id="8" name="Text Placeholder 1"/>
          <p:cNvSpPr txBox="1">
            <a:spLocks/>
          </p:cNvSpPr>
          <p:nvPr/>
        </p:nvSpPr>
        <p:spPr>
          <a:xfrm>
            <a:off x="4583406" y="594657"/>
            <a:ext cx="3519316" cy="2652015"/>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smtClean="0"/>
              <a:t>Holiday camps – 5-16 year olds</a:t>
            </a:r>
          </a:p>
          <a:p>
            <a:r>
              <a:rPr lang="en-GB" dirty="0" smtClean="0"/>
              <a:t>Junior tennis club sessions – 3-4, 8-10, 11+</a:t>
            </a:r>
            <a:endParaRPr lang="en-GB" dirty="0"/>
          </a:p>
        </p:txBody>
      </p:sp>
    </p:spTree>
    <p:extLst>
      <p:ext uri="{BB962C8B-B14F-4D97-AF65-F5344CB8AC3E}">
        <p14:creationId xmlns:p14="http://schemas.microsoft.com/office/powerpoint/2010/main" val="31530962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88495" y="740131"/>
            <a:ext cx="3519316" cy="2945178"/>
          </a:xfrm>
        </p:spPr>
        <p:txBody>
          <a:bodyPr/>
          <a:lstStyle/>
          <a:p>
            <a:r>
              <a:rPr lang="en-GB" dirty="0" smtClean="0"/>
              <a:t>Planned for British Science Week (6-15 March 2020)/ International Women’s Day, series of events on the theme of Relationships.</a:t>
            </a:r>
          </a:p>
          <a:p>
            <a:r>
              <a:rPr lang="en-GB" dirty="0" smtClean="0"/>
              <a:t>Objectives:</a:t>
            </a:r>
          </a:p>
          <a:p>
            <a:pPr lvl="1"/>
            <a:r>
              <a:rPr lang="en-US" sz="1200" b="0" dirty="0">
                <a:latin typeface="+mn-lt"/>
              </a:rPr>
              <a:t>1) To reach new audiences and communities not currently engaged in our work</a:t>
            </a:r>
            <a:endParaRPr lang="en-GB" sz="1200" b="0" dirty="0">
              <a:latin typeface="+mn-lt"/>
            </a:endParaRPr>
          </a:p>
          <a:p>
            <a:pPr lvl="1"/>
            <a:r>
              <a:rPr lang="en-US" sz="1200" b="0" dirty="0">
                <a:latin typeface="+mn-lt"/>
              </a:rPr>
              <a:t>2) to help with promotion of </a:t>
            </a:r>
            <a:r>
              <a:rPr lang="en-US" sz="1200" b="0" dirty="0" err="1">
                <a:latin typeface="+mn-lt"/>
              </a:rPr>
              <a:t>PoS</a:t>
            </a:r>
            <a:endParaRPr lang="en-GB" sz="1200" b="0" dirty="0">
              <a:latin typeface="+mn-lt"/>
            </a:endParaRPr>
          </a:p>
          <a:p>
            <a:pPr lvl="1"/>
            <a:r>
              <a:rPr lang="en-US" sz="1200" b="0" dirty="0">
                <a:latin typeface="+mn-lt"/>
              </a:rPr>
              <a:t>3) Provide opportunities for our female SEM researchers to promote their research more (and be ambassadors for more women to go in to Science careers) – Diversity and equality</a:t>
            </a:r>
            <a:endParaRPr lang="en-GB" sz="1200" b="0" dirty="0">
              <a:latin typeface="+mn-lt"/>
            </a:endParaRPr>
          </a:p>
          <a:p>
            <a:pPr marL="0" indent="0">
              <a:buNone/>
            </a:pPr>
            <a:endParaRPr lang="en-GB" dirty="0" smtClean="0"/>
          </a:p>
          <a:p>
            <a:endParaRPr lang="en-GB" dirty="0"/>
          </a:p>
        </p:txBody>
      </p:sp>
      <p:sp>
        <p:nvSpPr>
          <p:cNvPr id="3" name="Text Placeholder 2"/>
          <p:cNvSpPr>
            <a:spLocks noGrp="1"/>
          </p:cNvSpPr>
          <p:nvPr>
            <p:ph type="body" sz="quarter" idx="14"/>
          </p:nvPr>
        </p:nvSpPr>
        <p:spPr>
          <a:xfrm>
            <a:off x="288495" y="205770"/>
            <a:ext cx="3519317" cy="380867"/>
          </a:xfrm>
        </p:spPr>
        <p:txBody>
          <a:bodyPr/>
          <a:lstStyle/>
          <a:p>
            <a:r>
              <a:rPr lang="en-GB" dirty="0"/>
              <a:t>Slice of Science</a:t>
            </a:r>
          </a:p>
        </p:txBody>
      </p:sp>
      <p:graphicFrame>
        <p:nvGraphicFramePr>
          <p:cNvPr id="8" name="Table 7"/>
          <p:cNvGraphicFramePr>
            <a:graphicFrameLocks noGrp="1"/>
          </p:cNvGraphicFramePr>
          <p:nvPr>
            <p:extLst>
              <p:ext uri="{D42A27DB-BD31-4B8C-83A1-F6EECF244321}">
                <p14:modId xmlns:p14="http://schemas.microsoft.com/office/powerpoint/2010/main" val="1851346711"/>
              </p:ext>
            </p:extLst>
          </p:nvPr>
        </p:nvGraphicFramePr>
        <p:xfrm>
          <a:off x="4017819" y="273208"/>
          <a:ext cx="4950199" cy="3328571"/>
        </p:xfrm>
        <a:graphic>
          <a:graphicData uri="http://schemas.openxmlformats.org/drawingml/2006/table">
            <a:tbl>
              <a:tblPr firstRow="1" firstCol="1" bandRow="1">
                <a:tableStyleId>{93296810-A885-4BE3-A3E7-6D5BEEA58F35}</a:tableStyleId>
              </a:tblPr>
              <a:tblGrid>
                <a:gridCol w="661730">
                  <a:extLst>
                    <a:ext uri="{9D8B030D-6E8A-4147-A177-3AD203B41FA5}">
                      <a16:colId xmlns:a16="http://schemas.microsoft.com/office/drawing/2014/main" val="245730739"/>
                    </a:ext>
                  </a:extLst>
                </a:gridCol>
                <a:gridCol w="1727069">
                  <a:extLst>
                    <a:ext uri="{9D8B030D-6E8A-4147-A177-3AD203B41FA5}">
                      <a16:colId xmlns:a16="http://schemas.microsoft.com/office/drawing/2014/main" val="973593502"/>
                    </a:ext>
                  </a:extLst>
                </a:gridCol>
                <a:gridCol w="582468">
                  <a:extLst>
                    <a:ext uri="{9D8B030D-6E8A-4147-A177-3AD203B41FA5}">
                      <a16:colId xmlns:a16="http://schemas.microsoft.com/office/drawing/2014/main" val="3772243787"/>
                    </a:ext>
                  </a:extLst>
                </a:gridCol>
                <a:gridCol w="727955">
                  <a:extLst>
                    <a:ext uri="{9D8B030D-6E8A-4147-A177-3AD203B41FA5}">
                      <a16:colId xmlns:a16="http://schemas.microsoft.com/office/drawing/2014/main" val="3766413207"/>
                    </a:ext>
                  </a:extLst>
                </a:gridCol>
                <a:gridCol w="857276">
                  <a:extLst>
                    <a:ext uri="{9D8B030D-6E8A-4147-A177-3AD203B41FA5}">
                      <a16:colId xmlns:a16="http://schemas.microsoft.com/office/drawing/2014/main" val="2008315566"/>
                    </a:ext>
                  </a:extLst>
                </a:gridCol>
                <a:gridCol w="393701">
                  <a:extLst>
                    <a:ext uri="{9D8B030D-6E8A-4147-A177-3AD203B41FA5}">
                      <a16:colId xmlns:a16="http://schemas.microsoft.com/office/drawing/2014/main" val="2127643434"/>
                    </a:ext>
                  </a:extLst>
                </a:gridCol>
              </a:tblGrid>
              <a:tr h="407789">
                <a:tc>
                  <a:txBody>
                    <a:bodyPr/>
                    <a:lstStyle/>
                    <a:p>
                      <a:pPr>
                        <a:spcAft>
                          <a:spcPts val="0"/>
                        </a:spcAft>
                      </a:pPr>
                      <a:r>
                        <a:rPr lang="en-US" sz="700">
                          <a:effectLst/>
                        </a:rPr>
                        <a:t>Date</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dirty="0">
                          <a:effectLst/>
                        </a:rPr>
                        <a:t>Event</a:t>
                      </a:r>
                      <a:endParaRPr lang="en-GB" sz="700" dirty="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Time</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Event Location</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Expected Audience</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Expected Numbers</a:t>
                      </a:r>
                      <a:endParaRPr lang="en-GB" sz="700">
                        <a:effectLst/>
                        <a:latin typeface="Times New Roman" panose="02020603050405020304" pitchFamily="18" charset="0"/>
                        <a:ea typeface="PMingLiU"/>
                      </a:endParaRPr>
                    </a:p>
                  </a:txBody>
                  <a:tcPr marL="41706" marR="41706" marT="0" marB="0"/>
                </a:tc>
                <a:extLst>
                  <a:ext uri="{0D108BD9-81ED-4DB2-BD59-A6C34878D82A}">
                    <a16:rowId xmlns:a16="http://schemas.microsoft.com/office/drawing/2014/main" val="4017559701"/>
                  </a:ext>
                </a:extLst>
              </a:tr>
              <a:tr h="713631">
                <a:tc>
                  <a:txBody>
                    <a:bodyPr/>
                    <a:lstStyle/>
                    <a:p>
                      <a:pPr>
                        <a:spcAft>
                          <a:spcPts val="0"/>
                        </a:spcAft>
                      </a:pPr>
                      <a:r>
                        <a:rPr lang="en-US" sz="700">
                          <a:effectLst/>
                        </a:rPr>
                        <a:t>Thursday 6th March 2020</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Slice of Science Coffee Morning</a:t>
                      </a:r>
                      <a:endParaRPr lang="en-GB" sz="700">
                        <a:effectLst/>
                      </a:endParaRPr>
                    </a:p>
                    <a:p>
                      <a:pPr>
                        <a:spcAft>
                          <a:spcPts val="0"/>
                        </a:spcAft>
                      </a:pPr>
                      <a:r>
                        <a:rPr lang="en-US" sz="700">
                          <a:effectLst/>
                        </a:rPr>
                        <a:t>Foleshill Women’s Trust (FWT) Coffee Morning.</a:t>
                      </a:r>
                      <a:endParaRPr lang="en-GB" sz="700">
                        <a:effectLst/>
                      </a:endParaRPr>
                    </a:p>
                    <a:p>
                      <a:pPr>
                        <a:spcAft>
                          <a:spcPts val="0"/>
                        </a:spcAft>
                      </a:pPr>
                      <a:r>
                        <a:rPr lang="en-US" sz="700">
                          <a:effectLst/>
                        </a:rPr>
                        <a:t>Academic interactive session</a:t>
                      </a:r>
                      <a:endParaRPr lang="en-GB" sz="700">
                        <a:effectLst/>
                      </a:endParaRPr>
                    </a:p>
                    <a:p>
                      <a:pPr>
                        <a:spcAft>
                          <a:spcPts val="0"/>
                        </a:spcAft>
                      </a:pPr>
                      <a:r>
                        <a:rPr lang="en-US" sz="700">
                          <a:effectLst/>
                        </a:rPr>
                        <a:t>Activity run for the young people/children present.</a:t>
                      </a:r>
                      <a:endParaRPr lang="en-GB" sz="700">
                        <a:effectLst/>
                      </a:endParaRPr>
                    </a:p>
                    <a:p>
                      <a:pPr>
                        <a:spcAft>
                          <a:spcPts val="0"/>
                        </a:spcAft>
                      </a:pPr>
                      <a:r>
                        <a:rPr lang="en-US" sz="700">
                          <a:effectLst/>
                        </a:rPr>
                        <a:t> </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10am – 12pm</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Foleshill, Coventry</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Mums, Dads, Grandparents,</a:t>
                      </a:r>
                      <a:endParaRPr lang="en-GB" sz="700">
                        <a:effectLst/>
                      </a:endParaRPr>
                    </a:p>
                    <a:p>
                      <a:pPr>
                        <a:spcAft>
                          <a:spcPts val="0"/>
                        </a:spcAft>
                      </a:pPr>
                      <a:r>
                        <a:rPr lang="en-US" sz="700">
                          <a:effectLst/>
                        </a:rPr>
                        <a:t>Carers, aunties, community members </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20</a:t>
                      </a:r>
                      <a:endParaRPr lang="en-GB" sz="700">
                        <a:effectLst/>
                        <a:latin typeface="Times New Roman" panose="02020603050405020304" pitchFamily="18" charset="0"/>
                        <a:ea typeface="PMingLiU"/>
                      </a:endParaRPr>
                    </a:p>
                  </a:txBody>
                  <a:tcPr marL="41706" marR="41706" marT="0" marB="0"/>
                </a:tc>
                <a:extLst>
                  <a:ext uri="{0D108BD9-81ED-4DB2-BD59-A6C34878D82A}">
                    <a16:rowId xmlns:a16="http://schemas.microsoft.com/office/drawing/2014/main" val="2429993984"/>
                  </a:ext>
                </a:extLst>
              </a:tr>
              <a:tr h="1121420">
                <a:tc>
                  <a:txBody>
                    <a:bodyPr/>
                    <a:lstStyle/>
                    <a:p>
                      <a:pPr>
                        <a:spcAft>
                          <a:spcPts val="0"/>
                        </a:spcAft>
                      </a:pPr>
                      <a:r>
                        <a:rPr lang="en-US" sz="700">
                          <a:effectLst/>
                        </a:rPr>
                        <a:t>Sunday</a:t>
                      </a:r>
                      <a:endParaRPr lang="en-GB" sz="700">
                        <a:effectLst/>
                      </a:endParaRPr>
                    </a:p>
                    <a:p>
                      <a:pPr>
                        <a:spcAft>
                          <a:spcPts val="0"/>
                        </a:spcAft>
                      </a:pPr>
                      <a:r>
                        <a:rPr lang="en-US" sz="700">
                          <a:effectLst/>
                        </a:rPr>
                        <a:t>8th March 2020</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dirty="0">
                          <a:effectLst/>
                        </a:rPr>
                        <a:t>International Women’s Day</a:t>
                      </a:r>
                      <a:endParaRPr lang="en-GB" sz="700" dirty="0">
                        <a:effectLst/>
                      </a:endParaRPr>
                    </a:p>
                    <a:p>
                      <a:pPr>
                        <a:spcAft>
                          <a:spcPts val="0"/>
                        </a:spcAft>
                      </a:pPr>
                      <a:r>
                        <a:rPr lang="en-US" sz="700" dirty="0">
                          <a:effectLst/>
                        </a:rPr>
                        <a:t>Slice of Science Event</a:t>
                      </a:r>
                      <a:endParaRPr lang="en-GB" sz="700" dirty="0">
                        <a:effectLst/>
                      </a:endParaRPr>
                    </a:p>
                    <a:p>
                      <a:pPr>
                        <a:spcAft>
                          <a:spcPts val="0"/>
                        </a:spcAft>
                      </a:pPr>
                      <a:r>
                        <a:rPr lang="en-US" sz="700" dirty="0">
                          <a:effectLst/>
                        </a:rPr>
                        <a:t>Focus on Intergenerational science.</a:t>
                      </a:r>
                      <a:endParaRPr lang="en-GB" sz="700" dirty="0">
                        <a:effectLst/>
                      </a:endParaRPr>
                    </a:p>
                    <a:p>
                      <a:pPr>
                        <a:spcAft>
                          <a:spcPts val="0"/>
                        </a:spcAft>
                      </a:pPr>
                      <a:r>
                        <a:rPr lang="en-US" sz="700" dirty="0">
                          <a:effectLst/>
                        </a:rPr>
                        <a:t>Leading women in research showcase with interactive workshops/stalls.</a:t>
                      </a:r>
                      <a:endParaRPr lang="en-GB" sz="700" dirty="0">
                        <a:effectLst/>
                      </a:endParaRPr>
                    </a:p>
                    <a:p>
                      <a:pPr>
                        <a:spcAft>
                          <a:spcPts val="0"/>
                        </a:spcAft>
                      </a:pPr>
                      <a:r>
                        <a:rPr lang="en-US" sz="700" dirty="0">
                          <a:effectLst/>
                        </a:rPr>
                        <a:t>Afternoon tea</a:t>
                      </a:r>
                      <a:endParaRPr lang="en-GB" sz="700" dirty="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1pm – 4pm</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University of Warwick</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Female family members, community members i.e. grandmas, cousins, aunties, mums, children.</a:t>
                      </a:r>
                      <a:endParaRPr lang="en-GB" sz="700">
                        <a:effectLst/>
                      </a:endParaRPr>
                    </a:p>
                    <a:p>
                      <a:pPr>
                        <a:spcAft>
                          <a:spcPts val="0"/>
                        </a:spcAft>
                      </a:pPr>
                      <a:r>
                        <a:rPr lang="en-US" sz="700">
                          <a:effectLst/>
                        </a:rPr>
                        <a:t>Not to exclude men though, all welcome.</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100</a:t>
                      </a:r>
                      <a:endParaRPr lang="en-GB" sz="700">
                        <a:effectLst/>
                        <a:latin typeface="Times New Roman" panose="02020603050405020304" pitchFamily="18" charset="0"/>
                        <a:ea typeface="PMingLiU"/>
                      </a:endParaRPr>
                    </a:p>
                  </a:txBody>
                  <a:tcPr marL="41706" marR="41706" marT="0" marB="0"/>
                </a:tc>
                <a:extLst>
                  <a:ext uri="{0D108BD9-81ED-4DB2-BD59-A6C34878D82A}">
                    <a16:rowId xmlns:a16="http://schemas.microsoft.com/office/drawing/2014/main" val="1194238129"/>
                  </a:ext>
                </a:extLst>
              </a:tr>
              <a:tr h="305842">
                <a:tc>
                  <a:txBody>
                    <a:bodyPr/>
                    <a:lstStyle/>
                    <a:p>
                      <a:pPr>
                        <a:spcAft>
                          <a:spcPts val="0"/>
                        </a:spcAft>
                      </a:pPr>
                      <a:r>
                        <a:rPr lang="en-US" sz="700">
                          <a:effectLst/>
                        </a:rPr>
                        <a:t>Wednesday 11th March 2020</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Slice of Science Schools Day</a:t>
                      </a:r>
                      <a:endParaRPr lang="en-GB" sz="700">
                        <a:effectLst/>
                      </a:endParaRPr>
                    </a:p>
                    <a:p>
                      <a:pPr>
                        <a:spcAft>
                          <a:spcPts val="0"/>
                        </a:spcAft>
                      </a:pPr>
                      <a:r>
                        <a:rPr lang="en-US" sz="700">
                          <a:effectLst/>
                        </a:rPr>
                        <a:t>Science taster day with a focus on Women in Science</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9:30am – 2:30pm</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University of Warwick</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dirty="0">
                          <a:effectLst/>
                        </a:rPr>
                        <a:t>School Students in Years 9 and </a:t>
                      </a:r>
                      <a:r>
                        <a:rPr lang="en-US" sz="700" dirty="0" smtClean="0">
                          <a:effectLst/>
                        </a:rPr>
                        <a:t>10 (13-15)</a:t>
                      </a:r>
                      <a:endParaRPr lang="en-GB" sz="700" dirty="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120</a:t>
                      </a:r>
                      <a:endParaRPr lang="en-GB" sz="700">
                        <a:effectLst/>
                        <a:latin typeface="Times New Roman" panose="02020603050405020304" pitchFamily="18" charset="0"/>
                        <a:ea typeface="PMingLiU"/>
                      </a:endParaRPr>
                    </a:p>
                  </a:txBody>
                  <a:tcPr marL="41706" marR="41706" marT="0" marB="0"/>
                </a:tc>
                <a:extLst>
                  <a:ext uri="{0D108BD9-81ED-4DB2-BD59-A6C34878D82A}">
                    <a16:rowId xmlns:a16="http://schemas.microsoft.com/office/drawing/2014/main" val="1851202968"/>
                  </a:ext>
                </a:extLst>
              </a:tr>
              <a:tr h="713631">
                <a:tc>
                  <a:txBody>
                    <a:bodyPr/>
                    <a:lstStyle/>
                    <a:p>
                      <a:pPr>
                        <a:spcAft>
                          <a:spcPts val="0"/>
                        </a:spcAft>
                      </a:pPr>
                      <a:r>
                        <a:rPr lang="en-US" sz="700">
                          <a:effectLst/>
                        </a:rPr>
                        <a:t>Thursday 12th March or Friday 13th March 2020</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Slice of Science Cake Morning</a:t>
                      </a:r>
                      <a:endParaRPr lang="en-GB" sz="700">
                        <a:effectLst/>
                      </a:endParaRPr>
                    </a:p>
                    <a:p>
                      <a:pPr>
                        <a:spcAft>
                          <a:spcPts val="0"/>
                        </a:spcAft>
                      </a:pPr>
                      <a:r>
                        <a:rPr lang="en-US" sz="700">
                          <a:effectLst/>
                        </a:rPr>
                        <a:t>Nuneaton Treacle Tarts (WI)</a:t>
                      </a:r>
                      <a:endParaRPr lang="en-GB" sz="700">
                        <a:effectLst/>
                      </a:endParaRPr>
                    </a:p>
                    <a:p>
                      <a:pPr>
                        <a:spcAft>
                          <a:spcPts val="0"/>
                        </a:spcAft>
                      </a:pPr>
                      <a:r>
                        <a:rPr lang="en-US" sz="700">
                          <a:effectLst/>
                        </a:rPr>
                        <a:t>Academic talk and interactive session </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tbc</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Nuneaton Heritage Centre Avenue Road, Nuneaton CV11 4LU</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a:effectLst/>
                        </a:rPr>
                        <a:t>WI members and relations</a:t>
                      </a:r>
                      <a:endParaRPr lang="en-GB" sz="700">
                        <a:effectLst/>
                        <a:latin typeface="Times New Roman" panose="02020603050405020304" pitchFamily="18" charset="0"/>
                        <a:ea typeface="PMingLiU"/>
                      </a:endParaRPr>
                    </a:p>
                  </a:txBody>
                  <a:tcPr marL="41706" marR="41706" marT="0" marB="0"/>
                </a:tc>
                <a:tc>
                  <a:txBody>
                    <a:bodyPr/>
                    <a:lstStyle/>
                    <a:p>
                      <a:pPr>
                        <a:spcAft>
                          <a:spcPts val="0"/>
                        </a:spcAft>
                      </a:pPr>
                      <a:r>
                        <a:rPr lang="en-US" sz="700" dirty="0">
                          <a:effectLst/>
                        </a:rPr>
                        <a:t>20</a:t>
                      </a:r>
                      <a:endParaRPr lang="en-GB" sz="700" dirty="0">
                        <a:effectLst/>
                        <a:latin typeface="Times New Roman" panose="02020603050405020304" pitchFamily="18" charset="0"/>
                        <a:ea typeface="PMingLiU"/>
                      </a:endParaRPr>
                    </a:p>
                  </a:txBody>
                  <a:tcPr marL="41706" marR="41706" marT="0" marB="0"/>
                </a:tc>
                <a:extLst>
                  <a:ext uri="{0D108BD9-81ED-4DB2-BD59-A6C34878D82A}">
                    <a16:rowId xmlns:a16="http://schemas.microsoft.com/office/drawing/2014/main" val="3464574542"/>
                  </a:ext>
                </a:extLst>
              </a:tr>
            </a:tbl>
          </a:graphicData>
        </a:graphic>
      </p:graphicFrame>
    </p:spTree>
    <p:extLst>
      <p:ext uri="{BB962C8B-B14F-4D97-AF65-F5344CB8AC3E}">
        <p14:creationId xmlns:p14="http://schemas.microsoft.com/office/powerpoint/2010/main" val="2351436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8601" y="996439"/>
            <a:ext cx="6373090" cy="2652015"/>
          </a:xfrm>
        </p:spPr>
        <p:txBody>
          <a:bodyPr/>
          <a:lstStyle/>
          <a:p>
            <a:r>
              <a:rPr lang="en-US" dirty="0"/>
              <a:t>Usually held in June and December –day of activities including talks, workshops, shows</a:t>
            </a:r>
          </a:p>
          <a:p>
            <a:r>
              <a:rPr lang="en-US" dirty="0"/>
              <a:t>Organised by Warwick Arts Centre, chance to promote their own activities, brings in external companies and academics to run workshops and drop in stands – WMG are especially involved, Warwick Sport also heavily involved. Creative Learning team run several of their own activities. </a:t>
            </a:r>
          </a:p>
          <a:p>
            <a:r>
              <a:rPr lang="en-US" dirty="0"/>
              <a:t>Audience is 1-16 year olds and their families – typically see many more under 11’s than teens visiting. </a:t>
            </a:r>
          </a:p>
          <a:p>
            <a:r>
              <a:rPr lang="en-US" dirty="0"/>
              <a:t>Reach – 3-5k visitors each event, June typically more popular than December</a:t>
            </a:r>
          </a:p>
          <a:p>
            <a:r>
              <a:rPr lang="en-US" dirty="0"/>
              <a:t>Objectives:</a:t>
            </a:r>
          </a:p>
          <a:p>
            <a:pPr lvl="1"/>
            <a:r>
              <a:rPr lang="en-US" sz="1000" b="0" dirty="0">
                <a:latin typeface="+mn-lt"/>
              </a:rPr>
              <a:t>Open up the Arts Centre/ Warwick Sport to new audiences</a:t>
            </a:r>
          </a:p>
          <a:p>
            <a:pPr lvl="1"/>
            <a:r>
              <a:rPr lang="en-US" sz="1000" b="0" dirty="0">
                <a:latin typeface="+mn-lt"/>
              </a:rPr>
              <a:t>Inform the public what WMG are working on/ Inspire the next generation of scientists</a:t>
            </a:r>
          </a:p>
          <a:p>
            <a:pPr lvl="1"/>
            <a:endParaRPr lang="en-US" sz="1000" b="0" dirty="0"/>
          </a:p>
          <a:p>
            <a:pPr lvl="1"/>
            <a:endParaRPr lang="en-US" sz="1000" b="0" dirty="0"/>
          </a:p>
          <a:p>
            <a:pPr lvl="1"/>
            <a:endParaRPr lang="en-US" dirty="0"/>
          </a:p>
        </p:txBody>
      </p:sp>
      <p:sp>
        <p:nvSpPr>
          <p:cNvPr id="3" name="Text Placeholder 2"/>
          <p:cNvSpPr>
            <a:spLocks noGrp="1"/>
          </p:cNvSpPr>
          <p:nvPr>
            <p:ph type="body" sz="quarter" idx="14"/>
          </p:nvPr>
        </p:nvSpPr>
        <p:spPr>
          <a:xfrm>
            <a:off x="228601" y="416129"/>
            <a:ext cx="3519317" cy="380867"/>
          </a:xfrm>
        </p:spPr>
        <p:txBody>
          <a:bodyPr/>
          <a:lstStyle/>
          <a:p>
            <a:r>
              <a:rPr lang="en-US" dirty="0"/>
              <a:t>Family Days</a:t>
            </a:r>
          </a:p>
        </p:txBody>
      </p:sp>
      <p:pic>
        <p:nvPicPr>
          <p:cNvPr id="13" name="Picture Placeholder 12"/>
          <p:cNvPicPr>
            <a:picLocks noGrp="1" noChangeAspect="1"/>
          </p:cNvPicPr>
          <p:nvPr>
            <p:ph type="pic" sz="quarter" idx="17"/>
          </p:nvPr>
        </p:nvPicPr>
        <p:blipFill>
          <a:blip r:embed="rId2">
            <a:extLst>
              <a:ext uri="{28A0092B-C50C-407E-A947-70E740481C1C}">
                <a14:useLocalDpi xmlns:a14="http://schemas.microsoft.com/office/drawing/2010/main" val="0"/>
              </a:ext>
            </a:extLst>
          </a:blip>
          <a:stretch>
            <a:fillRect/>
          </a:stretch>
        </p:blipFill>
        <p:spPr>
          <a:xfrm>
            <a:off x="6811269" y="606563"/>
            <a:ext cx="1853026" cy="1042327"/>
          </a:xfrm>
        </p:spPr>
      </p:pic>
      <p:pic>
        <p:nvPicPr>
          <p:cNvPr id="10" name="Picture Placeholder 9"/>
          <p:cNvPicPr>
            <a:picLocks noGrp="1" noChangeAspect="1"/>
          </p:cNvPicPr>
          <p:nvPr>
            <p:ph type="pic" sz="quarter" idx="16"/>
          </p:nvPr>
        </p:nvPicPr>
        <p:blipFill>
          <a:blip r:embed="rId3">
            <a:extLst>
              <a:ext uri="{28A0092B-C50C-407E-A947-70E740481C1C}">
                <a14:useLocalDpi xmlns:a14="http://schemas.microsoft.com/office/drawing/2010/main" val="0"/>
              </a:ext>
            </a:extLst>
          </a:blip>
          <a:stretch>
            <a:fillRect/>
          </a:stretch>
        </p:blipFill>
        <p:spPr>
          <a:xfrm>
            <a:off x="6811269" y="2212464"/>
            <a:ext cx="1859932" cy="1238743"/>
          </a:xfrm>
        </p:spPr>
      </p:pic>
    </p:spTree>
    <p:extLst>
      <p:ext uri="{BB962C8B-B14F-4D97-AF65-F5344CB8AC3E}">
        <p14:creationId xmlns:p14="http://schemas.microsoft.com/office/powerpoint/2010/main" val="3961508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8601" y="796997"/>
            <a:ext cx="6373090" cy="2851458"/>
          </a:xfrm>
        </p:spPr>
        <p:txBody>
          <a:bodyPr/>
          <a:lstStyle/>
          <a:p>
            <a:r>
              <a:rPr lang="en-US" dirty="0"/>
              <a:t>Held annually for one evening each January this event takes over the Science Concourse from 17:30-20:00 with dozens of stalls, workshops, talks, planetarium shows, and free food drink for attendees – all aimed at inspiring families about STEM and showing what STEM careers can involve. </a:t>
            </a:r>
          </a:p>
          <a:p>
            <a:r>
              <a:rPr lang="en-US" dirty="0"/>
              <a:t>Organised by </a:t>
            </a:r>
            <a:r>
              <a:rPr lang="en-US" dirty="0" err="1"/>
              <a:t>Dept</a:t>
            </a:r>
            <a:r>
              <a:rPr lang="en-US" dirty="0"/>
              <a:t> Physics but open to any STEM subject to participate in</a:t>
            </a:r>
          </a:p>
          <a:p>
            <a:r>
              <a:rPr lang="en-US" dirty="0"/>
              <a:t>Audience is 5-16 year olds and their families </a:t>
            </a:r>
            <a:r>
              <a:rPr lang="en-US" dirty="0" smtClean="0"/>
              <a:t>(typically more under 11’s than over)</a:t>
            </a:r>
            <a:endParaRPr lang="en-US" dirty="0"/>
          </a:p>
          <a:p>
            <a:r>
              <a:rPr lang="en-US" dirty="0"/>
              <a:t>Reach – Estimated 750 visitors </a:t>
            </a:r>
          </a:p>
          <a:p>
            <a:r>
              <a:rPr lang="en-US" dirty="0"/>
              <a:t>Objectives:</a:t>
            </a:r>
          </a:p>
          <a:p>
            <a:pPr lvl="1"/>
            <a:r>
              <a:rPr lang="en-US" sz="1000" b="0" dirty="0"/>
              <a:t>Inspire young people to get involved with STEM</a:t>
            </a:r>
          </a:p>
          <a:p>
            <a:pPr lvl="1"/>
            <a:r>
              <a:rPr lang="en-US" sz="1000" b="0" dirty="0"/>
              <a:t>Inform people about potential careers in STEM</a:t>
            </a:r>
          </a:p>
          <a:p>
            <a:pPr lvl="1"/>
            <a:endParaRPr lang="en-US" sz="1000" b="0" dirty="0"/>
          </a:p>
          <a:p>
            <a:pPr lvl="1"/>
            <a:endParaRPr lang="en-US" sz="1000" b="0" dirty="0"/>
          </a:p>
          <a:p>
            <a:pPr lvl="1"/>
            <a:endParaRPr lang="en-US" dirty="0"/>
          </a:p>
        </p:txBody>
      </p:sp>
      <p:sp>
        <p:nvSpPr>
          <p:cNvPr id="3" name="Text Placeholder 2"/>
          <p:cNvSpPr>
            <a:spLocks noGrp="1"/>
          </p:cNvSpPr>
          <p:nvPr>
            <p:ph type="body" sz="quarter" idx="14"/>
          </p:nvPr>
        </p:nvSpPr>
        <p:spPr>
          <a:xfrm>
            <a:off x="228601" y="416129"/>
            <a:ext cx="3519317" cy="380867"/>
          </a:xfrm>
        </p:spPr>
        <p:txBody>
          <a:bodyPr/>
          <a:lstStyle/>
          <a:p>
            <a:r>
              <a:rPr lang="en-US" dirty="0"/>
              <a:t>Science Gala</a:t>
            </a: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r="50223"/>
          <a:stretch/>
        </p:blipFill>
        <p:spPr>
          <a:xfrm>
            <a:off x="6601691" y="311727"/>
            <a:ext cx="2265989" cy="3099954"/>
          </a:xfrm>
          <a:prstGeom prst="rect">
            <a:avLst/>
          </a:prstGeom>
        </p:spPr>
      </p:pic>
    </p:spTree>
    <p:extLst>
      <p:ext uri="{BB962C8B-B14F-4D97-AF65-F5344CB8AC3E}">
        <p14:creationId xmlns:p14="http://schemas.microsoft.com/office/powerpoint/2010/main" val="757808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marL="0" indent="0">
              <a:buNone/>
            </a:pPr>
            <a:r>
              <a:rPr lang="en-GB" b="1" dirty="0" smtClean="0"/>
              <a:t>Grenoble Visit</a:t>
            </a:r>
          </a:p>
          <a:p>
            <a:r>
              <a:rPr lang="en-GB" dirty="0" smtClean="0"/>
              <a:t>Annual 4 day trip to visit EPN Science Campus in Grenoble (in it’s 5</a:t>
            </a:r>
            <a:r>
              <a:rPr lang="en-GB" baseline="30000" dirty="0" smtClean="0"/>
              <a:t>th</a:t>
            </a:r>
            <a:r>
              <a:rPr lang="en-GB" dirty="0" smtClean="0"/>
              <a:t> year)</a:t>
            </a:r>
          </a:p>
          <a:p>
            <a:r>
              <a:rPr lang="en-GB" dirty="0" smtClean="0"/>
              <a:t>Essay competition for girls in year 12 (16-17) on what was the legacy of pioneering female scientists</a:t>
            </a:r>
          </a:p>
          <a:p>
            <a:r>
              <a:rPr lang="en-GB" dirty="0" smtClean="0"/>
              <a:t>16 winners selected who are then invited on the trip, all expenses paid</a:t>
            </a:r>
            <a:endParaRPr lang="en-GB" dirty="0"/>
          </a:p>
        </p:txBody>
      </p:sp>
      <p:sp>
        <p:nvSpPr>
          <p:cNvPr id="3" name="Text Placeholder 2"/>
          <p:cNvSpPr>
            <a:spLocks noGrp="1"/>
          </p:cNvSpPr>
          <p:nvPr>
            <p:ph type="body" sz="quarter" idx="14"/>
          </p:nvPr>
        </p:nvSpPr>
        <p:spPr/>
        <p:txBody>
          <a:bodyPr/>
          <a:lstStyle/>
          <a:p>
            <a:r>
              <a:rPr lang="en-GB" dirty="0" err="1" smtClean="0"/>
              <a:t>Dept</a:t>
            </a:r>
            <a:r>
              <a:rPr lang="en-GB" dirty="0" smtClean="0"/>
              <a:t> of Physics Programmes</a:t>
            </a:r>
            <a:endParaRPr lang="en-GB" dirty="0"/>
          </a:p>
        </p:txBody>
      </p:sp>
      <p:sp>
        <p:nvSpPr>
          <p:cNvPr id="8" name="Text Placeholder 1"/>
          <p:cNvSpPr txBox="1">
            <a:spLocks/>
          </p:cNvSpPr>
          <p:nvPr/>
        </p:nvSpPr>
        <p:spPr>
          <a:xfrm>
            <a:off x="4867424" y="996438"/>
            <a:ext cx="3519316" cy="2460271"/>
          </a:xfrm>
          <a:prstGeom prst="rect">
            <a:avLst/>
          </a:prstGeom>
        </p:spPr>
        <p:txBody>
          <a:bodyPr/>
          <a:lstStyle>
            <a:lvl1pPr marL="171450" marR="0" indent="-171450" algn="l" defTabSz="685800" rtl="0" eaLnBrk="1" fontAlgn="auto" latinLnBrk="0" hangingPunct="1">
              <a:lnSpc>
                <a:spcPct val="120000"/>
              </a:lnSpc>
              <a:spcBef>
                <a:spcPts val="0"/>
              </a:spcBef>
              <a:spcAft>
                <a:spcPts val="600"/>
              </a:spcAft>
              <a:buClr>
                <a:srgbClr val="7ECBB6"/>
              </a:buClr>
              <a:buSzPct val="120000"/>
              <a:buFont typeface="Arial" charset="0"/>
              <a:buChar char="•"/>
              <a:tabLst/>
              <a:defRPr sz="1200" b="0" i="0" kern="1200" baseline="0">
                <a:solidFill>
                  <a:schemeClr val="tx1"/>
                </a:solidFill>
                <a:latin typeface="+mn-lt"/>
                <a:ea typeface="Avenir Next" charset="0"/>
                <a:cs typeface="Avenir Next"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b="1" i="0" kern="1200">
                <a:solidFill>
                  <a:schemeClr val="tx1"/>
                </a:solidFill>
                <a:latin typeface="Avenir Next Demi Bold" charset="0"/>
                <a:ea typeface="Avenir Next Demi Bold" charset="0"/>
                <a:cs typeface="Avenir Next Demi Bold"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b="1" i="0" kern="1200">
                <a:solidFill>
                  <a:schemeClr val="tx1"/>
                </a:solidFill>
                <a:latin typeface="Avenir Next Demi Bold" charset="0"/>
                <a:ea typeface="Avenir Next Demi Bold" charset="0"/>
                <a:cs typeface="Avenir Next Demi Bold"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b="1" i="0" kern="1200">
                <a:solidFill>
                  <a:schemeClr val="tx1"/>
                </a:solidFill>
                <a:latin typeface="Avenir Next Demi Bold" charset="0"/>
                <a:ea typeface="Avenir Next Demi Bold" charset="0"/>
                <a:cs typeface="Avenir Next Demi Bold"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charset="0"/>
              <a:buNone/>
            </a:pPr>
            <a:r>
              <a:rPr lang="en-GB" b="1" dirty="0" smtClean="0"/>
              <a:t>School Physicist of the Year (no longer running)</a:t>
            </a:r>
          </a:p>
          <a:p>
            <a:r>
              <a:rPr lang="en-GB" dirty="0" smtClean="0"/>
              <a:t>Teachers could nominate their top physics student in y12 (16-17) to receive a prize from the university</a:t>
            </a:r>
          </a:p>
          <a:p>
            <a:r>
              <a:rPr lang="en-GB" dirty="0" smtClean="0"/>
              <a:t>Winners invited to Warwick for prize ceremony with their family. Opportunity to speak to families about what physics is and what jobs people who work in it can do.</a:t>
            </a:r>
          </a:p>
          <a:p>
            <a:r>
              <a:rPr lang="en-GB" dirty="0" smtClean="0"/>
              <a:t>Ogden trust provided funding and winners became eligible for their exclusive scholarship – means tested. </a:t>
            </a:r>
          </a:p>
        </p:txBody>
      </p:sp>
    </p:spTree>
    <p:extLst>
      <p:ext uri="{BB962C8B-B14F-4D97-AF65-F5344CB8AC3E}">
        <p14:creationId xmlns:p14="http://schemas.microsoft.com/office/powerpoint/2010/main" val="452616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27932"/>
          <a:stretch/>
        </p:blipFill>
        <p:spPr>
          <a:xfrm>
            <a:off x="3588607" y="0"/>
            <a:ext cx="5562321" cy="5143497"/>
          </a:xfrm>
          <a:prstGeom prst="rect">
            <a:avLst/>
          </a:prstGeom>
          <a:solidFill>
            <a:schemeClr val="tx1"/>
          </a:solidFill>
        </p:spPr>
      </p:pic>
      <p:sp>
        <p:nvSpPr>
          <p:cNvPr id="2" name="Freeform 1"/>
          <p:cNvSpPr/>
          <p:nvPr/>
        </p:nvSpPr>
        <p:spPr>
          <a:xfrm>
            <a:off x="0" y="-4"/>
            <a:ext cx="8112126" cy="5143500"/>
          </a:xfrm>
          <a:custGeom>
            <a:avLst/>
            <a:gdLst>
              <a:gd name="connsiteX0" fmla="*/ 5336628 w 8150773"/>
              <a:gd name="connsiteY0" fmla="*/ 0 h 5218386"/>
              <a:gd name="connsiteX1" fmla="*/ 0 w 8150773"/>
              <a:gd name="connsiteY1" fmla="*/ 0 h 5218386"/>
              <a:gd name="connsiteX2" fmla="*/ 0 w 8150773"/>
              <a:gd name="connsiteY2" fmla="*/ 5218386 h 5218386"/>
              <a:gd name="connsiteX3" fmla="*/ 8150773 w 8150773"/>
              <a:gd name="connsiteY3" fmla="*/ 5218386 h 5218386"/>
              <a:gd name="connsiteX4" fmla="*/ 5336628 w 8150773"/>
              <a:gd name="connsiteY4" fmla="*/ 0 h 5218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0773" h="5218386">
                <a:moveTo>
                  <a:pt x="5336628" y="0"/>
                </a:moveTo>
                <a:lnTo>
                  <a:pt x="0" y="0"/>
                </a:lnTo>
                <a:lnTo>
                  <a:pt x="0" y="5218386"/>
                </a:lnTo>
                <a:lnTo>
                  <a:pt x="8150773" y="5218386"/>
                </a:lnTo>
                <a:lnTo>
                  <a:pt x="5336628" y="0"/>
                </a:lnTo>
                <a:close/>
              </a:path>
            </a:pathLst>
          </a:custGeom>
          <a:solidFill>
            <a:srgbClr val="7ECBB6"/>
          </a:solidFill>
          <a:ln>
            <a:noFill/>
          </a:ln>
          <a:effectLst>
            <a:outerShdw blurRad="215900" dir="27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623299" y="489411"/>
            <a:ext cx="5135144" cy="1123928"/>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a:lnSpc>
                <a:spcPct val="80000"/>
              </a:lnSpc>
            </a:pPr>
            <a:r>
              <a:rPr lang="en-US" sz="4000" dirty="0">
                <a:latin typeface="+mn-lt"/>
              </a:rPr>
              <a:t>Working with Schools</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21" y="3808875"/>
            <a:ext cx="9372513" cy="1449751"/>
          </a:xfrm>
          <a:prstGeom prst="rect">
            <a:avLst/>
          </a:prstGeom>
        </p:spPr>
      </p:pic>
      <p:sp>
        <p:nvSpPr>
          <p:cNvPr id="8" name="TextBox 7"/>
          <p:cNvSpPr txBox="1"/>
          <p:nvPr/>
        </p:nvSpPr>
        <p:spPr>
          <a:xfrm>
            <a:off x="767558" y="1071231"/>
            <a:ext cx="5242646" cy="2862322"/>
          </a:xfrm>
          <a:prstGeom prst="rect">
            <a:avLst/>
          </a:prstGeom>
          <a:noFill/>
        </p:spPr>
        <p:txBody>
          <a:bodyPr wrap="square" rtlCol="0">
            <a:spAutoFit/>
          </a:bodyPr>
          <a:lstStyle/>
          <a:p>
            <a:pPr marL="342900" indent="-342900">
              <a:buFont typeface="Arial" panose="020B0604020202020204" pitchFamily="34" charset="0"/>
              <a:buChar char="•"/>
            </a:pPr>
            <a:r>
              <a:rPr lang="en-GB" sz="2000" dirty="0">
                <a:solidFill>
                  <a:schemeClr val="bg1"/>
                </a:solidFill>
                <a:ea typeface="Avenir Next Medium" charset="0"/>
                <a:cs typeface="Avenir Next Medium" charset="0"/>
              </a:rPr>
              <a:t>Outreach/ Widening Participation Team programmes</a:t>
            </a:r>
          </a:p>
          <a:p>
            <a:pPr marL="342900" indent="-342900">
              <a:buFont typeface="Arial" panose="020B0604020202020204" pitchFamily="34" charset="0"/>
              <a:buChar char="•"/>
            </a:pPr>
            <a:r>
              <a:rPr lang="en-GB" sz="2000" dirty="0">
                <a:solidFill>
                  <a:schemeClr val="bg1"/>
                </a:solidFill>
                <a:ea typeface="Avenir Next Medium" charset="0"/>
                <a:cs typeface="Avenir Next Medium" charset="0"/>
              </a:rPr>
              <a:t>STEM Up</a:t>
            </a:r>
          </a:p>
          <a:p>
            <a:pPr marL="342900" indent="-342900">
              <a:buFont typeface="Arial" panose="020B0604020202020204" pitchFamily="34" charset="0"/>
              <a:buChar char="•"/>
            </a:pPr>
            <a:r>
              <a:rPr lang="en-GB" sz="2000" dirty="0">
                <a:solidFill>
                  <a:schemeClr val="bg1"/>
                </a:solidFill>
                <a:ea typeface="Avenir Next Medium" charset="0"/>
                <a:cs typeface="Avenir Next Medium" charset="0"/>
              </a:rPr>
              <a:t>Departmental Outreach</a:t>
            </a:r>
          </a:p>
          <a:p>
            <a:pPr marL="685800" lvl="1" indent="-342900">
              <a:buFont typeface="Arial" panose="020B0604020202020204" pitchFamily="34" charset="0"/>
              <a:buChar char="•"/>
            </a:pPr>
            <a:r>
              <a:rPr lang="en-GB" sz="2000" dirty="0">
                <a:solidFill>
                  <a:schemeClr val="bg1"/>
                </a:solidFill>
                <a:ea typeface="Avenir Next Medium" charset="0"/>
                <a:cs typeface="Avenir Next Medium" charset="0"/>
              </a:rPr>
              <a:t>Warwick Classics Network</a:t>
            </a:r>
          </a:p>
          <a:p>
            <a:pPr marL="685800" lvl="1" indent="-342900">
              <a:buFont typeface="Arial" panose="020B0604020202020204" pitchFamily="34" charset="0"/>
              <a:buChar char="•"/>
            </a:pPr>
            <a:r>
              <a:rPr lang="en-GB" sz="2000" dirty="0" smtClean="0">
                <a:solidFill>
                  <a:schemeClr val="bg1"/>
                </a:solidFill>
                <a:ea typeface="Avenir Next Medium" charset="0"/>
                <a:cs typeface="Avenir Next Medium" charset="0"/>
              </a:rPr>
              <a:t>WMG</a:t>
            </a:r>
          </a:p>
          <a:p>
            <a:pPr marL="685800" lvl="1" indent="-342900">
              <a:buFont typeface="Arial" panose="020B0604020202020204" pitchFamily="34" charset="0"/>
              <a:buChar char="•"/>
            </a:pPr>
            <a:r>
              <a:rPr lang="en-GB" sz="2000" dirty="0" smtClean="0">
                <a:solidFill>
                  <a:schemeClr val="bg1"/>
                </a:solidFill>
                <a:ea typeface="Avenir Next Medium" charset="0"/>
                <a:cs typeface="Avenir Next Medium" charset="0"/>
              </a:rPr>
              <a:t>School of Modern Languages</a:t>
            </a:r>
          </a:p>
          <a:p>
            <a:pPr marL="342900" indent="-342900">
              <a:buFont typeface="Arial" panose="020B0604020202020204" pitchFamily="34" charset="0"/>
              <a:buChar char="•"/>
            </a:pPr>
            <a:r>
              <a:rPr lang="en-GB" sz="2000" dirty="0" smtClean="0">
                <a:solidFill>
                  <a:schemeClr val="bg1"/>
                </a:solidFill>
                <a:ea typeface="Avenir Next Medium" charset="0"/>
                <a:cs typeface="Avenir Next Medium" charset="0"/>
              </a:rPr>
              <a:t>Student Societies</a:t>
            </a:r>
          </a:p>
          <a:p>
            <a:pPr marL="342900" indent="-342900">
              <a:buFont typeface="Arial" panose="020B0604020202020204" pitchFamily="34" charset="0"/>
              <a:buChar char="•"/>
            </a:pPr>
            <a:r>
              <a:rPr lang="en-GB" sz="2000" dirty="0" smtClean="0">
                <a:solidFill>
                  <a:schemeClr val="bg1"/>
                </a:solidFill>
                <a:ea typeface="Avenir Next Medium" charset="0"/>
                <a:cs typeface="Avenir Next Medium" charset="0"/>
              </a:rPr>
              <a:t>Nick Barker – </a:t>
            </a:r>
            <a:r>
              <a:rPr lang="en-GB" sz="2000" dirty="0" err="1" smtClean="0">
                <a:solidFill>
                  <a:schemeClr val="bg1"/>
                </a:solidFill>
                <a:ea typeface="Avenir Next Medium" charset="0"/>
                <a:cs typeface="Avenir Next Medium" charset="0"/>
              </a:rPr>
              <a:t>Hollymount</a:t>
            </a:r>
            <a:r>
              <a:rPr lang="en-GB" sz="2000" dirty="0" smtClean="0">
                <a:solidFill>
                  <a:schemeClr val="bg1"/>
                </a:solidFill>
                <a:ea typeface="Avenir Next Medium" charset="0"/>
                <a:cs typeface="Avenir Next Medium" charset="0"/>
              </a:rPr>
              <a:t> School</a:t>
            </a:r>
            <a:endParaRPr lang="en-GB" sz="2000" dirty="0">
              <a:solidFill>
                <a:schemeClr val="bg1"/>
              </a:solidFill>
              <a:ea typeface="Avenir Next Medium" charset="0"/>
              <a:cs typeface="Avenir Next Medium" charset="0"/>
            </a:endParaRPr>
          </a:p>
        </p:txBody>
      </p:sp>
    </p:spTree>
    <p:extLst>
      <p:ext uri="{BB962C8B-B14F-4D97-AF65-F5344CB8AC3E}">
        <p14:creationId xmlns:p14="http://schemas.microsoft.com/office/powerpoint/2010/main" val="2181267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2705"/>
            <a:ext cx="9101598" cy="3309227"/>
          </a:xfrm>
          <a:prstGeom prst="rect">
            <a:avLst/>
          </a:prstGeom>
        </p:spPr>
      </p:pic>
      <p:sp>
        <p:nvSpPr>
          <p:cNvPr id="2" name="TextBox 1"/>
          <p:cNvSpPr txBox="1"/>
          <p:nvPr/>
        </p:nvSpPr>
        <p:spPr>
          <a:xfrm>
            <a:off x="3387436" y="1703516"/>
            <a:ext cx="609600" cy="215444"/>
          </a:xfrm>
          <a:prstGeom prst="rect">
            <a:avLst/>
          </a:prstGeom>
          <a:noFill/>
        </p:spPr>
        <p:txBody>
          <a:bodyPr wrap="square" rtlCol="0">
            <a:spAutoFit/>
          </a:bodyPr>
          <a:lstStyle/>
          <a:p>
            <a:r>
              <a:rPr lang="en-GB" sz="800" dirty="0" smtClean="0"/>
              <a:t>Age: 9-11</a:t>
            </a:r>
            <a:endParaRPr lang="en-GB" sz="800" dirty="0"/>
          </a:p>
        </p:txBody>
      </p:sp>
      <p:sp>
        <p:nvSpPr>
          <p:cNvPr id="4" name="TextBox 3"/>
          <p:cNvSpPr txBox="1"/>
          <p:nvPr/>
        </p:nvSpPr>
        <p:spPr>
          <a:xfrm>
            <a:off x="4765963" y="1695943"/>
            <a:ext cx="609600" cy="215444"/>
          </a:xfrm>
          <a:prstGeom prst="rect">
            <a:avLst/>
          </a:prstGeom>
          <a:noFill/>
        </p:spPr>
        <p:txBody>
          <a:bodyPr wrap="square" rtlCol="0">
            <a:spAutoFit/>
          </a:bodyPr>
          <a:lstStyle/>
          <a:p>
            <a:r>
              <a:rPr lang="en-GB" sz="800" dirty="0" smtClean="0"/>
              <a:t>Age: 9-11</a:t>
            </a:r>
            <a:endParaRPr lang="en-GB" sz="800" dirty="0"/>
          </a:p>
        </p:txBody>
      </p:sp>
      <p:sp>
        <p:nvSpPr>
          <p:cNvPr id="5" name="TextBox 4"/>
          <p:cNvSpPr txBox="1"/>
          <p:nvPr/>
        </p:nvSpPr>
        <p:spPr>
          <a:xfrm>
            <a:off x="1149925" y="2991343"/>
            <a:ext cx="727365" cy="215444"/>
          </a:xfrm>
          <a:prstGeom prst="rect">
            <a:avLst/>
          </a:prstGeom>
          <a:noFill/>
        </p:spPr>
        <p:txBody>
          <a:bodyPr wrap="square" rtlCol="0">
            <a:spAutoFit/>
          </a:bodyPr>
          <a:lstStyle/>
          <a:p>
            <a:r>
              <a:rPr lang="en-GB" sz="800" dirty="0" smtClean="0"/>
              <a:t>Age: 14-18</a:t>
            </a:r>
            <a:endParaRPr lang="en-GB" sz="800" dirty="0"/>
          </a:p>
        </p:txBody>
      </p:sp>
      <p:sp>
        <p:nvSpPr>
          <p:cNvPr id="6" name="TextBox 5"/>
          <p:cNvSpPr txBox="1"/>
          <p:nvPr/>
        </p:nvSpPr>
        <p:spPr>
          <a:xfrm>
            <a:off x="4765963" y="3003959"/>
            <a:ext cx="727365" cy="215444"/>
          </a:xfrm>
          <a:prstGeom prst="rect">
            <a:avLst/>
          </a:prstGeom>
          <a:noFill/>
        </p:spPr>
        <p:txBody>
          <a:bodyPr wrap="square" rtlCol="0">
            <a:spAutoFit/>
          </a:bodyPr>
          <a:lstStyle/>
          <a:p>
            <a:r>
              <a:rPr lang="en-GB" sz="800" dirty="0" smtClean="0"/>
              <a:t>Age: 11-18</a:t>
            </a:r>
            <a:endParaRPr lang="en-GB" sz="800" dirty="0"/>
          </a:p>
        </p:txBody>
      </p:sp>
      <p:sp>
        <p:nvSpPr>
          <p:cNvPr id="8" name="TextBox 7"/>
          <p:cNvSpPr txBox="1"/>
          <p:nvPr/>
        </p:nvSpPr>
        <p:spPr>
          <a:xfrm>
            <a:off x="3366653" y="2991343"/>
            <a:ext cx="727365" cy="215444"/>
          </a:xfrm>
          <a:prstGeom prst="rect">
            <a:avLst/>
          </a:prstGeom>
          <a:noFill/>
        </p:spPr>
        <p:txBody>
          <a:bodyPr wrap="square" rtlCol="0">
            <a:spAutoFit/>
          </a:bodyPr>
          <a:lstStyle/>
          <a:p>
            <a:r>
              <a:rPr lang="en-GB" sz="800" dirty="0" smtClean="0"/>
              <a:t>Age: 12-14</a:t>
            </a:r>
            <a:endParaRPr lang="en-GB" sz="800" dirty="0"/>
          </a:p>
        </p:txBody>
      </p:sp>
      <p:sp>
        <p:nvSpPr>
          <p:cNvPr id="9" name="TextBox 8"/>
          <p:cNvSpPr txBox="1"/>
          <p:nvPr/>
        </p:nvSpPr>
        <p:spPr>
          <a:xfrm>
            <a:off x="2182090" y="2985593"/>
            <a:ext cx="727365" cy="215444"/>
          </a:xfrm>
          <a:prstGeom prst="rect">
            <a:avLst/>
          </a:prstGeom>
          <a:noFill/>
        </p:spPr>
        <p:txBody>
          <a:bodyPr wrap="square" rtlCol="0">
            <a:spAutoFit/>
          </a:bodyPr>
          <a:lstStyle/>
          <a:p>
            <a:r>
              <a:rPr lang="en-GB" sz="800" dirty="0" smtClean="0"/>
              <a:t>Age: 13-15</a:t>
            </a:r>
            <a:endParaRPr lang="en-GB" sz="800" dirty="0"/>
          </a:p>
        </p:txBody>
      </p:sp>
      <p:sp>
        <p:nvSpPr>
          <p:cNvPr id="10" name="TextBox 9"/>
          <p:cNvSpPr txBox="1"/>
          <p:nvPr/>
        </p:nvSpPr>
        <p:spPr>
          <a:xfrm>
            <a:off x="5957452" y="3093315"/>
            <a:ext cx="727365" cy="215444"/>
          </a:xfrm>
          <a:prstGeom prst="rect">
            <a:avLst/>
          </a:prstGeom>
          <a:noFill/>
        </p:spPr>
        <p:txBody>
          <a:bodyPr wrap="square" rtlCol="0">
            <a:spAutoFit/>
          </a:bodyPr>
          <a:lstStyle/>
          <a:p>
            <a:r>
              <a:rPr lang="en-GB" sz="800" dirty="0" smtClean="0"/>
              <a:t>Age: 11-14</a:t>
            </a:r>
            <a:endParaRPr lang="en-GB" sz="800" dirty="0"/>
          </a:p>
        </p:txBody>
      </p:sp>
    </p:spTree>
    <p:extLst>
      <p:ext uri="{BB962C8B-B14F-4D97-AF65-F5344CB8AC3E}">
        <p14:creationId xmlns:p14="http://schemas.microsoft.com/office/powerpoint/2010/main" val="4266923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48964" y="207819"/>
            <a:ext cx="9192964" cy="3241964"/>
          </a:xfrm>
          <a:prstGeom prst="rect">
            <a:avLst/>
          </a:prstGeom>
        </p:spPr>
      </p:pic>
      <p:sp>
        <p:nvSpPr>
          <p:cNvPr id="8" name="TextBox 7"/>
          <p:cNvSpPr txBox="1"/>
          <p:nvPr/>
        </p:nvSpPr>
        <p:spPr>
          <a:xfrm>
            <a:off x="-3465" y="3539139"/>
            <a:ext cx="8873837" cy="300082"/>
          </a:xfrm>
          <a:prstGeom prst="rect">
            <a:avLst/>
          </a:prstGeom>
          <a:noFill/>
        </p:spPr>
        <p:txBody>
          <a:bodyPr wrap="square" rtlCol="0">
            <a:spAutoFit/>
          </a:bodyPr>
          <a:lstStyle/>
          <a:p>
            <a:r>
              <a:rPr lang="en-GB" dirty="0"/>
              <a:t>Visit: </a:t>
            </a:r>
            <a:r>
              <a:rPr lang="en-GB" dirty="0">
                <a:hlinkClick r:id="rId3"/>
              </a:rPr>
              <a:t>https://warwick.ac.uk/study/outreach/whatweoffer/primary-to-postgrad/</a:t>
            </a:r>
            <a:r>
              <a:rPr lang="en-GB" dirty="0"/>
              <a:t> </a:t>
            </a:r>
          </a:p>
        </p:txBody>
      </p:sp>
      <p:sp>
        <p:nvSpPr>
          <p:cNvPr id="4" name="TextBox 3"/>
          <p:cNvSpPr txBox="1"/>
          <p:nvPr/>
        </p:nvSpPr>
        <p:spPr>
          <a:xfrm>
            <a:off x="1129143" y="904296"/>
            <a:ext cx="727365" cy="215444"/>
          </a:xfrm>
          <a:prstGeom prst="rect">
            <a:avLst/>
          </a:prstGeom>
          <a:noFill/>
        </p:spPr>
        <p:txBody>
          <a:bodyPr wrap="square" rtlCol="0">
            <a:spAutoFit/>
          </a:bodyPr>
          <a:lstStyle/>
          <a:p>
            <a:r>
              <a:rPr lang="en-GB" sz="800" dirty="0" smtClean="0"/>
              <a:t>Age: 14-18</a:t>
            </a:r>
            <a:endParaRPr lang="en-GB" sz="800" dirty="0"/>
          </a:p>
        </p:txBody>
      </p:sp>
      <p:sp>
        <p:nvSpPr>
          <p:cNvPr id="5" name="TextBox 4"/>
          <p:cNvSpPr txBox="1"/>
          <p:nvPr/>
        </p:nvSpPr>
        <p:spPr>
          <a:xfrm>
            <a:off x="4762968" y="2123178"/>
            <a:ext cx="727365" cy="215444"/>
          </a:xfrm>
          <a:prstGeom prst="rect">
            <a:avLst/>
          </a:prstGeom>
          <a:noFill/>
        </p:spPr>
        <p:txBody>
          <a:bodyPr wrap="square" rtlCol="0">
            <a:spAutoFit/>
          </a:bodyPr>
          <a:lstStyle/>
          <a:p>
            <a:r>
              <a:rPr lang="en-GB" sz="800" dirty="0" smtClean="0"/>
              <a:t>Age: 16-17</a:t>
            </a:r>
            <a:endParaRPr lang="en-GB" sz="800" dirty="0"/>
          </a:p>
        </p:txBody>
      </p:sp>
      <p:sp>
        <p:nvSpPr>
          <p:cNvPr id="6" name="TextBox 5"/>
          <p:cNvSpPr txBox="1"/>
          <p:nvPr/>
        </p:nvSpPr>
        <p:spPr>
          <a:xfrm>
            <a:off x="3380975" y="2140784"/>
            <a:ext cx="727365" cy="215444"/>
          </a:xfrm>
          <a:prstGeom prst="rect">
            <a:avLst/>
          </a:prstGeom>
          <a:noFill/>
        </p:spPr>
        <p:txBody>
          <a:bodyPr wrap="square" rtlCol="0">
            <a:spAutoFit/>
          </a:bodyPr>
          <a:lstStyle/>
          <a:p>
            <a:r>
              <a:rPr lang="en-GB" sz="800" dirty="0" smtClean="0"/>
              <a:t>Age: 16-17</a:t>
            </a:r>
            <a:endParaRPr lang="en-GB" sz="800" dirty="0"/>
          </a:p>
        </p:txBody>
      </p:sp>
      <p:sp>
        <p:nvSpPr>
          <p:cNvPr id="9" name="TextBox 8"/>
          <p:cNvSpPr txBox="1"/>
          <p:nvPr/>
        </p:nvSpPr>
        <p:spPr>
          <a:xfrm>
            <a:off x="2552928" y="2985593"/>
            <a:ext cx="727365" cy="215444"/>
          </a:xfrm>
          <a:prstGeom prst="rect">
            <a:avLst/>
          </a:prstGeom>
          <a:noFill/>
        </p:spPr>
        <p:txBody>
          <a:bodyPr wrap="square" rtlCol="0">
            <a:spAutoFit/>
          </a:bodyPr>
          <a:lstStyle/>
          <a:p>
            <a:r>
              <a:rPr lang="en-GB" sz="800" dirty="0" smtClean="0"/>
              <a:t>Age: 17-18</a:t>
            </a:r>
            <a:endParaRPr lang="en-GB" sz="800" dirty="0"/>
          </a:p>
        </p:txBody>
      </p:sp>
      <p:sp>
        <p:nvSpPr>
          <p:cNvPr id="10" name="TextBox 9"/>
          <p:cNvSpPr txBox="1"/>
          <p:nvPr/>
        </p:nvSpPr>
        <p:spPr>
          <a:xfrm>
            <a:off x="2382979" y="2123178"/>
            <a:ext cx="727365" cy="215444"/>
          </a:xfrm>
          <a:prstGeom prst="rect">
            <a:avLst/>
          </a:prstGeom>
          <a:noFill/>
        </p:spPr>
        <p:txBody>
          <a:bodyPr wrap="square" rtlCol="0">
            <a:spAutoFit/>
          </a:bodyPr>
          <a:lstStyle/>
          <a:p>
            <a:r>
              <a:rPr lang="en-GB" sz="800" dirty="0" smtClean="0"/>
              <a:t>Age: 16-18</a:t>
            </a:r>
            <a:endParaRPr lang="en-GB" sz="800" dirty="0"/>
          </a:p>
        </p:txBody>
      </p:sp>
      <p:sp>
        <p:nvSpPr>
          <p:cNvPr id="11" name="TextBox 10"/>
          <p:cNvSpPr txBox="1"/>
          <p:nvPr/>
        </p:nvSpPr>
        <p:spPr>
          <a:xfrm>
            <a:off x="6743224" y="1012018"/>
            <a:ext cx="727365" cy="215444"/>
          </a:xfrm>
          <a:prstGeom prst="rect">
            <a:avLst/>
          </a:prstGeom>
          <a:noFill/>
        </p:spPr>
        <p:txBody>
          <a:bodyPr wrap="square" rtlCol="0">
            <a:spAutoFit/>
          </a:bodyPr>
          <a:lstStyle/>
          <a:p>
            <a:r>
              <a:rPr lang="en-GB" sz="800" dirty="0" smtClean="0"/>
              <a:t>Age: 15-16</a:t>
            </a:r>
            <a:endParaRPr lang="en-GB" sz="800" dirty="0"/>
          </a:p>
        </p:txBody>
      </p:sp>
      <p:sp>
        <p:nvSpPr>
          <p:cNvPr id="12" name="TextBox 11"/>
          <p:cNvSpPr txBox="1"/>
          <p:nvPr/>
        </p:nvSpPr>
        <p:spPr>
          <a:xfrm>
            <a:off x="5746169" y="904296"/>
            <a:ext cx="727365" cy="215444"/>
          </a:xfrm>
          <a:prstGeom prst="rect">
            <a:avLst/>
          </a:prstGeom>
          <a:noFill/>
        </p:spPr>
        <p:txBody>
          <a:bodyPr wrap="square" rtlCol="0">
            <a:spAutoFit/>
          </a:bodyPr>
          <a:lstStyle/>
          <a:p>
            <a:r>
              <a:rPr lang="en-GB" sz="800" dirty="0" smtClean="0"/>
              <a:t>Age: 15-16</a:t>
            </a:r>
            <a:endParaRPr lang="en-GB" sz="800" dirty="0"/>
          </a:p>
        </p:txBody>
      </p:sp>
      <p:sp>
        <p:nvSpPr>
          <p:cNvPr id="13" name="TextBox 12"/>
          <p:cNvSpPr txBox="1"/>
          <p:nvPr/>
        </p:nvSpPr>
        <p:spPr>
          <a:xfrm>
            <a:off x="4762968" y="904296"/>
            <a:ext cx="727365" cy="215444"/>
          </a:xfrm>
          <a:prstGeom prst="rect">
            <a:avLst/>
          </a:prstGeom>
          <a:noFill/>
        </p:spPr>
        <p:txBody>
          <a:bodyPr wrap="square" rtlCol="0">
            <a:spAutoFit/>
          </a:bodyPr>
          <a:lstStyle/>
          <a:p>
            <a:r>
              <a:rPr lang="en-GB" sz="800" dirty="0" smtClean="0"/>
              <a:t>Age: 10-17</a:t>
            </a:r>
            <a:endParaRPr lang="en-GB" sz="800" dirty="0"/>
          </a:p>
        </p:txBody>
      </p:sp>
      <p:sp>
        <p:nvSpPr>
          <p:cNvPr id="14" name="TextBox 13"/>
          <p:cNvSpPr txBox="1"/>
          <p:nvPr/>
        </p:nvSpPr>
        <p:spPr>
          <a:xfrm>
            <a:off x="3361688" y="911859"/>
            <a:ext cx="727365" cy="215444"/>
          </a:xfrm>
          <a:prstGeom prst="rect">
            <a:avLst/>
          </a:prstGeom>
          <a:noFill/>
        </p:spPr>
        <p:txBody>
          <a:bodyPr wrap="square" rtlCol="0">
            <a:spAutoFit/>
          </a:bodyPr>
          <a:lstStyle/>
          <a:p>
            <a:r>
              <a:rPr lang="en-GB" sz="800" dirty="0" smtClean="0"/>
              <a:t>Age: 14-15</a:t>
            </a:r>
            <a:endParaRPr lang="en-GB" sz="800" dirty="0"/>
          </a:p>
        </p:txBody>
      </p:sp>
      <p:sp>
        <p:nvSpPr>
          <p:cNvPr id="15" name="TextBox 14"/>
          <p:cNvSpPr txBox="1"/>
          <p:nvPr/>
        </p:nvSpPr>
        <p:spPr>
          <a:xfrm>
            <a:off x="2175161" y="1012018"/>
            <a:ext cx="727365" cy="215444"/>
          </a:xfrm>
          <a:prstGeom prst="rect">
            <a:avLst/>
          </a:prstGeom>
          <a:noFill/>
        </p:spPr>
        <p:txBody>
          <a:bodyPr wrap="square" rtlCol="0">
            <a:spAutoFit/>
          </a:bodyPr>
          <a:lstStyle/>
          <a:p>
            <a:r>
              <a:rPr lang="en-GB" sz="800" dirty="0" smtClean="0"/>
              <a:t>Age: 14-18</a:t>
            </a:r>
            <a:endParaRPr lang="en-GB" sz="800" dirty="0"/>
          </a:p>
        </p:txBody>
      </p:sp>
      <p:sp>
        <p:nvSpPr>
          <p:cNvPr id="16" name="TextBox 15"/>
          <p:cNvSpPr txBox="1"/>
          <p:nvPr/>
        </p:nvSpPr>
        <p:spPr>
          <a:xfrm>
            <a:off x="4762968" y="2985593"/>
            <a:ext cx="727365" cy="215444"/>
          </a:xfrm>
          <a:prstGeom prst="rect">
            <a:avLst/>
          </a:prstGeom>
          <a:noFill/>
        </p:spPr>
        <p:txBody>
          <a:bodyPr wrap="square" rtlCol="0">
            <a:spAutoFit/>
          </a:bodyPr>
          <a:lstStyle/>
          <a:p>
            <a:r>
              <a:rPr lang="en-GB" sz="800" dirty="0" smtClean="0"/>
              <a:t>Age: 18+</a:t>
            </a:r>
            <a:endParaRPr lang="en-GB" sz="800" dirty="0"/>
          </a:p>
        </p:txBody>
      </p:sp>
      <p:sp>
        <p:nvSpPr>
          <p:cNvPr id="17" name="TextBox 16"/>
          <p:cNvSpPr txBox="1"/>
          <p:nvPr/>
        </p:nvSpPr>
        <p:spPr>
          <a:xfrm>
            <a:off x="5812918" y="2996271"/>
            <a:ext cx="727365" cy="215444"/>
          </a:xfrm>
          <a:prstGeom prst="rect">
            <a:avLst/>
          </a:prstGeom>
          <a:noFill/>
        </p:spPr>
        <p:txBody>
          <a:bodyPr wrap="square" rtlCol="0">
            <a:spAutoFit/>
          </a:bodyPr>
          <a:lstStyle/>
          <a:p>
            <a:r>
              <a:rPr lang="en-GB" sz="800" dirty="0" smtClean="0"/>
              <a:t>Age: 18+</a:t>
            </a:r>
            <a:endParaRPr lang="en-GB" sz="800" dirty="0"/>
          </a:p>
        </p:txBody>
      </p:sp>
      <p:sp>
        <p:nvSpPr>
          <p:cNvPr id="18" name="TextBox 17"/>
          <p:cNvSpPr txBox="1"/>
          <p:nvPr/>
        </p:nvSpPr>
        <p:spPr>
          <a:xfrm>
            <a:off x="5812918" y="2075005"/>
            <a:ext cx="727365" cy="215444"/>
          </a:xfrm>
          <a:prstGeom prst="rect">
            <a:avLst/>
          </a:prstGeom>
          <a:noFill/>
        </p:spPr>
        <p:txBody>
          <a:bodyPr wrap="square" rtlCol="0">
            <a:spAutoFit/>
          </a:bodyPr>
          <a:lstStyle/>
          <a:p>
            <a:r>
              <a:rPr lang="en-GB" sz="800" dirty="0" smtClean="0"/>
              <a:t>Age: 15-18</a:t>
            </a:r>
            <a:endParaRPr lang="en-GB" sz="800" dirty="0"/>
          </a:p>
        </p:txBody>
      </p:sp>
      <p:sp>
        <p:nvSpPr>
          <p:cNvPr id="19" name="TextBox 18"/>
          <p:cNvSpPr txBox="1"/>
          <p:nvPr/>
        </p:nvSpPr>
        <p:spPr>
          <a:xfrm>
            <a:off x="6778334" y="2996271"/>
            <a:ext cx="727365" cy="215444"/>
          </a:xfrm>
          <a:prstGeom prst="rect">
            <a:avLst/>
          </a:prstGeom>
          <a:noFill/>
        </p:spPr>
        <p:txBody>
          <a:bodyPr wrap="square" rtlCol="0">
            <a:spAutoFit/>
          </a:bodyPr>
          <a:lstStyle/>
          <a:p>
            <a:r>
              <a:rPr lang="en-GB" sz="800" dirty="0" smtClean="0"/>
              <a:t>Age: 18+</a:t>
            </a:r>
            <a:endParaRPr lang="en-GB" sz="800" dirty="0"/>
          </a:p>
        </p:txBody>
      </p:sp>
      <p:sp>
        <p:nvSpPr>
          <p:cNvPr id="20" name="TextBox 19"/>
          <p:cNvSpPr txBox="1"/>
          <p:nvPr/>
        </p:nvSpPr>
        <p:spPr>
          <a:xfrm>
            <a:off x="7936921" y="3040949"/>
            <a:ext cx="727365" cy="215444"/>
          </a:xfrm>
          <a:prstGeom prst="rect">
            <a:avLst/>
          </a:prstGeom>
          <a:noFill/>
        </p:spPr>
        <p:txBody>
          <a:bodyPr wrap="square" rtlCol="0">
            <a:spAutoFit/>
          </a:bodyPr>
          <a:lstStyle/>
          <a:p>
            <a:r>
              <a:rPr lang="en-GB" sz="800" dirty="0" smtClean="0"/>
              <a:t>Age: 18+</a:t>
            </a:r>
            <a:endParaRPr lang="en-GB" sz="800" dirty="0"/>
          </a:p>
        </p:txBody>
      </p:sp>
      <p:sp>
        <p:nvSpPr>
          <p:cNvPr id="21" name="TextBox 20"/>
          <p:cNvSpPr txBox="1"/>
          <p:nvPr/>
        </p:nvSpPr>
        <p:spPr>
          <a:xfrm>
            <a:off x="6667498" y="2004144"/>
            <a:ext cx="727365" cy="215444"/>
          </a:xfrm>
          <a:prstGeom prst="rect">
            <a:avLst/>
          </a:prstGeom>
          <a:noFill/>
        </p:spPr>
        <p:txBody>
          <a:bodyPr wrap="square" rtlCol="0">
            <a:spAutoFit/>
          </a:bodyPr>
          <a:lstStyle/>
          <a:p>
            <a:r>
              <a:rPr lang="en-GB" sz="800" dirty="0" smtClean="0"/>
              <a:t>Age: 15-18</a:t>
            </a:r>
            <a:endParaRPr lang="en-GB" sz="800" dirty="0"/>
          </a:p>
        </p:txBody>
      </p:sp>
    </p:spTree>
    <p:extLst>
      <p:ext uri="{BB962C8B-B14F-4D97-AF65-F5344CB8AC3E}">
        <p14:creationId xmlns:p14="http://schemas.microsoft.com/office/powerpoint/2010/main" val="667722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b4d81ffe-8819-4f90-8533-3c46bff43cff">
      <UserInfo>
        <DisplayName>Green, Clare</DisplayName>
        <AccountId>14</AccountId>
        <AccountType/>
      </UserInfo>
      <UserInfo>
        <DisplayName>Brown, James</DisplayName>
        <AccountId>12</AccountId>
        <AccountType/>
      </UserInfo>
      <UserInfo>
        <DisplayName>Little, Emily</DisplayName>
        <AccountId>15</AccountId>
        <AccountType/>
      </UserInfo>
      <UserInfo>
        <DisplayName>Phillips, Alison</DisplayName>
        <AccountId>16</AccountId>
        <AccountType/>
      </UserInfo>
      <UserInfo>
        <DisplayName>Horrocks, Lucy</DisplayName>
        <AccountId>17</AccountId>
        <AccountType/>
      </UserInfo>
      <UserInfo>
        <DisplayName>Doncom, Kay</DisplayName>
        <AccountId>18</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1CD72E3CAD674FAC0EC07D2706F12B" ma:contentTypeVersion="8" ma:contentTypeDescription="Create a new document." ma:contentTypeScope="" ma:versionID="52a66febdc96a4f13cd72a39f0c7b7ac">
  <xsd:schema xmlns:xsd="http://www.w3.org/2001/XMLSchema" xmlns:xs="http://www.w3.org/2001/XMLSchema" xmlns:p="http://schemas.microsoft.com/office/2006/metadata/properties" xmlns:ns2="793d0b69-5ac5-44c3-b0a1-423c1d7f90ef" xmlns:ns3="b4d81ffe-8819-4f90-8533-3c46bff43cff" targetNamespace="http://schemas.microsoft.com/office/2006/metadata/properties" ma:root="true" ma:fieldsID="1fcc8e854736d31da4d14f881ab7f250" ns2:_="" ns3:_="">
    <xsd:import namespace="793d0b69-5ac5-44c3-b0a1-423c1d7f90ef"/>
    <xsd:import namespace="b4d81ffe-8819-4f90-8533-3c46bff43c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3d0b69-5ac5-44c3-b0a1-423c1d7f90e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4d81ffe-8819-4f90-8533-3c46bff43cf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369433-7E9D-401A-AFAE-9CBCDB055D38}">
  <ds:schemaRefs>
    <ds:schemaRef ds:uri="http://schemas.microsoft.com/sharepoint/v3/contenttype/forms"/>
  </ds:schemaRefs>
</ds:datastoreItem>
</file>

<file path=customXml/itemProps2.xml><?xml version="1.0" encoding="utf-8"?>
<ds:datastoreItem xmlns:ds="http://schemas.openxmlformats.org/officeDocument/2006/customXml" ds:itemID="{3F45F3D8-5A3A-435B-8CDA-18B311E9F022}">
  <ds:schemaRef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793d0b69-5ac5-44c3-b0a1-423c1d7f90ef"/>
    <ds:schemaRef ds:uri="http://www.w3.org/XML/1998/namespace"/>
    <ds:schemaRef ds:uri="http://purl.org/dc/dcmitype/"/>
  </ds:schemaRefs>
</ds:datastoreItem>
</file>

<file path=customXml/itemProps3.xml><?xml version="1.0" encoding="utf-8"?>
<ds:datastoreItem xmlns:ds="http://schemas.openxmlformats.org/officeDocument/2006/customXml" ds:itemID="{C2D49842-E667-41D1-B984-BDD32017FEB4}"/>
</file>

<file path=docProps/app.xml><?xml version="1.0" encoding="utf-8"?>
<Properties xmlns="http://schemas.openxmlformats.org/officeDocument/2006/extended-properties" xmlns:vt="http://schemas.openxmlformats.org/officeDocument/2006/docPropsVTypes">
  <Template>Office Theme</Template>
  <TotalTime>6310</TotalTime>
  <Words>4414</Words>
  <Application>Microsoft Office PowerPoint</Application>
  <PresentationFormat>On-screen Show (16:9)</PresentationFormat>
  <Paragraphs>394</Paragraphs>
  <Slides>32</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Avenir Next</vt:lpstr>
      <vt:lpstr>Avenir Next Demi Bold</vt:lpstr>
      <vt:lpstr>Avenir Next Medium</vt:lpstr>
      <vt:lpstr>Calibri</vt:lpstr>
      <vt:lpstr>PMingLiU</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Mawby</dc:creator>
  <cp:lastModifiedBy>Kay, Naomi</cp:lastModifiedBy>
  <cp:revision>248</cp:revision>
  <cp:lastPrinted>2019-11-27T10:22:30Z</cp:lastPrinted>
  <dcterms:created xsi:type="dcterms:W3CDTF">2017-04-05T11:04:35Z</dcterms:created>
  <dcterms:modified xsi:type="dcterms:W3CDTF">2020-01-24T13:40:19Z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0x010100BF1CD72E3CAD674FAC0EC07D2706F12B</vt:lpwstr>
  </property>
</Properties>
</file>