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 id="2147483660" r:id="rId2"/>
    <p:sldMasterId id="2147483672" r:id="rId3"/>
  </p:sldMasterIdLst>
  <p:notesMasterIdLst>
    <p:notesMasterId r:id="rId24"/>
  </p:notesMasterIdLst>
  <p:sldIdLst>
    <p:sldId id="256" r:id="rId4"/>
    <p:sldId id="283" r:id="rId5"/>
    <p:sldId id="264" r:id="rId6"/>
    <p:sldId id="257" r:id="rId7"/>
    <p:sldId id="258" r:id="rId8"/>
    <p:sldId id="284" r:id="rId9"/>
    <p:sldId id="259" r:id="rId10"/>
    <p:sldId id="287" r:id="rId11"/>
    <p:sldId id="260" r:id="rId12"/>
    <p:sldId id="289" r:id="rId13"/>
    <p:sldId id="288" r:id="rId14"/>
    <p:sldId id="281" r:id="rId15"/>
    <p:sldId id="276" r:id="rId16"/>
    <p:sldId id="277" r:id="rId17"/>
    <p:sldId id="282" r:id="rId18"/>
    <p:sldId id="262" r:id="rId19"/>
    <p:sldId id="263" r:id="rId20"/>
    <p:sldId id="271" r:id="rId21"/>
    <p:sldId id="290" r:id="rId22"/>
    <p:sldId id="311" r:id="rId23"/>
  </p:sldIdLst>
  <p:sldSz cx="12192000" cy="6858000"/>
  <p:notesSz cx="6858000" cy="9144000"/>
  <p:custDataLst>
    <p:tags r:id="rId25"/>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353" autoAdjust="0"/>
    <p:restoredTop sz="72917" autoAdjust="0"/>
  </p:normalViewPr>
  <p:slideViewPr>
    <p:cSldViewPr snapToGrid="0" snapToObjects="1">
      <p:cViewPr varScale="1">
        <p:scale>
          <a:sx n="45" d="100"/>
          <a:sy n="45" d="100"/>
        </p:scale>
        <p:origin x="1044" y="4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presProps" Target="presProps.xml"/><Relationship Id="rId3" Type="http://schemas.openxmlformats.org/officeDocument/2006/relationships/slideMaster" Target="slideMasters/slideMaster3.xml"/><Relationship Id="rId21" Type="http://schemas.openxmlformats.org/officeDocument/2006/relationships/slide" Target="slides/slide18.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tags" Target="tags/tag1.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notesMaster" Target="notesMasters/notesMaster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theme" Target="theme/theme1.xml"/><Relationship Id="rId10" Type="http://schemas.openxmlformats.org/officeDocument/2006/relationships/slide" Target="slides/slide7.xml"/><Relationship Id="rId19" Type="http://schemas.openxmlformats.org/officeDocument/2006/relationships/slide" Target="slides/slide16.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49E898F-B1B2-4BB4-A955-B0CFBF98464D}" type="datetimeFigureOut">
              <a:rPr lang="en-GB" smtClean="0"/>
              <a:t>07/02/2023</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9CF63DF-F239-49EC-953D-4C58ABA65319}" type="slidenum">
              <a:rPr lang="en-GB" smtClean="0"/>
              <a:t>‹#›</a:t>
            </a:fld>
            <a:endParaRPr lang="en-GB"/>
          </a:p>
        </p:txBody>
      </p:sp>
    </p:spTree>
    <p:extLst>
      <p:ext uri="{BB962C8B-B14F-4D97-AF65-F5344CB8AC3E}">
        <p14:creationId xmlns:p14="http://schemas.microsoft.com/office/powerpoint/2010/main" val="409850329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59CF63DF-F239-49EC-953D-4C58ABA65319}" type="slidenum">
              <a:rPr lang="en-GB" smtClean="0"/>
              <a:t>1</a:t>
            </a:fld>
            <a:endParaRPr lang="en-GB"/>
          </a:p>
        </p:txBody>
      </p:sp>
    </p:spTree>
    <p:extLst>
      <p:ext uri="{BB962C8B-B14F-4D97-AF65-F5344CB8AC3E}">
        <p14:creationId xmlns:p14="http://schemas.microsoft.com/office/powerpoint/2010/main" val="148317414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GB" altLang="en-US" sz="1200" b="0" i="0" u="sng" strike="noStrike" cap="none" normalizeH="0" baseline="0" dirty="0">
                <a:ln>
                  <a:noFill/>
                </a:ln>
                <a:solidFill>
                  <a:schemeClr val="tx1"/>
                </a:solidFill>
                <a:effectLst/>
                <a:latin typeface="Arial" panose="020B0604020202020204" pitchFamily="34" charset="0"/>
                <a:ea typeface="Calibri" panose="020F0502020204030204" pitchFamily="34" charset="0"/>
                <a:cs typeface="Times New Roman" panose="02020603050405020304" pitchFamily="18" charset="0"/>
              </a:rPr>
              <a:t>Warwick in Africa:</a:t>
            </a:r>
            <a:endParaRPr kumimoji="0" lang="en-GB" altLang="en-US" sz="600" b="0" i="0" u="none" strike="noStrike" cap="none" normalizeH="0" baseline="0" dirty="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n-GB" altLang="en-US" sz="1200" b="0" i="0" u="none" strike="noStrike" cap="none" normalizeH="0" baseline="0" dirty="0">
                <a:ln>
                  <a:noFill/>
                </a:ln>
                <a:solidFill>
                  <a:schemeClr val="tx1"/>
                </a:solidFill>
                <a:effectLst/>
                <a:latin typeface="Arial" panose="020B0604020202020204" pitchFamily="34" charset="0"/>
                <a:ea typeface="Calibri" panose="020F0502020204030204" pitchFamily="34" charset="0"/>
                <a:cs typeface="Times New Roman" panose="02020603050405020304" pitchFamily="18" charset="0"/>
              </a:rPr>
              <a:t>Supports and partners with 23 schools across Ghana, Tanzania and South Africa with the teaching of English and Maths through volunteering placements -alongside offering professional development opportunities for local teachers.</a:t>
            </a:r>
            <a:endParaRPr kumimoji="0" lang="en-GB" altLang="en-US" sz="600" b="0" i="0" u="none" strike="noStrike" cap="none" normalizeH="0" baseline="0" dirty="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n-GB" altLang="en-US" sz="1200" b="0" i="0" u="none" strike="noStrike" cap="none" normalizeH="0" baseline="0" dirty="0">
                <a:ln>
                  <a:noFill/>
                </a:ln>
                <a:solidFill>
                  <a:schemeClr val="tx1"/>
                </a:solidFill>
                <a:effectLst/>
                <a:latin typeface="Arial" panose="020B0604020202020204" pitchFamily="34" charset="0"/>
                <a:ea typeface="Calibri" panose="020F0502020204030204" pitchFamily="34" charset="0"/>
                <a:cs typeface="Times New Roman" panose="02020603050405020304" pitchFamily="18" charset="0"/>
              </a:rPr>
              <a:t>It is an University run and managed programme - places are fully funded, anyone can take part. You just need to reach a fundraising target of £1000 which we support you with.</a:t>
            </a:r>
            <a:endParaRPr kumimoji="0" lang="en-GB" altLang="en-US" sz="600" b="0" i="0" u="none" strike="noStrike" cap="none" normalizeH="0" baseline="0" dirty="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n-GB" altLang="en-US" sz="1200" b="0" i="0" u="none" strike="noStrike" cap="none" normalizeH="0" baseline="0" dirty="0">
                <a:ln>
                  <a:noFill/>
                </a:ln>
                <a:solidFill>
                  <a:schemeClr val="tx1"/>
                </a:solidFill>
                <a:effectLst/>
                <a:latin typeface="Arial" panose="020B0604020202020204" pitchFamily="34" charset="0"/>
                <a:ea typeface="Calibri" panose="020F0502020204030204" pitchFamily="34" charset="0"/>
                <a:cs typeface="Times New Roman" panose="02020603050405020304" pitchFamily="18" charset="0"/>
              </a:rPr>
              <a:t>ability to teach Maths or English up to UK A level standard </a:t>
            </a:r>
            <a:endParaRPr kumimoji="0" lang="en-GB" altLang="en-US" sz="600" b="0" i="0" u="none" strike="noStrike" cap="none" normalizeH="0" baseline="0" dirty="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n-GB" altLang="en-US" sz="1200" b="0" i="0" u="none" strike="noStrike" cap="none" normalizeH="0" baseline="0" dirty="0">
                <a:ln>
                  <a:noFill/>
                </a:ln>
                <a:solidFill>
                  <a:schemeClr val="tx1"/>
                </a:solidFill>
                <a:effectLst/>
                <a:latin typeface="Arial" panose="020B0604020202020204" pitchFamily="34" charset="0"/>
                <a:ea typeface="Calibri" panose="020F0502020204030204" pitchFamily="34" charset="0"/>
                <a:cs typeface="Times New Roman" panose="02020603050405020304" pitchFamily="18" charset="0"/>
              </a:rPr>
              <a:t>You don’t have to have taught before, but you should be confident that spending a summer teaching is something you would enjoy (placements are between 4 – 7 weeks)</a:t>
            </a:r>
            <a:endParaRPr kumimoji="0" lang="en-GB" altLang="en-US" sz="600" b="0" i="0" u="none" strike="noStrike" cap="none" normalizeH="0" baseline="0" dirty="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GB" altLang="en-US" sz="1200" b="0" i="0" u="none" strike="noStrike" cap="none" normalizeH="0" baseline="0" dirty="0">
                <a:ln>
                  <a:noFill/>
                </a:ln>
                <a:solidFill>
                  <a:schemeClr val="tx1"/>
                </a:solidFill>
                <a:effectLst/>
                <a:latin typeface="Arial" panose="020B0604020202020204" pitchFamily="34" charset="0"/>
                <a:ea typeface="Calibri" panose="020F0502020204030204" pitchFamily="34" charset="0"/>
                <a:cs typeface="Times New Roman" panose="02020603050405020304" pitchFamily="18" charset="0"/>
              </a:rPr>
              <a:t>Applications in November annually</a:t>
            </a:r>
            <a:endParaRPr lang="en-GB" dirty="0"/>
          </a:p>
          <a:p>
            <a:endParaRPr lang="en-GB" dirty="0"/>
          </a:p>
        </p:txBody>
      </p:sp>
      <p:sp>
        <p:nvSpPr>
          <p:cNvPr id="4" name="Slide Number Placeholder 3"/>
          <p:cNvSpPr>
            <a:spLocks noGrp="1"/>
          </p:cNvSpPr>
          <p:nvPr>
            <p:ph type="sldNum" sz="quarter" idx="5"/>
          </p:nvPr>
        </p:nvSpPr>
        <p:spPr/>
        <p:txBody>
          <a:bodyPr/>
          <a:lstStyle/>
          <a:p>
            <a:fld id="{59CF63DF-F239-49EC-953D-4C58ABA65319}" type="slidenum">
              <a:rPr lang="en-GB" smtClean="0"/>
              <a:t>15</a:t>
            </a:fld>
            <a:endParaRPr lang="en-GB"/>
          </a:p>
        </p:txBody>
      </p:sp>
    </p:spTree>
    <p:extLst>
      <p:ext uri="{BB962C8B-B14F-4D97-AF65-F5344CB8AC3E}">
        <p14:creationId xmlns:p14="http://schemas.microsoft.com/office/powerpoint/2010/main" val="398394718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9CF63DF-F239-49EC-953D-4C58ABA65319}"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19</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4194721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b="0" i="0" dirty="0">
                <a:solidFill>
                  <a:srgbClr val="FFFFFF"/>
                </a:solidFill>
                <a:effectLst/>
                <a:latin typeface="+mn-lt"/>
              </a:rPr>
              <a:t>Warwick Presents is about life at Warwick beyond the classroom, from the start of Welcome Week through to the end of your degree. </a:t>
            </a:r>
            <a:endParaRPr lang="en-GB" dirty="0"/>
          </a:p>
        </p:txBody>
      </p:sp>
      <p:sp>
        <p:nvSpPr>
          <p:cNvPr id="4" name="Slide Number Placeholder 3"/>
          <p:cNvSpPr>
            <a:spLocks noGrp="1"/>
          </p:cNvSpPr>
          <p:nvPr>
            <p:ph type="sldNum" sz="quarter" idx="5"/>
          </p:nvPr>
        </p:nvSpPr>
        <p:spPr/>
        <p:txBody>
          <a:bodyPr/>
          <a:lstStyle/>
          <a:p>
            <a:fld id="{59CF63DF-F239-49EC-953D-4C58ABA65319}" type="slidenum">
              <a:rPr lang="en-GB" smtClean="0"/>
              <a:t>20</a:t>
            </a:fld>
            <a:endParaRPr lang="en-GB"/>
          </a:p>
        </p:txBody>
      </p:sp>
    </p:spTree>
    <p:extLst>
      <p:ext uri="{BB962C8B-B14F-4D97-AF65-F5344CB8AC3E}">
        <p14:creationId xmlns:p14="http://schemas.microsoft.com/office/powerpoint/2010/main" val="425870497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800" dirty="0">
                <a:effectLst/>
                <a:latin typeface="Segoe UI" panose="020B0502040204020203" pitchFamily="34" charset="0"/>
                <a:ea typeface="Times New Roman" panose="02020603050405020304" pitchFamily="18" charset="0"/>
              </a:rPr>
              <a:t>Warwick is an international university with students and staff from a diverse international community. We have significant cohorts of students from China, India, Hong Kong and Malaysia as well as from the UAE, Singapore and Nigeria.   In addition, you may also be interested to know that usually around 700 study abroad placements are undertaken by students to work or study with partners worldwide. </a:t>
            </a:r>
            <a:endParaRPr lang="en-GB" sz="1800" dirty="0">
              <a:effectLst/>
              <a:latin typeface="Times New Roman" panose="02020603050405020304" pitchFamily="18" charset="0"/>
              <a:ea typeface="Times New Roman" panose="02020603050405020304" pitchFamily="18" charset="0"/>
            </a:endParaRPr>
          </a:p>
          <a:p>
            <a:endParaRPr lang="en-GB" sz="900" b="0" i="0" u="none" strike="noStrike" kern="1200" baseline="0" dirty="0">
              <a:solidFill>
                <a:schemeClr val="tx1"/>
              </a:solidFill>
              <a:latin typeface="+mn-lt"/>
              <a:ea typeface="+mn-ea"/>
              <a:cs typeface="+mn-cs"/>
            </a:endParaRP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2331171-FB35-1247-BDA7-1E1AC7432441}"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01492901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Eutopia</a:t>
            </a:r>
          </a:p>
          <a:p>
            <a:pPr algn="l"/>
            <a:r>
              <a:rPr lang="en-GB" b="1" i="0" dirty="0">
                <a:solidFill>
                  <a:srgbClr val="383838"/>
                </a:solidFill>
                <a:effectLst/>
                <a:latin typeface="Lato" panose="020F0502020204030203" pitchFamily="34" charset="0"/>
              </a:rPr>
              <a:t>EUTOPIA</a:t>
            </a:r>
            <a:r>
              <a:rPr lang="en-GB" b="0" i="0" dirty="0">
                <a:solidFill>
                  <a:srgbClr val="383838"/>
                </a:solidFill>
                <a:effectLst/>
                <a:latin typeface="Lato" panose="020F0502020204030203" pitchFamily="34" charset="0"/>
              </a:rPr>
              <a:t> is a challenge-led, student-centred, place-based inclusive alliance of entrepreneurial, change focused universities.</a:t>
            </a:r>
          </a:p>
          <a:p>
            <a:pPr algn="l"/>
            <a:r>
              <a:rPr lang="en-GB" b="0" i="0" dirty="0">
                <a:solidFill>
                  <a:srgbClr val="383838"/>
                </a:solidFill>
                <a:effectLst/>
                <a:latin typeface="Lato" panose="020F0502020204030203" pitchFamily="34" charset="0"/>
              </a:rPr>
              <a:t>Our joint mission is to build a distinctive, daring and driven alliance of transformative and engaged institutions:</a:t>
            </a:r>
          </a:p>
          <a:p>
            <a:pPr algn="l">
              <a:buFont typeface="Arial" panose="020B0604020202020204" pitchFamily="34" charset="0"/>
              <a:buChar char="•"/>
            </a:pPr>
            <a:r>
              <a:rPr lang="en-GB" b="0" i="0" dirty="0">
                <a:solidFill>
                  <a:srgbClr val="383838"/>
                </a:solidFill>
                <a:effectLst/>
                <a:latin typeface="Lato" panose="020F0502020204030203" pitchFamily="34" charset="0"/>
              </a:rPr>
              <a:t>To produce challenge-driven research and teaching</a:t>
            </a:r>
          </a:p>
          <a:p>
            <a:pPr algn="l">
              <a:buFont typeface="Arial" panose="020B0604020202020204" pitchFamily="34" charset="0"/>
              <a:buChar char="•"/>
            </a:pPr>
            <a:r>
              <a:rPr lang="en-GB" b="0" i="0" dirty="0">
                <a:solidFill>
                  <a:srgbClr val="383838"/>
                </a:solidFill>
                <a:effectLst/>
                <a:latin typeface="Lato" panose="020F0502020204030203" pitchFamily="34" charset="0"/>
              </a:rPr>
              <a:t>To prepare empowered European graduate employment</a:t>
            </a:r>
          </a:p>
          <a:p>
            <a:pPr algn="l">
              <a:buFont typeface="Arial" panose="020B0604020202020204" pitchFamily="34" charset="0"/>
              <a:buChar char="•"/>
            </a:pPr>
            <a:r>
              <a:rPr lang="en-GB" b="0" i="0" dirty="0">
                <a:solidFill>
                  <a:srgbClr val="383838"/>
                </a:solidFill>
                <a:effectLst/>
                <a:latin typeface="Lato" panose="020F0502020204030203" pitchFamily="34" charset="0"/>
              </a:rPr>
              <a:t>To lead regional and international involvement</a:t>
            </a:r>
          </a:p>
          <a:p>
            <a:pPr algn="l">
              <a:buFont typeface="Arial" panose="020B0604020202020204" pitchFamily="34" charset="0"/>
              <a:buChar char="•"/>
            </a:pPr>
            <a:r>
              <a:rPr lang="en-GB" b="0" i="0" dirty="0">
                <a:solidFill>
                  <a:srgbClr val="383838"/>
                </a:solidFill>
                <a:effectLst/>
                <a:latin typeface="Lato" panose="020F0502020204030203" pitchFamily="34" charset="0"/>
              </a:rPr>
              <a:t>To support diversity, inclusivity and widening citizenship</a:t>
            </a:r>
          </a:p>
          <a:p>
            <a:pPr algn="l"/>
            <a:r>
              <a:rPr lang="en-GB" b="0" i="0" dirty="0">
                <a:solidFill>
                  <a:srgbClr val="383838"/>
                </a:solidFill>
                <a:effectLst/>
                <a:latin typeface="Lato" panose="020F0502020204030203" pitchFamily="34" charset="0"/>
              </a:rPr>
              <a:t>The EUTOPIA alliance is committed to delivering open, innovative and inclusive higher education in Europe.</a:t>
            </a:r>
          </a:p>
          <a:p>
            <a:endParaRPr lang="en-GB"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sz="1800" dirty="0">
                <a:effectLst/>
                <a:latin typeface="Segoe UI" panose="020B0502040204020203" pitchFamily="34" charset="0"/>
                <a:ea typeface="Times New Roman" panose="02020603050405020304" pitchFamily="18" charset="0"/>
              </a:rPr>
              <a:t>For students considering studying overseas the partnerships enable students to engage with the partners throughout the networks.</a:t>
            </a:r>
            <a:endParaRPr lang="en-GB" sz="1800" dirty="0">
              <a:effectLst/>
              <a:latin typeface="Times New Roman" panose="02020603050405020304" pitchFamily="18" charset="0"/>
              <a:ea typeface="Times New Roman" panose="02020603050405020304" pitchFamily="18" charset="0"/>
            </a:endParaRPr>
          </a:p>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9CF63DF-F239-49EC-953D-4C58ABA65319}"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56001879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Full – year options or depending on your department. You may work for half a year and study for half a year. </a:t>
            </a:r>
          </a:p>
          <a:p>
            <a:endParaRPr lang="en-GB" dirty="0"/>
          </a:p>
          <a:p>
            <a:r>
              <a:rPr lang="en-GB" dirty="0"/>
              <a:t>Currently all Warwick intercalated opportunities are for one year. </a:t>
            </a: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9CF63DF-F239-49EC-953D-4C58ABA65319}"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19017109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9CF63DF-F239-49EC-953D-4C58ABA65319}"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23207140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Slide Image Placeholder 1">
            <a:extLst>
              <a:ext uri="{FF2B5EF4-FFF2-40B4-BE49-F238E27FC236}">
                <a16:creationId xmlns:a16="http://schemas.microsoft.com/office/drawing/2014/main" id="{9018C8A4-5F2D-72A7-7BCE-3C2FCA8E3A4B}"/>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8435" name="Notes Placeholder 2">
            <a:extLst>
              <a:ext uri="{FF2B5EF4-FFF2-40B4-BE49-F238E27FC236}">
                <a16:creationId xmlns:a16="http://schemas.microsoft.com/office/drawing/2014/main" id="{513B181F-AA16-256B-D3D5-E16589E9A2DD}"/>
              </a:ext>
            </a:extLst>
          </p:cNvPr>
          <p:cNvSpPr>
            <a:spLocks noGrp="1" noChangeArrowheads="1"/>
          </p:cNvSpPr>
          <p:nvPr>
            <p:ph type="body" idx="1"/>
          </p:nvPr>
        </p:nvSpPr>
        <p:spPr bwMode="auto"/>
        <p:txBody>
          <a:bodyPr wrap="square" numCol="1" anchor="t" anchorCtr="0" compatLnSpc="1">
            <a:prstTxWarp prst="textNoShape">
              <a:avLst/>
            </a:prstTxWarp>
          </a:bodyPr>
          <a:lstStyle/>
          <a:p>
            <a:pPr eaLnBrk="1" hangingPunct="1">
              <a:spcBef>
                <a:spcPct val="0"/>
              </a:spcBef>
              <a:defRPr/>
            </a:pPr>
            <a:r>
              <a:rPr lang="en-GB" altLang="en-US" sz="1800" dirty="0">
                <a:latin typeface="Segoe UI" panose="020B0502040204020203" pitchFamily="34" charset="0"/>
                <a:cs typeface="Times New Roman" panose="02020603050405020304" pitchFamily="18" charset="0"/>
              </a:rPr>
              <a:t>Slide 8</a:t>
            </a:r>
            <a:endParaRPr lang="en-GB" altLang="en-US" sz="1800" dirty="0">
              <a:latin typeface="Times New Roman" panose="02020603050405020304" pitchFamily="18" charset="0"/>
              <a:cs typeface="Times New Roman" panose="02020603050405020304" pitchFamily="18" charset="0"/>
            </a:endParaRPr>
          </a:p>
          <a:p>
            <a:pPr eaLnBrk="1" hangingPunct="1">
              <a:spcBef>
                <a:spcPct val="0"/>
              </a:spcBef>
              <a:defRPr/>
            </a:pPr>
            <a:r>
              <a:rPr lang="en-GB" altLang="en-US" sz="1800" dirty="0">
                <a:latin typeface="Segoe UI" panose="020B0502040204020203" pitchFamily="34" charset="0"/>
                <a:cs typeface="Times New Roman" panose="02020603050405020304" pitchFamily="18" charset="0"/>
              </a:rPr>
              <a:t>The Turing Scheme is a Government funded initiative to support students from UK universities to engage in international experiences.  </a:t>
            </a:r>
            <a:endParaRPr lang="en-GB" altLang="en-US" sz="1800" dirty="0">
              <a:latin typeface="Times New Roman" panose="02020603050405020304" pitchFamily="18" charset="0"/>
              <a:cs typeface="Times New Roman" panose="02020603050405020304" pitchFamily="18" charset="0"/>
            </a:endParaRPr>
          </a:p>
          <a:p>
            <a:pPr eaLnBrk="1" hangingPunct="1">
              <a:spcBef>
                <a:spcPct val="0"/>
              </a:spcBef>
              <a:defRPr/>
            </a:pPr>
            <a:endParaRPr lang="en-GB" altLang="en-US" dirty="0"/>
          </a:p>
          <a:p>
            <a:pPr eaLnBrk="1" hangingPunct="1">
              <a:spcBef>
                <a:spcPct val="0"/>
              </a:spcBef>
              <a:defRPr/>
            </a:pPr>
            <a:r>
              <a:rPr lang="en-GB" altLang="en-US" dirty="0"/>
              <a:t>Funding is dependent on allocation on an annual basis.   As funding cannot be guaranteed it should be considered as additional support rather than relied upon to finance study abroad as the finance can vary on an annual basis.   Students from a WP background are prioritised for any funding if awarded. </a:t>
            </a:r>
          </a:p>
          <a:p>
            <a:pPr eaLnBrk="1" hangingPunct="1">
              <a:spcBef>
                <a:spcPct val="0"/>
              </a:spcBef>
              <a:defRPr/>
            </a:pPr>
            <a:endParaRPr lang="en-GB" altLang="en-US" dirty="0"/>
          </a:p>
          <a:p>
            <a:pPr eaLnBrk="1" hangingPunct="1">
              <a:defRPr/>
            </a:pPr>
            <a:r>
              <a:rPr lang="en-GB" sz="1800" b="1" dirty="0">
                <a:ea typeface="Calibri" panose="020F0502020204030204" pitchFamily="34" charset="0"/>
              </a:rPr>
              <a:t>Examples of activities Turing funding may be able to support:</a:t>
            </a:r>
            <a:endParaRPr lang="en-GB" sz="1800" dirty="0">
              <a:ea typeface="Calibri" panose="020F0502020204030204" pitchFamily="34" charset="0"/>
            </a:endParaRPr>
          </a:p>
          <a:p>
            <a:pPr eaLnBrk="1" hangingPunct="1">
              <a:defRPr/>
            </a:pPr>
            <a:r>
              <a:rPr lang="en-GB" sz="1800" dirty="0">
                <a:ea typeface="Calibri" panose="020F0502020204030204" pitchFamily="34" charset="0"/>
              </a:rPr>
              <a:t>International experiences lasting 4 weeks+ including:</a:t>
            </a:r>
          </a:p>
          <a:p>
            <a:pPr marL="342900" indent="-342900" eaLnBrk="1" hangingPunct="1">
              <a:buFont typeface="Calibri" panose="020F0502020204030204" pitchFamily="34" charset="0"/>
              <a:buChar char="-"/>
              <a:defRPr/>
            </a:pPr>
            <a:r>
              <a:rPr lang="en-GB" sz="1800" dirty="0">
                <a:ea typeface="Times New Roman" panose="02020603050405020304" pitchFamily="18" charset="0"/>
              </a:rPr>
              <a:t>Summer Schools</a:t>
            </a:r>
            <a:endParaRPr lang="en-GB" sz="1800" dirty="0">
              <a:ea typeface="Calibri" panose="020F0502020204030204" pitchFamily="34" charset="0"/>
            </a:endParaRPr>
          </a:p>
          <a:p>
            <a:pPr marL="342900" indent="-342900" eaLnBrk="1" hangingPunct="1">
              <a:buFont typeface="Calibri" panose="020F0502020204030204" pitchFamily="34" charset="0"/>
              <a:buChar char="-"/>
              <a:defRPr/>
            </a:pPr>
            <a:r>
              <a:rPr lang="en-GB" sz="1800" dirty="0">
                <a:ea typeface="Times New Roman" panose="02020603050405020304" pitchFamily="18" charset="0"/>
              </a:rPr>
              <a:t>Summer volunteering programmes</a:t>
            </a:r>
            <a:endParaRPr lang="en-GB" sz="1800" dirty="0">
              <a:ea typeface="Calibri" panose="020F0502020204030204" pitchFamily="34" charset="0"/>
            </a:endParaRPr>
          </a:p>
          <a:p>
            <a:pPr marL="342900" indent="-342900" eaLnBrk="1" hangingPunct="1">
              <a:buFont typeface="Calibri" panose="020F0502020204030204" pitchFamily="34" charset="0"/>
              <a:buChar char="-"/>
              <a:defRPr/>
            </a:pPr>
            <a:r>
              <a:rPr lang="en-GB" sz="1800" dirty="0">
                <a:ea typeface="Times New Roman" panose="02020603050405020304" pitchFamily="18" charset="0"/>
              </a:rPr>
              <a:t>Some full or part-year exchange programmes</a:t>
            </a:r>
            <a:endParaRPr lang="en-GB" sz="1800" dirty="0">
              <a:ea typeface="Calibri" panose="020F0502020204030204" pitchFamily="34" charset="0"/>
            </a:endParaRPr>
          </a:p>
          <a:p>
            <a:pPr eaLnBrk="1" hangingPunct="1">
              <a:defRPr/>
            </a:pPr>
            <a:r>
              <a:rPr lang="en-GB" sz="1800" dirty="0">
                <a:ea typeface="Calibri" panose="020F0502020204030204" pitchFamily="34" charset="0"/>
              </a:rPr>
              <a:t> </a:t>
            </a:r>
          </a:p>
          <a:p>
            <a:pPr eaLnBrk="1" hangingPunct="1">
              <a:defRPr/>
            </a:pPr>
            <a:r>
              <a:rPr lang="en-GB" sz="1800" dirty="0">
                <a:ea typeface="Calibri" panose="020F0502020204030204" pitchFamily="34" charset="0"/>
              </a:rPr>
              <a:t> </a:t>
            </a:r>
          </a:p>
          <a:p>
            <a:pPr eaLnBrk="1" hangingPunct="1">
              <a:spcBef>
                <a:spcPct val="0"/>
              </a:spcBef>
              <a:defRPr/>
            </a:pPr>
            <a:endParaRPr lang="en-GB" altLang="en-US" dirty="0"/>
          </a:p>
        </p:txBody>
      </p:sp>
      <p:sp>
        <p:nvSpPr>
          <p:cNvPr id="18436" name="Slide Number Placeholder 3">
            <a:extLst>
              <a:ext uri="{FF2B5EF4-FFF2-40B4-BE49-F238E27FC236}">
                <a16:creationId xmlns:a16="http://schemas.microsoft.com/office/drawing/2014/main" id="{92AD7ECC-428D-B1E6-DFF2-E51DD0549753}"/>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D53B3599-4B27-40C6-8612-C03F7ECE4156}" type="slidenum">
              <a:rPr kumimoji="0" lang="en-GB" altLang="en-US" sz="1200" b="0" i="0" u="none" strike="noStrike" kern="1200" cap="none" spc="0" normalizeH="0" baseline="0" noProof="0" smtClean="0">
                <a:ln>
                  <a:noFill/>
                </a:ln>
                <a:solidFill>
                  <a:prstClr val="black"/>
                </a:solidFill>
                <a:effectLst/>
                <a:uLnTx/>
                <a:uFillTx/>
                <a:latin typeface="Calibri" panose="020F0502020204030204" pitchFamily="34"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8</a:t>
            </a:fld>
            <a:endParaRPr kumimoji="0" lang="en-GB" altLang="en-US" sz="1200" b="0" i="0" u="none" strike="noStrike" kern="1200" cap="none" spc="0" normalizeH="0" baseline="0" noProof="0">
              <a:ln>
                <a:noFill/>
              </a:ln>
              <a:solidFill>
                <a:prstClr val="black"/>
              </a:solidFill>
              <a:effectLst/>
              <a:uLnTx/>
              <a:uFillTx/>
              <a:latin typeface="Calibri" panose="020F0502020204030204" pitchFamily="34" charset="0"/>
              <a:ea typeface="+mn-ea"/>
              <a:cs typeface="+mn-cs"/>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mn-cs"/>
              </a:rPr>
              <a:t>A flagship programme developed under the Monash Warwick Alliance, providing a wide range of cross-departmental undergraduate modules with a multi-focal and interdisciplinary approach.</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mn-cs"/>
              </a:rPr>
              <a:t>Students study intensively alongside others from top international universities in the world, attending blended credit-bearing modules taught either face-to-face or in a hybrid format </a:t>
            </a:r>
            <a:r>
              <a:rPr kumimoji="0" lang="en-GB" sz="1200" b="0" i="0" u="none" strike="noStrike" kern="1200" cap="none" spc="0" normalizeH="0" baseline="0" noProof="0">
                <a:ln>
                  <a:noFill/>
                </a:ln>
                <a:solidFill>
                  <a:prstClr val="black"/>
                </a:solidFill>
                <a:effectLst/>
                <a:uLnTx/>
                <a:uFillTx/>
                <a:latin typeface="Calibri" panose="020F0502020204030204"/>
                <a:ea typeface="+mn-ea"/>
                <a:cs typeface="+mn-cs"/>
              </a:rPr>
              <a:t>over 2, 3 or 4 </a:t>
            </a:r>
            <a:r>
              <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mn-cs"/>
              </a:rPr>
              <a:t>weeks.</a:t>
            </a:r>
          </a:p>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9CF63DF-F239-49EC-953D-4C58ABA65319}"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10</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49473531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Now in its fifth year, </a:t>
            </a:r>
            <a:r>
              <a:rPr lang="en-GB" sz="1200" dirty="0" err="1">
                <a:solidFill>
                  <a:srgbClr val="000000"/>
                </a:solidFill>
                <a:effectLst/>
                <a:latin typeface="Calibri" panose="020F0502020204030204" pitchFamily="34" charset="0"/>
                <a:ea typeface="Calibri" panose="020F0502020204030204" pitchFamily="34" charset="0"/>
                <a:cs typeface="Calibri" panose="020F0502020204030204" pitchFamily="34" charset="0"/>
              </a:rPr>
              <a:t>TeamWork</a:t>
            </a:r>
            <a:r>
              <a:rPr lang="en-GB" sz="12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 is an established international programme connecting teams of multi-disciplinary, multi-national students from Warwick and top global universities, who work together remotely to provide solutions to a project or challenge provided by an international organisation.</a:t>
            </a:r>
            <a:endParaRPr lang="en-GB" sz="1200" dirty="0">
              <a:effectLst/>
              <a:latin typeface="Calibri" panose="020F0502020204030204" pitchFamily="34" charset="0"/>
              <a:ea typeface="Calibri" panose="020F0502020204030204" pitchFamily="34" charset="0"/>
            </a:endParaRPr>
          </a:p>
          <a:p>
            <a:r>
              <a:rPr lang="en-GB" sz="1200" dirty="0">
                <a:effectLst/>
                <a:latin typeface="Calibri" panose="020F0502020204030204" pitchFamily="34" charset="0"/>
                <a:ea typeface="Calibri" panose="020F0502020204030204" pitchFamily="34" charset="0"/>
                <a:cs typeface="Calibri" panose="020F0502020204030204" pitchFamily="34" charset="0"/>
              </a:rPr>
              <a:t> </a:t>
            </a:r>
            <a:endParaRPr lang="en-GB" sz="1200" dirty="0">
              <a:effectLst/>
              <a:latin typeface="Calibri" panose="020F0502020204030204" pitchFamily="34" charset="0"/>
              <a:ea typeface="Calibri" panose="020F0502020204030204" pitchFamily="34" charset="0"/>
            </a:endParaRPr>
          </a:p>
          <a:p>
            <a:r>
              <a:rPr lang="en-GB" sz="12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Students benefit from work experience in an international context, while developing their project management, communication, teamwork, innovation and intercultural skills – leading to enhanced graduate outcomes.</a:t>
            </a:r>
            <a:endParaRPr lang="en-GB" sz="1200" dirty="0">
              <a:effectLst/>
              <a:latin typeface="Calibri" panose="020F0502020204030204" pitchFamily="34" charset="0"/>
              <a:ea typeface="Calibri" panose="020F0502020204030204" pitchFamily="34" charset="0"/>
            </a:endParaRPr>
          </a:p>
          <a:p>
            <a:pPr>
              <a:lnSpc>
                <a:spcPct val="107000"/>
              </a:lnSpc>
              <a:spcAft>
                <a:spcPts val="800"/>
              </a:spcAft>
            </a:pPr>
            <a:r>
              <a:rPr lang="en-GB" sz="1200" b="1" dirty="0">
                <a:effectLst/>
                <a:latin typeface="Calibri" panose="020F0502020204030204" pitchFamily="34" charset="0"/>
                <a:ea typeface="Calibri" panose="020F0502020204030204" pitchFamily="34" charset="0"/>
                <a:cs typeface="Calibri" panose="020F0502020204030204" pitchFamily="34" charset="0"/>
              </a:rPr>
              <a:t> </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GB" sz="1200" b="1" dirty="0">
                <a:effectLst/>
                <a:latin typeface="Calibri" panose="020F0502020204030204" pitchFamily="34" charset="0"/>
                <a:ea typeface="Calibri" panose="020F0502020204030204" pitchFamily="34" charset="0"/>
                <a:cs typeface="Calibri" panose="020F0502020204030204" pitchFamily="34" charset="0"/>
              </a:rPr>
              <a:t>There are three streams to </a:t>
            </a:r>
            <a:r>
              <a:rPr lang="en-GB" sz="1200" b="1" dirty="0" err="1">
                <a:effectLst/>
                <a:latin typeface="Calibri" panose="020F0502020204030204" pitchFamily="34" charset="0"/>
                <a:ea typeface="Calibri" panose="020F0502020204030204" pitchFamily="34" charset="0"/>
                <a:cs typeface="Calibri" panose="020F0502020204030204" pitchFamily="34" charset="0"/>
              </a:rPr>
              <a:t>TeamWork</a:t>
            </a:r>
            <a:r>
              <a:rPr lang="en-GB" sz="1200" b="1" dirty="0">
                <a:effectLst/>
                <a:latin typeface="Calibri" panose="020F0502020204030204" pitchFamily="34" charset="0"/>
                <a:ea typeface="Calibri" panose="020F0502020204030204" pitchFamily="34" charset="0"/>
                <a:cs typeface="Calibri" panose="020F0502020204030204" pitchFamily="34" charset="0"/>
              </a:rPr>
              <a:t>:</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800"/>
              </a:spcAft>
              <a:buFont typeface="+mj-lt"/>
              <a:buAutoNum type="arabicPeriod"/>
            </a:pPr>
            <a:r>
              <a:rPr lang="en-GB" sz="1200" b="1" dirty="0">
                <a:effectLst/>
                <a:latin typeface="Calibri" panose="020F0502020204030204" pitchFamily="34" charset="0"/>
                <a:ea typeface="Calibri" panose="020F0502020204030204" pitchFamily="34" charset="0"/>
                <a:cs typeface="Calibri" panose="020F0502020204030204" pitchFamily="34" charset="0"/>
              </a:rPr>
              <a:t>Alliance</a:t>
            </a:r>
            <a:r>
              <a:rPr lang="en-GB" sz="1200" dirty="0">
                <a:effectLst/>
                <a:latin typeface="Calibri" panose="020F0502020204030204" pitchFamily="34" charset="0"/>
                <a:ea typeface="Calibri" panose="020F0502020204030204" pitchFamily="34" charset="0"/>
                <a:cs typeface="Calibri" panose="020F0502020204030204" pitchFamily="34" charset="0"/>
              </a:rPr>
              <a:t> - Warwick students working with students from Monash Australia and Monash Malaysia</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fontAlgn="base">
              <a:buFont typeface="+mj-lt"/>
              <a:buAutoNum type="arabicPeriod"/>
            </a:pPr>
            <a:r>
              <a:rPr lang="en-GB" sz="1200" b="1" dirty="0">
                <a:effectLst/>
                <a:latin typeface="Calibri" panose="020F0502020204030204" pitchFamily="34" charset="0"/>
                <a:ea typeface="Times New Roman" panose="02020603050405020304" pitchFamily="18" charset="0"/>
              </a:rPr>
              <a:t>Global</a:t>
            </a:r>
            <a:r>
              <a:rPr lang="en-GB" sz="1200" dirty="0">
                <a:effectLst/>
                <a:latin typeface="Calibri" panose="020F0502020204030204" pitchFamily="34" charset="0"/>
                <a:ea typeface="Times New Roman" panose="02020603050405020304" pitchFamily="18" charset="0"/>
              </a:rPr>
              <a:t> - Warwick students working with students from Shanghai Jiao Tong University, Cornell University, Hong Kong University, University of Toronto and new for 2023, students from IIT Delhi.</a:t>
            </a:r>
            <a:endParaRPr lang="en-GB" sz="1400" dirty="0">
              <a:effectLst/>
              <a:latin typeface="Times New Roman" panose="02020603050405020304" pitchFamily="18" charset="0"/>
              <a:ea typeface="Times New Roman" panose="02020603050405020304" pitchFamily="18" charset="0"/>
            </a:endParaRPr>
          </a:p>
          <a:p>
            <a:pPr marL="342900" lvl="0" indent="-342900" fontAlgn="base">
              <a:buFont typeface="+mj-lt"/>
              <a:buAutoNum type="arabicPeriod"/>
            </a:pPr>
            <a:r>
              <a:rPr lang="en-GB" sz="1200" b="1" dirty="0">
                <a:effectLst/>
                <a:latin typeface="Calibri" panose="020F0502020204030204" pitchFamily="34" charset="0"/>
                <a:ea typeface="Times New Roman" panose="02020603050405020304" pitchFamily="18" charset="0"/>
              </a:rPr>
              <a:t>EUTOPIA</a:t>
            </a:r>
            <a:r>
              <a:rPr lang="en-GB" sz="1200" dirty="0">
                <a:effectLst/>
                <a:latin typeface="Calibri" panose="020F0502020204030204" pitchFamily="34" charset="0"/>
                <a:ea typeface="Times New Roman" panose="02020603050405020304" pitchFamily="18" charset="0"/>
              </a:rPr>
              <a:t> – Warwick students working with students from 6 of the EUTOPIA partner universities.</a:t>
            </a:r>
            <a:endParaRPr lang="en-GB" sz="1400" dirty="0">
              <a:effectLst/>
              <a:latin typeface="Times New Roman" panose="02020603050405020304" pitchFamily="18" charset="0"/>
              <a:ea typeface="Times New Roman" panose="02020603050405020304" pitchFamily="18" charset="0"/>
            </a:endParaRPr>
          </a:p>
          <a:p>
            <a:pPr marL="0" lvl="0" indent="0" fontAlgn="base">
              <a:buFont typeface="+mj-lt"/>
              <a:buNone/>
            </a:pPr>
            <a:endParaRPr lang="en-GB" sz="1400" dirty="0">
              <a:effectLst/>
              <a:latin typeface="Times New Roman" panose="02020603050405020304" pitchFamily="18" charset="0"/>
              <a:ea typeface="Times New Roman" panose="02020603050405020304" pitchFamily="18" charset="0"/>
            </a:endParaRPr>
          </a:p>
          <a:p>
            <a:pPr marL="0" lvl="0" indent="0" fontAlgn="base">
              <a:buFont typeface="+mj-lt"/>
              <a:buNone/>
            </a:pPr>
            <a:r>
              <a:rPr lang="en-GB" sz="1400" dirty="0">
                <a:effectLst/>
                <a:latin typeface="Times New Roman" panose="02020603050405020304" pitchFamily="18" charset="0"/>
                <a:ea typeface="Times New Roman" panose="02020603050405020304" pitchFamily="18" charset="0"/>
              </a:rPr>
              <a:t>In 2022:</a:t>
            </a:r>
          </a:p>
          <a:p>
            <a:pPr marL="342900" lvl="0" indent="-342900" fontAlgn="base">
              <a:buFont typeface="Symbol" panose="05050102010706020507" pitchFamily="18" charset="2"/>
              <a:buChar char=""/>
            </a:pPr>
            <a:r>
              <a:rPr lang="en-GB" sz="1200" dirty="0">
                <a:effectLst/>
                <a:highlight>
                  <a:srgbClr val="00FFFF"/>
                </a:highlight>
                <a:latin typeface="Calibri" panose="020F0502020204030204" pitchFamily="34" charset="0"/>
                <a:ea typeface="Times New Roman" panose="02020603050405020304" pitchFamily="18" charset="0"/>
              </a:rPr>
              <a:t>244</a:t>
            </a:r>
            <a:r>
              <a:rPr lang="en-GB" sz="1200" dirty="0">
                <a:effectLst/>
                <a:latin typeface="Calibri" panose="020F0502020204030204" pitchFamily="34" charset="0"/>
                <a:ea typeface="Times New Roman" panose="02020603050405020304" pitchFamily="18" charset="0"/>
              </a:rPr>
              <a:t> Warwick students were offered a place</a:t>
            </a:r>
            <a:endParaRPr lang="en-GB" sz="1400" dirty="0">
              <a:effectLst/>
              <a:latin typeface="Times New Roman" panose="02020603050405020304" pitchFamily="18" charset="0"/>
              <a:ea typeface="Times New Roman" panose="02020603050405020304" pitchFamily="18" charset="0"/>
            </a:endParaRPr>
          </a:p>
          <a:p>
            <a:pPr marL="342900" lvl="0" indent="-342900" fontAlgn="base">
              <a:buFont typeface="Symbol" panose="05050102010706020507" pitchFamily="18" charset="2"/>
              <a:buChar char=""/>
            </a:pPr>
            <a:r>
              <a:rPr lang="en-GB" sz="1200" dirty="0">
                <a:effectLst/>
                <a:highlight>
                  <a:srgbClr val="00FFFF"/>
                </a:highlight>
                <a:latin typeface="Calibri" panose="020F0502020204030204" pitchFamily="34" charset="0"/>
                <a:ea typeface="Times New Roman" panose="02020603050405020304" pitchFamily="18" charset="0"/>
              </a:rPr>
              <a:t>31%</a:t>
            </a:r>
            <a:r>
              <a:rPr lang="en-GB" sz="1200" dirty="0">
                <a:effectLst/>
                <a:latin typeface="Calibri" panose="020F0502020204030204" pitchFamily="34" charset="0"/>
                <a:ea typeface="Times New Roman" panose="02020603050405020304" pitchFamily="18" charset="0"/>
              </a:rPr>
              <a:t> of applicants were UK-domiciled; majority of departments represented </a:t>
            </a:r>
          </a:p>
          <a:p>
            <a:pPr marL="342900" lvl="0" indent="-342900" fontAlgn="base">
              <a:buFont typeface="Symbol" panose="05050102010706020507" pitchFamily="18" charset="2"/>
              <a:buChar char=""/>
            </a:pPr>
            <a:r>
              <a:rPr lang="en-GB" sz="1200" dirty="0">
                <a:effectLst/>
                <a:latin typeface="Calibri" panose="020F0502020204030204" pitchFamily="34" charset="0"/>
                <a:ea typeface="Times New Roman" panose="02020603050405020304" pitchFamily="18" charset="0"/>
              </a:rPr>
              <a:t>76 qualifying students who took part received a £400 bursary </a:t>
            </a:r>
            <a:endParaRPr lang="en-GB" sz="1400" dirty="0">
              <a:effectLst/>
              <a:latin typeface="Times New Roman" panose="02020603050405020304" pitchFamily="18" charset="0"/>
              <a:ea typeface="Times New Roman" panose="02020603050405020304" pitchFamily="18" charset="0"/>
            </a:endParaRPr>
          </a:p>
          <a:p>
            <a:pPr marL="342900" lvl="0" indent="-342900" fontAlgn="base">
              <a:buFont typeface="Symbol" panose="05050102010706020507" pitchFamily="18" charset="2"/>
              <a:buChar char=""/>
            </a:pPr>
            <a:r>
              <a:rPr lang="en-GB" sz="1200" dirty="0">
                <a:effectLst/>
                <a:highlight>
                  <a:srgbClr val="00FFFF"/>
                </a:highlight>
                <a:latin typeface="Calibri" panose="020F0502020204030204" pitchFamily="34" charset="0"/>
                <a:ea typeface="Times New Roman" panose="02020603050405020304" pitchFamily="18" charset="0"/>
              </a:rPr>
              <a:t>431</a:t>
            </a:r>
            <a:r>
              <a:rPr lang="en-GB" sz="1200" dirty="0">
                <a:effectLst/>
                <a:latin typeface="Calibri" panose="020F0502020204030204" pitchFamily="34" charset="0"/>
                <a:ea typeface="Times New Roman" panose="02020603050405020304" pitchFamily="18" charset="0"/>
              </a:rPr>
              <a:t> partner university students from Australia, Malaysia, India, Canada, Hong Kong, Singapore, China, Belgium, Slovenia, Sweden, Spain, Ljubljana and France were offered a place on the programme.</a:t>
            </a:r>
            <a:endParaRPr lang="en-GB" sz="1200" dirty="0">
              <a:effectLst/>
              <a:latin typeface="Times New Roman" panose="02020603050405020304" pitchFamily="18" charset="0"/>
              <a:ea typeface="Times New Roman" panose="02020603050405020304" pitchFamily="18" charset="0"/>
            </a:endParaRPr>
          </a:p>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9CF63DF-F239-49EC-953D-4C58ABA65319}"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11</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55997889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800" dirty="0">
                <a:effectLst/>
                <a:latin typeface="Calibri" panose="020F0502020204030204" pitchFamily="34" charset="0"/>
                <a:ea typeface="Calibri" panose="020F0502020204030204" pitchFamily="34" charset="0"/>
              </a:rPr>
              <a:t>ICUR is also recorded on students’ Higher Education Achievement Record (HEAR) and contributes towards the Warwick Award</a:t>
            </a:r>
            <a:endParaRPr lang="en-GB" dirty="0"/>
          </a:p>
        </p:txBody>
      </p:sp>
      <p:sp>
        <p:nvSpPr>
          <p:cNvPr id="4" name="Slide Number Placeholder 3"/>
          <p:cNvSpPr>
            <a:spLocks noGrp="1"/>
          </p:cNvSpPr>
          <p:nvPr>
            <p:ph type="sldNum" sz="quarter" idx="5"/>
          </p:nvPr>
        </p:nvSpPr>
        <p:spPr/>
        <p:txBody>
          <a:bodyPr/>
          <a:lstStyle/>
          <a:p>
            <a:fld id="{59CF63DF-F239-49EC-953D-4C58ABA65319}" type="slidenum">
              <a:rPr lang="en-GB" smtClean="0"/>
              <a:t>13</a:t>
            </a:fld>
            <a:endParaRPr lang="en-GB"/>
          </a:p>
        </p:txBody>
      </p:sp>
    </p:spTree>
    <p:extLst>
      <p:ext uri="{BB962C8B-B14F-4D97-AF65-F5344CB8AC3E}">
        <p14:creationId xmlns:p14="http://schemas.microsoft.com/office/powerpoint/2010/main" val="149842273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4B21D6-7E1D-434F-9752-AD252DF5EC70}"/>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2CC3514D-46BC-304D-9E6A-D093FCC38CF1}"/>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6C67C47B-6BC1-5C48-BAEE-C671CD430448}"/>
              </a:ext>
            </a:extLst>
          </p:cNvPr>
          <p:cNvSpPr>
            <a:spLocks noGrp="1"/>
          </p:cNvSpPr>
          <p:nvPr>
            <p:ph type="dt" sz="half" idx="10"/>
          </p:nvPr>
        </p:nvSpPr>
        <p:spPr/>
        <p:txBody>
          <a:bodyPr/>
          <a:lstStyle/>
          <a:p>
            <a:fld id="{2B7E608D-D292-934D-8C7D-2E9D6D2D3E9C}" type="datetimeFigureOut">
              <a:rPr lang="en-US" smtClean="0"/>
              <a:t>2/7/2023</a:t>
            </a:fld>
            <a:endParaRPr lang="en-US"/>
          </a:p>
        </p:txBody>
      </p:sp>
      <p:sp>
        <p:nvSpPr>
          <p:cNvPr id="5" name="Footer Placeholder 4">
            <a:extLst>
              <a:ext uri="{FF2B5EF4-FFF2-40B4-BE49-F238E27FC236}">
                <a16:creationId xmlns:a16="http://schemas.microsoft.com/office/drawing/2014/main" id="{7EA9BE7D-57A6-6349-A228-0D2EA9263C3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783CE20-602B-F34C-A898-A7B37BAC3AEE}"/>
              </a:ext>
            </a:extLst>
          </p:cNvPr>
          <p:cNvSpPr>
            <a:spLocks noGrp="1"/>
          </p:cNvSpPr>
          <p:nvPr>
            <p:ph type="sldNum" sz="quarter" idx="12"/>
          </p:nvPr>
        </p:nvSpPr>
        <p:spPr/>
        <p:txBody>
          <a:bodyPr/>
          <a:lstStyle/>
          <a:p>
            <a:fld id="{5FEA965B-0E3B-CD43-9515-D4E92C30C5B1}" type="slidenum">
              <a:rPr lang="en-US" smtClean="0"/>
              <a:t>‹#›</a:t>
            </a:fld>
            <a:endParaRPr lang="en-US"/>
          </a:p>
        </p:txBody>
      </p:sp>
    </p:spTree>
    <p:extLst>
      <p:ext uri="{BB962C8B-B14F-4D97-AF65-F5344CB8AC3E}">
        <p14:creationId xmlns:p14="http://schemas.microsoft.com/office/powerpoint/2010/main" val="188592087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D0A445-D570-7149-9E4D-D3CFBB89CB71}"/>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E0B15948-D998-554F-BBB0-C96D91E00AA6}"/>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2C93D18-FE41-1D45-94F7-2FB9912B6910}"/>
              </a:ext>
            </a:extLst>
          </p:cNvPr>
          <p:cNvSpPr>
            <a:spLocks noGrp="1"/>
          </p:cNvSpPr>
          <p:nvPr>
            <p:ph type="dt" sz="half" idx="10"/>
          </p:nvPr>
        </p:nvSpPr>
        <p:spPr/>
        <p:txBody>
          <a:bodyPr/>
          <a:lstStyle/>
          <a:p>
            <a:fld id="{2B7E608D-D292-934D-8C7D-2E9D6D2D3E9C}" type="datetimeFigureOut">
              <a:rPr lang="en-US" smtClean="0"/>
              <a:t>2/7/2023</a:t>
            </a:fld>
            <a:endParaRPr lang="en-US"/>
          </a:p>
        </p:txBody>
      </p:sp>
      <p:sp>
        <p:nvSpPr>
          <p:cNvPr id="5" name="Footer Placeholder 4">
            <a:extLst>
              <a:ext uri="{FF2B5EF4-FFF2-40B4-BE49-F238E27FC236}">
                <a16:creationId xmlns:a16="http://schemas.microsoft.com/office/drawing/2014/main" id="{96B67892-5E83-9B42-B37F-3FEE74B0B19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95F61C4-C53B-3143-A16B-B27809C18FE7}"/>
              </a:ext>
            </a:extLst>
          </p:cNvPr>
          <p:cNvSpPr>
            <a:spLocks noGrp="1"/>
          </p:cNvSpPr>
          <p:nvPr>
            <p:ph type="sldNum" sz="quarter" idx="12"/>
          </p:nvPr>
        </p:nvSpPr>
        <p:spPr/>
        <p:txBody>
          <a:bodyPr/>
          <a:lstStyle/>
          <a:p>
            <a:fld id="{5FEA965B-0E3B-CD43-9515-D4E92C30C5B1}" type="slidenum">
              <a:rPr lang="en-US" smtClean="0"/>
              <a:t>‹#›</a:t>
            </a:fld>
            <a:endParaRPr lang="en-US"/>
          </a:p>
        </p:txBody>
      </p:sp>
    </p:spTree>
    <p:extLst>
      <p:ext uri="{BB962C8B-B14F-4D97-AF65-F5344CB8AC3E}">
        <p14:creationId xmlns:p14="http://schemas.microsoft.com/office/powerpoint/2010/main" val="31828233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5AE4367F-A3AD-0541-BED0-73AB1EE3F4B7}"/>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3AA4ED34-1FBB-A54B-838F-B74F72175255}"/>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DD9CB9D-EF00-C647-BAB0-B2806C8FD6E2}"/>
              </a:ext>
            </a:extLst>
          </p:cNvPr>
          <p:cNvSpPr>
            <a:spLocks noGrp="1"/>
          </p:cNvSpPr>
          <p:nvPr>
            <p:ph type="dt" sz="half" idx="10"/>
          </p:nvPr>
        </p:nvSpPr>
        <p:spPr/>
        <p:txBody>
          <a:bodyPr/>
          <a:lstStyle/>
          <a:p>
            <a:fld id="{2B7E608D-D292-934D-8C7D-2E9D6D2D3E9C}" type="datetimeFigureOut">
              <a:rPr lang="en-US" smtClean="0"/>
              <a:t>2/7/2023</a:t>
            </a:fld>
            <a:endParaRPr lang="en-US"/>
          </a:p>
        </p:txBody>
      </p:sp>
      <p:sp>
        <p:nvSpPr>
          <p:cNvPr id="5" name="Footer Placeholder 4">
            <a:extLst>
              <a:ext uri="{FF2B5EF4-FFF2-40B4-BE49-F238E27FC236}">
                <a16:creationId xmlns:a16="http://schemas.microsoft.com/office/drawing/2014/main" id="{487E12C1-42BA-4045-B547-B10028779B9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BA96807-F512-6441-BBE2-7883E183270C}"/>
              </a:ext>
            </a:extLst>
          </p:cNvPr>
          <p:cNvSpPr>
            <a:spLocks noGrp="1"/>
          </p:cNvSpPr>
          <p:nvPr>
            <p:ph type="sldNum" sz="quarter" idx="12"/>
          </p:nvPr>
        </p:nvSpPr>
        <p:spPr/>
        <p:txBody>
          <a:bodyPr/>
          <a:lstStyle/>
          <a:p>
            <a:fld id="{5FEA965B-0E3B-CD43-9515-D4E92C30C5B1}" type="slidenum">
              <a:rPr lang="en-US" smtClean="0"/>
              <a:t>‹#›</a:t>
            </a:fld>
            <a:endParaRPr lang="en-US"/>
          </a:p>
        </p:txBody>
      </p:sp>
    </p:spTree>
    <p:extLst>
      <p:ext uri="{BB962C8B-B14F-4D97-AF65-F5344CB8AC3E}">
        <p14:creationId xmlns:p14="http://schemas.microsoft.com/office/powerpoint/2010/main" val="17873895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F257FE0-1FE7-483D-9663-2C3DA56DDAD6}"/>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CE482DB5-2431-4B78-A5F8-10D99AA9D76F}"/>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E00CBF64-D5CE-4C62-80EA-1CE3257AE124}"/>
              </a:ext>
            </a:extLst>
          </p:cNvPr>
          <p:cNvSpPr>
            <a:spLocks noGrp="1"/>
          </p:cNvSpPr>
          <p:nvPr>
            <p:ph type="dt" sz="half" idx="10"/>
          </p:nvPr>
        </p:nvSpPr>
        <p:spPr/>
        <p:txBody>
          <a:bodyPr/>
          <a:lstStyle/>
          <a:p>
            <a:fld id="{6A4D3CD4-2B52-4689-A459-4B7D2DB74E8C}" type="datetimeFigureOut">
              <a:rPr lang="en-GB" smtClean="0"/>
              <a:t>07/02/2023</a:t>
            </a:fld>
            <a:endParaRPr lang="en-GB"/>
          </a:p>
        </p:txBody>
      </p:sp>
      <p:sp>
        <p:nvSpPr>
          <p:cNvPr id="5" name="Footer Placeholder 4">
            <a:extLst>
              <a:ext uri="{FF2B5EF4-FFF2-40B4-BE49-F238E27FC236}">
                <a16:creationId xmlns:a16="http://schemas.microsoft.com/office/drawing/2014/main" id="{8980DF45-19BA-4878-A4E0-3666FEAC6A6E}"/>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86F135E7-0B74-4093-B615-23E61A16B31B}"/>
              </a:ext>
            </a:extLst>
          </p:cNvPr>
          <p:cNvSpPr>
            <a:spLocks noGrp="1"/>
          </p:cNvSpPr>
          <p:nvPr>
            <p:ph type="sldNum" sz="quarter" idx="12"/>
          </p:nvPr>
        </p:nvSpPr>
        <p:spPr/>
        <p:txBody>
          <a:bodyPr/>
          <a:lstStyle/>
          <a:p>
            <a:fld id="{9D2E8056-EE95-4567-A65F-706D6BF15E88}" type="slidenum">
              <a:rPr lang="en-GB" smtClean="0"/>
              <a:t>‹#›</a:t>
            </a:fld>
            <a:endParaRPr lang="en-GB"/>
          </a:p>
        </p:txBody>
      </p:sp>
    </p:spTree>
    <p:extLst>
      <p:ext uri="{BB962C8B-B14F-4D97-AF65-F5344CB8AC3E}">
        <p14:creationId xmlns:p14="http://schemas.microsoft.com/office/powerpoint/2010/main" val="223218322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F00439-E825-423B-B826-DD87E4AFF1C2}"/>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7AE4E0CC-9C9A-4EF4-97E3-82B6E481C363}"/>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6200863C-D15B-423E-A7CD-275A36B9B71A}"/>
              </a:ext>
            </a:extLst>
          </p:cNvPr>
          <p:cNvSpPr>
            <a:spLocks noGrp="1"/>
          </p:cNvSpPr>
          <p:nvPr>
            <p:ph type="dt" sz="half" idx="10"/>
          </p:nvPr>
        </p:nvSpPr>
        <p:spPr/>
        <p:txBody>
          <a:bodyPr/>
          <a:lstStyle/>
          <a:p>
            <a:fld id="{6A4D3CD4-2B52-4689-A459-4B7D2DB74E8C}" type="datetimeFigureOut">
              <a:rPr lang="en-GB" smtClean="0"/>
              <a:t>07/02/2023</a:t>
            </a:fld>
            <a:endParaRPr lang="en-GB"/>
          </a:p>
        </p:txBody>
      </p:sp>
      <p:sp>
        <p:nvSpPr>
          <p:cNvPr id="5" name="Footer Placeholder 4">
            <a:extLst>
              <a:ext uri="{FF2B5EF4-FFF2-40B4-BE49-F238E27FC236}">
                <a16:creationId xmlns:a16="http://schemas.microsoft.com/office/drawing/2014/main" id="{988FF753-EF1C-41AB-AD06-65945532F511}"/>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759340AC-5205-461C-976F-838E85F8995A}"/>
              </a:ext>
            </a:extLst>
          </p:cNvPr>
          <p:cNvSpPr>
            <a:spLocks noGrp="1"/>
          </p:cNvSpPr>
          <p:nvPr>
            <p:ph type="sldNum" sz="quarter" idx="12"/>
          </p:nvPr>
        </p:nvSpPr>
        <p:spPr/>
        <p:txBody>
          <a:bodyPr/>
          <a:lstStyle/>
          <a:p>
            <a:fld id="{9D2E8056-EE95-4567-A65F-706D6BF15E88}" type="slidenum">
              <a:rPr lang="en-GB" smtClean="0"/>
              <a:t>‹#›</a:t>
            </a:fld>
            <a:endParaRPr lang="en-GB"/>
          </a:p>
        </p:txBody>
      </p:sp>
    </p:spTree>
    <p:extLst>
      <p:ext uri="{BB962C8B-B14F-4D97-AF65-F5344CB8AC3E}">
        <p14:creationId xmlns:p14="http://schemas.microsoft.com/office/powerpoint/2010/main" val="146848048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5F5338-8908-4C3D-AF1B-F5B402197028}"/>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054868FD-E581-415D-8126-E00E31A5E257}"/>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C8AB6C13-53DD-48D0-A61E-8354E768C0AE}"/>
              </a:ext>
            </a:extLst>
          </p:cNvPr>
          <p:cNvSpPr>
            <a:spLocks noGrp="1"/>
          </p:cNvSpPr>
          <p:nvPr>
            <p:ph type="dt" sz="half" idx="10"/>
          </p:nvPr>
        </p:nvSpPr>
        <p:spPr/>
        <p:txBody>
          <a:bodyPr/>
          <a:lstStyle/>
          <a:p>
            <a:fld id="{6A4D3CD4-2B52-4689-A459-4B7D2DB74E8C}" type="datetimeFigureOut">
              <a:rPr lang="en-GB" smtClean="0"/>
              <a:t>07/02/2023</a:t>
            </a:fld>
            <a:endParaRPr lang="en-GB"/>
          </a:p>
        </p:txBody>
      </p:sp>
      <p:sp>
        <p:nvSpPr>
          <p:cNvPr id="5" name="Footer Placeholder 4">
            <a:extLst>
              <a:ext uri="{FF2B5EF4-FFF2-40B4-BE49-F238E27FC236}">
                <a16:creationId xmlns:a16="http://schemas.microsoft.com/office/drawing/2014/main" id="{4714BF18-E0DE-4C10-888F-B9285A0B2B8C}"/>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24F93FD6-01D8-4709-98A5-61339829F46B}"/>
              </a:ext>
            </a:extLst>
          </p:cNvPr>
          <p:cNvSpPr>
            <a:spLocks noGrp="1"/>
          </p:cNvSpPr>
          <p:nvPr>
            <p:ph type="sldNum" sz="quarter" idx="12"/>
          </p:nvPr>
        </p:nvSpPr>
        <p:spPr/>
        <p:txBody>
          <a:bodyPr/>
          <a:lstStyle/>
          <a:p>
            <a:fld id="{9D2E8056-EE95-4567-A65F-706D6BF15E88}" type="slidenum">
              <a:rPr lang="en-GB" smtClean="0"/>
              <a:t>‹#›</a:t>
            </a:fld>
            <a:endParaRPr lang="en-GB"/>
          </a:p>
        </p:txBody>
      </p:sp>
    </p:spTree>
    <p:extLst>
      <p:ext uri="{BB962C8B-B14F-4D97-AF65-F5344CB8AC3E}">
        <p14:creationId xmlns:p14="http://schemas.microsoft.com/office/powerpoint/2010/main" val="37841486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F7A762-C8A1-45A6-84BE-226D2BC34A0A}"/>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D9A236C0-DDCF-4F4C-98D7-6B944AA19E94}"/>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EEFF8879-5F9C-4029-AB8C-2512951D95C8}"/>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B484D730-AF7B-4C76-8B30-D39A0FB9FFAD}"/>
              </a:ext>
            </a:extLst>
          </p:cNvPr>
          <p:cNvSpPr>
            <a:spLocks noGrp="1"/>
          </p:cNvSpPr>
          <p:nvPr>
            <p:ph type="dt" sz="half" idx="10"/>
          </p:nvPr>
        </p:nvSpPr>
        <p:spPr/>
        <p:txBody>
          <a:bodyPr/>
          <a:lstStyle/>
          <a:p>
            <a:fld id="{6A4D3CD4-2B52-4689-A459-4B7D2DB74E8C}" type="datetimeFigureOut">
              <a:rPr lang="en-GB" smtClean="0"/>
              <a:t>07/02/2023</a:t>
            </a:fld>
            <a:endParaRPr lang="en-GB"/>
          </a:p>
        </p:txBody>
      </p:sp>
      <p:sp>
        <p:nvSpPr>
          <p:cNvPr id="6" name="Footer Placeholder 5">
            <a:extLst>
              <a:ext uri="{FF2B5EF4-FFF2-40B4-BE49-F238E27FC236}">
                <a16:creationId xmlns:a16="http://schemas.microsoft.com/office/drawing/2014/main" id="{F77CE3D0-2195-4B15-A92C-BFA45D0AB81E}"/>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1F10C881-F3D0-4C41-8B4F-0B3ACB7940F5}"/>
              </a:ext>
            </a:extLst>
          </p:cNvPr>
          <p:cNvSpPr>
            <a:spLocks noGrp="1"/>
          </p:cNvSpPr>
          <p:nvPr>
            <p:ph type="sldNum" sz="quarter" idx="12"/>
          </p:nvPr>
        </p:nvSpPr>
        <p:spPr/>
        <p:txBody>
          <a:bodyPr/>
          <a:lstStyle/>
          <a:p>
            <a:fld id="{9D2E8056-EE95-4567-A65F-706D6BF15E88}" type="slidenum">
              <a:rPr lang="en-GB" smtClean="0"/>
              <a:t>‹#›</a:t>
            </a:fld>
            <a:endParaRPr lang="en-GB"/>
          </a:p>
        </p:txBody>
      </p:sp>
    </p:spTree>
    <p:extLst>
      <p:ext uri="{BB962C8B-B14F-4D97-AF65-F5344CB8AC3E}">
        <p14:creationId xmlns:p14="http://schemas.microsoft.com/office/powerpoint/2010/main" val="398007478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A8AFC6-C354-4F63-A95F-0248B0D304E0}"/>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1D5189AF-DBB0-4005-B292-E9158CCF9418}"/>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615F9DD3-4AF5-41A6-8174-D17882F890F6}"/>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25A35F27-2F08-42B7-8C54-53EA25942479}"/>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4C009746-2669-43C1-91DD-42019B1CBA18}"/>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52F7AEE3-87B6-482D-889E-3038D8703691}"/>
              </a:ext>
            </a:extLst>
          </p:cNvPr>
          <p:cNvSpPr>
            <a:spLocks noGrp="1"/>
          </p:cNvSpPr>
          <p:nvPr>
            <p:ph type="dt" sz="half" idx="10"/>
          </p:nvPr>
        </p:nvSpPr>
        <p:spPr/>
        <p:txBody>
          <a:bodyPr/>
          <a:lstStyle/>
          <a:p>
            <a:fld id="{6A4D3CD4-2B52-4689-A459-4B7D2DB74E8C}" type="datetimeFigureOut">
              <a:rPr lang="en-GB" smtClean="0"/>
              <a:t>07/02/2023</a:t>
            </a:fld>
            <a:endParaRPr lang="en-GB"/>
          </a:p>
        </p:txBody>
      </p:sp>
      <p:sp>
        <p:nvSpPr>
          <p:cNvPr id="8" name="Footer Placeholder 7">
            <a:extLst>
              <a:ext uri="{FF2B5EF4-FFF2-40B4-BE49-F238E27FC236}">
                <a16:creationId xmlns:a16="http://schemas.microsoft.com/office/drawing/2014/main" id="{798875C7-E1BF-4299-B3D5-E92346248058}"/>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0A48B006-A372-4962-AA3D-D86CFA2C471A}"/>
              </a:ext>
            </a:extLst>
          </p:cNvPr>
          <p:cNvSpPr>
            <a:spLocks noGrp="1"/>
          </p:cNvSpPr>
          <p:nvPr>
            <p:ph type="sldNum" sz="quarter" idx="12"/>
          </p:nvPr>
        </p:nvSpPr>
        <p:spPr/>
        <p:txBody>
          <a:bodyPr/>
          <a:lstStyle/>
          <a:p>
            <a:fld id="{9D2E8056-EE95-4567-A65F-706D6BF15E88}" type="slidenum">
              <a:rPr lang="en-GB" smtClean="0"/>
              <a:t>‹#›</a:t>
            </a:fld>
            <a:endParaRPr lang="en-GB"/>
          </a:p>
        </p:txBody>
      </p:sp>
    </p:spTree>
    <p:extLst>
      <p:ext uri="{BB962C8B-B14F-4D97-AF65-F5344CB8AC3E}">
        <p14:creationId xmlns:p14="http://schemas.microsoft.com/office/powerpoint/2010/main" val="247382847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B4534E-3E5F-40AE-B231-86CF46BFA490}"/>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7DACE1E5-B949-44CB-A613-8C87B071423D}"/>
              </a:ext>
            </a:extLst>
          </p:cNvPr>
          <p:cNvSpPr>
            <a:spLocks noGrp="1"/>
          </p:cNvSpPr>
          <p:nvPr>
            <p:ph type="dt" sz="half" idx="10"/>
          </p:nvPr>
        </p:nvSpPr>
        <p:spPr/>
        <p:txBody>
          <a:bodyPr/>
          <a:lstStyle/>
          <a:p>
            <a:fld id="{6A4D3CD4-2B52-4689-A459-4B7D2DB74E8C}" type="datetimeFigureOut">
              <a:rPr lang="en-GB" smtClean="0"/>
              <a:t>07/02/2023</a:t>
            </a:fld>
            <a:endParaRPr lang="en-GB"/>
          </a:p>
        </p:txBody>
      </p:sp>
      <p:sp>
        <p:nvSpPr>
          <p:cNvPr id="4" name="Footer Placeholder 3">
            <a:extLst>
              <a:ext uri="{FF2B5EF4-FFF2-40B4-BE49-F238E27FC236}">
                <a16:creationId xmlns:a16="http://schemas.microsoft.com/office/drawing/2014/main" id="{B7031801-473B-4B82-9B09-EB1C653CA399}"/>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CA5FE957-BC6C-4F41-9057-A392D9709471}"/>
              </a:ext>
            </a:extLst>
          </p:cNvPr>
          <p:cNvSpPr>
            <a:spLocks noGrp="1"/>
          </p:cNvSpPr>
          <p:nvPr>
            <p:ph type="sldNum" sz="quarter" idx="12"/>
          </p:nvPr>
        </p:nvSpPr>
        <p:spPr/>
        <p:txBody>
          <a:bodyPr/>
          <a:lstStyle/>
          <a:p>
            <a:fld id="{9D2E8056-EE95-4567-A65F-706D6BF15E88}" type="slidenum">
              <a:rPr lang="en-GB" smtClean="0"/>
              <a:t>‹#›</a:t>
            </a:fld>
            <a:endParaRPr lang="en-GB"/>
          </a:p>
        </p:txBody>
      </p:sp>
    </p:spTree>
    <p:extLst>
      <p:ext uri="{BB962C8B-B14F-4D97-AF65-F5344CB8AC3E}">
        <p14:creationId xmlns:p14="http://schemas.microsoft.com/office/powerpoint/2010/main" val="120654667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44C984BC-D086-4533-BC28-CD4971A77D45}"/>
              </a:ext>
            </a:extLst>
          </p:cNvPr>
          <p:cNvSpPr>
            <a:spLocks noGrp="1"/>
          </p:cNvSpPr>
          <p:nvPr>
            <p:ph type="dt" sz="half" idx="10"/>
          </p:nvPr>
        </p:nvSpPr>
        <p:spPr/>
        <p:txBody>
          <a:bodyPr/>
          <a:lstStyle/>
          <a:p>
            <a:fld id="{6A4D3CD4-2B52-4689-A459-4B7D2DB74E8C}" type="datetimeFigureOut">
              <a:rPr lang="en-GB" smtClean="0"/>
              <a:t>07/02/2023</a:t>
            </a:fld>
            <a:endParaRPr lang="en-GB"/>
          </a:p>
        </p:txBody>
      </p:sp>
      <p:sp>
        <p:nvSpPr>
          <p:cNvPr id="3" name="Footer Placeholder 2">
            <a:extLst>
              <a:ext uri="{FF2B5EF4-FFF2-40B4-BE49-F238E27FC236}">
                <a16:creationId xmlns:a16="http://schemas.microsoft.com/office/drawing/2014/main" id="{EFDCB145-DB2A-4379-9F6E-27D15EEC829F}"/>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C87277EF-7775-4756-A23E-5BED77336F71}"/>
              </a:ext>
            </a:extLst>
          </p:cNvPr>
          <p:cNvSpPr>
            <a:spLocks noGrp="1"/>
          </p:cNvSpPr>
          <p:nvPr>
            <p:ph type="sldNum" sz="quarter" idx="12"/>
          </p:nvPr>
        </p:nvSpPr>
        <p:spPr/>
        <p:txBody>
          <a:bodyPr/>
          <a:lstStyle/>
          <a:p>
            <a:fld id="{9D2E8056-EE95-4567-A65F-706D6BF15E88}" type="slidenum">
              <a:rPr lang="en-GB" smtClean="0"/>
              <a:t>‹#›</a:t>
            </a:fld>
            <a:endParaRPr lang="en-GB"/>
          </a:p>
        </p:txBody>
      </p:sp>
    </p:spTree>
    <p:extLst>
      <p:ext uri="{BB962C8B-B14F-4D97-AF65-F5344CB8AC3E}">
        <p14:creationId xmlns:p14="http://schemas.microsoft.com/office/powerpoint/2010/main" val="307581503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E66AA4-D37A-40B6-A0ED-84F71ABA2957}"/>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97BC099E-857E-4045-A110-DA227C862071}"/>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8356E00D-7551-4B77-BF7D-EA7164F62E0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3ED34C2A-0ED0-4CDB-8CA8-F6E02C494243}"/>
              </a:ext>
            </a:extLst>
          </p:cNvPr>
          <p:cNvSpPr>
            <a:spLocks noGrp="1"/>
          </p:cNvSpPr>
          <p:nvPr>
            <p:ph type="dt" sz="half" idx="10"/>
          </p:nvPr>
        </p:nvSpPr>
        <p:spPr/>
        <p:txBody>
          <a:bodyPr/>
          <a:lstStyle/>
          <a:p>
            <a:fld id="{6A4D3CD4-2B52-4689-A459-4B7D2DB74E8C}" type="datetimeFigureOut">
              <a:rPr lang="en-GB" smtClean="0"/>
              <a:t>07/02/2023</a:t>
            </a:fld>
            <a:endParaRPr lang="en-GB"/>
          </a:p>
        </p:txBody>
      </p:sp>
      <p:sp>
        <p:nvSpPr>
          <p:cNvPr id="6" name="Footer Placeholder 5">
            <a:extLst>
              <a:ext uri="{FF2B5EF4-FFF2-40B4-BE49-F238E27FC236}">
                <a16:creationId xmlns:a16="http://schemas.microsoft.com/office/drawing/2014/main" id="{F8840B9E-E8E6-43B3-877D-809B9EDB78FF}"/>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EA8EF8AC-D525-4284-A249-362C2FB1CC34}"/>
              </a:ext>
            </a:extLst>
          </p:cNvPr>
          <p:cNvSpPr>
            <a:spLocks noGrp="1"/>
          </p:cNvSpPr>
          <p:nvPr>
            <p:ph type="sldNum" sz="quarter" idx="12"/>
          </p:nvPr>
        </p:nvSpPr>
        <p:spPr/>
        <p:txBody>
          <a:bodyPr/>
          <a:lstStyle/>
          <a:p>
            <a:fld id="{9D2E8056-EE95-4567-A65F-706D6BF15E88}" type="slidenum">
              <a:rPr lang="en-GB" smtClean="0"/>
              <a:t>‹#›</a:t>
            </a:fld>
            <a:endParaRPr lang="en-GB"/>
          </a:p>
        </p:txBody>
      </p:sp>
    </p:spTree>
    <p:extLst>
      <p:ext uri="{BB962C8B-B14F-4D97-AF65-F5344CB8AC3E}">
        <p14:creationId xmlns:p14="http://schemas.microsoft.com/office/powerpoint/2010/main" val="116806718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0D61B9-5630-D342-BB56-D5B66392A920}"/>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1076B3DE-E0C8-9448-9AEA-4CEB3C2E3360}"/>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C55F3DF-E164-9D49-A109-09954F36B4D4}"/>
              </a:ext>
            </a:extLst>
          </p:cNvPr>
          <p:cNvSpPr>
            <a:spLocks noGrp="1"/>
          </p:cNvSpPr>
          <p:nvPr>
            <p:ph type="dt" sz="half" idx="10"/>
          </p:nvPr>
        </p:nvSpPr>
        <p:spPr/>
        <p:txBody>
          <a:bodyPr/>
          <a:lstStyle/>
          <a:p>
            <a:fld id="{2B7E608D-D292-934D-8C7D-2E9D6D2D3E9C}" type="datetimeFigureOut">
              <a:rPr lang="en-US" smtClean="0"/>
              <a:t>2/7/2023</a:t>
            </a:fld>
            <a:endParaRPr lang="en-US"/>
          </a:p>
        </p:txBody>
      </p:sp>
      <p:sp>
        <p:nvSpPr>
          <p:cNvPr id="5" name="Footer Placeholder 4">
            <a:extLst>
              <a:ext uri="{FF2B5EF4-FFF2-40B4-BE49-F238E27FC236}">
                <a16:creationId xmlns:a16="http://schemas.microsoft.com/office/drawing/2014/main" id="{2B54CE28-9702-8342-8757-D1BB7DF8D93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01D785C-A9EE-844A-BD6D-38967BE00FBC}"/>
              </a:ext>
            </a:extLst>
          </p:cNvPr>
          <p:cNvSpPr>
            <a:spLocks noGrp="1"/>
          </p:cNvSpPr>
          <p:nvPr>
            <p:ph type="sldNum" sz="quarter" idx="12"/>
          </p:nvPr>
        </p:nvSpPr>
        <p:spPr/>
        <p:txBody>
          <a:bodyPr/>
          <a:lstStyle/>
          <a:p>
            <a:fld id="{5FEA965B-0E3B-CD43-9515-D4E92C30C5B1}" type="slidenum">
              <a:rPr lang="en-US" smtClean="0"/>
              <a:t>‹#›</a:t>
            </a:fld>
            <a:endParaRPr lang="en-US"/>
          </a:p>
        </p:txBody>
      </p:sp>
    </p:spTree>
    <p:extLst>
      <p:ext uri="{BB962C8B-B14F-4D97-AF65-F5344CB8AC3E}">
        <p14:creationId xmlns:p14="http://schemas.microsoft.com/office/powerpoint/2010/main" val="249041894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CDE8C0-6451-47B2-80F1-E5D4F3029660}"/>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FBFCDE8F-890C-47ED-9BC7-6F057A958DB2}"/>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1CF4B552-8C69-4703-8FC3-D5E93F67268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3B8A24B2-3733-4F30-9BBD-64973554624F}"/>
              </a:ext>
            </a:extLst>
          </p:cNvPr>
          <p:cNvSpPr>
            <a:spLocks noGrp="1"/>
          </p:cNvSpPr>
          <p:nvPr>
            <p:ph type="dt" sz="half" idx="10"/>
          </p:nvPr>
        </p:nvSpPr>
        <p:spPr/>
        <p:txBody>
          <a:bodyPr/>
          <a:lstStyle/>
          <a:p>
            <a:fld id="{6A4D3CD4-2B52-4689-A459-4B7D2DB74E8C}" type="datetimeFigureOut">
              <a:rPr lang="en-GB" smtClean="0"/>
              <a:t>07/02/2023</a:t>
            </a:fld>
            <a:endParaRPr lang="en-GB"/>
          </a:p>
        </p:txBody>
      </p:sp>
      <p:sp>
        <p:nvSpPr>
          <p:cNvPr id="6" name="Footer Placeholder 5">
            <a:extLst>
              <a:ext uri="{FF2B5EF4-FFF2-40B4-BE49-F238E27FC236}">
                <a16:creationId xmlns:a16="http://schemas.microsoft.com/office/drawing/2014/main" id="{193EDFD0-3DD0-44B0-B048-ED32A6016A30}"/>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34DD3E1E-071C-45F7-A5D4-2C46E054E382}"/>
              </a:ext>
            </a:extLst>
          </p:cNvPr>
          <p:cNvSpPr>
            <a:spLocks noGrp="1"/>
          </p:cNvSpPr>
          <p:nvPr>
            <p:ph type="sldNum" sz="quarter" idx="12"/>
          </p:nvPr>
        </p:nvSpPr>
        <p:spPr/>
        <p:txBody>
          <a:bodyPr/>
          <a:lstStyle/>
          <a:p>
            <a:fld id="{9D2E8056-EE95-4567-A65F-706D6BF15E88}" type="slidenum">
              <a:rPr lang="en-GB" smtClean="0"/>
              <a:t>‹#›</a:t>
            </a:fld>
            <a:endParaRPr lang="en-GB"/>
          </a:p>
        </p:txBody>
      </p:sp>
    </p:spTree>
    <p:extLst>
      <p:ext uri="{BB962C8B-B14F-4D97-AF65-F5344CB8AC3E}">
        <p14:creationId xmlns:p14="http://schemas.microsoft.com/office/powerpoint/2010/main" val="150554377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7AA5B3-0A55-4802-A5ED-F8A55CEBA9E9}"/>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7ABDB0DB-EE41-4CB9-9705-7830B0789583}"/>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128CC3BD-8099-46A8-AFAD-5B42C240F082}"/>
              </a:ext>
            </a:extLst>
          </p:cNvPr>
          <p:cNvSpPr>
            <a:spLocks noGrp="1"/>
          </p:cNvSpPr>
          <p:nvPr>
            <p:ph type="dt" sz="half" idx="10"/>
          </p:nvPr>
        </p:nvSpPr>
        <p:spPr/>
        <p:txBody>
          <a:bodyPr/>
          <a:lstStyle/>
          <a:p>
            <a:fld id="{6A4D3CD4-2B52-4689-A459-4B7D2DB74E8C}" type="datetimeFigureOut">
              <a:rPr lang="en-GB" smtClean="0"/>
              <a:t>07/02/2023</a:t>
            </a:fld>
            <a:endParaRPr lang="en-GB"/>
          </a:p>
        </p:txBody>
      </p:sp>
      <p:sp>
        <p:nvSpPr>
          <p:cNvPr id="5" name="Footer Placeholder 4">
            <a:extLst>
              <a:ext uri="{FF2B5EF4-FFF2-40B4-BE49-F238E27FC236}">
                <a16:creationId xmlns:a16="http://schemas.microsoft.com/office/drawing/2014/main" id="{1E19EE8A-1C9B-4B43-8D4A-E93F07D5A86E}"/>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41F6231A-1B51-473F-B7B0-9A8AD9A74319}"/>
              </a:ext>
            </a:extLst>
          </p:cNvPr>
          <p:cNvSpPr>
            <a:spLocks noGrp="1"/>
          </p:cNvSpPr>
          <p:nvPr>
            <p:ph type="sldNum" sz="quarter" idx="12"/>
          </p:nvPr>
        </p:nvSpPr>
        <p:spPr/>
        <p:txBody>
          <a:bodyPr/>
          <a:lstStyle/>
          <a:p>
            <a:fld id="{9D2E8056-EE95-4567-A65F-706D6BF15E88}" type="slidenum">
              <a:rPr lang="en-GB" smtClean="0"/>
              <a:t>‹#›</a:t>
            </a:fld>
            <a:endParaRPr lang="en-GB"/>
          </a:p>
        </p:txBody>
      </p:sp>
    </p:spTree>
    <p:extLst>
      <p:ext uri="{BB962C8B-B14F-4D97-AF65-F5344CB8AC3E}">
        <p14:creationId xmlns:p14="http://schemas.microsoft.com/office/powerpoint/2010/main" val="78834876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C7254676-4387-4AA2-A5B3-A924913C1421}"/>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07292691-7A4B-4A4F-BF19-A75C761687D9}"/>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714870D1-3090-4917-9B3B-31A194391E5B}"/>
              </a:ext>
            </a:extLst>
          </p:cNvPr>
          <p:cNvSpPr>
            <a:spLocks noGrp="1"/>
          </p:cNvSpPr>
          <p:nvPr>
            <p:ph type="dt" sz="half" idx="10"/>
          </p:nvPr>
        </p:nvSpPr>
        <p:spPr/>
        <p:txBody>
          <a:bodyPr/>
          <a:lstStyle/>
          <a:p>
            <a:fld id="{6A4D3CD4-2B52-4689-A459-4B7D2DB74E8C}" type="datetimeFigureOut">
              <a:rPr lang="en-GB" smtClean="0"/>
              <a:t>07/02/2023</a:t>
            </a:fld>
            <a:endParaRPr lang="en-GB"/>
          </a:p>
        </p:txBody>
      </p:sp>
      <p:sp>
        <p:nvSpPr>
          <p:cNvPr id="5" name="Footer Placeholder 4">
            <a:extLst>
              <a:ext uri="{FF2B5EF4-FFF2-40B4-BE49-F238E27FC236}">
                <a16:creationId xmlns:a16="http://schemas.microsoft.com/office/drawing/2014/main" id="{8B1D2A6C-BA5C-44E3-B2F6-FF2574411C69}"/>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13835F29-8C04-4539-8012-617B8F0F57F9}"/>
              </a:ext>
            </a:extLst>
          </p:cNvPr>
          <p:cNvSpPr>
            <a:spLocks noGrp="1"/>
          </p:cNvSpPr>
          <p:nvPr>
            <p:ph type="sldNum" sz="quarter" idx="12"/>
          </p:nvPr>
        </p:nvSpPr>
        <p:spPr/>
        <p:txBody>
          <a:bodyPr/>
          <a:lstStyle/>
          <a:p>
            <a:fld id="{9D2E8056-EE95-4567-A65F-706D6BF15E88}" type="slidenum">
              <a:rPr lang="en-GB" smtClean="0"/>
              <a:t>‹#›</a:t>
            </a:fld>
            <a:endParaRPr lang="en-GB"/>
          </a:p>
        </p:txBody>
      </p:sp>
    </p:spTree>
    <p:extLst>
      <p:ext uri="{BB962C8B-B14F-4D97-AF65-F5344CB8AC3E}">
        <p14:creationId xmlns:p14="http://schemas.microsoft.com/office/powerpoint/2010/main" val="186656002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6" name="Rectangle 5"/>
          <p:cNvSpPr/>
          <p:nvPr userDrawn="1"/>
        </p:nvSpPr>
        <p:spPr>
          <a:xfrm>
            <a:off x="0" y="1"/>
            <a:ext cx="12192000" cy="6857999"/>
          </a:xfrm>
          <a:prstGeom prst="rect">
            <a:avLst/>
          </a:prstGeom>
          <a:solidFill>
            <a:srgbClr val="511C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7" name="Title 1"/>
          <p:cNvSpPr>
            <a:spLocks noGrp="1"/>
          </p:cNvSpPr>
          <p:nvPr>
            <p:ph type="ctrTitle" hasCustomPrompt="1"/>
          </p:nvPr>
        </p:nvSpPr>
        <p:spPr>
          <a:xfrm>
            <a:off x="804671" y="954765"/>
            <a:ext cx="9323244" cy="1497288"/>
          </a:xfrm>
          <a:prstGeom prst="rect">
            <a:avLst/>
          </a:prstGeom>
        </p:spPr>
        <p:txBody>
          <a:bodyPr anchor="t" anchorCtr="0">
            <a:noAutofit/>
          </a:bodyPr>
          <a:lstStyle>
            <a:lvl1pPr algn="l">
              <a:lnSpc>
                <a:spcPct val="80000"/>
              </a:lnSpc>
              <a:defRPr sz="7200" b="1" i="0" baseline="0">
                <a:solidFill>
                  <a:schemeClr val="bg1"/>
                </a:solidFill>
                <a:latin typeface="+mn-lt"/>
                <a:ea typeface="Avenir Next" charset="0"/>
                <a:cs typeface="Avenir Next" charset="0"/>
              </a:defRPr>
            </a:lvl1pPr>
          </a:lstStyle>
          <a:p>
            <a:r>
              <a:rPr lang="en-US" dirty="0"/>
              <a:t>TITLE GOES HERE IN CAPS</a:t>
            </a:r>
          </a:p>
        </p:txBody>
      </p:sp>
      <p:sp>
        <p:nvSpPr>
          <p:cNvPr id="8" name="Subtitle 2"/>
          <p:cNvSpPr>
            <a:spLocks noGrp="1"/>
          </p:cNvSpPr>
          <p:nvPr>
            <p:ph type="subTitle" idx="1" hasCustomPrompt="1"/>
          </p:nvPr>
        </p:nvSpPr>
        <p:spPr>
          <a:xfrm>
            <a:off x="804672" y="3087899"/>
            <a:ext cx="9144000" cy="445707"/>
          </a:xfrm>
          <a:prstGeom prst="rect">
            <a:avLst/>
          </a:prstGeom>
        </p:spPr>
        <p:txBody>
          <a:bodyPr>
            <a:noAutofit/>
          </a:bodyPr>
          <a:lstStyle>
            <a:lvl1pPr marL="0" marR="0" indent="0" algn="l" defTabSz="914377" rtl="0" eaLnBrk="1" fontAlgn="auto" latinLnBrk="0" hangingPunct="1">
              <a:lnSpc>
                <a:spcPct val="100000"/>
              </a:lnSpc>
              <a:spcBef>
                <a:spcPts val="0"/>
              </a:spcBef>
              <a:spcAft>
                <a:spcPts val="0"/>
              </a:spcAft>
              <a:buClrTx/>
              <a:buSzTx/>
              <a:buFont typeface="Arial" panose="020B0604020202020204" pitchFamily="34" charset="0"/>
              <a:buNone/>
              <a:tabLst/>
              <a:defRPr sz="3200" b="0" i="0" baseline="0">
                <a:solidFill>
                  <a:schemeClr val="bg1"/>
                </a:solidFill>
                <a:latin typeface="+mn-lt"/>
                <a:ea typeface="Avenir Next Medium" charset="0"/>
                <a:cs typeface="Avenir Next Medium" charset="0"/>
              </a:defRPr>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en-US" dirty="0"/>
              <a:t>Sub title goes here</a:t>
            </a:r>
          </a:p>
        </p:txBody>
      </p:sp>
      <p:cxnSp>
        <p:nvCxnSpPr>
          <p:cNvPr id="11" name="Straight Connector 10"/>
          <p:cNvCxnSpPr/>
          <p:nvPr userDrawn="1"/>
        </p:nvCxnSpPr>
        <p:spPr>
          <a:xfrm>
            <a:off x="899605" y="3765276"/>
            <a:ext cx="10274423"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16" name="Text Placeholder 15"/>
          <p:cNvSpPr>
            <a:spLocks noGrp="1"/>
          </p:cNvSpPr>
          <p:nvPr>
            <p:ph type="body" sz="quarter" idx="12" hasCustomPrompt="1"/>
          </p:nvPr>
        </p:nvSpPr>
        <p:spPr>
          <a:xfrm>
            <a:off x="804334" y="4196465"/>
            <a:ext cx="8189940" cy="450849"/>
          </a:xfrm>
          <a:prstGeom prst="rect">
            <a:avLst/>
          </a:prstGeom>
        </p:spPr>
        <p:txBody>
          <a:bodyPr/>
          <a:lstStyle>
            <a:lvl1pPr marL="0" indent="0">
              <a:buFontTx/>
              <a:buNone/>
              <a:defRPr sz="2000" b="0" i="0">
                <a:solidFill>
                  <a:schemeClr val="bg1"/>
                </a:solidFill>
                <a:latin typeface="+mn-lt"/>
                <a:ea typeface="Avenir Next" charset="0"/>
                <a:cs typeface="Avenir Next" charset="0"/>
              </a:defRPr>
            </a:lvl1pPr>
          </a:lstStyle>
          <a:p>
            <a:pPr lvl="0"/>
            <a:r>
              <a:rPr lang="en-US" dirty="0"/>
              <a:t>Date / location / additional info</a:t>
            </a:r>
          </a:p>
        </p:txBody>
      </p:sp>
      <p:pic>
        <p:nvPicPr>
          <p:cNvPr id="10" name="Picture 9"/>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54958" y="5078500"/>
            <a:ext cx="12496675" cy="1933000"/>
          </a:xfrm>
          <a:prstGeom prst="rect">
            <a:avLst/>
          </a:prstGeom>
        </p:spPr>
      </p:pic>
    </p:spTree>
    <p:extLst>
      <p:ext uri="{BB962C8B-B14F-4D97-AF65-F5344CB8AC3E}">
        <p14:creationId xmlns:p14="http://schemas.microsoft.com/office/powerpoint/2010/main" val="21025727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2_Title Only">
    <p:spTree>
      <p:nvGrpSpPr>
        <p:cNvPr id="1" name=""/>
        <p:cNvGrpSpPr/>
        <p:nvPr/>
      </p:nvGrpSpPr>
      <p:grpSpPr>
        <a:xfrm>
          <a:off x="0" y="0"/>
          <a:ext cx="0" cy="0"/>
          <a:chOff x="0" y="0"/>
          <a:chExt cx="0" cy="0"/>
        </a:xfrm>
      </p:grpSpPr>
      <p:sp>
        <p:nvSpPr>
          <p:cNvPr id="6" name="Rectangle 5"/>
          <p:cNvSpPr/>
          <p:nvPr userDrawn="1"/>
        </p:nvSpPr>
        <p:spPr>
          <a:xfrm>
            <a:off x="0" y="1"/>
            <a:ext cx="12192000" cy="6857999"/>
          </a:xfrm>
          <a:prstGeom prst="rect">
            <a:avLst/>
          </a:prstGeom>
          <a:solidFill>
            <a:srgbClr val="511C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cxnSp>
        <p:nvCxnSpPr>
          <p:cNvPr id="11" name="Straight Connector 10"/>
          <p:cNvCxnSpPr/>
          <p:nvPr userDrawn="1"/>
        </p:nvCxnSpPr>
        <p:spPr>
          <a:xfrm>
            <a:off x="899605" y="3765276"/>
            <a:ext cx="10274423"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pic>
        <p:nvPicPr>
          <p:cNvPr id="16" name="Picture 1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54958" y="5078500"/>
            <a:ext cx="12496675" cy="1933000"/>
          </a:xfrm>
          <a:prstGeom prst="rect">
            <a:avLst/>
          </a:prstGeom>
        </p:spPr>
      </p:pic>
      <p:sp>
        <p:nvSpPr>
          <p:cNvPr id="9" name="Picture Placeholder 7"/>
          <p:cNvSpPr>
            <a:spLocks noGrp="1"/>
          </p:cNvSpPr>
          <p:nvPr>
            <p:ph type="pic" sz="quarter" idx="10"/>
          </p:nvPr>
        </p:nvSpPr>
        <p:spPr>
          <a:xfrm>
            <a:off x="899605" y="5594636"/>
            <a:ext cx="1677828" cy="876304"/>
          </a:xfrm>
          <a:prstGeom prst="rect">
            <a:avLst/>
          </a:prstGeom>
        </p:spPr>
        <p:txBody>
          <a:bodyPr/>
          <a:lstStyle/>
          <a:p>
            <a:endParaRPr lang="en-US" dirty="0"/>
          </a:p>
        </p:txBody>
      </p:sp>
      <p:sp>
        <p:nvSpPr>
          <p:cNvPr id="10" name="Picture Placeholder 7"/>
          <p:cNvSpPr>
            <a:spLocks noGrp="1"/>
          </p:cNvSpPr>
          <p:nvPr>
            <p:ph type="pic" sz="quarter" idx="11"/>
          </p:nvPr>
        </p:nvSpPr>
        <p:spPr>
          <a:xfrm>
            <a:off x="2846047" y="5594636"/>
            <a:ext cx="1677828" cy="876304"/>
          </a:xfrm>
          <a:prstGeom prst="rect">
            <a:avLst/>
          </a:prstGeom>
        </p:spPr>
        <p:txBody>
          <a:bodyPr/>
          <a:lstStyle/>
          <a:p>
            <a:endParaRPr lang="en-US" dirty="0"/>
          </a:p>
        </p:txBody>
      </p:sp>
      <p:sp>
        <p:nvSpPr>
          <p:cNvPr id="12" name="Title 1"/>
          <p:cNvSpPr>
            <a:spLocks noGrp="1"/>
          </p:cNvSpPr>
          <p:nvPr>
            <p:ph type="ctrTitle" hasCustomPrompt="1"/>
          </p:nvPr>
        </p:nvSpPr>
        <p:spPr>
          <a:xfrm>
            <a:off x="804671" y="954765"/>
            <a:ext cx="9323244" cy="1497288"/>
          </a:xfrm>
          <a:prstGeom prst="rect">
            <a:avLst/>
          </a:prstGeom>
        </p:spPr>
        <p:txBody>
          <a:bodyPr anchor="t" anchorCtr="0">
            <a:noAutofit/>
          </a:bodyPr>
          <a:lstStyle>
            <a:lvl1pPr algn="l">
              <a:lnSpc>
                <a:spcPct val="80000"/>
              </a:lnSpc>
              <a:defRPr sz="7200" b="1" i="0" baseline="0">
                <a:solidFill>
                  <a:schemeClr val="bg1"/>
                </a:solidFill>
                <a:latin typeface="+mn-lt"/>
                <a:ea typeface="Avenir Next" charset="0"/>
                <a:cs typeface="Avenir Next" charset="0"/>
              </a:defRPr>
            </a:lvl1pPr>
          </a:lstStyle>
          <a:p>
            <a:r>
              <a:rPr lang="en-US" dirty="0"/>
              <a:t>TITLE GOES HERE IN CAPS</a:t>
            </a:r>
          </a:p>
        </p:txBody>
      </p:sp>
      <p:sp>
        <p:nvSpPr>
          <p:cNvPr id="14" name="Subtitle 2"/>
          <p:cNvSpPr>
            <a:spLocks noGrp="1"/>
          </p:cNvSpPr>
          <p:nvPr>
            <p:ph type="subTitle" idx="1" hasCustomPrompt="1"/>
          </p:nvPr>
        </p:nvSpPr>
        <p:spPr>
          <a:xfrm>
            <a:off x="804672" y="3087899"/>
            <a:ext cx="9144000" cy="445707"/>
          </a:xfrm>
          <a:prstGeom prst="rect">
            <a:avLst/>
          </a:prstGeom>
        </p:spPr>
        <p:txBody>
          <a:bodyPr>
            <a:noAutofit/>
          </a:bodyPr>
          <a:lstStyle>
            <a:lvl1pPr marL="0" marR="0" indent="0" algn="l" defTabSz="914377" rtl="0" eaLnBrk="1" fontAlgn="auto" latinLnBrk="0" hangingPunct="1">
              <a:lnSpc>
                <a:spcPct val="100000"/>
              </a:lnSpc>
              <a:spcBef>
                <a:spcPts val="0"/>
              </a:spcBef>
              <a:spcAft>
                <a:spcPts val="0"/>
              </a:spcAft>
              <a:buClrTx/>
              <a:buSzTx/>
              <a:buFont typeface="Arial" panose="020B0604020202020204" pitchFamily="34" charset="0"/>
              <a:buNone/>
              <a:tabLst/>
              <a:defRPr sz="3200" b="0" i="0" baseline="0">
                <a:solidFill>
                  <a:schemeClr val="bg1"/>
                </a:solidFill>
                <a:latin typeface="+mn-lt"/>
                <a:ea typeface="Avenir Next Medium" charset="0"/>
                <a:cs typeface="Avenir Next Medium" charset="0"/>
              </a:defRPr>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en-US" dirty="0"/>
              <a:t>Sub title goes here</a:t>
            </a:r>
          </a:p>
        </p:txBody>
      </p:sp>
      <p:sp>
        <p:nvSpPr>
          <p:cNvPr id="15" name="Text Placeholder 15"/>
          <p:cNvSpPr>
            <a:spLocks noGrp="1"/>
          </p:cNvSpPr>
          <p:nvPr>
            <p:ph type="body" sz="quarter" idx="12" hasCustomPrompt="1"/>
          </p:nvPr>
        </p:nvSpPr>
        <p:spPr>
          <a:xfrm>
            <a:off x="804334" y="4196465"/>
            <a:ext cx="8189940" cy="450849"/>
          </a:xfrm>
          <a:prstGeom prst="rect">
            <a:avLst/>
          </a:prstGeom>
        </p:spPr>
        <p:txBody>
          <a:bodyPr/>
          <a:lstStyle>
            <a:lvl1pPr marL="0" indent="0">
              <a:buFontTx/>
              <a:buNone/>
              <a:defRPr sz="2000" b="0" i="0">
                <a:solidFill>
                  <a:schemeClr val="bg1"/>
                </a:solidFill>
                <a:latin typeface="+mn-lt"/>
                <a:ea typeface="Avenir Next" charset="0"/>
                <a:cs typeface="Avenir Next" charset="0"/>
              </a:defRPr>
            </a:lvl1pPr>
          </a:lstStyle>
          <a:p>
            <a:pPr lvl="0"/>
            <a:r>
              <a:rPr lang="en-US" dirty="0"/>
              <a:t>Date / location / additional info</a:t>
            </a:r>
          </a:p>
        </p:txBody>
      </p:sp>
    </p:spTree>
    <p:extLst>
      <p:ext uri="{BB962C8B-B14F-4D97-AF65-F5344CB8AC3E}">
        <p14:creationId xmlns:p14="http://schemas.microsoft.com/office/powerpoint/2010/main" val="1529195342"/>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67986471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4DA70A-6A18-604E-B94F-F40EFC935BF8}"/>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AD974387-60B9-EB42-A750-1B1CF2C0DE18}"/>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624BF49D-FAB5-9B47-A371-122F6053A59B}"/>
              </a:ext>
            </a:extLst>
          </p:cNvPr>
          <p:cNvSpPr>
            <a:spLocks noGrp="1"/>
          </p:cNvSpPr>
          <p:nvPr>
            <p:ph type="dt" sz="half" idx="10"/>
          </p:nvPr>
        </p:nvSpPr>
        <p:spPr/>
        <p:txBody>
          <a:bodyPr/>
          <a:lstStyle/>
          <a:p>
            <a:fld id="{2B7E608D-D292-934D-8C7D-2E9D6D2D3E9C}" type="datetimeFigureOut">
              <a:rPr lang="en-US" smtClean="0"/>
              <a:t>2/7/2023</a:t>
            </a:fld>
            <a:endParaRPr lang="en-US"/>
          </a:p>
        </p:txBody>
      </p:sp>
      <p:sp>
        <p:nvSpPr>
          <p:cNvPr id="5" name="Footer Placeholder 4">
            <a:extLst>
              <a:ext uri="{FF2B5EF4-FFF2-40B4-BE49-F238E27FC236}">
                <a16:creationId xmlns:a16="http://schemas.microsoft.com/office/drawing/2014/main" id="{10B34080-4D5C-6B45-8432-9D51F966206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6F65EC4-9B45-CC4F-AFD1-0671EBA31CDB}"/>
              </a:ext>
            </a:extLst>
          </p:cNvPr>
          <p:cNvSpPr>
            <a:spLocks noGrp="1"/>
          </p:cNvSpPr>
          <p:nvPr>
            <p:ph type="sldNum" sz="quarter" idx="12"/>
          </p:nvPr>
        </p:nvSpPr>
        <p:spPr/>
        <p:txBody>
          <a:bodyPr/>
          <a:lstStyle/>
          <a:p>
            <a:fld id="{5FEA965B-0E3B-CD43-9515-D4E92C30C5B1}" type="slidenum">
              <a:rPr lang="en-US" smtClean="0"/>
              <a:t>‹#›</a:t>
            </a:fld>
            <a:endParaRPr lang="en-US"/>
          </a:p>
        </p:txBody>
      </p:sp>
    </p:spTree>
    <p:extLst>
      <p:ext uri="{BB962C8B-B14F-4D97-AF65-F5344CB8AC3E}">
        <p14:creationId xmlns:p14="http://schemas.microsoft.com/office/powerpoint/2010/main" val="40124522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DAFEB3-15B0-2F42-96A9-09236CA0278E}"/>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F6436EA3-09F0-5046-9842-3C8E63317BA1}"/>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358399FE-8060-0D40-8B3B-2346D4A46DD5}"/>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93AB60C0-4E1B-794F-B2E8-DF494C9EC47E}"/>
              </a:ext>
            </a:extLst>
          </p:cNvPr>
          <p:cNvSpPr>
            <a:spLocks noGrp="1"/>
          </p:cNvSpPr>
          <p:nvPr>
            <p:ph type="dt" sz="half" idx="10"/>
          </p:nvPr>
        </p:nvSpPr>
        <p:spPr/>
        <p:txBody>
          <a:bodyPr/>
          <a:lstStyle/>
          <a:p>
            <a:fld id="{2B7E608D-D292-934D-8C7D-2E9D6D2D3E9C}" type="datetimeFigureOut">
              <a:rPr lang="en-US" smtClean="0"/>
              <a:t>2/7/2023</a:t>
            </a:fld>
            <a:endParaRPr lang="en-US"/>
          </a:p>
        </p:txBody>
      </p:sp>
      <p:sp>
        <p:nvSpPr>
          <p:cNvPr id="6" name="Footer Placeholder 5">
            <a:extLst>
              <a:ext uri="{FF2B5EF4-FFF2-40B4-BE49-F238E27FC236}">
                <a16:creationId xmlns:a16="http://schemas.microsoft.com/office/drawing/2014/main" id="{BA3C1F10-5B72-E743-8E26-8324B304E2AA}"/>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068B3362-3211-3A4A-937B-A93293B5E97A}"/>
              </a:ext>
            </a:extLst>
          </p:cNvPr>
          <p:cNvSpPr>
            <a:spLocks noGrp="1"/>
          </p:cNvSpPr>
          <p:nvPr>
            <p:ph type="sldNum" sz="quarter" idx="12"/>
          </p:nvPr>
        </p:nvSpPr>
        <p:spPr/>
        <p:txBody>
          <a:bodyPr/>
          <a:lstStyle/>
          <a:p>
            <a:fld id="{5FEA965B-0E3B-CD43-9515-D4E92C30C5B1}" type="slidenum">
              <a:rPr lang="en-US" smtClean="0"/>
              <a:t>‹#›</a:t>
            </a:fld>
            <a:endParaRPr lang="en-US"/>
          </a:p>
        </p:txBody>
      </p:sp>
    </p:spTree>
    <p:extLst>
      <p:ext uri="{BB962C8B-B14F-4D97-AF65-F5344CB8AC3E}">
        <p14:creationId xmlns:p14="http://schemas.microsoft.com/office/powerpoint/2010/main" val="117076708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88D23A-A601-EF44-82D7-F32CD63590EF}"/>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14574981-6CFA-CC4D-B2C5-3CC2EA2D0A9A}"/>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541B30CB-C124-2242-8750-5B54037C664A}"/>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92BA7D41-7EEB-8E45-BF8D-0105B38E8D86}"/>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D319DE02-2294-5642-AF61-102FDECF9983}"/>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5FA6AE27-6259-8F44-BD0A-BDFB4DEB3A69}"/>
              </a:ext>
            </a:extLst>
          </p:cNvPr>
          <p:cNvSpPr>
            <a:spLocks noGrp="1"/>
          </p:cNvSpPr>
          <p:nvPr>
            <p:ph type="dt" sz="half" idx="10"/>
          </p:nvPr>
        </p:nvSpPr>
        <p:spPr/>
        <p:txBody>
          <a:bodyPr/>
          <a:lstStyle/>
          <a:p>
            <a:fld id="{2B7E608D-D292-934D-8C7D-2E9D6D2D3E9C}" type="datetimeFigureOut">
              <a:rPr lang="en-US" smtClean="0"/>
              <a:t>2/7/2023</a:t>
            </a:fld>
            <a:endParaRPr lang="en-US"/>
          </a:p>
        </p:txBody>
      </p:sp>
      <p:sp>
        <p:nvSpPr>
          <p:cNvPr id="8" name="Footer Placeholder 7">
            <a:extLst>
              <a:ext uri="{FF2B5EF4-FFF2-40B4-BE49-F238E27FC236}">
                <a16:creationId xmlns:a16="http://schemas.microsoft.com/office/drawing/2014/main" id="{A256782C-1DCF-BE4C-98B1-C8AC6D137C8A}"/>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ABBA584B-F148-A64D-81AA-205D32F30C0B}"/>
              </a:ext>
            </a:extLst>
          </p:cNvPr>
          <p:cNvSpPr>
            <a:spLocks noGrp="1"/>
          </p:cNvSpPr>
          <p:nvPr>
            <p:ph type="sldNum" sz="quarter" idx="12"/>
          </p:nvPr>
        </p:nvSpPr>
        <p:spPr/>
        <p:txBody>
          <a:bodyPr/>
          <a:lstStyle/>
          <a:p>
            <a:fld id="{5FEA965B-0E3B-CD43-9515-D4E92C30C5B1}" type="slidenum">
              <a:rPr lang="en-US" smtClean="0"/>
              <a:t>‹#›</a:t>
            </a:fld>
            <a:endParaRPr lang="en-US"/>
          </a:p>
        </p:txBody>
      </p:sp>
    </p:spTree>
    <p:extLst>
      <p:ext uri="{BB962C8B-B14F-4D97-AF65-F5344CB8AC3E}">
        <p14:creationId xmlns:p14="http://schemas.microsoft.com/office/powerpoint/2010/main" val="80614926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49B3A8-AD7A-1948-A5A8-5F36DA189DD6}"/>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06B57658-0DEA-BD44-BA5B-FB30A19DBF8D}"/>
              </a:ext>
            </a:extLst>
          </p:cNvPr>
          <p:cNvSpPr>
            <a:spLocks noGrp="1"/>
          </p:cNvSpPr>
          <p:nvPr>
            <p:ph type="dt" sz="half" idx="10"/>
          </p:nvPr>
        </p:nvSpPr>
        <p:spPr/>
        <p:txBody>
          <a:bodyPr/>
          <a:lstStyle/>
          <a:p>
            <a:fld id="{2B7E608D-D292-934D-8C7D-2E9D6D2D3E9C}" type="datetimeFigureOut">
              <a:rPr lang="en-US" smtClean="0"/>
              <a:t>2/7/2023</a:t>
            </a:fld>
            <a:endParaRPr lang="en-US"/>
          </a:p>
        </p:txBody>
      </p:sp>
      <p:sp>
        <p:nvSpPr>
          <p:cNvPr id="4" name="Footer Placeholder 3">
            <a:extLst>
              <a:ext uri="{FF2B5EF4-FFF2-40B4-BE49-F238E27FC236}">
                <a16:creationId xmlns:a16="http://schemas.microsoft.com/office/drawing/2014/main" id="{328B0B14-7A42-1643-AE8E-D1D902AA0655}"/>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37A939B0-1B96-674D-A621-2EC60C8DB89B}"/>
              </a:ext>
            </a:extLst>
          </p:cNvPr>
          <p:cNvSpPr>
            <a:spLocks noGrp="1"/>
          </p:cNvSpPr>
          <p:nvPr>
            <p:ph type="sldNum" sz="quarter" idx="12"/>
          </p:nvPr>
        </p:nvSpPr>
        <p:spPr/>
        <p:txBody>
          <a:bodyPr/>
          <a:lstStyle/>
          <a:p>
            <a:fld id="{5FEA965B-0E3B-CD43-9515-D4E92C30C5B1}" type="slidenum">
              <a:rPr lang="en-US" smtClean="0"/>
              <a:t>‹#›</a:t>
            </a:fld>
            <a:endParaRPr lang="en-US"/>
          </a:p>
        </p:txBody>
      </p:sp>
    </p:spTree>
    <p:extLst>
      <p:ext uri="{BB962C8B-B14F-4D97-AF65-F5344CB8AC3E}">
        <p14:creationId xmlns:p14="http://schemas.microsoft.com/office/powerpoint/2010/main" val="275367638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2471AD96-F2AC-6C4A-94B5-3B5F817E7C3F}"/>
              </a:ext>
            </a:extLst>
          </p:cNvPr>
          <p:cNvSpPr>
            <a:spLocks noGrp="1"/>
          </p:cNvSpPr>
          <p:nvPr>
            <p:ph type="dt" sz="half" idx="10"/>
          </p:nvPr>
        </p:nvSpPr>
        <p:spPr/>
        <p:txBody>
          <a:bodyPr/>
          <a:lstStyle/>
          <a:p>
            <a:fld id="{2B7E608D-D292-934D-8C7D-2E9D6D2D3E9C}" type="datetimeFigureOut">
              <a:rPr lang="en-US" smtClean="0"/>
              <a:t>2/7/2023</a:t>
            </a:fld>
            <a:endParaRPr lang="en-US"/>
          </a:p>
        </p:txBody>
      </p:sp>
      <p:sp>
        <p:nvSpPr>
          <p:cNvPr id="3" name="Footer Placeholder 2">
            <a:extLst>
              <a:ext uri="{FF2B5EF4-FFF2-40B4-BE49-F238E27FC236}">
                <a16:creationId xmlns:a16="http://schemas.microsoft.com/office/drawing/2014/main" id="{F6C70633-7431-054E-9C29-C51766D0EE4A}"/>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DECE7EAA-6D56-9249-892D-B70B9750AE6C}"/>
              </a:ext>
            </a:extLst>
          </p:cNvPr>
          <p:cNvSpPr>
            <a:spLocks noGrp="1"/>
          </p:cNvSpPr>
          <p:nvPr>
            <p:ph type="sldNum" sz="quarter" idx="12"/>
          </p:nvPr>
        </p:nvSpPr>
        <p:spPr/>
        <p:txBody>
          <a:bodyPr/>
          <a:lstStyle/>
          <a:p>
            <a:fld id="{5FEA965B-0E3B-CD43-9515-D4E92C30C5B1}" type="slidenum">
              <a:rPr lang="en-US" smtClean="0"/>
              <a:t>‹#›</a:t>
            </a:fld>
            <a:endParaRPr lang="en-US"/>
          </a:p>
        </p:txBody>
      </p:sp>
    </p:spTree>
    <p:extLst>
      <p:ext uri="{BB962C8B-B14F-4D97-AF65-F5344CB8AC3E}">
        <p14:creationId xmlns:p14="http://schemas.microsoft.com/office/powerpoint/2010/main" val="55490923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C052DC-14F2-2C4B-90E5-62EC24600EE4}"/>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1C3424CC-6C70-C24D-B7B5-650E1BB624DA}"/>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49CA2C55-B064-F34D-9790-222B68DDBF2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45B1D593-FE28-764F-B4AF-FD6C650D5642}"/>
              </a:ext>
            </a:extLst>
          </p:cNvPr>
          <p:cNvSpPr>
            <a:spLocks noGrp="1"/>
          </p:cNvSpPr>
          <p:nvPr>
            <p:ph type="dt" sz="half" idx="10"/>
          </p:nvPr>
        </p:nvSpPr>
        <p:spPr/>
        <p:txBody>
          <a:bodyPr/>
          <a:lstStyle/>
          <a:p>
            <a:fld id="{2B7E608D-D292-934D-8C7D-2E9D6D2D3E9C}" type="datetimeFigureOut">
              <a:rPr lang="en-US" smtClean="0"/>
              <a:t>2/7/2023</a:t>
            </a:fld>
            <a:endParaRPr lang="en-US"/>
          </a:p>
        </p:txBody>
      </p:sp>
      <p:sp>
        <p:nvSpPr>
          <p:cNvPr id="6" name="Footer Placeholder 5">
            <a:extLst>
              <a:ext uri="{FF2B5EF4-FFF2-40B4-BE49-F238E27FC236}">
                <a16:creationId xmlns:a16="http://schemas.microsoft.com/office/drawing/2014/main" id="{03B5EB65-0C06-5E43-B295-78CF9CD97DF6}"/>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6F63F34A-C5E1-934B-9B97-1C45B2BA7A7B}"/>
              </a:ext>
            </a:extLst>
          </p:cNvPr>
          <p:cNvSpPr>
            <a:spLocks noGrp="1"/>
          </p:cNvSpPr>
          <p:nvPr>
            <p:ph type="sldNum" sz="quarter" idx="12"/>
          </p:nvPr>
        </p:nvSpPr>
        <p:spPr/>
        <p:txBody>
          <a:bodyPr/>
          <a:lstStyle/>
          <a:p>
            <a:fld id="{5FEA965B-0E3B-CD43-9515-D4E92C30C5B1}" type="slidenum">
              <a:rPr lang="en-US" smtClean="0"/>
              <a:t>‹#›</a:t>
            </a:fld>
            <a:endParaRPr lang="en-US"/>
          </a:p>
        </p:txBody>
      </p:sp>
    </p:spTree>
    <p:extLst>
      <p:ext uri="{BB962C8B-B14F-4D97-AF65-F5344CB8AC3E}">
        <p14:creationId xmlns:p14="http://schemas.microsoft.com/office/powerpoint/2010/main" val="412191335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21F215-4D44-7B4D-9388-565B878CB3C9}"/>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CC51CBAD-D5B9-A74F-A43A-66D41FD495CA}"/>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291E4D13-DB60-644D-908B-77B5A4803C8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0A962477-F7AC-444E-87B1-428CF0D7E97B}"/>
              </a:ext>
            </a:extLst>
          </p:cNvPr>
          <p:cNvSpPr>
            <a:spLocks noGrp="1"/>
          </p:cNvSpPr>
          <p:nvPr>
            <p:ph type="dt" sz="half" idx="10"/>
          </p:nvPr>
        </p:nvSpPr>
        <p:spPr/>
        <p:txBody>
          <a:bodyPr/>
          <a:lstStyle/>
          <a:p>
            <a:fld id="{2B7E608D-D292-934D-8C7D-2E9D6D2D3E9C}" type="datetimeFigureOut">
              <a:rPr lang="en-US" smtClean="0"/>
              <a:t>2/7/2023</a:t>
            </a:fld>
            <a:endParaRPr lang="en-US"/>
          </a:p>
        </p:txBody>
      </p:sp>
      <p:sp>
        <p:nvSpPr>
          <p:cNvPr id="6" name="Footer Placeholder 5">
            <a:extLst>
              <a:ext uri="{FF2B5EF4-FFF2-40B4-BE49-F238E27FC236}">
                <a16:creationId xmlns:a16="http://schemas.microsoft.com/office/drawing/2014/main" id="{EFCC437B-595F-4646-8382-4A6285A83AEF}"/>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F3CBC6AD-DAEA-BE49-8035-719DF71597F0}"/>
              </a:ext>
            </a:extLst>
          </p:cNvPr>
          <p:cNvSpPr>
            <a:spLocks noGrp="1"/>
          </p:cNvSpPr>
          <p:nvPr>
            <p:ph type="sldNum" sz="quarter" idx="12"/>
          </p:nvPr>
        </p:nvSpPr>
        <p:spPr/>
        <p:txBody>
          <a:bodyPr/>
          <a:lstStyle/>
          <a:p>
            <a:fld id="{5FEA965B-0E3B-CD43-9515-D4E92C30C5B1}" type="slidenum">
              <a:rPr lang="en-US" smtClean="0"/>
              <a:t>‹#›</a:t>
            </a:fld>
            <a:endParaRPr lang="en-US"/>
          </a:p>
        </p:txBody>
      </p:sp>
    </p:spTree>
    <p:extLst>
      <p:ext uri="{BB962C8B-B14F-4D97-AF65-F5344CB8AC3E}">
        <p14:creationId xmlns:p14="http://schemas.microsoft.com/office/powerpoint/2010/main" val="230170771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3" Type="http://schemas.openxmlformats.org/officeDocument/2006/relationships/slideLayout" Target="../slideLayouts/slideLayout25.xml"/><Relationship Id="rId2" Type="http://schemas.openxmlformats.org/officeDocument/2006/relationships/slideLayout" Target="../slideLayouts/slideLayout24.xml"/><Relationship Id="rId1" Type="http://schemas.openxmlformats.org/officeDocument/2006/relationships/slideLayout" Target="../slideLayouts/slideLayout23.xml"/><Relationship Id="rId4" Type="http://schemas.openxmlformats.org/officeDocument/2006/relationships/theme" Target="../theme/theme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52B2FAB8-4AAF-E245-8A70-C1F55B245D9E}"/>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12981260-DB22-D949-9669-689EDCC3F12C}"/>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B9AF2D4-2CB7-5542-93CA-335D27678502}"/>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B7E608D-D292-934D-8C7D-2E9D6D2D3E9C}" type="datetimeFigureOut">
              <a:rPr lang="en-US" smtClean="0"/>
              <a:t>2/7/2023</a:t>
            </a:fld>
            <a:endParaRPr lang="en-US"/>
          </a:p>
        </p:txBody>
      </p:sp>
      <p:sp>
        <p:nvSpPr>
          <p:cNvPr id="5" name="Footer Placeholder 4">
            <a:extLst>
              <a:ext uri="{FF2B5EF4-FFF2-40B4-BE49-F238E27FC236}">
                <a16:creationId xmlns:a16="http://schemas.microsoft.com/office/drawing/2014/main" id="{995EC782-6D2C-5041-B4C4-1A6A1A965502}"/>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3D5A8598-F121-064A-9EA7-8B4445F4630E}"/>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FEA965B-0E3B-CD43-9515-D4E92C30C5B1}" type="slidenum">
              <a:rPr lang="en-US" smtClean="0"/>
              <a:t>‹#›</a:t>
            </a:fld>
            <a:endParaRPr lang="en-US"/>
          </a:p>
        </p:txBody>
      </p:sp>
    </p:spTree>
    <p:extLst>
      <p:ext uri="{BB962C8B-B14F-4D97-AF65-F5344CB8AC3E}">
        <p14:creationId xmlns:p14="http://schemas.microsoft.com/office/powerpoint/2010/main" val="175123116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47CF0456-A9FB-44F0-9F68-B7028EBB326D}"/>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28CC2B77-9A7B-4D48-8AC0-D0345B5C646B}"/>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802240D5-4305-4046-B122-3F4DB0A0DA1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A4D3CD4-2B52-4689-A459-4B7D2DB74E8C}" type="datetimeFigureOut">
              <a:rPr lang="en-GB" smtClean="0"/>
              <a:t>07/02/2023</a:t>
            </a:fld>
            <a:endParaRPr lang="en-GB"/>
          </a:p>
        </p:txBody>
      </p:sp>
      <p:sp>
        <p:nvSpPr>
          <p:cNvPr id="5" name="Footer Placeholder 4">
            <a:extLst>
              <a:ext uri="{FF2B5EF4-FFF2-40B4-BE49-F238E27FC236}">
                <a16:creationId xmlns:a16="http://schemas.microsoft.com/office/drawing/2014/main" id="{CD397BE6-0119-416B-B8F5-7FF0BCA51412}"/>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6568A87A-925F-4BE4-9390-04D8AA88EF9C}"/>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D2E8056-EE95-4567-A65F-706D6BF15E88}" type="slidenum">
              <a:rPr lang="en-GB" smtClean="0"/>
              <a:t>‹#›</a:t>
            </a:fld>
            <a:endParaRPr lang="en-GB"/>
          </a:p>
        </p:txBody>
      </p:sp>
    </p:spTree>
    <p:extLst>
      <p:ext uri="{BB962C8B-B14F-4D97-AF65-F5344CB8AC3E}">
        <p14:creationId xmlns:p14="http://schemas.microsoft.com/office/powerpoint/2010/main" val="109487266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359444382"/>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Lst>
  <p:txStyles>
    <p:titleStyle>
      <a:lvl1pPr algn="l" defTabSz="914377"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594" indent="-228594" algn="l" defTabSz="914377"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8.jpg"/><Relationship Id="rId2" Type="http://schemas.openxmlformats.org/officeDocument/2006/relationships/notesSlide" Target="../notesSlides/notesSlide7.xml"/><Relationship Id="rId1" Type="http://schemas.openxmlformats.org/officeDocument/2006/relationships/slideLayout" Target="../slideLayouts/slideLayout12.xml"/><Relationship Id="rId4" Type="http://schemas.openxmlformats.org/officeDocument/2006/relationships/image" Target="../media/image29.jpeg"/></Relationships>
</file>

<file path=ppt/slides/_rels/slide11.xml.rels><?xml version="1.0" encoding="UTF-8" standalone="yes"?>
<Relationships xmlns="http://schemas.openxmlformats.org/package/2006/relationships"><Relationship Id="rId3" Type="http://schemas.openxmlformats.org/officeDocument/2006/relationships/image" Target="../media/image28.jpg"/><Relationship Id="rId2" Type="http://schemas.openxmlformats.org/officeDocument/2006/relationships/notesSlide" Target="../notesSlides/notesSlide8.xml"/><Relationship Id="rId1" Type="http://schemas.openxmlformats.org/officeDocument/2006/relationships/slideLayout" Target="../slideLayouts/slideLayout12.xml"/><Relationship Id="rId4" Type="http://schemas.openxmlformats.org/officeDocument/2006/relationships/image" Target="../media/image30.png"/></Relationships>
</file>

<file path=ppt/slides/_rels/slide12.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28.jpg"/><Relationship Id="rId1" Type="http://schemas.openxmlformats.org/officeDocument/2006/relationships/slideLayout" Target="../slideLayouts/slideLayout12.xml"/><Relationship Id="rId4" Type="http://schemas.openxmlformats.org/officeDocument/2006/relationships/image" Target="../media/image32.png"/></Relationships>
</file>

<file path=ppt/slides/_rels/slide13.xml.rels><?xml version="1.0" encoding="UTF-8" standalone="yes"?>
<Relationships xmlns="http://schemas.openxmlformats.org/package/2006/relationships"><Relationship Id="rId3" Type="http://schemas.openxmlformats.org/officeDocument/2006/relationships/image" Target="../media/image28.jpg"/><Relationship Id="rId2" Type="http://schemas.openxmlformats.org/officeDocument/2006/relationships/notesSlide" Target="../notesSlides/notesSlide9.xml"/><Relationship Id="rId1" Type="http://schemas.openxmlformats.org/officeDocument/2006/relationships/slideLayout" Target="../slideLayouts/slideLayout1.xml"/><Relationship Id="rId4" Type="http://schemas.openxmlformats.org/officeDocument/2006/relationships/image" Target="../media/image33.jpeg"/></Relationships>
</file>

<file path=ppt/slides/_rels/slide14.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image" Target="../media/image28.jp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28.jpg"/><Relationship Id="rId2" Type="http://schemas.openxmlformats.org/officeDocument/2006/relationships/notesSlide" Target="../notesSlides/notesSlide10.xml"/><Relationship Id="rId1" Type="http://schemas.openxmlformats.org/officeDocument/2006/relationships/slideLayout" Target="../slideLayouts/slideLayout12.xml"/><Relationship Id="rId4" Type="http://schemas.openxmlformats.org/officeDocument/2006/relationships/image" Target="../media/image35.jpeg"/></Relationships>
</file>

<file path=ppt/slides/_rels/slide16.xml.rels><?xml version="1.0" encoding="UTF-8" standalone="yes"?>
<Relationships xmlns="http://schemas.openxmlformats.org/package/2006/relationships"><Relationship Id="rId2" Type="http://schemas.openxmlformats.org/officeDocument/2006/relationships/image" Target="../media/image36.jp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hyperlink" Target="https://warwick.ac.uk/students/opportunities/worldatwarwick/interculturaltraining/" TargetMode="External"/><Relationship Id="rId2" Type="http://schemas.openxmlformats.org/officeDocument/2006/relationships/image" Target="../media/image37.jpg"/><Relationship Id="rId1" Type="http://schemas.openxmlformats.org/officeDocument/2006/relationships/slideLayout" Target="../slideLayouts/slideLayout1.xml"/><Relationship Id="rId6" Type="http://schemas.openxmlformats.org/officeDocument/2006/relationships/image" Target="../media/image38.jpeg"/><Relationship Id="rId5" Type="http://schemas.openxmlformats.org/officeDocument/2006/relationships/hyperlink" Target="https://warwick.ac.uk/students/warwickpresents/" TargetMode="External"/><Relationship Id="rId4" Type="http://schemas.openxmlformats.org/officeDocument/2006/relationships/hyperlink" Target="https://warwick.ac.uk/students/opportunities/worldatwarwick/events/globalconnectionsclub/" TargetMode="External"/></Relationships>
</file>

<file path=ppt/slides/_rels/slide18.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37.jp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37.jpg"/><Relationship Id="rId2" Type="http://schemas.openxmlformats.org/officeDocument/2006/relationships/notesSlide" Target="../notesSlides/notesSlide11.xml"/><Relationship Id="rId1" Type="http://schemas.openxmlformats.org/officeDocument/2006/relationships/slideLayout" Target="../slideLayouts/slideLayout1.xml"/><Relationship Id="rId4" Type="http://schemas.openxmlformats.org/officeDocument/2006/relationships/image" Target="../media/image40.png"/></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8" Type="http://schemas.openxmlformats.org/officeDocument/2006/relationships/hyperlink" Target="https://warwick.ac.uk/students/warwickpresents/" TargetMode="External"/><Relationship Id="rId3" Type="http://schemas.openxmlformats.org/officeDocument/2006/relationships/image" Target="../media/image41.png"/><Relationship Id="rId7" Type="http://schemas.openxmlformats.org/officeDocument/2006/relationships/image" Target="../media/image45.jpeg"/><Relationship Id="rId2" Type="http://schemas.openxmlformats.org/officeDocument/2006/relationships/notesSlide" Target="../notesSlides/notesSlide12.xml"/><Relationship Id="rId1" Type="http://schemas.openxmlformats.org/officeDocument/2006/relationships/slideLayout" Target="../slideLayouts/slideLayout25.xml"/><Relationship Id="rId6" Type="http://schemas.openxmlformats.org/officeDocument/2006/relationships/image" Target="../media/image44.jpeg"/><Relationship Id="rId11" Type="http://schemas.openxmlformats.org/officeDocument/2006/relationships/image" Target="../media/image48.jpeg"/><Relationship Id="rId5" Type="http://schemas.openxmlformats.org/officeDocument/2006/relationships/image" Target="../media/image43.jpeg"/><Relationship Id="rId10" Type="http://schemas.openxmlformats.org/officeDocument/2006/relationships/image" Target="../media/image47.jpeg"/><Relationship Id="rId4" Type="http://schemas.openxmlformats.org/officeDocument/2006/relationships/image" Target="../media/image42.jpeg"/><Relationship Id="rId9" Type="http://schemas.openxmlformats.org/officeDocument/2006/relationships/image" Target="../media/image46.jpeg"/></Relationships>
</file>

<file path=ppt/slides/_rels/slide3.xml.rels><?xml version="1.0" encoding="UTF-8" standalone="yes"?>
<Relationships xmlns="http://schemas.openxmlformats.org/package/2006/relationships"><Relationship Id="rId8" Type="http://schemas.openxmlformats.org/officeDocument/2006/relationships/image" Target="../media/image10.emf"/><Relationship Id="rId3" Type="http://schemas.openxmlformats.org/officeDocument/2006/relationships/image" Target="../media/image5.jpeg"/><Relationship Id="rId7" Type="http://schemas.openxmlformats.org/officeDocument/2006/relationships/image" Target="../media/image9.emf"/><Relationship Id="rId2" Type="http://schemas.openxmlformats.org/officeDocument/2006/relationships/notesSlide" Target="../notesSlides/notesSlide2.xml"/><Relationship Id="rId1" Type="http://schemas.openxmlformats.org/officeDocument/2006/relationships/slideLayout" Target="../slideLayouts/slideLayout1.xml"/><Relationship Id="rId6" Type="http://schemas.openxmlformats.org/officeDocument/2006/relationships/image" Target="../media/image8.emf"/><Relationship Id="rId5" Type="http://schemas.openxmlformats.org/officeDocument/2006/relationships/image" Target="../media/image7.emf"/><Relationship Id="rId4" Type="http://schemas.openxmlformats.org/officeDocument/2006/relationships/image" Target="../media/image6.emf"/><Relationship Id="rId9" Type="http://schemas.openxmlformats.org/officeDocument/2006/relationships/image" Target="../media/image11.emf"/></Relationships>
</file>

<file path=ppt/slides/_rels/slide4.xml.rels><?xml version="1.0" encoding="UTF-8" standalone="yes"?>
<Relationships xmlns="http://schemas.openxmlformats.org/package/2006/relationships"><Relationship Id="rId8" Type="http://schemas.openxmlformats.org/officeDocument/2006/relationships/image" Target="../media/image16.png"/><Relationship Id="rId3" Type="http://schemas.openxmlformats.org/officeDocument/2006/relationships/image" Target="../media/image4.jpeg"/><Relationship Id="rId7" Type="http://schemas.openxmlformats.org/officeDocument/2006/relationships/image" Target="../media/image15.jpeg"/><Relationship Id="rId2" Type="http://schemas.openxmlformats.org/officeDocument/2006/relationships/notesSlide" Target="../notesSlides/notesSlide3.xml"/><Relationship Id="rId1" Type="http://schemas.openxmlformats.org/officeDocument/2006/relationships/slideLayout" Target="../slideLayouts/slideLayout1.xml"/><Relationship Id="rId6" Type="http://schemas.openxmlformats.org/officeDocument/2006/relationships/image" Target="../media/image14.tiff"/><Relationship Id="rId5" Type="http://schemas.openxmlformats.org/officeDocument/2006/relationships/image" Target="../media/image13.tiff"/><Relationship Id="rId4" Type="http://schemas.openxmlformats.org/officeDocument/2006/relationships/image" Target="../media/image12.png"/><Relationship Id="rId9" Type="http://schemas.openxmlformats.org/officeDocument/2006/relationships/image" Target="../media/image17.png"/></Relationships>
</file>

<file path=ppt/slides/_rels/slide5.xml.rels><?xml version="1.0" encoding="UTF-8" standalone="yes"?>
<Relationships xmlns="http://schemas.openxmlformats.org/package/2006/relationships"><Relationship Id="rId2" Type="http://schemas.openxmlformats.org/officeDocument/2006/relationships/image" Target="../media/image18.jp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19.png"/><Relationship Id="rId7" Type="http://schemas.openxmlformats.org/officeDocument/2006/relationships/hyperlink" Target="https://warwick.ac.uk/services/studentopportunity/studentmobility/studyabroad/partnerinstitutions/" TargetMode="External"/><Relationship Id="rId2" Type="http://schemas.openxmlformats.org/officeDocument/2006/relationships/notesSlide" Target="../notesSlides/notesSlide4.xml"/><Relationship Id="rId1" Type="http://schemas.openxmlformats.org/officeDocument/2006/relationships/slideLayout" Target="../slideLayouts/slideLayout1.xml"/><Relationship Id="rId6" Type="http://schemas.openxmlformats.org/officeDocument/2006/relationships/hyperlink" Target="https://warwick.ac.uk/services/studentopportunity/studentmobility/studyabroad/opportunities/" TargetMode="External"/><Relationship Id="rId5" Type="http://schemas.openxmlformats.org/officeDocument/2006/relationships/image" Target="../media/image21.png"/><Relationship Id="rId4" Type="http://schemas.openxmlformats.org/officeDocument/2006/relationships/image" Target="../media/image20.jpg"/></Relationships>
</file>

<file path=ppt/slides/_rels/slide7.xml.rels><?xml version="1.0" encoding="UTF-8" standalone="yes"?>
<Relationships xmlns="http://schemas.openxmlformats.org/package/2006/relationships"><Relationship Id="rId8" Type="http://schemas.openxmlformats.org/officeDocument/2006/relationships/image" Target="../media/image26.jpeg"/><Relationship Id="rId3" Type="http://schemas.openxmlformats.org/officeDocument/2006/relationships/image" Target="../media/image20.jpg"/><Relationship Id="rId7" Type="http://schemas.openxmlformats.org/officeDocument/2006/relationships/image" Target="../media/image25.jpg"/><Relationship Id="rId2" Type="http://schemas.openxmlformats.org/officeDocument/2006/relationships/notesSlide" Target="../notesSlides/notesSlide5.xml"/><Relationship Id="rId1" Type="http://schemas.openxmlformats.org/officeDocument/2006/relationships/slideLayout" Target="../slideLayouts/slideLayout1.xml"/><Relationship Id="rId6" Type="http://schemas.openxmlformats.org/officeDocument/2006/relationships/image" Target="../media/image24.png"/><Relationship Id="rId5" Type="http://schemas.openxmlformats.org/officeDocument/2006/relationships/image" Target="../media/image23.png"/><Relationship Id="rId4" Type="http://schemas.openxmlformats.org/officeDocument/2006/relationships/image" Target="../media/image22.png"/></Relationships>
</file>

<file path=ppt/slides/_rels/slide8.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6.xml"/><Relationship Id="rId1" Type="http://schemas.openxmlformats.org/officeDocument/2006/relationships/slideLayout" Target="../slideLayouts/slideLayout1.xml"/><Relationship Id="rId4" Type="http://schemas.openxmlformats.org/officeDocument/2006/relationships/image" Target="../media/image20.jpg"/></Relationships>
</file>

<file path=ppt/slides/_rels/slide9.xml.rels><?xml version="1.0" encoding="UTF-8" standalone="yes"?>
<Relationships xmlns="http://schemas.openxmlformats.org/package/2006/relationships"><Relationship Id="rId2" Type="http://schemas.openxmlformats.org/officeDocument/2006/relationships/image" Target="../media/image27.jp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7C94A486-B61D-4749-A763-AE206D1C853A}"/>
              </a:ext>
            </a:extLst>
          </p:cNvPr>
          <p:cNvPicPr>
            <a:picLocks noChangeAspect="1"/>
          </p:cNvPicPr>
          <p:nvPr/>
        </p:nvPicPr>
        <p:blipFill>
          <a:blip r:embed="rId3"/>
          <a:stretch>
            <a:fillRect/>
          </a:stretch>
        </p:blipFill>
        <p:spPr>
          <a:xfrm>
            <a:off x="0" y="0"/>
            <a:ext cx="12192000" cy="6858000"/>
          </a:xfrm>
          <a:prstGeom prst="rect">
            <a:avLst/>
          </a:prstGeom>
        </p:spPr>
      </p:pic>
    </p:spTree>
    <p:extLst>
      <p:ext uri="{BB962C8B-B14F-4D97-AF65-F5344CB8AC3E}">
        <p14:creationId xmlns:p14="http://schemas.microsoft.com/office/powerpoint/2010/main" val="241915617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7C94A486-B61D-4749-A763-AE206D1C853A}"/>
              </a:ext>
            </a:extLst>
          </p:cNvPr>
          <p:cNvPicPr>
            <a:picLocks noChangeAspect="1"/>
          </p:cNvPicPr>
          <p:nvPr/>
        </p:nvPicPr>
        <p:blipFill>
          <a:blip r:embed="rId3"/>
          <a:stretch>
            <a:fillRect/>
          </a:stretch>
        </p:blipFill>
        <p:spPr>
          <a:xfrm>
            <a:off x="0" y="0"/>
            <a:ext cx="12192000" cy="6858000"/>
          </a:xfrm>
          <a:prstGeom prst="rect">
            <a:avLst/>
          </a:prstGeom>
        </p:spPr>
      </p:pic>
      <p:sp>
        <p:nvSpPr>
          <p:cNvPr id="3" name="TextBox 2">
            <a:extLst>
              <a:ext uri="{FF2B5EF4-FFF2-40B4-BE49-F238E27FC236}">
                <a16:creationId xmlns:a16="http://schemas.microsoft.com/office/drawing/2014/main" id="{6038A147-CD89-49EC-AC70-5568182A49DB}"/>
              </a:ext>
            </a:extLst>
          </p:cNvPr>
          <p:cNvSpPr txBox="1"/>
          <p:nvPr/>
        </p:nvSpPr>
        <p:spPr>
          <a:xfrm>
            <a:off x="672020" y="482884"/>
            <a:ext cx="5992910" cy="156966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400" b="1" i="0" u="none" strike="noStrike" kern="1200" cap="none" spc="0" normalizeH="0" baseline="0" noProof="0" dirty="0">
                <a:ln>
                  <a:noFill/>
                </a:ln>
                <a:solidFill>
                  <a:prstClr val="black"/>
                </a:solidFill>
                <a:effectLst/>
                <a:uLnTx/>
                <a:uFillTx/>
                <a:latin typeface="Calibri" panose="020F0502020204030204"/>
                <a:ea typeface="+mn-ea"/>
                <a:cs typeface="+mn-cs"/>
              </a:rPr>
              <a:t>Warwick Intensive Study Programme</a:t>
            </a:r>
            <a:br>
              <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rPr>
            </a:br>
            <a:br>
              <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rPr>
            </a:br>
            <a:br>
              <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rPr>
            </a:br>
            <a:br>
              <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rPr>
            </a:br>
            <a:r>
              <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rPr>
              <a:t> </a:t>
            </a:r>
          </a:p>
        </p:txBody>
      </p:sp>
      <p:pic>
        <p:nvPicPr>
          <p:cNvPr id="1026" name="Picture 2">
            <a:extLst>
              <a:ext uri="{FF2B5EF4-FFF2-40B4-BE49-F238E27FC236}">
                <a16:creationId xmlns:a16="http://schemas.microsoft.com/office/drawing/2014/main" id="{77A73DC4-CADF-4742-A69B-D460F42F6170}"/>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336950" y="1009701"/>
            <a:ext cx="4091282" cy="2727521"/>
          </a:xfrm>
          <a:prstGeom prst="rect">
            <a:avLst/>
          </a:prstGeom>
          <a:noFill/>
          <a:extLst>
            <a:ext uri="{909E8E84-426E-40DD-AFC4-6F175D3DCCD1}">
              <a14:hiddenFill xmlns:a14="http://schemas.microsoft.com/office/drawing/2010/main">
                <a:solidFill>
                  <a:srgbClr val="FFFFFF"/>
                </a:solidFill>
              </a14:hiddenFill>
            </a:ext>
          </a:extLst>
        </p:spPr>
      </p:pic>
      <p:sp>
        <p:nvSpPr>
          <p:cNvPr id="2" name="Flowchart: Alternate Process 1">
            <a:extLst>
              <a:ext uri="{FF2B5EF4-FFF2-40B4-BE49-F238E27FC236}">
                <a16:creationId xmlns:a16="http://schemas.microsoft.com/office/drawing/2014/main" id="{E8BA9888-8098-4E9F-92DD-3529B74AB1B6}"/>
              </a:ext>
            </a:extLst>
          </p:cNvPr>
          <p:cNvSpPr/>
          <p:nvPr/>
        </p:nvSpPr>
        <p:spPr>
          <a:xfrm>
            <a:off x="704232" y="4096563"/>
            <a:ext cx="1865697" cy="1020286"/>
          </a:xfrm>
          <a:prstGeom prst="flowChartAlternateProcess">
            <a:avLst/>
          </a:prstGeom>
          <a:solidFill>
            <a:srgbClr val="FF999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1" i="0" u="sng" strike="noStrike" kern="1200" cap="none" spc="0" normalizeH="0" baseline="0" noProof="0" dirty="0">
                <a:ln>
                  <a:noFill/>
                </a:ln>
                <a:solidFill>
                  <a:prstClr val="black"/>
                </a:solidFill>
                <a:effectLst/>
                <a:uLnTx/>
                <a:uFillTx/>
                <a:latin typeface="Calibri" panose="020F0502020204030204"/>
                <a:ea typeface="+mn-ea"/>
                <a:cs typeface="+mn-cs"/>
              </a:rPr>
              <a:t>When?</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rPr>
              <a:t>Term 3  into early summer</a:t>
            </a:r>
          </a:p>
        </p:txBody>
      </p:sp>
      <p:sp>
        <p:nvSpPr>
          <p:cNvPr id="7" name="Flowchart: Alternate Process 6">
            <a:extLst>
              <a:ext uri="{FF2B5EF4-FFF2-40B4-BE49-F238E27FC236}">
                <a16:creationId xmlns:a16="http://schemas.microsoft.com/office/drawing/2014/main" id="{563D80BE-CB62-4060-9191-C7B3B091171B}"/>
              </a:ext>
            </a:extLst>
          </p:cNvPr>
          <p:cNvSpPr/>
          <p:nvPr/>
        </p:nvSpPr>
        <p:spPr>
          <a:xfrm>
            <a:off x="3042910" y="4096562"/>
            <a:ext cx="1865697" cy="1020287"/>
          </a:xfrm>
          <a:prstGeom prst="flowChartAlternateProcess">
            <a:avLst/>
          </a:prstGeom>
          <a:solidFill>
            <a:srgbClr val="B1AF5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1" i="0" u="sng" strike="noStrike" kern="1200" cap="none" spc="0" normalizeH="0" baseline="0" noProof="0" dirty="0">
                <a:ln>
                  <a:noFill/>
                </a:ln>
                <a:solidFill>
                  <a:prstClr val="black"/>
                </a:solidFill>
                <a:effectLst/>
                <a:uLnTx/>
                <a:uFillTx/>
                <a:latin typeface="Calibri" panose="020F0502020204030204"/>
                <a:ea typeface="+mn-ea"/>
                <a:cs typeface="+mn-cs"/>
              </a:rPr>
              <a:t>Cost</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rPr>
              <a:t>No additional fees</a:t>
            </a:r>
          </a:p>
        </p:txBody>
      </p:sp>
      <p:sp>
        <p:nvSpPr>
          <p:cNvPr id="8" name="Flowchart: Alternate Process 7">
            <a:extLst>
              <a:ext uri="{FF2B5EF4-FFF2-40B4-BE49-F238E27FC236}">
                <a16:creationId xmlns:a16="http://schemas.microsoft.com/office/drawing/2014/main" id="{31A77CA0-D3B2-47E3-9DF7-44628218D61F}"/>
              </a:ext>
            </a:extLst>
          </p:cNvPr>
          <p:cNvSpPr/>
          <p:nvPr/>
        </p:nvSpPr>
        <p:spPr>
          <a:xfrm>
            <a:off x="672019" y="1099332"/>
            <a:ext cx="6252763" cy="2637890"/>
          </a:xfrm>
          <a:prstGeom prst="flowChartAlternateProcess">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rPr>
              <a:t>A flagship programme providing a wide range of cross-departmental undergraduate modules with a multi-focal and interdisciplinary approach.</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rPr>
              <a:t>Students study intensively alongside others from top international universities in the world, attending blended credit-bearing modules taught either face-to-face or in a hybrid format over 2-3-4 weeks.</a:t>
            </a:r>
          </a:p>
        </p:txBody>
      </p:sp>
      <p:sp>
        <p:nvSpPr>
          <p:cNvPr id="9" name="Flowchart: Alternate Process 8">
            <a:extLst>
              <a:ext uri="{FF2B5EF4-FFF2-40B4-BE49-F238E27FC236}">
                <a16:creationId xmlns:a16="http://schemas.microsoft.com/office/drawing/2014/main" id="{7DEC1FFD-D7C9-437A-B16B-FF97B9EBFE94}"/>
              </a:ext>
            </a:extLst>
          </p:cNvPr>
          <p:cNvSpPr/>
          <p:nvPr/>
        </p:nvSpPr>
        <p:spPr>
          <a:xfrm>
            <a:off x="8606116" y="4071415"/>
            <a:ext cx="2822116" cy="1045434"/>
          </a:xfrm>
          <a:prstGeom prst="flowChartAlternateProcess">
            <a:avLst/>
          </a:prstGeom>
          <a:solidFill>
            <a:srgbClr val="B1AF5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1" i="0" u="sng" strike="noStrike" kern="1200" cap="none" spc="0" normalizeH="0" baseline="0" noProof="0" dirty="0">
                <a:ln>
                  <a:noFill/>
                </a:ln>
                <a:solidFill>
                  <a:prstClr val="black"/>
                </a:solidFill>
                <a:effectLst/>
                <a:uLnTx/>
                <a:uFillTx/>
                <a:latin typeface="Calibri" panose="020F0502020204030204"/>
                <a:ea typeface="+mn-ea"/>
                <a:cs typeface="+mn-cs"/>
              </a:rPr>
              <a:t>Numbers</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rPr>
              <a:t>100+ students, attending up to two modules/projects</a:t>
            </a:r>
          </a:p>
        </p:txBody>
      </p:sp>
      <p:sp>
        <p:nvSpPr>
          <p:cNvPr id="10" name="Flowchart: Alternate Process 9">
            <a:extLst>
              <a:ext uri="{FF2B5EF4-FFF2-40B4-BE49-F238E27FC236}">
                <a16:creationId xmlns:a16="http://schemas.microsoft.com/office/drawing/2014/main" id="{988A3E0B-B767-4AD4-9DF6-78D1875153F9}"/>
              </a:ext>
            </a:extLst>
          </p:cNvPr>
          <p:cNvSpPr/>
          <p:nvPr/>
        </p:nvSpPr>
        <p:spPr>
          <a:xfrm>
            <a:off x="5346304" y="4095909"/>
            <a:ext cx="2822115" cy="1045434"/>
          </a:xfrm>
          <a:prstGeom prst="flowChartAlternateProcess">
            <a:avLst/>
          </a:prstGeom>
          <a:solidFill>
            <a:srgbClr val="FF999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1" i="0" u="sng" strike="noStrike" kern="1200" cap="none" spc="0" normalizeH="0" baseline="0" noProof="0" dirty="0">
                <a:ln>
                  <a:noFill/>
                </a:ln>
                <a:solidFill>
                  <a:prstClr val="black"/>
                </a:solidFill>
                <a:effectLst/>
                <a:uLnTx/>
                <a:uFillTx/>
                <a:latin typeface="Calibri" panose="020F0502020204030204"/>
                <a:ea typeface="+mn-ea"/>
                <a:cs typeface="+mn-cs"/>
              </a:rPr>
              <a:t>Where?</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rPr>
              <a:t>On Warwick campus and relevant European locations</a:t>
            </a:r>
          </a:p>
        </p:txBody>
      </p:sp>
    </p:spTree>
    <p:extLst>
      <p:ext uri="{BB962C8B-B14F-4D97-AF65-F5344CB8AC3E}">
        <p14:creationId xmlns:p14="http://schemas.microsoft.com/office/powerpoint/2010/main" val="345899639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7C94A486-B61D-4749-A763-AE206D1C853A}"/>
              </a:ext>
            </a:extLst>
          </p:cNvPr>
          <p:cNvPicPr>
            <a:picLocks noChangeAspect="1"/>
          </p:cNvPicPr>
          <p:nvPr/>
        </p:nvPicPr>
        <p:blipFill>
          <a:blip r:embed="rId3"/>
          <a:stretch>
            <a:fillRect/>
          </a:stretch>
        </p:blipFill>
        <p:spPr>
          <a:xfrm>
            <a:off x="0" y="0"/>
            <a:ext cx="12192000" cy="6858000"/>
          </a:xfrm>
          <a:prstGeom prst="rect">
            <a:avLst/>
          </a:prstGeom>
        </p:spPr>
      </p:pic>
      <p:sp>
        <p:nvSpPr>
          <p:cNvPr id="3" name="TextBox 2">
            <a:extLst>
              <a:ext uri="{FF2B5EF4-FFF2-40B4-BE49-F238E27FC236}">
                <a16:creationId xmlns:a16="http://schemas.microsoft.com/office/drawing/2014/main" id="{6038A147-CD89-49EC-AC70-5568182A49DB}"/>
              </a:ext>
            </a:extLst>
          </p:cNvPr>
          <p:cNvSpPr txBox="1"/>
          <p:nvPr/>
        </p:nvSpPr>
        <p:spPr>
          <a:xfrm>
            <a:off x="704585" y="2760991"/>
            <a:ext cx="3245188" cy="83099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400" b="1" i="0" u="none" strike="noStrike" kern="1200" cap="none" spc="0" normalizeH="0" baseline="0" noProof="0" dirty="0">
                <a:ln>
                  <a:noFill/>
                </a:ln>
                <a:solidFill>
                  <a:prstClr val="black"/>
                </a:solidFill>
                <a:effectLst/>
                <a:uLnTx/>
                <a:uFillTx/>
                <a:latin typeface="Calibri" panose="020F0502020204030204"/>
                <a:ea typeface="+mn-ea"/>
                <a:cs typeface="+mn-cs"/>
              </a:rPr>
              <a:t>Virtual International Programme</a:t>
            </a:r>
            <a:r>
              <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rPr>
              <a:t> </a:t>
            </a:r>
          </a:p>
        </p:txBody>
      </p:sp>
      <p:sp>
        <p:nvSpPr>
          <p:cNvPr id="2" name="Flowchart: Alternate Process 1">
            <a:extLst>
              <a:ext uri="{FF2B5EF4-FFF2-40B4-BE49-F238E27FC236}">
                <a16:creationId xmlns:a16="http://schemas.microsoft.com/office/drawing/2014/main" id="{E8BA9888-8098-4E9F-92DD-3529B74AB1B6}"/>
              </a:ext>
            </a:extLst>
          </p:cNvPr>
          <p:cNvSpPr/>
          <p:nvPr/>
        </p:nvSpPr>
        <p:spPr>
          <a:xfrm>
            <a:off x="3151487" y="4024458"/>
            <a:ext cx="1865697" cy="811657"/>
          </a:xfrm>
          <a:prstGeom prst="flowChartAlternateProcess">
            <a:avLst/>
          </a:prstGeom>
          <a:solidFill>
            <a:srgbClr val="FF999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1" i="0" u="sng" strike="noStrike" kern="1200" cap="none" spc="0" normalizeH="0" baseline="0" noProof="0" dirty="0">
                <a:ln>
                  <a:noFill/>
                </a:ln>
                <a:solidFill>
                  <a:prstClr val="black"/>
                </a:solidFill>
                <a:effectLst/>
                <a:uLnTx/>
                <a:uFillTx/>
                <a:latin typeface="Calibri" panose="020F0502020204030204"/>
                <a:ea typeface="+mn-ea"/>
                <a:cs typeface="+mn-cs"/>
              </a:rPr>
              <a:t>When?</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rPr>
              <a:t>Term 3 </a:t>
            </a:r>
          </a:p>
        </p:txBody>
      </p:sp>
      <p:sp>
        <p:nvSpPr>
          <p:cNvPr id="7" name="Flowchart: Alternate Process 6">
            <a:extLst>
              <a:ext uri="{FF2B5EF4-FFF2-40B4-BE49-F238E27FC236}">
                <a16:creationId xmlns:a16="http://schemas.microsoft.com/office/drawing/2014/main" id="{563D80BE-CB62-4060-9191-C7B3B091171B}"/>
              </a:ext>
            </a:extLst>
          </p:cNvPr>
          <p:cNvSpPr/>
          <p:nvPr/>
        </p:nvSpPr>
        <p:spPr>
          <a:xfrm>
            <a:off x="821887" y="4048391"/>
            <a:ext cx="2053610" cy="811657"/>
          </a:xfrm>
          <a:prstGeom prst="flowChartAlternateProcess">
            <a:avLst/>
          </a:prstGeom>
          <a:solidFill>
            <a:srgbClr val="B1AF5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1" i="0" u="sng" strike="noStrike" kern="1200" cap="none" spc="0" normalizeH="0" baseline="0" noProof="0" dirty="0">
                <a:ln>
                  <a:noFill/>
                </a:ln>
                <a:solidFill>
                  <a:prstClr val="black"/>
                </a:solidFill>
                <a:effectLst/>
                <a:uLnTx/>
                <a:uFillTx/>
                <a:latin typeface="Calibri" panose="020F0502020204030204"/>
                <a:ea typeface="+mn-ea"/>
                <a:cs typeface="+mn-cs"/>
              </a:rPr>
              <a:t>Cost</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rPr>
              <a:t>No fees. </a:t>
            </a:r>
          </a:p>
        </p:txBody>
      </p:sp>
      <p:sp>
        <p:nvSpPr>
          <p:cNvPr id="8" name="Flowchart: Alternate Process 7">
            <a:extLst>
              <a:ext uri="{FF2B5EF4-FFF2-40B4-BE49-F238E27FC236}">
                <a16:creationId xmlns:a16="http://schemas.microsoft.com/office/drawing/2014/main" id="{31A77CA0-D3B2-47E3-9DF7-44628218D61F}"/>
              </a:ext>
            </a:extLst>
          </p:cNvPr>
          <p:cNvSpPr/>
          <p:nvPr/>
        </p:nvSpPr>
        <p:spPr>
          <a:xfrm>
            <a:off x="4128569" y="388431"/>
            <a:ext cx="7450733" cy="3430954"/>
          </a:xfrm>
          <a:prstGeom prst="flowChartAlternateProcess">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000" b="1" i="0" u="sng"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err="1">
                <a:ln>
                  <a:noFill/>
                </a:ln>
                <a:solidFill>
                  <a:prstClr val="black"/>
                </a:solidFill>
                <a:effectLst/>
                <a:uLnTx/>
                <a:uFillTx/>
                <a:latin typeface="Calibri" panose="020F0502020204030204"/>
                <a:ea typeface="+mn-ea"/>
                <a:cs typeface="+mn-cs"/>
              </a:rPr>
              <a:t>TeamWork</a:t>
            </a:r>
            <a:r>
              <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rPr>
              <a:t> is a virtual international programme bringing together multi-disciplinary teams of up to 8 students from universities around the world to collaborate on a specific challenge provided by an organisation. </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rPr>
              <a:t>These organisations are based all around the world, and represent a range of different sectors – including global sustainability, business, technology, health, arts and culture.  Types of project include marketing and social media, consultancy and innovation.</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rPr>
              <a:t>Bursary support and priority applications are provided for participants from under-represented demographic groups.</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9" name="Flowchart: Alternate Process 8">
            <a:extLst>
              <a:ext uri="{FF2B5EF4-FFF2-40B4-BE49-F238E27FC236}">
                <a16:creationId xmlns:a16="http://schemas.microsoft.com/office/drawing/2014/main" id="{7DEC1FFD-D7C9-437A-B16B-FF97B9EBFE94}"/>
              </a:ext>
            </a:extLst>
          </p:cNvPr>
          <p:cNvSpPr/>
          <p:nvPr/>
        </p:nvSpPr>
        <p:spPr>
          <a:xfrm>
            <a:off x="5340398" y="4012803"/>
            <a:ext cx="2053610" cy="811657"/>
          </a:xfrm>
          <a:prstGeom prst="flowChartAlternateProcess">
            <a:avLst/>
          </a:prstGeom>
          <a:solidFill>
            <a:srgbClr val="B1AF5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1" i="0" u="sng" strike="noStrike" kern="1200" cap="none" spc="0" normalizeH="0" baseline="0" noProof="0" dirty="0">
                <a:ln>
                  <a:noFill/>
                </a:ln>
                <a:solidFill>
                  <a:prstClr val="black"/>
                </a:solidFill>
                <a:effectLst/>
                <a:uLnTx/>
                <a:uFillTx/>
                <a:latin typeface="Calibri" panose="020F0502020204030204"/>
                <a:ea typeface="+mn-ea"/>
                <a:cs typeface="+mn-cs"/>
              </a:rPr>
              <a:t>Numbers</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rPr>
              <a:t>675 places offered in 2022</a:t>
            </a:r>
          </a:p>
        </p:txBody>
      </p:sp>
      <p:sp>
        <p:nvSpPr>
          <p:cNvPr id="10" name="Flowchart: Alternate Process 9">
            <a:extLst>
              <a:ext uri="{FF2B5EF4-FFF2-40B4-BE49-F238E27FC236}">
                <a16:creationId xmlns:a16="http://schemas.microsoft.com/office/drawing/2014/main" id="{988A3E0B-B767-4AD4-9DF6-78D1875153F9}"/>
              </a:ext>
            </a:extLst>
          </p:cNvPr>
          <p:cNvSpPr/>
          <p:nvPr/>
        </p:nvSpPr>
        <p:spPr>
          <a:xfrm>
            <a:off x="7814176" y="4024459"/>
            <a:ext cx="3555937" cy="811657"/>
          </a:xfrm>
          <a:prstGeom prst="flowChartAlternateProcess">
            <a:avLst/>
          </a:prstGeom>
          <a:solidFill>
            <a:srgbClr val="FF999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1" i="0" u="sng" strike="noStrike" kern="1200" cap="none" spc="0" normalizeH="0" baseline="0" noProof="0" dirty="0">
                <a:ln>
                  <a:noFill/>
                </a:ln>
                <a:solidFill>
                  <a:prstClr val="black"/>
                </a:solidFill>
                <a:effectLst/>
                <a:uLnTx/>
                <a:uFillTx/>
                <a:latin typeface="Calibri" panose="020F0502020204030204"/>
                <a:ea typeface="+mn-ea"/>
                <a:cs typeface="+mn-cs"/>
              </a:rPr>
              <a:t>Feedback</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0" i="1" u="none" strike="noStrike" kern="1200" cap="none" spc="0" normalizeH="0" baseline="0" noProof="0" dirty="0">
                <a:ln>
                  <a:noFill/>
                </a:ln>
                <a:solidFill>
                  <a:prstClr val="black"/>
                </a:solidFill>
                <a:effectLst/>
                <a:uLnTx/>
                <a:uFillTx/>
                <a:latin typeface="Calibri" panose="020F0502020204030204" pitchFamily="34" charset="0"/>
                <a:ea typeface="DengXian" panose="02010600030101010101" pitchFamily="2" charset="-122"/>
                <a:cs typeface="+mn-cs"/>
              </a:rPr>
              <a:t>“</a:t>
            </a:r>
            <a:r>
              <a:rPr kumimoji="0" lang="en-GB" sz="1800" b="0" i="1" u="none" strike="noStrike" kern="1200" cap="none" spc="0" normalizeH="0" baseline="0" noProof="0" dirty="0" err="1">
                <a:ln>
                  <a:noFill/>
                </a:ln>
                <a:solidFill>
                  <a:prstClr val="black"/>
                </a:solidFill>
                <a:effectLst/>
                <a:uLnTx/>
                <a:uFillTx/>
                <a:latin typeface="Calibri" panose="020F0502020204030204" pitchFamily="34" charset="0"/>
                <a:ea typeface="DengXian" panose="02010600030101010101" pitchFamily="2" charset="-122"/>
                <a:cs typeface="+mn-cs"/>
              </a:rPr>
              <a:t>TeamWork</a:t>
            </a:r>
            <a:r>
              <a:rPr kumimoji="0" lang="en-GB" sz="1800" b="0" i="1" u="none" strike="noStrike" kern="1200" cap="none" spc="0" normalizeH="0" baseline="0" noProof="0" dirty="0">
                <a:ln>
                  <a:noFill/>
                </a:ln>
                <a:solidFill>
                  <a:prstClr val="black"/>
                </a:solidFill>
                <a:effectLst/>
                <a:uLnTx/>
                <a:uFillTx/>
                <a:latin typeface="Calibri" panose="020F0502020204030204" pitchFamily="34" charset="0"/>
                <a:ea typeface="DengXian" panose="02010600030101010101" pitchFamily="2" charset="-122"/>
                <a:cs typeface="+mn-cs"/>
              </a:rPr>
              <a:t> has been a highlight of my university experience”</a:t>
            </a:r>
            <a:endParaRPr kumimoji="0" lang="en-GB" sz="1800" b="0" i="1"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6" name="AutoShape 4">
            <a:extLst>
              <a:ext uri="{FF2B5EF4-FFF2-40B4-BE49-F238E27FC236}">
                <a16:creationId xmlns:a16="http://schemas.microsoft.com/office/drawing/2014/main" id="{519A8D47-913E-4DAA-8B9C-5B06E2F17F51}"/>
              </a:ext>
            </a:extLst>
          </p:cNvPr>
          <p:cNvSpPr>
            <a:spLocks noChangeAspect="1" noChangeArrowheads="1"/>
          </p:cNvSpPr>
          <p:nvPr/>
        </p:nvSpPr>
        <p:spPr bwMode="auto">
          <a:xfrm>
            <a:off x="1232451" y="1267713"/>
            <a:ext cx="4069599" cy="4069599"/>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pic>
        <p:nvPicPr>
          <p:cNvPr id="4" name="Picture 3">
            <a:extLst>
              <a:ext uri="{FF2B5EF4-FFF2-40B4-BE49-F238E27FC236}">
                <a16:creationId xmlns:a16="http://schemas.microsoft.com/office/drawing/2014/main" id="{D54376D8-937A-18BE-28CA-2A68EEF20A70}"/>
              </a:ext>
            </a:extLst>
          </p:cNvPr>
          <p:cNvPicPr>
            <a:picLocks noChangeAspect="1"/>
          </p:cNvPicPr>
          <p:nvPr/>
        </p:nvPicPr>
        <p:blipFill>
          <a:blip r:embed="rId4"/>
          <a:stretch>
            <a:fillRect/>
          </a:stretch>
        </p:blipFill>
        <p:spPr>
          <a:xfrm>
            <a:off x="659155" y="388431"/>
            <a:ext cx="3016234" cy="2395406"/>
          </a:xfrm>
          <a:prstGeom prst="rect">
            <a:avLst/>
          </a:prstGeom>
        </p:spPr>
      </p:pic>
    </p:spTree>
    <p:extLst>
      <p:ext uri="{BB962C8B-B14F-4D97-AF65-F5344CB8AC3E}">
        <p14:creationId xmlns:p14="http://schemas.microsoft.com/office/powerpoint/2010/main" val="159308465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7C94A486-B61D-4749-A763-AE206D1C853A}"/>
              </a:ext>
            </a:extLst>
          </p:cNvPr>
          <p:cNvPicPr>
            <a:picLocks noChangeAspect="1"/>
          </p:cNvPicPr>
          <p:nvPr/>
        </p:nvPicPr>
        <p:blipFill>
          <a:blip r:embed="rId2"/>
          <a:stretch>
            <a:fillRect/>
          </a:stretch>
        </p:blipFill>
        <p:spPr>
          <a:xfrm>
            <a:off x="0" y="0"/>
            <a:ext cx="12192000" cy="6858000"/>
          </a:xfrm>
          <a:prstGeom prst="rect">
            <a:avLst/>
          </a:prstGeom>
        </p:spPr>
      </p:pic>
      <p:sp>
        <p:nvSpPr>
          <p:cNvPr id="3" name="TextBox 2">
            <a:extLst>
              <a:ext uri="{FF2B5EF4-FFF2-40B4-BE49-F238E27FC236}">
                <a16:creationId xmlns:a16="http://schemas.microsoft.com/office/drawing/2014/main" id="{6038A147-CD89-49EC-AC70-5568182A49DB}"/>
              </a:ext>
            </a:extLst>
          </p:cNvPr>
          <p:cNvSpPr txBox="1"/>
          <p:nvPr/>
        </p:nvSpPr>
        <p:spPr>
          <a:xfrm>
            <a:off x="672020" y="482884"/>
            <a:ext cx="5992910" cy="156966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400" b="1" i="0" u="none" strike="noStrike" kern="1200" cap="none" spc="0" normalizeH="0" baseline="0" noProof="0" dirty="0">
                <a:ln>
                  <a:noFill/>
                </a:ln>
                <a:solidFill>
                  <a:prstClr val="black"/>
                </a:solidFill>
                <a:effectLst/>
                <a:uLnTx/>
                <a:uFillTx/>
                <a:latin typeface="Calibri" panose="020F0502020204030204"/>
                <a:ea typeface="+mn-ea"/>
                <a:cs typeface="+mn-cs"/>
              </a:rPr>
              <a:t>Global Challenge programme</a:t>
            </a:r>
            <a:br>
              <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rPr>
            </a:br>
            <a:br>
              <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rPr>
            </a:br>
            <a:br>
              <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rPr>
            </a:br>
            <a:br>
              <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rPr>
            </a:br>
            <a:r>
              <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rPr>
              <a:t> </a:t>
            </a:r>
          </a:p>
        </p:txBody>
      </p:sp>
      <p:sp>
        <p:nvSpPr>
          <p:cNvPr id="2" name="Flowchart: Alternate Process 1">
            <a:extLst>
              <a:ext uri="{FF2B5EF4-FFF2-40B4-BE49-F238E27FC236}">
                <a16:creationId xmlns:a16="http://schemas.microsoft.com/office/drawing/2014/main" id="{E8BA9888-8098-4E9F-92DD-3529B74AB1B6}"/>
              </a:ext>
            </a:extLst>
          </p:cNvPr>
          <p:cNvSpPr/>
          <p:nvPr/>
        </p:nvSpPr>
        <p:spPr>
          <a:xfrm>
            <a:off x="704232" y="4096563"/>
            <a:ext cx="1865697" cy="811657"/>
          </a:xfrm>
          <a:prstGeom prst="flowChartAlternateProcess">
            <a:avLst/>
          </a:prstGeom>
          <a:solidFill>
            <a:srgbClr val="FF999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1" i="0" u="sng" strike="noStrike" kern="1200" cap="none" spc="0" normalizeH="0" baseline="0" noProof="0" dirty="0">
                <a:ln>
                  <a:noFill/>
                </a:ln>
                <a:solidFill>
                  <a:schemeClr val="tx1"/>
                </a:solidFill>
                <a:effectLst/>
                <a:uLnTx/>
                <a:uFillTx/>
                <a:latin typeface="Calibri" panose="020F0502020204030204"/>
                <a:ea typeface="+mn-ea"/>
                <a:cs typeface="+mn-cs"/>
              </a:rPr>
              <a:t>When?</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chemeClr val="tx1"/>
                </a:solidFill>
                <a:effectLst/>
                <a:uLnTx/>
                <a:uFillTx/>
                <a:latin typeface="Calibri" panose="020F0502020204030204"/>
                <a:ea typeface="+mn-ea"/>
                <a:cs typeface="+mn-cs"/>
              </a:rPr>
              <a:t>Term 3 </a:t>
            </a:r>
          </a:p>
        </p:txBody>
      </p:sp>
      <p:sp>
        <p:nvSpPr>
          <p:cNvPr id="7" name="Flowchart: Alternate Process 6">
            <a:extLst>
              <a:ext uri="{FF2B5EF4-FFF2-40B4-BE49-F238E27FC236}">
                <a16:creationId xmlns:a16="http://schemas.microsoft.com/office/drawing/2014/main" id="{563D80BE-CB62-4060-9191-C7B3B091171B}"/>
              </a:ext>
            </a:extLst>
          </p:cNvPr>
          <p:cNvSpPr/>
          <p:nvPr/>
        </p:nvSpPr>
        <p:spPr>
          <a:xfrm>
            <a:off x="3086248" y="4078270"/>
            <a:ext cx="2053610" cy="811657"/>
          </a:xfrm>
          <a:prstGeom prst="flowChartAlternateProcess">
            <a:avLst/>
          </a:prstGeom>
          <a:solidFill>
            <a:srgbClr val="B1AF5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1" i="0" u="sng" strike="noStrike" kern="1200" cap="none" spc="0" normalizeH="0" baseline="0" noProof="0" dirty="0">
                <a:ln>
                  <a:noFill/>
                </a:ln>
                <a:solidFill>
                  <a:schemeClr val="tx1"/>
                </a:solidFill>
                <a:effectLst/>
                <a:uLnTx/>
                <a:uFillTx/>
                <a:latin typeface="Calibri" panose="020F0502020204030204"/>
                <a:ea typeface="+mn-ea"/>
                <a:cs typeface="+mn-cs"/>
              </a:rPr>
              <a:t>Cost</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chemeClr val="tx1"/>
                </a:solidFill>
                <a:effectLst/>
                <a:uLnTx/>
                <a:uFillTx/>
                <a:latin typeface="Calibri" panose="020F0502020204030204"/>
                <a:ea typeface="+mn-ea"/>
                <a:cs typeface="+mn-cs"/>
              </a:rPr>
              <a:t>No additional fees</a:t>
            </a:r>
          </a:p>
        </p:txBody>
      </p:sp>
      <p:sp>
        <p:nvSpPr>
          <p:cNvPr id="8" name="Flowchart: Alternate Process 7">
            <a:extLst>
              <a:ext uri="{FF2B5EF4-FFF2-40B4-BE49-F238E27FC236}">
                <a16:creationId xmlns:a16="http://schemas.microsoft.com/office/drawing/2014/main" id="{31A77CA0-D3B2-47E3-9DF7-44628218D61F}"/>
              </a:ext>
            </a:extLst>
          </p:cNvPr>
          <p:cNvSpPr/>
          <p:nvPr/>
        </p:nvSpPr>
        <p:spPr>
          <a:xfrm>
            <a:off x="672019" y="1099332"/>
            <a:ext cx="7408494" cy="2637890"/>
          </a:xfrm>
          <a:prstGeom prst="flowChartAlternateProcess">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1" i="0" u="sng"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rPr>
              <a:t>Students from across a range of subject areas team up virtually with their counterparts from Shanghai Jiao Tong University over three weeks to jointly research and present possible solutions to key global challenges, drawn from the UN Sustainable Development goals.</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rPr>
              <a:t>Projects are student-led, with guidance on research methodology and relevant sources provided by academic experts at SJTU and Warwick</a:t>
            </a:r>
            <a:r>
              <a:rPr kumimoji="0" lang="en-GB" sz="1800" b="0" i="0" u="none" strike="noStrike" kern="1200" cap="none" spc="0" normalizeH="0" baseline="0" noProof="0" dirty="0">
                <a:ln>
                  <a:noFill/>
                </a:ln>
                <a:solidFill>
                  <a:srgbClr val="383838"/>
                </a:solidFill>
                <a:effectLst/>
                <a:uLnTx/>
                <a:uFillTx/>
                <a:latin typeface="Calibri" panose="020F0502020204030204"/>
                <a:ea typeface="+mn-ea"/>
                <a:cs typeface="+mn-cs"/>
              </a:rPr>
              <a:t>.</a:t>
            </a:r>
            <a:endPar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9" name="Flowchart: Alternate Process 8">
            <a:extLst>
              <a:ext uri="{FF2B5EF4-FFF2-40B4-BE49-F238E27FC236}">
                <a16:creationId xmlns:a16="http://schemas.microsoft.com/office/drawing/2014/main" id="{7DEC1FFD-D7C9-437A-B16B-FF97B9EBFE94}"/>
              </a:ext>
            </a:extLst>
          </p:cNvPr>
          <p:cNvSpPr/>
          <p:nvPr/>
        </p:nvSpPr>
        <p:spPr>
          <a:xfrm>
            <a:off x="8606116" y="4071415"/>
            <a:ext cx="2053610" cy="811657"/>
          </a:xfrm>
          <a:prstGeom prst="flowChartAlternateProcess">
            <a:avLst/>
          </a:prstGeom>
          <a:solidFill>
            <a:srgbClr val="B1AF5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1" i="0" u="sng" strike="noStrike" kern="1200" cap="none" spc="0" normalizeH="0" baseline="0" noProof="0" dirty="0">
                <a:ln>
                  <a:noFill/>
                </a:ln>
                <a:solidFill>
                  <a:schemeClr val="tx1"/>
                </a:solidFill>
                <a:effectLst/>
                <a:uLnTx/>
                <a:uFillTx/>
                <a:latin typeface="Calibri" panose="020F0502020204030204"/>
                <a:ea typeface="+mn-ea"/>
                <a:cs typeface="+mn-cs"/>
              </a:rPr>
              <a:t>Numbers</a:t>
            </a:r>
          </a:p>
          <a:p>
            <a:pPr marL="0" marR="0" lvl="0" indent="0" algn="ctr" defTabSz="914400" rtl="0" eaLnBrk="1" fontAlgn="auto" latinLnBrk="0" hangingPunct="1">
              <a:lnSpc>
                <a:spcPct val="100000"/>
              </a:lnSpc>
              <a:spcBef>
                <a:spcPts val="0"/>
              </a:spcBef>
              <a:spcAft>
                <a:spcPts val="0"/>
              </a:spcAft>
              <a:buClrTx/>
              <a:buSzTx/>
              <a:buFontTx/>
              <a:buNone/>
              <a:tabLst/>
              <a:defRPr/>
            </a:pPr>
            <a:r>
              <a:rPr lang="en-GB" dirty="0">
                <a:solidFill>
                  <a:schemeClr val="tx1"/>
                </a:solidFill>
                <a:latin typeface="Calibri" panose="020F0502020204030204"/>
              </a:rPr>
              <a:t>15</a:t>
            </a:r>
            <a:r>
              <a:rPr kumimoji="0" lang="en-GB" sz="1800" b="0" i="0" u="none" strike="noStrike" kern="1200" cap="none" spc="0" normalizeH="0" baseline="0" noProof="0" dirty="0">
                <a:ln>
                  <a:noFill/>
                </a:ln>
                <a:solidFill>
                  <a:schemeClr val="tx1"/>
                </a:solidFill>
                <a:effectLst/>
                <a:uLnTx/>
                <a:uFillTx/>
                <a:latin typeface="Calibri" panose="020F0502020204030204"/>
                <a:ea typeface="+mn-ea"/>
                <a:cs typeface="+mn-cs"/>
              </a:rPr>
              <a:t> places</a:t>
            </a:r>
          </a:p>
        </p:txBody>
      </p:sp>
      <p:sp>
        <p:nvSpPr>
          <p:cNvPr id="10" name="Flowchart: Alternate Process 9">
            <a:extLst>
              <a:ext uri="{FF2B5EF4-FFF2-40B4-BE49-F238E27FC236}">
                <a16:creationId xmlns:a16="http://schemas.microsoft.com/office/drawing/2014/main" id="{988A3E0B-B767-4AD4-9DF6-78D1875153F9}"/>
              </a:ext>
            </a:extLst>
          </p:cNvPr>
          <p:cNvSpPr/>
          <p:nvPr/>
        </p:nvSpPr>
        <p:spPr>
          <a:xfrm>
            <a:off x="5867383" y="4043148"/>
            <a:ext cx="1865697" cy="811657"/>
          </a:xfrm>
          <a:prstGeom prst="flowChartAlternateProcess">
            <a:avLst/>
          </a:prstGeom>
          <a:solidFill>
            <a:srgbClr val="FF999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1" i="0" u="sng" strike="noStrike" kern="1200" cap="none" spc="0" normalizeH="0" baseline="0" noProof="0" dirty="0">
                <a:ln>
                  <a:noFill/>
                </a:ln>
                <a:solidFill>
                  <a:schemeClr val="tx1"/>
                </a:solidFill>
                <a:effectLst/>
                <a:uLnTx/>
                <a:uFillTx/>
                <a:latin typeface="Calibri" panose="020F0502020204030204"/>
                <a:ea typeface="+mn-ea"/>
                <a:cs typeface="+mn-cs"/>
              </a:rPr>
              <a:t>Where?</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chemeClr val="tx1"/>
                </a:solidFill>
                <a:effectLst/>
                <a:uLnTx/>
                <a:uFillTx/>
                <a:latin typeface="Calibri" panose="020F0502020204030204"/>
                <a:ea typeface="+mn-ea"/>
                <a:cs typeface="+mn-cs"/>
              </a:rPr>
              <a:t>Online</a:t>
            </a:r>
          </a:p>
        </p:txBody>
      </p:sp>
      <p:pic>
        <p:nvPicPr>
          <p:cNvPr id="4098" name="Picture 2">
            <a:extLst>
              <a:ext uri="{FF2B5EF4-FFF2-40B4-BE49-F238E27FC236}">
                <a16:creationId xmlns:a16="http://schemas.microsoft.com/office/drawing/2014/main" id="{C9433B9C-3F26-4DFD-BC07-0C1A446227E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980212" y="209879"/>
            <a:ext cx="1778906" cy="1778906"/>
          </a:xfrm>
          <a:prstGeom prst="rect">
            <a:avLst/>
          </a:prstGeom>
          <a:noFill/>
          <a:extLst>
            <a:ext uri="{909E8E84-426E-40DD-AFC4-6F175D3DCCD1}">
              <a14:hiddenFill xmlns:a14="http://schemas.microsoft.com/office/drawing/2010/main">
                <a:solidFill>
                  <a:srgbClr val="FFFFFF"/>
                </a:solidFill>
              </a14:hiddenFill>
            </a:ext>
          </a:extLst>
        </p:spPr>
      </p:pic>
      <p:pic>
        <p:nvPicPr>
          <p:cNvPr id="4100" name="Picture 4">
            <a:extLst>
              <a:ext uri="{FF2B5EF4-FFF2-40B4-BE49-F238E27FC236}">
                <a16:creationId xmlns:a16="http://schemas.microsoft.com/office/drawing/2014/main" id="{1CAF08A8-792B-4DDA-97B3-D3B117A33D30}"/>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485542" y="2106426"/>
            <a:ext cx="2892937" cy="173576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0220285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7C94A486-B61D-4749-A763-AE206D1C853A}"/>
              </a:ext>
            </a:extLst>
          </p:cNvPr>
          <p:cNvPicPr>
            <a:picLocks noChangeAspect="1"/>
          </p:cNvPicPr>
          <p:nvPr/>
        </p:nvPicPr>
        <p:blipFill>
          <a:blip r:embed="rId3"/>
          <a:stretch>
            <a:fillRect/>
          </a:stretch>
        </p:blipFill>
        <p:spPr>
          <a:xfrm>
            <a:off x="0" y="0"/>
            <a:ext cx="12192000" cy="6858000"/>
          </a:xfrm>
          <a:prstGeom prst="rect">
            <a:avLst/>
          </a:prstGeom>
        </p:spPr>
      </p:pic>
      <p:sp>
        <p:nvSpPr>
          <p:cNvPr id="3" name="TextBox 2">
            <a:extLst>
              <a:ext uri="{FF2B5EF4-FFF2-40B4-BE49-F238E27FC236}">
                <a16:creationId xmlns:a16="http://schemas.microsoft.com/office/drawing/2014/main" id="{6038A147-CD89-49EC-AC70-5568182A49DB}"/>
              </a:ext>
            </a:extLst>
          </p:cNvPr>
          <p:cNvSpPr txBox="1"/>
          <p:nvPr/>
        </p:nvSpPr>
        <p:spPr>
          <a:xfrm>
            <a:off x="672020" y="482884"/>
            <a:ext cx="10847961" cy="1569660"/>
          </a:xfrm>
          <a:prstGeom prst="rect">
            <a:avLst/>
          </a:prstGeom>
          <a:noFill/>
        </p:spPr>
        <p:txBody>
          <a:bodyPr wrap="square" rtlCol="0">
            <a:spAutoFit/>
          </a:bodyPr>
          <a:lstStyle/>
          <a:p>
            <a:r>
              <a:rPr lang="en-GB" sz="2400" b="1" dirty="0"/>
              <a:t>International Conference for Undergraduate Research (ICUR)</a:t>
            </a:r>
            <a:br>
              <a:rPr lang="en-GB" dirty="0"/>
            </a:br>
            <a:br>
              <a:rPr lang="en-GB" dirty="0"/>
            </a:br>
            <a:br>
              <a:rPr lang="en-GB" dirty="0"/>
            </a:br>
            <a:br>
              <a:rPr lang="en-GB" dirty="0"/>
            </a:br>
            <a:r>
              <a:rPr lang="en-GB" dirty="0"/>
              <a:t> </a:t>
            </a:r>
          </a:p>
        </p:txBody>
      </p:sp>
      <p:sp>
        <p:nvSpPr>
          <p:cNvPr id="2" name="Flowchart: Alternate Process 1">
            <a:extLst>
              <a:ext uri="{FF2B5EF4-FFF2-40B4-BE49-F238E27FC236}">
                <a16:creationId xmlns:a16="http://schemas.microsoft.com/office/drawing/2014/main" id="{E8BA9888-8098-4E9F-92DD-3529B74AB1B6}"/>
              </a:ext>
            </a:extLst>
          </p:cNvPr>
          <p:cNvSpPr/>
          <p:nvPr/>
        </p:nvSpPr>
        <p:spPr>
          <a:xfrm>
            <a:off x="586410" y="4096563"/>
            <a:ext cx="1983520" cy="811657"/>
          </a:xfrm>
          <a:prstGeom prst="flowChartAlternateProcess">
            <a:avLst/>
          </a:prstGeom>
          <a:solidFill>
            <a:srgbClr val="FF999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u="sng" dirty="0">
                <a:solidFill>
                  <a:schemeClr val="tx1"/>
                </a:solidFill>
              </a:rPr>
              <a:t>When?</a:t>
            </a:r>
          </a:p>
          <a:p>
            <a:pPr algn="ctr"/>
            <a:r>
              <a:rPr lang="en-GB" dirty="0">
                <a:solidFill>
                  <a:schemeClr val="tx1"/>
                </a:solidFill>
              </a:rPr>
              <a:t>End of September</a:t>
            </a:r>
          </a:p>
        </p:txBody>
      </p:sp>
      <p:sp>
        <p:nvSpPr>
          <p:cNvPr id="7" name="Flowchart: Alternate Process 6">
            <a:extLst>
              <a:ext uri="{FF2B5EF4-FFF2-40B4-BE49-F238E27FC236}">
                <a16:creationId xmlns:a16="http://schemas.microsoft.com/office/drawing/2014/main" id="{563D80BE-CB62-4060-9191-C7B3B091171B}"/>
              </a:ext>
            </a:extLst>
          </p:cNvPr>
          <p:cNvSpPr/>
          <p:nvPr/>
        </p:nvSpPr>
        <p:spPr>
          <a:xfrm>
            <a:off x="3086248" y="4078270"/>
            <a:ext cx="2053610" cy="811657"/>
          </a:xfrm>
          <a:prstGeom prst="flowChartAlternateProcess">
            <a:avLst/>
          </a:prstGeom>
          <a:solidFill>
            <a:srgbClr val="B1AF5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u="sng" dirty="0">
                <a:solidFill>
                  <a:schemeClr val="tx1"/>
                </a:solidFill>
              </a:rPr>
              <a:t>Cost</a:t>
            </a:r>
          </a:p>
          <a:p>
            <a:pPr algn="ctr"/>
            <a:r>
              <a:rPr lang="en-GB" dirty="0">
                <a:solidFill>
                  <a:schemeClr val="tx1"/>
                </a:solidFill>
              </a:rPr>
              <a:t>No additional fees</a:t>
            </a:r>
          </a:p>
        </p:txBody>
      </p:sp>
      <p:sp>
        <p:nvSpPr>
          <p:cNvPr id="9" name="Flowchart: Alternate Process 8">
            <a:extLst>
              <a:ext uri="{FF2B5EF4-FFF2-40B4-BE49-F238E27FC236}">
                <a16:creationId xmlns:a16="http://schemas.microsoft.com/office/drawing/2014/main" id="{7DEC1FFD-D7C9-437A-B16B-FF97B9EBFE94}"/>
              </a:ext>
            </a:extLst>
          </p:cNvPr>
          <p:cNvSpPr/>
          <p:nvPr/>
        </p:nvSpPr>
        <p:spPr>
          <a:xfrm>
            <a:off x="8460605" y="4043147"/>
            <a:ext cx="2401125" cy="811657"/>
          </a:xfrm>
          <a:prstGeom prst="flowChartAlternateProcess">
            <a:avLst/>
          </a:prstGeom>
          <a:solidFill>
            <a:srgbClr val="B1AF5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u="sng" dirty="0">
                <a:solidFill>
                  <a:schemeClr val="tx1"/>
                </a:solidFill>
              </a:rPr>
              <a:t>Numbers</a:t>
            </a:r>
          </a:p>
          <a:p>
            <a:pPr algn="ctr"/>
            <a:r>
              <a:rPr lang="en-GB" dirty="0">
                <a:solidFill>
                  <a:schemeClr val="tx1"/>
                </a:solidFill>
              </a:rPr>
              <a:t>550 student presenters annually</a:t>
            </a:r>
          </a:p>
        </p:txBody>
      </p:sp>
      <p:sp>
        <p:nvSpPr>
          <p:cNvPr id="10" name="Flowchart: Alternate Process 9">
            <a:extLst>
              <a:ext uri="{FF2B5EF4-FFF2-40B4-BE49-F238E27FC236}">
                <a16:creationId xmlns:a16="http://schemas.microsoft.com/office/drawing/2014/main" id="{988A3E0B-B767-4AD4-9DF6-78D1875153F9}"/>
              </a:ext>
            </a:extLst>
          </p:cNvPr>
          <p:cNvSpPr/>
          <p:nvPr/>
        </p:nvSpPr>
        <p:spPr>
          <a:xfrm>
            <a:off x="5867383" y="4029209"/>
            <a:ext cx="1865697" cy="811657"/>
          </a:xfrm>
          <a:prstGeom prst="flowChartAlternateProcess">
            <a:avLst/>
          </a:prstGeom>
          <a:solidFill>
            <a:srgbClr val="FF999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u="sng" dirty="0">
                <a:solidFill>
                  <a:schemeClr val="tx1"/>
                </a:solidFill>
              </a:rPr>
              <a:t>Where?</a:t>
            </a:r>
          </a:p>
          <a:p>
            <a:pPr algn="ctr"/>
            <a:r>
              <a:rPr lang="en-GB" dirty="0">
                <a:solidFill>
                  <a:schemeClr val="tx1"/>
                </a:solidFill>
              </a:rPr>
              <a:t>On campus</a:t>
            </a:r>
          </a:p>
        </p:txBody>
      </p:sp>
      <p:pic>
        <p:nvPicPr>
          <p:cNvPr id="1026" name="Picture 2">
            <a:extLst>
              <a:ext uri="{FF2B5EF4-FFF2-40B4-BE49-F238E27FC236}">
                <a16:creationId xmlns:a16="http://schemas.microsoft.com/office/drawing/2014/main" id="{D97B2D57-4559-468E-95EF-6D0C02D35DBD}"/>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l="11184" r="10132"/>
          <a:stretch/>
        </p:blipFill>
        <p:spPr bwMode="auto">
          <a:xfrm>
            <a:off x="-1" y="1508848"/>
            <a:ext cx="4919871" cy="1603273"/>
          </a:xfrm>
          <a:prstGeom prst="rect">
            <a:avLst/>
          </a:prstGeom>
          <a:noFill/>
          <a:extLst>
            <a:ext uri="{909E8E84-426E-40DD-AFC4-6F175D3DCCD1}">
              <a14:hiddenFill xmlns:a14="http://schemas.microsoft.com/office/drawing/2010/main">
                <a:solidFill>
                  <a:srgbClr val="FFFFFF"/>
                </a:solidFill>
              </a14:hiddenFill>
            </a:ext>
          </a:extLst>
        </p:spPr>
      </p:pic>
      <p:sp>
        <p:nvSpPr>
          <p:cNvPr id="8" name="Flowchart: Alternate Process 7">
            <a:extLst>
              <a:ext uri="{FF2B5EF4-FFF2-40B4-BE49-F238E27FC236}">
                <a16:creationId xmlns:a16="http://schemas.microsoft.com/office/drawing/2014/main" id="{31A77CA0-D3B2-47E3-9DF7-44628218D61F}"/>
              </a:ext>
            </a:extLst>
          </p:cNvPr>
          <p:cNvSpPr/>
          <p:nvPr/>
        </p:nvSpPr>
        <p:spPr>
          <a:xfrm>
            <a:off x="5005480" y="960186"/>
            <a:ext cx="6414581" cy="2846502"/>
          </a:xfrm>
          <a:prstGeom prst="flowChartAlternateProcess">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GB" b="1" u="sng" dirty="0">
              <a:solidFill>
                <a:schemeClr val="tx1"/>
              </a:solidFill>
            </a:endParaRPr>
          </a:p>
          <a:p>
            <a:r>
              <a:rPr lang="en-GB" dirty="0">
                <a:solidFill>
                  <a:schemeClr val="tx1"/>
                </a:solidFill>
              </a:rPr>
              <a:t>A</a:t>
            </a:r>
            <a:r>
              <a:rPr lang="en-GB" b="0" i="0" dirty="0">
                <a:solidFill>
                  <a:schemeClr val="tx1"/>
                </a:solidFill>
                <a:effectLst/>
              </a:rPr>
              <a:t>n annual, two-day academic conference that showcases the best in </a:t>
            </a:r>
            <a:r>
              <a:rPr lang="en-GB" i="0" dirty="0">
                <a:solidFill>
                  <a:schemeClr val="tx1"/>
                </a:solidFill>
                <a:effectLst/>
              </a:rPr>
              <a:t>undergraduate research from around the world. Warwick students are joined by others from Monash and our many international partner institutions.</a:t>
            </a:r>
          </a:p>
          <a:p>
            <a:endParaRPr lang="en-GB" i="0" dirty="0">
              <a:solidFill>
                <a:schemeClr val="tx1"/>
              </a:solidFill>
              <a:effectLst/>
            </a:endParaRPr>
          </a:p>
          <a:p>
            <a:pPr algn="l"/>
            <a:r>
              <a:rPr lang="en-GB" b="0" i="0" dirty="0">
                <a:solidFill>
                  <a:schemeClr val="tx1"/>
                </a:solidFill>
                <a:effectLst/>
              </a:rPr>
              <a:t>It provides the opportunity for undergraduate researchers to present their work from their own country and link with fellow presenters in joint sessions via video-conferencing technology.</a:t>
            </a:r>
          </a:p>
          <a:p>
            <a:endParaRPr lang="en-GB" i="0" dirty="0">
              <a:solidFill>
                <a:schemeClr val="tx1"/>
              </a:solidFill>
              <a:effectLst/>
            </a:endParaRPr>
          </a:p>
        </p:txBody>
      </p:sp>
    </p:spTree>
    <p:extLst>
      <p:ext uri="{BB962C8B-B14F-4D97-AF65-F5344CB8AC3E}">
        <p14:creationId xmlns:p14="http://schemas.microsoft.com/office/powerpoint/2010/main" val="393352779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7C94A486-B61D-4749-A763-AE206D1C853A}"/>
              </a:ext>
            </a:extLst>
          </p:cNvPr>
          <p:cNvPicPr>
            <a:picLocks noChangeAspect="1"/>
          </p:cNvPicPr>
          <p:nvPr/>
        </p:nvPicPr>
        <p:blipFill>
          <a:blip r:embed="rId2"/>
          <a:stretch>
            <a:fillRect/>
          </a:stretch>
        </p:blipFill>
        <p:spPr>
          <a:xfrm>
            <a:off x="0" y="0"/>
            <a:ext cx="12192000" cy="6858000"/>
          </a:xfrm>
          <a:prstGeom prst="rect">
            <a:avLst/>
          </a:prstGeom>
        </p:spPr>
      </p:pic>
      <p:sp>
        <p:nvSpPr>
          <p:cNvPr id="3" name="TextBox 2">
            <a:extLst>
              <a:ext uri="{FF2B5EF4-FFF2-40B4-BE49-F238E27FC236}">
                <a16:creationId xmlns:a16="http://schemas.microsoft.com/office/drawing/2014/main" id="{6038A147-CD89-49EC-AC70-5568182A49DB}"/>
              </a:ext>
            </a:extLst>
          </p:cNvPr>
          <p:cNvSpPr txBox="1"/>
          <p:nvPr/>
        </p:nvSpPr>
        <p:spPr>
          <a:xfrm>
            <a:off x="672019" y="482884"/>
            <a:ext cx="7587397" cy="1569660"/>
          </a:xfrm>
          <a:prstGeom prst="rect">
            <a:avLst/>
          </a:prstGeom>
          <a:noFill/>
        </p:spPr>
        <p:txBody>
          <a:bodyPr wrap="square" rtlCol="0">
            <a:spAutoFit/>
          </a:bodyPr>
          <a:lstStyle/>
          <a:p>
            <a:r>
              <a:rPr lang="en-GB" sz="2400" b="1" dirty="0"/>
              <a:t>Undergraduate Research Support Scheme (URSS)</a:t>
            </a:r>
            <a:br>
              <a:rPr lang="en-GB" dirty="0"/>
            </a:br>
            <a:br>
              <a:rPr lang="en-GB" dirty="0"/>
            </a:br>
            <a:br>
              <a:rPr lang="en-GB" dirty="0"/>
            </a:br>
            <a:br>
              <a:rPr lang="en-GB" dirty="0"/>
            </a:br>
            <a:r>
              <a:rPr lang="en-GB" dirty="0"/>
              <a:t> </a:t>
            </a:r>
          </a:p>
        </p:txBody>
      </p:sp>
      <p:sp>
        <p:nvSpPr>
          <p:cNvPr id="2" name="Flowchart: Alternate Process 1">
            <a:extLst>
              <a:ext uri="{FF2B5EF4-FFF2-40B4-BE49-F238E27FC236}">
                <a16:creationId xmlns:a16="http://schemas.microsoft.com/office/drawing/2014/main" id="{E8BA9888-8098-4E9F-92DD-3529B74AB1B6}"/>
              </a:ext>
            </a:extLst>
          </p:cNvPr>
          <p:cNvSpPr/>
          <p:nvPr/>
        </p:nvSpPr>
        <p:spPr>
          <a:xfrm>
            <a:off x="704232" y="4096563"/>
            <a:ext cx="1865697" cy="811657"/>
          </a:xfrm>
          <a:prstGeom prst="flowChartAlternateProcess">
            <a:avLst/>
          </a:prstGeom>
          <a:solidFill>
            <a:srgbClr val="FF999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u="sng" dirty="0">
                <a:solidFill>
                  <a:schemeClr val="tx1"/>
                </a:solidFill>
              </a:rPr>
              <a:t>When?</a:t>
            </a:r>
          </a:p>
          <a:p>
            <a:pPr algn="ctr"/>
            <a:r>
              <a:rPr lang="en-GB" dirty="0">
                <a:solidFill>
                  <a:schemeClr val="tx1"/>
                </a:solidFill>
              </a:rPr>
              <a:t>Summer</a:t>
            </a:r>
          </a:p>
        </p:txBody>
      </p:sp>
      <p:sp>
        <p:nvSpPr>
          <p:cNvPr id="7" name="Flowchart: Alternate Process 6">
            <a:extLst>
              <a:ext uri="{FF2B5EF4-FFF2-40B4-BE49-F238E27FC236}">
                <a16:creationId xmlns:a16="http://schemas.microsoft.com/office/drawing/2014/main" id="{563D80BE-CB62-4060-9191-C7B3B091171B}"/>
              </a:ext>
            </a:extLst>
          </p:cNvPr>
          <p:cNvSpPr/>
          <p:nvPr/>
        </p:nvSpPr>
        <p:spPr>
          <a:xfrm>
            <a:off x="3001617" y="4078270"/>
            <a:ext cx="2138241" cy="811657"/>
          </a:xfrm>
          <a:prstGeom prst="flowChartAlternateProcess">
            <a:avLst/>
          </a:prstGeom>
          <a:solidFill>
            <a:srgbClr val="B1AF5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u="sng" dirty="0">
                <a:solidFill>
                  <a:schemeClr val="tx1"/>
                </a:solidFill>
              </a:rPr>
              <a:t>Cost</a:t>
            </a:r>
          </a:p>
          <a:p>
            <a:pPr algn="ctr"/>
            <a:r>
              <a:rPr lang="en-GB" dirty="0">
                <a:solidFill>
                  <a:schemeClr val="tx1"/>
                </a:solidFill>
              </a:rPr>
              <a:t>Bursary up to £1500</a:t>
            </a:r>
          </a:p>
        </p:txBody>
      </p:sp>
      <p:sp>
        <p:nvSpPr>
          <p:cNvPr id="8" name="Flowchart: Alternate Process 7">
            <a:extLst>
              <a:ext uri="{FF2B5EF4-FFF2-40B4-BE49-F238E27FC236}">
                <a16:creationId xmlns:a16="http://schemas.microsoft.com/office/drawing/2014/main" id="{31A77CA0-D3B2-47E3-9DF7-44628218D61F}"/>
              </a:ext>
            </a:extLst>
          </p:cNvPr>
          <p:cNvSpPr/>
          <p:nvPr/>
        </p:nvSpPr>
        <p:spPr>
          <a:xfrm>
            <a:off x="672019" y="1099332"/>
            <a:ext cx="6252763" cy="2637890"/>
          </a:xfrm>
          <a:prstGeom prst="flowChartAlternateProcess">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GB" b="1" u="sng" dirty="0">
              <a:solidFill>
                <a:schemeClr val="tx1"/>
              </a:solidFill>
            </a:endParaRPr>
          </a:p>
          <a:p>
            <a:pPr algn="l"/>
            <a:r>
              <a:rPr lang="en-GB" b="0" i="0" dirty="0">
                <a:solidFill>
                  <a:schemeClr val="tx1"/>
                </a:solidFill>
                <a:effectLst/>
              </a:rPr>
              <a:t>Enables undergraduate students to carry out a summer research or public engagement project. </a:t>
            </a:r>
          </a:p>
          <a:p>
            <a:pPr algn="l"/>
            <a:endParaRPr lang="en-GB" dirty="0">
              <a:solidFill>
                <a:schemeClr val="tx1"/>
              </a:solidFill>
            </a:endParaRPr>
          </a:p>
          <a:p>
            <a:pPr algn="l"/>
            <a:r>
              <a:rPr lang="en-GB" b="0" i="0" dirty="0">
                <a:solidFill>
                  <a:schemeClr val="tx1"/>
                </a:solidFill>
                <a:effectLst/>
              </a:rPr>
              <a:t>The scheme is open to any UG student at Warwick, in any year including first and final year students. Applicants </a:t>
            </a:r>
            <a:r>
              <a:rPr lang="en-GB" dirty="0">
                <a:solidFill>
                  <a:schemeClr val="tx1"/>
                </a:solidFill>
              </a:rPr>
              <a:t>can </a:t>
            </a:r>
            <a:r>
              <a:rPr lang="en-GB" b="0" i="0" dirty="0">
                <a:solidFill>
                  <a:schemeClr val="tx1"/>
                </a:solidFill>
                <a:effectLst/>
              </a:rPr>
              <a:t>apply for a URSS bursary to undertake their research project, either in the UK or abroad, for between 6-10 weeks</a:t>
            </a:r>
            <a:r>
              <a:rPr lang="en-GB" b="0" i="0" dirty="0">
                <a:solidFill>
                  <a:srgbClr val="383838"/>
                </a:solidFill>
                <a:effectLst/>
                <a:latin typeface="Lato" panose="020F0502020204030203" pitchFamily="34" charset="0"/>
              </a:rPr>
              <a:t>.</a:t>
            </a:r>
            <a:endParaRPr lang="en-GB" b="0" i="0" dirty="0">
              <a:solidFill>
                <a:schemeClr val="tx1"/>
              </a:solidFill>
              <a:effectLst/>
            </a:endParaRPr>
          </a:p>
          <a:p>
            <a:endParaRPr lang="en-GB" i="0" dirty="0">
              <a:solidFill>
                <a:schemeClr val="tx1"/>
              </a:solidFill>
              <a:effectLst/>
            </a:endParaRPr>
          </a:p>
        </p:txBody>
      </p:sp>
      <p:sp>
        <p:nvSpPr>
          <p:cNvPr id="9" name="Flowchart: Alternate Process 8">
            <a:extLst>
              <a:ext uri="{FF2B5EF4-FFF2-40B4-BE49-F238E27FC236}">
                <a16:creationId xmlns:a16="http://schemas.microsoft.com/office/drawing/2014/main" id="{7DEC1FFD-D7C9-437A-B16B-FF97B9EBFE94}"/>
              </a:ext>
            </a:extLst>
          </p:cNvPr>
          <p:cNvSpPr/>
          <p:nvPr/>
        </p:nvSpPr>
        <p:spPr>
          <a:xfrm>
            <a:off x="8606116" y="4041738"/>
            <a:ext cx="2053610" cy="811657"/>
          </a:xfrm>
          <a:prstGeom prst="flowChartAlternateProcess">
            <a:avLst/>
          </a:prstGeom>
          <a:solidFill>
            <a:srgbClr val="B1AF5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u="sng" dirty="0">
                <a:solidFill>
                  <a:schemeClr val="tx1"/>
                </a:solidFill>
              </a:rPr>
              <a:t>Numbers</a:t>
            </a:r>
          </a:p>
          <a:p>
            <a:pPr algn="ctr"/>
            <a:r>
              <a:rPr lang="en-GB" dirty="0">
                <a:solidFill>
                  <a:schemeClr val="tx1"/>
                </a:solidFill>
              </a:rPr>
              <a:t>Over 270 students</a:t>
            </a:r>
          </a:p>
        </p:txBody>
      </p:sp>
      <p:sp>
        <p:nvSpPr>
          <p:cNvPr id="10" name="Flowchart: Alternate Process 9">
            <a:extLst>
              <a:ext uri="{FF2B5EF4-FFF2-40B4-BE49-F238E27FC236}">
                <a16:creationId xmlns:a16="http://schemas.microsoft.com/office/drawing/2014/main" id="{988A3E0B-B767-4AD4-9DF6-78D1875153F9}"/>
              </a:ext>
            </a:extLst>
          </p:cNvPr>
          <p:cNvSpPr/>
          <p:nvPr/>
        </p:nvSpPr>
        <p:spPr>
          <a:xfrm>
            <a:off x="5867383" y="4043148"/>
            <a:ext cx="1865697" cy="811657"/>
          </a:xfrm>
          <a:prstGeom prst="flowChartAlternateProcess">
            <a:avLst/>
          </a:prstGeom>
          <a:solidFill>
            <a:srgbClr val="FF999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u="sng" dirty="0">
                <a:solidFill>
                  <a:schemeClr val="tx1"/>
                </a:solidFill>
              </a:rPr>
              <a:t>Where?</a:t>
            </a:r>
          </a:p>
          <a:p>
            <a:pPr algn="ctr"/>
            <a:r>
              <a:rPr lang="en-GB" dirty="0">
                <a:solidFill>
                  <a:schemeClr val="tx1"/>
                </a:solidFill>
              </a:rPr>
              <a:t>UK or abroad</a:t>
            </a:r>
          </a:p>
        </p:txBody>
      </p:sp>
      <p:pic>
        <p:nvPicPr>
          <p:cNvPr id="2050" name="Picture 2" descr="urss1">
            <a:extLst>
              <a:ext uri="{FF2B5EF4-FFF2-40B4-BE49-F238E27FC236}">
                <a16:creationId xmlns:a16="http://schemas.microsoft.com/office/drawing/2014/main" id="{B9CEFD0F-07CD-4BC4-89F7-FD7F36FBB58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592936" y="1099332"/>
            <a:ext cx="3927045" cy="256111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6231029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7C94A486-B61D-4749-A763-AE206D1C853A}"/>
              </a:ext>
            </a:extLst>
          </p:cNvPr>
          <p:cNvPicPr>
            <a:picLocks noChangeAspect="1"/>
          </p:cNvPicPr>
          <p:nvPr/>
        </p:nvPicPr>
        <p:blipFill>
          <a:blip r:embed="rId3"/>
          <a:stretch>
            <a:fillRect/>
          </a:stretch>
        </p:blipFill>
        <p:spPr>
          <a:xfrm>
            <a:off x="0" y="0"/>
            <a:ext cx="12192000" cy="6858000"/>
          </a:xfrm>
          <a:prstGeom prst="rect">
            <a:avLst/>
          </a:prstGeom>
        </p:spPr>
      </p:pic>
      <p:sp>
        <p:nvSpPr>
          <p:cNvPr id="3" name="TextBox 2">
            <a:extLst>
              <a:ext uri="{FF2B5EF4-FFF2-40B4-BE49-F238E27FC236}">
                <a16:creationId xmlns:a16="http://schemas.microsoft.com/office/drawing/2014/main" id="{6038A147-CD89-49EC-AC70-5568182A49DB}"/>
              </a:ext>
            </a:extLst>
          </p:cNvPr>
          <p:cNvSpPr txBox="1"/>
          <p:nvPr/>
        </p:nvSpPr>
        <p:spPr>
          <a:xfrm>
            <a:off x="672020" y="482884"/>
            <a:ext cx="5992910" cy="156966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400" b="1" i="0" u="none" strike="noStrike" kern="1200" cap="none" spc="0" normalizeH="0" baseline="0" noProof="0" dirty="0">
                <a:ln>
                  <a:noFill/>
                </a:ln>
                <a:solidFill>
                  <a:prstClr val="black"/>
                </a:solidFill>
                <a:effectLst/>
                <a:uLnTx/>
                <a:uFillTx/>
                <a:latin typeface="Calibri" panose="020F0502020204030204"/>
                <a:ea typeface="+mn-ea"/>
                <a:cs typeface="+mn-cs"/>
              </a:rPr>
              <a:t>Warwick in Africa (Community)</a:t>
            </a:r>
            <a:br>
              <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rPr>
            </a:br>
            <a:br>
              <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rPr>
            </a:br>
            <a:br>
              <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rPr>
            </a:br>
            <a:br>
              <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rPr>
            </a:br>
            <a:r>
              <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rPr>
              <a:t> </a:t>
            </a:r>
          </a:p>
        </p:txBody>
      </p:sp>
      <p:sp>
        <p:nvSpPr>
          <p:cNvPr id="2" name="Flowchart: Alternate Process 1">
            <a:extLst>
              <a:ext uri="{FF2B5EF4-FFF2-40B4-BE49-F238E27FC236}">
                <a16:creationId xmlns:a16="http://schemas.microsoft.com/office/drawing/2014/main" id="{E8BA9888-8098-4E9F-92DD-3529B74AB1B6}"/>
              </a:ext>
            </a:extLst>
          </p:cNvPr>
          <p:cNvSpPr/>
          <p:nvPr/>
        </p:nvSpPr>
        <p:spPr>
          <a:xfrm>
            <a:off x="576600" y="3636802"/>
            <a:ext cx="2226133" cy="1597208"/>
          </a:xfrm>
          <a:prstGeom prst="flowChartAlternateProcess">
            <a:avLst/>
          </a:prstGeom>
          <a:solidFill>
            <a:srgbClr val="FF999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1" i="0" u="sng" strike="noStrike" kern="1200" cap="none" spc="0" normalizeH="0" baseline="0" noProof="0" dirty="0">
                <a:ln>
                  <a:noFill/>
                </a:ln>
                <a:solidFill>
                  <a:schemeClr val="tx1"/>
                </a:solidFill>
                <a:effectLst/>
                <a:uLnTx/>
                <a:uFillTx/>
                <a:latin typeface="Calibri" panose="020F0502020204030204"/>
                <a:ea typeface="+mn-ea"/>
                <a:cs typeface="+mn-cs"/>
              </a:rPr>
              <a:t>When?</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chemeClr val="tx1"/>
                </a:solidFill>
                <a:effectLst/>
                <a:uLnTx/>
                <a:uFillTx/>
                <a:latin typeface="Calibri" panose="020F0502020204030204"/>
                <a:ea typeface="+mn-ea"/>
                <a:cs typeface="+mn-cs"/>
              </a:rPr>
              <a:t>Year round but school placements during summer vacation period</a:t>
            </a:r>
          </a:p>
        </p:txBody>
      </p:sp>
      <p:sp>
        <p:nvSpPr>
          <p:cNvPr id="7" name="Flowchart: Alternate Process 6">
            <a:extLst>
              <a:ext uri="{FF2B5EF4-FFF2-40B4-BE49-F238E27FC236}">
                <a16:creationId xmlns:a16="http://schemas.microsoft.com/office/drawing/2014/main" id="{563D80BE-CB62-4060-9191-C7B3B091171B}"/>
              </a:ext>
            </a:extLst>
          </p:cNvPr>
          <p:cNvSpPr/>
          <p:nvPr/>
        </p:nvSpPr>
        <p:spPr>
          <a:xfrm>
            <a:off x="3052559" y="3624421"/>
            <a:ext cx="2781136" cy="1609589"/>
          </a:xfrm>
          <a:prstGeom prst="flowChartAlternateProcess">
            <a:avLst/>
          </a:prstGeom>
          <a:solidFill>
            <a:srgbClr val="B1AF5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1" i="0" u="sng" strike="noStrike" kern="1200" cap="none" spc="0" normalizeH="0" baseline="0" noProof="0" dirty="0">
                <a:ln>
                  <a:noFill/>
                </a:ln>
                <a:solidFill>
                  <a:schemeClr val="tx1"/>
                </a:solidFill>
                <a:effectLst/>
                <a:uLnTx/>
                <a:uFillTx/>
                <a:latin typeface="Calibri" panose="020F0502020204030204"/>
                <a:ea typeface="+mn-ea"/>
                <a:cs typeface="+mn-cs"/>
              </a:rPr>
              <a:t>Cost</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chemeClr val="tx1"/>
                </a:solidFill>
                <a:effectLst/>
                <a:uLnTx/>
                <a:uFillTx/>
                <a:latin typeface="Calibri" panose="020F0502020204030204"/>
                <a:ea typeface="+mn-ea"/>
                <a:cs typeface="+mn-cs"/>
              </a:rPr>
              <a:t>The programme is philanthropically funded and will receive Turing funding in 2023 related to school placements.</a:t>
            </a:r>
          </a:p>
        </p:txBody>
      </p:sp>
      <p:sp>
        <p:nvSpPr>
          <p:cNvPr id="8" name="Flowchart: Alternate Process 7">
            <a:extLst>
              <a:ext uri="{FF2B5EF4-FFF2-40B4-BE49-F238E27FC236}">
                <a16:creationId xmlns:a16="http://schemas.microsoft.com/office/drawing/2014/main" id="{31A77CA0-D3B2-47E3-9DF7-44628218D61F}"/>
              </a:ext>
            </a:extLst>
          </p:cNvPr>
          <p:cNvSpPr/>
          <p:nvPr/>
        </p:nvSpPr>
        <p:spPr>
          <a:xfrm>
            <a:off x="5416903" y="915403"/>
            <a:ext cx="6353339" cy="2637890"/>
          </a:xfrm>
          <a:prstGeom prst="flowChartAlternateProcess">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rPr>
              <a:t>A programme consisting of two core elements: a Student Volunteering programme and a Teacher Support programme - the main subject focus being Mathematics and English.</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Calibri" panose="020F0502020204030204" pitchFamily="34" charset="0"/>
              </a:rPr>
              <a:t>Voluntary opportunities for students also include fundraising and ambassador roles, in addition to provision devised to support the development of a broad range of skills.</a:t>
            </a:r>
            <a:endPar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9" name="Flowchart: Alternate Process 8">
            <a:extLst>
              <a:ext uri="{FF2B5EF4-FFF2-40B4-BE49-F238E27FC236}">
                <a16:creationId xmlns:a16="http://schemas.microsoft.com/office/drawing/2014/main" id="{7DEC1FFD-D7C9-437A-B16B-FF97B9EBFE94}"/>
              </a:ext>
            </a:extLst>
          </p:cNvPr>
          <p:cNvSpPr/>
          <p:nvPr/>
        </p:nvSpPr>
        <p:spPr>
          <a:xfrm>
            <a:off x="8224868" y="3624421"/>
            <a:ext cx="3717306" cy="1597208"/>
          </a:xfrm>
          <a:prstGeom prst="flowChartAlternateProcess">
            <a:avLst/>
          </a:prstGeom>
          <a:solidFill>
            <a:srgbClr val="B1AF5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1" i="0" u="sng" strike="noStrike" kern="1200" cap="none" spc="0" normalizeH="0" baseline="0" noProof="0" dirty="0">
                <a:ln>
                  <a:noFill/>
                </a:ln>
                <a:solidFill>
                  <a:schemeClr val="tx1"/>
                </a:solidFill>
                <a:effectLst/>
                <a:uLnTx/>
                <a:uFillTx/>
                <a:latin typeface="Calibri" panose="020F0502020204030204"/>
                <a:ea typeface="+mn-ea"/>
                <a:cs typeface="+mn-cs"/>
              </a:rPr>
              <a:t>Numbers</a:t>
            </a:r>
          </a:p>
          <a:p>
            <a:pPr marL="285750" marR="0" lvl="0" indent="-285750"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dirty="0">
                <a:solidFill>
                  <a:schemeClr val="tx1"/>
                </a:solidFill>
                <a:latin typeface="Calibri" panose="020F0502020204030204"/>
              </a:rPr>
              <a:t>24</a:t>
            </a:r>
            <a:r>
              <a:rPr kumimoji="0" lang="en-GB" sz="1800" b="0" i="0" u="none" strike="noStrike" kern="1200" cap="none" spc="0" normalizeH="0" baseline="0" noProof="0" dirty="0">
                <a:ln>
                  <a:noFill/>
                </a:ln>
                <a:solidFill>
                  <a:schemeClr val="tx1"/>
                </a:solidFill>
                <a:effectLst/>
                <a:uLnTx/>
                <a:uFillTx/>
                <a:latin typeface="Calibri" panose="020F0502020204030204"/>
                <a:ea typeface="+mn-ea"/>
                <a:cs typeface="+mn-cs"/>
              </a:rPr>
              <a:t> school placements </a:t>
            </a:r>
            <a:r>
              <a:rPr lang="en-GB" dirty="0">
                <a:solidFill>
                  <a:schemeClr val="tx1"/>
                </a:solidFill>
                <a:latin typeface="Calibri" panose="020F0502020204030204"/>
              </a:rPr>
              <a:t>in 2023</a:t>
            </a:r>
            <a:endParaRPr kumimoji="0" lang="en-GB" sz="1800" b="0" i="0" u="none" strike="noStrike" kern="1200" cap="none" spc="0" normalizeH="0" baseline="0" noProof="0" dirty="0">
              <a:ln>
                <a:noFill/>
              </a:ln>
              <a:solidFill>
                <a:schemeClr val="tx1"/>
              </a:solidFill>
              <a:effectLst/>
              <a:uLnTx/>
              <a:uFillTx/>
              <a:latin typeface="Calibri" panose="020F0502020204030204"/>
              <a:ea typeface="+mn-ea"/>
              <a:cs typeface="+mn-cs"/>
            </a:endParaRPr>
          </a:p>
          <a:p>
            <a:pPr marL="285750" marR="0" lvl="0" indent="-285750"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dirty="0">
                <a:solidFill>
                  <a:schemeClr val="tx1"/>
                </a:solidFill>
                <a:latin typeface="Calibri" panose="020F0502020204030204"/>
              </a:rPr>
              <a:t>U</a:t>
            </a:r>
            <a:r>
              <a:rPr kumimoji="0" lang="en-GB" sz="1800" b="0" i="0" u="none" strike="noStrike" kern="1200" cap="none" spc="0" normalizeH="0" baseline="0" noProof="0" dirty="0" err="1">
                <a:ln>
                  <a:noFill/>
                </a:ln>
                <a:solidFill>
                  <a:schemeClr val="tx1"/>
                </a:solidFill>
                <a:effectLst/>
                <a:uLnTx/>
                <a:uFillTx/>
                <a:latin typeface="Calibri" panose="020F0502020204030204"/>
                <a:ea typeface="+mn-ea"/>
                <a:cs typeface="+mn-cs"/>
              </a:rPr>
              <a:t>nlimited</a:t>
            </a:r>
            <a:r>
              <a:rPr kumimoji="0" lang="en-GB" sz="1800" b="0" i="0" u="none" strike="noStrike" kern="1200" cap="none" spc="0" normalizeH="0" baseline="0" noProof="0" dirty="0">
                <a:ln>
                  <a:noFill/>
                </a:ln>
                <a:solidFill>
                  <a:schemeClr val="tx1"/>
                </a:solidFill>
                <a:effectLst/>
                <a:uLnTx/>
                <a:uFillTx/>
                <a:latin typeface="Calibri" panose="020F0502020204030204"/>
                <a:ea typeface="+mn-ea"/>
                <a:cs typeface="+mn-cs"/>
              </a:rPr>
              <a:t> opportunities to participate in community events and activities</a:t>
            </a:r>
          </a:p>
        </p:txBody>
      </p:sp>
      <p:sp>
        <p:nvSpPr>
          <p:cNvPr id="10" name="Flowchart: Alternate Process 9">
            <a:extLst>
              <a:ext uri="{FF2B5EF4-FFF2-40B4-BE49-F238E27FC236}">
                <a16:creationId xmlns:a16="http://schemas.microsoft.com/office/drawing/2014/main" id="{988A3E0B-B767-4AD4-9DF6-78D1875153F9}"/>
              </a:ext>
            </a:extLst>
          </p:cNvPr>
          <p:cNvSpPr/>
          <p:nvPr/>
        </p:nvSpPr>
        <p:spPr>
          <a:xfrm>
            <a:off x="6109345" y="3624421"/>
            <a:ext cx="1865697" cy="1597208"/>
          </a:xfrm>
          <a:prstGeom prst="flowChartAlternateProcess">
            <a:avLst/>
          </a:prstGeom>
          <a:solidFill>
            <a:srgbClr val="FF999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1" i="0" u="sng" strike="noStrike" kern="1200" cap="none" spc="0" normalizeH="0" baseline="0" noProof="0" dirty="0">
                <a:ln>
                  <a:noFill/>
                </a:ln>
                <a:solidFill>
                  <a:schemeClr val="tx1"/>
                </a:solidFill>
                <a:effectLst/>
                <a:uLnTx/>
                <a:uFillTx/>
                <a:latin typeface="Calibri" panose="020F0502020204030204"/>
                <a:ea typeface="+mn-ea"/>
                <a:cs typeface="+mn-cs"/>
              </a:rPr>
              <a:t>Where?</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chemeClr val="tx1"/>
                </a:solidFill>
                <a:effectLst/>
                <a:uLnTx/>
                <a:uFillTx/>
                <a:latin typeface="Calibri" panose="020F0502020204030204"/>
                <a:ea typeface="+mn-ea"/>
                <a:cs typeface="+mn-cs"/>
              </a:rPr>
              <a:t>Ghana, South Africa &amp; Tanzania</a:t>
            </a:r>
          </a:p>
        </p:txBody>
      </p:sp>
      <p:pic>
        <p:nvPicPr>
          <p:cNvPr id="3074" name="Picture 2">
            <a:extLst>
              <a:ext uri="{FF2B5EF4-FFF2-40B4-BE49-F238E27FC236}">
                <a16:creationId xmlns:a16="http://schemas.microsoft.com/office/drawing/2014/main" id="{38EFDD83-B54E-4226-A172-786F046934B0}"/>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l="26093" r="14866"/>
          <a:stretch/>
        </p:blipFill>
        <p:spPr bwMode="auto">
          <a:xfrm>
            <a:off x="672021" y="1039697"/>
            <a:ext cx="4401304" cy="238930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5598573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7C94A486-B61D-4749-A763-AE206D1C853A}"/>
              </a:ext>
            </a:extLst>
          </p:cNvPr>
          <p:cNvPicPr>
            <a:picLocks noChangeAspect="1"/>
          </p:cNvPicPr>
          <p:nvPr/>
        </p:nvPicPr>
        <p:blipFill>
          <a:blip r:embed="rId2"/>
          <a:stretch>
            <a:fillRect/>
          </a:stretch>
        </p:blipFill>
        <p:spPr>
          <a:xfrm>
            <a:off x="0" y="0"/>
            <a:ext cx="12192000" cy="6858000"/>
          </a:xfrm>
          <a:prstGeom prst="rect">
            <a:avLst/>
          </a:prstGeom>
        </p:spPr>
      </p:pic>
    </p:spTree>
    <p:extLst>
      <p:ext uri="{BB962C8B-B14F-4D97-AF65-F5344CB8AC3E}">
        <p14:creationId xmlns:p14="http://schemas.microsoft.com/office/powerpoint/2010/main" val="364880501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7C94A486-B61D-4749-A763-AE206D1C853A}"/>
              </a:ext>
            </a:extLst>
          </p:cNvPr>
          <p:cNvPicPr>
            <a:picLocks noChangeAspect="1"/>
          </p:cNvPicPr>
          <p:nvPr/>
        </p:nvPicPr>
        <p:blipFill>
          <a:blip r:embed="rId2"/>
          <a:stretch>
            <a:fillRect/>
          </a:stretch>
        </p:blipFill>
        <p:spPr>
          <a:xfrm>
            <a:off x="-51847" y="0"/>
            <a:ext cx="12192000" cy="6858000"/>
          </a:xfrm>
          <a:prstGeom prst="rect">
            <a:avLst/>
          </a:prstGeom>
        </p:spPr>
      </p:pic>
      <p:sp>
        <p:nvSpPr>
          <p:cNvPr id="3" name="TextBox 2">
            <a:extLst>
              <a:ext uri="{FF2B5EF4-FFF2-40B4-BE49-F238E27FC236}">
                <a16:creationId xmlns:a16="http://schemas.microsoft.com/office/drawing/2014/main" id="{EB0BE8C8-E712-4F98-A9E4-B00EB8123680}"/>
              </a:ext>
            </a:extLst>
          </p:cNvPr>
          <p:cNvSpPr txBox="1"/>
          <p:nvPr/>
        </p:nvSpPr>
        <p:spPr>
          <a:xfrm>
            <a:off x="820133" y="429763"/>
            <a:ext cx="6023727" cy="5078313"/>
          </a:xfrm>
          <a:prstGeom prst="rect">
            <a:avLst/>
          </a:prstGeom>
          <a:noFill/>
        </p:spPr>
        <p:txBody>
          <a:bodyPr wrap="square" rtlCol="0">
            <a:spAutoFit/>
          </a:bodyPr>
          <a:lstStyle/>
          <a:p>
            <a:r>
              <a:rPr lang="en-GB" b="1" dirty="0"/>
              <a:t>Internationalisation at Home</a:t>
            </a:r>
            <a:r>
              <a:rPr lang="en-GB" dirty="0"/>
              <a:t>  - the international and intercultural learning opportunities you can have at Warwick, without leaving campus.</a:t>
            </a:r>
          </a:p>
          <a:p>
            <a:endParaRPr lang="en-GB" dirty="0"/>
          </a:p>
          <a:p>
            <a:r>
              <a:rPr lang="en-GB" b="1" dirty="0"/>
              <a:t>What’s in it for me? </a:t>
            </a:r>
          </a:p>
          <a:p>
            <a:r>
              <a:rPr lang="en-GB" dirty="0"/>
              <a:t>Make connections with people from all over the world</a:t>
            </a:r>
            <a:br>
              <a:rPr lang="en-GB" dirty="0"/>
            </a:br>
            <a:r>
              <a:rPr lang="en-GB" dirty="0"/>
              <a:t>Get to know yourself and your culture in greater depth</a:t>
            </a:r>
            <a:br>
              <a:rPr lang="en-GB" dirty="0"/>
            </a:br>
            <a:r>
              <a:rPr lang="en-GB" dirty="0"/>
              <a:t>Challenge yourself and develop your intercultural competence Develop your ability to work in multicultural teams </a:t>
            </a:r>
            <a:br>
              <a:rPr lang="en-GB" dirty="0"/>
            </a:br>
            <a:r>
              <a:rPr lang="en-GB" dirty="0"/>
              <a:t>Enhance your CV and gain valuable interview material</a:t>
            </a:r>
            <a:br>
              <a:rPr lang="en-GB" dirty="0"/>
            </a:br>
            <a:r>
              <a:rPr lang="en-GB" dirty="0"/>
              <a:t>Fun, friendship and global citizenship</a:t>
            </a:r>
          </a:p>
          <a:p>
            <a:endParaRPr lang="en-GB" dirty="0"/>
          </a:p>
          <a:p>
            <a:r>
              <a:rPr lang="en-GB" b="1" dirty="0"/>
              <a:t>How can I get involved? </a:t>
            </a:r>
          </a:p>
          <a:p>
            <a:r>
              <a:rPr lang="en-GB" dirty="0"/>
              <a:t>Join our </a:t>
            </a:r>
            <a:r>
              <a:rPr lang="en-GB" dirty="0">
                <a:hlinkClick r:id="rId3"/>
              </a:rPr>
              <a:t>student intercultural training programme</a:t>
            </a:r>
            <a:r>
              <a:rPr lang="en-GB" dirty="0"/>
              <a:t>; become a member of our </a:t>
            </a:r>
            <a:r>
              <a:rPr lang="en-GB" dirty="0">
                <a:hlinkClick r:id="rId4"/>
              </a:rPr>
              <a:t>Global Connections Community</a:t>
            </a:r>
            <a:r>
              <a:rPr lang="en-GB" dirty="0"/>
              <a:t>; take part in our campus cultural celebrations through the </a:t>
            </a:r>
            <a:r>
              <a:rPr lang="en-GB" dirty="0">
                <a:hlinkClick r:id="rId5"/>
              </a:rPr>
              <a:t>Warwick Presents programme </a:t>
            </a:r>
            <a:r>
              <a:rPr lang="en-GB" dirty="0"/>
              <a:t>and so much more </a:t>
            </a:r>
            <a:br>
              <a:rPr lang="en-GB" dirty="0"/>
            </a:br>
            <a:endParaRPr lang="en-GB" dirty="0"/>
          </a:p>
        </p:txBody>
      </p:sp>
      <p:pic>
        <p:nvPicPr>
          <p:cNvPr id="2" name="Picture 1" descr="A group of people dancing&#10;&#10;Description automatically generated with medium confidence">
            <a:extLst>
              <a:ext uri="{FF2B5EF4-FFF2-40B4-BE49-F238E27FC236}">
                <a16:creationId xmlns:a16="http://schemas.microsoft.com/office/drawing/2014/main" id="{0FF50100-B035-DBA0-C7CC-EAFECA10E185}"/>
              </a:ext>
            </a:extLst>
          </p:cNvPr>
          <p:cNvPicPr>
            <a:picLocks noChangeAspect="1"/>
          </p:cNvPicPr>
          <p:nvPr/>
        </p:nvPicPr>
        <p:blipFill>
          <a:blip r:embed="rId6" cstate="print">
            <a:extLst>
              <a:ext uri="{28A0092B-C50C-407E-A947-70E740481C1C}">
                <a14:useLocalDpi xmlns:a14="http://schemas.microsoft.com/office/drawing/2010/main"/>
              </a:ext>
            </a:extLst>
          </a:blip>
          <a:stretch>
            <a:fillRect/>
          </a:stretch>
        </p:blipFill>
        <p:spPr>
          <a:xfrm>
            <a:off x="6843860" y="958402"/>
            <a:ext cx="4962378" cy="3299454"/>
          </a:xfrm>
          <a:prstGeom prst="rect">
            <a:avLst/>
          </a:prstGeom>
        </p:spPr>
      </p:pic>
    </p:spTree>
    <p:extLst>
      <p:ext uri="{BB962C8B-B14F-4D97-AF65-F5344CB8AC3E}">
        <p14:creationId xmlns:p14="http://schemas.microsoft.com/office/powerpoint/2010/main" val="81794780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7C94A486-B61D-4749-A763-AE206D1C853A}"/>
              </a:ext>
            </a:extLst>
          </p:cNvPr>
          <p:cNvPicPr>
            <a:picLocks noChangeAspect="1"/>
          </p:cNvPicPr>
          <p:nvPr/>
        </p:nvPicPr>
        <p:blipFill>
          <a:blip r:embed="rId2"/>
          <a:stretch>
            <a:fillRect/>
          </a:stretch>
        </p:blipFill>
        <p:spPr>
          <a:xfrm>
            <a:off x="-10751" y="0"/>
            <a:ext cx="12192000" cy="6858000"/>
          </a:xfrm>
          <a:prstGeom prst="rect">
            <a:avLst/>
          </a:prstGeom>
        </p:spPr>
      </p:pic>
      <p:sp>
        <p:nvSpPr>
          <p:cNvPr id="7" name="TextBox 6">
            <a:extLst>
              <a:ext uri="{FF2B5EF4-FFF2-40B4-BE49-F238E27FC236}">
                <a16:creationId xmlns:a16="http://schemas.microsoft.com/office/drawing/2014/main" id="{716DDB14-8DFA-41EA-8DBB-1B642BDFFEA1}"/>
              </a:ext>
            </a:extLst>
          </p:cNvPr>
          <p:cNvSpPr txBox="1"/>
          <p:nvPr/>
        </p:nvSpPr>
        <p:spPr>
          <a:xfrm>
            <a:off x="672020" y="375351"/>
            <a:ext cx="5992910" cy="1569660"/>
          </a:xfrm>
          <a:prstGeom prst="rect">
            <a:avLst/>
          </a:prstGeom>
          <a:noFill/>
        </p:spPr>
        <p:txBody>
          <a:bodyPr wrap="square" rtlCol="0">
            <a:spAutoFit/>
          </a:bodyPr>
          <a:lstStyle/>
          <a:p>
            <a:r>
              <a:rPr lang="en-GB" sz="2400" b="1" dirty="0"/>
              <a:t>Intercultural Training</a:t>
            </a:r>
            <a:br>
              <a:rPr lang="en-GB" dirty="0"/>
            </a:br>
            <a:br>
              <a:rPr lang="en-GB" dirty="0"/>
            </a:br>
            <a:br>
              <a:rPr lang="en-GB" dirty="0"/>
            </a:br>
            <a:br>
              <a:rPr lang="en-GB" dirty="0"/>
            </a:br>
            <a:r>
              <a:rPr lang="en-GB" dirty="0"/>
              <a:t> </a:t>
            </a:r>
          </a:p>
        </p:txBody>
      </p:sp>
      <p:sp>
        <p:nvSpPr>
          <p:cNvPr id="9" name="Flowchart: Alternate Process 8">
            <a:extLst>
              <a:ext uri="{FF2B5EF4-FFF2-40B4-BE49-F238E27FC236}">
                <a16:creationId xmlns:a16="http://schemas.microsoft.com/office/drawing/2014/main" id="{CC64A47B-302C-4244-B4B7-5911766BD12A}"/>
              </a:ext>
            </a:extLst>
          </p:cNvPr>
          <p:cNvSpPr/>
          <p:nvPr/>
        </p:nvSpPr>
        <p:spPr>
          <a:xfrm>
            <a:off x="573082" y="3852841"/>
            <a:ext cx="2838447" cy="1264866"/>
          </a:xfrm>
          <a:prstGeom prst="flowChartAlternateProcess">
            <a:avLst/>
          </a:prstGeom>
          <a:solidFill>
            <a:srgbClr val="DFC64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4400" b="1" dirty="0">
                <a:solidFill>
                  <a:schemeClr val="tx1"/>
                </a:solidFill>
              </a:rPr>
              <a:t>2000</a:t>
            </a:r>
          </a:p>
          <a:p>
            <a:pPr algn="ctr"/>
            <a:r>
              <a:rPr lang="en-GB" b="1" dirty="0">
                <a:solidFill>
                  <a:schemeClr val="tx1"/>
                </a:solidFill>
              </a:rPr>
              <a:t>Students attended a workshop in one year</a:t>
            </a:r>
            <a:endParaRPr lang="en-GB" dirty="0">
              <a:solidFill>
                <a:schemeClr val="tx1"/>
              </a:solidFill>
            </a:endParaRPr>
          </a:p>
        </p:txBody>
      </p:sp>
      <p:pic>
        <p:nvPicPr>
          <p:cNvPr id="11" name="Picture 10">
            <a:extLst>
              <a:ext uri="{FF2B5EF4-FFF2-40B4-BE49-F238E27FC236}">
                <a16:creationId xmlns:a16="http://schemas.microsoft.com/office/drawing/2014/main" id="{61A6C2C7-AEE6-44BE-A1E3-BF971448DF7A}"/>
              </a:ext>
            </a:extLst>
          </p:cNvPr>
          <p:cNvPicPr/>
          <p:nvPr/>
        </p:nvPicPr>
        <p:blipFill>
          <a:blip r:embed="rId3">
            <a:extLst>
              <a:ext uri="{28A0092B-C50C-407E-A947-70E740481C1C}">
                <a14:useLocalDpi xmlns:a14="http://schemas.microsoft.com/office/drawing/2010/main" val="0"/>
              </a:ext>
            </a:extLst>
          </a:blip>
          <a:stretch>
            <a:fillRect/>
          </a:stretch>
        </p:blipFill>
        <p:spPr>
          <a:xfrm>
            <a:off x="6168987" y="375351"/>
            <a:ext cx="5907922" cy="4296542"/>
          </a:xfrm>
          <a:prstGeom prst="rect">
            <a:avLst/>
          </a:prstGeom>
        </p:spPr>
      </p:pic>
      <p:sp>
        <p:nvSpPr>
          <p:cNvPr id="2" name="TextBox 1">
            <a:extLst>
              <a:ext uri="{FF2B5EF4-FFF2-40B4-BE49-F238E27FC236}">
                <a16:creationId xmlns:a16="http://schemas.microsoft.com/office/drawing/2014/main" id="{475EDC18-1894-4595-9F56-C05BB61AA3E4}"/>
              </a:ext>
            </a:extLst>
          </p:cNvPr>
          <p:cNvSpPr txBox="1"/>
          <p:nvPr/>
        </p:nvSpPr>
        <p:spPr>
          <a:xfrm>
            <a:off x="8075488" y="4779153"/>
            <a:ext cx="1812676" cy="338554"/>
          </a:xfrm>
          <a:prstGeom prst="rect">
            <a:avLst/>
          </a:prstGeom>
          <a:noFill/>
        </p:spPr>
        <p:txBody>
          <a:bodyPr wrap="none" rtlCol="0">
            <a:spAutoFit/>
          </a:bodyPr>
          <a:lstStyle/>
          <a:p>
            <a:r>
              <a:rPr lang="en-GB" sz="1600" dirty="0"/>
              <a:t>- Student feedback</a:t>
            </a:r>
          </a:p>
        </p:txBody>
      </p:sp>
      <p:sp>
        <p:nvSpPr>
          <p:cNvPr id="10" name="Flowchart: Alternate Process 9">
            <a:extLst>
              <a:ext uri="{FF2B5EF4-FFF2-40B4-BE49-F238E27FC236}">
                <a16:creationId xmlns:a16="http://schemas.microsoft.com/office/drawing/2014/main" id="{833CB67B-4DE2-457A-859B-7E4C12E4226D}"/>
              </a:ext>
            </a:extLst>
          </p:cNvPr>
          <p:cNvSpPr/>
          <p:nvPr/>
        </p:nvSpPr>
        <p:spPr>
          <a:xfrm>
            <a:off x="503139" y="959975"/>
            <a:ext cx="5907922" cy="2620915"/>
          </a:xfrm>
          <a:prstGeom prst="flowChartAlternateProcess">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dirty="0">
              <a:solidFill>
                <a:schemeClr val="tx1"/>
              </a:solidFill>
            </a:endParaRPr>
          </a:p>
          <a:p>
            <a:endParaRPr lang="en-US" b="1" u="sng" dirty="0">
              <a:solidFill>
                <a:schemeClr val="tx1"/>
              </a:solidFill>
            </a:endParaRPr>
          </a:p>
          <a:p>
            <a:r>
              <a:rPr lang="en-US" sz="1800" dirty="0">
                <a:solidFill>
                  <a:schemeClr val="tx1"/>
                </a:solidFill>
              </a:rPr>
              <a:t>Highly interactive and experiential programme aimed at helping students to </a:t>
            </a:r>
            <a:r>
              <a:rPr lang="en-GB" sz="1800" dirty="0">
                <a:solidFill>
                  <a:schemeClr val="tx1"/>
                </a:solidFill>
                <a:effectLst/>
                <a:ea typeface="Times New Roman" panose="02020603050405020304" pitchFamily="18" charset="0"/>
              </a:rPr>
              <a:t>better understand, communicate, and build effective relationships with those from different cultural backgrounds without resorting to stereotype.</a:t>
            </a:r>
            <a:endParaRPr lang="en-US" dirty="0">
              <a:solidFill>
                <a:schemeClr val="tx1"/>
              </a:solidFill>
              <a:effectLst/>
              <a:ea typeface="Times New Roman" panose="02020603050405020304" pitchFamily="18" charset="0"/>
            </a:endParaRPr>
          </a:p>
          <a:p>
            <a:endParaRPr lang="en-US" sz="1800" dirty="0">
              <a:solidFill>
                <a:schemeClr val="tx1"/>
              </a:solidFill>
            </a:endParaRPr>
          </a:p>
          <a:p>
            <a:r>
              <a:rPr lang="en-US" dirty="0">
                <a:solidFill>
                  <a:schemeClr val="tx1"/>
                </a:solidFill>
              </a:rPr>
              <a:t>Provides students with the opportunity to</a:t>
            </a:r>
            <a:r>
              <a:rPr lang="en-US" sz="1800" dirty="0">
                <a:solidFill>
                  <a:schemeClr val="tx1"/>
                </a:solidFill>
              </a:rPr>
              <a:t> enhance skills that are highly sought after by employers.</a:t>
            </a:r>
          </a:p>
          <a:p>
            <a:endParaRPr lang="en-US" sz="1800" dirty="0">
              <a:solidFill>
                <a:schemeClr val="tx1"/>
              </a:solidFill>
            </a:endParaRPr>
          </a:p>
          <a:p>
            <a:endParaRPr lang="en-GB" i="0" dirty="0">
              <a:solidFill>
                <a:schemeClr val="tx1"/>
              </a:solidFill>
              <a:effectLst/>
            </a:endParaRPr>
          </a:p>
        </p:txBody>
      </p:sp>
      <p:sp>
        <p:nvSpPr>
          <p:cNvPr id="12" name="Flowchart: Alternate Process 11">
            <a:extLst>
              <a:ext uri="{FF2B5EF4-FFF2-40B4-BE49-F238E27FC236}">
                <a16:creationId xmlns:a16="http://schemas.microsoft.com/office/drawing/2014/main" id="{01A6FF88-F617-447F-B18A-2A635FCF178A}"/>
              </a:ext>
            </a:extLst>
          </p:cNvPr>
          <p:cNvSpPr/>
          <p:nvPr/>
        </p:nvSpPr>
        <p:spPr>
          <a:xfrm>
            <a:off x="3856598" y="3845101"/>
            <a:ext cx="3030511" cy="1264866"/>
          </a:xfrm>
          <a:prstGeom prst="flowChartAlternateProcess">
            <a:avLst/>
          </a:prstGeom>
          <a:solidFill>
            <a:srgbClr val="7FC7AD"/>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800" i="1" dirty="0">
                <a:solidFill>
                  <a:schemeClr val="tx1"/>
                </a:solidFill>
                <a:effectLst/>
                <a:latin typeface="Calibri" panose="020F0502020204030204" pitchFamily="34" charset="0"/>
                <a:ea typeface="Times New Roman" panose="02020603050405020304" pitchFamily="18" charset="0"/>
              </a:rPr>
              <a:t>“This was incredible - honestly the best workshop I have ever attended”</a:t>
            </a:r>
            <a:endParaRPr lang="en-GB" dirty="0">
              <a:solidFill>
                <a:schemeClr val="tx1"/>
              </a:solidFill>
            </a:endParaRPr>
          </a:p>
        </p:txBody>
      </p:sp>
    </p:spTree>
    <p:extLst>
      <p:ext uri="{BB962C8B-B14F-4D97-AF65-F5344CB8AC3E}">
        <p14:creationId xmlns:p14="http://schemas.microsoft.com/office/powerpoint/2010/main" val="409213394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7C94A486-B61D-4749-A763-AE206D1C853A}"/>
              </a:ext>
            </a:extLst>
          </p:cNvPr>
          <p:cNvPicPr>
            <a:picLocks noChangeAspect="1"/>
          </p:cNvPicPr>
          <p:nvPr/>
        </p:nvPicPr>
        <p:blipFill>
          <a:blip r:embed="rId3"/>
          <a:stretch>
            <a:fillRect/>
          </a:stretch>
        </p:blipFill>
        <p:spPr>
          <a:xfrm>
            <a:off x="-10751" y="0"/>
            <a:ext cx="12192000" cy="6858000"/>
          </a:xfrm>
          <a:prstGeom prst="rect">
            <a:avLst/>
          </a:prstGeom>
        </p:spPr>
      </p:pic>
      <p:sp>
        <p:nvSpPr>
          <p:cNvPr id="4" name="TextBox 3">
            <a:extLst>
              <a:ext uri="{FF2B5EF4-FFF2-40B4-BE49-F238E27FC236}">
                <a16:creationId xmlns:a16="http://schemas.microsoft.com/office/drawing/2014/main" id="{AD00BA25-C024-4E34-93E7-B0506D2D2C51}"/>
              </a:ext>
            </a:extLst>
          </p:cNvPr>
          <p:cNvSpPr txBox="1"/>
          <p:nvPr/>
        </p:nvSpPr>
        <p:spPr>
          <a:xfrm>
            <a:off x="503139" y="375351"/>
            <a:ext cx="3185664" cy="52322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800" b="1" i="0" u="none" strike="noStrike" kern="1200" cap="none" spc="0" normalizeH="0" baseline="0" noProof="0" dirty="0">
                <a:ln>
                  <a:noFill/>
                </a:ln>
                <a:effectLst/>
                <a:uLnTx/>
                <a:uFillTx/>
                <a:latin typeface="Calibri" panose="020F0502020204030204"/>
                <a:ea typeface="+mn-ea"/>
                <a:cs typeface="+mn-cs"/>
              </a:rPr>
              <a:t>Global Connections</a:t>
            </a:r>
            <a:endParaRPr kumimoji="0" lang="en-GB" sz="2000" b="0" i="0" u="none" strike="noStrike" kern="1200" cap="none" spc="0" normalizeH="0" baseline="0" noProof="0" dirty="0">
              <a:ln>
                <a:noFill/>
              </a:ln>
              <a:effectLst/>
              <a:uLnTx/>
              <a:uFillTx/>
              <a:latin typeface="Calibri" panose="020F0502020204030204"/>
              <a:ea typeface="+mn-ea"/>
              <a:cs typeface="+mn-cs"/>
            </a:endParaRPr>
          </a:p>
        </p:txBody>
      </p:sp>
      <p:sp>
        <p:nvSpPr>
          <p:cNvPr id="6" name="Flowchart: Alternate Process 5">
            <a:extLst>
              <a:ext uri="{FF2B5EF4-FFF2-40B4-BE49-F238E27FC236}">
                <a16:creationId xmlns:a16="http://schemas.microsoft.com/office/drawing/2014/main" id="{2120BF73-C904-4DCA-BF14-2CAE9775DDA3}"/>
              </a:ext>
            </a:extLst>
          </p:cNvPr>
          <p:cNvSpPr/>
          <p:nvPr/>
        </p:nvSpPr>
        <p:spPr>
          <a:xfrm>
            <a:off x="3746321" y="3429000"/>
            <a:ext cx="2838447" cy="1625061"/>
          </a:xfrm>
          <a:prstGeom prst="flowChartAlternateProcess">
            <a:avLst/>
          </a:prstGeom>
          <a:solidFill>
            <a:srgbClr val="DFC64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400" dirty="0">
                <a:solidFill>
                  <a:schemeClr val="tx1"/>
                </a:solidFill>
              </a:rPr>
              <a:t>Regular social events</a:t>
            </a:r>
          </a:p>
        </p:txBody>
      </p:sp>
      <p:sp>
        <p:nvSpPr>
          <p:cNvPr id="8" name="Flowchart: Alternate Process 7">
            <a:extLst>
              <a:ext uri="{FF2B5EF4-FFF2-40B4-BE49-F238E27FC236}">
                <a16:creationId xmlns:a16="http://schemas.microsoft.com/office/drawing/2014/main" id="{2DB7D433-C78B-40BC-96B2-79CC66B8B0DF}"/>
              </a:ext>
            </a:extLst>
          </p:cNvPr>
          <p:cNvSpPr/>
          <p:nvPr/>
        </p:nvSpPr>
        <p:spPr>
          <a:xfrm>
            <a:off x="497336" y="3429000"/>
            <a:ext cx="2838447" cy="1625061"/>
          </a:xfrm>
          <a:prstGeom prst="flowChartAlternateProcess">
            <a:avLst/>
          </a:prstGeom>
          <a:solidFill>
            <a:srgbClr val="7FC7AD"/>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400" dirty="0">
                <a:solidFill>
                  <a:schemeClr val="tx1"/>
                </a:solidFill>
                <a:latin typeface="Calibri" panose="020F0502020204030204" pitchFamily="34" charset="0"/>
              </a:rPr>
              <a:t>Connect around shared interests in our friendly online space.</a:t>
            </a:r>
          </a:p>
        </p:txBody>
      </p:sp>
      <p:pic>
        <p:nvPicPr>
          <p:cNvPr id="2" name="Picture 1">
            <a:extLst>
              <a:ext uri="{FF2B5EF4-FFF2-40B4-BE49-F238E27FC236}">
                <a16:creationId xmlns:a16="http://schemas.microsoft.com/office/drawing/2014/main" id="{7232BBA6-5FDB-140D-9A22-A8D61EC0AFB8}"/>
              </a:ext>
            </a:extLst>
          </p:cNvPr>
          <p:cNvPicPr>
            <a:picLocks noChangeAspect="1"/>
          </p:cNvPicPr>
          <p:nvPr/>
        </p:nvPicPr>
        <p:blipFill rotWithShape="1">
          <a:blip r:embed="rId4"/>
          <a:srcRect l="9312" r="14556"/>
          <a:stretch/>
        </p:blipFill>
        <p:spPr>
          <a:xfrm>
            <a:off x="7066445" y="922888"/>
            <a:ext cx="4727160" cy="4131173"/>
          </a:xfrm>
          <a:prstGeom prst="roundRect">
            <a:avLst/>
          </a:prstGeom>
          <a:ln w="41275">
            <a:solidFill>
              <a:srgbClr val="552D62"/>
            </a:solidFill>
          </a:ln>
        </p:spPr>
      </p:pic>
      <p:sp>
        <p:nvSpPr>
          <p:cNvPr id="10" name="Flowchart: Alternate Process 9">
            <a:extLst>
              <a:ext uri="{FF2B5EF4-FFF2-40B4-BE49-F238E27FC236}">
                <a16:creationId xmlns:a16="http://schemas.microsoft.com/office/drawing/2014/main" id="{87E96335-CB4F-3E36-62D9-D3A5FF94B40E}"/>
              </a:ext>
            </a:extLst>
          </p:cNvPr>
          <p:cNvSpPr/>
          <p:nvPr/>
        </p:nvSpPr>
        <p:spPr>
          <a:xfrm>
            <a:off x="503139" y="922887"/>
            <a:ext cx="2838447" cy="2132398"/>
          </a:xfrm>
          <a:prstGeom prst="flowChartAlternateProcess">
            <a:avLst/>
          </a:prstGeom>
          <a:solidFill>
            <a:srgbClr val="DFC64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400" dirty="0">
                <a:solidFill>
                  <a:schemeClr val="tx1"/>
                </a:solidFill>
              </a:rPr>
              <a:t>We welcome ALL students - home &amp; international; undergrad &amp; postgrad!</a:t>
            </a:r>
          </a:p>
        </p:txBody>
      </p:sp>
      <p:sp>
        <p:nvSpPr>
          <p:cNvPr id="15" name="Flowchart: Alternate Process 14">
            <a:extLst>
              <a:ext uri="{FF2B5EF4-FFF2-40B4-BE49-F238E27FC236}">
                <a16:creationId xmlns:a16="http://schemas.microsoft.com/office/drawing/2014/main" id="{F4F413BB-4A92-3A15-95B1-DCC3E363EE56}"/>
              </a:ext>
            </a:extLst>
          </p:cNvPr>
          <p:cNvSpPr/>
          <p:nvPr/>
        </p:nvSpPr>
        <p:spPr>
          <a:xfrm>
            <a:off x="3746321" y="922887"/>
            <a:ext cx="2838447" cy="2132398"/>
          </a:xfrm>
          <a:prstGeom prst="flowChartAlternateProcess">
            <a:avLst/>
          </a:prstGeom>
          <a:solidFill>
            <a:srgbClr val="7FC7AD"/>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400" dirty="0">
                <a:solidFill>
                  <a:schemeClr val="tx1"/>
                </a:solidFill>
                <a:latin typeface="Calibri" panose="020F0502020204030204" pitchFamily="34" charset="0"/>
              </a:rPr>
              <a:t>Meet friends and connect across cultures at our informal social and</a:t>
            </a:r>
          </a:p>
          <a:p>
            <a:pPr algn="ctr"/>
            <a:r>
              <a:rPr lang="en-GB" sz="2400" dirty="0">
                <a:solidFill>
                  <a:schemeClr val="tx1"/>
                </a:solidFill>
                <a:latin typeface="Calibri" panose="020F0502020204030204" pitchFamily="34" charset="0"/>
              </a:rPr>
              <a:t>cultural events.</a:t>
            </a:r>
          </a:p>
        </p:txBody>
      </p:sp>
      <p:sp>
        <p:nvSpPr>
          <p:cNvPr id="16" name="TextBox 15">
            <a:extLst>
              <a:ext uri="{FF2B5EF4-FFF2-40B4-BE49-F238E27FC236}">
                <a16:creationId xmlns:a16="http://schemas.microsoft.com/office/drawing/2014/main" id="{B26FBAA8-C12D-435F-7F29-3AFD4B657F6E}"/>
              </a:ext>
            </a:extLst>
          </p:cNvPr>
          <p:cNvSpPr txBox="1"/>
          <p:nvPr/>
        </p:nvSpPr>
        <p:spPr>
          <a:xfrm>
            <a:off x="7066445" y="375351"/>
            <a:ext cx="4727160" cy="46166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400" b="1" i="0" u="none" strike="noStrike" kern="1200" cap="none" spc="0" normalizeH="0" baseline="0" noProof="0" dirty="0">
                <a:ln>
                  <a:noFill/>
                </a:ln>
                <a:effectLst/>
                <a:uLnTx/>
                <a:uFillTx/>
                <a:latin typeface="Calibri" panose="020F0502020204030204"/>
                <a:ea typeface="+mn-ea"/>
                <a:cs typeface="+mn-cs"/>
              </a:rPr>
              <a:t>warwick.ac.uk/</a:t>
            </a:r>
            <a:r>
              <a:rPr kumimoji="0" lang="en-GB" sz="2400" b="1" i="0" u="none" strike="noStrike" kern="1200" cap="none" spc="0" normalizeH="0" baseline="0" noProof="0" dirty="0" err="1">
                <a:ln>
                  <a:noFill/>
                </a:ln>
                <a:effectLst/>
                <a:uLnTx/>
                <a:uFillTx/>
                <a:latin typeface="Calibri" panose="020F0502020204030204"/>
                <a:ea typeface="+mn-ea"/>
                <a:cs typeface="+mn-cs"/>
              </a:rPr>
              <a:t>globalconnections</a:t>
            </a:r>
            <a:endParaRPr kumimoji="0" lang="en-GB" sz="2400" b="1" i="0" u="none" strike="noStrike" kern="1200" cap="none" spc="0" normalizeH="0" baseline="0" noProof="0" dirty="0">
              <a:ln>
                <a:noFill/>
              </a:ln>
              <a:effectLst/>
              <a:uLnTx/>
              <a:uFillTx/>
              <a:latin typeface="Calibri" panose="020F0502020204030204"/>
              <a:ea typeface="+mn-ea"/>
              <a:cs typeface="+mn-cs"/>
            </a:endParaRPr>
          </a:p>
        </p:txBody>
      </p:sp>
    </p:spTree>
    <p:extLst>
      <p:ext uri="{BB962C8B-B14F-4D97-AF65-F5344CB8AC3E}">
        <p14:creationId xmlns:p14="http://schemas.microsoft.com/office/powerpoint/2010/main" val="426104520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45" name="Rectangle 44">
            <a:extLst>
              <a:ext uri="{FF2B5EF4-FFF2-40B4-BE49-F238E27FC236}">
                <a16:creationId xmlns:a16="http://schemas.microsoft.com/office/drawing/2014/main" id="{231BF440-39FA-4087-84CC-2EEC0BBDAF2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18" name="Picture 17" descr="Chart&#10;&#10;Description automatically generated">
            <a:extLst>
              <a:ext uri="{FF2B5EF4-FFF2-40B4-BE49-F238E27FC236}">
                <a16:creationId xmlns:a16="http://schemas.microsoft.com/office/drawing/2014/main" id="{30ED8B64-4624-5841-A156-FEFC323E6DB9}"/>
              </a:ext>
            </a:extLst>
          </p:cNvPr>
          <p:cNvPicPr>
            <a:picLocks noChangeAspect="1"/>
          </p:cNvPicPr>
          <p:nvPr/>
        </p:nvPicPr>
        <p:blipFill rotWithShape="1">
          <a:blip r:embed="rId2"/>
          <a:srcRect t="25684" r="4" b="17733"/>
          <a:stretch/>
        </p:blipFill>
        <p:spPr>
          <a:xfrm>
            <a:off x="4883025" y="10"/>
            <a:ext cx="7308975" cy="3364982"/>
          </a:xfrm>
          <a:custGeom>
            <a:avLst/>
            <a:gdLst/>
            <a:ahLst/>
            <a:cxnLst/>
            <a:rect l="l" t="t" r="r" b="b"/>
            <a:pathLst>
              <a:path w="7308975" h="3364992">
                <a:moveTo>
                  <a:pt x="0" y="0"/>
                </a:moveTo>
                <a:lnTo>
                  <a:pt x="7308975" y="0"/>
                </a:lnTo>
                <a:lnTo>
                  <a:pt x="7308975" y="3364992"/>
                </a:lnTo>
                <a:lnTo>
                  <a:pt x="1210305" y="3364992"/>
                </a:lnTo>
                <a:lnTo>
                  <a:pt x="1192705" y="2943200"/>
                </a:lnTo>
                <a:cubicBezTo>
                  <a:pt x="1098874" y="1825108"/>
                  <a:pt x="684692" y="821621"/>
                  <a:pt x="62981" y="69271"/>
                </a:cubicBezTo>
                <a:close/>
              </a:path>
            </a:pathLst>
          </a:custGeom>
        </p:spPr>
      </p:pic>
      <p:pic>
        <p:nvPicPr>
          <p:cNvPr id="5" name="Picture 4">
            <a:extLst>
              <a:ext uri="{FF2B5EF4-FFF2-40B4-BE49-F238E27FC236}">
                <a16:creationId xmlns:a16="http://schemas.microsoft.com/office/drawing/2014/main" id="{7C94A486-B61D-4749-A763-AE206D1C853A}"/>
              </a:ext>
            </a:extLst>
          </p:cNvPr>
          <p:cNvPicPr>
            <a:picLocks noChangeAspect="1"/>
          </p:cNvPicPr>
          <p:nvPr/>
        </p:nvPicPr>
        <p:blipFill rotWithShape="1">
          <a:blip r:embed="rId3"/>
          <a:srcRect t="18153" r="-2" b="-2"/>
          <a:stretch/>
        </p:blipFill>
        <p:spPr>
          <a:xfrm>
            <a:off x="4883025" y="3493008"/>
            <a:ext cx="7308975" cy="3364992"/>
          </a:xfrm>
          <a:custGeom>
            <a:avLst/>
            <a:gdLst/>
            <a:ahLst/>
            <a:cxnLst/>
            <a:rect l="l" t="t" r="r" b="b"/>
            <a:pathLst>
              <a:path w="7308975" h="3364992">
                <a:moveTo>
                  <a:pt x="1210305" y="0"/>
                </a:moveTo>
                <a:lnTo>
                  <a:pt x="7308975" y="0"/>
                </a:lnTo>
                <a:lnTo>
                  <a:pt x="7308975" y="3364992"/>
                </a:lnTo>
                <a:lnTo>
                  <a:pt x="0" y="3364992"/>
                </a:lnTo>
                <a:lnTo>
                  <a:pt x="62981" y="3295722"/>
                </a:lnTo>
                <a:cubicBezTo>
                  <a:pt x="684692" y="2543371"/>
                  <a:pt x="1098874" y="1539884"/>
                  <a:pt x="1192705" y="421793"/>
                </a:cubicBezTo>
                <a:close/>
              </a:path>
            </a:pathLst>
          </a:custGeom>
        </p:spPr>
      </p:pic>
      <p:sp useBgFill="1">
        <p:nvSpPr>
          <p:cNvPr id="47" name="Freeform: Shape 46">
            <a:extLst>
              <a:ext uri="{FF2B5EF4-FFF2-40B4-BE49-F238E27FC236}">
                <a16:creationId xmlns:a16="http://schemas.microsoft.com/office/drawing/2014/main" id="{F04E4CBA-303B-48BD-8451-C2701CB0EEB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6096001" cy="6858000"/>
          </a:xfrm>
          <a:custGeom>
            <a:avLst/>
            <a:gdLst>
              <a:gd name="connsiteX0" fmla="*/ 0 w 6096001"/>
              <a:gd name="connsiteY0" fmla="*/ 0 h 6858000"/>
              <a:gd name="connsiteX1" fmla="*/ 4883024 w 6096001"/>
              <a:gd name="connsiteY1" fmla="*/ 0 h 6858000"/>
              <a:gd name="connsiteX2" fmla="*/ 4946006 w 6096001"/>
              <a:gd name="connsiteY2" fmla="*/ 69271 h 6858000"/>
              <a:gd name="connsiteX3" fmla="*/ 6096001 w 6096001"/>
              <a:gd name="connsiteY3" fmla="*/ 3429000 h 6858000"/>
              <a:gd name="connsiteX4" fmla="*/ 4946006 w 6096001"/>
              <a:gd name="connsiteY4" fmla="*/ 6788730 h 6858000"/>
              <a:gd name="connsiteX5" fmla="*/ 4883024 w 6096001"/>
              <a:gd name="connsiteY5" fmla="*/ 6858000 h 6858000"/>
              <a:gd name="connsiteX6" fmla="*/ 0 w 6096001"/>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096001" h="6858000">
                <a:moveTo>
                  <a:pt x="0" y="0"/>
                </a:moveTo>
                <a:lnTo>
                  <a:pt x="4883024" y="0"/>
                </a:lnTo>
                <a:lnTo>
                  <a:pt x="4946006" y="69271"/>
                </a:lnTo>
                <a:cubicBezTo>
                  <a:pt x="5656532" y="929100"/>
                  <a:pt x="6096001" y="2116944"/>
                  <a:pt x="6096001" y="3429000"/>
                </a:cubicBezTo>
                <a:cubicBezTo>
                  <a:pt x="6096001" y="4741056"/>
                  <a:pt x="5656532" y="5928900"/>
                  <a:pt x="4946006" y="6788730"/>
                </a:cubicBezTo>
                <a:lnTo>
                  <a:pt x="4883024" y="6858000"/>
                </a:lnTo>
                <a:lnTo>
                  <a:pt x="0" y="6858000"/>
                </a:lnTo>
                <a:close/>
              </a:path>
            </a:pathLst>
          </a:custGeom>
          <a:ln w="9525">
            <a:solidFill>
              <a:srgbClr val="EFEFEF"/>
            </a:solidFill>
          </a:ln>
          <a:effectLst>
            <a:outerShdw blurRad="50800" dist="38100" algn="l" rotWithShape="0">
              <a:schemeClr val="bg1">
                <a:lumMod val="8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useBgFill="1">
        <p:nvSpPr>
          <p:cNvPr id="49" name="Freeform: Shape 48">
            <a:extLst>
              <a:ext uri="{FF2B5EF4-FFF2-40B4-BE49-F238E27FC236}">
                <a16:creationId xmlns:a16="http://schemas.microsoft.com/office/drawing/2014/main" id="{F6CA58B3-AFCC-4A40-9882-50D5080879B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6087332" cy="6858000"/>
          </a:xfrm>
          <a:custGeom>
            <a:avLst/>
            <a:gdLst>
              <a:gd name="connsiteX0" fmla="*/ 0 w 6087332"/>
              <a:gd name="connsiteY0" fmla="*/ 0 h 6858000"/>
              <a:gd name="connsiteX1" fmla="*/ 4874355 w 6087332"/>
              <a:gd name="connsiteY1" fmla="*/ 0 h 6858000"/>
              <a:gd name="connsiteX2" fmla="*/ 4937337 w 6087332"/>
              <a:gd name="connsiteY2" fmla="*/ 69271 h 6858000"/>
              <a:gd name="connsiteX3" fmla="*/ 6087332 w 6087332"/>
              <a:gd name="connsiteY3" fmla="*/ 3429000 h 6858000"/>
              <a:gd name="connsiteX4" fmla="*/ 4937337 w 6087332"/>
              <a:gd name="connsiteY4" fmla="*/ 6788730 h 6858000"/>
              <a:gd name="connsiteX5" fmla="*/ 4874355 w 6087332"/>
              <a:gd name="connsiteY5" fmla="*/ 6858000 h 6858000"/>
              <a:gd name="connsiteX6" fmla="*/ 0 w 6087332"/>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087332" h="6858000">
                <a:moveTo>
                  <a:pt x="0" y="0"/>
                </a:moveTo>
                <a:lnTo>
                  <a:pt x="4874355" y="0"/>
                </a:lnTo>
                <a:lnTo>
                  <a:pt x="4937337" y="69271"/>
                </a:lnTo>
                <a:cubicBezTo>
                  <a:pt x="5647863" y="929100"/>
                  <a:pt x="6087332" y="2116944"/>
                  <a:pt x="6087332" y="3429000"/>
                </a:cubicBezTo>
                <a:cubicBezTo>
                  <a:pt x="6087332" y="4741056"/>
                  <a:pt x="5647863" y="5928900"/>
                  <a:pt x="4937337" y="6788730"/>
                </a:cubicBezTo>
                <a:lnTo>
                  <a:pt x="4874355" y="6858000"/>
                </a:lnTo>
                <a:lnTo>
                  <a:pt x="0" y="685800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9" name="Title 8">
            <a:extLst>
              <a:ext uri="{FF2B5EF4-FFF2-40B4-BE49-F238E27FC236}">
                <a16:creationId xmlns:a16="http://schemas.microsoft.com/office/drawing/2014/main" id="{9EFDE06D-9319-3C4D-A839-AA978A924C1D}"/>
              </a:ext>
            </a:extLst>
          </p:cNvPr>
          <p:cNvSpPr>
            <a:spLocks noGrp="1"/>
          </p:cNvSpPr>
          <p:nvPr>
            <p:ph type="title"/>
          </p:nvPr>
        </p:nvSpPr>
        <p:spPr>
          <a:xfrm>
            <a:off x="448056" y="859536"/>
            <a:ext cx="4832802" cy="1243584"/>
          </a:xfrm>
        </p:spPr>
        <p:txBody>
          <a:bodyPr>
            <a:normAutofit/>
          </a:bodyPr>
          <a:lstStyle/>
          <a:p>
            <a:r>
              <a:rPr lang="en-US" sz="3200" b="1" dirty="0" err="1">
                <a:latin typeface="+mn-lt"/>
                <a:ea typeface="+mn-ea"/>
                <a:cs typeface="+mn-cs"/>
              </a:rPr>
              <a:t>Internationalisation</a:t>
            </a:r>
            <a:r>
              <a:rPr lang="en-US" sz="3200" b="1" dirty="0">
                <a:latin typeface="+mn-lt"/>
                <a:ea typeface="+mn-ea"/>
                <a:cs typeface="+mn-cs"/>
              </a:rPr>
              <a:t> @ Warwick</a:t>
            </a:r>
          </a:p>
        </p:txBody>
      </p:sp>
      <p:sp>
        <p:nvSpPr>
          <p:cNvPr id="51" name="Rectangle 50">
            <a:extLst>
              <a:ext uri="{FF2B5EF4-FFF2-40B4-BE49-F238E27FC236}">
                <a16:creationId xmlns:a16="http://schemas.microsoft.com/office/drawing/2014/main" id="{75C56826-D4E5-42ED-8529-079651CB300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152144"/>
            <a:ext cx="128016" cy="65390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useBgFill="1">
        <p:nvSpPr>
          <p:cNvPr id="53" name="Rectangle 52">
            <a:extLst>
              <a:ext uri="{FF2B5EF4-FFF2-40B4-BE49-F238E27FC236}">
                <a16:creationId xmlns:a16="http://schemas.microsoft.com/office/drawing/2014/main" id="{82095FCE-EF05-4443-B97A-85DEE3A5CA1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49544" y="2194560"/>
            <a:ext cx="4892040" cy="18288"/>
          </a:xfrm>
          <a:prstGeom prst="rect">
            <a:avLst/>
          </a:prstGeom>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55" name="Rectangle 54">
            <a:extLst>
              <a:ext uri="{FF2B5EF4-FFF2-40B4-BE49-F238E27FC236}">
                <a16:creationId xmlns:a16="http://schemas.microsoft.com/office/drawing/2014/main" id="{CA00AE6B-AA30-4CF8-BA6F-339B780AD76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49544" y="2194560"/>
            <a:ext cx="4892040" cy="18288"/>
          </a:xfrm>
          <a:prstGeom prst="rect">
            <a:avLst/>
          </a:prstGeom>
          <a:solidFill>
            <a:srgbClr val="D5D5D5"/>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9" name="Content Placeholder 18">
            <a:extLst>
              <a:ext uri="{FF2B5EF4-FFF2-40B4-BE49-F238E27FC236}">
                <a16:creationId xmlns:a16="http://schemas.microsoft.com/office/drawing/2014/main" id="{DE512DE8-37E0-0549-A9E7-FE75C50E2531}"/>
              </a:ext>
            </a:extLst>
          </p:cNvPr>
          <p:cNvSpPr>
            <a:spLocks noGrp="1"/>
          </p:cNvSpPr>
          <p:nvPr>
            <p:ph idx="1"/>
          </p:nvPr>
        </p:nvSpPr>
        <p:spPr>
          <a:xfrm>
            <a:off x="448056" y="2512611"/>
            <a:ext cx="4832803" cy="3664351"/>
          </a:xfrm>
        </p:spPr>
        <p:txBody>
          <a:bodyPr>
            <a:normAutofit/>
          </a:bodyPr>
          <a:lstStyle/>
          <a:p>
            <a:pPr marL="0" indent="0">
              <a:buNone/>
            </a:pPr>
            <a:r>
              <a:rPr lang="en-GB" sz="1700" i="1" dirty="0"/>
              <a:t>Internationalisation at Warwick is a dynamic, ongoing, transformative process of enhancement. It enables us to address global challenges, articulate the local specificity of complex problems, transcend disciplinary, language and national borders through our curricular/co-curricular offering, research priorities, partnerships, campus and global presence. We recognise and value the vital contribution of international students to our global learning community and aspire for all Warwick students to develop intercultural competency and curiosity, able to operate and communicate effectively in global teams and environments. </a:t>
            </a:r>
          </a:p>
          <a:p>
            <a:pPr marL="0" indent="0">
              <a:buNone/>
            </a:pPr>
            <a:endParaRPr lang="en-GB" sz="1700" dirty="0"/>
          </a:p>
          <a:p>
            <a:pPr marL="0" indent="0">
              <a:buNone/>
            </a:pPr>
            <a:endParaRPr lang="en-US" sz="1700" dirty="0"/>
          </a:p>
        </p:txBody>
      </p:sp>
    </p:spTree>
    <p:extLst>
      <p:ext uri="{BB962C8B-B14F-4D97-AF65-F5344CB8AC3E}">
        <p14:creationId xmlns:p14="http://schemas.microsoft.com/office/powerpoint/2010/main" val="3854256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rgbClr val="511C6C"/>
        </a:solidFill>
        <a:effectLst/>
      </p:bgPr>
    </p:bg>
    <p:spTree>
      <p:nvGrpSpPr>
        <p:cNvPr id="1" name=""/>
        <p:cNvGrpSpPr/>
        <p:nvPr/>
      </p:nvGrpSpPr>
      <p:grpSpPr>
        <a:xfrm>
          <a:off x="0" y="0"/>
          <a:ext cx="0" cy="0"/>
          <a:chOff x="0" y="0"/>
          <a:chExt cx="0" cy="0"/>
        </a:xfrm>
      </p:grpSpPr>
      <p:pic>
        <p:nvPicPr>
          <p:cNvPr id="2" name="Picture 1" descr="A picture containing text, clipart&#10;&#10;Description automatically generated">
            <a:extLst>
              <a:ext uri="{FF2B5EF4-FFF2-40B4-BE49-F238E27FC236}">
                <a16:creationId xmlns:a16="http://schemas.microsoft.com/office/drawing/2014/main" id="{F8E8CDE9-64F1-7A5F-CAD8-F30A494B3B95}"/>
              </a:ext>
            </a:extLst>
          </p:cNvPr>
          <p:cNvPicPr>
            <a:picLocks noChangeAspect="1"/>
          </p:cNvPicPr>
          <p:nvPr/>
        </p:nvPicPr>
        <p:blipFill>
          <a:blip r:embed="rId3"/>
          <a:stretch>
            <a:fillRect/>
          </a:stretch>
        </p:blipFill>
        <p:spPr>
          <a:xfrm>
            <a:off x="157317" y="182314"/>
            <a:ext cx="3358536" cy="738255"/>
          </a:xfrm>
          <a:prstGeom prst="rect">
            <a:avLst/>
          </a:prstGeom>
        </p:spPr>
      </p:pic>
      <p:sp>
        <p:nvSpPr>
          <p:cNvPr id="3" name="TextBox 2">
            <a:extLst>
              <a:ext uri="{FF2B5EF4-FFF2-40B4-BE49-F238E27FC236}">
                <a16:creationId xmlns:a16="http://schemas.microsoft.com/office/drawing/2014/main" id="{EC980CF4-9DE7-2D52-5FD0-5993C02121ED}"/>
              </a:ext>
            </a:extLst>
          </p:cNvPr>
          <p:cNvSpPr txBox="1"/>
          <p:nvPr/>
        </p:nvSpPr>
        <p:spPr>
          <a:xfrm>
            <a:off x="3227882" y="969179"/>
            <a:ext cx="6635647" cy="369332"/>
          </a:xfrm>
          <a:prstGeom prst="rect">
            <a:avLst/>
          </a:prstGeom>
          <a:noFill/>
        </p:spPr>
        <p:txBody>
          <a:bodyPr wrap="square" rtlCol="0">
            <a:spAutoFit/>
          </a:bodyPr>
          <a:lstStyle/>
          <a:p>
            <a:pPr defTabSz="914377"/>
            <a:r>
              <a:rPr lang="en-GB" b="1" dirty="0">
                <a:solidFill>
                  <a:prstClr val="white"/>
                </a:solidFill>
                <a:latin typeface="AvenirNext LT Pro Bold" panose="020B0804020202020204" pitchFamily="34" charset="0"/>
              </a:rPr>
              <a:t>YOUR STUDENT EXPERIENCE</a:t>
            </a:r>
          </a:p>
        </p:txBody>
      </p:sp>
      <p:sp>
        <p:nvSpPr>
          <p:cNvPr id="4" name="TextBox 3">
            <a:extLst>
              <a:ext uri="{FF2B5EF4-FFF2-40B4-BE49-F238E27FC236}">
                <a16:creationId xmlns:a16="http://schemas.microsoft.com/office/drawing/2014/main" id="{3DEF3467-D18E-4197-69BC-CFA3C032F6ED}"/>
              </a:ext>
            </a:extLst>
          </p:cNvPr>
          <p:cNvSpPr txBox="1"/>
          <p:nvPr/>
        </p:nvSpPr>
        <p:spPr>
          <a:xfrm>
            <a:off x="157318" y="1333982"/>
            <a:ext cx="6318553" cy="923330"/>
          </a:xfrm>
          <a:prstGeom prst="rect">
            <a:avLst/>
          </a:prstGeom>
          <a:noFill/>
        </p:spPr>
        <p:txBody>
          <a:bodyPr wrap="square" rtlCol="0">
            <a:spAutoFit/>
          </a:bodyPr>
          <a:lstStyle/>
          <a:p>
            <a:pPr defTabSz="914377"/>
            <a:r>
              <a:rPr lang="en-GB" dirty="0">
                <a:solidFill>
                  <a:prstClr val="white"/>
                </a:solidFill>
                <a:latin typeface="Avenir Next LT Pro" panose="020B0504020202020204" pitchFamily="34" charset="0"/>
              </a:rPr>
              <a:t>Life at Warwick beyond the classroom, from the start of Welcome Week through to the end of your degree. </a:t>
            </a:r>
          </a:p>
          <a:p>
            <a:pPr defTabSz="914377"/>
            <a:endParaRPr lang="en-GB" dirty="0">
              <a:solidFill>
                <a:prstClr val="white"/>
              </a:solidFill>
              <a:latin typeface="Avenir Next Demi Bold" panose="020B0703020202020204" pitchFamily="34" charset="0"/>
            </a:endParaRPr>
          </a:p>
        </p:txBody>
      </p:sp>
      <p:sp>
        <p:nvSpPr>
          <p:cNvPr id="5" name="TextBox 4">
            <a:extLst>
              <a:ext uri="{FF2B5EF4-FFF2-40B4-BE49-F238E27FC236}">
                <a16:creationId xmlns:a16="http://schemas.microsoft.com/office/drawing/2014/main" id="{32FECEA2-FB35-F73A-B013-FA48F91A9C05}"/>
              </a:ext>
            </a:extLst>
          </p:cNvPr>
          <p:cNvSpPr txBox="1"/>
          <p:nvPr/>
        </p:nvSpPr>
        <p:spPr>
          <a:xfrm>
            <a:off x="739041" y="2134109"/>
            <a:ext cx="2111431" cy="584775"/>
          </a:xfrm>
          <a:prstGeom prst="rect">
            <a:avLst/>
          </a:prstGeom>
          <a:noFill/>
        </p:spPr>
        <p:txBody>
          <a:bodyPr wrap="square" rtlCol="0">
            <a:spAutoFit/>
          </a:bodyPr>
          <a:lstStyle/>
          <a:p>
            <a:pPr defTabSz="914377"/>
            <a:r>
              <a:rPr lang="en-GB" sz="3200" b="1" dirty="0">
                <a:solidFill>
                  <a:prstClr val="white"/>
                </a:solidFill>
                <a:latin typeface="Avenir Next LT Pro" panose="020B0504020202020204" pitchFamily="34" charset="0"/>
              </a:rPr>
              <a:t>EVENTS</a:t>
            </a:r>
          </a:p>
        </p:txBody>
      </p:sp>
      <p:sp>
        <p:nvSpPr>
          <p:cNvPr id="6" name="TextBox 5">
            <a:extLst>
              <a:ext uri="{FF2B5EF4-FFF2-40B4-BE49-F238E27FC236}">
                <a16:creationId xmlns:a16="http://schemas.microsoft.com/office/drawing/2014/main" id="{31E76F2C-B249-E5B2-2C08-07B14B95B8FA}"/>
              </a:ext>
            </a:extLst>
          </p:cNvPr>
          <p:cNvSpPr txBox="1"/>
          <p:nvPr/>
        </p:nvSpPr>
        <p:spPr>
          <a:xfrm>
            <a:off x="1152680" y="2595683"/>
            <a:ext cx="3028539" cy="420564"/>
          </a:xfrm>
          <a:prstGeom prst="rect">
            <a:avLst/>
          </a:prstGeom>
          <a:noFill/>
        </p:spPr>
        <p:txBody>
          <a:bodyPr wrap="square" rtlCol="0">
            <a:spAutoFit/>
          </a:bodyPr>
          <a:lstStyle/>
          <a:p>
            <a:pPr defTabSz="914377"/>
            <a:r>
              <a:rPr lang="en-GB" sz="2133" dirty="0">
                <a:solidFill>
                  <a:prstClr val="white"/>
                </a:solidFill>
                <a:latin typeface="Calibri"/>
              </a:rPr>
              <a:t>WORKSHOPS</a:t>
            </a:r>
          </a:p>
        </p:txBody>
      </p:sp>
      <p:sp>
        <p:nvSpPr>
          <p:cNvPr id="7" name="TextBox 6">
            <a:extLst>
              <a:ext uri="{FF2B5EF4-FFF2-40B4-BE49-F238E27FC236}">
                <a16:creationId xmlns:a16="http://schemas.microsoft.com/office/drawing/2014/main" id="{2C8C88CF-5885-59EB-83A1-692D553FADAB}"/>
              </a:ext>
            </a:extLst>
          </p:cNvPr>
          <p:cNvSpPr txBox="1"/>
          <p:nvPr/>
        </p:nvSpPr>
        <p:spPr>
          <a:xfrm>
            <a:off x="2035633" y="2989563"/>
            <a:ext cx="3155511" cy="420564"/>
          </a:xfrm>
          <a:prstGeom prst="rect">
            <a:avLst/>
          </a:prstGeom>
          <a:noFill/>
        </p:spPr>
        <p:txBody>
          <a:bodyPr wrap="square" rtlCol="0">
            <a:spAutoFit/>
          </a:bodyPr>
          <a:lstStyle/>
          <a:p>
            <a:pPr defTabSz="914377"/>
            <a:r>
              <a:rPr lang="en-GB" sz="2133" dirty="0">
                <a:solidFill>
                  <a:prstClr val="white"/>
                </a:solidFill>
                <a:latin typeface="Calibri"/>
              </a:rPr>
              <a:t>SCREENINGS</a:t>
            </a:r>
          </a:p>
        </p:txBody>
      </p:sp>
      <p:sp>
        <p:nvSpPr>
          <p:cNvPr id="8" name="TextBox 7">
            <a:extLst>
              <a:ext uri="{FF2B5EF4-FFF2-40B4-BE49-F238E27FC236}">
                <a16:creationId xmlns:a16="http://schemas.microsoft.com/office/drawing/2014/main" id="{3020A93D-0FD3-9D70-2392-E77A63718D70}"/>
              </a:ext>
            </a:extLst>
          </p:cNvPr>
          <p:cNvSpPr txBox="1"/>
          <p:nvPr/>
        </p:nvSpPr>
        <p:spPr>
          <a:xfrm>
            <a:off x="1179854" y="3354681"/>
            <a:ext cx="3394255" cy="502766"/>
          </a:xfrm>
          <a:prstGeom prst="rect">
            <a:avLst/>
          </a:prstGeom>
          <a:noFill/>
        </p:spPr>
        <p:txBody>
          <a:bodyPr wrap="square" rtlCol="0">
            <a:spAutoFit/>
          </a:bodyPr>
          <a:lstStyle/>
          <a:p>
            <a:pPr defTabSz="914377"/>
            <a:r>
              <a:rPr lang="en-GB" sz="2667" b="1" dirty="0">
                <a:solidFill>
                  <a:prstClr val="white"/>
                </a:solidFill>
                <a:latin typeface="Calibri"/>
              </a:rPr>
              <a:t>CELEBRATIONS</a:t>
            </a:r>
          </a:p>
        </p:txBody>
      </p:sp>
      <p:sp>
        <p:nvSpPr>
          <p:cNvPr id="9" name="TextBox 8">
            <a:extLst>
              <a:ext uri="{FF2B5EF4-FFF2-40B4-BE49-F238E27FC236}">
                <a16:creationId xmlns:a16="http://schemas.microsoft.com/office/drawing/2014/main" id="{D061E639-2DB5-523E-8B94-462E14F1507C}"/>
              </a:ext>
            </a:extLst>
          </p:cNvPr>
          <p:cNvSpPr txBox="1"/>
          <p:nvPr/>
        </p:nvSpPr>
        <p:spPr>
          <a:xfrm>
            <a:off x="702788" y="2366287"/>
            <a:ext cx="595099" cy="1823320"/>
          </a:xfrm>
          <a:prstGeom prst="rect">
            <a:avLst/>
          </a:prstGeom>
          <a:noFill/>
        </p:spPr>
        <p:txBody>
          <a:bodyPr vert="vert270" wrap="square" rtlCol="0">
            <a:spAutoFit/>
          </a:bodyPr>
          <a:lstStyle/>
          <a:p>
            <a:pPr defTabSz="914377"/>
            <a:r>
              <a:rPr lang="en-GB" sz="2667" dirty="0">
                <a:solidFill>
                  <a:prstClr val="white"/>
                </a:solidFill>
                <a:latin typeface="Calibri"/>
              </a:rPr>
              <a:t>GAMES</a:t>
            </a:r>
          </a:p>
        </p:txBody>
      </p:sp>
      <p:sp>
        <p:nvSpPr>
          <p:cNvPr id="10" name="TextBox 9">
            <a:extLst>
              <a:ext uri="{FF2B5EF4-FFF2-40B4-BE49-F238E27FC236}">
                <a16:creationId xmlns:a16="http://schemas.microsoft.com/office/drawing/2014/main" id="{15E8EEC7-2654-D116-B565-CE111C8B2143}"/>
              </a:ext>
            </a:extLst>
          </p:cNvPr>
          <p:cNvSpPr txBox="1"/>
          <p:nvPr/>
        </p:nvSpPr>
        <p:spPr>
          <a:xfrm>
            <a:off x="1192414" y="2978400"/>
            <a:ext cx="1204685" cy="420564"/>
          </a:xfrm>
          <a:prstGeom prst="rect">
            <a:avLst/>
          </a:prstGeom>
          <a:noFill/>
        </p:spPr>
        <p:txBody>
          <a:bodyPr wrap="square" rtlCol="0">
            <a:spAutoFit/>
          </a:bodyPr>
          <a:lstStyle/>
          <a:p>
            <a:pPr defTabSz="914377"/>
            <a:r>
              <a:rPr lang="en-GB" sz="2133" dirty="0">
                <a:solidFill>
                  <a:prstClr val="white"/>
                </a:solidFill>
                <a:latin typeface="Calibri"/>
              </a:rPr>
              <a:t>FOOD</a:t>
            </a:r>
          </a:p>
        </p:txBody>
      </p:sp>
      <p:sp>
        <p:nvSpPr>
          <p:cNvPr id="11" name="TextBox 10">
            <a:extLst>
              <a:ext uri="{FF2B5EF4-FFF2-40B4-BE49-F238E27FC236}">
                <a16:creationId xmlns:a16="http://schemas.microsoft.com/office/drawing/2014/main" id="{849FAA32-BB5E-54C7-4B77-F5DFAEBFEDAA}"/>
              </a:ext>
            </a:extLst>
          </p:cNvPr>
          <p:cNvSpPr txBox="1"/>
          <p:nvPr/>
        </p:nvSpPr>
        <p:spPr>
          <a:xfrm>
            <a:off x="1454770" y="3782026"/>
            <a:ext cx="2581073" cy="461665"/>
          </a:xfrm>
          <a:prstGeom prst="rect">
            <a:avLst/>
          </a:prstGeom>
          <a:noFill/>
        </p:spPr>
        <p:txBody>
          <a:bodyPr wrap="square" rtlCol="0">
            <a:spAutoFit/>
          </a:bodyPr>
          <a:lstStyle/>
          <a:p>
            <a:pPr defTabSz="914377"/>
            <a:r>
              <a:rPr lang="en-GB" sz="2400" dirty="0">
                <a:solidFill>
                  <a:prstClr val="white"/>
                </a:solidFill>
                <a:latin typeface="Calibri"/>
              </a:rPr>
              <a:t>PERFORMANCE</a:t>
            </a:r>
          </a:p>
        </p:txBody>
      </p:sp>
      <p:sp>
        <p:nvSpPr>
          <p:cNvPr id="13" name="TextBox 12">
            <a:extLst>
              <a:ext uri="{FF2B5EF4-FFF2-40B4-BE49-F238E27FC236}">
                <a16:creationId xmlns:a16="http://schemas.microsoft.com/office/drawing/2014/main" id="{A64CDFC6-341A-700D-5661-017FE9CD5BDF}"/>
              </a:ext>
            </a:extLst>
          </p:cNvPr>
          <p:cNvSpPr txBox="1"/>
          <p:nvPr/>
        </p:nvSpPr>
        <p:spPr>
          <a:xfrm>
            <a:off x="3444291" y="1977568"/>
            <a:ext cx="553998" cy="2273208"/>
          </a:xfrm>
          <a:prstGeom prst="rect">
            <a:avLst/>
          </a:prstGeom>
          <a:noFill/>
        </p:spPr>
        <p:txBody>
          <a:bodyPr vert="vert270" wrap="square" rtlCol="0">
            <a:spAutoFit/>
          </a:bodyPr>
          <a:lstStyle/>
          <a:p>
            <a:pPr defTabSz="914377"/>
            <a:r>
              <a:rPr lang="en-GB" sz="2400" dirty="0">
                <a:solidFill>
                  <a:prstClr val="white"/>
                </a:solidFill>
                <a:latin typeface="Calibri"/>
              </a:rPr>
              <a:t>COMPETITONS</a:t>
            </a:r>
          </a:p>
        </p:txBody>
      </p:sp>
      <p:pic>
        <p:nvPicPr>
          <p:cNvPr id="14" name="Picture 13" descr="A picture containing outdoor&#10;&#10;Description automatically generated">
            <a:extLst>
              <a:ext uri="{FF2B5EF4-FFF2-40B4-BE49-F238E27FC236}">
                <a16:creationId xmlns:a16="http://schemas.microsoft.com/office/drawing/2014/main" id="{4336FC1B-7564-7374-43FC-326F5D64EFEB}"/>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8140243" y="2063599"/>
            <a:ext cx="3322951" cy="2210869"/>
          </a:xfrm>
          <a:prstGeom prst="rect">
            <a:avLst/>
          </a:prstGeom>
        </p:spPr>
      </p:pic>
      <p:pic>
        <p:nvPicPr>
          <p:cNvPr id="17" name="Picture 16" descr="A group of people posing for a photo&#10;&#10;Description automatically generated">
            <a:extLst>
              <a:ext uri="{FF2B5EF4-FFF2-40B4-BE49-F238E27FC236}">
                <a16:creationId xmlns:a16="http://schemas.microsoft.com/office/drawing/2014/main" id="{C2C375B9-2646-8CE0-A4A0-AC07F689AAC4}"/>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8294381" y="4439272"/>
            <a:ext cx="3420523" cy="1920909"/>
          </a:xfrm>
          <a:prstGeom prst="rect">
            <a:avLst/>
          </a:prstGeom>
        </p:spPr>
      </p:pic>
      <p:pic>
        <p:nvPicPr>
          <p:cNvPr id="18" name="Picture 17" descr="A group of people dancing&#10;&#10;Description automatically generated with medium confidence">
            <a:extLst>
              <a:ext uri="{FF2B5EF4-FFF2-40B4-BE49-F238E27FC236}">
                <a16:creationId xmlns:a16="http://schemas.microsoft.com/office/drawing/2014/main" id="{139A6476-E801-16AB-BAB4-6361CE26D42E}"/>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4322921" y="4439272"/>
            <a:ext cx="3394255" cy="2256819"/>
          </a:xfrm>
          <a:prstGeom prst="rect">
            <a:avLst/>
          </a:prstGeom>
        </p:spPr>
      </p:pic>
      <p:pic>
        <p:nvPicPr>
          <p:cNvPr id="20" name="Picture 19" descr="A building on fire&#10;&#10;Description automatically generated with medium confidence">
            <a:extLst>
              <a:ext uri="{FF2B5EF4-FFF2-40B4-BE49-F238E27FC236}">
                <a16:creationId xmlns:a16="http://schemas.microsoft.com/office/drawing/2014/main" id="{956A32F3-DCB5-3290-20E8-78A079C15466}"/>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9355236" y="199845"/>
            <a:ext cx="2555621" cy="1700340"/>
          </a:xfrm>
          <a:prstGeom prst="rect">
            <a:avLst/>
          </a:prstGeom>
        </p:spPr>
      </p:pic>
      <p:sp>
        <p:nvSpPr>
          <p:cNvPr id="27" name="TextBox 26">
            <a:extLst>
              <a:ext uri="{FF2B5EF4-FFF2-40B4-BE49-F238E27FC236}">
                <a16:creationId xmlns:a16="http://schemas.microsoft.com/office/drawing/2014/main" id="{70A4CA68-414E-CD29-075B-794BF3488380}"/>
              </a:ext>
            </a:extLst>
          </p:cNvPr>
          <p:cNvSpPr txBox="1"/>
          <p:nvPr/>
        </p:nvSpPr>
        <p:spPr>
          <a:xfrm>
            <a:off x="7930224" y="6373153"/>
            <a:ext cx="4419600" cy="420564"/>
          </a:xfrm>
          <a:prstGeom prst="rect">
            <a:avLst/>
          </a:prstGeom>
          <a:noFill/>
        </p:spPr>
        <p:txBody>
          <a:bodyPr wrap="square" rtlCol="0">
            <a:spAutoFit/>
          </a:bodyPr>
          <a:lstStyle/>
          <a:p>
            <a:pPr defTabSz="914377"/>
            <a:r>
              <a:rPr lang="en-GB" sz="2133" b="1" u="sng" dirty="0">
                <a:solidFill>
                  <a:prstClr val="white"/>
                </a:solidFill>
                <a:latin typeface="Calibri"/>
                <a:hlinkClick r:id="rId8">
                  <a:extLst>
                    <a:ext uri="{A12FA001-AC4F-418D-AE19-62706E023703}">
                      <ahyp:hlinkClr xmlns:ahyp="http://schemas.microsoft.com/office/drawing/2018/hyperlinkcolor" val="tx"/>
                    </a:ext>
                  </a:extLst>
                </a:hlinkClick>
              </a:rPr>
              <a:t>warwick.ac.uk/</a:t>
            </a:r>
            <a:r>
              <a:rPr lang="en-GB" sz="2133" b="1" u="sng" dirty="0" err="1">
                <a:solidFill>
                  <a:prstClr val="white"/>
                </a:solidFill>
                <a:latin typeface="Calibri"/>
                <a:hlinkClick r:id="rId8">
                  <a:extLst>
                    <a:ext uri="{A12FA001-AC4F-418D-AE19-62706E023703}">
                      <ahyp:hlinkClr xmlns:ahyp="http://schemas.microsoft.com/office/drawing/2018/hyperlinkcolor" val="tx"/>
                    </a:ext>
                  </a:extLst>
                </a:hlinkClick>
              </a:rPr>
              <a:t>warwickpresents</a:t>
            </a:r>
            <a:endParaRPr lang="en-GB" sz="2133" b="1" u="sng" dirty="0">
              <a:solidFill>
                <a:prstClr val="white"/>
              </a:solidFill>
              <a:latin typeface="Calibri"/>
            </a:endParaRPr>
          </a:p>
        </p:txBody>
      </p:sp>
      <p:pic>
        <p:nvPicPr>
          <p:cNvPr id="29" name="Picture 28" descr="A picture containing grass, tree, outdoor, person&#10;&#10;Description automatically generated">
            <a:extLst>
              <a:ext uri="{FF2B5EF4-FFF2-40B4-BE49-F238E27FC236}">
                <a16:creationId xmlns:a16="http://schemas.microsoft.com/office/drawing/2014/main" id="{959F6EAC-2D2D-977A-849E-673481C9BE07}"/>
              </a:ext>
            </a:extLst>
          </p:cNvPr>
          <p:cNvPicPr>
            <a:picLocks noChangeAspect="1"/>
          </p:cNvPicPr>
          <p:nvPr/>
        </p:nvPicPr>
        <p:blipFill rotWithShape="1">
          <a:blip r:embed="rId9" cstate="screen">
            <a:extLst>
              <a:ext uri="{28A0092B-C50C-407E-A947-70E740481C1C}">
                <a14:useLocalDpi xmlns:a14="http://schemas.microsoft.com/office/drawing/2010/main"/>
              </a:ext>
            </a:extLst>
          </a:blip>
          <a:srcRect t="-1930"/>
          <a:stretch/>
        </p:blipFill>
        <p:spPr>
          <a:xfrm>
            <a:off x="7285361" y="186743"/>
            <a:ext cx="1719827" cy="1700339"/>
          </a:xfrm>
          <a:prstGeom prst="rect">
            <a:avLst/>
          </a:prstGeom>
        </p:spPr>
      </p:pic>
      <p:pic>
        <p:nvPicPr>
          <p:cNvPr id="33" name="Picture 32" descr="A picture containing text, indoor&#10;&#10;Description automatically generated">
            <a:extLst>
              <a:ext uri="{FF2B5EF4-FFF2-40B4-BE49-F238E27FC236}">
                <a16:creationId xmlns:a16="http://schemas.microsoft.com/office/drawing/2014/main" id="{0FD9A9BE-FEBA-2B93-B15C-4D0AFF11AEC9}"/>
              </a:ext>
            </a:extLst>
          </p:cNvPr>
          <p:cNvPicPr>
            <a:picLocks noChangeAspect="1"/>
          </p:cNvPicPr>
          <p:nvPr/>
        </p:nvPicPr>
        <p:blipFill rotWithShape="1">
          <a:blip r:embed="rId10" cstate="screen">
            <a:extLst>
              <a:ext uri="{28A0092B-C50C-407E-A947-70E740481C1C}">
                <a14:useLocalDpi xmlns:a14="http://schemas.microsoft.com/office/drawing/2010/main"/>
              </a:ext>
            </a:extLst>
          </a:blip>
          <a:srcRect/>
          <a:stretch/>
        </p:blipFill>
        <p:spPr>
          <a:xfrm rot="5400000">
            <a:off x="5018594" y="1946245"/>
            <a:ext cx="2156113" cy="2500335"/>
          </a:xfrm>
          <a:prstGeom prst="rect">
            <a:avLst/>
          </a:prstGeom>
        </p:spPr>
      </p:pic>
      <p:pic>
        <p:nvPicPr>
          <p:cNvPr id="35" name="Picture 34" descr="A group of people standing in a room with white chess pieces&#10;&#10;Description automatically generated with low confidence">
            <a:extLst>
              <a:ext uri="{FF2B5EF4-FFF2-40B4-BE49-F238E27FC236}">
                <a16:creationId xmlns:a16="http://schemas.microsoft.com/office/drawing/2014/main" id="{E68978CB-54CE-7ADA-1DFC-020CF85D9EC3}"/>
              </a:ext>
            </a:extLst>
          </p:cNvPr>
          <p:cNvPicPr>
            <a:picLocks noChangeAspect="1"/>
          </p:cNvPicPr>
          <p:nvPr/>
        </p:nvPicPr>
        <p:blipFill>
          <a:blip r:embed="rId11" cstate="screen">
            <a:extLst>
              <a:ext uri="{28A0092B-C50C-407E-A947-70E740481C1C}">
                <a14:useLocalDpi xmlns:a14="http://schemas.microsoft.com/office/drawing/2010/main"/>
              </a:ext>
            </a:extLst>
          </a:blip>
          <a:stretch>
            <a:fillRect/>
          </a:stretch>
        </p:blipFill>
        <p:spPr>
          <a:xfrm>
            <a:off x="516564" y="4444393"/>
            <a:ext cx="3179136" cy="2115185"/>
          </a:xfrm>
          <a:prstGeom prst="rect">
            <a:avLst/>
          </a:prstGeom>
        </p:spPr>
      </p:pic>
    </p:spTree>
    <p:extLst>
      <p:ext uri="{BB962C8B-B14F-4D97-AF65-F5344CB8AC3E}">
        <p14:creationId xmlns:p14="http://schemas.microsoft.com/office/powerpoint/2010/main" val="384854390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744E6B26-2F79-844B-8F80-49B0944B25C9}"/>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2176" y="12864"/>
            <a:ext cx="12141745" cy="8261626"/>
          </a:xfrm>
          <a:prstGeom prst="rect">
            <a:avLst/>
          </a:prstGeom>
        </p:spPr>
      </p:pic>
      <p:sp>
        <p:nvSpPr>
          <p:cNvPr id="25" name="Rectangle 24">
            <a:extLst>
              <a:ext uri="{FF2B5EF4-FFF2-40B4-BE49-F238E27FC236}">
                <a16:creationId xmlns:a16="http://schemas.microsoft.com/office/drawing/2014/main" id="{0DBF67EC-D5CC-F64A-8B5A-B2287E2557DD}"/>
              </a:ext>
            </a:extLst>
          </p:cNvPr>
          <p:cNvSpPr/>
          <p:nvPr/>
        </p:nvSpPr>
        <p:spPr>
          <a:xfrm>
            <a:off x="1164805" y="4082721"/>
            <a:ext cx="2334929" cy="2299153"/>
          </a:xfrm>
          <a:prstGeom prst="rect">
            <a:avLst/>
          </a:prstGeom>
          <a:solidFill>
            <a:schemeClr val="tx1">
              <a:alpha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0" name="TextBox 9">
            <a:extLst>
              <a:ext uri="{FF2B5EF4-FFF2-40B4-BE49-F238E27FC236}">
                <a16:creationId xmlns:a16="http://schemas.microsoft.com/office/drawing/2014/main" id="{5F982B8B-C333-664A-8B9E-061EBFC9A532}"/>
              </a:ext>
            </a:extLst>
          </p:cNvPr>
          <p:cNvSpPr txBox="1"/>
          <p:nvPr/>
        </p:nvSpPr>
        <p:spPr>
          <a:xfrm>
            <a:off x="269953" y="1033019"/>
            <a:ext cx="4437047" cy="877676"/>
          </a:xfrm>
          <a:prstGeom prst="rect">
            <a:avLst/>
          </a:prstGeom>
          <a:noFill/>
        </p:spPr>
        <p:txBody>
          <a:bodyPr wrap="square" rtlCol="0">
            <a:spAutoFit/>
          </a:bodyPr>
          <a:lstStyle/>
          <a:p>
            <a:pPr marL="0" marR="0" lvl="0" indent="0" algn="l" defTabSz="914400" rtl="0" eaLnBrk="1" fontAlgn="auto" latinLnBrk="0" hangingPunct="1">
              <a:lnSpc>
                <a:spcPts val="6107"/>
              </a:lnSpc>
              <a:spcBef>
                <a:spcPts val="0"/>
              </a:spcBef>
              <a:spcAft>
                <a:spcPts val="0"/>
              </a:spcAft>
              <a:buClrTx/>
              <a:buSzTx/>
              <a:buFontTx/>
              <a:buNone/>
              <a:tabLst/>
              <a:defRPr/>
            </a:pPr>
            <a:r>
              <a:rPr kumimoji="0" lang="en-US" sz="5867" b="1" i="0" u="none" strike="noStrike" kern="1200" cap="none" spc="-200" normalizeH="0" baseline="0" noProof="0" dirty="0">
                <a:ln>
                  <a:noFill/>
                </a:ln>
                <a:solidFill>
                  <a:prstClr val="black"/>
                </a:solidFill>
                <a:effectLst/>
                <a:uLnTx/>
                <a:uFillTx/>
                <a:latin typeface="Calibri" panose="020F0502020204030204"/>
                <a:ea typeface="+mn-ea"/>
                <a:cs typeface="+mn-cs"/>
              </a:rPr>
              <a:t>International</a:t>
            </a:r>
          </a:p>
        </p:txBody>
      </p:sp>
      <p:cxnSp>
        <p:nvCxnSpPr>
          <p:cNvPr id="11" name="Straight Connector 10">
            <a:extLst>
              <a:ext uri="{FF2B5EF4-FFF2-40B4-BE49-F238E27FC236}">
                <a16:creationId xmlns:a16="http://schemas.microsoft.com/office/drawing/2014/main" id="{425A7467-9EAB-9647-9D64-2BBF1467E7A9}"/>
              </a:ext>
            </a:extLst>
          </p:cNvPr>
          <p:cNvCxnSpPr>
            <a:cxnSpLocks/>
          </p:cNvCxnSpPr>
          <p:nvPr/>
        </p:nvCxnSpPr>
        <p:spPr>
          <a:xfrm>
            <a:off x="1117600" y="1973923"/>
            <a:ext cx="701821" cy="0"/>
          </a:xfrm>
          <a:prstGeom prst="line">
            <a:avLst/>
          </a:prstGeom>
          <a:ln w="38100">
            <a:solidFill>
              <a:srgbClr val="FFC233"/>
            </a:solidFill>
          </a:ln>
        </p:spPr>
        <p:style>
          <a:lnRef idx="1">
            <a:schemeClr val="accent1"/>
          </a:lnRef>
          <a:fillRef idx="0">
            <a:schemeClr val="accent1"/>
          </a:fillRef>
          <a:effectRef idx="0">
            <a:schemeClr val="accent1"/>
          </a:effectRef>
          <a:fontRef idx="minor">
            <a:schemeClr val="tx1"/>
          </a:fontRef>
        </p:style>
      </p:cxnSp>
      <p:sp>
        <p:nvSpPr>
          <p:cNvPr id="12" name="TextBox 11">
            <a:extLst>
              <a:ext uri="{FF2B5EF4-FFF2-40B4-BE49-F238E27FC236}">
                <a16:creationId xmlns:a16="http://schemas.microsoft.com/office/drawing/2014/main" id="{5A510572-122E-664C-B4E0-BE06540A16A0}"/>
              </a:ext>
            </a:extLst>
          </p:cNvPr>
          <p:cNvSpPr txBox="1"/>
          <p:nvPr/>
        </p:nvSpPr>
        <p:spPr>
          <a:xfrm>
            <a:off x="1430198" y="5191042"/>
            <a:ext cx="2520972" cy="640175"/>
          </a:xfrm>
          <a:prstGeom prst="rect">
            <a:avLst/>
          </a:prstGeom>
          <a:noFill/>
        </p:spPr>
        <p:txBody>
          <a:bodyPr wrap="square" rtlCol="0">
            <a:spAutoFit/>
          </a:bodyPr>
          <a:lstStyle/>
          <a:p>
            <a:pPr marL="0" marR="0" lvl="0" indent="0" algn="l" defTabSz="914400" rtl="0" eaLnBrk="1" fontAlgn="auto" latinLnBrk="0" hangingPunct="1">
              <a:lnSpc>
                <a:spcPts val="2240"/>
              </a:lnSpc>
              <a:spcBef>
                <a:spcPts val="0"/>
              </a:spcBef>
              <a:spcAft>
                <a:spcPts val="0"/>
              </a:spcAft>
              <a:buClrTx/>
              <a:buSzTx/>
              <a:buFontTx/>
              <a:buNone/>
              <a:tabLst/>
              <a:defRPr/>
            </a:pPr>
            <a:r>
              <a:rPr kumimoji="0" lang="en-US" sz="1600" b="0" i="0" u="none" strike="noStrike" kern="1200" cap="none" spc="800" normalizeH="0" baseline="0" noProof="0" dirty="0">
                <a:ln>
                  <a:noFill/>
                </a:ln>
                <a:solidFill>
                  <a:prstClr val="white"/>
                </a:solidFill>
                <a:effectLst/>
                <a:uLnTx/>
                <a:uFillTx/>
                <a:latin typeface="Calibri Light" panose="020F0302020204030204"/>
                <a:ea typeface="+mn-ea"/>
                <a:cs typeface="+mn-cs"/>
              </a:rPr>
              <a:t>STUDENTS FROM UK</a:t>
            </a:r>
          </a:p>
        </p:txBody>
      </p:sp>
      <p:pic>
        <p:nvPicPr>
          <p:cNvPr id="14" name="Picture 13">
            <a:extLst>
              <a:ext uri="{FF2B5EF4-FFF2-40B4-BE49-F238E27FC236}">
                <a16:creationId xmlns:a16="http://schemas.microsoft.com/office/drawing/2014/main" id="{EF9C2866-8E2A-9F47-8A0A-A89EAC6F75C5}"/>
              </a:ext>
            </a:extLst>
          </p:cNvPr>
          <p:cNvPicPr>
            <a:picLocks noChangeAspect="1"/>
          </p:cNvPicPr>
          <p:nvPr/>
        </p:nvPicPr>
        <p:blipFill>
          <a:blip r:embed="rId4"/>
          <a:stretch>
            <a:fillRect/>
          </a:stretch>
        </p:blipFill>
        <p:spPr>
          <a:xfrm>
            <a:off x="3746295" y="1656413"/>
            <a:ext cx="3640667" cy="4504267"/>
          </a:xfrm>
          <a:prstGeom prst="rect">
            <a:avLst/>
          </a:prstGeom>
        </p:spPr>
      </p:pic>
      <p:pic>
        <p:nvPicPr>
          <p:cNvPr id="16" name="Picture 15">
            <a:extLst>
              <a:ext uri="{FF2B5EF4-FFF2-40B4-BE49-F238E27FC236}">
                <a16:creationId xmlns:a16="http://schemas.microsoft.com/office/drawing/2014/main" id="{83734582-2139-CB44-8686-90F7B8CD27D1}"/>
              </a:ext>
            </a:extLst>
          </p:cNvPr>
          <p:cNvPicPr>
            <a:picLocks noChangeAspect="1"/>
          </p:cNvPicPr>
          <p:nvPr/>
        </p:nvPicPr>
        <p:blipFill>
          <a:blip r:embed="rId5"/>
          <a:stretch>
            <a:fillRect/>
          </a:stretch>
        </p:blipFill>
        <p:spPr>
          <a:xfrm>
            <a:off x="6355991" y="2384808"/>
            <a:ext cx="2252133" cy="3285067"/>
          </a:xfrm>
          <a:prstGeom prst="rect">
            <a:avLst/>
          </a:prstGeom>
        </p:spPr>
      </p:pic>
      <p:pic>
        <p:nvPicPr>
          <p:cNvPr id="17" name="Picture 16">
            <a:extLst>
              <a:ext uri="{FF2B5EF4-FFF2-40B4-BE49-F238E27FC236}">
                <a16:creationId xmlns:a16="http://schemas.microsoft.com/office/drawing/2014/main" id="{C0BD7A97-4992-6D48-9662-4C5CDF89AB02}"/>
              </a:ext>
            </a:extLst>
          </p:cNvPr>
          <p:cNvPicPr>
            <a:picLocks noChangeAspect="1"/>
          </p:cNvPicPr>
          <p:nvPr/>
        </p:nvPicPr>
        <p:blipFill>
          <a:blip r:embed="rId6"/>
          <a:stretch>
            <a:fillRect/>
          </a:stretch>
        </p:blipFill>
        <p:spPr>
          <a:xfrm>
            <a:off x="6291711" y="1258742"/>
            <a:ext cx="1676400" cy="2252133"/>
          </a:xfrm>
          <a:prstGeom prst="rect">
            <a:avLst/>
          </a:prstGeom>
        </p:spPr>
      </p:pic>
      <p:sp>
        <p:nvSpPr>
          <p:cNvPr id="22" name="Rectangle 21">
            <a:extLst>
              <a:ext uri="{FF2B5EF4-FFF2-40B4-BE49-F238E27FC236}">
                <a16:creationId xmlns:a16="http://schemas.microsoft.com/office/drawing/2014/main" id="{0A1BC612-A544-AA41-8E1A-1EB7469A2E31}"/>
              </a:ext>
            </a:extLst>
          </p:cNvPr>
          <p:cNvSpPr/>
          <p:nvPr/>
        </p:nvSpPr>
        <p:spPr>
          <a:xfrm>
            <a:off x="9017373" y="3935149"/>
            <a:ext cx="2334929" cy="229915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9" name="TextBox 8">
            <a:extLst>
              <a:ext uri="{FF2B5EF4-FFF2-40B4-BE49-F238E27FC236}">
                <a16:creationId xmlns:a16="http://schemas.microsoft.com/office/drawing/2014/main" id="{2741EE3E-4015-4C4E-A37B-2A88A1779A54}"/>
              </a:ext>
            </a:extLst>
          </p:cNvPr>
          <p:cNvSpPr txBox="1"/>
          <p:nvPr/>
        </p:nvSpPr>
        <p:spPr>
          <a:xfrm>
            <a:off x="1381627" y="4495796"/>
            <a:ext cx="2405391" cy="836191"/>
          </a:xfrm>
          <a:prstGeom prst="rect">
            <a:avLst/>
          </a:prstGeom>
          <a:noFill/>
        </p:spPr>
        <p:txBody>
          <a:bodyPr wrap="square" rtlCol="0">
            <a:spAutoFit/>
          </a:bodyPr>
          <a:lstStyle/>
          <a:p>
            <a:pPr marL="0" marR="0" lvl="0" indent="0" algn="l" defTabSz="914400" rtl="0" eaLnBrk="1" fontAlgn="auto" latinLnBrk="0" hangingPunct="1">
              <a:lnSpc>
                <a:spcPts val="5173"/>
              </a:lnSpc>
              <a:spcBef>
                <a:spcPts val="0"/>
              </a:spcBef>
              <a:spcAft>
                <a:spcPts val="0"/>
              </a:spcAft>
              <a:buClrTx/>
              <a:buSzTx/>
              <a:buFontTx/>
              <a:buNone/>
              <a:tabLst/>
              <a:defRPr/>
            </a:pPr>
            <a:r>
              <a:rPr kumimoji="0" lang="en-US" sz="2667" b="1" i="0" u="none" strike="noStrike" kern="1200" cap="none" spc="0" normalizeH="0" baseline="0" noProof="0" dirty="0">
                <a:ln>
                  <a:noFill/>
                </a:ln>
                <a:solidFill>
                  <a:srgbClr val="FFC233"/>
                </a:solidFill>
                <a:effectLst/>
                <a:uLnTx/>
                <a:uFillTx/>
                <a:latin typeface="Calibri Light" panose="020F0302020204030204"/>
                <a:ea typeface="+mn-ea"/>
                <a:cs typeface="+mn-cs"/>
              </a:rPr>
              <a:t>C.</a:t>
            </a:r>
            <a:r>
              <a:rPr kumimoji="0" lang="en-US" sz="7200" b="1" i="0" u="none" strike="noStrike" kern="1200" cap="none" spc="0" normalizeH="0" baseline="0" noProof="0" dirty="0">
                <a:ln>
                  <a:noFill/>
                </a:ln>
                <a:solidFill>
                  <a:srgbClr val="FFC233"/>
                </a:solidFill>
                <a:effectLst/>
                <a:uLnTx/>
                <a:uFillTx/>
                <a:latin typeface="Calibri Light" panose="020F0302020204030204"/>
                <a:ea typeface="+mn-ea"/>
                <a:cs typeface="+mn-cs"/>
              </a:rPr>
              <a:t>60%</a:t>
            </a:r>
          </a:p>
        </p:txBody>
      </p:sp>
      <p:sp>
        <p:nvSpPr>
          <p:cNvPr id="27" name="TextBox 26">
            <a:extLst>
              <a:ext uri="{FF2B5EF4-FFF2-40B4-BE49-F238E27FC236}">
                <a16:creationId xmlns:a16="http://schemas.microsoft.com/office/drawing/2014/main" id="{EF9E5E5A-6EA9-7543-80FA-AF6980A1DF90}"/>
              </a:ext>
            </a:extLst>
          </p:cNvPr>
          <p:cNvSpPr txBox="1"/>
          <p:nvPr/>
        </p:nvSpPr>
        <p:spPr>
          <a:xfrm>
            <a:off x="9191147" y="5064199"/>
            <a:ext cx="2520972" cy="887038"/>
          </a:xfrm>
          <a:prstGeom prst="rect">
            <a:avLst/>
          </a:prstGeom>
          <a:noFill/>
        </p:spPr>
        <p:txBody>
          <a:bodyPr wrap="square" rtlCol="0">
            <a:spAutoFit/>
          </a:bodyPr>
          <a:lstStyle/>
          <a:p>
            <a:pPr marL="0" marR="0" lvl="0" indent="0" algn="l" defTabSz="914400" rtl="0" eaLnBrk="1" fontAlgn="auto" latinLnBrk="0" hangingPunct="1">
              <a:lnSpc>
                <a:spcPts val="2107"/>
              </a:lnSpc>
              <a:spcBef>
                <a:spcPts val="0"/>
              </a:spcBef>
              <a:spcAft>
                <a:spcPts val="0"/>
              </a:spcAft>
              <a:buClrTx/>
              <a:buSzTx/>
              <a:buFontTx/>
              <a:buNone/>
              <a:tabLst/>
              <a:defRPr/>
            </a:pPr>
            <a:r>
              <a:rPr kumimoji="0" lang="en-US" sz="1600" b="0" i="0" u="none" strike="noStrike" kern="1200" cap="none" spc="800" normalizeH="0" baseline="0" noProof="0" dirty="0">
                <a:ln>
                  <a:noFill/>
                </a:ln>
                <a:solidFill>
                  <a:prstClr val="black"/>
                </a:solidFill>
                <a:effectLst/>
                <a:uLnTx/>
                <a:uFillTx/>
                <a:latin typeface="Calibri Light" panose="020F0302020204030204"/>
                <a:ea typeface="+mn-ea"/>
                <a:cs typeface="+mn-cs"/>
              </a:rPr>
              <a:t>STUDENTS FROM OVERSEAS</a:t>
            </a:r>
          </a:p>
        </p:txBody>
      </p:sp>
      <p:sp>
        <p:nvSpPr>
          <p:cNvPr id="28" name="TextBox 27">
            <a:extLst>
              <a:ext uri="{FF2B5EF4-FFF2-40B4-BE49-F238E27FC236}">
                <a16:creationId xmlns:a16="http://schemas.microsoft.com/office/drawing/2014/main" id="{3D1EFCD1-D178-9C4A-A69B-78B2595548B2}"/>
              </a:ext>
            </a:extLst>
          </p:cNvPr>
          <p:cNvSpPr txBox="1"/>
          <p:nvPr/>
        </p:nvSpPr>
        <p:spPr>
          <a:xfrm>
            <a:off x="9129030" y="4366448"/>
            <a:ext cx="2405391" cy="836191"/>
          </a:xfrm>
          <a:prstGeom prst="rect">
            <a:avLst/>
          </a:prstGeom>
          <a:noFill/>
        </p:spPr>
        <p:txBody>
          <a:bodyPr wrap="square" rtlCol="0">
            <a:spAutoFit/>
          </a:bodyPr>
          <a:lstStyle/>
          <a:p>
            <a:pPr marL="0" marR="0" lvl="0" indent="0" algn="l" defTabSz="914400" rtl="0" eaLnBrk="1" fontAlgn="auto" latinLnBrk="0" hangingPunct="1">
              <a:lnSpc>
                <a:spcPts val="5173"/>
              </a:lnSpc>
              <a:spcBef>
                <a:spcPts val="0"/>
              </a:spcBef>
              <a:spcAft>
                <a:spcPts val="0"/>
              </a:spcAft>
              <a:buClrTx/>
              <a:buSzTx/>
              <a:buFontTx/>
              <a:buNone/>
              <a:tabLst/>
              <a:defRPr/>
            </a:pPr>
            <a:r>
              <a:rPr kumimoji="0" lang="en-US" sz="2667" b="1" i="0" u="none" strike="noStrike" kern="1200" cap="none" spc="0" normalizeH="0" baseline="0" noProof="0" dirty="0">
                <a:ln>
                  <a:noFill/>
                </a:ln>
                <a:solidFill>
                  <a:srgbClr val="FFC233"/>
                </a:solidFill>
                <a:effectLst/>
                <a:uLnTx/>
                <a:uFillTx/>
                <a:latin typeface="Calibri Light" panose="020F0302020204030204"/>
                <a:ea typeface="+mn-ea"/>
                <a:cs typeface="+mn-cs"/>
              </a:rPr>
              <a:t>C.</a:t>
            </a:r>
            <a:r>
              <a:rPr kumimoji="0" lang="en-US" sz="7200" b="1" i="0" u="none" strike="noStrike" kern="1200" cap="none" spc="0" normalizeH="0" baseline="0" noProof="0" dirty="0">
                <a:ln>
                  <a:noFill/>
                </a:ln>
                <a:solidFill>
                  <a:srgbClr val="FFC233"/>
                </a:solidFill>
                <a:effectLst/>
                <a:uLnTx/>
                <a:uFillTx/>
                <a:latin typeface="Calibri Light" panose="020F0302020204030204"/>
                <a:ea typeface="+mn-ea"/>
                <a:cs typeface="+mn-cs"/>
              </a:rPr>
              <a:t>28%</a:t>
            </a:r>
          </a:p>
        </p:txBody>
      </p:sp>
      <p:sp>
        <p:nvSpPr>
          <p:cNvPr id="29" name="Rectangle 28">
            <a:extLst>
              <a:ext uri="{FF2B5EF4-FFF2-40B4-BE49-F238E27FC236}">
                <a16:creationId xmlns:a16="http://schemas.microsoft.com/office/drawing/2014/main" id="{0FAEF043-403B-9247-ABE6-14A24D9702A6}"/>
              </a:ext>
            </a:extLst>
          </p:cNvPr>
          <p:cNvSpPr/>
          <p:nvPr/>
        </p:nvSpPr>
        <p:spPr>
          <a:xfrm>
            <a:off x="9017373" y="1144650"/>
            <a:ext cx="2334929" cy="2299153"/>
          </a:xfrm>
          <a:prstGeom prst="rect">
            <a:avLst/>
          </a:prstGeom>
          <a:solidFill>
            <a:srgbClr val="FFC2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0" name="TextBox 29">
            <a:extLst>
              <a:ext uri="{FF2B5EF4-FFF2-40B4-BE49-F238E27FC236}">
                <a16:creationId xmlns:a16="http://schemas.microsoft.com/office/drawing/2014/main" id="{645245A6-3152-F94D-B7F0-AAA3F5F8D782}"/>
              </a:ext>
            </a:extLst>
          </p:cNvPr>
          <p:cNvSpPr txBox="1"/>
          <p:nvPr/>
        </p:nvSpPr>
        <p:spPr>
          <a:xfrm>
            <a:off x="9191147" y="2257648"/>
            <a:ext cx="2520972" cy="887038"/>
          </a:xfrm>
          <a:prstGeom prst="rect">
            <a:avLst/>
          </a:prstGeom>
          <a:noFill/>
        </p:spPr>
        <p:txBody>
          <a:bodyPr wrap="square" rtlCol="0">
            <a:spAutoFit/>
          </a:bodyPr>
          <a:lstStyle/>
          <a:p>
            <a:pPr marL="0" marR="0" lvl="0" indent="0" algn="l" defTabSz="914400" rtl="0" eaLnBrk="1" fontAlgn="auto" latinLnBrk="0" hangingPunct="1">
              <a:lnSpc>
                <a:spcPts val="2107"/>
              </a:lnSpc>
              <a:spcBef>
                <a:spcPts val="0"/>
              </a:spcBef>
              <a:spcAft>
                <a:spcPts val="0"/>
              </a:spcAft>
              <a:buClrTx/>
              <a:buSzTx/>
              <a:buFontTx/>
              <a:buNone/>
              <a:tabLst/>
              <a:defRPr/>
            </a:pPr>
            <a:r>
              <a:rPr kumimoji="0" lang="en-US" sz="1600" b="0" i="0" u="none" strike="noStrike" kern="1200" cap="none" spc="800" normalizeH="0" baseline="0" noProof="0" dirty="0">
                <a:ln>
                  <a:noFill/>
                </a:ln>
                <a:solidFill>
                  <a:prstClr val="black"/>
                </a:solidFill>
                <a:effectLst/>
                <a:uLnTx/>
                <a:uFillTx/>
                <a:latin typeface="Calibri Light" panose="020F0302020204030204"/>
                <a:ea typeface="+mn-ea"/>
                <a:cs typeface="+mn-cs"/>
              </a:rPr>
              <a:t>STUDENTS FROM EUROPE</a:t>
            </a:r>
          </a:p>
        </p:txBody>
      </p:sp>
      <p:sp>
        <p:nvSpPr>
          <p:cNvPr id="31" name="TextBox 30">
            <a:extLst>
              <a:ext uri="{FF2B5EF4-FFF2-40B4-BE49-F238E27FC236}">
                <a16:creationId xmlns:a16="http://schemas.microsoft.com/office/drawing/2014/main" id="{0B704597-3AAC-B243-8AB8-D007475F5164}"/>
              </a:ext>
            </a:extLst>
          </p:cNvPr>
          <p:cNvSpPr txBox="1"/>
          <p:nvPr/>
        </p:nvSpPr>
        <p:spPr>
          <a:xfrm>
            <a:off x="9129030" y="1575950"/>
            <a:ext cx="2405391" cy="836191"/>
          </a:xfrm>
          <a:prstGeom prst="rect">
            <a:avLst/>
          </a:prstGeom>
          <a:noFill/>
        </p:spPr>
        <p:txBody>
          <a:bodyPr wrap="square" rtlCol="0">
            <a:spAutoFit/>
          </a:bodyPr>
          <a:lstStyle/>
          <a:p>
            <a:pPr marL="0" marR="0" lvl="0" indent="0" algn="l" defTabSz="914400" rtl="0" eaLnBrk="1" fontAlgn="auto" latinLnBrk="0" hangingPunct="1">
              <a:lnSpc>
                <a:spcPts val="5173"/>
              </a:lnSpc>
              <a:spcBef>
                <a:spcPts val="0"/>
              </a:spcBef>
              <a:spcAft>
                <a:spcPts val="0"/>
              </a:spcAft>
              <a:buClrTx/>
              <a:buSzTx/>
              <a:buFontTx/>
              <a:buNone/>
              <a:tabLst/>
              <a:defRPr/>
            </a:pPr>
            <a:r>
              <a:rPr kumimoji="0" lang="en-US" sz="2667" b="1" i="0" u="none" strike="noStrike" kern="1200" cap="none" spc="0" normalizeH="0" baseline="0" noProof="0" dirty="0">
                <a:ln>
                  <a:noFill/>
                </a:ln>
                <a:solidFill>
                  <a:prstClr val="white"/>
                </a:solidFill>
                <a:effectLst/>
                <a:uLnTx/>
                <a:uFillTx/>
                <a:latin typeface="Calibri Light" panose="020F0302020204030204"/>
                <a:ea typeface="+mn-ea"/>
                <a:cs typeface="+mn-cs"/>
              </a:rPr>
              <a:t>C.</a:t>
            </a:r>
            <a:r>
              <a:rPr kumimoji="0" lang="en-US" sz="7200" b="1" i="0" u="none" strike="noStrike" kern="1200" cap="none" spc="0" normalizeH="0" baseline="0" noProof="0" dirty="0">
                <a:ln>
                  <a:noFill/>
                </a:ln>
                <a:solidFill>
                  <a:prstClr val="white"/>
                </a:solidFill>
                <a:effectLst/>
                <a:uLnTx/>
                <a:uFillTx/>
                <a:latin typeface="Calibri Light" panose="020F0302020204030204"/>
                <a:ea typeface="+mn-ea"/>
                <a:cs typeface="+mn-cs"/>
              </a:rPr>
              <a:t>12%</a:t>
            </a:r>
          </a:p>
        </p:txBody>
      </p:sp>
      <p:pic>
        <p:nvPicPr>
          <p:cNvPr id="32" name="Picture 31">
            <a:extLst>
              <a:ext uri="{FF2B5EF4-FFF2-40B4-BE49-F238E27FC236}">
                <a16:creationId xmlns:a16="http://schemas.microsoft.com/office/drawing/2014/main" id="{A41FE087-0E92-B848-A650-E2111D422EE0}"/>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3412727" y="1904660"/>
            <a:ext cx="2622296" cy="3790645"/>
          </a:xfrm>
          <a:prstGeom prst="rect">
            <a:avLst/>
          </a:prstGeom>
        </p:spPr>
      </p:pic>
      <p:pic>
        <p:nvPicPr>
          <p:cNvPr id="34" name="Picture 33">
            <a:extLst>
              <a:ext uri="{FF2B5EF4-FFF2-40B4-BE49-F238E27FC236}">
                <a16:creationId xmlns:a16="http://schemas.microsoft.com/office/drawing/2014/main" id="{B43B6791-0FE1-F247-A5E3-5A5348806D0F}"/>
              </a:ext>
            </a:extLst>
          </p:cNvPr>
          <p:cNvPicPr>
            <a:picLocks noChangeAspect="1"/>
          </p:cNvPicPr>
          <p:nvPr/>
        </p:nvPicPr>
        <p:blipFill>
          <a:blip r:embed="rId8"/>
          <a:stretch>
            <a:fillRect/>
          </a:stretch>
        </p:blipFill>
        <p:spPr>
          <a:xfrm>
            <a:off x="6848596" y="3449411"/>
            <a:ext cx="2455333" cy="1388533"/>
          </a:xfrm>
          <a:prstGeom prst="rect">
            <a:avLst/>
          </a:prstGeom>
        </p:spPr>
      </p:pic>
      <p:pic>
        <p:nvPicPr>
          <p:cNvPr id="35" name="Picture 34">
            <a:extLst>
              <a:ext uri="{FF2B5EF4-FFF2-40B4-BE49-F238E27FC236}">
                <a16:creationId xmlns:a16="http://schemas.microsoft.com/office/drawing/2014/main" id="{B657986F-7C04-8241-BCC0-059C071026E4}"/>
              </a:ext>
            </a:extLst>
          </p:cNvPr>
          <p:cNvPicPr>
            <a:picLocks noChangeAspect="1"/>
          </p:cNvPicPr>
          <p:nvPr/>
        </p:nvPicPr>
        <p:blipFill>
          <a:blip r:embed="rId9"/>
          <a:stretch>
            <a:fillRect/>
          </a:stretch>
        </p:blipFill>
        <p:spPr>
          <a:xfrm>
            <a:off x="6144028" y="1624090"/>
            <a:ext cx="1455133" cy="966300"/>
          </a:xfrm>
          <a:prstGeom prst="rect">
            <a:avLst/>
          </a:prstGeom>
        </p:spPr>
      </p:pic>
      <p:sp>
        <p:nvSpPr>
          <p:cNvPr id="20" name="Rectangle 19">
            <a:extLst>
              <a:ext uri="{FF2B5EF4-FFF2-40B4-BE49-F238E27FC236}">
                <a16:creationId xmlns:a16="http://schemas.microsoft.com/office/drawing/2014/main" id="{40C4B8AB-5DC5-3D45-98A3-39005748CE9B}"/>
              </a:ext>
            </a:extLst>
          </p:cNvPr>
          <p:cNvSpPr/>
          <p:nvPr/>
        </p:nvSpPr>
        <p:spPr>
          <a:xfrm>
            <a:off x="8908556" y="6441019"/>
            <a:ext cx="3108091" cy="420756"/>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067" b="0" i="1" u="none" strike="noStrike" kern="1200" cap="none" spc="0" normalizeH="0" baseline="0" noProof="0" dirty="0">
                <a:ln>
                  <a:noFill/>
                </a:ln>
                <a:solidFill>
                  <a:prstClr val="black"/>
                </a:solidFill>
                <a:effectLst/>
                <a:uLnTx/>
                <a:uFillTx/>
                <a:latin typeface="Calibri" panose="020F0502020204030204"/>
                <a:ea typeface="+mn-ea"/>
                <a:cs typeface="+mn-cs"/>
              </a:rPr>
              <a:t>Student enrolment figures Oct 2020 (based on Country of Domicile 2020/21); HESA data 19/20</a:t>
            </a:r>
          </a:p>
        </p:txBody>
      </p:sp>
      <p:sp>
        <p:nvSpPr>
          <p:cNvPr id="23" name="TextBox 22">
            <a:extLst>
              <a:ext uri="{FF2B5EF4-FFF2-40B4-BE49-F238E27FC236}">
                <a16:creationId xmlns:a16="http://schemas.microsoft.com/office/drawing/2014/main" id="{FE548AA5-6E1C-4193-BB61-3800EF8716EA}"/>
              </a:ext>
            </a:extLst>
          </p:cNvPr>
          <p:cNvSpPr txBox="1"/>
          <p:nvPr/>
        </p:nvSpPr>
        <p:spPr>
          <a:xfrm>
            <a:off x="63433" y="2412141"/>
            <a:ext cx="2928749" cy="646331"/>
          </a:xfrm>
          <a:prstGeom prst="rect">
            <a:avLst/>
          </a:prstGeom>
          <a:noFill/>
          <a:ln>
            <a:solidFill>
              <a:srgbClr val="FFC000"/>
            </a:solidFill>
          </a:ln>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rPr>
              <a:t>700+ students undertake  study abroad each year</a:t>
            </a:r>
          </a:p>
        </p:txBody>
      </p:sp>
    </p:spTree>
    <p:extLst>
      <p:ext uri="{BB962C8B-B14F-4D97-AF65-F5344CB8AC3E}">
        <p14:creationId xmlns:p14="http://schemas.microsoft.com/office/powerpoint/2010/main" val="303928282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7C94A486-B61D-4749-A763-AE206D1C853A}"/>
              </a:ext>
            </a:extLst>
          </p:cNvPr>
          <p:cNvPicPr>
            <a:picLocks noChangeAspect="1"/>
          </p:cNvPicPr>
          <p:nvPr/>
        </p:nvPicPr>
        <p:blipFill>
          <a:blip r:embed="rId3"/>
          <a:stretch>
            <a:fillRect/>
          </a:stretch>
        </p:blipFill>
        <p:spPr>
          <a:xfrm>
            <a:off x="0" y="0"/>
            <a:ext cx="12192000" cy="6858000"/>
          </a:xfrm>
          <a:prstGeom prst="rect">
            <a:avLst/>
          </a:prstGeom>
        </p:spPr>
      </p:pic>
      <p:pic>
        <p:nvPicPr>
          <p:cNvPr id="4" name="Picture 4" descr="Graphical user interface, text, application, Word&#10;&#10;Description automatically generated">
            <a:extLst>
              <a:ext uri="{FF2B5EF4-FFF2-40B4-BE49-F238E27FC236}">
                <a16:creationId xmlns:a16="http://schemas.microsoft.com/office/drawing/2014/main" id="{03B3FE9F-23E9-4937-8FC2-2FAA58C84E16}"/>
              </a:ext>
            </a:extLst>
          </p:cNvPr>
          <p:cNvPicPr>
            <a:picLocks noChangeAspect="1"/>
          </p:cNvPicPr>
          <p:nvPr/>
        </p:nvPicPr>
        <p:blipFill rotWithShape="1">
          <a:blip r:embed="rId4"/>
          <a:srcRect l="13593" t="12065" r="70111" b="4665"/>
          <a:stretch/>
        </p:blipFill>
        <p:spPr>
          <a:xfrm>
            <a:off x="8037872" y="82805"/>
            <a:ext cx="3992101" cy="5113783"/>
          </a:xfrm>
          <a:prstGeom prst="rect">
            <a:avLst/>
          </a:prstGeom>
        </p:spPr>
      </p:pic>
      <p:sp>
        <p:nvSpPr>
          <p:cNvPr id="6" name="TextBox 5">
            <a:extLst>
              <a:ext uri="{FF2B5EF4-FFF2-40B4-BE49-F238E27FC236}">
                <a16:creationId xmlns:a16="http://schemas.microsoft.com/office/drawing/2014/main" id="{8CE72682-A378-4AC8-BC39-676A000A08FE}"/>
              </a:ext>
            </a:extLst>
          </p:cNvPr>
          <p:cNvSpPr txBox="1"/>
          <p:nvPr/>
        </p:nvSpPr>
        <p:spPr>
          <a:xfrm>
            <a:off x="203170" y="198132"/>
            <a:ext cx="5011757" cy="584775"/>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3200" b="1" i="0" u="none" strike="noStrike" kern="1200" cap="none" spc="0" normalizeH="0" baseline="0" noProof="0" dirty="0">
                <a:ln>
                  <a:noFill/>
                </a:ln>
                <a:solidFill>
                  <a:prstClr val="black"/>
                </a:solidFill>
                <a:effectLst/>
                <a:uLnTx/>
                <a:uFillTx/>
                <a:latin typeface="Calibri" panose="020F0502020204030204"/>
                <a:ea typeface="+mn-ea"/>
                <a:cs typeface="+mn-cs"/>
              </a:rPr>
              <a:t>Strategic University Partners</a:t>
            </a:r>
          </a:p>
        </p:txBody>
      </p:sp>
      <p:pic>
        <p:nvPicPr>
          <p:cNvPr id="7" name="Picture 6">
            <a:extLst>
              <a:ext uri="{FF2B5EF4-FFF2-40B4-BE49-F238E27FC236}">
                <a16:creationId xmlns:a16="http://schemas.microsoft.com/office/drawing/2014/main" id="{201DC5B2-0F24-4EB1-A3D0-A19BE36A94D3}"/>
              </a:ext>
            </a:extLst>
          </p:cNvPr>
          <p:cNvPicPr>
            <a:picLocks noChangeAspect="1"/>
          </p:cNvPicPr>
          <p:nvPr/>
        </p:nvPicPr>
        <p:blipFill>
          <a:blip r:embed="rId5"/>
          <a:stretch>
            <a:fillRect/>
          </a:stretch>
        </p:blipFill>
        <p:spPr>
          <a:xfrm>
            <a:off x="6234497" y="82805"/>
            <a:ext cx="1735233" cy="1961600"/>
          </a:xfrm>
          <a:prstGeom prst="rect">
            <a:avLst/>
          </a:prstGeom>
        </p:spPr>
      </p:pic>
      <p:pic>
        <p:nvPicPr>
          <p:cNvPr id="8" name="Picture 7">
            <a:extLst>
              <a:ext uri="{FF2B5EF4-FFF2-40B4-BE49-F238E27FC236}">
                <a16:creationId xmlns:a16="http://schemas.microsoft.com/office/drawing/2014/main" id="{17520F55-D887-4105-A57F-9BB5736CAD9D}"/>
              </a:ext>
            </a:extLst>
          </p:cNvPr>
          <p:cNvPicPr>
            <a:picLocks noChangeAspect="1"/>
          </p:cNvPicPr>
          <p:nvPr/>
        </p:nvPicPr>
        <p:blipFill>
          <a:blip r:embed="rId6"/>
          <a:stretch>
            <a:fillRect/>
          </a:stretch>
        </p:blipFill>
        <p:spPr>
          <a:xfrm>
            <a:off x="3525448" y="782907"/>
            <a:ext cx="1896533" cy="1896533"/>
          </a:xfrm>
          <a:prstGeom prst="rect">
            <a:avLst/>
          </a:prstGeom>
        </p:spPr>
      </p:pic>
      <p:pic>
        <p:nvPicPr>
          <p:cNvPr id="10" name="Picture 9">
            <a:extLst>
              <a:ext uri="{FF2B5EF4-FFF2-40B4-BE49-F238E27FC236}">
                <a16:creationId xmlns:a16="http://schemas.microsoft.com/office/drawing/2014/main" id="{F15027A3-2394-4CA2-98C3-176FF14F0237}"/>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415329" y="1294268"/>
            <a:ext cx="2090549" cy="1127257"/>
          </a:xfrm>
          <a:prstGeom prst="rect">
            <a:avLst/>
          </a:prstGeom>
        </p:spPr>
      </p:pic>
      <p:pic>
        <p:nvPicPr>
          <p:cNvPr id="11" name="Picture 10" descr="Logo, company name&#10;&#10;Description automatically generated">
            <a:extLst>
              <a:ext uri="{FF2B5EF4-FFF2-40B4-BE49-F238E27FC236}">
                <a16:creationId xmlns:a16="http://schemas.microsoft.com/office/drawing/2014/main" id="{73357BE8-83DD-4915-89CB-6BC3BACDE412}"/>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810444" y="2679440"/>
            <a:ext cx="5430008" cy="1228896"/>
          </a:xfrm>
          <a:prstGeom prst="rect">
            <a:avLst/>
          </a:prstGeom>
        </p:spPr>
      </p:pic>
      <p:pic>
        <p:nvPicPr>
          <p:cNvPr id="12" name="Picture 11" descr="Graphical user interface, application&#10;&#10;Description automatically generated">
            <a:extLst>
              <a:ext uri="{FF2B5EF4-FFF2-40B4-BE49-F238E27FC236}">
                <a16:creationId xmlns:a16="http://schemas.microsoft.com/office/drawing/2014/main" id="{353DBB43-8EC5-48C3-8156-7239712D5BC0}"/>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1786893" y="3930690"/>
            <a:ext cx="3477110" cy="1352739"/>
          </a:xfrm>
          <a:prstGeom prst="rect">
            <a:avLst/>
          </a:prstGeom>
        </p:spPr>
      </p:pic>
    </p:spTree>
    <p:extLst>
      <p:ext uri="{BB962C8B-B14F-4D97-AF65-F5344CB8AC3E}">
        <p14:creationId xmlns:p14="http://schemas.microsoft.com/office/powerpoint/2010/main" val="298817133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7C94A486-B61D-4749-A763-AE206D1C853A}"/>
              </a:ext>
            </a:extLst>
          </p:cNvPr>
          <p:cNvPicPr>
            <a:picLocks noChangeAspect="1"/>
          </p:cNvPicPr>
          <p:nvPr/>
        </p:nvPicPr>
        <p:blipFill>
          <a:blip r:embed="rId2"/>
          <a:stretch>
            <a:fillRect/>
          </a:stretch>
        </p:blipFill>
        <p:spPr>
          <a:xfrm>
            <a:off x="0" y="0"/>
            <a:ext cx="12192000" cy="6858000"/>
          </a:xfrm>
          <a:prstGeom prst="rect">
            <a:avLst/>
          </a:prstGeom>
        </p:spPr>
      </p:pic>
    </p:spTree>
    <p:extLst>
      <p:ext uri="{BB962C8B-B14F-4D97-AF65-F5344CB8AC3E}">
        <p14:creationId xmlns:p14="http://schemas.microsoft.com/office/powerpoint/2010/main" val="120165763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8" name="Picture 4" descr="Turing Scheme | UK's Global Programme to Study &amp; Work Abroad | Home">
            <a:extLst>
              <a:ext uri="{FF2B5EF4-FFF2-40B4-BE49-F238E27FC236}">
                <a16:creationId xmlns:a16="http://schemas.microsoft.com/office/drawing/2014/main" id="{3BB08851-AA52-4C55-98DE-30117214975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38675" y="2643188"/>
            <a:ext cx="2914650" cy="1571625"/>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12">
            <a:extLst>
              <a:ext uri="{FF2B5EF4-FFF2-40B4-BE49-F238E27FC236}">
                <a16:creationId xmlns:a16="http://schemas.microsoft.com/office/drawing/2014/main" id="{3D9CA6FF-7F0B-420E-9353-C7A9FA8A50A7}"/>
              </a:ext>
            </a:extLst>
          </p:cNvPr>
          <p:cNvPicPr>
            <a:picLocks noChangeAspect="1"/>
          </p:cNvPicPr>
          <p:nvPr/>
        </p:nvPicPr>
        <p:blipFill>
          <a:blip r:embed="rId4"/>
          <a:stretch>
            <a:fillRect/>
          </a:stretch>
        </p:blipFill>
        <p:spPr>
          <a:xfrm>
            <a:off x="0" y="0"/>
            <a:ext cx="12192000" cy="6858000"/>
          </a:xfrm>
          <a:prstGeom prst="rect">
            <a:avLst/>
          </a:prstGeom>
        </p:spPr>
      </p:pic>
      <p:sp>
        <p:nvSpPr>
          <p:cNvPr id="3" name="TextBox 2">
            <a:extLst>
              <a:ext uri="{FF2B5EF4-FFF2-40B4-BE49-F238E27FC236}">
                <a16:creationId xmlns:a16="http://schemas.microsoft.com/office/drawing/2014/main" id="{033BF3E6-E94D-48FA-9B28-24836CC2AB60}"/>
              </a:ext>
            </a:extLst>
          </p:cNvPr>
          <p:cNvSpPr txBox="1"/>
          <p:nvPr/>
        </p:nvSpPr>
        <p:spPr>
          <a:xfrm>
            <a:off x="518573" y="230860"/>
            <a:ext cx="6636470" cy="369332"/>
          </a:xfrm>
          <a:prstGeom prst="rect">
            <a:avLst/>
          </a:prstGeom>
          <a:noFill/>
          <a:ln>
            <a:solidFill>
              <a:schemeClr val="accent2">
                <a:lumMod val="75000"/>
              </a:schemeClr>
            </a:solidFill>
          </a:ln>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prstClr val="black"/>
                </a:solidFill>
                <a:effectLst/>
                <a:uLnTx/>
                <a:uFillTx/>
                <a:latin typeface="Calibri" panose="020F0502020204030204"/>
                <a:ea typeface="+mn-ea"/>
                <a:cs typeface="+mn-cs"/>
              </a:rPr>
              <a:t>Study Abroad: Partners throughout the world.</a:t>
            </a:r>
            <a:endPar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pic>
        <p:nvPicPr>
          <p:cNvPr id="9" name="Picture 8">
            <a:extLst>
              <a:ext uri="{FF2B5EF4-FFF2-40B4-BE49-F238E27FC236}">
                <a16:creationId xmlns:a16="http://schemas.microsoft.com/office/drawing/2014/main" id="{C7828016-FE54-E40B-7513-20D92554429D}"/>
              </a:ext>
            </a:extLst>
          </p:cNvPr>
          <p:cNvPicPr>
            <a:picLocks noChangeAspect="1"/>
          </p:cNvPicPr>
          <p:nvPr/>
        </p:nvPicPr>
        <p:blipFill>
          <a:blip r:embed="rId5"/>
          <a:stretch>
            <a:fillRect/>
          </a:stretch>
        </p:blipFill>
        <p:spPr>
          <a:xfrm>
            <a:off x="2045615" y="954027"/>
            <a:ext cx="7602779" cy="4131262"/>
          </a:xfrm>
          <a:prstGeom prst="rect">
            <a:avLst/>
          </a:prstGeom>
        </p:spPr>
      </p:pic>
      <p:sp>
        <p:nvSpPr>
          <p:cNvPr id="2" name="TextBox 1">
            <a:extLst>
              <a:ext uri="{FF2B5EF4-FFF2-40B4-BE49-F238E27FC236}">
                <a16:creationId xmlns:a16="http://schemas.microsoft.com/office/drawing/2014/main" id="{12185F80-5A8A-1896-0C1D-4280096D643E}"/>
              </a:ext>
            </a:extLst>
          </p:cNvPr>
          <p:cNvSpPr txBox="1"/>
          <p:nvPr/>
        </p:nvSpPr>
        <p:spPr>
          <a:xfrm>
            <a:off x="518573" y="3711388"/>
            <a:ext cx="2816298" cy="92333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hlinkClick r:id="rId6"/>
              </a:rPr>
              <a:t>Opportunities (warwick.ac.uk)</a:t>
            </a:r>
            <a:endPar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4" name="TextBox 3">
            <a:extLst>
              <a:ext uri="{FF2B5EF4-FFF2-40B4-BE49-F238E27FC236}">
                <a16:creationId xmlns:a16="http://schemas.microsoft.com/office/drawing/2014/main" id="{E9F8E1D9-CF7F-862C-3217-7459CAF36477}"/>
              </a:ext>
            </a:extLst>
          </p:cNvPr>
          <p:cNvSpPr txBox="1"/>
          <p:nvPr/>
        </p:nvSpPr>
        <p:spPr>
          <a:xfrm>
            <a:off x="9326880" y="3334871"/>
            <a:ext cx="2560320" cy="83099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000" b="0" i="0" u="none" strike="noStrike" kern="1200" cap="none" spc="0" normalizeH="0" baseline="0" noProof="0" dirty="0">
                <a:ln>
                  <a:noFill/>
                </a:ln>
                <a:solidFill>
                  <a:prstClr val="black"/>
                </a:solidFill>
                <a:effectLst/>
                <a:uLnTx/>
                <a:uFillTx/>
                <a:latin typeface="Calibri" panose="020F0502020204030204"/>
                <a:ea typeface="+mn-ea"/>
                <a:cs typeface="+mn-cs"/>
                <a:hlinkClick r:id="rId7"/>
              </a:rPr>
              <a:t>https://warwick.ac.uk/services/studentopportunity/studentmobility/studyabroad/partnerinstitutions/</a:t>
            </a:r>
            <a:endParaRPr kumimoji="0" lang="en-GB" sz="10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12657692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7C94A486-B61D-4749-A763-AE206D1C853A}"/>
              </a:ext>
            </a:extLst>
          </p:cNvPr>
          <p:cNvPicPr>
            <a:picLocks noChangeAspect="1"/>
          </p:cNvPicPr>
          <p:nvPr/>
        </p:nvPicPr>
        <p:blipFill>
          <a:blip r:embed="rId3"/>
          <a:stretch>
            <a:fillRect/>
          </a:stretch>
        </p:blipFill>
        <p:spPr>
          <a:xfrm>
            <a:off x="0" y="-19277"/>
            <a:ext cx="12192000" cy="6858000"/>
          </a:xfrm>
          <a:prstGeom prst="rect">
            <a:avLst/>
          </a:prstGeom>
        </p:spPr>
      </p:pic>
      <p:sp>
        <p:nvSpPr>
          <p:cNvPr id="4" name="TextBox 3">
            <a:extLst>
              <a:ext uri="{FF2B5EF4-FFF2-40B4-BE49-F238E27FC236}">
                <a16:creationId xmlns:a16="http://schemas.microsoft.com/office/drawing/2014/main" id="{27C53C5D-170F-48D4-AC56-B20E7657217F}"/>
              </a:ext>
            </a:extLst>
          </p:cNvPr>
          <p:cNvSpPr txBox="1"/>
          <p:nvPr/>
        </p:nvSpPr>
        <p:spPr>
          <a:xfrm>
            <a:off x="66176" y="103654"/>
            <a:ext cx="2347963" cy="2062103"/>
          </a:xfrm>
          <a:prstGeom prst="rect">
            <a:avLst/>
          </a:prstGeom>
          <a:noFill/>
          <a:ln>
            <a:solidFill>
              <a:srgbClr val="A365D1"/>
            </a:solidFill>
          </a:ln>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dirty="0">
                <a:ln>
                  <a:noFill/>
                </a:ln>
                <a:solidFill>
                  <a:prstClr val="black"/>
                </a:solidFill>
                <a:effectLst/>
                <a:uLnTx/>
                <a:uFillTx/>
                <a:latin typeface="Calibri" panose="020F0502020204030204"/>
                <a:ea typeface="+mn-ea"/>
                <a:cs typeface="+mn-cs"/>
              </a:rPr>
              <a:t>International opportunities to:</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600" b="0" i="0" u="none" strike="noStrike" kern="1200" cap="none" spc="0" normalizeH="0" baseline="0" noProof="0" dirty="0">
                <a:ln>
                  <a:noFill/>
                </a:ln>
                <a:solidFill>
                  <a:prstClr val="black"/>
                </a:solidFill>
                <a:effectLst/>
                <a:uLnTx/>
                <a:uFillTx/>
                <a:latin typeface="Calibri" panose="020F0502020204030204"/>
                <a:ea typeface="+mn-ea"/>
                <a:cs typeface="+mn-cs"/>
              </a:rPr>
              <a:t>Study</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600" b="0" i="0" u="none" strike="noStrike" kern="1200" cap="none" spc="0" normalizeH="0" baseline="0" noProof="0" dirty="0">
                <a:ln>
                  <a:noFill/>
                </a:ln>
                <a:solidFill>
                  <a:prstClr val="black"/>
                </a:solidFill>
                <a:effectLst/>
                <a:uLnTx/>
                <a:uFillTx/>
                <a:latin typeface="Calibri" panose="020F0502020204030204"/>
                <a:ea typeface="+mn-ea"/>
                <a:cs typeface="+mn-cs"/>
              </a:rPr>
              <a:t>Work</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600" b="0" i="0" u="none" strike="noStrike" kern="1200" cap="none" spc="0" normalizeH="0" baseline="0" noProof="0" dirty="0">
                <a:ln>
                  <a:noFill/>
                </a:ln>
                <a:solidFill>
                  <a:prstClr val="black"/>
                </a:solidFill>
                <a:effectLst/>
                <a:uLnTx/>
                <a:uFillTx/>
                <a:latin typeface="Calibri" panose="020F0502020204030204"/>
                <a:ea typeface="+mn-ea"/>
                <a:cs typeface="+mn-cs"/>
              </a:rPr>
              <a:t>Volunteer </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600" b="0" i="0" u="none" strike="noStrike" kern="1200" cap="none" spc="0" normalizeH="0" baseline="0" noProof="0" dirty="0">
                <a:ln>
                  <a:noFill/>
                </a:ln>
                <a:solidFill>
                  <a:prstClr val="black"/>
                </a:solidFill>
                <a:effectLst/>
                <a:uLnTx/>
                <a:uFillTx/>
                <a:latin typeface="Calibri" panose="020F0502020204030204"/>
                <a:ea typeface="+mn-ea"/>
                <a:cs typeface="+mn-cs"/>
              </a:rPr>
              <a:t>Research</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6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dirty="0">
                <a:ln>
                  <a:noFill/>
                </a:ln>
                <a:solidFill>
                  <a:prstClr val="black"/>
                </a:solidFill>
                <a:effectLst/>
                <a:uLnTx/>
                <a:uFillTx/>
                <a:latin typeface="Calibri" panose="020F0502020204030204"/>
                <a:ea typeface="+mn-ea"/>
                <a:cs typeface="+mn-cs"/>
              </a:rPr>
              <a:t>IN PERSON or VIRTUAL</a:t>
            </a:r>
          </a:p>
        </p:txBody>
      </p:sp>
      <p:pic>
        <p:nvPicPr>
          <p:cNvPr id="6" name="Picture 5">
            <a:extLst>
              <a:ext uri="{FF2B5EF4-FFF2-40B4-BE49-F238E27FC236}">
                <a16:creationId xmlns:a16="http://schemas.microsoft.com/office/drawing/2014/main" id="{F04B5413-1181-4152-8D0F-3D19AE08281F}"/>
              </a:ext>
            </a:extLst>
          </p:cNvPr>
          <p:cNvPicPr>
            <a:picLocks noChangeAspect="1"/>
          </p:cNvPicPr>
          <p:nvPr/>
        </p:nvPicPr>
        <p:blipFill>
          <a:blip r:embed="rId4"/>
          <a:stretch>
            <a:fillRect/>
          </a:stretch>
        </p:blipFill>
        <p:spPr>
          <a:xfrm>
            <a:off x="2589088" y="63957"/>
            <a:ext cx="2085654" cy="2081667"/>
          </a:xfrm>
          <a:prstGeom prst="rect">
            <a:avLst/>
          </a:prstGeom>
        </p:spPr>
      </p:pic>
      <p:sp>
        <p:nvSpPr>
          <p:cNvPr id="7" name="Content Placeholder 9">
            <a:extLst>
              <a:ext uri="{FF2B5EF4-FFF2-40B4-BE49-F238E27FC236}">
                <a16:creationId xmlns:a16="http://schemas.microsoft.com/office/drawing/2014/main" id="{7CBA0784-4581-455A-9A07-3B7C63ACD412}"/>
              </a:ext>
            </a:extLst>
          </p:cNvPr>
          <p:cNvSpPr txBox="1">
            <a:spLocks/>
          </p:cNvSpPr>
          <p:nvPr/>
        </p:nvSpPr>
        <p:spPr>
          <a:xfrm>
            <a:off x="4859502" y="63957"/>
            <a:ext cx="3153555" cy="3655453"/>
          </a:xfrm>
          <a:prstGeom prst="rect">
            <a:avLst/>
          </a:prstGeom>
          <a:ln>
            <a:solidFill>
              <a:schemeClr val="accent1"/>
            </a:solidFill>
          </a:ln>
        </p:spPr>
        <p:txBody>
          <a:bodyPr/>
          <a:lstStyle>
            <a:lvl1pPr marL="457200" indent="-457200" algn="l" rtl="0" eaLnBrk="1" fontAlgn="base" hangingPunct="1">
              <a:spcBef>
                <a:spcPct val="20000"/>
              </a:spcBef>
              <a:spcAft>
                <a:spcPct val="0"/>
              </a:spcAft>
              <a:buFontTx/>
              <a:buBlip>
                <a:blip r:embed="rId5"/>
              </a:buBlip>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defRPr>
            </a:lvl2pPr>
            <a:lvl3pPr marL="1143000" indent="-228600" algn="l" rtl="0" eaLnBrk="1" fontAlgn="base" hangingPunct="1">
              <a:spcBef>
                <a:spcPct val="20000"/>
              </a:spcBef>
              <a:spcAft>
                <a:spcPct val="0"/>
              </a:spcAft>
              <a:buChar char="•"/>
              <a:defRPr sz="2400">
                <a:solidFill>
                  <a:schemeClr val="tx1"/>
                </a:solidFill>
                <a:latin typeface="+mn-lt"/>
              </a:defRPr>
            </a:lvl3pPr>
            <a:lvl4pPr marL="1600200" indent="-228600" algn="l" rtl="0" eaLnBrk="1" fontAlgn="base" hangingPunct="1">
              <a:spcBef>
                <a:spcPct val="20000"/>
              </a:spcBef>
              <a:spcAft>
                <a:spcPct val="0"/>
              </a:spcAft>
              <a:buChar char="–"/>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a:lstStyle>
          <a:p>
            <a:pPr marL="0" marR="0" lvl="0" indent="0" algn="l" defTabSz="914400" rtl="0" eaLnBrk="1" fontAlgn="base" latinLnBrk="0" hangingPunct="1">
              <a:lnSpc>
                <a:spcPct val="100000"/>
              </a:lnSpc>
              <a:spcBef>
                <a:spcPct val="20000"/>
              </a:spcBef>
              <a:spcAft>
                <a:spcPct val="0"/>
              </a:spcAft>
              <a:buClrTx/>
              <a:buSzTx/>
              <a:buFontTx/>
              <a:buNone/>
              <a:tabLst/>
              <a:defRPr/>
            </a:pPr>
            <a:r>
              <a:rPr kumimoji="0" lang="en-GB" sz="1600" b="1" i="0" u="none" strike="noStrike" kern="0" cap="none" spc="0" normalizeH="0" baseline="0" noProof="0" dirty="0">
                <a:ln>
                  <a:noFill/>
                </a:ln>
                <a:solidFill>
                  <a:prstClr val="black"/>
                </a:solidFill>
                <a:effectLst/>
                <a:uLnTx/>
                <a:uFillTx/>
                <a:latin typeface="Calibri" panose="020F0502020204030204"/>
                <a:ea typeface="+mn-ea"/>
                <a:cs typeface="+mn-cs"/>
              </a:rPr>
              <a:t>Opportunities can include:</a:t>
            </a:r>
          </a:p>
          <a:p>
            <a:pPr marL="0" marR="0" lvl="0" indent="0" algn="l" defTabSz="914400" rtl="0" eaLnBrk="1" fontAlgn="base" latinLnBrk="0" hangingPunct="1">
              <a:lnSpc>
                <a:spcPct val="100000"/>
              </a:lnSpc>
              <a:spcBef>
                <a:spcPct val="20000"/>
              </a:spcBef>
              <a:spcAft>
                <a:spcPct val="0"/>
              </a:spcAft>
              <a:buClrTx/>
              <a:buSzTx/>
              <a:buFontTx/>
              <a:buNone/>
              <a:tabLst/>
              <a:defRPr/>
            </a:pPr>
            <a:r>
              <a:rPr kumimoji="0" lang="en-GB" sz="1600" b="0" i="0" u="none" strike="noStrike" kern="0" cap="none" spc="0" normalizeH="0" baseline="0" noProof="0" dirty="0">
                <a:ln>
                  <a:noFill/>
                </a:ln>
                <a:solidFill>
                  <a:prstClr val="black"/>
                </a:solidFill>
                <a:effectLst/>
                <a:uLnTx/>
                <a:uFillTx/>
                <a:latin typeface="Calibri" panose="020F0502020204030204"/>
                <a:ea typeface="+mn-ea"/>
                <a:cs typeface="+mn-cs"/>
              </a:rPr>
              <a:t>DURING TERM-TIME</a:t>
            </a:r>
          </a:p>
          <a:p>
            <a:pPr marL="457200" marR="0" lvl="0" indent="-457200" algn="l" defTabSz="914400" rtl="0" eaLnBrk="1" fontAlgn="base" latinLnBrk="0" hangingPunct="1">
              <a:lnSpc>
                <a:spcPct val="100000"/>
              </a:lnSpc>
              <a:spcBef>
                <a:spcPct val="20000"/>
              </a:spcBef>
              <a:spcAft>
                <a:spcPct val="0"/>
              </a:spcAft>
              <a:buClrTx/>
              <a:buSzTx/>
              <a:buFont typeface="Arial" panose="020B0604020202020204" pitchFamily="34" charset="0"/>
              <a:buChar char="•"/>
              <a:tabLst/>
              <a:defRPr/>
            </a:pPr>
            <a:r>
              <a:rPr kumimoji="0" lang="en-GB" sz="1600" b="0" i="0" u="none" strike="noStrike" kern="0" cap="none" spc="0" normalizeH="0" baseline="0" noProof="0" dirty="0">
                <a:ln>
                  <a:noFill/>
                </a:ln>
                <a:solidFill>
                  <a:prstClr val="black"/>
                </a:solidFill>
                <a:effectLst/>
                <a:uLnTx/>
                <a:uFillTx/>
                <a:latin typeface="Calibri" panose="020F0502020204030204"/>
                <a:ea typeface="+mn-ea"/>
                <a:cs typeface="+mn-cs"/>
              </a:rPr>
              <a:t>Department-led visit</a:t>
            </a:r>
          </a:p>
          <a:p>
            <a:pPr marL="457200" marR="0" lvl="0" indent="-457200" algn="l" defTabSz="914400" rtl="0" eaLnBrk="1" fontAlgn="base" latinLnBrk="0" hangingPunct="1">
              <a:lnSpc>
                <a:spcPct val="100000"/>
              </a:lnSpc>
              <a:spcBef>
                <a:spcPct val="20000"/>
              </a:spcBef>
              <a:spcAft>
                <a:spcPct val="0"/>
              </a:spcAft>
              <a:buClrTx/>
              <a:buSzTx/>
              <a:buFont typeface="Arial" panose="020B0604020202020204" pitchFamily="34" charset="0"/>
              <a:buChar char="•"/>
              <a:tabLst/>
              <a:defRPr/>
            </a:pPr>
            <a:r>
              <a:rPr kumimoji="0" lang="en-GB" sz="1600" b="0" i="0" u="none" strike="noStrike" kern="0" cap="none" spc="0" normalizeH="0" baseline="0" noProof="0" dirty="0">
                <a:ln>
                  <a:noFill/>
                </a:ln>
                <a:solidFill>
                  <a:prstClr val="black"/>
                </a:solidFill>
                <a:effectLst/>
                <a:uLnTx/>
                <a:uFillTx/>
                <a:latin typeface="Calibri" panose="020F0502020204030204"/>
                <a:ea typeface="+mn-ea"/>
                <a:cs typeface="+mn-cs"/>
              </a:rPr>
              <a:t>Term abroad</a:t>
            </a:r>
          </a:p>
          <a:p>
            <a:pPr marL="457200" marR="0" lvl="0" indent="-457200" algn="l" defTabSz="914400" rtl="0" eaLnBrk="1" fontAlgn="base" latinLnBrk="0" hangingPunct="1">
              <a:lnSpc>
                <a:spcPct val="100000"/>
              </a:lnSpc>
              <a:spcBef>
                <a:spcPct val="20000"/>
              </a:spcBef>
              <a:spcAft>
                <a:spcPct val="0"/>
              </a:spcAft>
              <a:buClrTx/>
              <a:buSzTx/>
              <a:buFont typeface="Arial" panose="020B0604020202020204" pitchFamily="34" charset="0"/>
              <a:buChar char="•"/>
              <a:tabLst/>
              <a:defRPr/>
            </a:pPr>
            <a:r>
              <a:rPr kumimoji="0" lang="en-GB" sz="1600" b="0" i="0" u="none" strike="noStrike" kern="0" cap="none" spc="0" normalizeH="0" baseline="0" noProof="0" dirty="0">
                <a:ln>
                  <a:noFill/>
                </a:ln>
                <a:solidFill>
                  <a:prstClr val="black"/>
                </a:solidFill>
                <a:effectLst/>
                <a:uLnTx/>
                <a:uFillTx/>
                <a:latin typeface="Calibri" panose="020F0502020204030204"/>
                <a:ea typeface="+mn-ea"/>
                <a:cs typeface="+mn-cs"/>
              </a:rPr>
              <a:t>Year abroad</a:t>
            </a:r>
          </a:p>
          <a:p>
            <a:pPr marL="457200" marR="0" lvl="0" indent="-457200" algn="l" defTabSz="914400" rtl="0" eaLnBrk="1" fontAlgn="base" latinLnBrk="0" hangingPunct="1">
              <a:lnSpc>
                <a:spcPct val="100000"/>
              </a:lnSpc>
              <a:spcBef>
                <a:spcPct val="20000"/>
              </a:spcBef>
              <a:spcAft>
                <a:spcPct val="0"/>
              </a:spcAft>
              <a:buClrTx/>
              <a:buSzTx/>
              <a:buFont typeface="Arial" panose="020B0604020202020204" pitchFamily="34" charset="0"/>
              <a:buChar char="•"/>
              <a:tabLst/>
              <a:defRPr/>
            </a:pPr>
            <a:r>
              <a:rPr kumimoji="0" lang="en-GB" sz="1600" b="0" i="0" u="none" strike="noStrike" kern="0" cap="none" spc="0" normalizeH="0" baseline="0" noProof="0" dirty="0">
                <a:ln>
                  <a:noFill/>
                </a:ln>
                <a:solidFill>
                  <a:prstClr val="black"/>
                </a:solidFill>
                <a:effectLst/>
                <a:uLnTx/>
                <a:uFillTx/>
                <a:latin typeface="Calibri" panose="020F0502020204030204"/>
                <a:ea typeface="+mn-ea"/>
                <a:cs typeface="+mn-cs"/>
              </a:rPr>
              <a:t>Work placements</a:t>
            </a:r>
          </a:p>
          <a:p>
            <a:pPr marL="457200" marR="0" lvl="0" indent="-457200" algn="l" defTabSz="914400" rtl="0" eaLnBrk="1" fontAlgn="base" latinLnBrk="0" hangingPunct="1">
              <a:lnSpc>
                <a:spcPct val="100000"/>
              </a:lnSpc>
              <a:spcBef>
                <a:spcPct val="20000"/>
              </a:spcBef>
              <a:spcAft>
                <a:spcPct val="0"/>
              </a:spcAft>
              <a:buClrTx/>
              <a:buSzTx/>
              <a:buFont typeface="Arial" panose="020B0604020202020204" pitchFamily="34" charset="0"/>
              <a:buChar char="•"/>
              <a:tabLst/>
              <a:defRPr/>
            </a:pPr>
            <a:r>
              <a:rPr kumimoji="0" lang="en-GB" sz="1600" b="0" i="0" u="none" strike="noStrike" kern="0" cap="none" spc="0" normalizeH="0" baseline="0" noProof="0" dirty="0">
                <a:ln>
                  <a:noFill/>
                </a:ln>
                <a:solidFill>
                  <a:prstClr val="black"/>
                </a:solidFill>
                <a:effectLst/>
                <a:uLnTx/>
                <a:uFillTx/>
                <a:latin typeface="Calibri" panose="020F0502020204030204"/>
                <a:ea typeface="+mn-ea"/>
                <a:cs typeface="+mn-cs"/>
              </a:rPr>
              <a:t>Warwick in Venice</a:t>
            </a:r>
          </a:p>
          <a:p>
            <a:pPr marL="457200" marR="0" lvl="0" indent="-457200" algn="l" defTabSz="914400" rtl="0" eaLnBrk="1" fontAlgn="base" latinLnBrk="0" hangingPunct="1">
              <a:lnSpc>
                <a:spcPct val="100000"/>
              </a:lnSpc>
              <a:spcBef>
                <a:spcPct val="20000"/>
              </a:spcBef>
              <a:spcAft>
                <a:spcPct val="0"/>
              </a:spcAft>
              <a:buClrTx/>
              <a:buSzTx/>
              <a:buFont typeface="Arial" panose="020B0604020202020204" pitchFamily="34" charset="0"/>
              <a:buChar char="•"/>
              <a:tabLst/>
              <a:defRPr/>
            </a:pPr>
            <a:endParaRPr kumimoji="0" lang="en-GB" sz="1600" b="0" i="0" u="none" strike="noStrike" kern="0" cap="none" spc="0" normalizeH="0" baseline="0" noProof="0" dirty="0">
              <a:ln>
                <a:noFill/>
              </a:ln>
              <a:solidFill>
                <a:prstClr val="black"/>
              </a:solidFill>
              <a:effectLst/>
              <a:uLnTx/>
              <a:uFillTx/>
              <a:latin typeface="Calibri" panose="020F0502020204030204"/>
              <a:ea typeface="+mn-ea"/>
              <a:cs typeface="+mn-cs"/>
            </a:endParaRPr>
          </a:p>
          <a:p>
            <a:pPr marL="0" marR="0" lvl="0" indent="0" algn="l" defTabSz="914400" rtl="0" eaLnBrk="1" fontAlgn="base" latinLnBrk="0" hangingPunct="1">
              <a:lnSpc>
                <a:spcPct val="100000"/>
              </a:lnSpc>
              <a:spcBef>
                <a:spcPct val="20000"/>
              </a:spcBef>
              <a:spcAft>
                <a:spcPct val="0"/>
              </a:spcAft>
              <a:buClrTx/>
              <a:buSzTx/>
              <a:buFontTx/>
              <a:buNone/>
              <a:tabLst/>
              <a:defRPr/>
            </a:pPr>
            <a:r>
              <a:rPr kumimoji="0" lang="en-GB" sz="1600" b="0" i="0" u="none" strike="noStrike" kern="0" cap="none" spc="0" normalizeH="0" baseline="0" noProof="0" dirty="0">
                <a:ln>
                  <a:noFill/>
                </a:ln>
                <a:solidFill>
                  <a:prstClr val="black"/>
                </a:solidFill>
                <a:effectLst/>
                <a:uLnTx/>
                <a:uFillTx/>
                <a:latin typeface="Calibri" panose="020F0502020204030204"/>
                <a:ea typeface="+mn-ea"/>
                <a:cs typeface="+mn-cs"/>
              </a:rPr>
              <a:t>OUTSIDE TERM-TIME</a:t>
            </a:r>
          </a:p>
          <a:p>
            <a:pPr marL="457200" marR="0" lvl="0" indent="-457200" algn="l" defTabSz="914400" rtl="0" eaLnBrk="1" fontAlgn="base" latinLnBrk="0" hangingPunct="1">
              <a:lnSpc>
                <a:spcPct val="100000"/>
              </a:lnSpc>
              <a:spcBef>
                <a:spcPct val="20000"/>
              </a:spcBef>
              <a:spcAft>
                <a:spcPct val="0"/>
              </a:spcAft>
              <a:buClrTx/>
              <a:buSzTx/>
              <a:buFont typeface="Arial" panose="020B0604020202020204" pitchFamily="34" charset="0"/>
              <a:buChar char="•"/>
              <a:tabLst/>
              <a:defRPr/>
            </a:pPr>
            <a:r>
              <a:rPr kumimoji="0" lang="en-GB" sz="1600" b="0" i="0" u="none" strike="noStrike" kern="0" cap="none" spc="0" normalizeH="0" baseline="0" noProof="0" dirty="0">
                <a:ln>
                  <a:noFill/>
                </a:ln>
                <a:solidFill>
                  <a:prstClr val="black"/>
                </a:solidFill>
                <a:effectLst/>
                <a:uLnTx/>
                <a:uFillTx/>
                <a:latin typeface="Calibri" panose="020F0502020204030204"/>
                <a:ea typeface="+mn-ea"/>
                <a:cs typeface="+mn-cs"/>
              </a:rPr>
              <a:t>Summer Schools</a:t>
            </a:r>
          </a:p>
          <a:p>
            <a:pPr marL="457200" marR="0" lvl="0" indent="-457200" algn="l" defTabSz="914400" rtl="0" eaLnBrk="1" fontAlgn="base" latinLnBrk="0" hangingPunct="1">
              <a:lnSpc>
                <a:spcPct val="100000"/>
              </a:lnSpc>
              <a:spcBef>
                <a:spcPct val="20000"/>
              </a:spcBef>
              <a:spcAft>
                <a:spcPct val="0"/>
              </a:spcAft>
              <a:buClrTx/>
              <a:buSzTx/>
              <a:buFont typeface="Arial" panose="020B0604020202020204" pitchFamily="34" charset="0"/>
              <a:buChar char="•"/>
              <a:tabLst/>
              <a:defRPr/>
            </a:pPr>
            <a:r>
              <a:rPr kumimoji="0" lang="en-GB" sz="1600" b="0" i="0" u="none" strike="noStrike" kern="0" cap="none" spc="0" normalizeH="0" baseline="0" noProof="0" dirty="0">
                <a:ln>
                  <a:noFill/>
                </a:ln>
                <a:solidFill>
                  <a:prstClr val="black"/>
                </a:solidFill>
                <a:effectLst/>
                <a:uLnTx/>
                <a:uFillTx/>
                <a:latin typeface="Calibri" panose="020F0502020204030204"/>
                <a:ea typeface="+mn-ea"/>
                <a:cs typeface="+mn-cs"/>
              </a:rPr>
              <a:t>Language Courses</a:t>
            </a:r>
          </a:p>
          <a:p>
            <a:pPr marL="457200" marR="0" lvl="0" indent="-457200" algn="l" defTabSz="914400" rtl="0" eaLnBrk="1" fontAlgn="base" latinLnBrk="0" hangingPunct="1">
              <a:lnSpc>
                <a:spcPct val="100000"/>
              </a:lnSpc>
              <a:spcBef>
                <a:spcPct val="20000"/>
              </a:spcBef>
              <a:spcAft>
                <a:spcPct val="0"/>
              </a:spcAft>
              <a:buClrTx/>
              <a:buSzTx/>
              <a:buFont typeface="Arial" panose="020B0604020202020204" pitchFamily="34" charset="0"/>
              <a:buChar char="•"/>
              <a:tabLst/>
              <a:defRPr/>
            </a:pPr>
            <a:r>
              <a:rPr kumimoji="0" lang="en-GB" sz="1600" b="0" i="0" u="none" strike="noStrike" kern="0" cap="none" spc="0" normalizeH="0" baseline="0" noProof="0" dirty="0">
                <a:ln>
                  <a:noFill/>
                </a:ln>
                <a:solidFill>
                  <a:prstClr val="black"/>
                </a:solidFill>
                <a:effectLst/>
                <a:uLnTx/>
                <a:uFillTx/>
                <a:latin typeface="Calibri" panose="020F0502020204030204"/>
                <a:ea typeface="+mn-ea"/>
                <a:cs typeface="+mn-cs"/>
              </a:rPr>
              <a:t>Volunteer placements</a:t>
            </a:r>
          </a:p>
        </p:txBody>
      </p:sp>
      <p:sp>
        <p:nvSpPr>
          <p:cNvPr id="9" name="Rectangle 8">
            <a:extLst>
              <a:ext uri="{FF2B5EF4-FFF2-40B4-BE49-F238E27FC236}">
                <a16:creationId xmlns:a16="http://schemas.microsoft.com/office/drawing/2014/main" id="{19F22961-2400-4F4C-84AB-590973255C30}"/>
              </a:ext>
            </a:extLst>
          </p:cNvPr>
          <p:cNvSpPr/>
          <p:nvPr/>
        </p:nvSpPr>
        <p:spPr>
          <a:xfrm>
            <a:off x="8417153" y="63957"/>
            <a:ext cx="3370751" cy="3293209"/>
          </a:xfrm>
          <a:prstGeom prst="rect">
            <a:avLst/>
          </a:prstGeom>
          <a:ln>
            <a:solidFill>
              <a:srgbClr val="A365D1"/>
            </a:solidFill>
          </a:ln>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600" b="1" i="0" u="none" strike="noStrike" kern="1200" cap="none" spc="0" normalizeH="0" baseline="0" noProof="0" dirty="0">
                <a:ln>
                  <a:noFill/>
                </a:ln>
                <a:solidFill>
                  <a:prstClr val="black"/>
                </a:solidFill>
                <a:effectLst/>
                <a:uLnTx/>
                <a:uFillTx/>
                <a:latin typeface="Calibri" panose="020F0502020204030204"/>
                <a:ea typeface="+mn-ea"/>
                <a:cs typeface="+mn-cs"/>
              </a:rPr>
              <a:t>Research show those who undertake international study or work experiences are:</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6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600" b="1" i="0" u="none" strike="noStrike" kern="1200" cap="none" spc="0" normalizeH="0" baseline="0" noProof="0" dirty="0">
                <a:ln>
                  <a:noFill/>
                </a:ln>
                <a:solidFill>
                  <a:prstClr val="black"/>
                </a:solidFill>
                <a:effectLst/>
                <a:uLnTx/>
                <a:uFillTx/>
                <a:latin typeface="Calibri" panose="020F0502020204030204"/>
                <a:ea typeface="+mn-ea"/>
                <a:cs typeface="+mn-cs"/>
              </a:rPr>
              <a:t>9% </a:t>
            </a:r>
            <a:r>
              <a:rPr kumimoji="0" lang="en-GB" sz="1600" b="0" i="0" u="none" strike="noStrike" kern="1200" cap="none" spc="0" normalizeH="0" baseline="0" noProof="0" dirty="0">
                <a:ln>
                  <a:noFill/>
                </a:ln>
                <a:solidFill>
                  <a:prstClr val="black"/>
                </a:solidFill>
                <a:effectLst/>
                <a:uLnTx/>
                <a:uFillTx/>
                <a:latin typeface="Calibri" panose="020F0502020204030204"/>
                <a:ea typeface="+mn-ea"/>
                <a:cs typeface="+mn-cs"/>
              </a:rPr>
              <a:t>more likely to gain a 2:1</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6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600" b="1" i="0" u="none" strike="noStrike" kern="1200" cap="none" spc="0" normalizeH="0" baseline="0" noProof="0" dirty="0">
                <a:ln>
                  <a:noFill/>
                </a:ln>
                <a:solidFill>
                  <a:prstClr val="black"/>
                </a:solidFill>
                <a:effectLst/>
                <a:uLnTx/>
                <a:uFillTx/>
                <a:latin typeface="Calibri" panose="020F0502020204030204"/>
                <a:ea typeface="+mn-ea"/>
                <a:cs typeface="+mn-cs"/>
              </a:rPr>
              <a:t>24% </a:t>
            </a:r>
            <a:r>
              <a:rPr kumimoji="0" lang="en-GB" sz="1600" b="0" i="0" u="none" strike="noStrike" kern="1200" cap="none" spc="0" normalizeH="0" baseline="0" noProof="0" dirty="0">
                <a:ln>
                  <a:noFill/>
                </a:ln>
                <a:solidFill>
                  <a:prstClr val="black"/>
                </a:solidFill>
                <a:effectLst/>
                <a:uLnTx/>
                <a:uFillTx/>
                <a:latin typeface="Calibri" panose="020F0502020204030204"/>
                <a:ea typeface="+mn-ea"/>
                <a:cs typeface="+mn-cs"/>
              </a:rPr>
              <a:t>less likely to be unemployed</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6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600" b="1" i="0" u="none" strike="noStrike" kern="1200" cap="none" spc="0" normalizeH="0" baseline="0" noProof="0" dirty="0">
                <a:ln>
                  <a:noFill/>
                </a:ln>
                <a:solidFill>
                  <a:prstClr val="black"/>
                </a:solidFill>
                <a:effectLst/>
                <a:uLnTx/>
                <a:uFillTx/>
                <a:latin typeface="Calibri" panose="020F0502020204030204"/>
                <a:ea typeface="+mn-ea"/>
                <a:cs typeface="+mn-cs"/>
              </a:rPr>
              <a:t>9% </a:t>
            </a:r>
            <a:r>
              <a:rPr kumimoji="0" lang="en-GB" sz="1600" b="0" i="0" u="none" strike="noStrike" kern="1200" cap="none" spc="0" normalizeH="0" baseline="0" noProof="0" dirty="0">
                <a:ln>
                  <a:noFill/>
                </a:ln>
                <a:solidFill>
                  <a:prstClr val="black"/>
                </a:solidFill>
                <a:effectLst/>
                <a:uLnTx/>
                <a:uFillTx/>
                <a:latin typeface="Calibri" panose="020F0502020204030204"/>
                <a:ea typeface="+mn-ea"/>
                <a:cs typeface="+mn-cs"/>
              </a:rPr>
              <a:t>more likely to be in a graduate job six months after graduation</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6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600" b="1" i="0" u="none" strike="noStrike" kern="1200" cap="none" spc="0" normalizeH="0" baseline="0" noProof="0" dirty="0">
                <a:ln>
                  <a:noFill/>
                </a:ln>
                <a:solidFill>
                  <a:prstClr val="black"/>
                </a:solidFill>
                <a:effectLst/>
                <a:uLnTx/>
                <a:uFillTx/>
                <a:latin typeface="Calibri" panose="020F0502020204030204"/>
                <a:ea typeface="+mn-ea"/>
                <a:cs typeface="+mn-cs"/>
              </a:rPr>
              <a:t>5% </a:t>
            </a:r>
            <a:r>
              <a:rPr kumimoji="0" lang="en-GB" sz="1600" b="0" i="0" u="none" strike="noStrike" kern="1200" cap="none" spc="0" normalizeH="0" baseline="0" noProof="0" dirty="0">
                <a:ln>
                  <a:noFill/>
                </a:ln>
                <a:solidFill>
                  <a:prstClr val="black"/>
                </a:solidFill>
                <a:effectLst/>
                <a:uLnTx/>
                <a:uFillTx/>
                <a:latin typeface="Calibri" panose="020F0502020204030204"/>
                <a:ea typeface="+mn-ea"/>
                <a:cs typeface="+mn-cs"/>
              </a:rPr>
              <a:t>higher earnings after six months of graduation</a:t>
            </a:r>
          </a:p>
        </p:txBody>
      </p:sp>
      <p:pic>
        <p:nvPicPr>
          <p:cNvPr id="10" name="Picture 9">
            <a:extLst>
              <a:ext uri="{FF2B5EF4-FFF2-40B4-BE49-F238E27FC236}">
                <a16:creationId xmlns:a16="http://schemas.microsoft.com/office/drawing/2014/main" id="{2B7FB62E-67C5-4004-90B5-CBF76D766A35}"/>
              </a:ext>
            </a:extLst>
          </p:cNvPr>
          <p:cNvPicPr>
            <a:picLocks noChangeAspect="1"/>
          </p:cNvPicPr>
          <p:nvPr/>
        </p:nvPicPr>
        <p:blipFill>
          <a:blip r:embed="rId6"/>
          <a:stretch>
            <a:fillRect/>
          </a:stretch>
        </p:blipFill>
        <p:spPr>
          <a:xfrm>
            <a:off x="2589088" y="2253494"/>
            <a:ext cx="2085654" cy="1465916"/>
          </a:xfrm>
          <a:prstGeom prst="rect">
            <a:avLst/>
          </a:prstGeom>
        </p:spPr>
      </p:pic>
      <p:sp>
        <p:nvSpPr>
          <p:cNvPr id="3" name="TextBox 2">
            <a:extLst>
              <a:ext uri="{FF2B5EF4-FFF2-40B4-BE49-F238E27FC236}">
                <a16:creationId xmlns:a16="http://schemas.microsoft.com/office/drawing/2014/main" id="{A11D77D1-E4F8-4D30-9954-C7CECDDEE28E}"/>
              </a:ext>
            </a:extLst>
          </p:cNvPr>
          <p:cNvSpPr txBox="1"/>
          <p:nvPr/>
        </p:nvSpPr>
        <p:spPr>
          <a:xfrm>
            <a:off x="7819529" y="4803853"/>
            <a:ext cx="4214602" cy="46166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400" b="1" i="0" u="none" strike="noStrike" kern="1200" cap="none" spc="0" normalizeH="0" baseline="0" noProof="0" dirty="0">
                <a:ln>
                  <a:noFill/>
                </a:ln>
                <a:solidFill>
                  <a:prstClr val="black"/>
                </a:solidFill>
                <a:effectLst/>
                <a:uLnTx/>
                <a:uFillTx/>
                <a:latin typeface="Calibri" panose="020F0502020204030204"/>
                <a:ea typeface="+mn-ea"/>
                <a:cs typeface="+mn-cs"/>
              </a:rPr>
              <a:t>warwick.ac.uk/</a:t>
            </a:r>
            <a:r>
              <a:rPr kumimoji="0" lang="en-GB" sz="2400" b="1" i="0" u="none" strike="noStrike" kern="1200" cap="none" spc="0" normalizeH="0" baseline="0" noProof="0" dirty="0" err="1">
                <a:ln>
                  <a:noFill/>
                </a:ln>
                <a:solidFill>
                  <a:prstClr val="black"/>
                </a:solidFill>
                <a:effectLst/>
                <a:uLnTx/>
                <a:uFillTx/>
                <a:latin typeface="Calibri" panose="020F0502020204030204"/>
                <a:ea typeface="+mn-ea"/>
                <a:cs typeface="+mn-cs"/>
              </a:rPr>
              <a:t>studentmobility</a:t>
            </a:r>
            <a:endParaRPr kumimoji="0" lang="en-GB" sz="2400" b="1"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2" name="TextBox 1">
            <a:extLst>
              <a:ext uri="{FF2B5EF4-FFF2-40B4-BE49-F238E27FC236}">
                <a16:creationId xmlns:a16="http://schemas.microsoft.com/office/drawing/2014/main" id="{D09214B4-9F04-4C68-9AE7-49CD3E6490C2}"/>
              </a:ext>
            </a:extLst>
          </p:cNvPr>
          <p:cNvSpPr txBox="1"/>
          <p:nvPr/>
        </p:nvSpPr>
        <p:spPr>
          <a:xfrm>
            <a:off x="0" y="3972856"/>
            <a:ext cx="7750729" cy="830997"/>
          </a:xfrm>
          <a:prstGeom prst="rect">
            <a:avLst/>
          </a:prstGeom>
          <a:noFill/>
          <a:ln>
            <a:solidFill>
              <a:schemeClr val="accent2">
                <a:lumMod val="50000"/>
              </a:schemeClr>
            </a:solidFill>
          </a:ln>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600" b="1" i="0" u="none" strike="noStrike" kern="1200" cap="none" spc="0" normalizeH="0" baseline="0" noProof="0" dirty="0">
                <a:ln>
                  <a:noFill/>
                </a:ln>
                <a:solidFill>
                  <a:prstClr val="black"/>
                </a:solidFill>
                <a:effectLst/>
                <a:uLnTx/>
                <a:uFillTx/>
                <a:latin typeface="Calibri" panose="020F0502020204030204"/>
                <a:ea typeface="+mn-ea"/>
                <a:cs typeface="+mn-cs"/>
              </a:rPr>
              <a:t>Funding support for students may include (confirmed on an annual basis):</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600" b="0" i="0" u="none" strike="noStrike" kern="1200" cap="none" spc="0" normalizeH="0" baseline="0" noProof="0" dirty="0">
                <a:ln>
                  <a:noFill/>
                </a:ln>
                <a:solidFill>
                  <a:prstClr val="black"/>
                </a:solidFill>
                <a:effectLst/>
                <a:uLnTx/>
                <a:uFillTx/>
                <a:latin typeface="Calibri" panose="020F0502020204030204"/>
                <a:ea typeface="+mn-ea"/>
                <a:cs typeface="+mn-cs"/>
              </a:rPr>
              <a:t>Fully and partially funded short term mobility during summer vacation</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600" b="0" i="0" u="none" strike="noStrike" kern="1200" cap="none" spc="0" normalizeH="0" baseline="0" noProof="0" dirty="0">
                <a:ln>
                  <a:noFill/>
                </a:ln>
                <a:solidFill>
                  <a:prstClr val="black"/>
                </a:solidFill>
                <a:effectLst/>
                <a:uLnTx/>
                <a:uFillTx/>
                <a:latin typeface="Calibri" panose="020F0502020204030204"/>
                <a:ea typeface="+mn-ea"/>
                <a:cs typeface="+mn-cs"/>
              </a:rPr>
              <a:t>Turing Scheme: work and study</a:t>
            </a:r>
          </a:p>
        </p:txBody>
      </p:sp>
      <p:pic>
        <p:nvPicPr>
          <p:cNvPr id="12" name="Picture 11" descr="A picture containing floor, posing&#10;&#10;Description automatically generated">
            <a:extLst>
              <a:ext uri="{FF2B5EF4-FFF2-40B4-BE49-F238E27FC236}">
                <a16:creationId xmlns:a16="http://schemas.microsoft.com/office/drawing/2014/main" id="{40F18C14-B7B3-4138-B7DF-B2F8C283B134}"/>
              </a:ext>
            </a:extLst>
          </p:cNvPr>
          <p:cNvPicPr>
            <a:picLocks noChangeAspect="1"/>
          </p:cNvPicPr>
          <p:nvPr/>
        </p:nvPicPr>
        <p:blipFill>
          <a:blip r:embed="rId7"/>
          <a:stretch>
            <a:fillRect/>
          </a:stretch>
        </p:blipFill>
        <p:spPr>
          <a:xfrm>
            <a:off x="66176" y="2253494"/>
            <a:ext cx="2118816" cy="1412544"/>
          </a:xfrm>
          <a:prstGeom prst="rect">
            <a:avLst/>
          </a:prstGeom>
        </p:spPr>
      </p:pic>
      <p:pic>
        <p:nvPicPr>
          <p:cNvPr id="11" name="Content Placeholder 6">
            <a:extLst>
              <a:ext uri="{FF2B5EF4-FFF2-40B4-BE49-F238E27FC236}">
                <a16:creationId xmlns:a16="http://schemas.microsoft.com/office/drawing/2014/main" id="{059577F6-18E0-92C4-CED9-E688CB037B3D}"/>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2524911" y="2244856"/>
            <a:ext cx="2173704" cy="1474554"/>
          </a:xfrm>
          <a:prstGeom prst="rect">
            <a:avLst/>
          </a:prstGeom>
        </p:spPr>
      </p:pic>
    </p:spTree>
    <p:extLst>
      <p:ext uri="{BB962C8B-B14F-4D97-AF65-F5344CB8AC3E}">
        <p14:creationId xmlns:p14="http://schemas.microsoft.com/office/powerpoint/2010/main" val="59340973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0" name="Picture 4" descr="Turing Scheme | UK's Global Programme to Study &amp; Work Abroad | Home">
            <a:extLst>
              <a:ext uri="{FF2B5EF4-FFF2-40B4-BE49-F238E27FC236}">
                <a16:creationId xmlns:a16="http://schemas.microsoft.com/office/drawing/2014/main" id="{BBD3489B-DBD0-E842-E2AC-312525C9DFA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38675" y="2643188"/>
            <a:ext cx="2914650" cy="1571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411" name="Picture 12">
            <a:extLst>
              <a:ext uri="{FF2B5EF4-FFF2-40B4-BE49-F238E27FC236}">
                <a16:creationId xmlns:a16="http://schemas.microsoft.com/office/drawing/2014/main" id="{B9726325-6C35-9D69-6284-C9F015B50CDD}"/>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2700" y="-12700"/>
            <a:ext cx="12192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412" name="Picture 10" descr="Shape&#10;&#10;Description automatically generated">
            <a:extLst>
              <a:ext uri="{FF2B5EF4-FFF2-40B4-BE49-F238E27FC236}">
                <a16:creationId xmlns:a16="http://schemas.microsoft.com/office/drawing/2014/main" id="{53F95FED-DDBC-DF54-036E-F32F735DCDF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4463" y="161925"/>
            <a:ext cx="2914650" cy="1571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TextBox 13">
            <a:extLst>
              <a:ext uri="{FF2B5EF4-FFF2-40B4-BE49-F238E27FC236}">
                <a16:creationId xmlns:a16="http://schemas.microsoft.com/office/drawing/2014/main" id="{BA6380A1-18A4-25DD-978D-01E7C692B9C9}"/>
              </a:ext>
            </a:extLst>
          </p:cNvPr>
          <p:cNvSpPr txBox="1"/>
          <p:nvPr/>
        </p:nvSpPr>
        <p:spPr>
          <a:xfrm>
            <a:off x="265113" y="2505075"/>
            <a:ext cx="4373562" cy="1754326"/>
          </a:xfrm>
          <a:prstGeom prst="rect">
            <a:avLst/>
          </a:prstGeom>
          <a:noFill/>
          <a:ln>
            <a:solidFill>
              <a:srgbClr val="7030A0"/>
            </a:solidFill>
          </a:ln>
        </p:spPr>
        <p:txBody>
          <a:bodyPr>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prstClr val="black"/>
                </a:solidFill>
                <a:effectLst/>
                <a:uLnTx/>
                <a:uFillTx/>
                <a:latin typeface="Calibri" panose="020F0502020204030204"/>
                <a:ea typeface="+mn-ea"/>
                <a:cs typeface="+mn-cs"/>
              </a:rPr>
              <a:t>What is the Turing Scheme?</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rPr>
              <a:t>Government funding to support students from UK universities to engage in international experiences.</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2" name="TextBox 1">
            <a:extLst>
              <a:ext uri="{FF2B5EF4-FFF2-40B4-BE49-F238E27FC236}">
                <a16:creationId xmlns:a16="http://schemas.microsoft.com/office/drawing/2014/main" id="{70DB3D35-7410-C797-0F42-A285BE7D77C2}"/>
              </a:ext>
            </a:extLst>
          </p:cNvPr>
          <p:cNvSpPr txBox="1"/>
          <p:nvPr/>
        </p:nvSpPr>
        <p:spPr>
          <a:xfrm>
            <a:off x="4435475" y="187325"/>
            <a:ext cx="6635750" cy="2031325"/>
          </a:xfrm>
          <a:prstGeom prst="rect">
            <a:avLst/>
          </a:prstGeom>
          <a:noFill/>
          <a:ln>
            <a:solidFill>
              <a:schemeClr val="accent5"/>
            </a:solidFill>
          </a:ln>
        </p:spPr>
        <p:txBody>
          <a:bodyPr>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prstClr val="black"/>
                </a:solidFill>
                <a:effectLst/>
                <a:uLnTx/>
                <a:uFillTx/>
                <a:latin typeface="Calibri" panose="020F0502020204030204"/>
                <a:ea typeface="Calibri" panose="020F0502020204030204" pitchFamily="34" charset="0"/>
                <a:cs typeface="+mn-cs"/>
              </a:rPr>
              <a:t>Examples of activities Turing funding may be able to support:</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black"/>
              </a:solidFill>
              <a:effectLst/>
              <a:uLnTx/>
              <a:uFillTx/>
              <a:latin typeface="Calibri" panose="020F0502020204030204"/>
              <a:ea typeface="Calibri" panose="020F0502020204030204" pitchFamily="34" charset="0"/>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Calibri" panose="020F0502020204030204"/>
                <a:ea typeface="Calibri" panose="020F0502020204030204" pitchFamily="34" charset="0"/>
                <a:cs typeface="+mn-cs"/>
              </a:rPr>
              <a:t>International experiences lasting 4 weeks+ including:</a:t>
            </a:r>
          </a:p>
          <a:p>
            <a:pPr marL="342900" marR="0" lvl="0" indent="-342900" algn="l" defTabSz="914400" rtl="0" eaLnBrk="1" fontAlgn="auto" latinLnBrk="0" hangingPunct="1">
              <a:lnSpc>
                <a:spcPct val="100000"/>
              </a:lnSpc>
              <a:spcBef>
                <a:spcPts val="0"/>
              </a:spcBef>
              <a:spcAft>
                <a:spcPts val="0"/>
              </a:spcAft>
              <a:buClrTx/>
              <a:buSzTx/>
              <a:buFont typeface="Calibri" panose="020F0502020204030204" pitchFamily="34" charset="0"/>
              <a:buChar char="-"/>
              <a:tabLst/>
              <a:defRPr/>
            </a:pPr>
            <a:r>
              <a:rPr kumimoji="0" lang="en-GB" sz="1800" b="0" i="0" u="none" strike="noStrike" kern="1200" cap="none" spc="0" normalizeH="0" baseline="0" noProof="0" dirty="0">
                <a:ln>
                  <a:noFill/>
                </a:ln>
                <a:solidFill>
                  <a:prstClr val="black"/>
                </a:solidFill>
                <a:effectLst/>
                <a:uLnTx/>
                <a:uFillTx/>
                <a:latin typeface="Calibri" panose="020F0502020204030204"/>
                <a:ea typeface="Times New Roman" panose="02020603050405020304" pitchFamily="18" charset="0"/>
                <a:cs typeface="+mn-cs"/>
              </a:rPr>
              <a:t>Summer Schools</a:t>
            </a:r>
            <a:endParaRPr kumimoji="0" lang="en-GB" sz="1800" b="0" i="0" u="none" strike="noStrike" kern="1200" cap="none" spc="0" normalizeH="0" baseline="0" noProof="0" dirty="0">
              <a:ln>
                <a:noFill/>
              </a:ln>
              <a:solidFill>
                <a:prstClr val="black"/>
              </a:solidFill>
              <a:effectLst/>
              <a:uLnTx/>
              <a:uFillTx/>
              <a:latin typeface="Calibri" panose="020F0502020204030204"/>
              <a:ea typeface="Calibri" panose="020F0502020204030204" pitchFamily="34" charset="0"/>
              <a:cs typeface="+mn-cs"/>
            </a:endParaRPr>
          </a:p>
          <a:p>
            <a:pPr marL="342900" marR="0" lvl="0" indent="-342900" algn="l" defTabSz="914400" rtl="0" eaLnBrk="1" fontAlgn="auto" latinLnBrk="0" hangingPunct="1">
              <a:lnSpc>
                <a:spcPct val="100000"/>
              </a:lnSpc>
              <a:spcBef>
                <a:spcPts val="0"/>
              </a:spcBef>
              <a:spcAft>
                <a:spcPts val="0"/>
              </a:spcAft>
              <a:buClrTx/>
              <a:buSzTx/>
              <a:buFont typeface="Calibri" panose="020F0502020204030204" pitchFamily="34" charset="0"/>
              <a:buChar char="-"/>
              <a:tabLst/>
              <a:defRPr/>
            </a:pPr>
            <a:r>
              <a:rPr kumimoji="0" lang="en-GB" sz="1800" b="0" i="0" u="none" strike="noStrike" kern="1200" cap="none" spc="0" normalizeH="0" baseline="0" noProof="0" dirty="0">
                <a:ln>
                  <a:noFill/>
                </a:ln>
                <a:solidFill>
                  <a:prstClr val="black"/>
                </a:solidFill>
                <a:effectLst/>
                <a:uLnTx/>
                <a:uFillTx/>
                <a:latin typeface="Calibri" panose="020F0502020204030204"/>
                <a:ea typeface="Times New Roman" panose="02020603050405020304" pitchFamily="18" charset="0"/>
                <a:cs typeface="+mn-cs"/>
              </a:rPr>
              <a:t>Summer volunteering programmes</a:t>
            </a:r>
            <a:endParaRPr kumimoji="0" lang="en-GB" sz="1800" b="0" i="0" u="none" strike="noStrike" kern="1200" cap="none" spc="0" normalizeH="0" baseline="0" noProof="0" dirty="0">
              <a:ln>
                <a:noFill/>
              </a:ln>
              <a:solidFill>
                <a:prstClr val="black"/>
              </a:solidFill>
              <a:effectLst/>
              <a:uLnTx/>
              <a:uFillTx/>
              <a:latin typeface="Calibri" panose="020F0502020204030204"/>
              <a:ea typeface="Calibri" panose="020F0502020204030204" pitchFamily="34" charset="0"/>
              <a:cs typeface="+mn-cs"/>
            </a:endParaRPr>
          </a:p>
          <a:p>
            <a:pPr marL="342900" marR="0" lvl="0" indent="-342900" algn="l" defTabSz="914400" rtl="0" eaLnBrk="1" fontAlgn="auto" latinLnBrk="0" hangingPunct="1">
              <a:lnSpc>
                <a:spcPct val="100000"/>
              </a:lnSpc>
              <a:spcBef>
                <a:spcPts val="0"/>
              </a:spcBef>
              <a:spcAft>
                <a:spcPts val="0"/>
              </a:spcAft>
              <a:buClrTx/>
              <a:buSzTx/>
              <a:buFont typeface="Calibri" panose="020F0502020204030204" pitchFamily="34" charset="0"/>
              <a:buChar char="-"/>
              <a:tabLst/>
              <a:defRPr/>
            </a:pPr>
            <a:r>
              <a:rPr kumimoji="0" lang="en-GB" sz="1800" b="0" i="0" u="none" strike="noStrike" kern="1200" cap="none" spc="0" normalizeH="0" baseline="0" noProof="0" dirty="0">
                <a:ln>
                  <a:noFill/>
                </a:ln>
                <a:solidFill>
                  <a:prstClr val="black"/>
                </a:solidFill>
                <a:effectLst/>
                <a:uLnTx/>
                <a:uFillTx/>
                <a:latin typeface="Calibri" panose="020F0502020204030204"/>
                <a:ea typeface="Times New Roman" panose="02020603050405020304" pitchFamily="18" charset="0"/>
                <a:cs typeface="+mn-cs"/>
              </a:rPr>
              <a:t>Some full or part-year exchange programmes</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black"/>
              </a:solidFill>
              <a:effectLst/>
              <a:uLnTx/>
              <a:uFillTx/>
              <a:latin typeface="Calibri" panose="020F0502020204030204"/>
              <a:ea typeface="Calibri" panose="020F0502020204030204" pitchFamily="34" charset="0"/>
              <a:cs typeface="+mn-cs"/>
            </a:endParaRPr>
          </a:p>
        </p:txBody>
      </p:sp>
      <p:sp>
        <p:nvSpPr>
          <p:cNvPr id="3" name="TextBox 2">
            <a:extLst>
              <a:ext uri="{FF2B5EF4-FFF2-40B4-BE49-F238E27FC236}">
                <a16:creationId xmlns:a16="http://schemas.microsoft.com/office/drawing/2014/main" id="{81A55B44-4486-FB77-5AD6-88BF050CE373}"/>
              </a:ext>
            </a:extLst>
          </p:cNvPr>
          <p:cNvSpPr txBox="1"/>
          <p:nvPr/>
        </p:nvSpPr>
        <p:spPr>
          <a:xfrm>
            <a:off x="5945188" y="2590800"/>
            <a:ext cx="5126037" cy="2585323"/>
          </a:xfrm>
          <a:prstGeom prst="rect">
            <a:avLst/>
          </a:prstGeom>
          <a:noFill/>
          <a:ln>
            <a:solidFill>
              <a:schemeClr val="accent2">
                <a:lumMod val="75000"/>
              </a:schemeClr>
            </a:solidFill>
          </a:ln>
        </p:spPr>
        <p:txBody>
          <a:bodyPr>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prstClr val="black"/>
                </a:solidFill>
                <a:effectLst/>
                <a:uLnTx/>
                <a:uFillTx/>
                <a:latin typeface="Calibri" panose="020F0502020204030204"/>
                <a:ea typeface="+mn-ea"/>
                <a:cs typeface="+mn-cs"/>
              </a:rPr>
              <a:t>Who can Turing Scheme funding support:</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1"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rPr>
              <a:t>Students who meet one or more WP criteria are particularly supported by Turing Scheme funding.</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rPr>
              <a:t>Funding may have limitations (confirmed annually) and it should be considered as additional support rather than relied upon to finance study abroad.</a:t>
            </a:r>
          </a:p>
          <a:p>
            <a:pPr marL="342900" marR="0" lvl="0" indent="-342900" algn="l" defTabSz="914400" rtl="0" eaLnBrk="1" fontAlgn="auto" latinLnBrk="0" hangingPunct="1">
              <a:lnSpc>
                <a:spcPct val="100000"/>
              </a:lnSpc>
              <a:spcBef>
                <a:spcPts val="0"/>
              </a:spcBef>
              <a:spcAft>
                <a:spcPts val="0"/>
              </a:spcAft>
              <a:buClrTx/>
              <a:buSzTx/>
              <a:buFont typeface="Symbol" panose="05050102010706020507" pitchFamily="18" charset="2"/>
              <a:buChar char=""/>
              <a:tabLst/>
              <a:defRPr/>
            </a:pPr>
            <a:endPar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7C94A486-B61D-4749-A763-AE206D1C853A}"/>
              </a:ext>
            </a:extLst>
          </p:cNvPr>
          <p:cNvPicPr>
            <a:picLocks noChangeAspect="1"/>
          </p:cNvPicPr>
          <p:nvPr/>
        </p:nvPicPr>
        <p:blipFill>
          <a:blip r:embed="rId2"/>
          <a:stretch>
            <a:fillRect/>
          </a:stretch>
        </p:blipFill>
        <p:spPr>
          <a:xfrm>
            <a:off x="0" y="0"/>
            <a:ext cx="12192000" cy="6858000"/>
          </a:xfrm>
          <a:prstGeom prst="rect">
            <a:avLst/>
          </a:prstGeom>
        </p:spPr>
      </p:pic>
    </p:spTree>
    <p:extLst>
      <p:ext uri="{BB962C8B-B14F-4D97-AF65-F5344CB8AC3E}">
        <p14:creationId xmlns:p14="http://schemas.microsoft.com/office/powerpoint/2010/main" val="1123400458"/>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PRESGUID" val="dcae8729-4cc7-420f-aed9-db6111710db1"/>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2_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1365</TotalTime>
  <Words>2034</Words>
  <Application>Microsoft Office PowerPoint</Application>
  <PresentationFormat>Widescreen</PresentationFormat>
  <Paragraphs>238</Paragraphs>
  <Slides>20</Slides>
  <Notes>12</Notes>
  <HiddenSlides>0</HiddenSlides>
  <MMClips>0</MMClips>
  <ScaleCrop>false</ScaleCrop>
  <HeadingPairs>
    <vt:vector size="6" baseType="variant">
      <vt:variant>
        <vt:lpstr>Fonts Used</vt:lpstr>
      </vt:variant>
      <vt:variant>
        <vt:i4>10</vt:i4>
      </vt:variant>
      <vt:variant>
        <vt:lpstr>Theme</vt:lpstr>
      </vt:variant>
      <vt:variant>
        <vt:i4>3</vt:i4>
      </vt:variant>
      <vt:variant>
        <vt:lpstr>Slide Titles</vt:lpstr>
      </vt:variant>
      <vt:variant>
        <vt:i4>20</vt:i4>
      </vt:variant>
    </vt:vector>
  </HeadingPairs>
  <TitlesOfParts>
    <vt:vector size="33" baseType="lpstr">
      <vt:lpstr>Arial</vt:lpstr>
      <vt:lpstr>Avenir Next Demi Bold</vt:lpstr>
      <vt:lpstr>Avenir Next LT Pro</vt:lpstr>
      <vt:lpstr>AvenirNext LT Pro Bold</vt:lpstr>
      <vt:lpstr>Calibri</vt:lpstr>
      <vt:lpstr>Calibri Light</vt:lpstr>
      <vt:lpstr>Lato</vt:lpstr>
      <vt:lpstr>Segoe UI</vt:lpstr>
      <vt:lpstr>Symbol</vt:lpstr>
      <vt:lpstr>Times New Roman</vt:lpstr>
      <vt:lpstr>Office Theme</vt:lpstr>
      <vt:lpstr>1_Office Theme</vt:lpstr>
      <vt:lpstr>2_Office Theme</vt:lpstr>
      <vt:lpstr>PowerPoint Presentation</vt:lpstr>
      <vt:lpstr>Internationalisation @ Warwick</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Microsoft Office User</dc:creator>
  <cp:lastModifiedBy>Brown, Simon</cp:lastModifiedBy>
  <cp:revision>47</cp:revision>
  <dcterms:created xsi:type="dcterms:W3CDTF">2021-09-23T07:31:39Z</dcterms:created>
  <dcterms:modified xsi:type="dcterms:W3CDTF">2023-02-07T10:52:43Z</dcterms:modified>
</cp:coreProperties>
</file>