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0"/>
  </p:notesMasterIdLst>
  <p:sldIdLst>
    <p:sldId id="263" r:id="rId2"/>
    <p:sldId id="361" r:id="rId3"/>
    <p:sldId id="362" r:id="rId4"/>
    <p:sldId id="363" r:id="rId5"/>
    <p:sldId id="385" r:id="rId6"/>
    <p:sldId id="268" r:id="rId7"/>
    <p:sldId id="270" r:id="rId8"/>
    <p:sldId id="365" r:id="rId9"/>
    <p:sldId id="366" r:id="rId10"/>
    <p:sldId id="367" r:id="rId11"/>
    <p:sldId id="368" r:id="rId12"/>
    <p:sldId id="374" r:id="rId13"/>
    <p:sldId id="375" r:id="rId14"/>
    <p:sldId id="386" r:id="rId15"/>
    <p:sldId id="325" r:id="rId16"/>
    <p:sldId id="271" r:id="rId17"/>
    <p:sldId id="369" r:id="rId18"/>
    <p:sldId id="370" r:id="rId19"/>
    <p:sldId id="306" r:id="rId20"/>
    <p:sldId id="360" r:id="rId21"/>
    <p:sldId id="305" r:id="rId22"/>
    <p:sldId id="377" r:id="rId23"/>
    <p:sldId id="359" r:id="rId24"/>
    <p:sldId id="300" r:id="rId25"/>
    <p:sldId id="327" r:id="rId26"/>
    <p:sldId id="328" r:id="rId27"/>
    <p:sldId id="344" r:id="rId28"/>
    <p:sldId id="340" r:id="rId29"/>
    <p:sldId id="301" r:id="rId30"/>
    <p:sldId id="347" r:id="rId31"/>
    <p:sldId id="276" r:id="rId32"/>
    <p:sldId id="277" r:id="rId33"/>
    <p:sldId id="339" r:id="rId34"/>
    <p:sldId id="279" r:id="rId35"/>
    <p:sldId id="282" r:id="rId36"/>
    <p:sldId id="283" r:id="rId37"/>
    <p:sldId id="284" r:id="rId38"/>
    <p:sldId id="285" r:id="rId39"/>
    <p:sldId id="341" r:id="rId40"/>
    <p:sldId id="303" r:id="rId41"/>
    <p:sldId id="286" r:id="rId42"/>
    <p:sldId id="288" r:id="rId43"/>
    <p:sldId id="329" r:id="rId44"/>
    <p:sldId id="293" r:id="rId45"/>
    <p:sldId id="289" r:id="rId46"/>
    <p:sldId id="290" r:id="rId47"/>
    <p:sldId id="330" r:id="rId48"/>
    <p:sldId id="373" r:id="rId49"/>
    <p:sldId id="372" r:id="rId50"/>
    <p:sldId id="371" r:id="rId51"/>
    <p:sldId id="380" r:id="rId52"/>
    <p:sldId id="381" r:id="rId53"/>
    <p:sldId id="382" r:id="rId54"/>
    <p:sldId id="383" r:id="rId55"/>
    <p:sldId id="384" r:id="rId56"/>
    <p:sldId id="379" r:id="rId57"/>
    <p:sldId id="378" r:id="rId58"/>
    <p:sldId id="332" r:id="rId5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9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ccjs-dc01\share\jameshuggett\drugdata\data\Drug%20deaths%20and%20prevalence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ccjs-dc01\share\jameshuggett\drugdata\data\Drug%20deaths%20and%20prevalence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ccjs-dc01\share\jameshuggett\drugdata\data\Drug%20deaths%20and%20prevalence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Documents%20and%20Settings\Lawrence%20Phillips\My%20Documents\Clients\ISCD\Comparisons.xls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\\RMHT-CW\DATA\USERS\COMMON\Dima%20Abdulrahim\Shine\literature\Club%20drugs\From%20ONS%20deaths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</c:spPr>
          <c:invertIfNegative val="0"/>
          <c:cat>
            <c:strRef>
              <c:f>Sheet1!$F$97:$F$99</c:f>
              <c:strCache>
                <c:ptCount val="3"/>
                <c:pt idx="0">
                  <c:v>Tobacco</c:v>
                </c:pt>
                <c:pt idx="1">
                  <c:v>Alcohol</c:v>
                </c:pt>
                <c:pt idx="2">
                  <c:v>Opiates</c:v>
                </c:pt>
              </c:strCache>
            </c:strRef>
          </c:cat>
          <c:val>
            <c:numRef>
              <c:f>Sheet1!$G$97:$G$99</c:f>
              <c:numCache>
                <c:formatCode>General</c:formatCode>
                <c:ptCount val="3"/>
                <c:pt idx="0" formatCode="#,##0">
                  <c:v>81700</c:v>
                </c:pt>
                <c:pt idx="1">
                  <c:v>7099</c:v>
                </c:pt>
                <c:pt idx="2" formatCode="#,##0">
                  <c:v>1146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0881736"/>
        <c:axId val="450881344"/>
      </c:barChart>
      <c:catAx>
        <c:axId val="450881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aseline="0"/>
            </a:pPr>
            <a:endParaRPr lang="en-US"/>
          </a:p>
        </c:txPr>
        <c:crossAx val="450881344"/>
        <c:crosses val="autoZero"/>
        <c:auto val="1"/>
        <c:lblAlgn val="ctr"/>
        <c:lblOffset val="100"/>
        <c:noMultiLvlLbl val="0"/>
      </c:catAx>
      <c:valAx>
        <c:axId val="45088134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300" baseline="0"/>
            </a:pPr>
            <a:endParaRPr lang="en-US"/>
          </a:p>
        </c:txPr>
        <c:crossAx val="45088173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</c:spPr>
          <c:invertIfNegative val="0"/>
          <c:cat>
            <c:strRef>
              <c:f>Sheet1!$F$99:$F$105</c:f>
              <c:strCache>
                <c:ptCount val="7"/>
                <c:pt idx="0">
                  <c:v>Opiates</c:v>
                </c:pt>
                <c:pt idx="1">
                  <c:v>Paracetamol</c:v>
                </c:pt>
                <c:pt idx="2">
                  <c:v>Cocaine</c:v>
                </c:pt>
                <c:pt idx="3">
                  <c:v>Amphetamines</c:v>
                </c:pt>
                <c:pt idx="4">
                  <c:v>Cannabis</c:v>
                </c:pt>
                <c:pt idx="5">
                  <c:v>Ecstasy</c:v>
                </c:pt>
                <c:pt idx="6">
                  <c:v>Mephedrone</c:v>
                </c:pt>
              </c:strCache>
            </c:strRef>
          </c:cat>
          <c:val>
            <c:numRef>
              <c:f>Sheet1!$G$99:$G$105</c:f>
              <c:numCache>
                <c:formatCode>General</c:formatCode>
                <c:ptCount val="7"/>
                <c:pt idx="0" formatCode="#,##0">
                  <c:v>1146</c:v>
                </c:pt>
                <c:pt idx="1">
                  <c:v>199</c:v>
                </c:pt>
                <c:pt idx="2" formatCode="#,##0">
                  <c:v>144</c:v>
                </c:pt>
                <c:pt idx="3" formatCode="#,##0">
                  <c:v>48</c:v>
                </c:pt>
                <c:pt idx="4" formatCode="#,##0">
                  <c:v>11</c:v>
                </c:pt>
                <c:pt idx="5" formatCode="#,##0">
                  <c:v>8</c:v>
                </c:pt>
                <c:pt idx="6" formatCode="#,##0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0880168"/>
        <c:axId val="456186432"/>
      </c:barChart>
      <c:catAx>
        <c:axId val="4508801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aseline="0"/>
            </a:pPr>
            <a:endParaRPr lang="en-US"/>
          </a:p>
        </c:txPr>
        <c:crossAx val="456186432"/>
        <c:crosses val="autoZero"/>
        <c:auto val="1"/>
        <c:lblAlgn val="ctr"/>
        <c:lblOffset val="100"/>
        <c:noMultiLvlLbl val="0"/>
      </c:catAx>
      <c:valAx>
        <c:axId val="45618643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300" baseline="0"/>
            </a:pPr>
            <a:endParaRPr lang="en-US"/>
          </a:p>
        </c:txPr>
        <c:crossAx val="45088016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</c:spPr>
          <c:invertIfNegative val="0"/>
          <c:cat>
            <c:strRef>
              <c:f>Sheet1!$F$97:$F$99</c:f>
              <c:strCache>
                <c:ptCount val="3"/>
                <c:pt idx="0">
                  <c:v>Tobacco</c:v>
                </c:pt>
                <c:pt idx="1">
                  <c:v>Alcohol</c:v>
                </c:pt>
                <c:pt idx="2">
                  <c:v>Opiates</c:v>
                </c:pt>
              </c:strCache>
            </c:strRef>
          </c:cat>
          <c:val>
            <c:numRef>
              <c:f>Sheet1!$G$97:$G$99</c:f>
              <c:numCache>
                <c:formatCode>General</c:formatCode>
                <c:ptCount val="3"/>
                <c:pt idx="0" formatCode="#,##0">
                  <c:v>81700</c:v>
                </c:pt>
                <c:pt idx="1">
                  <c:v>7099</c:v>
                </c:pt>
                <c:pt idx="2" formatCode="#,##0">
                  <c:v>1146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6185256"/>
        <c:axId val="456184864"/>
      </c:barChart>
      <c:catAx>
        <c:axId val="4561852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aseline="0"/>
            </a:pPr>
            <a:endParaRPr lang="en-US"/>
          </a:p>
        </c:txPr>
        <c:crossAx val="456184864"/>
        <c:crosses val="autoZero"/>
        <c:auto val="1"/>
        <c:lblAlgn val="ctr"/>
        <c:lblOffset val="100"/>
        <c:noMultiLvlLbl val="0"/>
      </c:catAx>
      <c:valAx>
        <c:axId val="45618486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300" baseline="0"/>
            </a:pPr>
            <a:endParaRPr lang="en-US"/>
          </a:p>
        </c:txPr>
        <c:crossAx val="45618525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270971872346401"/>
          <c:y val="3.4937669162170601E-2"/>
          <c:w val="0.798589537836078"/>
          <c:h val="0.76929305917920399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12"/>
            <c:spPr>
              <a:solidFill>
                <a:sysClr val="windowText" lastClr="000000"/>
              </a:solidFill>
            </c:spPr>
          </c:marker>
          <c:xVal>
            <c:numRef>
              <c:f>'iscd 7 jun 10 final sorted'!$D$18:$W$18</c:f>
              <c:numCache>
                <c:formatCode>General</c:formatCode>
                <c:ptCount val="20"/>
                <c:pt idx="0">
                  <c:v>72</c:v>
                </c:pt>
                <c:pt idx="1">
                  <c:v>55</c:v>
                </c:pt>
                <c:pt idx="2">
                  <c:v>54</c:v>
                </c:pt>
                <c:pt idx="3">
                  <c:v>33</c:v>
                </c:pt>
                <c:pt idx="4">
                  <c:v>27</c:v>
                </c:pt>
                <c:pt idx="5">
                  <c:v>26</c:v>
                </c:pt>
                <c:pt idx="6">
                  <c:v>23</c:v>
                </c:pt>
                <c:pt idx="7">
                  <c:v>20</c:v>
                </c:pt>
                <c:pt idx="8">
                  <c:v>18</c:v>
                </c:pt>
                <c:pt idx="9">
                  <c:v>15</c:v>
                </c:pt>
                <c:pt idx="10">
                  <c:v>15</c:v>
                </c:pt>
                <c:pt idx="11">
                  <c:v>14</c:v>
                </c:pt>
                <c:pt idx="12">
                  <c:v>13</c:v>
                </c:pt>
                <c:pt idx="13">
                  <c:v>10</c:v>
                </c:pt>
                <c:pt idx="14">
                  <c:v>9</c:v>
                </c:pt>
                <c:pt idx="15">
                  <c:v>9</c:v>
                </c:pt>
                <c:pt idx="16">
                  <c:v>9</c:v>
                </c:pt>
                <c:pt idx="17">
                  <c:v>7</c:v>
                </c:pt>
                <c:pt idx="18">
                  <c:v>6</c:v>
                </c:pt>
                <c:pt idx="19">
                  <c:v>5</c:v>
                </c:pt>
              </c:numCache>
            </c:numRef>
          </c:xVal>
          <c:yVal>
            <c:numRef>
              <c:f>'iscd 7 jun 10 final sorted'!$D$23:$W$23</c:f>
              <c:numCache>
                <c:formatCode>General</c:formatCode>
                <c:ptCount val="20"/>
                <c:pt idx="0">
                  <c:v>4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4</c:v>
                </c:pt>
                <c:pt idx="6">
                  <c:v>2</c:v>
                </c:pt>
                <c:pt idx="7">
                  <c:v>2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1</c:v>
                </c:pt>
                <c:pt idx="12">
                  <c:v>2</c:v>
                </c:pt>
                <c:pt idx="13">
                  <c:v>4</c:v>
                </c:pt>
                <c:pt idx="14">
                  <c:v>4</c:v>
                </c:pt>
                <c:pt idx="15">
                  <c:v>3</c:v>
                </c:pt>
                <c:pt idx="16">
                  <c:v>1</c:v>
                </c:pt>
                <c:pt idx="17">
                  <c:v>1</c:v>
                </c:pt>
                <c:pt idx="18">
                  <c:v>3</c:v>
                </c:pt>
                <c:pt idx="19">
                  <c:v>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6183688"/>
        <c:axId val="456182904"/>
      </c:scatterChart>
      <c:valAx>
        <c:axId val="4561836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ISCD results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456182904"/>
        <c:crosses val="autoZero"/>
        <c:crossBetween val="midCat"/>
      </c:valAx>
      <c:valAx>
        <c:axId val="45618290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UK Drugs Act classification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56183688"/>
        <c:crosses val="autoZero"/>
        <c:crossBetween val="midCat"/>
        <c:maj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Sheet1!$A$30</c:f>
              <c:strCache>
                <c:ptCount val="1"/>
                <c:pt idx="0">
                  <c:v>Cocaine</c:v>
                </c:pt>
              </c:strCache>
            </c:strRef>
          </c:tx>
          <c:spPr>
            <a:ln w="57150" cmpd="sng">
              <a:solidFill>
                <a:srgbClr val="CC0099"/>
              </a:solidFill>
            </a:ln>
          </c:spPr>
          <c:marker>
            <c:symbol val="none"/>
          </c:marker>
          <c:dLbls>
            <c:delete val="1"/>
          </c:dLbls>
          <c:cat>
            <c:numRef>
              <c:f>Sheet1!$B$29:$U$29</c:f>
              <c:numCache>
                <c:formatCode>General</c:formatCode>
                <c:ptCount val="20"/>
                <c:pt idx="0">
                  <c:v>1993</c:v>
                </c:pt>
                <c:pt idx="1">
                  <c:v>1994</c:v>
                </c:pt>
                <c:pt idx="2">
                  <c:v>1995</c:v>
                </c:pt>
                <c:pt idx="3">
                  <c:v>1996</c:v>
                </c:pt>
                <c:pt idx="4">
                  <c:v>1997</c:v>
                </c:pt>
                <c:pt idx="5">
                  <c:v>1998</c:v>
                </c:pt>
                <c:pt idx="6">
                  <c:v>1999</c:v>
                </c:pt>
                <c:pt idx="7">
                  <c:v>2000</c:v>
                </c:pt>
                <c:pt idx="8">
                  <c:v>2001</c:v>
                </c:pt>
                <c:pt idx="9">
                  <c:v>2002</c:v>
                </c:pt>
                <c:pt idx="10">
                  <c:v>2003</c:v>
                </c:pt>
                <c:pt idx="11">
                  <c:v>2004</c:v>
                </c:pt>
                <c:pt idx="12">
                  <c:v>2005</c:v>
                </c:pt>
                <c:pt idx="13">
                  <c:v>2006</c:v>
                </c:pt>
                <c:pt idx="14">
                  <c:v>2007</c:v>
                </c:pt>
                <c:pt idx="15">
                  <c:v>2008</c:v>
                </c:pt>
                <c:pt idx="16">
                  <c:v>2009</c:v>
                </c:pt>
                <c:pt idx="17">
                  <c:v>2010</c:v>
                </c:pt>
                <c:pt idx="18">
                  <c:v>2011</c:v>
                </c:pt>
                <c:pt idx="19">
                  <c:v>2012</c:v>
                </c:pt>
              </c:numCache>
            </c:numRef>
          </c:cat>
          <c:val>
            <c:numRef>
              <c:f>Sheet1!$B$30:$U$30</c:f>
              <c:numCache>
                <c:formatCode>#,##0</c:formatCode>
                <c:ptCount val="20"/>
                <c:pt idx="0">
                  <c:v>11</c:v>
                </c:pt>
                <c:pt idx="1">
                  <c:v>24</c:v>
                </c:pt>
                <c:pt idx="2">
                  <c:v>22</c:v>
                </c:pt>
                <c:pt idx="3">
                  <c:v>13</c:v>
                </c:pt>
                <c:pt idx="4">
                  <c:v>27</c:v>
                </c:pt>
                <c:pt idx="5">
                  <c:v>65</c:v>
                </c:pt>
                <c:pt idx="6">
                  <c:v>88</c:v>
                </c:pt>
                <c:pt idx="7">
                  <c:v>83</c:v>
                </c:pt>
                <c:pt idx="8">
                  <c:v>97</c:v>
                </c:pt>
                <c:pt idx="9">
                  <c:v>128</c:v>
                </c:pt>
                <c:pt idx="10">
                  <c:v>129</c:v>
                </c:pt>
                <c:pt idx="11">
                  <c:v>154</c:v>
                </c:pt>
                <c:pt idx="12">
                  <c:v>176</c:v>
                </c:pt>
                <c:pt idx="13">
                  <c:v>190</c:v>
                </c:pt>
                <c:pt idx="14">
                  <c:v>196</c:v>
                </c:pt>
                <c:pt idx="15">
                  <c:v>235</c:v>
                </c:pt>
                <c:pt idx="16">
                  <c:v>202</c:v>
                </c:pt>
                <c:pt idx="17">
                  <c:v>144</c:v>
                </c:pt>
                <c:pt idx="18">
                  <c:v>112</c:v>
                </c:pt>
                <c:pt idx="19">
                  <c:v>139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Sheet1!$A$31</c:f>
              <c:strCache>
                <c:ptCount val="1"/>
                <c:pt idx="0">
                  <c:v>All amphetamines</c:v>
                </c:pt>
              </c:strCache>
            </c:strRef>
          </c:tx>
          <c:spPr>
            <a:ln w="57150" cmpd="sng">
              <a:solidFill>
                <a:srgbClr val="000090"/>
              </a:solidFill>
            </a:ln>
          </c:spPr>
          <c:marker>
            <c:symbol val="none"/>
          </c:marker>
          <c:dLbls>
            <c:delete val="1"/>
          </c:dLbls>
          <c:cat>
            <c:numRef>
              <c:f>Sheet1!$B$29:$U$29</c:f>
              <c:numCache>
                <c:formatCode>General</c:formatCode>
                <c:ptCount val="20"/>
                <c:pt idx="0">
                  <c:v>1993</c:v>
                </c:pt>
                <c:pt idx="1">
                  <c:v>1994</c:v>
                </c:pt>
                <c:pt idx="2">
                  <c:v>1995</c:v>
                </c:pt>
                <c:pt idx="3">
                  <c:v>1996</c:v>
                </c:pt>
                <c:pt idx="4">
                  <c:v>1997</c:v>
                </c:pt>
                <c:pt idx="5">
                  <c:v>1998</c:v>
                </c:pt>
                <c:pt idx="6">
                  <c:v>1999</c:v>
                </c:pt>
                <c:pt idx="7">
                  <c:v>2000</c:v>
                </c:pt>
                <c:pt idx="8">
                  <c:v>2001</c:v>
                </c:pt>
                <c:pt idx="9">
                  <c:v>2002</c:v>
                </c:pt>
                <c:pt idx="10">
                  <c:v>2003</c:v>
                </c:pt>
                <c:pt idx="11">
                  <c:v>2004</c:v>
                </c:pt>
                <c:pt idx="12">
                  <c:v>2005</c:v>
                </c:pt>
                <c:pt idx="13">
                  <c:v>2006</c:v>
                </c:pt>
                <c:pt idx="14">
                  <c:v>2007</c:v>
                </c:pt>
                <c:pt idx="15">
                  <c:v>2008</c:v>
                </c:pt>
                <c:pt idx="16">
                  <c:v>2009</c:v>
                </c:pt>
                <c:pt idx="17">
                  <c:v>2010</c:v>
                </c:pt>
                <c:pt idx="18">
                  <c:v>2011</c:v>
                </c:pt>
                <c:pt idx="19">
                  <c:v>2012</c:v>
                </c:pt>
              </c:numCache>
            </c:numRef>
          </c:cat>
          <c:val>
            <c:numRef>
              <c:f>Sheet1!$B$31:$U$31</c:f>
              <c:numCache>
                <c:formatCode>#,##0</c:formatCode>
                <c:ptCount val="20"/>
                <c:pt idx="0">
                  <c:v>51</c:v>
                </c:pt>
                <c:pt idx="1">
                  <c:v>37</c:v>
                </c:pt>
                <c:pt idx="2">
                  <c:v>49</c:v>
                </c:pt>
                <c:pt idx="3">
                  <c:v>46</c:v>
                </c:pt>
                <c:pt idx="4">
                  <c:v>56</c:v>
                </c:pt>
                <c:pt idx="5">
                  <c:v>63</c:v>
                </c:pt>
                <c:pt idx="6">
                  <c:v>82</c:v>
                </c:pt>
                <c:pt idx="7">
                  <c:v>61</c:v>
                </c:pt>
                <c:pt idx="8">
                  <c:v>79</c:v>
                </c:pt>
                <c:pt idx="9">
                  <c:v>94</c:v>
                </c:pt>
                <c:pt idx="10">
                  <c:v>81</c:v>
                </c:pt>
                <c:pt idx="11">
                  <c:v>80</c:v>
                </c:pt>
                <c:pt idx="12">
                  <c:v>103</c:v>
                </c:pt>
                <c:pt idx="13">
                  <c:v>92</c:v>
                </c:pt>
                <c:pt idx="14">
                  <c:v>97</c:v>
                </c:pt>
                <c:pt idx="15">
                  <c:v>99</c:v>
                </c:pt>
                <c:pt idx="16">
                  <c:v>76</c:v>
                </c:pt>
                <c:pt idx="17">
                  <c:v>56</c:v>
                </c:pt>
                <c:pt idx="18">
                  <c:v>62</c:v>
                </c:pt>
                <c:pt idx="19">
                  <c:v>97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456182120"/>
        <c:axId val="456181336"/>
      </c:lineChart>
      <c:catAx>
        <c:axId val="456182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56181336"/>
        <c:crosses val="autoZero"/>
        <c:auto val="1"/>
        <c:lblAlgn val="ctr"/>
        <c:lblOffset val="100"/>
        <c:noMultiLvlLbl val="0"/>
      </c:catAx>
      <c:valAx>
        <c:axId val="45618133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456182120"/>
        <c:crosses val="autoZero"/>
        <c:crossBetween val="between"/>
      </c:valAx>
      <c:spPr>
        <a:ln>
          <a:solidFill>
            <a:srgbClr val="BBE0E3"/>
          </a:solidFill>
        </a:ln>
      </c:spPr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3200"/>
            </a:pPr>
            <a:r>
              <a:rPr lang="en-US" sz="3200"/>
              <a:t>Depression Severity (BDI) vs time 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3747464271146"/>
          <c:y val="0.110139926259746"/>
          <c:w val="0.78121678185786203"/>
          <c:h val="0.75223412711593796"/>
        </c:manualLayout>
      </c:layout>
      <c:lineChart>
        <c:grouping val="standard"/>
        <c:varyColors val="0"/>
        <c:ser>
          <c:idx val="0"/>
          <c:order val="0"/>
          <c:tx>
            <c:strRef>
              <c:f>'4. BDI'!$B$3</c:f>
              <c:strCache>
                <c:ptCount val="1"/>
                <c:pt idx="0">
                  <c:v>P1</c:v>
                </c:pt>
              </c:strCache>
            </c:strRef>
          </c:tx>
          <c:marker>
            <c:symbol val="square"/>
            <c:size val="7"/>
          </c:marker>
          <c:cat>
            <c:strRef>
              <c:f>('4. BDI'!$C$2,'4. BDI'!$D$2:$E$2)</c:f>
              <c:strCache>
                <c:ptCount val="3"/>
                <c:pt idx="0">
                  <c:v>Baseline</c:v>
                </c:pt>
                <c:pt idx="1">
                  <c:v>1 wk</c:v>
                </c:pt>
                <c:pt idx="2">
                  <c:v>3 months </c:v>
                </c:pt>
              </c:strCache>
            </c:strRef>
          </c:cat>
          <c:val>
            <c:numRef>
              <c:f>('4. BDI'!$C$3,'4. BDI'!$D$3:$E$3)</c:f>
              <c:numCache>
                <c:formatCode>General</c:formatCode>
                <c:ptCount val="3"/>
                <c:pt idx="0">
                  <c:v>36</c:v>
                </c:pt>
                <c:pt idx="1">
                  <c:v>4</c:v>
                </c:pt>
                <c:pt idx="2">
                  <c:v>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'4. BDI'!$B$4</c:f>
              <c:strCache>
                <c:ptCount val="1"/>
                <c:pt idx="0">
                  <c:v>P2</c:v>
                </c:pt>
              </c:strCache>
            </c:strRef>
          </c:tx>
          <c:marker>
            <c:symbol val="square"/>
            <c:size val="7"/>
          </c:marker>
          <c:cat>
            <c:strRef>
              <c:f>('4. BDI'!$C$2,'4. BDI'!$D$2:$E$2)</c:f>
              <c:strCache>
                <c:ptCount val="3"/>
                <c:pt idx="0">
                  <c:v>Baseline</c:v>
                </c:pt>
                <c:pt idx="1">
                  <c:v>1 wk</c:v>
                </c:pt>
                <c:pt idx="2">
                  <c:v>3 months </c:v>
                </c:pt>
              </c:strCache>
            </c:strRef>
          </c:cat>
          <c:val>
            <c:numRef>
              <c:f>('4. BDI'!$C$4,'4. BDI'!$D$4:$E$4)</c:f>
              <c:numCache>
                <c:formatCode>General</c:formatCode>
                <c:ptCount val="3"/>
                <c:pt idx="0">
                  <c:v>33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'4. BDI'!$B$5</c:f>
              <c:strCache>
                <c:ptCount val="1"/>
                <c:pt idx="0">
                  <c:v>P3</c:v>
                </c:pt>
              </c:strCache>
            </c:strRef>
          </c:tx>
          <c:marker>
            <c:symbol val="square"/>
            <c:size val="7"/>
          </c:marker>
          <c:cat>
            <c:strRef>
              <c:f>('4. BDI'!$C$2,'4. BDI'!$D$2:$E$2)</c:f>
              <c:strCache>
                <c:ptCount val="3"/>
                <c:pt idx="0">
                  <c:v>Baseline</c:v>
                </c:pt>
                <c:pt idx="1">
                  <c:v>1 wk</c:v>
                </c:pt>
                <c:pt idx="2">
                  <c:v>3 months </c:v>
                </c:pt>
              </c:strCache>
            </c:strRef>
          </c:cat>
          <c:val>
            <c:numRef>
              <c:f>('4. BDI'!$C$5,'4. BDI'!$D$5:$E$5)</c:f>
              <c:numCache>
                <c:formatCode>General</c:formatCode>
                <c:ptCount val="3"/>
                <c:pt idx="0">
                  <c:v>22</c:v>
                </c:pt>
                <c:pt idx="1">
                  <c:v>17</c:v>
                </c:pt>
                <c:pt idx="2">
                  <c:v>18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'4. BDI'!$B$6</c:f>
              <c:strCache>
                <c:ptCount val="1"/>
                <c:pt idx="0">
                  <c:v>P4</c:v>
                </c:pt>
              </c:strCache>
            </c:strRef>
          </c:tx>
          <c:marker>
            <c:symbol val="square"/>
            <c:size val="7"/>
          </c:marker>
          <c:cat>
            <c:strRef>
              <c:f>('4. BDI'!$C$2,'4. BDI'!$D$2:$E$2)</c:f>
              <c:strCache>
                <c:ptCount val="3"/>
                <c:pt idx="0">
                  <c:v>Baseline</c:v>
                </c:pt>
                <c:pt idx="1">
                  <c:v>1 wk</c:v>
                </c:pt>
                <c:pt idx="2">
                  <c:v>3 months </c:v>
                </c:pt>
              </c:strCache>
            </c:strRef>
          </c:cat>
          <c:val>
            <c:numRef>
              <c:f>('4. BDI'!$C$6,'4. BDI'!$D$6:$E$6)</c:f>
              <c:numCache>
                <c:formatCode>General</c:formatCode>
                <c:ptCount val="3"/>
                <c:pt idx="0">
                  <c:v>26</c:v>
                </c:pt>
                <c:pt idx="1">
                  <c:v>0</c:v>
                </c:pt>
                <c:pt idx="2">
                  <c:v>9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'4. BDI'!$B$7</c:f>
              <c:strCache>
                <c:ptCount val="1"/>
                <c:pt idx="0">
                  <c:v>P5</c:v>
                </c:pt>
              </c:strCache>
            </c:strRef>
          </c:tx>
          <c:marker>
            <c:symbol val="square"/>
            <c:size val="7"/>
          </c:marker>
          <c:cat>
            <c:strRef>
              <c:f>('4. BDI'!$C$2,'4. BDI'!$D$2:$E$2)</c:f>
              <c:strCache>
                <c:ptCount val="3"/>
                <c:pt idx="0">
                  <c:v>Baseline</c:v>
                </c:pt>
                <c:pt idx="1">
                  <c:v>1 wk</c:v>
                </c:pt>
                <c:pt idx="2">
                  <c:v>3 months </c:v>
                </c:pt>
              </c:strCache>
            </c:strRef>
          </c:cat>
          <c:val>
            <c:numRef>
              <c:f>('4. BDI'!$C$7,'4. BDI'!$D$7:$E$7)</c:f>
              <c:numCache>
                <c:formatCode>General</c:formatCode>
                <c:ptCount val="3"/>
                <c:pt idx="0">
                  <c:v>38</c:v>
                </c:pt>
                <c:pt idx="1">
                  <c:v>22</c:v>
                </c:pt>
                <c:pt idx="2">
                  <c:v>36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'4. BDI'!$B$8</c:f>
              <c:strCache>
                <c:ptCount val="1"/>
                <c:pt idx="0">
                  <c:v>P6</c:v>
                </c:pt>
              </c:strCache>
            </c:strRef>
          </c:tx>
          <c:marker>
            <c:symbol val="square"/>
            <c:size val="7"/>
          </c:marker>
          <c:cat>
            <c:strRef>
              <c:f>('4. BDI'!$C$2,'4. BDI'!$D$2:$E$2)</c:f>
              <c:strCache>
                <c:ptCount val="3"/>
                <c:pt idx="0">
                  <c:v>Baseline</c:v>
                </c:pt>
                <c:pt idx="1">
                  <c:v>1 wk</c:v>
                </c:pt>
                <c:pt idx="2">
                  <c:v>3 months </c:v>
                </c:pt>
              </c:strCache>
            </c:strRef>
          </c:cat>
          <c:val>
            <c:numRef>
              <c:f>('4. BDI'!$C$8,'4. BDI'!$D$8:$E$8)</c:f>
              <c:numCache>
                <c:formatCode>General</c:formatCode>
                <c:ptCount val="3"/>
                <c:pt idx="0">
                  <c:v>39</c:v>
                </c:pt>
                <c:pt idx="1">
                  <c:v>4</c:v>
                </c:pt>
                <c:pt idx="2">
                  <c:v>24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'4. BDI'!$B$9</c:f>
              <c:strCache>
                <c:ptCount val="1"/>
                <c:pt idx="0">
                  <c:v>P7</c:v>
                </c:pt>
              </c:strCache>
            </c:strRef>
          </c:tx>
          <c:marker>
            <c:symbol val="square"/>
            <c:size val="7"/>
          </c:marker>
          <c:cat>
            <c:strRef>
              <c:f>('4. BDI'!$C$2,'4. BDI'!$D$2:$E$2)</c:f>
              <c:strCache>
                <c:ptCount val="3"/>
                <c:pt idx="0">
                  <c:v>Baseline</c:v>
                </c:pt>
                <c:pt idx="1">
                  <c:v>1 wk</c:v>
                </c:pt>
                <c:pt idx="2">
                  <c:v>3 months </c:v>
                </c:pt>
              </c:strCache>
            </c:strRef>
          </c:cat>
          <c:val>
            <c:numRef>
              <c:f>('4. BDI'!$C$9,'4. BDI'!$D$9:$E$9)</c:f>
              <c:numCache>
                <c:formatCode>General</c:formatCode>
                <c:ptCount val="3"/>
                <c:pt idx="0">
                  <c:v>33</c:v>
                </c:pt>
                <c:pt idx="1">
                  <c:v>2</c:v>
                </c:pt>
                <c:pt idx="2">
                  <c:v>2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'4. BDI'!$B$10</c:f>
              <c:strCache>
                <c:ptCount val="1"/>
                <c:pt idx="0">
                  <c:v>P8</c:v>
                </c:pt>
              </c:strCache>
            </c:strRef>
          </c:tx>
          <c:marker>
            <c:symbol val="square"/>
            <c:size val="7"/>
            <c:spPr>
              <a:solidFill>
                <a:schemeClr val="accent2"/>
              </a:solidFill>
            </c:spPr>
          </c:marker>
          <c:cat>
            <c:strRef>
              <c:f>('4. BDI'!$C$2,'4. BDI'!$D$2:$E$2)</c:f>
              <c:strCache>
                <c:ptCount val="3"/>
                <c:pt idx="0">
                  <c:v>Baseline</c:v>
                </c:pt>
                <c:pt idx="1">
                  <c:v>1 wk</c:v>
                </c:pt>
                <c:pt idx="2">
                  <c:v>3 months </c:v>
                </c:pt>
              </c:strCache>
            </c:strRef>
          </c:cat>
          <c:val>
            <c:numRef>
              <c:f>('4. BDI'!$C$10,'4. BDI'!$D$10:$E$10)</c:f>
              <c:numCache>
                <c:formatCode>General</c:formatCode>
                <c:ptCount val="3"/>
                <c:pt idx="0">
                  <c:v>39</c:v>
                </c:pt>
                <c:pt idx="1">
                  <c:v>23</c:v>
                </c:pt>
                <c:pt idx="2">
                  <c:v>29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'4. BDI'!$B$11</c:f>
              <c:strCache>
                <c:ptCount val="1"/>
                <c:pt idx="0">
                  <c:v>P9</c:v>
                </c:pt>
              </c:strCache>
            </c:strRef>
          </c:tx>
          <c:marker>
            <c:symbol val="square"/>
            <c:size val="7"/>
          </c:marker>
          <c:cat>
            <c:strRef>
              <c:f>('4. BDI'!$C$2,'4. BDI'!$D$2:$E$2)</c:f>
              <c:strCache>
                <c:ptCount val="3"/>
                <c:pt idx="0">
                  <c:v>Baseline</c:v>
                </c:pt>
                <c:pt idx="1">
                  <c:v>1 wk</c:v>
                </c:pt>
                <c:pt idx="2">
                  <c:v>3 months </c:v>
                </c:pt>
              </c:strCache>
            </c:strRef>
          </c:cat>
          <c:val>
            <c:numRef>
              <c:f>('4. BDI'!$C$11,'4. BDI'!$D$11:$E$11)</c:f>
              <c:numCache>
                <c:formatCode>General</c:formatCode>
                <c:ptCount val="3"/>
                <c:pt idx="0">
                  <c:v>32</c:v>
                </c:pt>
                <c:pt idx="1">
                  <c:v>7</c:v>
                </c:pt>
                <c:pt idx="2">
                  <c:v>15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'4. BDI'!$B$12</c:f>
              <c:strCache>
                <c:ptCount val="1"/>
                <c:pt idx="0">
                  <c:v>P10</c:v>
                </c:pt>
              </c:strCache>
            </c:strRef>
          </c:tx>
          <c:marker>
            <c:symbol val="square"/>
            <c:size val="7"/>
          </c:marker>
          <c:cat>
            <c:strRef>
              <c:f>('4. BDI'!$C$2,'4. BDI'!$D$2:$E$2)</c:f>
              <c:strCache>
                <c:ptCount val="3"/>
                <c:pt idx="0">
                  <c:v>Baseline</c:v>
                </c:pt>
                <c:pt idx="1">
                  <c:v>1 wk</c:v>
                </c:pt>
                <c:pt idx="2">
                  <c:v>3 months </c:v>
                </c:pt>
              </c:strCache>
            </c:strRef>
          </c:cat>
          <c:val>
            <c:numRef>
              <c:f>('4. BDI'!$C$12,'4. BDI'!$D$12:$E$12)</c:f>
              <c:numCache>
                <c:formatCode>General</c:formatCode>
                <c:ptCount val="3"/>
                <c:pt idx="0">
                  <c:v>47</c:v>
                </c:pt>
                <c:pt idx="1">
                  <c:v>16</c:v>
                </c:pt>
                <c:pt idx="2">
                  <c:v>16</c:v>
                </c:pt>
              </c:numCache>
            </c:numRef>
          </c:val>
          <c:smooth val="0"/>
        </c:ser>
        <c:ser>
          <c:idx val="10"/>
          <c:order val="10"/>
          <c:tx>
            <c:strRef>
              <c:f>'4. BDI'!$B$13</c:f>
              <c:strCache>
                <c:ptCount val="1"/>
                <c:pt idx="0">
                  <c:v>P11</c:v>
                </c:pt>
              </c:strCache>
            </c:strRef>
          </c:tx>
          <c:marker>
            <c:symbol val="square"/>
            <c:size val="7"/>
          </c:marker>
          <c:cat>
            <c:strRef>
              <c:f>('4. BDI'!$C$2,'4. BDI'!$D$2:$E$2)</c:f>
              <c:strCache>
                <c:ptCount val="3"/>
                <c:pt idx="0">
                  <c:v>Baseline</c:v>
                </c:pt>
                <c:pt idx="1">
                  <c:v>1 wk</c:v>
                </c:pt>
                <c:pt idx="2">
                  <c:v>3 months </c:v>
                </c:pt>
              </c:strCache>
            </c:strRef>
          </c:cat>
          <c:val>
            <c:numRef>
              <c:f>('4. BDI'!$C$13,'4. BDI'!$D$13:$E$13)</c:f>
              <c:numCache>
                <c:formatCode>General</c:formatCode>
                <c:ptCount val="3"/>
                <c:pt idx="0">
                  <c:v>24</c:v>
                </c:pt>
                <c:pt idx="1">
                  <c:v>1</c:v>
                </c:pt>
                <c:pt idx="2">
                  <c:v>20</c:v>
                </c:pt>
              </c:numCache>
            </c:numRef>
          </c:val>
          <c:smooth val="0"/>
        </c:ser>
        <c:ser>
          <c:idx val="11"/>
          <c:order val="11"/>
          <c:tx>
            <c:strRef>
              <c:f>'4. BDI'!$B$14</c:f>
              <c:strCache>
                <c:ptCount val="1"/>
                <c:pt idx="0">
                  <c:v>P12</c:v>
                </c:pt>
              </c:strCache>
            </c:strRef>
          </c:tx>
          <c:marker>
            <c:symbol val="square"/>
            <c:size val="7"/>
          </c:marker>
          <c:cat>
            <c:strRef>
              <c:f>('4. BDI'!$C$2,'4. BDI'!$D$2:$E$2)</c:f>
              <c:strCache>
                <c:ptCount val="3"/>
                <c:pt idx="0">
                  <c:v>Baseline</c:v>
                </c:pt>
                <c:pt idx="1">
                  <c:v>1 wk</c:v>
                </c:pt>
                <c:pt idx="2">
                  <c:v>3 months </c:v>
                </c:pt>
              </c:strCache>
            </c:strRef>
          </c:cat>
          <c:val>
            <c:numRef>
              <c:f>('4. BDI'!$C$14,'4. BDI'!$D$14:$E$14)</c:f>
              <c:numCache>
                <c:formatCode>General</c:formatCode>
                <c:ptCount val="3"/>
                <c:pt idx="0">
                  <c:v>35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2954360"/>
        <c:axId val="452950832"/>
      </c:lineChart>
      <c:catAx>
        <c:axId val="4529543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400"/>
            </a:pPr>
            <a:endParaRPr lang="en-US"/>
          </a:p>
        </c:txPr>
        <c:crossAx val="452950832"/>
        <c:crosses val="autoZero"/>
        <c:auto val="1"/>
        <c:lblAlgn val="ctr"/>
        <c:lblOffset val="100"/>
        <c:noMultiLvlLbl val="0"/>
      </c:catAx>
      <c:valAx>
        <c:axId val="45295083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minorGridlines>
          <c:spPr>
            <a:ln>
              <a:noFill/>
            </a:ln>
          </c:spPr>
        </c:minorGridlines>
        <c:title>
          <c:tx>
            <c:rich>
              <a:bodyPr/>
              <a:lstStyle/>
              <a:p>
                <a:pPr>
                  <a:defRPr sz="2800"/>
                </a:pPr>
                <a:r>
                  <a:rPr lang="en-US" sz="2800"/>
                  <a:t>BDI Score</a:t>
                </a:r>
              </a:p>
            </c:rich>
          </c:tx>
          <c:layout>
            <c:manualLayout>
              <c:xMode val="edge"/>
              <c:yMode val="edge"/>
              <c:x val="7.8761058995043803E-3"/>
              <c:y val="0.3469423703521590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400"/>
            </a:pPr>
            <a:endParaRPr lang="en-US"/>
          </a:p>
        </c:txPr>
        <c:crossAx val="4529543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0.09156</cdr:x>
      <cdr:y>0.61309</cdr:y>
    </cdr:from>
    <cdr:to>
      <cdr:x>0.13497</cdr:x>
      <cdr:y>0.68008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32048" y="2664295"/>
          <a:ext cx="204841" cy="29112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GB" sz="1400" dirty="0" smtClean="0"/>
            <a:t>A</a:t>
          </a:r>
          <a:endParaRPr lang="en-GB" sz="1400" dirty="0"/>
        </a:p>
      </cdr:txBody>
    </cdr:sp>
  </cdr:relSizeAnchor>
  <cdr:relSizeAnchor xmlns:cdr="http://schemas.openxmlformats.org/drawingml/2006/chartDrawing">
    <cdr:from>
      <cdr:x>0.09156</cdr:x>
      <cdr:y>0.31483</cdr:y>
    </cdr:from>
    <cdr:to>
      <cdr:x>0.13497</cdr:x>
      <cdr:y>0.38182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432048" y="1368152"/>
          <a:ext cx="204841" cy="291123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Georgia"/>
            </a:defRPr>
          </a:lvl1pPr>
          <a:lvl2pPr marL="457200" indent="0">
            <a:defRPr sz="1100">
              <a:latin typeface="Georgia"/>
            </a:defRPr>
          </a:lvl2pPr>
          <a:lvl3pPr marL="914400" indent="0">
            <a:defRPr sz="1100">
              <a:latin typeface="Georgia"/>
            </a:defRPr>
          </a:lvl3pPr>
          <a:lvl4pPr marL="1371600" indent="0">
            <a:defRPr sz="1100">
              <a:latin typeface="Georgia"/>
            </a:defRPr>
          </a:lvl4pPr>
          <a:lvl5pPr marL="1828800" indent="0">
            <a:defRPr sz="1100">
              <a:latin typeface="Georgia"/>
            </a:defRPr>
          </a:lvl5pPr>
          <a:lvl6pPr marL="2286000" indent="0">
            <a:defRPr sz="1100">
              <a:latin typeface="Georgia"/>
            </a:defRPr>
          </a:lvl6pPr>
          <a:lvl7pPr marL="2743200" indent="0">
            <a:defRPr sz="1100">
              <a:latin typeface="Georgia"/>
            </a:defRPr>
          </a:lvl7pPr>
          <a:lvl8pPr marL="3200400" indent="0">
            <a:defRPr sz="1100">
              <a:latin typeface="Georgia"/>
            </a:defRPr>
          </a:lvl8pPr>
          <a:lvl9pPr marL="3657600" indent="0">
            <a:defRPr sz="1100">
              <a:latin typeface="Georgia"/>
            </a:defRPr>
          </a:lvl9pPr>
        </a:lstStyle>
        <a:p xmlns:a="http://schemas.openxmlformats.org/drawingml/2006/main">
          <a:pPr algn="ctr"/>
          <a:r>
            <a:rPr lang="en-GB" sz="1400" dirty="0" smtClean="0"/>
            <a:t>C</a:t>
          </a:r>
          <a:endParaRPr lang="en-GB" sz="1400" dirty="0"/>
        </a:p>
      </cdr:txBody>
    </cdr:sp>
  </cdr:relSizeAnchor>
  <cdr:relSizeAnchor xmlns:cdr="http://schemas.openxmlformats.org/drawingml/2006/chartDrawing">
    <cdr:from>
      <cdr:x>0.09156</cdr:x>
      <cdr:y>0.46396</cdr:y>
    </cdr:from>
    <cdr:to>
      <cdr:x>0.13497</cdr:x>
      <cdr:y>0.53095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432048" y="2016224"/>
          <a:ext cx="204841" cy="291123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Georgia"/>
            </a:defRPr>
          </a:lvl1pPr>
          <a:lvl2pPr marL="457200" indent="0">
            <a:defRPr sz="1100">
              <a:latin typeface="Georgia"/>
            </a:defRPr>
          </a:lvl2pPr>
          <a:lvl3pPr marL="914400" indent="0">
            <a:defRPr sz="1100">
              <a:latin typeface="Georgia"/>
            </a:defRPr>
          </a:lvl3pPr>
          <a:lvl4pPr marL="1371600" indent="0">
            <a:defRPr sz="1100">
              <a:latin typeface="Georgia"/>
            </a:defRPr>
          </a:lvl4pPr>
          <a:lvl5pPr marL="1828800" indent="0">
            <a:defRPr sz="1100">
              <a:latin typeface="Georgia"/>
            </a:defRPr>
          </a:lvl5pPr>
          <a:lvl6pPr marL="2286000" indent="0">
            <a:defRPr sz="1100">
              <a:latin typeface="Georgia"/>
            </a:defRPr>
          </a:lvl6pPr>
          <a:lvl7pPr marL="2743200" indent="0">
            <a:defRPr sz="1100">
              <a:latin typeface="Georgia"/>
            </a:defRPr>
          </a:lvl7pPr>
          <a:lvl8pPr marL="3200400" indent="0">
            <a:defRPr sz="1100">
              <a:latin typeface="Georgia"/>
            </a:defRPr>
          </a:lvl8pPr>
          <a:lvl9pPr marL="3657600" indent="0">
            <a:defRPr sz="1100">
              <a:latin typeface="Georgia"/>
            </a:defRPr>
          </a:lvl9pPr>
        </a:lstStyle>
        <a:p xmlns:a="http://schemas.openxmlformats.org/drawingml/2006/main">
          <a:pPr algn="ctr"/>
          <a:r>
            <a:rPr lang="en-GB" sz="1400" dirty="0" smtClean="0"/>
            <a:t>B</a:t>
          </a:r>
          <a:endParaRPr lang="en-GB" sz="1400" dirty="0"/>
        </a:p>
      </cdr:txBody>
    </cdr:sp>
  </cdr:relSizeAnchor>
  <cdr:relSizeAnchor xmlns:cdr="http://schemas.openxmlformats.org/drawingml/2006/chartDrawing">
    <cdr:from>
      <cdr:x>0.08954</cdr:x>
      <cdr:y>0.15474</cdr:y>
    </cdr:from>
    <cdr:to>
      <cdr:x>0.13295</cdr:x>
      <cdr:y>0.22173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422523" y="672455"/>
          <a:ext cx="204841" cy="291123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Georgia"/>
            </a:defRPr>
          </a:lvl1pPr>
          <a:lvl2pPr marL="457200" indent="0">
            <a:defRPr sz="1100">
              <a:latin typeface="Georgia"/>
            </a:defRPr>
          </a:lvl2pPr>
          <a:lvl3pPr marL="914400" indent="0">
            <a:defRPr sz="1100">
              <a:latin typeface="Georgia"/>
            </a:defRPr>
          </a:lvl3pPr>
          <a:lvl4pPr marL="1371600" indent="0">
            <a:defRPr sz="1100">
              <a:latin typeface="Georgia"/>
            </a:defRPr>
          </a:lvl4pPr>
          <a:lvl5pPr marL="1828800" indent="0">
            <a:defRPr sz="1100">
              <a:latin typeface="Georgia"/>
            </a:defRPr>
          </a:lvl5pPr>
          <a:lvl6pPr marL="2286000" indent="0">
            <a:defRPr sz="1100">
              <a:latin typeface="Georgia"/>
            </a:defRPr>
          </a:lvl6pPr>
          <a:lvl7pPr marL="2743200" indent="0">
            <a:defRPr sz="1100">
              <a:latin typeface="Georgia"/>
            </a:defRPr>
          </a:lvl7pPr>
          <a:lvl8pPr marL="3200400" indent="0">
            <a:defRPr sz="1100">
              <a:latin typeface="Georgia"/>
            </a:defRPr>
          </a:lvl8pPr>
          <a:lvl9pPr marL="3657600" indent="0">
            <a:defRPr sz="1100">
              <a:latin typeface="Georgia"/>
            </a:defRPr>
          </a:lvl9pPr>
        </a:lstStyle>
        <a:p xmlns:a="http://schemas.openxmlformats.org/drawingml/2006/main">
          <a:pPr algn="ctr"/>
          <a:r>
            <a:rPr lang="en-GB" sz="1400" dirty="0" smtClean="0"/>
            <a:t>U</a:t>
          </a:r>
          <a:endParaRPr lang="en-GB" sz="1400" dirty="0"/>
        </a:p>
      </cdr:txBody>
    </cdr:sp>
  </cdr:relSizeAnchor>
  <cdr:relSizeAnchor xmlns:cdr="http://schemas.openxmlformats.org/drawingml/2006/chartDrawing">
    <cdr:from>
      <cdr:x>0.09156</cdr:x>
      <cdr:y>0.01657</cdr:y>
    </cdr:from>
    <cdr:to>
      <cdr:x>0.13497</cdr:x>
      <cdr:y>0.08356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432048" y="72008"/>
          <a:ext cx="204841" cy="291123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Georgia"/>
            </a:defRPr>
          </a:lvl1pPr>
          <a:lvl2pPr marL="457200" indent="0">
            <a:defRPr sz="1100">
              <a:latin typeface="Georgia"/>
            </a:defRPr>
          </a:lvl2pPr>
          <a:lvl3pPr marL="914400" indent="0">
            <a:defRPr sz="1100">
              <a:latin typeface="Georgia"/>
            </a:defRPr>
          </a:lvl3pPr>
          <a:lvl4pPr marL="1371600" indent="0">
            <a:defRPr sz="1100">
              <a:latin typeface="Georgia"/>
            </a:defRPr>
          </a:lvl4pPr>
          <a:lvl5pPr marL="1828800" indent="0">
            <a:defRPr sz="1100">
              <a:latin typeface="Georgia"/>
            </a:defRPr>
          </a:lvl5pPr>
          <a:lvl6pPr marL="2286000" indent="0">
            <a:defRPr sz="1100">
              <a:latin typeface="Georgia"/>
            </a:defRPr>
          </a:lvl6pPr>
          <a:lvl7pPr marL="2743200" indent="0">
            <a:defRPr sz="1100">
              <a:latin typeface="Georgia"/>
            </a:defRPr>
          </a:lvl7pPr>
          <a:lvl8pPr marL="3200400" indent="0">
            <a:defRPr sz="1100">
              <a:latin typeface="Georgia"/>
            </a:defRPr>
          </a:lvl8pPr>
          <a:lvl9pPr marL="3657600" indent="0">
            <a:defRPr sz="1100">
              <a:latin typeface="Georgia"/>
            </a:defRPr>
          </a:lvl9pPr>
        </a:lstStyle>
        <a:p xmlns:a="http://schemas.openxmlformats.org/drawingml/2006/main">
          <a:pPr algn="ctr"/>
          <a:endParaRPr lang="en-GB" sz="1400" dirty="0"/>
        </a:p>
      </cdr:txBody>
    </cdr:sp>
  </cdr:relSizeAnchor>
  <cdr:relSizeAnchor xmlns:cdr="http://schemas.openxmlformats.org/drawingml/2006/chartDrawing">
    <cdr:from>
      <cdr:x>0.0763</cdr:x>
      <cdr:y>0.74565</cdr:y>
    </cdr:from>
    <cdr:to>
      <cdr:x>0.12208</cdr:x>
      <cdr:y>0.8285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360040" y="3240360"/>
          <a:ext cx="216024" cy="360040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Georgia"/>
            </a:defRPr>
          </a:lvl1pPr>
          <a:lvl2pPr marL="457200" indent="0">
            <a:defRPr sz="1100">
              <a:latin typeface="Georgia"/>
            </a:defRPr>
          </a:lvl2pPr>
          <a:lvl3pPr marL="914400" indent="0">
            <a:defRPr sz="1100">
              <a:latin typeface="Georgia"/>
            </a:defRPr>
          </a:lvl3pPr>
          <a:lvl4pPr marL="1371600" indent="0">
            <a:defRPr sz="1100">
              <a:latin typeface="Georgia"/>
            </a:defRPr>
          </a:lvl4pPr>
          <a:lvl5pPr marL="1828800" indent="0">
            <a:defRPr sz="1100">
              <a:latin typeface="Georgia"/>
            </a:defRPr>
          </a:lvl5pPr>
          <a:lvl6pPr marL="2286000" indent="0">
            <a:defRPr sz="1100">
              <a:latin typeface="Georgia"/>
            </a:defRPr>
          </a:lvl6pPr>
          <a:lvl7pPr marL="2743200" indent="0">
            <a:defRPr sz="1100">
              <a:latin typeface="Georgia"/>
            </a:defRPr>
          </a:lvl7pPr>
          <a:lvl8pPr marL="3200400" indent="0">
            <a:defRPr sz="1100">
              <a:latin typeface="Georgia"/>
            </a:defRPr>
          </a:lvl8pPr>
          <a:lvl9pPr marL="3657600" indent="0">
            <a:defRPr sz="1100">
              <a:latin typeface="Georgia"/>
            </a:defRPr>
          </a:lvl9pPr>
        </a:lstStyle>
        <a:p xmlns:a="http://schemas.openxmlformats.org/drawingml/2006/main">
          <a:pPr algn="ctr"/>
          <a:endParaRPr lang="en-GB" sz="14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0.1347</cdr:x>
      <cdr:y>0.72422</cdr:y>
    </cdr:from>
    <cdr:to>
      <cdr:x>0.91362</cdr:x>
      <cdr:y>0.86323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1251857" y="4395106"/>
          <a:ext cx="7239000" cy="843643"/>
        </a:xfrm>
        <a:prstGeom xmlns:a="http://schemas.openxmlformats.org/drawingml/2006/main" prst="rect">
          <a:avLst/>
        </a:prstGeom>
        <a:solidFill xmlns:a="http://schemas.openxmlformats.org/drawingml/2006/main">
          <a:srgbClr val="FFFF00">
            <a:alpha val="40000"/>
          </a:srgb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0.16252</cdr:x>
      <cdr:y>0.35202</cdr:y>
    </cdr:from>
    <cdr:to>
      <cdr:x>0.2284</cdr:x>
      <cdr:y>0.35202</cdr:y>
    </cdr:to>
    <cdr:cxnSp macro="">
      <cdr:nvCxnSpPr>
        <cdr:cNvPr id="4" name="Straight Connector 3"/>
        <cdr:cNvCxnSpPr/>
      </cdr:nvCxnSpPr>
      <cdr:spPr>
        <a:xfrm xmlns:a="http://schemas.openxmlformats.org/drawingml/2006/main">
          <a:off x="1510392" y="2136321"/>
          <a:ext cx="612321" cy="0"/>
        </a:xfrm>
        <a:prstGeom xmlns:a="http://schemas.openxmlformats.org/drawingml/2006/main" prst="line">
          <a:avLst/>
        </a:prstGeom>
        <a:ln xmlns:a="http://schemas.openxmlformats.org/drawingml/2006/main" w="34925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0.15081</cdr:x>
      <cdr:y>0.31166</cdr:y>
    </cdr:from>
    <cdr:to>
      <cdr:x>0.24451</cdr:x>
      <cdr:y>0.35874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401536" y="1891394"/>
          <a:ext cx="870857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GB" sz="1200">
              <a:latin typeface="Arial" panose="020B0604020202020204" pitchFamily="34" charset="0"/>
              <a:cs typeface="Arial" panose="020B0604020202020204" pitchFamily="34" charset="0"/>
            </a:rPr>
            <a:t>33.7 (7.1)</a:t>
          </a:r>
        </a:p>
      </cdr:txBody>
    </cdr:sp>
  </cdr:relSizeAnchor>
  <cdr:relSizeAnchor xmlns:cdr="http://schemas.openxmlformats.org/drawingml/2006/chartDrawing">
    <cdr:from>
      <cdr:x>0.49302</cdr:x>
      <cdr:y>0.7281</cdr:y>
    </cdr:from>
    <cdr:to>
      <cdr:x>0.55891</cdr:x>
      <cdr:y>0.7281</cdr:y>
    </cdr:to>
    <cdr:cxnSp macro="">
      <cdr:nvCxnSpPr>
        <cdr:cNvPr id="6" name="Straight Connector 5"/>
        <cdr:cNvCxnSpPr/>
      </cdr:nvCxnSpPr>
      <cdr:spPr>
        <a:xfrm xmlns:a="http://schemas.openxmlformats.org/drawingml/2006/main">
          <a:off x="4581979" y="4418694"/>
          <a:ext cx="612321" cy="0"/>
        </a:xfrm>
        <a:prstGeom xmlns:a="http://schemas.openxmlformats.org/drawingml/2006/main" prst="line">
          <a:avLst/>
        </a:prstGeom>
        <a:ln xmlns:a="http://schemas.openxmlformats.org/drawingml/2006/main" w="34925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0.48609</cdr:x>
      <cdr:y>0.65247</cdr:y>
    </cdr:from>
    <cdr:to>
      <cdr:x>0.56808</cdr:x>
      <cdr:y>0.72362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4517572" y="3959679"/>
          <a:ext cx="761999" cy="4318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200" dirty="0">
              <a:latin typeface="Arial" panose="020B0604020202020204" pitchFamily="34" charset="0"/>
              <a:cs typeface="Arial" panose="020B0604020202020204" pitchFamily="34" charset="0"/>
            </a:rPr>
            <a:t>8.7 (8.4)</a:t>
          </a:r>
        </a:p>
        <a:p xmlns:a="http://schemas.openxmlformats.org/drawingml/2006/main">
          <a:pPr algn="ctr"/>
          <a:r>
            <a:rPr lang="en-GB" sz="1200" dirty="0">
              <a:latin typeface="Arial" panose="020B0604020202020204" pitchFamily="34" charset="0"/>
              <a:cs typeface="Arial" panose="020B0604020202020204" pitchFamily="34" charset="0"/>
            </a:rPr>
            <a:t>d = </a:t>
          </a:r>
          <a:r>
            <a:rPr lang="en-GB" sz="1200" dirty="0" smtClean="0">
              <a:latin typeface="Arial" panose="020B0604020202020204" pitchFamily="34" charset="0"/>
              <a:cs typeface="Arial" panose="020B0604020202020204" pitchFamily="34" charset="0"/>
            </a:rPr>
            <a:t>3.2*</a:t>
          </a:r>
          <a:endParaRPr lang="en-GB" sz="12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0.13402</cdr:x>
      <cdr:y>0.10987</cdr:y>
    </cdr:from>
    <cdr:to>
      <cdr:x>0.91654</cdr:x>
      <cdr:y>0.41256</cdr:y>
    </cdr:to>
    <cdr:sp macro="" textlink="">
      <cdr:nvSpPr>
        <cdr:cNvPr id="8" name="Rectangle 7"/>
        <cdr:cNvSpPr/>
      </cdr:nvSpPr>
      <cdr:spPr>
        <a:xfrm xmlns:a="http://schemas.openxmlformats.org/drawingml/2006/main">
          <a:off x="1245578" y="666750"/>
          <a:ext cx="7272494" cy="183696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  <a:alpha val="4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 dirty="0"/>
        </a:p>
      </cdr:txBody>
    </cdr:sp>
  </cdr:relSizeAnchor>
  <cdr:relSizeAnchor xmlns:cdr="http://schemas.openxmlformats.org/drawingml/2006/chartDrawing">
    <cdr:from>
      <cdr:x>0.80634</cdr:x>
      <cdr:y>0.63169</cdr:y>
    </cdr:from>
    <cdr:to>
      <cdr:x>0.87223</cdr:x>
      <cdr:y>0.63169</cdr:y>
    </cdr:to>
    <cdr:cxnSp macro="">
      <cdr:nvCxnSpPr>
        <cdr:cNvPr id="9" name="Straight Connector 8"/>
        <cdr:cNvCxnSpPr/>
      </cdr:nvCxnSpPr>
      <cdr:spPr>
        <a:xfrm xmlns:a="http://schemas.openxmlformats.org/drawingml/2006/main">
          <a:off x="7493906" y="3833586"/>
          <a:ext cx="612321" cy="0"/>
        </a:xfrm>
        <a:prstGeom xmlns:a="http://schemas.openxmlformats.org/drawingml/2006/main" prst="line">
          <a:avLst/>
        </a:prstGeom>
        <a:ln xmlns:a="http://schemas.openxmlformats.org/drawingml/2006/main" w="34925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0.79443</cdr:x>
      <cdr:y>0.55933</cdr:y>
    </cdr:from>
    <cdr:to>
      <cdr:x>0.88813</cdr:x>
      <cdr:y>0.63052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7383143" y="3394433"/>
          <a:ext cx="870818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200" dirty="0">
              <a:latin typeface="Arial" panose="020B0604020202020204" pitchFamily="34" charset="0"/>
              <a:cs typeface="Arial" panose="020B0604020202020204" pitchFamily="34" charset="0"/>
            </a:rPr>
            <a:t>15.2 (11)</a:t>
          </a:r>
        </a:p>
        <a:p xmlns:a="http://schemas.openxmlformats.org/drawingml/2006/main">
          <a:pPr algn="ctr"/>
          <a:r>
            <a:rPr lang="en-GB" sz="1200" dirty="0">
              <a:latin typeface="Arial" panose="020B0604020202020204" pitchFamily="34" charset="0"/>
              <a:cs typeface="Arial" panose="020B0604020202020204" pitchFamily="34" charset="0"/>
            </a:rPr>
            <a:t>d = </a:t>
          </a:r>
          <a:r>
            <a:rPr lang="en-GB" sz="1200" dirty="0" smtClean="0">
              <a:latin typeface="Arial" panose="020B0604020202020204" pitchFamily="34" charset="0"/>
              <a:cs typeface="Arial" panose="020B0604020202020204" pitchFamily="34" charset="0"/>
            </a:rPr>
            <a:t>2.1*</a:t>
          </a:r>
          <a:endParaRPr lang="en-GB" sz="12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0.15959</cdr:x>
      <cdr:y>0.75785</cdr:y>
    </cdr:from>
    <cdr:to>
      <cdr:x>0.41728</cdr:x>
      <cdr:y>0.83184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1483178" y="4599214"/>
          <a:ext cx="2394857" cy="4490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GB" sz="1800">
              <a:latin typeface="Times New Roman" panose="02020603050405020304" pitchFamily="18" charset="0"/>
              <a:cs typeface="Times New Roman" panose="02020603050405020304" pitchFamily="18" charset="0"/>
            </a:rPr>
            <a:t>No</a:t>
          </a:r>
          <a:r>
            <a:rPr lang="en-GB" sz="1800" baseline="0">
              <a:latin typeface="Times New Roman" panose="02020603050405020304" pitchFamily="18" charset="0"/>
              <a:cs typeface="Times New Roman" panose="02020603050405020304" pitchFamily="18" charset="0"/>
            </a:rPr>
            <a:t> depression (≤ 9)</a:t>
          </a:r>
          <a:endParaRPr lang="en-GB" sz="180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0.40202</cdr:x>
      <cdr:y>0.2281</cdr:y>
    </cdr:from>
    <cdr:to>
      <cdr:x>0.6717</cdr:x>
      <cdr:y>0.30209</cdr:y>
    </cdr:to>
    <cdr:sp macro="" textlink="">
      <cdr:nvSpPr>
        <cdr:cNvPr id="12" name="TextBox 1"/>
        <cdr:cNvSpPr txBox="1"/>
      </cdr:nvSpPr>
      <cdr:spPr>
        <a:xfrm xmlns:a="http://schemas.openxmlformats.org/drawingml/2006/main">
          <a:off x="3736241" y="1384300"/>
          <a:ext cx="2506297" cy="4490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800">
              <a:latin typeface="Times New Roman" panose="02020603050405020304" pitchFamily="18" charset="0"/>
              <a:cs typeface="Times New Roman" panose="02020603050405020304" pitchFamily="18" charset="0"/>
            </a:rPr>
            <a:t>Severe depression (≥30)</a:t>
          </a:r>
        </a:p>
      </cdr:txBody>
    </cdr:sp>
  </cdr:relSizeAnchor>
  <cdr:relSizeAnchor xmlns:cdr="http://schemas.openxmlformats.org/drawingml/2006/chartDrawing">
    <cdr:from>
      <cdr:x>0.53148</cdr:x>
      <cdr:y>0.11211</cdr:y>
    </cdr:from>
    <cdr:to>
      <cdr:x>0.53148</cdr:x>
      <cdr:y>0.23075</cdr:y>
    </cdr:to>
    <cdr:cxnSp macro="">
      <cdr:nvCxnSpPr>
        <cdr:cNvPr id="14" name="Straight Arrow Connector 13"/>
        <cdr:cNvCxnSpPr/>
      </cdr:nvCxnSpPr>
      <cdr:spPr>
        <a:xfrm xmlns:a="http://schemas.openxmlformats.org/drawingml/2006/main" flipH="1" flipV="1">
          <a:off x="4939393" y="680356"/>
          <a:ext cx="1" cy="72000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0.28511</cdr:x>
      <cdr:y>0.72197</cdr:y>
    </cdr:from>
    <cdr:to>
      <cdr:x>0.28551</cdr:x>
      <cdr:y>0.77051</cdr:y>
    </cdr:to>
    <cdr:cxnSp macro="">
      <cdr:nvCxnSpPr>
        <cdr:cNvPr id="17" name="Straight Arrow Connector 16"/>
        <cdr:cNvCxnSpPr/>
      </cdr:nvCxnSpPr>
      <cdr:spPr>
        <a:xfrm xmlns:a="http://schemas.openxmlformats.org/drawingml/2006/main" flipV="1">
          <a:off x="2649766" y="4381500"/>
          <a:ext cx="3627" cy="29455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0.28526</cdr:x>
      <cdr:y>0.8083</cdr:y>
    </cdr:from>
    <cdr:to>
      <cdr:x>0.28551</cdr:x>
      <cdr:y>0.86168</cdr:y>
    </cdr:to>
    <cdr:cxnSp macro="">
      <cdr:nvCxnSpPr>
        <cdr:cNvPr id="19" name="Straight Arrow Connector 18"/>
        <cdr:cNvCxnSpPr/>
      </cdr:nvCxnSpPr>
      <cdr:spPr>
        <a:xfrm xmlns:a="http://schemas.openxmlformats.org/drawingml/2006/main">
          <a:off x="2651125" y="4905375"/>
          <a:ext cx="2268" cy="32400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0.53137</cdr:x>
      <cdr:y>0.28493</cdr:y>
    </cdr:from>
    <cdr:to>
      <cdr:x>0.53148</cdr:x>
      <cdr:y>0.4095</cdr:y>
    </cdr:to>
    <cdr:cxnSp macro="">
      <cdr:nvCxnSpPr>
        <cdr:cNvPr id="21" name="Straight Arrow Connector 20"/>
        <cdr:cNvCxnSpPr/>
      </cdr:nvCxnSpPr>
      <cdr:spPr>
        <a:xfrm xmlns:a="http://schemas.openxmlformats.org/drawingml/2006/main">
          <a:off x="4938346" y="1729154"/>
          <a:ext cx="1047" cy="75600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658D66-1734-EB43-B327-3D9F738FEC35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AA4B0-3891-3346-99B8-F7A8E5B15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404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5F92F71-70BB-1B4D-9149-585029C2E91E}" type="slidenum">
              <a:rPr lang="en-GB" sz="1200">
                <a:cs typeface="Arial" charset="0"/>
              </a:rPr>
              <a:pPr eaLnBrk="1" hangingPunct="1"/>
              <a:t>18</a:t>
            </a:fld>
            <a:endParaRPr lang="en-GB" sz="120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786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  <a:defRPr/>
            </a:pPr>
            <a:endParaRPr lang="en-GB" smtClean="0"/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01B6330B-CFA7-4857-9CA7-B9A9BDAD0905}" type="slidenum">
              <a:rPr lang="en-GB">
                <a:cs typeface="Arial" pitchFamily="34" charset="0"/>
              </a:rPr>
              <a:pPr/>
              <a:t>22</a:t>
            </a:fld>
            <a:endParaRPr lang="en-GB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5078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5659438" y="0"/>
            <a:ext cx="1200150" cy="900113"/>
          </a:xfrm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52F68CC-C89E-DD4A-8516-2F2C47445F5E}" type="slidenum">
              <a:rPr lang="en-GB" sz="1200">
                <a:latin typeface="Times" charset="0"/>
              </a:rPr>
              <a:pPr eaLnBrk="1" hangingPunct="1"/>
              <a:t>25</a:t>
            </a:fld>
            <a:endParaRPr lang="en-GB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173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CEE2295-7E22-DE45-A9C8-23807CEBC24F}" type="slidenum">
              <a:rPr lang="en-GB" sz="1200">
                <a:cs typeface="Arial" charset="0"/>
              </a:rPr>
              <a:pPr eaLnBrk="1" hangingPunct="1"/>
              <a:t>31</a:t>
            </a:fld>
            <a:endParaRPr lang="en-GB" sz="1200">
              <a:cs typeface="Arial" charset="0"/>
            </a:endParaRPr>
          </a:p>
        </p:txBody>
      </p:sp>
      <p:sp>
        <p:nvSpPr>
          <p:cNvPr id="5120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490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F92577C-6DF6-AE42-B103-C44D6B3E352C}" type="slidenum">
              <a:rPr lang="en-GB" sz="1200">
                <a:cs typeface="Arial" charset="0"/>
              </a:rPr>
              <a:pPr eaLnBrk="1" hangingPunct="1"/>
              <a:t>32</a:t>
            </a:fld>
            <a:endParaRPr lang="en-GB" sz="1200">
              <a:cs typeface="Arial" charset="0"/>
            </a:endParaRPr>
          </a:p>
        </p:txBody>
      </p:sp>
      <p:sp>
        <p:nvSpPr>
          <p:cNvPr id="532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467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4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287046B-C05E-B645-B654-62463124AEDB}" type="slidenum">
              <a:rPr lang="en-GB" sz="1200">
                <a:cs typeface="Arial" charset="0"/>
              </a:rPr>
              <a:pPr eaLnBrk="1" hangingPunct="1"/>
              <a:t>37</a:t>
            </a:fld>
            <a:endParaRPr lang="en-GB" sz="120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292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AA4B0-3891-3346-99B8-F7A8E5B1595A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339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8B0D-AA3F-FD47-BC2A-C5AA4823EF5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0F4AC-7367-3B41-AA58-266BD5995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568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8B0D-AA3F-FD47-BC2A-C5AA4823EF5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0F4AC-7367-3B41-AA58-266BD5995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223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8B0D-AA3F-FD47-BC2A-C5AA4823EF5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0F4AC-7367-3B41-AA58-266BD5995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737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8B0D-AA3F-FD47-BC2A-C5AA4823EF5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0F4AC-7367-3B41-AA58-266BD5995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471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8B0D-AA3F-FD47-BC2A-C5AA4823EF5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0F4AC-7367-3B41-AA58-266BD5995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134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8B0D-AA3F-FD47-BC2A-C5AA4823EF5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0F4AC-7367-3B41-AA58-266BD5995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44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8B0D-AA3F-FD47-BC2A-C5AA4823EF5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0F4AC-7367-3B41-AA58-266BD5995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179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8B0D-AA3F-FD47-BC2A-C5AA4823EF5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0F4AC-7367-3B41-AA58-266BD5995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279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8B0D-AA3F-FD47-BC2A-C5AA4823EF5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0F4AC-7367-3B41-AA58-266BD5995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281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8B0D-AA3F-FD47-BC2A-C5AA4823EF5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0F4AC-7367-3B41-AA58-266BD5995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675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8B0D-AA3F-FD47-BC2A-C5AA4823EF5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0F4AC-7367-3B41-AA58-266BD5995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507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A8B0D-AA3F-FD47-BC2A-C5AA4823EF51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0F4AC-7367-3B41-AA58-266BD5995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870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rofdavidnutt@twitter.com" TargetMode="External"/><Relationship Id="rId2" Type="http://schemas.openxmlformats.org/officeDocument/2006/relationships/hyperlink" Target="mailto:d.nutt@imperial.ac.u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wph.net/nwpho/publications/alcoholattributablefractions.pdf" TargetMode="External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pubmed/?term=van%20Amsterdam%20J%5bAuthor%5d&amp;cauthor=true&amp;cauthor_uid=25922421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cbi.nlm.nih.gov/pubmed/?term=van%20den%20Brink%20W%5bAuthor%5d&amp;cauthor=true&amp;cauthor_uid=25922421" TargetMode="External"/><Relationship Id="rId5" Type="http://schemas.openxmlformats.org/officeDocument/2006/relationships/hyperlink" Target="http://www.ncbi.nlm.nih.gov/pubmed/?term=Phillips%20L%5bAuthor%5d&amp;cauthor=true&amp;cauthor_uid=25922421" TargetMode="External"/><Relationship Id="rId4" Type="http://schemas.openxmlformats.org/officeDocument/2006/relationships/hyperlink" Target="http://www.ncbi.nlm.nih.gov/pubmed/?term=Nutt%20D%5bAuthor%5d&amp;cauthor=true&amp;cauthor_uid=25922421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drugscience.org.uk/donate/donate/" TargetMode="External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jpeg"/><Relationship Id="rId4" Type="http://schemas.openxmlformats.org/officeDocument/2006/relationships/hyperlink" Target="http://drugscience.org.uk/newsletter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graphicshunt.com/images/time_to_drink-3030.htm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199" y="405686"/>
            <a:ext cx="8521427" cy="1143000"/>
          </a:xfrm>
        </p:spPr>
        <p:txBody>
          <a:bodyPr>
            <a:noAutofit/>
          </a:bodyPr>
          <a:lstStyle/>
          <a:p>
            <a:pPr algn="l"/>
            <a:r>
              <a:rPr lang="en-US" sz="4000" b="1" dirty="0" smtClean="0">
                <a:solidFill>
                  <a:srgbClr val="800000"/>
                </a:solidFill>
              </a:rPr>
              <a:t>How </a:t>
            </a:r>
            <a:r>
              <a:rPr lang="en-US" sz="4000" b="1" dirty="0">
                <a:solidFill>
                  <a:srgbClr val="800000"/>
                </a:solidFill>
              </a:rPr>
              <a:t>the drug laws are the worse censorship of research since the Catholic church banned the telescope.</a:t>
            </a:r>
            <a:endParaRPr lang="en-GB" sz="4000" b="1" dirty="0">
              <a:solidFill>
                <a:srgbClr val="800000"/>
              </a:solidFill>
              <a:latin typeface="Arial" charset="0"/>
              <a:cs typeface="Arial" charset="0"/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6513" y="3154000"/>
            <a:ext cx="8218488" cy="42370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GB" sz="2000" b="1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400" b="1" dirty="0">
                <a:latin typeface="Arial" charset="0"/>
                <a:cs typeface="Arial" charset="0"/>
              </a:rPr>
              <a:t>David Nutt </a:t>
            </a:r>
            <a:r>
              <a:rPr lang="en-GB" sz="2400" b="1" dirty="0" err="1">
                <a:latin typeface="Arial" charset="0"/>
                <a:cs typeface="Arial" charset="0"/>
              </a:rPr>
              <a:t>FMedSci</a:t>
            </a:r>
            <a:r>
              <a:rPr lang="en-GB" sz="2400" b="1" dirty="0">
                <a:latin typeface="Arial" charset="0"/>
                <a:cs typeface="Arial" charset="0"/>
              </a:rPr>
              <a:t>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000" dirty="0">
                <a:latin typeface="Arial" charset="0"/>
                <a:cs typeface="Arial" charset="0"/>
              </a:rPr>
              <a:t>Edmond J </a:t>
            </a:r>
            <a:r>
              <a:rPr lang="en-GB" sz="2000" dirty="0" err="1">
                <a:latin typeface="Arial" charset="0"/>
                <a:cs typeface="Arial" charset="0"/>
              </a:rPr>
              <a:t>Safra</a:t>
            </a:r>
            <a:r>
              <a:rPr lang="en-GB" sz="2000" dirty="0">
                <a:latin typeface="Arial" charset="0"/>
                <a:cs typeface="Arial" charset="0"/>
              </a:rPr>
              <a:t>  Prof of </a:t>
            </a:r>
            <a:r>
              <a:rPr lang="en-GB" sz="2000" dirty="0" err="1">
                <a:latin typeface="Arial" charset="0"/>
                <a:cs typeface="Arial" charset="0"/>
              </a:rPr>
              <a:t>Neuropsychopharmacology</a:t>
            </a:r>
            <a:r>
              <a:rPr lang="en-GB" sz="2000" dirty="0">
                <a:latin typeface="Arial" charset="0"/>
                <a:cs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000" dirty="0">
                <a:latin typeface="Arial" charset="0"/>
                <a:cs typeface="Arial" charset="0"/>
              </a:rPr>
              <a:t>Imperial College London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000" dirty="0">
                <a:solidFill>
                  <a:schemeClr val="accent2"/>
                </a:solidFill>
                <a:latin typeface="Arial" charset="0"/>
                <a:cs typeface="Arial" charset="0"/>
                <a:hlinkClick r:id="rId2"/>
              </a:rPr>
              <a:t>d.nutt@imperial.ac.uk</a:t>
            </a:r>
            <a:r>
              <a:rPr lang="en-GB" sz="2000" dirty="0">
                <a:solidFill>
                  <a:schemeClr val="accent2"/>
                </a:solidFill>
                <a:latin typeface="Arial" charset="0"/>
                <a:cs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000" dirty="0" smtClean="0">
                <a:latin typeface="Arial" charset="0"/>
                <a:cs typeface="Arial" charset="0"/>
              </a:rPr>
              <a:t>Chair </a:t>
            </a:r>
            <a:r>
              <a:rPr lang="en-GB" sz="2000" dirty="0">
                <a:latin typeface="Arial" charset="0"/>
                <a:cs typeface="Arial" charset="0"/>
              </a:rPr>
              <a:t>– </a:t>
            </a:r>
            <a:r>
              <a:rPr lang="en-GB" sz="2000" dirty="0" err="1">
                <a:latin typeface="Arial" charset="0"/>
                <a:cs typeface="Arial" charset="0"/>
              </a:rPr>
              <a:t>Drugscience.org.uk</a:t>
            </a:r>
            <a:r>
              <a:rPr lang="en-GB" sz="2000" dirty="0">
                <a:latin typeface="Arial" charset="0"/>
                <a:cs typeface="Arial" charset="0"/>
              </a:rPr>
              <a:t>   </a:t>
            </a:r>
            <a:endParaRPr lang="en-GB" sz="20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00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000" dirty="0">
                <a:latin typeface="Arial" charset="0"/>
                <a:cs typeface="Arial" charset="0"/>
                <a:hlinkClick r:id="rId3"/>
              </a:rPr>
              <a:t>profdavidnutt@twitter.com</a:t>
            </a:r>
            <a:r>
              <a:rPr lang="en-GB" sz="2000" dirty="0"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4" name="Picture 3" descr="9781906860165-dwtha-cover-frontonly-1525x234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2988" y="1916113"/>
            <a:ext cx="2986087" cy="45815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6388" name="TextBox 1"/>
          <p:cNvSpPr txBox="1">
            <a:spLocks noChangeArrowheads="1"/>
          </p:cNvSpPr>
          <p:nvPr/>
        </p:nvSpPr>
        <p:spPr bwMode="auto">
          <a:xfrm>
            <a:off x="179387" y="2037098"/>
            <a:ext cx="533604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b="1" dirty="0">
              <a:solidFill>
                <a:srgbClr val="000090"/>
              </a:solidFill>
            </a:endParaRPr>
          </a:p>
          <a:p>
            <a:pPr eaLnBrk="1" hangingPunct="1"/>
            <a:r>
              <a:rPr lang="en-US" b="1" dirty="0" smtClean="0">
                <a:solidFill>
                  <a:srgbClr val="000090"/>
                </a:solidFill>
              </a:rPr>
              <a:t>Warwick 2016</a:t>
            </a:r>
            <a:endParaRPr lang="en-US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78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GB" sz="4800" b="1">
                <a:solidFill>
                  <a:srgbClr val="A50021"/>
                </a:solidFill>
                <a:latin typeface="Arial" charset="0"/>
              </a:rPr>
              <a:t>What scientists say </a:t>
            </a:r>
          </a:p>
        </p:txBody>
      </p:sp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287338" y="1989138"/>
            <a:ext cx="838835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 b="1"/>
              <a:t>a drug is </a:t>
            </a:r>
          </a:p>
          <a:p>
            <a:pPr eaLnBrk="1" hangingPunct="1">
              <a:spcBef>
                <a:spcPct val="50000"/>
              </a:spcBef>
            </a:pPr>
            <a:r>
              <a:rPr lang="ja-JP" altLang="en-GB" sz="2800" b="1">
                <a:solidFill>
                  <a:srgbClr val="0000FF"/>
                </a:solidFill>
              </a:rPr>
              <a:t>“</a:t>
            </a:r>
            <a:r>
              <a:rPr lang="en-GB" altLang="ja-JP" sz="2800" b="1" i="1">
                <a:solidFill>
                  <a:srgbClr val="0000FF"/>
                </a:solidFill>
              </a:rPr>
              <a:t>a chemical which when taken produces physiological changes</a:t>
            </a:r>
            <a:r>
              <a:rPr lang="ja-JP" altLang="en-GB" sz="2800" b="1" i="1">
                <a:solidFill>
                  <a:srgbClr val="0000FF"/>
                </a:solidFill>
              </a:rPr>
              <a:t>”</a:t>
            </a:r>
            <a:endParaRPr lang="en-GB" altLang="ja-JP" sz="3600" b="1" i="1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GB" sz="2800" b="1"/>
              <a:t>Which in relation to controlled drugs relates to pleasurable/desirable  effects in the brain</a:t>
            </a:r>
          </a:p>
          <a:p>
            <a:pPr eaLnBrk="1" hangingPunct="1">
              <a:spcBef>
                <a:spcPct val="50000"/>
              </a:spcBef>
            </a:pPr>
            <a:endParaRPr lang="en-GB" sz="2000" b="1" i="1"/>
          </a:p>
          <a:p>
            <a:pPr eaLnBrk="1" hangingPunct="1">
              <a:spcBef>
                <a:spcPct val="50000"/>
              </a:spcBef>
            </a:pPr>
            <a:r>
              <a:rPr lang="en-GB" sz="4000" b="1" i="1">
                <a:solidFill>
                  <a:srgbClr val="FF0000"/>
                </a:solidFill>
              </a:rPr>
              <a:t>Or damaging ones…….. </a:t>
            </a:r>
            <a:endParaRPr lang="en-GB" sz="6600" b="1" i="1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44400128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9A4AA2B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973138" y="-603250"/>
            <a:ext cx="7183438" cy="7848600"/>
          </a:xfrm>
          <a:noFill/>
        </p:spPr>
      </p:pic>
      <p:pic>
        <p:nvPicPr>
          <p:cNvPr id="27650" name="Picture 3" descr="http://newsimg.bbc.co.uk/olmedia/1845000/images/_1848092_leah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8500" y="2060575"/>
            <a:ext cx="4584700" cy="275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4"/>
          <p:cNvSpPr>
            <a:spLocks noGrp="1" noChangeArrowheads="1"/>
          </p:cNvSpPr>
          <p:nvPr>
            <p:ph type="title"/>
          </p:nvPr>
        </p:nvSpPr>
        <p:spPr>
          <a:xfrm>
            <a:off x="441325" y="274638"/>
            <a:ext cx="8229600" cy="1143000"/>
          </a:xfrm>
        </p:spPr>
        <p:txBody>
          <a:bodyPr/>
          <a:lstStyle/>
          <a:p>
            <a:pPr eaLnBrk="1" hangingPunct="1"/>
            <a:r>
              <a:rPr lang="en-GB" b="1">
                <a:solidFill>
                  <a:srgbClr val="A50021"/>
                </a:solidFill>
                <a:latin typeface="Arial" charset="0"/>
              </a:rPr>
              <a:t>Deaths from drugs</a:t>
            </a:r>
          </a:p>
        </p:txBody>
      </p:sp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-628650" y="4437063"/>
            <a:ext cx="5113338" cy="2232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3" name="Text Box 6"/>
          <p:cNvSpPr txBox="1">
            <a:spLocks noChangeArrowheads="1"/>
          </p:cNvSpPr>
          <p:nvPr/>
        </p:nvSpPr>
        <p:spPr bwMode="auto">
          <a:xfrm>
            <a:off x="655638" y="4953000"/>
            <a:ext cx="8640762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b="1"/>
              <a:t>Gavin Britton 		           	Leah Betts</a:t>
            </a:r>
          </a:p>
          <a:p>
            <a:pPr eaLnBrk="1" hangingPunct="1">
              <a:spcBef>
                <a:spcPct val="50000"/>
              </a:spcBef>
            </a:pPr>
            <a:r>
              <a:rPr lang="en-GB" sz="2000" b="1"/>
              <a:t>alcohol poisoning 			       MDMA </a:t>
            </a:r>
            <a:r>
              <a:rPr lang="en-GB" sz="2000" b="1">
                <a:sym typeface="Wingdings" charset="0"/>
              </a:rPr>
              <a:t> </a:t>
            </a:r>
            <a:r>
              <a:rPr lang="en-GB" sz="2000" b="1"/>
              <a:t>water poisoning (drinking game after Exeter                                                            University golf match)</a:t>
            </a:r>
          </a:p>
          <a:p>
            <a:pPr eaLnBrk="1" hangingPunct="1">
              <a:spcBef>
                <a:spcPct val="50000"/>
              </a:spcBef>
            </a:pPr>
            <a:r>
              <a:rPr lang="en-GB" b="1"/>
              <a:t>				</a:t>
            </a:r>
          </a:p>
        </p:txBody>
      </p:sp>
      <p:sp>
        <p:nvSpPr>
          <p:cNvPr id="27654" name="Rectangle 7"/>
          <p:cNvSpPr>
            <a:spLocks noChangeArrowheads="1"/>
          </p:cNvSpPr>
          <p:nvPr/>
        </p:nvSpPr>
        <p:spPr bwMode="auto">
          <a:xfrm>
            <a:off x="-720725" y="1341438"/>
            <a:ext cx="1439863" cy="40322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5" name="TextBox 1"/>
          <p:cNvSpPr txBox="1">
            <a:spLocks noChangeArrowheads="1"/>
          </p:cNvSpPr>
          <p:nvPr/>
        </p:nvSpPr>
        <p:spPr bwMode="auto">
          <a:xfrm>
            <a:off x="5651500" y="1412875"/>
            <a:ext cx="28082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b="1"/>
              <a:t>SORTED</a:t>
            </a:r>
          </a:p>
        </p:txBody>
      </p:sp>
    </p:spTree>
    <p:extLst>
      <p:ext uri="{BB962C8B-B14F-4D97-AF65-F5344CB8AC3E}">
        <p14:creationId xmlns:p14="http://schemas.microsoft.com/office/powerpoint/2010/main" val="13988551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Drugs are controlled because …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82952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They are harmful        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They might be harmful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The media wants it 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… as do the majority of politicians 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… and some of the public 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4283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AutoShape 2"/>
          <p:cNvSpPr>
            <a:spLocks noChangeAspect="1" noChangeArrowheads="1" noTextEdit="1"/>
          </p:cNvSpPr>
          <p:nvPr/>
        </p:nvSpPr>
        <p:spPr bwMode="auto">
          <a:xfrm>
            <a:off x="585788" y="-26988"/>
            <a:ext cx="8064500" cy="52355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78" name="Rectangle 3"/>
          <p:cNvSpPr>
            <a:spLocks noChangeArrowheads="1"/>
          </p:cNvSpPr>
          <p:nvPr/>
        </p:nvSpPr>
        <p:spPr bwMode="auto">
          <a:xfrm>
            <a:off x="755650" y="425450"/>
            <a:ext cx="8064500" cy="50911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3450" y="3641725"/>
            <a:ext cx="22828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3427413" y="4076700"/>
            <a:ext cx="179705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2000">
                <a:solidFill>
                  <a:srgbClr val="000000"/>
                </a:solidFill>
                <a:latin typeface="Verdana" charset="0"/>
              </a:rPr>
              <a:t>Recreational</a:t>
            </a:r>
            <a:endParaRPr lang="en-GB"/>
          </a:p>
        </p:txBody>
      </p:sp>
      <p:sp>
        <p:nvSpPr>
          <p:cNvPr id="24581" name="Rectangle 7"/>
          <p:cNvSpPr>
            <a:spLocks noChangeArrowheads="1"/>
          </p:cNvSpPr>
          <p:nvPr/>
        </p:nvSpPr>
        <p:spPr bwMode="auto">
          <a:xfrm>
            <a:off x="3348038" y="4379913"/>
            <a:ext cx="194945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2000">
                <a:solidFill>
                  <a:srgbClr val="000000"/>
                </a:solidFill>
                <a:latin typeface="Verdana" charset="0"/>
              </a:rPr>
              <a:t>Psychoactive </a:t>
            </a:r>
            <a:endParaRPr lang="en-GB"/>
          </a:p>
        </p:txBody>
      </p:sp>
      <p:sp>
        <p:nvSpPr>
          <p:cNvPr id="24582" name="Rectangle 8"/>
          <p:cNvSpPr>
            <a:spLocks noChangeArrowheads="1"/>
          </p:cNvSpPr>
          <p:nvPr/>
        </p:nvSpPr>
        <p:spPr bwMode="auto">
          <a:xfrm>
            <a:off x="3494088" y="4684713"/>
            <a:ext cx="162560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2000">
                <a:solidFill>
                  <a:srgbClr val="000000"/>
                </a:solidFill>
                <a:latin typeface="Verdana" charset="0"/>
              </a:rPr>
              <a:t>Substances</a:t>
            </a:r>
            <a:endParaRPr lang="en-GB"/>
          </a:p>
        </p:txBody>
      </p:sp>
      <p:pic>
        <p:nvPicPr>
          <p:cNvPr id="24583" name="Picture 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7963" y="1838325"/>
            <a:ext cx="2282825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1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0425" y="1838325"/>
            <a:ext cx="2282825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5" name="Line 11"/>
          <p:cNvSpPr>
            <a:spLocks noChangeShapeType="1"/>
          </p:cNvSpPr>
          <p:nvPr/>
        </p:nvSpPr>
        <p:spPr bwMode="auto">
          <a:xfrm flipV="1">
            <a:off x="2735263" y="4265613"/>
            <a:ext cx="739775" cy="4587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6" name="Line 12"/>
          <p:cNvSpPr>
            <a:spLocks noChangeShapeType="1"/>
          </p:cNvSpPr>
          <p:nvPr/>
        </p:nvSpPr>
        <p:spPr bwMode="auto">
          <a:xfrm flipV="1">
            <a:off x="2105025" y="2903538"/>
            <a:ext cx="360363" cy="39687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7" name="Line 13"/>
          <p:cNvSpPr>
            <a:spLocks noChangeShapeType="1"/>
          </p:cNvSpPr>
          <p:nvPr/>
        </p:nvSpPr>
        <p:spPr bwMode="auto">
          <a:xfrm>
            <a:off x="1862138" y="2449513"/>
            <a:ext cx="269875" cy="127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8" name="Line 14"/>
          <p:cNvSpPr>
            <a:spLocks noChangeShapeType="1"/>
          </p:cNvSpPr>
          <p:nvPr/>
        </p:nvSpPr>
        <p:spPr bwMode="auto">
          <a:xfrm flipH="1" flipV="1">
            <a:off x="3273425" y="3087688"/>
            <a:ext cx="469900" cy="18732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9" name="Line 15"/>
          <p:cNvSpPr>
            <a:spLocks noChangeShapeType="1"/>
          </p:cNvSpPr>
          <p:nvPr/>
        </p:nvSpPr>
        <p:spPr bwMode="auto">
          <a:xfrm>
            <a:off x="4387850" y="3440113"/>
            <a:ext cx="228600" cy="2016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90" name="Line 16"/>
          <p:cNvSpPr>
            <a:spLocks noChangeShapeType="1"/>
          </p:cNvSpPr>
          <p:nvPr/>
        </p:nvSpPr>
        <p:spPr bwMode="auto">
          <a:xfrm flipH="1">
            <a:off x="6286500" y="3087688"/>
            <a:ext cx="144463" cy="27622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91" name="Line 17"/>
          <p:cNvSpPr>
            <a:spLocks noChangeShapeType="1"/>
          </p:cNvSpPr>
          <p:nvPr/>
        </p:nvSpPr>
        <p:spPr bwMode="auto">
          <a:xfrm flipH="1">
            <a:off x="5756275" y="3694113"/>
            <a:ext cx="530225" cy="5715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92" name="Line 18"/>
          <p:cNvSpPr>
            <a:spLocks noChangeShapeType="1"/>
          </p:cNvSpPr>
          <p:nvPr/>
        </p:nvSpPr>
        <p:spPr bwMode="auto">
          <a:xfrm flipH="1" flipV="1">
            <a:off x="5756275" y="4265613"/>
            <a:ext cx="1011238" cy="4079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93" name="Rectangle 19"/>
          <p:cNvSpPr>
            <a:spLocks noChangeArrowheads="1"/>
          </p:cNvSpPr>
          <p:nvPr/>
        </p:nvSpPr>
        <p:spPr bwMode="auto">
          <a:xfrm>
            <a:off x="763588" y="44624"/>
            <a:ext cx="83534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3200" b="1" dirty="0">
                <a:solidFill>
                  <a:srgbClr val="990033"/>
                </a:solidFill>
                <a:latin typeface="+mj-lt"/>
              </a:rPr>
              <a:t>The present framework of </a:t>
            </a:r>
            <a:r>
              <a:rPr lang="en-GB" sz="3200" b="1" dirty="0" smtClean="0">
                <a:solidFill>
                  <a:srgbClr val="990033"/>
                </a:solidFill>
                <a:latin typeface="+mj-lt"/>
              </a:rPr>
              <a:t> UK drug </a:t>
            </a:r>
            <a:r>
              <a:rPr lang="en-GB" sz="3200" b="1" dirty="0">
                <a:solidFill>
                  <a:srgbClr val="990033"/>
                </a:solidFill>
                <a:latin typeface="+mj-lt"/>
              </a:rPr>
              <a:t>regulation</a:t>
            </a:r>
          </a:p>
        </p:txBody>
      </p:sp>
      <p:sp>
        <p:nvSpPr>
          <p:cNvPr id="24594" name="Rectangle 20"/>
          <p:cNvSpPr>
            <a:spLocks noChangeArrowheads="1"/>
          </p:cNvSpPr>
          <p:nvPr/>
        </p:nvSpPr>
        <p:spPr bwMode="auto">
          <a:xfrm>
            <a:off x="1001713" y="928688"/>
            <a:ext cx="15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  <p:sp>
        <p:nvSpPr>
          <p:cNvPr id="24595" name="Rectangle 21"/>
          <p:cNvSpPr>
            <a:spLocks noChangeArrowheads="1"/>
          </p:cNvSpPr>
          <p:nvPr/>
        </p:nvSpPr>
        <p:spPr bwMode="auto">
          <a:xfrm>
            <a:off x="1001713" y="1231900"/>
            <a:ext cx="15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  <p:sp>
        <p:nvSpPr>
          <p:cNvPr id="24596" name="Oval 22"/>
          <p:cNvSpPr>
            <a:spLocks noChangeArrowheads="1"/>
          </p:cNvSpPr>
          <p:nvPr/>
        </p:nvSpPr>
        <p:spPr bwMode="auto">
          <a:xfrm>
            <a:off x="2195513" y="692150"/>
            <a:ext cx="4248150" cy="3168650"/>
          </a:xfrm>
          <a:prstGeom prst="ellipse">
            <a:avLst/>
          </a:prstGeom>
          <a:solidFill>
            <a:schemeClr val="accent1"/>
          </a:solidFill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7" name="Text Box 23"/>
          <p:cNvSpPr txBox="1">
            <a:spLocks noChangeArrowheads="1"/>
          </p:cNvSpPr>
          <p:nvPr/>
        </p:nvSpPr>
        <p:spPr bwMode="auto">
          <a:xfrm>
            <a:off x="2987675" y="1577975"/>
            <a:ext cx="2159000" cy="771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400">
                <a:solidFill>
                  <a:srgbClr val="FF0000"/>
                </a:solidFill>
              </a:rPr>
              <a:t>MHRA </a:t>
            </a:r>
            <a:r>
              <a:rPr lang="en-GB" sz="2000">
                <a:solidFill>
                  <a:srgbClr val="FF0000"/>
                </a:solidFill>
              </a:rPr>
              <a:t>medicines act</a:t>
            </a:r>
            <a:r>
              <a:rPr lang="en-GB">
                <a:solidFill>
                  <a:srgbClr val="FF0000"/>
                </a:solidFill>
              </a:rPr>
              <a:t> </a:t>
            </a:r>
            <a:endParaRPr lang="en-GB" sz="2400">
              <a:solidFill>
                <a:srgbClr val="FF0000"/>
              </a:solidFill>
            </a:endParaRPr>
          </a:p>
        </p:txBody>
      </p:sp>
      <p:sp>
        <p:nvSpPr>
          <p:cNvPr id="24598" name="Oval 24"/>
          <p:cNvSpPr>
            <a:spLocks noChangeArrowheads="1"/>
          </p:cNvSpPr>
          <p:nvPr/>
        </p:nvSpPr>
        <p:spPr bwMode="auto">
          <a:xfrm>
            <a:off x="2916238" y="2725738"/>
            <a:ext cx="3808412" cy="3656012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9" name="Text Box 25"/>
          <p:cNvSpPr txBox="1">
            <a:spLocks noChangeArrowheads="1"/>
          </p:cNvSpPr>
          <p:nvPr/>
        </p:nvSpPr>
        <p:spPr bwMode="auto">
          <a:xfrm>
            <a:off x="3348038" y="5022850"/>
            <a:ext cx="2881312" cy="71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000">
                <a:solidFill>
                  <a:srgbClr val="FF0000"/>
                </a:solidFill>
              </a:rPr>
              <a:t>Home Office – Misuse of Drugs Act</a:t>
            </a:r>
          </a:p>
        </p:txBody>
      </p:sp>
      <p:sp>
        <p:nvSpPr>
          <p:cNvPr id="24600" name="Oval 26"/>
          <p:cNvSpPr>
            <a:spLocks noChangeArrowheads="1"/>
          </p:cNvSpPr>
          <p:nvPr/>
        </p:nvSpPr>
        <p:spPr bwMode="auto">
          <a:xfrm>
            <a:off x="6948488" y="4724400"/>
            <a:ext cx="1584325" cy="666750"/>
          </a:xfrm>
          <a:prstGeom prst="ellipse">
            <a:avLst/>
          </a:prstGeom>
          <a:solidFill>
            <a:schemeClr val="folHlink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1" name="Text Box 27"/>
          <p:cNvSpPr txBox="1">
            <a:spLocks noChangeArrowheads="1"/>
          </p:cNvSpPr>
          <p:nvPr/>
        </p:nvSpPr>
        <p:spPr bwMode="auto">
          <a:xfrm>
            <a:off x="6660604" y="5405438"/>
            <a:ext cx="2303462" cy="65087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800" dirty="0">
                <a:solidFill>
                  <a:srgbClr val="FFFFFF"/>
                </a:solidFill>
              </a:rPr>
              <a:t>Unregulated sales  Food/commodities</a:t>
            </a:r>
          </a:p>
        </p:txBody>
      </p:sp>
      <p:sp>
        <p:nvSpPr>
          <p:cNvPr id="24602" name="Text Box 28"/>
          <p:cNvSpPr txBox="1">
            <a:spLocks noChangeArrowheads="1"/>
          </p:cNvSpPr>
          <p:nvPr/>
        </p:nvSpPr>
        <p:spPr bwMode="auto">
          <a:xfrm>
            <a:off x="755650" y="5586413"/>
            <a:ext cx="2303463" cy="6508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800"/>
              <a:t>Regulated sales Food/commodities</a:t>
            </a:r>
          </a:p>
        </p:txBody>
      </p:sp>
      <p:sp>
        <p:nvSpPr>
          <p:cNvPr id="24603" name="Oval 29"/>
          <p:cNvSpPr>
            <a:spLocks noChangeArrowheads="1"/>
          </p:cNvSpPr>
          <p:nvPr/>
        </p:nvSpPr>
        <p:spPr bwMode="auto">
          <a:xfrm>
            <a:off x="971549" y="4149726"/>
            <a:ext cx="1639131" cy="1366838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4" name="Text Box 30"/>
          <p:cNvSpPr txBox="1">
            <a:spLocks noChangeArrowheads="1"/>
          </p:cNvSpPr>
          <p:nvPr/>
        </p:nvSpPr>
        <p:spPr bwMode="auto">
          <a:xfrm>
            <a:off x="1042988" y="4487863"/>
            <a:ext cx="1428750" cy="861774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000" dirty="0"/>
              <a:t>alcohol</a:t>
            </a:r>
          </a:p>
          <a:p>
            <a:pPr eaLnBrk="1" hangingPunct="1">
              <a:spcBef>
                <a:spcPct val="50000"/>
              </a:spcBef>
            </a:pPr>
            <a:r>
              <a:rPr lang="en-GB" sz="2000" dirty="0" smtClean="0"/>
              <a:t>Tobacco</a:t>
            </a:r>
            <a:endParaRPr lang="en-GB" sz="2000" dirty="0"/>
          </a:p>
        </p:txBody>
      </p:sp>
      <p:sp>
        <p:nvSpPr>
          <p:cNvPr id="24605" name="Text Box 31"/>
          <p:cNvSpPr txBox="1">
            <a:spLocks noChangeArrowheads="1"/>
          </p:cNvSpPr>
          <p:nvPr/>
        </p:nvSpPr>
        <p:spPr bwMode="auto">
          <a:xfrm>
            <a:off x="7020966" y="4797425"/>
            <a:ext cx="2441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400" dirty="0" smtClean="0">
                <a:solidFill>
                  <a:srgbClr val="FFFFFF"/>
                </a:solidFill>
              </a:rPr>
              <a:t>caffeine </a:t>
            </a: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24606" name="Oval 34"/>
          <p:cNvSpPr>
            <a:spLocks noChangeArrowheads="1"/>
          </p:cNvSpPr>
          <p:nvPr/>
        </p:nvSpPr>
        <p:spPr bwMode="auto">
          <a:xfrm>
            <a:off x="179388" y="4941888"/>
            <a:ext cx="936625" cy="6477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7" name="Text Box 35"/>
          <p:cNvSpPr txBox="1">
            <a:spLocks noChangeArrowheads="1"/>
          </p:cNvSpPr>
          <p:nvPr/>
        </p:nvSpPr>
        <p:spPr bwMode="auto">
          <a:xfrm>
            <a:off x="123825" y="5084763"/>
            <a:ext cx="14954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800"/>
              <a:t>solvents</a:t>
            </a:r>
          </a:p>
        </p:txBody>
      </p:sp>
      <p:sp>
        <p:nvSpPr>
          <p:cNvPr id="24608" name="Oval 32"/>
          <p:cNvSpPr>
            <a:spLocks noChangeArrowheads="1"/>
          </p:cNvSpPr>
          <p:nvPr/>
        </p:nvSpPr>
        <p:spPr bwMode="auto">
          <a:xfrm>
            <a:off x="5580063" y="4076700"/>
            <a:ext cx="1441450" cy="649288"/>
          </a:xfrm>
          <a:prstGeom prst="ellipse">
            <a:avLst/>
          </a:prstGeom>
          <a:solidFill>
            <a:schemeClr val="folHlink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9" name="Text Box 33"/>
          <p:cNvSpPr txBox="1">
            <a:spLocks noChangeArrowheads="1"/>
          </p:cNvSpPr>
          <p:nvPr/>
        </p:nvSpPr>
        <p:spPr bwMode="auto">
          <a:xfrm>
            <a:off x="5580063" y="4149725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400">
                <a:solidFill>
                  <a:srgbClr val="FFFFFF"/>
                </a:solidFill>
              </a:rPr>
              <a:t>khat</a:t>
            </a:r>
          </a:p>
        </p:txBody>
      </p:sp>
      <p:sp>
        <p:nvSpPr>
          <p:cNvPr id="24610" name="Left Arrow 36"/>
          <p:cNvSpPr>
            <a:spLocks noChangeArrowheads="1"/>
          </p:cNvSpPr>
          <p:nvPr/>
        </p:nvSpPr>
        <p:spPr bwMode="auto">
          <a:xfrm>
            <a:off x="6372225" y="4292600"/>
            <a:ext cx="792163" cy="288925"/>
          </a:xfrm>
          <a:prstGeom prst="leftArrow">
            <a:avLst>
              <a:gd name="adj1" fmla="val 50000"/>
              <a:gd name="adj2" fmla="val 49847"/>
            </a:avLst>
          </a:prstGeom>
          <a:solidFill>
            <a:srgbClr val="3333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cs typeface="Arial" charset="0"/>
            </a:endParaRPr>
          </a:p>
        </p:txBody>
      </p:sp>
      <p:sp>
        <p:nvSpPr>
          <p:cNvPr id="24611" name="Oval 32"/>
          <p:cNvSpPr>
            <a:spLocks noChangeArrowheads="1"/>
          </p:cNvSpPr>
          <p:nvPr/>
        </p:nvSpPr>
        <p:spPr bwMode="auto">
          <a:xfrm>
            <a:off x="7162800" y="4075113"/>
            <a:ext cx="1441450" cy="649287"/>
          </a:xfrm>
          <a:prstGeom prst="ellipse">
            <a:avLst/>
          </a:prstGeom>
          <a:solidFill>
            <a:schemeClr val="folHlink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2" name="Text Box 33"/>
          <p:cNvSpPr txBox="1">
            <a:spLocks noChangeArrowheads="1"/>
          </p:cNvSpPr>
          <p:nvPr/>
        </p:nvSpPr>
        <p:spPr bwMode="auto">
          <a:xfrm>
            <a:off x="7308304" y="4149725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400" b="0">
                <a:solidFill>
                  <a:srgbClr val="FFFFFF"/>
                </a:solidFill>
              </a:rPr>
              <a:t>khat</a:t>
            </a:r>
          </a:p>
        </p:txBody>
      </p:sp>
    </p:spTree>
    <p:extLst>
      <p:ext uri="{BB962C8B-B14F-4D97-AF65-F5344CB8AC3E}">
        <p14:creationId xmlns:p14="http://schemas.microsoft.com/office/powerpoint/2010/main" val="124065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AutoShape 2"/>
          <p:cNvSpPr>
            <a:spLocks noChangeAspect="1" noChangeArrowheads="1" noTextEdit="1"/>
          </p:cNvSpPr>
          <p:nvPr/>
        </p:nvSpPr>
        <p:spPr bwMode="auto">
          <a:xfrm>
            <a:off x="585788" y="-26988"/>
            <a:ext cx="8064500" cy="52355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78" name="Rectangle 3"/>
          <p:cNvSpPr>
            <a:spLocks noChangeArrowheads="1"/>
          </p:cNvSpPr>
          <p:nvPr/>
        </p:nvSpPr>
        <p:spPr bwMode="auto">
          <a:xfrm>
            <a:off x="755650" y="425450"/>
            <a:ext cx="8064500" cy="50911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3450" y="3641725"/>
            <a:ext cx="22828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3427413" y="4076700"/>
            <a:ext cx="179705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2000">
                <a:solidFill>
                  <a:srgbClr val="000000"/>
                </a:solidFill>
                <a:latin typeface="Verdana" charset="0"/>
              </a:rPr>
              <a:t>Recreational</a:t>
            </a:r>
            <a:endParaRPr lang="en-GB"/>
          </a:p>
        </p:txBody>
      </p:sp>
      <p:sp>
        <p:nvSpPr>
          <p:cNvPr id="24581" name="Rectangle 7"/>
          <p:cNvSpPr>
            <a:spLocks noChangeArrowheads="1"/>
          </p:cNvSpPr>
          <p:nvPr/>
        </p:nvSpPr>
        <p:spPr bwMode="auto">
          <a:xfrm>
            <a:off x="3348038" y="4379913"/>
            <a:ext cx="194945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2000">
                <a:solidFill>
                  <a:srgbClr val="000000"/>
                </a:solidFill>
                <a:latin typeface="Verdana" charset="0"/>
              </a:rPr>
              <a:t>Psychoactive </a:t>
            </a:r>
            <a:endParaRPr lang="en-GB"/>
          </a:p>
        </p:txBody>
      </p:sp>
      <p:sp>
        <p:nvSpPr>
          <p:cNvPr id="24582" name="Rectangle 8"/>
          <p:cNvSpPr>
            <a:spLocks noChangeArrowheads="1"/>
          </p:cNvSpPr>
          <p:nvPr/>
        </p:nvSpPr>
        <p:spPr bwMode="auto">
          <a:xfrm>
            <a:off x="3494088" y="4684713"/>
            <a:ext cx="162560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2000">
                <a:solidFill>
                  <a:srgbClr val="000000"/>
                </a:solidFill>
                <a:latin typeface="Verdana" charset="0"/>
              </a:rPr>
              <a:t>Substances</a:t>
            </a:r>
            <a:endParaRPr lang="en-GB"/>
          </a:p>
        </p:txBody>
      </p:sp>
      <p:pic>
        <p:nvPicPr>
          <p:cNvPr id="24583" name="Picture 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7963" y="1838325"/>
            <a:ext cx="2282825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1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0425" y="1838325"/>
            <a:ext cx="2282825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5" name="Line 11"/>
          <p:cNvSpPr>
            <a:spLocks noChangeShapeType="1"/>
          </p:cNvSpPr>
          <p:nvPr/>
        </p:nvSpPr>
        <p:spPr bwMode="auto">
          <a:xfrm flipV="1">
            <a:off x="2735263" y="4265613"/>
            <a:ext cx="739775" cy="4587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6" name="Line 12"/>
          <p:cNvSpPr>
            <a:spLocks noChangeShapeType="1"/>
          </p:cNvSpPr>
          <p:nvPr/>
        </p:nvSpPr>
        <p:spPr bwMode="auto">
          <a:xfrm flipV="1">
            <a:off x="2105025" y="2903538"/>
            <a:ext cx="360363" cy="39687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7" name="Line 13"/>
          <p:cNvSpPr>
            <a:spLocks noChangeShapeType="1"/>
          </p:cNvSpPr>
          <p:nvPr/>
        </p:nvSpPr>
        <p:spPr bwMode="auto">
          <a:xfrm>
            <a:off x="1862138" y="2449513"/>
            <a:ext cx="269875" cy="127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8" name="Line 14"/>
          <p:cNvSpPr>
            <a:spLocks noChangeShapeType="1"/>
          </p:cNvSpPr>
          <p:nvPr/>
        </p:nvSpPr>
        <p:spPr bwMode="auto">
          <a:xfrm flipH="1" flipV="1">
            <a:off x="3273425" y="3087688"/>
            <a:ext cx="469900" cy="18732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9" name="Line 15"/>
          <p:cNvSpPr>
            <a:spLocks noChangeShapeType="1"/>
          </p:cNvSpPr>
          <p:nvPr/>
        </p:nvSpPr>
        <p:spPr bwMode="auto">
          <a:xfrm>
            <a:off x="4387850" y="3440113"/>
            <a:ext cx="228600" cy="2016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90" name="Line 16"/>
          <p:cNvSpPr>
            <a:spLocks noChangeShapeType="1"/>
          </p:cNvSpPr>
          <p:nvPr/>
        </p:nvSpPr>
        <p:spPr bwMode="auto">
          <a:xfrm flipH="1">
            <a:off x="6286500" y="3087688"/>
            <a:ext cx="144463" cy="27622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91" name="Line 17"/>
          <p:cNvSpPr>
            <a:spLocks noChangeShapeType="1"/>
          </p:cNvSpPr>
          <p:nvPr/>
        </p:nvSpPr>
        <p:spPr bwMode="auto">
          <a:xfrm flipH="1">
            <a:off x="5756275" y="3694113"/>
            <a:ext cx="530225" cy="5715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92" name="Line 18"/>
          <p:cNvSpPr>
            <a:spLocks noChangeShapeType="1"/>
          </p:cNvSpPr>
          <p:nvPr/>
        </p:nvSpPr>
        <p:spPr bwMode="auto">
          <a:xfrm flipH="1" flipV="1">
            <a:off x="5756275" y="4265613"/>
            <a:ext cx="1011238" cy="4079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93" name="Rectangle 19"/>
          <p:cNvSpPr>
            <a:spLocks noChangeArrowheads="1"/>
          </p:cNvSpPr>
          <p:nvPr/>
        </p:nvSpPr>
        <p:spPr bwMode="auto">
          <a:xfrm>
            <a:off x="763588" y="44624"/>
            <a:ext cx="83534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GB" sz="3200" b="1" dirty="0">
                <a:solidFill>
                  <a:srgbClr val="990033"/>
                </a:solidFill>
                <a:latin typeface="+mj-lt"/>
              </a:rPr>
              <a:t>The present framework of </a:t>
            </a:r>
            <a:r>
              <a:rPr lang="en-GB" sz="3200" b="1" dirty="0" smtClean="0">
                <a:solidFill>
                  <a:srgbClr val="990033"/>
                </a:solidFill>
                <a:latin typeface="+mj-lt"/>
              </a:rPr>
              <a:t> UK drug </a:t>
            </a:r>
            <a:r>
              <a:rPr lang="en-GB" sz="3200" b="1" dirty="0">
                <a:solidFill>
                  <a:srgbClr val="990033"/>
                </a:solidFill>
                <a:latin typeface="+mj-lt"/>
              </a:rPr>
              <a:t>regulation</a:t>
            </a:r>
          </a:p>
        </p:txBody>
      </p:sp>
      <p:sp>
        <p:nvSpPr>
          <p:cNvPr id="24594" name="Rectangle 20"/>
          <p:cNvSpPr>
            <a:spLocks noChangeArrowheads="1"/>
          </p:cNvSpPr>
          <p:nvPr/>
        </p:nvSpPr>
        <p:spPr bwMode="auto">
          <a:xfrm>
            <a:off x="1001713" y="928688"/>
            <a:ext cx="15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  <p:sp>
        <p:nvSpPr>
          <p:cNvPr id="24595" name="Rectangle 21"/>
          <p:cNvSpPr>
            <a:spLocks noChangeArrowheads="1"/>
          </p:cNvSpPr>
          <p:nvPr/>
        </p:nvSpPr>
        <p:spPr bwMode="auto">
          <a:xfrm>
            <a:off x="1001713" y="1231900"/>
            <a:ext cx="15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  <p:sp>
        <p:nvSpPr>
          <p:cNvPr id="24596" name="Oval 22"/>
          <p:cNvSpPr>
            <a:spLocks noChangeArrowheads="1"/>
          </p:cNvSpPr>
          <p:nvPr/>
        </p:nvSpPr>
        <p:spPr bwMode="auto">
          <a:xfrm>
            <a:off x="2195513" y="692150"/>
            <a:ext cx="4248150" cy="3168650"/>
          </a:xfrm>
          <a:prstGeom prst="ellipse">
            <a:avLst/>
          </a:prstGeom>
          <a:solidFill>
            <a:schemeClr val="accent1"/>
          </a:solidFill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7" name="Text Box 23"/>
          <p:cNvSpPr txBox="1">
            <a:spLocks noChangeArrowheads="1"/>
          </p:cNvSpPr>
          <p:nvPr/>
        </p:nvSpPr>
        <p:spPr bwMode="auto">
          <a:xfrm>
            <a:off x="2987675" y="1577975"/>
            <a:ext cx="2159000" cy="7715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400">
                <a:solidFill>
                  <a:srgbClr val="FF0000"/>
                </a:solidFill>
              </a:rPr>
              <a:t>MHRA </a:t>
            </a:r>
            <a:r>
              <a:rPr lang="en-GB" sz="2000">
                <a:solidFill>
                  <a:srgbClr val="FF0000"/>
                </a:solidFill>
              </a:rPr>
              <a:t>medicines act</a:t>
            </a:r>
            <a:r>
              <a:rPr lang="en-GB">
                <a:solidFill>
                  <a:srgbClr val="FF0000"/>
                </a:solidFill>
              </a:rPr>
              <a:t> </a:t>
            </a:r>
            <a:endParaRPr lang="en-GB" sz="2400">
              <a:solidFill>
                <a:srgbClr val="FF0000"/>
              </a:solidFill>
            </a:endParaRPr>
          </a:p>
        </p:txBody>
      </p:sp>
      <p:sp>
        <p:nvSpPr>
          <p:cNvPr id="24598" name="Oval 24"/>
          <p:cNvSpPr>
            <a:spLocks noChangeArrowheads="1"/>
          </p:cNvSpPr>
          <p:nvPr/>
        </p:nvSpPr>
        <p:spPr bwMode="auto">
          <a:xfrm>
            <a:off x="2916238" y="2725738"/>
            <a:ext cx="3808412" cy="3656012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9" name="Text Box 25"/>
          <p:cNvSpPr txBox="1">
            <a:spLocks noChangeArrowheads="1"/>
          </p:cNvSpPr>
          <p:nvPr/>
        </p:nvSpPr>
        <p:spPr bwMode="auto">
          <a:xfrm>
            <a:off x="3348038" y="5022850"/>
            <a:ext cx="2881312" cy="71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000">
                <a:solidFill>
                  <a:srgbClr val="FF0000"/>
                </a:solidFill>
              </a:rPr>
              <a:t>Home Office – Misuse of Drugs Act</a:t>
            </a:r>
          </a:p>
        </p:txBody>
      </p:sp>
      <p:sp>
        <p:nvSpPr>
          <p:cNvPr id="24600" name="Oval 26"/>
          <p:cNvSpPr>
            <a:spLocks noChangeArrowheads="1"/>
          </p:cNvSpPr>
          <p:nvPr/>
        </p:nvSpPr>
        <p:spPr bwMode="auto">
          <a:xfrm>
            <a:off x="6948488" y="4724400"/>
            <a:ext cx="1584325" cy="666750"/>
          </a:xfrm>
          <a:prstGeom prst="ellipse">
            <a:avLst/>
          </a:prstGeom>
          <a:solidFill>
            <a:schemeClr val="folHlink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1" name="Text Box 27"/>
          <p:cNvSpPr txBox="1">
            <a:spLocks noChangeArrowheads="1"/>
          </p:cNvSpPr>
          <p:nvPr/>
        </p:nvSpPr>
        <p:spPr bwMode="auto">
          <a:xfrm>
            <a:off x="6660604" y="5405438"/>
            <a:ext cx="2303462" cy="65087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800" dirty="0">
                <a:solidFill>
                  <a:srgbClr val="FFFFFF"/>
                </a:solidFill>
              </a:rPr>
              <a:t>Unregulated sales  Food/commodities</a:t>
            </a:r>
          </a:p>
        </p:txBody>
      </p:sp>
      <p:sp>
        <p:nvSpPr>
          <p:cNvPr id="24602" name="Text Box 28"/>
          <p:cNvSpPr txBox="1">
            <a:spLocks noChangeArrowheads="1"/>
          </p:cNvSpPr>
          <p:nvPr/>
        </p:nvSpPr>
        <p:spPr bwMode="auto">
          <a:xfrm>
            <a:off x="755650" y="5586413"/>
            <a:ext cx="2303463" cy="6508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800"/>
              <a:t>Regulated sales Food/commodities</a:t>
            </a:r>
          </a:p>
        </p:txBody>
      </p:sp>
      <p:sp>
        <p:nvSpPr>
          <p:cNvPr id="24603" name="Oval 29"/>
          <p:cNvSpPr>
            <a:spLocks noChangeArrowheads="1"/>
          </p:cNvSpPr>
          <p:nvPr/>
        </p:nvSpPr>
        <p:spPr bwMode="auto">
          <a:xfrm>
            <a:off x="971549" y="4149726"/>
            <a:ext cx="1639131" cy="1366838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4" name="Text Box 30"/>
          <p:cNvSpPr txBox="1">
            <a:spLocks noChangeArrowheads="1"/>
          </p:cNvSpPr>
          <p:nvPr/>
        </p:nvSpPr>
        <p:spPr bwMode="auto">
          <a:xfrm>
            <a:off x="1042988" y="4487863"/>
            <a:ext cx="1428750" cy="861774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000" dirty="0"/>
              <a:t>alcohol</a:t>
            </a:r>
          </a:p>
          <a:p>
            <a:pPr eaLnBrk="1" hangingPunct="1">
              <a:spcBef>
                <a:spcPct val="50000"/>
              </a:spcBef>
            </a:pPr>
            <a:r>
              <a:rPr lang="en-GB" sz="2000" dirty="0" smtClean="0"/>
              <a:t>Tobacco</a:t>
            </a:r>
            <a:endParaRPr lang="en-GB" sz="2000" dirty="0"/>
          </a:p>
        </p:txBody>
      </p:sp>
      <p:sp>
        <p:nvSpPr>
          <p:cNvPr id="24605" name="Text Box 31"/>
          <p:cNvSpPr txBox="1">
            <a:spLocks noChangeArrowheads="1"/>
          </p:cNvSpPr>
          <p:nvPr/>
        </p:nvSpPr>
        <p:spPr bwMode="auto">
          <a:xfrm>
            <a:off x="7020966" y="4797425"/>
            <a:ext cx="2441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400" dirty="0" smtClean="0">
                <a:solidFill>
                  <a:srgbClr val="FFFFFF"/>
                </a:solidFill>
              </a:rPr>
              <a:t>caffeine </a:t>
            </a:r>
            <a:endParaRPr lang="en-GB" sz="2400" dirty="0">
              <a:solidFill>
                <a:srgbClr val="FFFFFF"/>
              </a:solidFill>
            </a:endParaRPr>
          </a:p>
        </p:txBody>
      </p:sp>
      <p:sp>
        <p:nvSpPr>
          <p:cNvPr id="24606" name="Oval 34"/>
          <p:cNvSpPr>
            <a:spLocks noChangeArrowheads="1"/>
          </p:cNvSpPr>
          <p:nvPr/>
        </p:nvSpPr>
        <p:spPr bwMode="auto">
          <a:xfrm>
            <a:off x="179388" y="4941888"/>
            <a:ext cx="936625" cy="6477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7" name="Text Box 35"/>
          <p:cNvSpPr txBox="1">
            <a:spLocks noChangeArrowheads="1"/>
          </p:cNvSpPr>
          <p:nvPr/>
        </p:nvSpPr>
        <p:spPr bwMode="auto">
          <a:xfrm>
            <a:off x="123825" y="5084763"/>
            <a:ext cx="14954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800"/>
              <a:t>solvents</a:t>
            </a:r>
          </a:p>
        </p:txBody>
      </p:sp>
      <p:sp>
        <p:nvSpPr>
          <p:cNvPr id="24608" name="Oval 32"/>
          <p:cNvSpPr>
            <a:spLocks noChangeArrowheads="1"/>
          </p:cNvSpPr>
          <p:nvPr/>
        </p:nvSpPr>
        <p:spPr bwMode="auto">
          <a:xfrm>
            <a:off x="5580063" y="4076700"/>
            <a:ext cx="1441450" cy="649288"/>
          </a:xfrm>
          <a:prstGeom prst="ellipse">
            <a:avLst/>
          </a:prstGeom>
          <a:solidFill>
            <a:schemeClr val="folHlink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9" name="Text Box 33"/>
          <p:cNvSpPr txBox="1">
            <a:spLocks noChangeArrowheads="1"/>
          </p:cNvSpPr>
          <p:nvPr/>
        </p:nvSpPr>
        <p:spPr bwMode="auto">
          <a:xfrm>
            <a:off x="5580063" y="4149725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400">
                <a:solidFill>
                  <a:srgbClr val="FFFFFF"/>
                </a:solidFill>
              </a:rPr>
              <a:t>khat</a:t>
            </a:r>
          </a:p>
        </p:txBody>
      </p:sp>
      <p:sp>
        <p:nvSpPr>
          <p:cNvPr id="24610" name="Left Arrow 36"/>
          <p:cNvSpPr>
            <a:spLocks noChangeArrowheads="1"/>
          </p:cNvSpPr>
          <p:nvPr/>
        </p:nvSpPr>
        <p:spPr bwMode="auto">
          <a:xfrm>
            <a:off x="6372225" y="4292600"/>
            <a:ext cx="792163" cy="288925"/>
          </a:xfrm>
          <a:prstGeom prst="leftArrow">
            <a:avLst>
              <a:gd name="adj1" fmla="val 50000"/>
              <a:gd name="adj2" fmla="val 49847"/>
            </a:avLst>
          </a:prstGeom>
          <a:solidFill>
            <a:srgbClr val="3333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cs typeface="Arial" charset="0"/>
            </a:endParaRPr>
          </a:p>
        </p:txBody>
      </p:sp>
      <p:sp>
        <p:nvSpPr>
          <p:cNvPr id="24611" name="Oval 32"/>
          <p:cNvSpPr>
            <a:spLocks noChangeArrowheads="1"/>
          </p:cNvSpPr>
          <p:nvPr/>
        </p:nvSpPr>
        <p:spPr bwMode="auto">
          <a:xfrm>
            <a:off x="7162800" y="4075113"/>
            <a:ext cx="1441450" cy="649287"/>
          </a:xfrm>
          <a:prstGeom prst="ellipse">
            <a:avLst/>
          </a:prstGeom>
          <a:solidFill>
            <a:schemeClr val="folHlink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2" name="Text Box 33"/>
          <p:cNvSpPr txBox="1">
            <a:spLocks noChangeArrowheads="1"/>
          </p:cNvSpPr>
          <p:nvPr/>
        </p:nvSpPr>
        <p:spPr bwMode="auto">
          <a:xfrm>
            <a:off x="7308304" y="4149725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400" b="0">
                <a:solidFill>
                  <a:srgbClr val="FFFFFF"/>
                </a:solidFill>
              </a:rPr>
              <a:t>khat</a:t>
            </a:r>
          </a:p>
        </p:txBody>
      </p:sp>
      <p:sp>
        <p:nvSpPr>
          <p:cNvPr id="38" name="Rectangle 25"/>
          <p:cNvSpPr>
            <a:spLocks noChangeArrowheads="1"/>
          </p:cNvSpPr>
          <p:nvPr/>
        </p:nvSpPr>
        <p:spPr bwMode="auto">
          <a:xfrm>
            <a:off x="3131841" y="2906713"/>
            <a:ext cx="2837160" cy="1107996"/>
          </a:xfrm>
          <a:prstGeom prst="rect">
            <a:avLst/>
          </a:prstGeom>
          <a:solidFill>
            <a:srgbClr val="CCFFCC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GB" sz="1800" dirty="0" smtClean="0">
                <a:solidFill>
                  <a:srgbClr val="000000"/>
                </a:solidFill>
                <a:latin typeface="Univers 45 Light" charset="0"/>
              </a:rPr>
              <a:t>  </a:t>
            </a:r>
            <a:r>
              <a:rPr lang="en-GB" sz="1800" dirty="0">
                <a:solidFill>
                  <a:srgbClr val="000000"/>
                </a:solidFill>
                <a:latin typeface="Univers 45 Light" charset="0"/>
              </a:rPr>
              <a:t>morphine, heroin </a:t>
            </a:r>
          </a:p>
          <a:p>
            <a:r>
              <a:rPr lang="en-GB" sz="1800" dirty="0" smtClean="0">
                <a:solidFill>
                  <a:srgbClr val="000000"/>
                </a:solidFill>
                <a:latin typeface="Univers 45 Light" charset="0"/>
              </a:rPr>
              <a:t> amphetamines          benzodiazepines</a:t>
            </a:r>
            <a:endParaRPr lang="en-GB" sz="1800" dirty="0">
              <a:solidFill>
                <a:srgbClr val="000000"/>
              </a:solidFill>
              <a:latin typeface="Univers 45 Light" charset="0"/>
            </a:endParaRPr>
          </a:p>
          <a:p>
            <a:r>
              <a:rPr lang="en-GB" sz="1800" dirty="0" smtClean="0">
                <a:solidFill>
                  <a:srgbClr val="000000"/>
                </a:solidFill>
                <a:latin typeface="Univers 45 Light" charset="0"/>
              </a:rPr>
              <a:t> ketamine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90925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A quiz</a:t>
            </a:r>
            <a:br>
              <a:rPr lang="en-US" b="1" dirty="0" smtClean="0">
                <a:solidFill>
                  <a:srgbClr val="800000"/>
                </a:solidFill>
              </a:rPr>
            </a:br>
            <a:r>
              <a:rPr lang="en-US" b="1" dirty="0" smtClean="0">
                <a:solidFill>
                  <a:srgbClr val="800000"/>
                </a:solidFill>
              </a:rPr>
              <a:t>What killed Amy Winehouse?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320"/>
            <a:ext cx="8229600" cy="4525963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Drug overdose </a:t>
            </a:r>
          </a:p>
          <a:p>
            <a:r>
              <a:rPr lang="en-US" sz="4000" b="1" dirty="0" smtClean="0"/>
              <a:t>Alcohol overdose </a:t>
            </a:r>
          </a:p>
          <a:p>
            <a:r>
              <a:rPr lang="en-US" sz="4000" b="1" dirty="0" smtClean="0"/>
              <a:t>Both of above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99028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200" b="1" dirty="0" smtClean="0">
                <a:solidFill>
                  <a:srgbClr val="800000"/>
                </a:solidFill>
                <a:latin typeface="Arial" charset="0"/>
              </a:rPr>
              <a:t>Which is why they keep quiet about Amy </a:t>
            </a:r>
            <a:r>
              <a:rPr lang="en-US" sz="3200" b="1" dirty="0">
                <a:solidFill>
                  <a:srgbClr val="800000"/>
                </a:solidFill>
                <a:latin typeface="Arial" charset="0"/>
              </a:rPr>
              <a:t>Winehouse's death </a:t>
            </a:r>
            <a:r>
              <a:rPr lang="en-US" sz="3200" b="1" dirty="0" smtClean="0">
                <a:solidFill>
                  <a:srgbClr val="800000"/>
                </a:solidFill>
                <a:latin typeface="Arial" charset="0"/>
              </a:rPr>
              <a:t>from acute </a:t>
            </a:r>
            <a:r>
              <a:rPr lang="en-US" sz="3200" b="1" dirty="0">
                <a:solidFill>
                  <a:srgbClr val="800000"/>
                </a:solidFill>
                <a:latin typeface="Arial" charset="0"/>
              </a:rPr>
              <a:t>alcohol poisoning (</a:t>
            </a:r>
            <a:r>
              <a:rPr lang="en-US" sz="3200" b="1" dirty="0" smtClean="0">
                <a:solidFill>
                  <a:srgbClr val="800000"/>
                </a:solidFill>
                <a:latin typeface="Arial" charset="0"/>
              </a:rPr>
              <a:t>3 per week in UK) </a:t>
            </a:r>
            <a:r>
              <a:rPr lang="en-US" sz="3200" b="1" dirty="0">
                <a:solidFill>
                  <a:srgbClr val="800000"/>
                </a:solidFill>
                <a:latin typeface="Arial" charset="0"/>
              </a:rPr>
              <a:t/>
            </a:r>
            <a:br>
              <a:rPr lang="en-US" sz="3200" b="1" dirty="0">
                <a:solidFill>
                  <a:srgbClr val="800000"/>
                </a:solidFill>
                <a:latin typeface="Arial" charset="0"/>
              </a:rPr>
            </a:br>
            <a:r>
              <a:rPr lang="en-US" sz="2800" b="1" dirty="0">
                <a:solidFill>
                  <a:srgbClr val="800000"/>
                </a:solidFill>
                <a:latin typeface="Arial" charset="0"/>
              </a:rPr>
              <a:t/>
            </a:r>
            <a:br>
              <a:rPr lang="en-US" sz="2800" b="1" dirty="0">
                <a:solidFill>
                  <a:srgbClr val="800000"/>
                </a:solidFill>
                <a:latin typeface="Arial" charset="0"/>
              </a:rPr>
            </a:br>
            <a:endParaRPr lang="en-US" sz="2800" b="1" dirty="0">
              <a:solidFill>
                <a:srgbClr val="800000"/>
              </a:solidFill>
              <a:latin typeface="Arial" charset="0"/>
            </a:endParaRPr>
          </a:p>
        </p:txBody>
      </p:sp>
      <p:pic>
        <p:nvPicPr>
          <p:cNvPr id="26626" name="Content Placeholder 3" descr="300.winehouse.ls.07231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1628775"/>
            <a:ext cx="5635625" cy="3128963"/>
          </a:xfrm>
        </p:spPr>
      </p:pic>
      <p:pic>
        <p:nvPicPr>
          <p:cNvPr id="26627" name="Picture 4" descr="amy-winehouse-death-photo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2913063"/>
            <a:ext cx="4356100" cy="297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3933825"/>
            <a:ext cx="3089275" cy="310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TextBox 1"/>
          <p:cNvSpPr txBox="1">
            <a:spLocks noChangeArrowheads="1"/>
          </p:cNvSpPr>
          <p:nvPr/>
        </p:nvSpPr>
        <p:spPr bwMode="auto">
          <a:xfrm>
            <a:off x="6011863" y="1916113"/>
            <a:ext cx="28082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Blood alcohol 450mg/%</a:t>
            </a:r>
          </a:p>
          <a:p>
            <a:pPr eaLnBrk="1" hangingPunct="1"/>
            <a:r>
              <a:rPr lang="en-US" sz="1800" b="1"/>
              <a:t>= 5.5 x legal driving limit </a:t>
            </a:r>
          </a:p>
        </p:txBody>
      </p:sp>
      <p:sp>
        <p:nvSpPr>
          <p:cNvPr id="26630" name="TextBox 1"/>
          <p:cNvSpPr txBox="1">
            <a:spLocks noChangeArrowheads="1"/>
          </p:cNvSpPr>
          <p:nvPr/>
        </p:nvSpPr>
        <p:spPr bwMode="auto">
          <a:xfrm>
            <a:off x="323850" y="5516563"/>
            <a:ext cx="22320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+ Imperial College student in 2013 </a:t>
            </a:r>
          </a:p>
        </p:txBody>
      </p:sp>
      <p:sp>
        <p:nvSpPr>
          <p:cNvPr id="26631" name="TextBox 1"/>
          <p:cNvSpPr txBox="1">
            <a:spLocks noChangeArrowheads="1"/>
          </p:cNvSpPr>
          <p:nvPr/>
        </p:nvSpPr>
        <p:spPr bwMode="auto">
          <a:xfrm>
            <a:off x="6011863" y="5981700"/>
            <a:ext cx="28813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Despite being in “recovery”</a:t>
            </a:r>
          </a:p>
        </p:txBody>
      </p:sp>
    </p:spTree>
    <p:extLst>
      <p:ext uri="{BB962C8B-B14F-4D97-AF65-F5344CB8AC3E}">
        <p14:creationId xmlns:p14="http://schemas.microsoft.com/office/powerpoint/2010/main" val="388048813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-100013"/>
            <a:ext cx="8229600" cy="1143001"/>
          </a:xfrm>
        </p:spPr>
        <p:txBody>
          <a:bodyPr/>
          <a:lstStyle/>
          <a:p>
            <a:r>
              <a:rPr lang="en-GB" sz="4000" b="1">
                <a:solidFill>
                  <a:srgbClr val="800000"/>
                </a:solidFill>
                <a:latin typeface="Arial" charset="0"/>
              </a:rPr>
              <a:t>Drug related deaths in UK</a:t>
            </a:r>
          </a:p>
        </p:txBody>
      </p:sp>
      <p:sp>
        <p:nvSpPr>
          <p:cNvPr id="2969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5870575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A29A0BE-6C33-7245-970B-20DCC1C1A817}" type="slidenum">
              <a:rPr lang="en-GB" sz="1400">
                <a:cs typeface="Arial" charset="0"/>
              </a:rPr>
              <a:pPr eaLnBrk="1" hangingPunct="1"/>
              <a:t>17</a:t>
            </a:fld>
            <a:endParaRPr lang="en-GB" sz="1400">
              <a:cs typeface="Arial" charset="0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323528" y="1758826"/>
          <a:ext cx="4032448" cy="34761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ontent Placeholder 5"/>
          <p:cNvGraphicFramePr>
            <a:graphicFrameLocks/>
          </p:cNvGraphicFramePr>
          <p:nvPr/>
        </p:nvGraphicFramePr>
        <p:xfrm>
          <a:off x="5004048" y="1830834"/>
          <a:ext cx="3888432" cy="3470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V="1">
            <a:off x="3851275" y="3559175"/>
            <a:ext cx="1008063" cy="10080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02" name="TextBox 7"/>
          <p:cNvSpPr txBox="1">
            <a:spLocks noChangeArrowheads="1"/>
          </p:cNvSpPr>
          <p:nvPr/>
        </p:nvSpPr>
        <p:spPr bwMode="auto">
          <a:xfrm>
            <a:off x="179388" y="5572125"/>
            <a:ext cx="8391525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/>
              <a:t>Source: 	Smoking and drinking among adults, 2009. Office for National Statistics</a:t>
            </a:r>
          </a:p>
          <a:p>
            <a:pPr eaLnBrk="1" hangingPunct="1"/>
            <a:r>
              <a:rPr lang="en-GB" sz="1400" b="1"/>
              <a:t>	Drug Misuse Declared: Findings from the 2010/11 British Crime Survey England and 		Wales. Home Office and Alcohol Fractions report </a:t>
            </a:r>
          </a:p>
          <a:p>
            <a:pPr eaLnBrk="1" hangingPunct="1"/>
            <a:r>
              <a:rPr lang="en-GB" sz="1400" b="1"/>
              <a:t>	Estimates of the Prevalence of Opiate Use and/or Crack Cocaine Use, 2009/10: 		Sweep 6 report. The Centre for Drug Misuse Research</a:t>
            </a:r>
          </a:p>
          <a:p>
            <a:pPr eaLnBrk="1" hangingPunct="1"/>
            <a:r>
              <a:rPr lang="en-GB" sz="1400" b="1"/>
              <a:t>	</a:t>
            </a:r>
          </a:p>
        </p:txBody>
      </p:sp>
      <p:sp>
        <p:nvSpPr>
          <p:cNvPr id="2" name="Rectangle 1"/>
          <p:cNvSpPr/>
          <p:nvPr/>
        </p:nvSpPr>
        <p:spPr>
          <a:xfrm>
            <a:off x="2411413" y="4149725"/>
            <a:ext cx="431800" cy="71913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4890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34925" y="198438"/>
            <a:ext cx="9228138" cy="1143000"/>
          </a:xfrm>
        </p:spPr>
        <p:txBody>
          <a:bodyPr/>
          <a:lstStyle/>
          <a:p>
            <a:r>
              <a:rPr lang="en-US" sz="4000" b="1">
                <a:solidFill>
                  <a:srgbClr val="800000"/>
                </a:solidFill>
                <a:latin typeface="Arial" charset="0"/>
              </a:rPr>
              <a:t>Other preventable deaths </a:t>
            </a:r>
            <a:endParaRPr lang="en-GB" sz="4000" b="1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307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5870575"/>
            <a:ext cx="2133600" cy="47625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77EDB8C-18B7-124B-B3D6-AC4BB48DA679}" type="slidenum">
              <a:rPr lang="en-GB" sz="1400">
                <a:cs typeface="Arial" charset="0"/>
              </a:rPr>
              <a:pPr eaLnBrk="1" hangingPunct="1"/>
              <a:t>18</a:t>
            </a:fld>
            <a:endParaRPr lang="en-GB" sz="1400">
              <a:cs typeface="Arial" charset="0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323528" y="1758826"/>
          <a:ext cx="4032448" cy="34761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4" name="TextBox 7"/>
          <p:cNvSpPr txBox="1">
            <a:spLocks noChangeArrowheads="1"/>
          </p:cNvSpPr>
          <p:nvPr/>
        </p:nvSpPr>
        <p:spPr bwMode="auto">
          <a:xfrm>
            <a:off x="179388" y="5572125"/>
            <a:ext cx="8353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/>
              <a:t>	</a:t>
            </a:r>
          </a:p>
        </p:txBody>
      </p:sp>
      <p:sp>
        <p:nvSpPr>
          <p:cNvPr id="2" name="Rectangle 1"/>
          <p:cNvSpPr/>
          <p:nvPr/>
        </p:nvSpPr>
        <p:spPr>
          <a:xfrm>
            <a:off x="4211638" y="4724400"/>
            <a:ext cx="576262" cy="144463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26" name="TextBox 2"/>
          <p:cNvSpPr txBox="1">
            <a:spLocks noChangeArrowheads="1"/>
          </p:cNvSpPr>
          <p:nvPr/>
        </p:nvSpPr>
        <p:spPr bwMode="auto">
          <a:xfrm>
            <a:off x="4140200" y="4921250"/>
            <a:ext cx="4752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/>
              <a:t>Melanoma        RTAs          Suicide         AIDS</a:t>
            </a:r>
          </a:p>
          <a:p>
            <a:pPr eaLnBrk="1" hangingPunct="1"/>
            <a:r>
              <a:rPr lang="en-US" sz="1400" b="1"/>
              <a:t>&gt;2000	    &gt; 2500          &gt;6000            ~400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19700" y="4724400"/>
            <a:ext cx="720725" cy="144463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300788" y="4652963"/>
            <a:ext cx="647700" cy="2159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308850" y="4797425"/>
            <a:ext cx="647700" cy="7143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042988" y="4508500"/>
            <a:ext cx="6697662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411413" y="4149725"/>
            <a:ext cx="431800" cy="71913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732" name="TextBox 7"/>
          <p:cNvSpPr txBox="1">
            <a:spLocks noChangeArrowheads="1"/>
          </p:cNvSpPr>
          <p:nvPr/>
        </p:nvSpPr>
        <p:spPr bwMode="auto">
          <a:xfrm>
            <a:off x="179388" y="5572125"/>
            <a:ext cx="8391525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/>
              <a:t>Source: 	Smoking and drinking among adults, 2009. Office for National Statistics</a:t>
            </a:r>
          </a:p>
          <a:p>
            <a:pPr eaLnBrk="1" hangingPunct="1"/>
            <a:r>
              <a:rPr lang="en-GB" sz="1400" b="1"/>
              <a:t>	Drug Misuse Declared: Findings from the 2010/11 British Crime Survey England and 		Wales. Home Office and Alcohol Fractions report </a:t>
            </a:r>
          </a:p>
          <a:p>
            <a:pPr eaLnBrk="1" hangingPunct="1"/>
            <a:r>
              <a:rPr lang="en-GB" sz="1400" b="1"/>
              <a:t>	Estimates of the Prevalence of Opiate Use and/or Crack Cocaine Use, 2009/10: 		Sweep 6 report. The Centre for Drug Misuse Research</a:t>
            </a:r>
          </a:p>
          <a:p>
            <a:pPr eaLnBrk="1" hangingPunct="1"/>
            <a:r>
              <a:rPr lang="en-GB" sz="1400" b="1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4480294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434" y="1871106"/>
            <a:ext cx="82296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2" name="TextBox 4"/>
          <p:cNvSpPr txBox="1">
            <a:spLocks noChangeArrowheads="1"/>
          </p:cNvSpPr>
          <p:nvPr/>
        </p:nvSpPr>
        <p:spPr bwMode="auto">
          <a:xfrm>
            <a:off x="397133" y="16026"/>
            <a:ext cx="9111413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4000" b="1" dirty="0">
                <a:solidFill>
                  <a:srgbClr val="800000"/>
                </a:solidFill>
              </a:rPr>
              <a:t>Alcohol </a:t>
            </a:r>
            <a:r>
              <a:rPr lang="en-GB" sz="4000" b="1" dirty="0" smtClean="0">
                <a:solidFill>
                  <a:srgbClr val="800000"/>
                </a:solidFill>
              </a:rPr>
              <a:t>now the </a:t>
            </a:r>
            <a:r>
              <a:rPr lang="en-GB" sz="4000" b="1" dirty="0">
                <a:solidFill>
                  <a:srgbClr val="800000"/>
                </a:solidFill>
              </a:rPr>
              <a:t>most common reason for death in men under </a:t>
            </a:r>
            <a:r>
              <a:rPr lang="en-GB" sz="3600" b="1" dirty="0">
                <a:solidFill>
                  <a:srgbClr val="800000"/>
                </a:solidFill>
              </a:rPr>
              <a:t>50</a:t>
            </a:r>
            <a:r>
              <a:rPr lang="en-GB" sz="4000" b="1" dirty="0">
                <a:solidFill>
                  <a:srgbClr val="800000"/>
                </a:solidFill>
              </a:rPr>
              <a:t> </a:t>
            </a:r>
          </a:p>
          <a:p>
            <a:pPr eaLnBrk="1" hangingPunct="1"/>
            <a:r>
              <a:rPr lang="en-US" sz="3200" b="1" dirty="0" smtClean="0"/>
              <a:t>			</a:t>
            </a:r>
          </a:p>
          <a:p>
            <a:pPr eaLnBrk="1" hangingPunct="1"/>
            <a:r>
              <a:rPr lang="en-US" sz="3200" b="1" dirty="0"/>
              <a:t>	</a:t>
            </a:r>
            <a:r>
              <a:rPr lang="en-US" b="1" dirty="0" smtClean="0"/>
              <a:t>			Male </a:t>
            </a:r>
            <a:r>
              <a:rPr lang="en-US" b="1" dirty="0"/>
              <a:t>deaths from </a:t>
            </a:r>
            <a:r>
              <a:rPr lang="en-US" b="1" dirty="0" smtClean="0"/>
              <a:t>alcohol in UK </a:t>
            </a:r>
            <a:endParaRPr lang="en-US" b="1" dirty="0"/>
          </a:p>
        </p:txBody>
      </p:sp>
      <p:sp>
        <p:nvSpPr>
          <p:cNvPr id="30723" name="TextBox 5"/>
          <p:cNvSpPr txBox="1">
            <a:spLocks noChangeArrowheads="1"/>
          </p:cNvSpPr>
          <p:nvPr/>
        </p:nvSpPr>
        <p:spPr bwMode="auto">
          <a:xfrm>
            <a:off x="462834" y="6168912"/>
            <a:ext cx="10972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u="sng" dirty="0">
                <a:hlinkClick r:id="rId3"/>
              </a:rPr>
              <a:t>http://www.nwph.net/nwpho/publications/alcoholattributablefractions.pdf</a:t>
            </a:r>
            <a:endParaRPr lang="en-US" sz="1800" b="1" dirty="0"/>
          </a:p>
        </p:txBody>
      </p:sp>
      <p:sp>
        <p:nvSpPr>
          <p:cNvPr id="30725" name="TextBox 3"/>
          <p:cNvSpPr txBox="1">
            <a:spLocks noChangeArrowheads="1"/>
          </p:cNvSpPr>
          <p:nvPr/>
        </p:nvSpPr>
        <p:spPr bwMode="auto">
          <a:xfrm>
            <a:off x="6517559" y="3255887"/>
            <a:ext cx="184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400" b="1"/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1693147" y="3204606"/>
            <a:ext cx="48958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1973" y="2892532"/>
            <a:ext cx="972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20%  </a:t>
            </a:r>
            <a:endParaRPr lang="en-US" sz="2800" b="1" dirty="0"/>
          </a:p>
        </p:txBody>
      </p:sp>
      <p:sp>
        <p:nvSpPr>
          <p:cNvPr id="4" name="Right Arrow 3"/>
          <p:cNvSpPr/>
          <p:nvPr/>
        </p:nvSpPr>
        <p:spPr>
          <a:xfrm>
            <a:off x="870295" y="3110537"/>
            <a:ext cx="705242" cy="234663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585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7150" y="44450"/>
            <a:ext cx="5276850" cy="659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5580063" y="1125538"/>
            <a:ext cx="28797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b="1">
                <a:solidFill>
                  <a:srgbClr val="800000"/>
                </a:solidFill>
              </a:rPr>
              <a:t>Health warning!</a:t>
            </a:r>
          </a:p>
        </p:txBody>
      </p:sp>
    </p:spTree>
    <p:extLst>
      <p:ext uri="{BB962C8B-B14F-4D97-AF65-F5344CB8AC3E}">
        <p14:creationId xmlns:p14="http://schemas.microsoft.com/office/powerpoint/2010/main" val="215062774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320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The 16 ways drugs can harm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1858"/>
            <a:ext cx="8229600" cy="5279571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000090"/>
                </a:solidFill>
              </a:rPr>
              <a:t>Harms to users</a:t>
            </a:r>
            <a:endParaRPr lang="en-GB" dirty="0">
              <a:solidFill>
                <a:srgbClr val="000090"/>
              </a:solidFill>
            </a:endParaRPr>
          </a:p>
          <a:p>
            <a:r>
              <a:rPr lang="en-GB" sz="2400" dirty="0"/>
              <a:t>Drug-specific mortality </a:t>
            </a:r>
          </a:p>
          <a:p>
            <a:r>
              <a:rPr lang="en-GB" sz="2400" dirty="0"/>
              <a:t>Drug-related mortality</a:t>
            </a:r>
          </a:p>
          <a:p>
            <a:r>
              <a:rPr lang="en-GB" sz="2400" dirty="0"/>
              <a:t>Drug-specific harms</a:t>
            </a:r>
          </a:p>
          <a:p>
            <a:r>
              <a:rPr lang="en-GB" sz="2400" dirty="0"/>
              <a:t>Drug-related harms</a:t>
            </a:r>
          </a:p>
          <a:p>
            <a:r>
              <a:rPr lang="en-GB" sz="2400" dirty="0"/>
              <a:t>Dependence</a:t>
            </a:r>
          </a:p>
          <a:p>
            <a:r>
              <a:rPr lang="en-GB" sz="2400" dirty="0"/>
              <a:t>Drug-specific impairment of mental functioning</a:t>
            </a:r>
          </a:p>
          <a:p>
            <a:r>
              <a:rPr lang="en-GB" sz="2400" dirty="0"/>
              <a:t>Drug-related impairment of mental functioning</a:t>
            </a:r>
          </a:p>
          <a:p>
            <a:r>
              <a:rPr lang="en-GB" sz="2400" dirty="0"/>
              <a:t>Loss of </a:t>
            </a:r>
            <a:r>
              <a:rPr lang="en-GB" sz="2400" dirty="0" smtClean="0"/>
              <a:t>tangibles</a:t>
            </a:r>
          </a:p>
          <a:p>
            <a:r>
              <a:rPr lang="en-GB" sz="2400" dirty="0" smtClean="0"/>
              <a:t>Loss </a:t>
            </a:r>
            <a:r>
              <a:rPr lang="en-GB" sz="2400" dirty="0"/>
              <a:t>of relationships</a:t>
            </a:r>
          </a:p>
          <a:p>
            <a:pPr marL="0" indent="0">
              <a:buNone/>
            </a:pPr>
            <a:r>
              <a:rPr lang="en-GB" b="1" dirty="0">
                <a:solidFill>
                  <a:srgbClr val="000090"/>
                </a:solidFill>
              </a:rPr>
              <a:t>Harms to others</a:t>
            </a:r>
            <a:endParaRPr lang="en-GB" dirty="0">
              <a:solidFill>
                <a:srgbClr val="000090"/>
              </a:solidFill>
            </a:endParaRPr>
          </a:p>
          <a:p>
            <a:r>
              <a:rPr lang="en-GB" sz="2400" dirty="0"/>
              <a:t>Injury</a:t>
            </a:r>
          </a:p>
          <a:p>
            <a:r>
              <a:rPr lang="en-GB" sz="2400" dirty="0"/>
              <a:t>Crime</a:t>
            </a:r>
          </a:p>
          <a:p>
            <a:r>
              <a:rPr lang="en-GB" sz="2400" dirty="0"/>
              <a:t>Economic cost</a:t>
            </a:r>
          </a:p>
          <a:p>
            <a:r>
              <a:rPr lang="en-GB" sz="2400" dirty="0"/>
              <a:t>Impact on family life</a:t>
            </a:r>
          </a:p>
          <a:p>
            <a:r>
              <a:rPr lang="en-GB" sz="2400" dirty="0"/>
              <a:t>International damage</a:t>
            </a:r>
          </a:p>
          <a:p>
            <a:r>
              <a:rPr lang="en-GB" sz="2400" dirty="0"/>
              <a:t>Environmental damage</a:t>
            </a:r>
          </a:p>
          <a:p>
            <a:r>
              <a:rPr lang="en-GB" sz="2400" dirty="0"/>
              <a:t>Decline in reputation of the community</a:t>
            </a:r>
          </a:p>
          <a:p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898571" y="5823857"/>
            <a:ext cx="2068286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ACMD report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88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4800" b="1" dirty="0" smtClean="0">
                <a:solidFill>
                  <a:srgbClr val="800000"/>
                </a:solidFill>
                <a:latin typeface="Arial" charset="0"/>
              </a:rPr>
              <a:t>Comparative harms of 20 drugs </a:t>
            </a:r>
            <a:endParaRPr lang="en-GB" sz="4800" b="1" dirty="0">
              <a:solidFill>
                <a:srgbClr val="800000"/>
              </a:solidFill>
              <a:latin typeface="Arial" charset="0"/>
            </a:endParaRPr>
          </a:p>
        </p:txBody>
      </p:sp>
      <p:pic>
        <p:nvPicPr>
          <p:cNvPr id="29698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750" y="1525588"/>
            <a:ext cx="8208963" cy="4994275"/>
          </a:xfrm>
          <a:noFill/>
        </p:spPr>
      </p:pic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0" y="6477000"/>
            <a:ext cx="3419475" cy="304800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/>
              <a:t>Nutt  King &amp; Phillips Lancet Nov 2010</a:t>
            </a:r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1763713" y="2133600"/>
            <a:ext cx="792162" cy="1428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1" name="Line 7"/>
          <p:cNvSpPr>
            <a:spLocks noChangeShapeType="1"/>
          </p:cNvSpPr>
          <p:nvPr/>
        </p:nvSpPr>
        <p:spPr bwMode="auto">
          <a:xfrm flipH="1">
            <a:off x="3924300" y="3933825"/>
            <a:ext cx="863600" cy="2857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2" name="Text Box 8"/>
          <p:cNvSpPr txBox="1">
            <a:spLocks noChangeArrowheads="1"/>
          </p:cNvSpPr>
          <p:nvPr/>
        </p:nvSpPr>
        <p:spPr bwMode="auto">
          <a:xfrm>
            <a:off x="2771775" y="1916113"/>
            <a:ext cx="2016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800" b="1"/>
              <a:t>Alcohol </a:t>
            </a:r>
          </a:p>
        </p:txBody>
      </p:sp>
      <p:sp>
        <p:nvSpPr>
          <p:cNvPr id="29703" name="Text Box 9"/>
          <p:cNvSpPr txBox="1">
            <a:spLocks noChangeArrowheads="1"/>
          </p:cNvSpPr>
          <p:nvPr/>
        </p:nvSpPr>
        <p:spPr bwMode="auto">
          <a:xfrm>
            <a:off x="4787900" y="3709988"/>
            <a:ext cx="21605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800" b="1"/>
              <a:t>Cannabis </a:t>
            </a:r>
          </a:p>
        </p:txBody>
      </p:sp>
      <p:sp>
        <p:nvSpPr>
          <p:cNvPr id="29704" name="Line 10"/>
          <p:cNvSpPr>
            <a:spLocks noChangeShapeType="1"/>
          </p:cNvSpPr>
          <p:nvPr/>
        </p:nvSpPr>
        <p:spPr bwMode="auto">
          <a:xfrm flipH="1">
            <a:off x="3348038" y="3429000"/>
            <a:ext cx="719137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5" name="Text Box 11"/>
          <p:cNvSpPr txBox="1">
            <a:spLocks noChangeArrowheads="1"/>
          </p:cNvSpPr>
          <p:nvPr/>
        </p:nvSpPr>
        <p:spPr bwMode="auto">
          <a:xfrm>
            <a:off x="3492500" y="3068638"/>
            <a:ext cx="14398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800" b="1"/>
              <a:t>Tobacco</a:t>
            </a:r>
          </a:p>
        </p:txBody>
      </p:sp>
    </p:spTree>
    <p:extLst>
      <p:ext uri="{BB962C8B-B14F-4D97-AF65-F5344CB8AC3E}">
        <p14:creationId xmlns:p14="http://schemas.microsoft.com/office/powerpoint/2010/main" val="111551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0825" y="404664"/>
            <a:ext cx="8713788" cy="10699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dirty="0" smtClean="0">
                <a:solidFill>
                  <a:srgbClr val="800000"/>
                </a:solidFill>
              </a:rPr>
              <a:t>No correlation of UK Drugs Act or the UN Conventions with ISCD results</a:t>
            </a:r>
            <a:endParaRPr lang="en-GB" b="1" dirty="0">
              <a:solidFill>
                <a:srgbClr val="800000"/>
              </a:solidFill>
            </a:endParaRPr>
          </a:p>
        </p:txBody>
      </p:sp>
      <p:sp>
        <p:nvSpPr>
          <p:cNvPr id="30725" name="Slide Number Placeholder 7"/>
          <p:cNvSpPr>
            <a:spLocks noGrp="1"/>
          </p:cNvSpPr>
          <p:nvPr>
            <p:ph type="sldNum" sz="quarter" idx="12"/>
          </p:nvPr>
        </p:nvSpPr>
        <p:spPr bwMode="auto">
          <a:xfrm>
            <a:off x="8174038" y="1588"/>
            <a:ext cx="762000" cy="3667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1C066853-23F4-47E2-ACE5-A5A9ED5C3279}" type="slidenum">
              <a:rPr lang="en-GB">
                <a:cs typeface="Arial" pitchFamily="34" charset="0"/>
              </a:rPr>
              <a:pPr/>
              <a:t>22</a:t>
            </a:fld>
            <a:endParaRPr lang="en-GB">
              <a:cs typeface="Arial" pitchFamily="34" charset="0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0482165"/>
              </p:ext>
            </p:extLst>
          </p:nvPr>
        </p:nvGraphicFramePr>
        <p:xfrm>
          <a:off x="2051720" y="1844824"/>
          <a:ext cx="4718737" cy="4345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3" name="TextBox 5"/>
          <p:cNvSpPr txBox="1">
            <a:spLocks noChangeArrowheads="1"/>
          </p:cNvSpPr>
          <p:nvPr/>
        </p:nvSpPr>
        <p:spPr bwMode="auto">
          <a:xfrm>
            <a:off x="6300788" y="3213100"/>
            <a:ext cx="3240087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>
                <a:latin typeface="Georgia" pitchFamily="18" charset="0"/>
              </a:rPr>
              <a:t>linear r = 0.04</a:t>
            </a:r>
          </a:p>
        </p:txBody>
      </p:sp>
    </p:spTree>
    <p:extLst>
      <p:ext uri="{BB962C8B-B14F-4D97-AF65-F5344CB8AC3E}">
        <p14:creationId xmlns:p14="http://schemas.microsoft.com/office/powerpoint/2010/main" val="380361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European expert ratings </a:t>
            </a:r>
            <a:endParaRPr lang="en-US" b="1" dirty="0">
              <a:solidFill>
                <a:srgbClr val="800000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40" r="9040"/>
          <a:stretch>
            <a:fillRect/>
          </a:stretch>
        </p:blipFill>
        <p:spPr>
          <a:xfrm>
            <a:off x="457200" y="1494354"/>
            <a:ext cx="8229600" cy="45259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4597" y="6203474"/>
            <a:ext cx="8590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hlinkClick r:id="rId3"/>
              </a:rPr>
              <a:t>van Amsterdam J</a:t>
            </a:r>
            <a:r>
              <a:rPr lang="en-US" b="1" dirty="0">
                <a:solidFill>
                  <a:srgbClr val="000000"/>
                </a:solidFill>
              </a:rPr>
              <a:t>, </a:t>
            </a:r>
            <a:r>
              <a:rPr lang="en-US" b="1" dirty="0">
                <a:solidFill>
                  <a:srgbClr val="000000"/>
                </a:solidFill>
                <a:hlinkClick r:id="rId4"/>
              </a:rPr>
              <a:t>Nutt D</a:t>
            </a:r>
            <a:r>
              <a:rPr lang="en-US" b="1" dirty="0">
                <a:solidFill>
                  <a:srgbClr val="000000"/>
                </a:solidFill>
              </a:rPr>
              <a:t>, </a:t>
            </a:r>
            <a:r>
              <a:rPr lang="en-US" b="1" dirty="0">
                <a:solidFill>
                  <a:srgbClr val="000000"/>
                </a:solidFill>
                <a:hlinkClick r:id="rId5"/>
              </a:rPr>
              <a:t>Phillips L</a:t>
            </a:r>
            <a:r>
              <a:rPr lang="en-US" b="1" dirty="0">
                <a:solidFill>
                  <a:srgbClr val="000000"/>
                </a:solidFill>
              </a:rPr>
              <a:t>, </a:t>
            </a:r>
            <a:r>
              <a:rPr lang="en-US" b="1" dirty="0">
                <a:solidFill>
                  <a:srgbClr val="000000"/>
                </a:solidFill>
                <a:hlinkClick r:id="rId6"/>
              </a:rPr>
              <a:t>van den Brink W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/>
              <a:t>(2014) European rating of drug harms. J </a:t>
            </a:r>
            <a:r>
              <a:rPr lang="en-US" b="1" dirty="0" err="1"/>
              <a:t>Psychopharmacol</a:t>
            </a:r>
            <a:r>
              <a:rPr lang="en-US" b="1" dirty="0"/>
              <a:t>. 2015 Apr 28. </a:t>
            </a:r>
            <a:r>
              <a:rPr lang="en-US" b="1" dirty="0" err="1"/>
              <a:t>pii</a:t>
            </a:r>
            <a:r>
              <a:rPr lang="en-US" b="1" dirty="0"/>
              <a:t>: 0269881115581980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02530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A50021"/>
                </a:solidFill>
                <a:latin typeface="Arial" charset="0"/>
              </a:rPr>
              <a:t>Hippocrates </a:t>
            </a:r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 i="1" dirty="0" err="1">
                <a:latin typeface="Arial" charset="0"/>
              </a:rPr>
              <a:t>Primum</a:t>
            </a:r>
            <a:r>
              <a:rPr lang="en-US" b="1" i="1" dirty="0">
                <a:latin typeface="Arial" charset="0"/>
              </a:rPr>
              <a:t> non </a:t>
            </a:r>
            <a:r>
              <a:rPr lang="en-US" b="1" i="1" dirty="0" err="1">
                <a:latin typeface="Arial" charset="0"/>
              </a:rPr>
              <a:t>nocere</a:t>
            </a:r>
            <a:r>
              <a:rPr lang="en-US" b="1" i="1" dirty="0">
                <a:latin typeface="Arial" charset="0"/>
              </a:rPr>
              <a:t>   </a:t>
            </a:r>
          </a:p>
          <a:p>
            <a:pPr>
              <a:buFontTx/>
              <a:buNone/>
            </a:pPr>
            <a:r>
              <a:rPr lang="en-US" b="1" dirty="0">
                <a:latin typeface="Arial" charset="0"/>
              </a:rPr>
              <a:t>					=  First do no harm</a:t>
            </a:r>
            <a:r>
              <a:rPr lang="en-US" b="1" i="1" dirty="0">
                <a:latin typeface="Arial" charset="0"/>
              </a:rPr>
              <a:t> </a:t>
            </a:r>
          </a:p>
          <a:p>
            <a:pPr>
              <a:buFontTx/>
              <a:buNone/>
            </a:pPr>
            <a:r>
              <a:rPr lang="en-US" b="1" i="1" dirty="0">
                <a:latin typeface="Arial" charset="0"/>
              </a:rPr>
              <a:t>Key principle of medical ethics</a:t>
            </a:r>
          </a:p>
          <a:p>
            <a:pPr>
              <a:buFontTx/>
              <a:buNone/>
            </a:pPr>
            <a:endParaRPr lang="en-US" b="1" i="1" dirty="0">
              <a:latin typeface="Arial" charset="0"/>
            </a:endParaRPr>
          </a:p>
        </p:txBody>
      </p:sp>
      <p:sp>
        <p:nvSpPr>
          <p:cNvPr id="46083" name="TextBox 3"/>
          <p:cNvSpPr txBox="1">
            <a:spLocks noChangeArrowheads="1"/>
          </p:cNvSpPr>
          <p:nvPr/>
        </p:nvSpPr>
        <p:spPr bwMode="auto">
          <a:xfrm>
            <a:off x="152400" y="4240258"/>
            <a:ext cx="8763000" cy="1077218"/>
          </a:xfrm>
          <a:prstGeom prst="rect">
            <a:avLst/>
          </a:prstGeom>
          <a:solidFill>
            <a:srgbClr val="CCFFCC"/>
          </a:solidFill>
          <a:ln>
            <a:solidFill>
              <a:srgbClr val="4F81BD"/>
            </a:solidFill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b="1" dirty="0"/>
              <a:t>Should not the same principle apply to the </a:t>
            </a:r>
            <a:r>
              <a:rPr lang="en-US" sz="3200" b="1" dirty="0" smtClean="0"/>
              <a:t>law</a:t>
            </a:r>
            <a:r>
              <a:rPr lang="en-US" sz="3200" b="1" dirty="0"/>
              <a:t> </a:t>
            </a:r>
            <a:r>
              <a:rPr lang="en-US" sz="3200" b="1" dirty="0" smtClean="0"/>
              <a:t>politics and the media?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616596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C:\Users\Fiona\Pictures\Meph Scrotum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6213" y="1412875"/>
            <a:ext cx="8967787" cy="5040313"/>
          </a:xfrm>
          <a:noFill/>
        </p:spPr>
      </p:pic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755650" y="404813"/>
            <a:ext cx="79930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b="1" dirty="0" smtClean="0">
                <a:solidFill>
                  <a:srgbClr val="800000"/>
                </a:solidFill>
              </a:rPr>
              <a:t>Media lies increase harms </a:t>
            </a:r>
            <a:endParaRPr lang="en-US" sz="3600" b="1" dirty="0">
              <a:solidFill>
                <a:srgbClr val="800000"/>
              </a:solidFill>
            </a:endParaRPr>
          </a:p>
        </p:txBody>
      </p:sp>
      <p:sp>
        <p:nvSpPr>
          <p:cNvPr id="27651" name="TextBox 2"/>
          <p:cNvSpPr txBox="1">
            <a:spLocks noChangeArrowheads="1"/>
          </p:cNvSpPr>
          <p:nvPr/>
        </p:nvSpPr>
        <p:spPr bwMode="auto">
          <a:xfrm>
            <a:off x="6537588" y="3860800"/>
            <a:ext cx="2398683" cy="92333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Untrue claim re mephedrone m-CAT, miaow miaow </a:t>
            </a:r>
          </a:p>
        </p:txBody>
      </p:sp>
    </p:spTree>
    <p:extLst>
      <p:ext uri="{BB962C8B-B14F-4D97-AF65-F5344CB8AC3E}">
        <p14:creationId xmlns:p14="http://schemas.microsoft.com/office/powerpoint/2010/main" val="171349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 idx="4294967295"/>
          </p:nvPr>
        </p:nvSpPr>
        <p:spPr>
          <a:xfrm>
            <a:off x="214313" y="404813"/>
            <a:ext cx="8715375" cy="7254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4000" b="1" dirty="0" smtClean="0">
                <a:solidFill>
                  <a:srgbClr val="800000"/>
                </a:solidFill>
                <a:latin typeface="Arial" charset="0"/>
                <a:cs typeface="Arial" charset="0"/>
              </a:rPr>
              <a:t>Police collusion </a:t>
            </a:r>
            <a:r>
              <a:rPr lang="en-GB" sz="4000" dirty="0">
                <a:solidFill>
                  <a:srgbClr val="A50021"/>
                </a:solidFill>
                <a:latin typeface="Arial" charset="0"/>
                <a:cs typeface="Arial" charset="0"/>
              </a:rPr>
              <a:t/>
            </a:r>
            <a:br>
              <a:rPr lang="en-GB" sz="4000" dirty="0">
                <a:solidFill>
                  <a:srgbClr val="A50021"/>
                </a:solidFill>
                <a:latin typeface="Arial" charset="0"/>
                <a:cs typeface="Arial" charset="0"/>
              </a:rPr>
            </a:br>
            <a:r>
              <a:rPr lang="en-GB" sz="3600" b="1" dirty="0">
                <a:solidFill>
                  <a:schemeClr val="tx1"/>
                </a:solidFill>
                <a:latin typeface="Arial" charset="0"/>
                <a:cs typeface="Arial" charset="0"/>
              </a:rPr>
              <a:t>The Scunthorpe two  </a:t>
            </a:r>
            <a:r>
              <a:rPr lang="en-GB" sz="2700" b="1" dirty="0">
                <a:latin typeface="Arial" charset="0"/>
                <a:cs typeface="Arial" charset="0"/>
              </a:rPr>
              <a:t>(17/03/10)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4294967295"/>
          </p:nvPr>
        </p:nvSpPr>
        <p:spPr>
          <a:xfrm>
            <a:off x="1428750" y="1960563"/>
            <a:ext cx="7500938" cy="54292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2400" dirty="0">
                <a:latin typeface="Arial" charset="0"/>
                <a:cs typeface="Arial" charset="0"/>
              </a:rPr>
              <a:t>	Two young men found dead </a:t>
            </a:r>
          </a:p>
          <a:p>
            <a:pPr eaLnBrk="1" hangingPunct="1">
              <a:buFontTx/>
              <a:buNone/>
            </a:pPr>
            <a:r>
              <a:rPr lang="en-GB" sz="2400" dirty="0">
                <a:latin typeface="Arial" charset="0"/>
                <a:cs typeface="Arial" charset="0"/>
              </a:rPr>
              <a:t>    </a:t>
            </a:r>
            <a:r>
              <a:rPr lang="ja-JP" altLang="en-GB" sz="2000" b="1" dirty="0">
                <a:latin typeface="Arial" charset="0"/>
                <a:cs typeface="Arial" charset="0"/>
              </a:rPr>
              <a:t>“</a:t>
            </a:r>
            <a:r>
              <a:rPr lang="en-GB" altLang="ja-JP" sz="2000" b="1" dirty="0">
                <a:latin typeface="Arial" charset="0"/>
                <a:cs typeface="Arial" charset="0"/>
              </a:rPr>
              <a:t>Officers believe both lads had M-CAT (</a:t>
            </a:r>
            <a:r>
              <a:rPr lang="en-GB" altLang="ja-JP" sz="2000" b="1" dirty="0" err="1">
                <a:latin typeface="Arial" charset="0"/>
                <a:cs typeface="Arial" charset="0"/>
              </a:rPr>
              <a:t>mephedrone</a:t>
            </a:r>
            <a:r>
              <a:rPr lang="en-GB" altLang="ja-JP" sz="2000" b="1" dirty="0" smtClean="0">
                <a:latin typeface="Arial" charset="0"/>
                <a:cs typeface="Arial" charset="0"/>
              </a:rPr>
              <a:t>)</a:t>
            </a:r>
            <a:r>
              <a:rPr lang="ja-JP" altLang="en-GB" sz="2000" b="1" dirty="0" smtClean="0">
                <a:latin typeface="Arial" charset="0"/>
                <a:cs typeface="Arial" charset="0"/>
              </a:rPr>
              <a:t>”</a:t>
            </a:r>
            <a:endParaRPr lang="en-GB" altLang="ja-JP" sz="2000" b="1" dirty="0">
              <a:latin typeface="Arial" charset="0"/>
              <a:cs typeface="Arial" charset="0"/>
            </a:endParaRPr>
          </a:p>
          <a:p>
            <a:pPr eaLnBrk="1" hangingPunct="1">
              <a:buFontTx/>
              <a:buNone/>
            </a:pPr>
            <a:r>
              <a:rPr lang="en-GB" sz="2000" b="1" dirty="0">
                <a:latin typeface="Arial" charset="0"/>
                <a:cs typeface="Arial" charset="0"/>
              </a:rPr>
              <a:t>	- they had also been drinking heavily until 2am</a:t>
            </a:r>
          </a:p>
          <a:p>
            <a:pPr eaLnBrk="1" hangingPunct="1">
              <a:buFontTx/>
              <a:buNone/>
            </a:pPr>
            <a:endParaRPr lang="en-GB" sz="2000" dirty="0">
              <a:latin typeface="Arial" charset="0"/>
              <a:cs typeface="Arial" charset="0"/>
            </a:endParaRPr>
          </a:p>
          <a:p>
            <a:pPr eaLnBrk="1" hangingPunct="1">
              <a:buFontTx/>
              <a:buNone/>
            </a:pPr>
            <a:endParaRPr lang="en-GB" sz="2000" dirty="0">
              <a:latin typeface="Arial" charset="0"/>
              <a:cs typeface="Arial" charset="0"/>
            </a:endParaRPr>
          </a:p>
          <a:p>
            <a:pPr eaLnBrk="1" hangingPunct="1">
              <a:buFontTx/>
              <a:buNone/>
            </a:pPr>
            <a:r>
              <a:rPr lang="en-GB" sz="2000" dirty="0">
                <a:latin typeface="Arial" charset="0"/>
                <a:cs typeface="Arial" charset="0"/>
              </a:rPr>
              <a:t>	 Nick's dad wept as he urged youngsters to avoid the drug… </a:t>
            </a:r>
            <a:r>
              <a:rPr lang="en-GB" sz="2000" i="1" dirty="0">
                <a:solidFill>
                  <a:schemeClr val="accent2"/>
                </a:solidFill>
                <a:latin typeface="Arial" charset="0"/>
                <a:cs typeface="Arial" charset="0"/>
              </a:rPr>
              <a:t>"I don't want him to be labelled a </a:t>
            </a:r>
            <a:r>
              <a:rPr lang="en-GB" sz="2000" b="1" i="1" dirty="0">
                <a:solidFill>
                  <a:schemeClr val="accent2"/>
                </a:solidFill>
                <a:latin typeface="Arial" charset="0"/>
                <a:cs typeface="Arial" charset="0"/>
              </a:rPr>
              <a:t>druggie</a:t>
            </a:r>
            <a:r>
              <a:rPr lang="en-GB" sz="2000" i="1" dirty="0">
                <a:solidFill>
                  <a:schemeClr val="accent2"/>
                </a:solidFill>
                <a:latin typeface="Arial" charset="0"/>
                <a:cs typeface="Arial" charset="0"/>
              </a:rPr>
              <a:t> because he wasn't. He was just on a night out with friends enjoying himself, a normal, caring, hard-working lad.</a:t>
            </a:r>
            <a:r>
              <a:rPr lang="ja-JP" altLang="en-GB" sz="2000" i="1" dirty="0">
                <a:solidFill>
                  <a:schemeClr val="accent2"/>
                </a:solidFill>
                <a:latin typeface="Arial" charset="0"/>
                <a:cs typeface="Arial" charset="0"/>
              </a:rPr>
              <a:t>“</a:t>
            </a:r>
            <a:r>
              <a:rPr lang="ja-JP" altLang="en-GB" sz="2000" dirty="0">
                <a:solidFill>
                  <a:schemeClr val="accent2"/>
                </a:solidFill>
                <a:latin typeface="Arial" charset="0"/>
                <a:cs typeface="Arial" charset="0"/>
              </a:rPr>
              <a:t>”</a:t>
            </a:r>
            <a:r>
              <a:rPr lang="en-GB" altLang="ja-JP" sz="2000" dirty="0">
                <a:latin typeface="Arial" charset="0"/>
                <a:cs typeface="Arial" charset="0"/>
              </a:rPr>
              <a:t> (</a:t>
            </a:r>
            <a:r>
              <a:rPr lang="en-GB" altLang="ja-JP" sz="2000" i="1" dirty="0">
                <a:latin typeface="Arial" charset="0"/>
                <a:cs typeface="Arial" charset="0"/>
              </a:rPr>
              <a:t>The Sun</a:t>
            </a:r>
            <a:r>
              <a:rPr lang="en-GB" altLang="ja-JP" sz="2000" dirty="0">
                <a:latin typeface="Arial" charset="0"/>
                <a:cs typeface="Arial" charset="0"/>
              </a:rPr>
              <a:t>, 17/03/10)</a:t>
            </a:r>
          </a:p>
          <a:p>
            <a:pPr eaLnBrk="1" hangingPunct="1">
              <a:buFontTx/>
              <a:buNone/>
            </a:pPr>
            <a:endParaRPr lang="en-GB" sz="2000" dirty="0">
              <a:latin typeface="Arial" charset="0"/>
              <a:cs typeface="Arial" charset="0"/>
            </a:endParaRPr>
          </a:p>
          <a:p>
            <a:pPr eaLnBrk="1" hangingPunct="1">
              <a:buFontTx/>
              <a:buNone/>
            </a:pPr>
            <a:r>
              <a:rPr lang="en-GB" sz="2000" dirty="0">
                <a:latin typeface="Arial" charset="0"/>
                <a:cs typeface="Arial" charset="0"/>
              </a:rPr>
              <a:t>     </a:t>
            </a:r>
          </a:p>
          <a:p>
            <a:pPr eaLnBrk="1" hangingPunct="1">
              <a:buFontTx/>
              <a:buNone/>
            </a:pPr>
            <a:endParaRPr lang="en-GB" sz="1200" dirty="0">
              <a:latin typeface="Arial" charset="0"/>
              <a:cs typeface="Arial" charset="0"/>
            </a:endParaRPr>
          </a:p>
          <a:p>
            <a:pPr eaLnBrk="1" hangingPunct="1">
              <a:buFontTx/>
              <a:buNone/>
            </a:pPr>
            <a:r>
              <a:rPr lang="en-GB" sz="2000" dirty="0">
                <a:latin typeface="Arial" charset="0"/>
                <a:cs typeface="Arial" charset="0"/>
              </a:rPr>
              <a:t>	</a:t>
            </a:r>
          </a:p>
        </p:txBody>
      </p:sp>
      <p:pic>
        <p:nvPicPr>
          <p:cNvPr id="29699" name="Picture 3" descr="scunarticle-1258384-08BDCA2F000005DC-169_224x42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1557338"/>
            <a:ext cx="1357312" cy="256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4" descr="scun-article-1258384-08BDCA23000005DC-887_224x42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" y="4149725"/>
            <a:ext cx="1357313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955209" y="2957400"/>
            <a:ext cx="6335713" cy="3324225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 b="1" dirty="0"/>
              <a:t>In fact no </a:t>
            </a:r>
            <a:r>
              <a:rPr lang="en-GB" sz="2800" b="1" dirty="0" err="1"/>
              <a:t>mephedrone</a:t>
            </a:r>
            <a:r>
              <a:rPr lang="en-GB" sz="2800" b="1" dirty="0"/>
              <a:t> detected at post-mortem</a:t>
            </a:r>
          </a:p>
          <a:p>
            <a:pPr eaLnBrk="1" hangingPunct="1">
              <a:spcBef>
                <a:spcPct val="50000"/>
              </a:spcBef>
            </a:pPr>
            <a:r>
              <a:rPr lang="en-GB" sz="2800" b="1" dirty="0"/>
              <a:t>Death due to alcohol + methadone</a:t>
            </a:r>
          </a:p>
          <a:p>
            <a:pPr eaLnBrk="1" hangingPunct="1">
              <a:spcBef>
                <a:spcPct val="50000"/>
              </a:spcBef>
            </a:pPr>
            <a:endParaRPr lang="en-GB" sz="2800" b="1" dirty="0"/>
          </a:p>
          <a:p>
            <a:pPr eaLnBrk="1" hangingPunct="1">
              <a:spcBef>
                <a:spcPct val="50000"/>
              </a:spcBef>
            </a:pPr>
            <a:r>
              <a:rPr lang="en-GB" sz="2800" b="1" dirty="0"/>
              <a:t>But regardless </a:t>
            </a:r>
            <a:r>
              <a:rPr lang="en-GB" sz="2800" b="1" dirty="0" err="1"/>
              <a:t>mephedrone</a:t>
            </a:r>
            <a:r>
              <a:rPr lang="en-GB" sz="2800" b="1" dirty="0"/>
              <a:t> was banned to appease the press</a:t>
            </a:r>
          </a:p>
        </p:txBody>
      </p:sp>
    </p:spTree>
    <p:extLst>
      <p:ext uri="{BB962C8B-B14F-4D97-AF65-F5344CB8AC3E}">
        <p14:creationId xmlns:p14="http://schemas.microsoft.com/office/powerpoint/2010/main" val="2180867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>
          <a:xfrm>
            <a:off x="490173" y="461944"/>
            <a:ext cx="8229600" cy="796925"/>
          </a:xfrm>
        </p:spPr>
        <p:txBody>
          <a:bodyPr>
            <a:normAutofit fontScale="90000"/>
          </a:bodyPr>
          <a:lstStyle/>
          <a:p>
            <a:r>
              <a:rPr lang="en-GB" sz="3600" b="1" dirty="0">
                <a:solidFill>
                  <a:srgbClr val="800000"/>
                </a:solidFill>
                <a:latin typeface="Arial" charset="0"/>
              </a:rPr>
              <a:t>In fact nothing has changed in a century!  </a:t>
            </a:r>
            <a:br>
              <a:rPr lang="en-GB" sz="3600" b="1" dirty="0">
                <a:solidFill>
                  <a:srgbClr val="800000"/>
                </a:solidFill>
                <a:latin typeface="Arial" charset="0"/>
              </a:rPr>
            </a:br>
            <a:r>
              <a:rPr lang="en-GB" sz="3200" b="1" dirty="0" smtClean="0">
                <a:solidFill>
                  <a:srgbClr val="800000"/>
                </a:solidFill>
                <a:latin typeface="Arial" charset="0"/>
              </a:rPr>
              <a:t>How UK politicians recycle rhetoric </a:t>
            </a:r>
            <a:r>
              <a:rPr lang="en-GB" sz="3200" b="1" dirty="0" smtClean="0">
                <a:solidFill>
                  <a:srgbClr val="000000"/>
                </a:solidFill>
                <a:latin typeface="Arial" charset="0"/>
              </a:rPr>
              <a:t> </a:t>
            </a:r>
            <a:endParaRPr lang="en-GB" sz="3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>
          <a:xfrm>
            <a:off x="1998663" y="1868488"/>
            <a:ext cx="6894512" cy="4800600"/>
          </a:xfrm>
        </p:spPr>
        <p:txBody>
          <a:bodyPr>
            <a:normAutofit lnSpcReduction="10000"/>
          </a:bodyPr>
          <a:lstStyle/>
          <a:p>
            <a:r>
              <a:rPr lang="ja-JP" altLang="en-GB" sz="2400" dirty="0">
                <a:latin typeface="Arial" charset="0"/>
              </a:rPr>
              <a:t>“</a:t>
            </a:r>
            <a:r>
              <a:rPr lang="en-GB" altLang="ja-JP" sz="2400" dirty="0">
                <a:latin typeface="Arial" charset="0"/>
              </a:rPr>
              <a:t>… </a:t>
            </a:r>
            <a:r>
              <a:rPr lang="en-GB" altLang="ja-JP" sz="2400" b="1" dirty="0">
                <a:latin typeface="Arial" charset="0"/>
              </a:rPr>
              <a:t>subject</a:t>
            </a:r>
            <a:r>
              <a:rPr lang="en-GB" altLang="ja-JP" sz="2400" dirty="0">
                <a:latin typeface="Arial" charset="0"/>
              </a:rPr>
              <a:t> (?) to their [ACMD] advice we will take immediate action. We are determined to act to prevent </a:t>
            </a:r>
            <a:r>
              <a:rPr lang="en-GB" altLang="ja-JP" sz="2400" b="1" dirty="0">
                <a:solidFill>
                  <a:srgbClr val="FF0000"/>
                </a:solidFill>
                <a:latin typeface="Arial" charset="0"/>
              </a:rPr>
              <a:t>this evil </a:t>
            </a:r>
            <a:r>
              <a:rPr lang="en-GB" altLang="ja-JP" sz="2400" dirty="0">
                <a:latin typeface="Arial" charset="0"/>
              </a:rPr>
              <a:t>[</a:t>
            </a:r>
            <a:r>
              <a:rPr lang="en-GB" altLang="ja-JP" sz="2400" dirty="0" err="1">
                <a:latin typeface="Arial" charset="0"/>
              </a:rPr>
              <a:t>mephedrone</a:t>
            </a:r>
            <a:r>
              <a:rPr lang="en-GB" altLang="ja-JP" sz="2400" dirty="0">
                <a:latin typeface="Arial" charset="0"/>
              </a:rPr>
              <a:t>] hurting the young people of our country." (UK PM Gordon Brown, quoted by Reuters, </a:t>
            </a:r>
            <a:r>
              <a:rPr lang="en-GB" altLang="ja-JP" sz="2400" b="1" dirty="0">
                <a:solidFill>
                  <a:srgbClr val="FF0000"/>
                </a:solidFill>
                <a:latin typeface="Arial" charset="0"/>
              </a:rPr>
              <a:t>24/03/10)</a:t>
            </a:r>
          </a:p>
          <a:p>
            <a:endParaRPr lang="en-GB" sz="2000" dirty="0">
              <a:latin typeface="Arial" charset="0"/>
            </a:endParaRPr>
          </a:p>
          <a:p>
            <a:endParaRPr lang="en-GB" altLang="ja-JP" sz="2400" dirty="0">
              <a:latin typeface="Arial" charset="0"/>
            </a:endParaRPr>
          </a:p>
          <a:p>
            <a:r>
              <a:rPr lang="ja-JP" altLang="en-GB" sz="2400" dirty="0">
                <a:latin typeface="Arial" charset="0"/>
              </a:rPr>
              <a:t>“</a:t>
            </a:r>
            <a:r>
              <a:rPr lang="en-GB" altLang="ja-JP" sz="2400" dirty="0">
                <a:latin typeface="Arial" charset="0"/>
              </a:rPr>
              <a:t>[there is a need]… to stamp out </a:t>
            </a:r>
            <a:r>
              <a:rPr lang="en-GB" altLang="ja-JP" sz="2400" b="1" dirty="0">
                <a:solidFill>
                  <a:srgbClr val="FF0000"/>
                </a:solidFill>
                <a:latin typeface="Arial" charset="0"/>
              </a:rPr>
              <a:t>the evil </a:t>
            </a:r>
            <a:r>
              <a:rPr lang="en-GB" altLang="ja-JP" sz="2400" dirty="0">
                <a:latin typeface="Arial" charset="0"/>
              </a:rPr>
              <a:t>[cocaine] now rapidly assuming huge dimensions, special legislation is imperatively needed</a:t>
            </a:r>
            <a:r>
              <a:rPr lang="ja-JP" altLang="en-GB" sz="2400" dirty="0">
                <a:latin typeface="Arial" charset="0"/>
              </a:rPr>
              <a:t>”</a:t>
            </a:r>
            <a:r>
              <a:rPr lang="en-GB" altLang="ja-JP" sz="2400" dirty="0">
                <a:latin typeface="Arial" charset="0"/>
              </a:rPr>
              <a:t> (Sir Edward Henry </a:t>
            </a:r>
            <a:r>
              <a:rPr lang="en-GB" altLang="ja-JP" sz="2400" b="1" dirty="0">
                <a:solidFill>
                  <a:srgbClr val="FF0000"/>
                </a:solidFill>
                <a:latin typeface="Arial" charset="0"/>
              </a:rPr>
              <a:t>1916</a:t>
            </a:r>
            <a:r>
              <a:rPr lang="en-GB" altLang="ja-JP" sz="2400" dirty="0">
                <a:latin typeface="Arial" charset="0"/>
              </a:rPr>
              <a:t>, Metropolitan Police Commissioner, quoted in Spear 2002 p4.).</a:t>
            </a:r>
            <a:endParaRPr lang="en-GB" sz="2400" dirty="0">
              <a:latin typeface="Arial" charset="0"/>
            </a:endParaRPr>
          </a:p>
        </p:txBody>
      </p:sp>
      <p:pic>
        <p:nvPicPr>
          <p:cNvPr id="41987" name="Picture 5" descr="billie-carleton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954588"/>
            <a:ext cx="1357313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6" descr="Macintosh HD:Users:davidnutt:Desktop:C_71_article_1410688_image_list_image_list_item_0_imag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841500"/>
            <a:ext cx="1512887" cy="187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TextBox 1"/>
          <p:cNvSpPr txBox="1">
            <a:spLocks noChangeArrowheads="1"/>
          </p:cNvSpPr>
          <p:nvPr/>
        </p:nvSpPr>
        <p:spPr bwMode="auto">
          <a:xfrm>
            <a:off x="250825" y="3789363"/>
            <a:ext cx="15128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Stephanie Howard</a:t>
            </a:r>
          </a:p>
        </p:txBody>
      </p:sp>
    </p:spTree>
    <p:extLst>
      <p:ext uri="{BB962C8B-B14F-4D97-AF65-F5344CB8AC3E}">
        <p14:creationId xmlns:p14="http://schemas.microsoft.com/office/powerpoint/2010/main" val="42631826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>
          <a:xfrm>
            <a:off x="457200" y="5276850"/>
            <a:ext cx="8229600" cy="1143000"/>
          </a:xfrm>
        </p:spPr>
        <p:txBody>
          <a:bodyPr/>
          <a:lstStyle/>
          <a:p>
            <a:pPr algn="l"/>
            <a:r>
              <a:rPr lang="en-GB" sz="2000">
                <a:latin typeface="Arial" charset="0"/>
              </a:rPr>
              <a:t>Number of drug-related deaths where selected substances were mentioned on the death certificate, England and Wales</a:t>
            </a:r>
            <a:br>
              <a:rPr lang="en-GB" sz="2000">
                <a:latin typeface="Arial" charset="0"/>
              </a:rPr>
            </a:br>
            <a:endParaRPr lang="en-US" sz="2000">
              <a:latin typeface="Arial" charset="0"/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457200" y="1340768"/>
          <a:ext cx="8280400" cy="3957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8611" name="TextBox 4"/>
          <p:cNvSpPr txBox="1">
            <a:spLocks noChangeArrowheads="1"/>
          </p:cNvSpPr>
          <p:nvPr/>
        </p:nvSpPr>
        <p:spPr bwMode="auto">
          <a:xfrm>
            <a:off x="107950" y="44450"/>
            <a:ext cx="8712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b="1">
                <a:solidFill>
                  <a:srgbClr val="800000"/>
                </a:solidFill>
              </a:rPr>
              <a:t>The remarkable impact of mephedrone to reduce stimulant deaths</a:t>
            </a:r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6908800" y="1479550"/>
            <a:ext cx="50800" cy="3422650"/>
          </a:xfrm>
          <a:prstGeom prst="line">
            <a:avLst/>
          </a:prstGeom>
          <a:ln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613" name="TextBox 8"/>
          <p:cNvSpPr txBox="1">
            <a:spLocks noChangeArrowheads="1"/>
          </p:cNvSpPr>
          <p:nvPr/>
        </p:nvSpPr>
        <p:spPr bwMode="auto">
          <a:xfrm>
            <a:off x="4851400" y="1116013"/>
            <a:ext cx="4292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Mephedrone:   enters      banned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H="1" flipV="1">
            <a:off x="7543800" y="1479550"/>
            <a:ext cx="50800" cy="342265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09538" y="6115050"/>
            <a:ext cx="8940800" cy="73818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/>
              <a:t>John </a:t>
            </a:r>
            <a:r>
              <a:rPr lang="en-GB" sz="1050" dirty="0" err="1"/>
              <a:t>Corkery</a:t>
            </a:r>
            <a:r>
              <a:rPr lang="en-GB" sz="1050" dirty="0"/>
              <a:t> Hugh </a:t>
            </a:r>
            <a:r>
              <a:rPr lang="en-GB" sz="1050" dirty="0" err="1"/>
              <a:t>Claridge</a:t>
            </a:r>
            <a:r>
              <a:rPr lang="en-GB" sz="1050" dirty="0"/>
              <a:t> Barbara </a:t>
            </a:r>
            <a:r>
              <a:rPr lang="en-GB" sz="1050" dirty="0" err="1"/>
              <a:t>Loi</a:t>
            </a:r>
            <a:r>
              <a:rPr lang="en-GB" sz="1050" dirty="0"/>
              <a:t> Christine </a:t>
            </a:r>
            <a:r>
              <a:rPr lang="en-GB" sz="1050" dirty="0" err="1"/>
              <a:t>Goodair</a:t>
            </a:r>
            <a:r>
              <a:rPr lang="en-GB" sz="1050" dirty="0"/>
              <a:t> </a:t>
            </a:r>
            <a:r>
              <a:rPr lang="en-GB" sz="1050" dirty="0" err="1"/>
              <a:t>Fabrizio</a:t>
            </a:r>
            <a:r>
              <a:rPr lang="en-GB" sz="1050" dirty="0"/>
              <a:t> </a:t>
            </a:r>
            <a:r>
              <a:rPr lang="en-GB" sz="1050" dirty="0" err="1"/>
              <a:t>Schifano</a:t>
            </a:r>
            <a:r>
              <a:rPr lang="en-GB" sz="1050" dirty="0"/>
              <a:t> </a:t>
            </a:r>
          </a:p>
          <a:p>
            <a:pPr>
              <a:defRPr/>
            </a:pPr>
            <a:r>
              <a:rPr lang="en-GB" sz="1050" dirty="0"/>
              <a:t> National Programme on Substance Abuse Deaths (NPSAD) International Centre for Drug Policy (ICDP) St George’s, University of London, UK  </a:t>
            </a:r>
            <a:r>
              <a:rPr lang="en-GB" sz="1050" b="1" dirty="0"/>
              <a:t>Drug-related deaths in the UK: January-December 2012</a:t>
            </a:r>
            <a:r>
              <a:rPr lang="en-GB" sz="1050" dirty="0"/>
              <a:t> Annual Report 2013</a:t>
            </a:r>
          </a:p>
          <a:p>
            <a:pPr>
              <a:defRPr/>
            </a:pP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25359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>
                <a:solidFill>
                  <a:srgbClr val="800000"/>
                </a:solidFill>
                <a:latin typeface="Arial" charset="0"/>
                <a:cs typeface="Arial" charset="0"/>
              </a:rPr>
              <a:t>Many banned drugs have potential as treatments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25" y="1773238"/>
            <a:ext cx="9072563" cy="4608512"/>
          </a:xfrm>
          <a:solidFill>
            <a:srgbClr val="660066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lnSpc>
                <a:spcPct val="70000"/>
              </a:lnSpc>
              <a:buFontTx/>
              <a:buNone/>
              <a:defRPr/>
            </a:pPr>
            <a:endParaRPr lang="hu-HU" sz="2800" dirty="0" smtClean="0"/>
          </a:p>
          <a:p>
            <a:pPr>
              <a:lnSpc>
                <a:spcPct val="70000"/>
              </a:lnSpc>
              <a:defRPr/>
            </a:pPr>
            <a:r>
              <a:rPr lang="hu-HU" sz="2800" dirty="0" smtClean="0"/>
              <a:t>Cannabis – pain, sleep, spasticity, cancer, PTSD </a:t>
            </a:r>
          </a:p>
          <a:p>
            <a:pPr>
              <a:lnSpc>
                <a:spcPct val="70000"/>
              </a:lnSpc>
              <a:defRPr/>
            </a:pPr>
            <a:endParaRPr lang="hu-HU" sz="2800" dirty="0"/>
          </a:p>
          <a:p>
            <a:pPr>
              <a:lnSpc>
                <a:spcPct val="70000"/>
              </a:lnSpc>
              <a:defRPr/>
            </a:pPr>
            <a:r>
              <a:rPr lang="hu-HU" sz="2800" dirty="0" smtClean="0"/>
              <a:t>Ecstasy</a:t>
            </a:r>
            <a:r>
              <a:rPr lang="en-US" sz="2800" dirty="0" smtClean="0"/>
              <a:t> </a:t>
            </a:r>
            <a:r>
              <a:rPr lang="en-US" sz="2800" dirty="0"/>
              <a:t>(</a:t>
            </a:r>
            <a:r>
              <a:rPr lang="en-US" sz="2800" dirty="0" smtClean="0"/>
              <a:t>MDMA) – PTSD, Parkinson’s disease </a:t>
            </a:r>
          </a:p>
          <a:p>
            <a:pPr>
              <a:lnSpc>
                <a:spcPct val="70000"/>
              </a:lnSpc>
              <a:defRPr/>
            </a:pPr>
            <a:endParaRPr lang="en-US" sz="2800" dirty="0"/>
          </a:p>
          <a:p>
            <a:pPr>
              <a:lnSpc>
                <a:spcPct val="70000"/>
              </a:lnSpc>
              <a:defRPr/>
            </a:pPr>
            <a:r>
              <a:rPr lang="pl-PL" sz="2800" dirty="0" err="1" smtClean="0"/>
              <a:t>Psilocybin</a:t>
            </a:r>
            <a:r>
              <a:rPr lang="pl-PL" sz="2800" dirty="0"/>
              <a:t> </a:t>
            </a:r>
            <a:r>
              <a:rPr lang="en-US" sz="2800" dirty="0" smtClean="0"/>
              <a:t>–</a:t>
            </a:r>
            <a:r>
              <a:rPr lang="pl-PL" sz="2800" dirty="0" smtClean="0"/>
              <a:t> </a:t>
            </a:r>
            <a:r>
              <a:rPr lang="pl-PL" sz="2800" dirty="0" err="1" smtClean="0"/>
              <a:t>depression</a:t>
            </a:r>
            <a:r>
              <a:rPr lang="pl-PL" sz="2800" dirty="0" smtClean="0"/>
              <a:t>, OCD, </a:t>
            </a:r>
            <a:r>
              <a:rPr lang="pl-PL" sz="2800" dirty="0" err="1" smtClean="0"/>
              <a:t>cluster</a:t>
            </a:r>
            <a:r>
              <a:rPr lang="pl-PL" sz="2800" dirty="0" smtClean="0"/>
              <a:t> </a:t>
            </a:r>
            <a:r>
              <a:rPr lang="pl-PL" sz="2800" dirty="0" err="1" smtClean="0"/>
              <a:t>headaches</a:t>
            </a:r>
            <a:r>
              <a:rPr lang="pl-PL" sz="2800" dirty="0" smtClean="0"/>
              <a:t> </a:t>
            </a:r>
          </a:p>
          <a:p>
            <a:pPr>
              <a:lnSpc>
                <a:spcPct val="70000"/>
              </a:lnSpc>
              <a:defRPr/>
            </a:pPr>
            <a:endParaRPr lang="pl-PL" sz="2800" dirty="0" smtClean="0"/>
          </a:p>
          <a:p>
            <a:pPr>
              <a:lnSpc>
                <a:spcPct val="70000"/>
              </a:lnSpc>
              <a:defRPr/>
            </a:pPr>
            <a:r>
              <a:rPr lang="pl-PL" sz="2800" dirty="0" smtClean="0"/>
              <a:t>LSD</a:t>
            </a:r>
            <a:r>
              <a:rPr lang="en-US" sz="2800" dirty="0" smtClean="0"/>
              <a:t> – for terminal illnesses/ addiction   </a:t>
            </a:r>
          </a:p>
          <a:p>
            <a:pPr>
              <a:lnSpc>
                <a:spcPct val="70000"/>
              </a:lnSpc>
              <a:defRPr/>
            </a:pPr>
            <a:endParaRPr lang="en-US" sz="2800" dirty="0"/>
          </a:p>
          <a:p>
            <a:pPr>
              <a:lnSpc>
                <a:spcPct val="110000"/>
              </a:lnSpc>
              <a:defRPr/>
            </a:pPr>
            <a:r>
              <a:rPr lang="da-DK" sz="2800" dirty="0" smtClean="0"/>
              <a:t>Mephedrone</a:t>
            </a:r>
            <a:r>
              <a:rPr lang="en-US" sz="2800" dirty="0"/>
              <a:t> </a:t>
            </a:r>
            <a:r>
              <a:rPr lang="en-US" sz="2800" dirty="0" smtClean="0"/>
              <a:t>&amp; Naphyrone  – for treatment of depression and  addiction </a:t>
            </a: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755650" y="2708275"/>
            <a:ext cx="7200900" cy="230822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800" b="1" dirty="0"/>
              <a:t>But current regulations make them almost impossible to research </a:t>
            </a:r>
          </a:p>
        </p:txBody>
      </p:sp>
    </p:spTree>
    <p:extLst>
      <p:ext uri="{BB962C8B-B14F-4D97-AF65-F5344CB8AC3E}">
        <p14:creationId xmlns:p14="http://schemas.microsoft.com/office/powerpoint/2010/main" val="4127029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>
                <a:solidFill>
                  <a:srgbClr val="A50021"/>
                </a:solidFill>
                <a:latin typeface="Arial" charset="0"/>
              </a:rPr>
              <a:t>Who am I ?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569325" cy="4525963"/>
          </a:xfrm>
          <a:ln w="38100">
            <a:solidFill>
              <a:srgbClr val="8C7B7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GB" sz="2400" b="1">
                <a:latin typeface="Arial" charset="0"/>
              </a:rPr>
              <a:t>A psychiatrist with &gt; 30 years experience</a:t>
            </a:r>
          </a:p>
          <a:p>
            <a:pPr eaLnBrk="1" hangingPunct="1"/>
            <a:r>
              <a:rPr lang="en-GB" sz="2400" b="1">
                <a:latin typeface="Arial" charset="0"/>
              </a:rPr>
              <a:t>A researcher for about 30 years </a:t>
            </a:r>
          </a:p>
          <a:p>
            <a:pPr lvl="1" eaLnBrk="1" hangingPunct="1"/>
            <a:r>
              <a:rPr lang="en-GB" sz="2000" b="1">
                <a:latin typeface="Arial" charset="0"/>
                <a:ea typeface="Arial" charset="0"/>
                <a:cs typeface="Arial" charset="0"/>
              </a:rPr>
              <a:t>into effects of drugs and the brain</a:t>
            </a:r>
          </a:p>
          <a:p>
            <a:pPr lvl="1" eaLnBrk="1" hangingPunct="1"/>
            <a:r>
              <a:rPr lang="en-GB" sz="2000" b="1">
                <a:latin typeface="Arial" charset="0"/>
                <a:ea typeface="Arial" charset="0"/>
                <a:cs typeface="Arial" charset="0"/>
              </a:rPr>
              <a:t>Over 800 publications – many from Bristol University </a:t>
            </a:r>
          </a:p>
          <a:p>
            <a:pPr lvl="1" eaLnBrk="1" hangingPunct="1"/>
            <a:r>
              <a:rPr lang="en-GB" sz="2000" b="1">
                <a:latin typeface="Arial" charset="0"/>
                <a:ea typeface="Arial" charset="0"/>
                <a:cs typeface="Arial" charset="0"/>
              </a:rPr>
              <a:t>Worked in USA and Australia – mostly in UK </a:t>
            </a:r>
          </a:p>
          <a:p>
            <a:pPr eaLnBrk="1" hangingPunct="1"/>
            <a:r>
              <a:rPr lang="en-GB" sz="2400" b="1">
                <a:latin typeface="Arial" charset="0"/>
              </a:rPr>
              <a:t>A parent of 4 (post)teenage children</a:t>
            </a:r>
          </a:p>
          <a:p>
            <a:pPr eaLnBrk="1" hangingPunct="1"/>
            <a:r>
              <a:rPr lang="en-GB" sz="2400" b="1">
                <a:latin typeface="Arial" charset="0"/>
              </a:rPr>
              <a:t>An (ex) government drugs advisor</a:t>
            </a:r>
          </a:p>
          <a:p>
            <a:pPr lvl="1" eaLnBrk="1" hangingPunct="1"/>
            <a:r>
              <a:rPr lang="en-GB" sz="2000" b="1">
                <a:latin typeface="Arial" charset="0"/>
                <a:ea typeface="Arial" charset="0"/>
                <a:cs typeface="Arial" charset="0"/>
              </a:rPr>
              <a:t>9 years as chair of the technical (scientific) committee </a:t>
            </a:r>
          </a:p>
          <a:p>
            <a:pPr lvl="1" eaLnBrk="1" hangingPunct="1"/>
            <a:r>
              <a:rPr lang="en-GB" sz="2000" b="1">
                <a:latin typeface="Arial" charset="0"/>
                <a:ea typeface="Arial" charset="0"/>
                <a:cs typeface="Arial" charset="0"/>
              </a:rPr>
              <a:t>1 year Chair of Council – then sacked by Home Sec Alan Johnson</a:t>
            </a:r>
          </a:p>
          <a:p>
            <a:pPr lvl="1" eaLnBrk="1" hangingPunct="1"/>
            <a:r>
              <a:rPr lang="en-GB" sz="2000" b="1">
                <a:latin typeface="Arial" charset="0"/>
                <a:ea typeface="Arial" charset="0"/>
                <a:cs typeface="Arial" charset="0"/>
              </a:rPr>
              <a:t>Which is how most people know of me </a:t>
            </a:r>
            <a:endParaRPr lang="en-GB" sz="2400" b="1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4822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0" y="50800"/>
            <a:ext cx="9144000" cy="1143000"/>
          </a:xfrm>
        </p:spPr>
        <p:txBody>
          <a:bodyPr/>
          <a:lstStyle/>
          <a:p>
            <a:r>
              <a:rPr lang="en-US" sz="3600" b="1">
                <a:solidFill>
                  <a:srgbClr val="800000"/>
                </a:solidFill>
                <a:latin typeface="Arial" charset="0"/>
              </a:rPr>
              <a:t>How illegality affects scientific outputs</a:t>
            </a:r>
          </a:p>
        </p:txBody>
      </p:sp>
      <p:pic>
        <p:nvPicPr>
          <p:cNvPr id="4505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49363"/>
            <a:ext cx="9144000" cy="517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eft Arrow 4"/>
          <p:cNvSpPr/>
          <p:nvPr/>
        </p:nvSpPr>
        <p:spPr>
          <a:xfrm>
            <a:off x="6246813" y="4564063"/>
            <a:ext cx="2070100" cy="91281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060" name="TextBox 2"/>
          <p:cNvSpPr txBox="1">
            <a:spLocks noChangeArrowheads="1"/>
          </p:cNvSpPr>
          <p:nvPr/>
        </p:nvSpPr>
        <p:spPr bwMode="auto">
          <a:xfrm>
            <a:off x="6511925" y="4873625"/>
            <a:ext cx="22145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Made illegal </a:t>
            </a:r>
          </a:p>
        </p:txBody>
      </p:sp>
      <p:sp>
        <p:nvSpPr>
          <p:cNvPr id="6" name="Left Arrow 5"/>
          <p:cNvSpPr/>
          <p:nvPr/>
        </p:nvSpPr>
        <p:spPr>
          <a:xfrm>
            <a:off x="6265863" y="5764213"/>
            <a:ext cx="2401887" cy="91281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062" name="TextBox 6"/>
          <p:cNvSpPr txBox="1">
            <a:spLocks noChangeArrowheads="1"/>
          </p:cNvSpPr>
          <p:nvPr/>
        </p:nvSpPr>
        <p:spPr bwMode="auto">
          <a:xfrm>
            <a:off x="6605588" y="6030913"/>
            <a:ext cx="25384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Structure identified  </a:t>
            </a:r>
          </a:p>
        </p:txBody>
      </p:sp>
    </p:spTree>
    <p:extLst>
      <p:ext uri="{BB962C8B-B14F-4D97-AF65-F5344CB8AC3E}">
        <p14:creationId xmlns:p14="http://schemas.microsoft.com/office/powerpoint/2010/main" val="325049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4" descr="C:\Documents and Settings\B Sessa\Desktop\Everything for March 2006 Conference Talk\Pictures for Spring Conference PPP\aldous huxle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075" y="1542374"/>
            <a:ext cx="211455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715963" y="4643438"/>
            <a:ext cx="7772401" cy="2057400"/>
          </a:xfrm>
        </p:spPr>
        <p:txBody>
          <a:bodyPr>
            <a:normAutofit/>
          </a:bodyPr>
          <a:lstStyle/>
          <a:p>
            <a:pPr lvl="2">
              <a:lnSpc>
                <a:spcPct val="90000"/>
              </a:lnSpc>
              <a:buFontTx/>
              <a:buNone/>
              <a:defRPr/>
            </a:pPr>
            <a:r>
              <a:rPr lang="en-US" b="1" i="1" dirty="0">
                <a:solidFill>
                  <a:srgbClr val="000090"/>
                </a:solidFill>
                <a:cs typeface="Times New Roman" charset="0"/>
              </a:rPr>
              <a:t>If the doors of perception were cleansed every</a:t>
            </a:r>
          </a:p>
          <a:p>
            <a:pPr lvl="2">
              <a:lnSpc>
                <a:spcPct val="90000"/>
              </a:lnSpc>
              <a:buFontTx/>
              <a:buNone/>
              <a:defRPr/>
            </a:pPr>
            <a:r>
              <a:rPr lang="en-US" b="1" i="1" dirty="0">
                <a:solidFill>
                  <a:srgbClr val="000090"/>
                </a:solidFill>
                <a:cs typeface="Times New Roman" charset="0"/>
              </a:rPr>
              <a:t>Thing would appear to man as it is, infinite.</a:t>
            </a:r>
          </a:p>
          <a:p>
            <a:pPr lvl="2">
              <a:lnSpc>
                <a:spcPct val="90000"/>
              </a:lnSpc>
              <a:buFontTx/>
              <a:buNone/>
              <a:defRPr/>
            </a:pPr>
            <a:r>
              <a:rPr lang="en-US" b="1" i="1" dirty="0">
                <a:solidFill>
                  <a:srgbClr val="000090"/>
                </a:solidFill>
                <a:cs typeface="Times New Roman" charset="0"/>
              </a:rPr>
              <a:t>For man has closed himself up, till he sees all</a:t>
            </a:r>
          </a:p>
          <a:p>
            <a:pPr lvl="2">
              <a:lnSpc>
                <a:spcPct val="90000"/>
              </a:lnSpc>
              <a:buFontTx/>
              <a:buNone/>
              <a:defRPr/>
            </a:pPr>
            <a:r>
              <a:rPr lang="en-US" b="1" i="1" dirty="0">
                <a:solidFill>
                  <a:srgbClr val="000090"/>
                </a:solidFill>
                <a:cs typeface="Times New Roman" charset="0"/>
              </a:rPr>
              <a:t>Things thro</a:t>
            </a:r>
            <a:r>
              <a:rPr lang="ja-JP" altLang="en-US" b="1" i="1" dirty="0">
                <a:solidFill>
                  <a:srgbClr val="000090"/>
                </a:solidFill>
                <a:latin typeface="Arial Unicode MS"/>
                <a:cs typeface="Times New Roman" charset="0"/>
              </a:rPr>
              <a:t>’</a:t>
            </a:r>
            <a:r>
              <a:rPr lang="en-US" b="1" i="1" dirty="0">
                <a:solidFill>
                  <a:srgbClr val="000090"/>
                </a:solidFill>
                <a:cs typeface="Times New Roman" charset="0"/>
              </a:rPr>
              <a:t> narrow chinks of his </a:t>
            </a:r>
            <a:r>
              <a:rPr lang="en-US" b="1" i="1" dirty="0" smtClean="0">
                <a:solidFill>
                  <a:srgbClr val="000090"/>
                </a:solidFill>
                <a:cs typeface="Times New Roman" charset="0"/>
              </a:rPr>
              <a:t>cavern.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sz="2400" b="1" dirty="0">
                <a:solidFill>
                  <a:schemeClr val="accent2"/>
                </a:solidFill>
                <a:cs typeface="Times New Roman" charset="0"/>
              </a:rPr>
              <a:t> </a:t>
            </a:r>
            <a:r>
              <a:rPr lang="en-US" sz="2400" b="1" dirty="0" smtClean="0">
                <a:solidFill>
                  <a:schemeClr val="accent2"/>
                </a:solidFill>
                <a:cs typeface="Times New Roman" charset="0"/>
              </a:rPr>
              <a:t>			</a:t>
            </a:r>
            <a:r>
              <a:rPr lang="en-US" sz="1600" b="1" dirty="0" smtClean="0">
                <a:solidFill>
                  <a:srgbClr val="000000"/>
                </a:solidFill>
                <a:cs typeface="Times New Roman" charset="0"/>
              </a:rPr>
              <a:t>William Blake, 1793</a:t>
            </a:r>
            <a:endParaRPr lang="en-GB" sz="1600" b="1" dirty="0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76263" y="17463"/>
            <a:ext cx="648017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FF00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4000" b="1" dirty="0" smtClean="0">
                <a:solidFill>
                  <a:srgbClr val="800000"/>
                </a:solidFill>
                <a:latin typeface="Arial"/>
                <a:cs typeface="Arial"/>
              </a:rPr>
              <a:t>Psychedelics – changing the way we think </a:t>
            </a:r>
            <a:endParaRPr lang="en-GB" sz="4000" b="1" dirty="0">
              <a:solidFill>
                <a:srgbClr val="800000"/>
              </a:solidFill>
              <a:latin typeface="Arial"/>
              <a:cs typeface="Arial"/>
            </a:endParaRPr>
          </a:p>
          <a:p>
            <a:pPr>
              <a:defRPr/>
            </a:pPr>
            <a:endParaRPr lang="en-GB" sz="40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50180" name="Picture 1" descr="220px-Peyote_Cactu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1700" y="2162175"/>
            <a:ext cx="2238375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1" name="Picture 2" descr="200px-DoorsofPerceptio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1133" y="981075"/>
            <a:ext cx="2540000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2" name="TextBox 3"/>
          <p:cNvSpPr txBox="1">
            <a:spLocks noChangeArrowheads="1"/>
          </p:cNvSpPr>
          <p:nvPr/>
        </p:nvSpPr>
        <p:spPr bwMode="auto">
          <a:xfrm>
            <a:off x="3625850" y="3827463"/>
            <a:ext cx="1911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Peyote cactus</a:t>
            </a:r>
          </a:p>
        </p:txBody>
      </p:sp>
    </p:spTree>
    <p:extLst>
      <p:ext uri="{BB962C8B-B14F-4D97-AF65-F5344CB8AC3E}">
        <p14:creationId xmlns:p14="http://schemas.microsoft.com/office/powerpoint/2010/main" val="3846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-250825" y="274638"/>
            <a:ext cx="9532938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600" b="1" dirty="0">
                <a:solidFill>
                  <a:srgbClr val="800000"/>
                </a:solidFill>
                <a:latin typeface="+mn-lt"/>
              </a:rPr>
              <a:t>Clinical Interest in </a:t>
            </a:r>
            <a:r>
              <a:rPr lang="en-GB" sz="3600" b="1" dirty="0" smtClean="0">
                <a:solidFill>
                  <a:srgbClr val="800000"/>
                </a:solidFill>
                <a:latin typeface="+mn-lt"/>
              </a:rPr>
              <a:t>psychedelics (mostly LSD) in the 1950s </a:t>
            </a:r>
            <a:r>
              <a:rPr lang="en-GB" sz="3600" b="1" dirty="0">
                <a:solidFill>
                  <a:srgbClr val="800000"/>
                </a:solidFill>
                <a:latin typeface="+mn-lt"/>
              </a:rPr>
              <a:t>and 1960s</a:t>
            </a:r>
          </a:p>
        </p:txBody>
      </p:sp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7772400" cy="2514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 dirty="0">
                <a:latin typeface="Arial" charset="0"/>
                <a:cs typeface="Arial" charset="0"/>
              </a:rPr>
              <a:t>Hundreds of psychiatrists worldwide</a:t>
            </a:r>
          </a:p>
          <a:p>
            <a:pPr>
              <a:lnSpc>
                <a:spcPct val="90000"/>
              </a:lnSpc>
            </a:pPr>
            <a:r>
              <a:rPr lang="en-GB" sz="2800" dirty="0">
                <a:latin typeface="Arial" charset="0"/>
                <a:cs typeface="Arial" charset="0"/>
              </a:rPr>
              <a:t>1000 clinical papers</a:t>
            </a:r>
          </a:p>
          <a:p>
            <a:pPr>
              <a:lnSpc>
                <a:spcPct val="90000"/>
              </a:lnSpc>
            </a:pPr>
            <a:r>
              <a:rPr lang="en-GB" sz="2800" dirty="0">
                <a:latin typeface="Arial" charset="0"/>
                <a:cs typeface="Arial" charset="0"/>
              </a:rPr>
              <a:t>40,000 patients</a:t>
            </a:r>
          </a:p>
          <a:p>
            <a:pPr>
              <a:lnSpc>
                <a:spcPct val="90000"/>
              </a:lnSpc>
            </a:pPr>
            <a:r>
              <a:rPr lang="en-GB" sz="2800" dirty="0">
                <a:latin typeface="Arial" charset="0"/>
                <a:cs typeface="Arial" charset="0"/>
              </a:rPr>
              <a:t>40 books</a:t>
            </a:r>
          </a:p>
          <a:p>
            <a:pPr>
              <a:lnSpc>
                <a:spcPct val="90000"/>
              </a:lnSpc>
            </a:pPr>
            <a:r>
              <a:rPr lang="en-GB" sz="2800" dirty="0">
                <a:latin typeface="Arial" charset="0"/>
                <a:cs typeface="Arial" charset="0"/>
              </a:rPr>
              <a:t>6 International conferences</a:t>
            </a:r>
          </a:p>
        </p:txBody>
      </p:sp>
      <p:sp>
        <p:nvSpPr>
          <p:cNvPr id="189444" name="Rectangle 4"/>
          <p:cNvSpPr>
            <a:spLocks noChangeArrowheads="1"/>
          </p:cNvSpPr>
          <p:nvPr/>
        </p:nvSpPr>
        <p:spPr bwMode="auto">
          <a:xfrm>
            <a:off x="228600" y="5257800"/>
            <a:ext cx="86106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dirty="0"/>
              <a:t>	</a:t>
            </a:r>
            <a:r>
              <a:rPr lang="en-GB" sz="2800" b="1" dirty="0"/>
              <a:t>Results were overwhelmingly positive, describing safe and effective </a:t>
            </a:r>
            <a:r>
              <a:rPr lang="en-GB" sz="2800" b="1" dirty="0" smtClean="0"/>
              <a:t>treatments</a:t>
            </a:r>
            <a:r>
              <a:rPr lang="en-GB" sz="2800" b="1" dirty="0"/>
              <a:t> </a:t>
            </a:r>
            <a:r>
              <a:rPr lang="en-GB" sz="2800" b="1" dirty="0" smtClean="0"/>
              <a:t>    </a:t>
            </a:r>
            <a:r>
              <a:rPr lang="en-GB" sz="2000" b="1" dirty="0" smtClean="0"/>
              <a:t>(</a:t>
            </a:r>
            <a:r>
              <a:rPr lang="en-GB" sz="2000" b="1" dirty="0"/>
              <a:t>Masters and Houston, 1971)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85102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800000"/>
                </a:solidFill>
                <a:latin typeface="Arial" charset="0"/>
              </a:rPr>
              <a:t>Would LSD have saved Amy?</a:t>
            </a:r>
          </a:p>
        </p:txBody>
      </p:sp>
      <p:pic>
        <p:nvPicPr>
          <p:cNvPr id="7987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557338"/>
            <a:ext cx="8064500" cy="4051300"/>
          </a:xfrm>
          <a:prstGeom prst="rect">
            <a:avLst/>
          </a:prstGeom>
          <a:noFill/>
          <a:ln w="9525">
            <a:solidFill>
              <a:srgbClr val="660066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875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3860800"/>
            <a:ext cx="5816600" cy="467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35055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800000"/>
                </a:solidFill>
                <a:latin typeface="Arial" charset="0"/>
                <a:cs typeface="Arial" charset="0"/>
              </a:rPr>
              <a:t>LSD in alcoholism </a:t>
            </a:r>
          </a:p>
        </p:txBody>
      </p:sp>
      <p:pic>
        <p:nvPicPr>
          <p:cNvPr id="5529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1916113"/>
            <a:ext cx="7518400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TextBox 4"/>
          <p:cNvSpPr txBox="1">
            <a:spLocks noChangeArrowheads="1"/>
          </p:cNvSpPr>
          <p:nvPr/>
        </p:nvSpPr>
        <p:spPr bwMode="auto">
          <a:xfrm>
            <a:off x="1123950" y="5084763"/>
            <a:ext cx="67945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b="1"/>
              <a:t>Effect size &gt;= all current therapies </a:t>
            </a:r>
          </a:p>
        </p:txBody>
      </p:sp>
    </p:spTree>
    <p:extLst>
      <p:ext uri="{BB962C8B-B14F-4D97-AF65-F5344CB8AC3E}">
        <p14:creationId xmlns:p14="http://schemas.microsoft.com/office/powerpoint/2010/main" val="68136398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pPr eaLnBrk="1" hangingPunct="1"/>
            <a:r>
              <a:rPr lang="en-US" b="1">
                <a:solidFill>
                  <a:srgbClr val="800000"/>
                </a:solidFill>
                <a:latin typeface="Arial" charset="0"/>
                <a:cs typeface="Arial" charset="0"/>
              </a:rPr>
              <a:t>Why was LSD banned?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5194300" cy="452596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800" b="1" dirty="0" smtClean="0">
                <a:ea typeface="+mn-ea"/>
              </a:rPr>
              <a:t>Because the CIA were worried about American youth refusing to fight in Vietnam</a:t>
            </a:r>
            <a:r>
              <a:rPr lang="en-US" sz="2800" b="1" dirty="0">
                <a:ea typeface="+mn-ea"/>
              </a:rPr>
              <a:t> </a:t>
            </a:r>
            <a:r>
              <a:rPr lang="en-US" sz="2800" b="1" dirty="0" smtClean="0">
                <a:ea typeface="+mn-ea"/>
              </a:rPr>
              <a:t>– and cultural change (flower power)</a:t>
            </a:r>
            <a:endParaRPr lang="en-US" sz="2800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Char char="à"/>
              <a:defRPr/>
            </a:pPr>
            <a:r>
              <a:rPr lang="en-US" sz="2400" b="1" dirty="0" smtClean="0">
                <a:ea typeface="+mn-ea"/>
                <a:sym typeface="Wingdings"/>
              </a:rPr>
              <a:t>Scare stories e.g. trying to fly </a:t>
            </a:r>
          </a:p>
          <a:p>
            <a:pPr eaLnBrk="1" fontAlgn="auto" hangingPunct="1">
              <a:spcAft>
                <a:spcPts val="0"/>
              </a:spcAft>
              <a:buFont typeface="Wingdings" charset="0"/>
              <a:buChar char="à"/>
              <a:defRPr/>
            </a:pPr>
            <a:endParaRPr lang="en-US" sz="2800" b="1" dirty="0">
              <a:ea typeface="+mn-ea"/>
              <a:sym typeface="Wingdings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2800" b="1" dirty="0">
              <a:ea typeface="+mn-ea"/>
            </a:endParaRPr>
          </a:p>
        </p:txBody>
      </p:sp>
      <p:pic>
        <p:nvPicPr>
          <p:cNvPr id="58371" name="Picture 8" descr="C:\Documents and Settings\Daddy\Desktop\Ben's Documnets\Psychedelic Research\Everything for March 2006 Conference Talk\Pictures for Spring Conference PPP\far out hip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4365625"/>
            <a:ext cx="2874962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2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1484313"/>
            <a:ext cx="2843212" cy="32400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373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4100" y="4005263"/>
            <a:ext cx="2146300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468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>
                <a:solidFill>
                  <a:srgbClr val="800000"/>
                </a:solidFill>
                <a:latin typeface="Arial" charset="0"/>
                <a:cs typeface="Arial" charset="0"/>
              </a:rPr>
              <a:t>Even worse than the Sun over mephedrone !</a:t>
            </a:r>
          </a:p>
        </p:txBody>
      </p:sp>
      <p:pic>
        <p:nvPicPr>
          <p:cNvPr id="4" name="Picture 2" descr="http://belhistory.weebly.com/uploads/1/9/0/7/19079917/5212320.jpg?89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927225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4198738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Box 3"/>
          <p:cNvSpPr txBox="1">
            <a:spLocks noChangeArrowheads="1"/>
          </p:cNvSpPr>
          <p:nvPr/>
        </p:nvSpPr>
        <p:spPr bwMode="auto">
          <a:xfrm>
            <a:off x="468313" y="5013325"/>
            <a:ext cx="7934325" cy="1569660"/>
          </a:xfrm>
          <a:prstGeom prst="rect">
            <a:avLst/>
          </a:prstGeom>
          <a:solidFill>
            <a:srgbClr val="FFFF00"/>
          </a:solidFill>
          <a:ln w="9525">
            <a:solidFill>
              <a:srgbClr val="660066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/>
              <a:t>Q. Has there ever been a worst example of research censorship?</a:t>
            </a:r>
          </a:p>
          <a:p>
            <a:pPr marL="457200" indent="-457200" eaLnBrk="1" hangingPunct="1">
              <a:buAutoNum type="alphaUcPeriod"/>
            </a:pPr>
            <a:r>
              <a:rPr lang="en-US" b="1" dirty="0" smtClean="0"/>
              <a:t>Never </a:t>
            </a:r>
            <a:r>
              <a:rPr lang="en-US" b="1" dirty="0"/>
              <a:t>in </a:t>
            </a:r>
            <a:r>
              <a:rPr lang="en-US" b="1" dirty="0" smtClean="0"/>
              <a:t>medicine </a:t>
            </a:r>
            <a:r>
              <a:rPr lang="en-US" b="1" dirty="0"/>
              <a:t>and </a:t>
            </a:r>
            <a:r>
              <a:rPr lang="en-US" b="1" dirty="0" smtClean="0"/>
              <a:t>only one other contender in </a:t>
            </a:r>
            <a:r>
              <a:rPr lang="en-US" b="1" dirty="0"/>
              <a:t>science…. </a:t>
            </a:r>
          </a:p>
        </p:txBody>
      </p:sp>
      <p:pic>
        <p:nvPicPr>
          <p:cNvPr id="60418" name="Picture 2" descr="Robert_F._Kennedy_19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1851025"/>
            <a:ext cx="3455988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468313" y="1484313"/>
            <a:ext cx="5111750" cy="3308350"/>
          </a:xfrm>
          <a:prstGeom prst="rect">
            <a:avLst/>
          </a:prstGeom>
          <a:solidFill>
            <a:schemeClr val="bg1"/>
          </a:solidFill>
          <a:ln>
            <a:solidFill>
              <a:srgbClr val="660066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j-lt"/>
              </a:rPr>
              <a:t>“</a:t>
            </a:r>
            <a:r>
              <a:rPr lang="en-US" sz="2000" i="1" dirty="0">
                <a:latin typeface="+mj-lt"/>
              </a:rPr>
              <a:t>Why if the trials were worthwhile six months ago, why aren’t they worthwhile now? We keep going around and around… If I could get a flat answer about that I would be happy. Is there a misunderstanding about my question?</a:t>
            </a:r>
          </a:p>
          <a:p>
            <a:pPr>
              <a:defRPr/>
            </a:pPr>
            <a:endParaRPr lang="en-US" sz="1000" i="1" dirty="0">
              <a:latin typeface="+mj-lt"/>
            </a:endParaRPr>
          </a:p>
          <a:p>
            <a:pPr>
              <a:defRPr/>
            </a:pPr>
            <a:r>
              <a:rPr lang="en-US" sz="2000" i="1" dirty="0">
                <a:latin typeface="+mj-lt"/>
              </a:rPr>
              <a:t>I think perhaps we have lost sight of the fact that LSD can be very, very helpful in our society if used properly</a:t>
            </a:r>
            <a:r>
              <a:rPr lang="en-US" sz="2000" dirty="0">
                <a:latin typeface="+mj-lt"/>
              </a:rPr>
              <a:t>.” </a:t>
            </a:r>
            <a:r>
              <a:rPr lang="en-US" sz="1900" dirty="0">
                <a:latin typeface="+mj-lt"/>
              </a:rPr>
              <a:t>(Senator Kennedy)</a:t>
            </a:r>
          </a:p>
        </p:txBody>
      </p:sp>
      <p:sp>
        <p:nvSpPr>
          <p:cNvPr id="6042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>
                <a:solidFill>
                  <a:srgbClr val="800000"/>
                </a:solidFill>
                <a:latin typeface="Arial" charset="0"/>
                <a:cs typeface="Arial" charset="0"/>
              </a:rPr>
              <a:t>LSD and all other psychedelics banned in face of opposition from senators </a:t>
            </a:r>
          </a:p>
        </p:txBody>
      </p:sp>
    </p:spTree>
    <p:extLst>
      <p:ext uri="{BB962C8B-B14F-4D97-AF65-F5344CB8AC3E}">
        <p14:creationId xmlns:p14="http://schemas.microsoft.com/office/powerpoint/2010/main" val="55134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800000"/>
                </a:solidFill>
              </a:rPr>
              <a:t>The banning of the telescope?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624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2400">
                <a:latin typeface="Arial" charset="0"/>
                <a:cs typeface="Arial" charset="0"/>
              </a:rPr>
              <a:t>1616 The papal </a:t>
            </a:r>
            <a:r>
              <a:rPr lang="en-US" sz="2400" b="1">
                <a:latin typeface="Arial" charset="0"/>
                <a:cs typeface="Arial" charset="0"/>
              </a:rPr>
              <a:t>Congregation of the Index </a:t>
            </a:r>
            <a:r>
              <a:rPr lang="en-US" sz="2400">
                <a:latin typeface="Arial" charset="0"/>
                <a:cs typeface="Arial" charset="0"/>
              </a:rPr>
              <a:t>banned all books advocating the Copernican system of explaining the earth is </a:t>
            </a:r>
            <a:r>
              <a:rPr lang="en-US" sz="2400" b="1">
                <a:latin typeface="Arial" charset="0"/>
                <a:cs typeface="Arial" charset="0"/>
              </a:rPr>
              <a:t>NOT</a:t>
            </a:r>
            <a:r>
              <a:rPr lang="en-US" sz="2400">
                <a:latin typeface="Arial" charset="0"/>
                <a:cs typeface="Arial" charset="0"/>
              </a:rPr>
              <a:t> the centre of the universe</a:t>
            </a:r>
          </a:p>
          <a:p>
            <a:pPr marL="0" indent="0">
              <a:buFontTx/>
              <a:buNone/>
            </a:pPr>
            <a:r>
              <a:rPr lang="en-US" sz="2400">
                <a:latin typeface="Arial" charset="0"/>
                <a:cs typeface="Arial" charset="0"/>
              </a:rPr>
              <a:t>Not revoked until 1758 </a:t>
            </a:r>
          </a:p>
        </p:txBody>
      </p:sp>
      <p:pic>
        <p:nvPicPr>
          <p:cNvPr id="62467" name="Picture 3" descr="Unknow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175" y="3716338"/>
            <a:ext cx="16383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8" name="Picture 4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7025" y="3570288"/>
            <a:ext cx="1873250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9" name="TextBox 5"/>
          <p:cNvSpPr txBox="1">
            <a:spLocks noChangeArrowheads="1"/>
          </p:cNvSpPr>
          <p:nvPr/>
        </p:nvSpPr>
        <p:spPr bwMode="auto">
          <a:xfrm>
            <a:off x="6804025" y="5661025"/>
            <a:ext cx="23749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Galileo  Galilei</a:t>
            </a:r>
          </a:p>
          <a:p>
            <a:pPr eaLnBrk="1" hangingPunct="1"/>
            <a:r>
              <a:rPr lang="en-US" sz="1800" b="1"/>
              <a:t>1564-1642</a:t>
            </a:r>
          </a:p>
        </p:txBody>
      </p:sp>
      <p:sp>
        <p:nvSpPr>
          <p:cNvPr id="62470" name="TextBox 6"/>
          <p:cNvSpPr txBox="1">
            <a:spLocks noChangeArrowheads="1"/>
          </p:cNvSpPr>
          <p:nvPr/>
        </p:nvSpPr>
        <p:spPr bwMode="auto">
          <a:xfrm>
            <a:off x="468313" y="5876925"/>
            <a:ext cx="22272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Giordano Bruno</a:t>
            </a:r>
          </a:p>
          <a:p>
            <a:pPr eaLnBrk="1" hangingPunct="1"/>
            <a:r>
              <a:rPr lang="en-US" sz="1800" b="1"/>
              <a:t>1548-1600 </a:t>
            </a:r>
          </a:p>
        </p:txBody>
      </p:sp>
      <p:pic>
        <p:nvPicPr>
          <p:cNvPr id="62471" name="Picture 7" descr="Unknown-1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9975" y="3429000"/>
            <a:ext cx="20320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2" name="TextBox 8"/>
          <p:cNvSpPr txBox="1">
            <a:spLocks noChangeArrowheads="1"/>
          </p:cNvSpPr>
          <p:nvPr/>
        </p:nvSpPr>
        <p:spPr bwMode="auto">
          <a:xfrm>
            <a:off x="3492500" y="5805488"/>
            <a:ext cx="25987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Nicolaus Copernicus</a:t>
            </a:r>
          </a:p>
          <a:p>
            <a:pPr eaLnBrk="1" hangingPunct="1"/>
            <a:r>
              <a:rPr lang="en-US" sz="1800" b="1"/>
              <a:t>1473-1543</a:t>
            </a:r>
          </a:p>
        </p:txBody>
      </p:sp>
    </p:spTree>
    <p:extLst>
      <p:ext uri="{BB962C8B-B14F-4D97-AF65-F5344CB8AC3E}">
        <p14:creationId xmlns:p14="http://schemas.microsoft.com/office/powerpoint/2010/main" val="102603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813" y="44450"/>
            <a:ext cx="86868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800000"/>
                </a:solidFill>
              </a:rPr>
              <a:t>Pillars of the original Enlightenment</a:t>
            </a:r>
            <a:endParaRPr lang="en-US" b="1" dirty="0">
              <a:solidFill>
                <a:srgbClr val="800000"/>
              </a:solidFill>
            </a:endParaRPr>
          </a:p>
        </p:txBody>
      </p:sp>
      <p:pic>
        <p:nvPicPr>
          <p:cNvPr id="41986" name="Picture 1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0400" y="1604963"/>
            <a:ext cx="2568575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TextBox 18"/>
          <p:cNvSpPr txBox="1">
            <a:spLocks noChangeArrowheads="1"/>
          </p:cNvSpPr>
          <p:nvPr/>
        </p:nvSpPr>
        <p:spPr bwMode="auto">
          <a:xfrm>
            <a:off x="6103938" y="3748088"/>
            <a:ext cx="2027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Locke</a:t>
            </a:r>
          </a:p>
        </p:txBody>
      </p:sp>
      <p:pic>
        <p:nvPicPr>
          <p:cNvPr id="41988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0" y="4391025"/>
            <a:ext cx="208280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TextBox 20"/>
          <p:cNvSpPr txBox="1">
            <a:spLocks noChangeArrowheads="1"/>
          </p:cNvSpPr>
          <p:nvPr/>
        </p:nvSpPr>
        <p:spPr bwMode="auto">
          <a:xfrm>
            <a:off x="457200" y="6181725"/>
            <a:ext cx="2082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Bacon </a:t>
            </a:r>
          </a:p>
        </p:txBody>
      </p:sp>
      <p:pic>
        <p:nvPicPr>
          <p:cNvPr id="41990" name="Picture 2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628775"/>
            <a:ext cx="2057400" cy="185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8300" y="1412875"/>
            <a:ext cx="2679700" cy="252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2" name="TextBox 24"/>
          <p:cNvSpPr txBox="1">
            <a:spLocks noChangeArrowheads="1"/>
          </p:cNvSpPr>
          <p:nvPr/>
        </p:nvSpPr>
        <p:spPr bwMode="auto">
          <a:xfrm>
            <a:off x="3543300" y="4005263"/>
            <a:ext cx="16049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Diderot</a:t>
            </a:r>
          </a:p>
        </p:txBody>
      </p:sp>
      <p:sp>
        <p:nvSpPr>
          <p:cNvPr id="41993" name="TextBox 13"/>
          <p:cNvSpPr txBox="1">
            <a:spLocks noChangeArrowheads="1"/>
          </p:cNvSpPr>
          <p:nvPr/>
        </p:nvSpPr>
        <p:spPr bwMode="auto">
          <a:xfrm>
            <a:off x="2963282" y="3905401"/>
            <a:ext cx="3671887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/>
              <a:t> </a:t>
            </a:r>
            <a:endParaRPr lang="en-GB" sz="2800" dirty="0">
              <a:solidFill>
                <a:srgbClr val="000090"/>
              </a:solidFill>
            </a:endParaRPr>
          </a:p>
          <a:p>
            <a:pPr eaLnBrk="1" hangingPunct="1"/>
            <a:r>
              <a:rPr lang="en-GB" sz="2800" b="1" dirty="0">
                <a:solidFill>
                  <a:srgbClr val="000090"/>
                </a:solidFill>
              </a:rPr>
              <a:t>                         		          Voltaire </a:t>
            </a:r>
            <a:endParaRPr lang="en-GB" sz="2800" dirty="0">
              <a:solidFill>
                <a:srgbClr val="000090"/>
              </a:solidFill>
            </a:endParaRPr>
          </a:p>
          <a:p>
            <a:pPr eaLnBrk="1" hangingPunct="1"/>
            <a:r>
              <a:rPr lang="en-US" sz="2800" b="1" dirty="0">
                <a:solidFill>
                  <a:srgbClr val="000090"/>
                </a:solidFill>
              </a:rPr>
              <a:t>Prejudices are what fools use for reason</a:t>
            </a:r>
            <a:endParaRPr lang="en-US" sz="2800" dirty="0">
              <a:solidFill>
                <a:srgbClr val="000090"/>
              </a:solidFill>
            </a:endParaRPr>
          </a:p>
        </p:txBody>
      </p:sp>
      <p:sp>
        <p:nvSpPr>
          <p:cNvPr id="41994" name="TextBox 2"/>
          <p:cNvSpPr txBox="1">
            <a:spLocks noChangeArrowheads="1"/>
          </p:cNvSpPr>
          <p:nvPr/>
        </p:nvSpPr>
        <p:spPr bwMode="auto">
          <a:xfrm>
            <a:off x="323850" y="3789363"/>
            <a:ext cx="11525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Newton</a:t>
            </a:r>
          </a:p>
        </p:txBody>
      </p:sp>
      <p:pic>
        <p:nvPicPr>
          <p:cNvPr id="4199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4135438"/>
            <a:ext cx="2035175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105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3"/>
          <p:cNvSpPr txBox="1">
            <a:spLocks noChangeArrowheads="1"/>
          </p:cNvSpPr>
          <p:nvPr/>
        </p:nvSpPr>
        <p:spPr bwMode="auto">
          <a:xfrm>
            <a:off x="5364163" y="692150"/>
            <a:ext cx="3492500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600" dirty="0"/>
              <a:t>Oct 30</a:t>
            </a:r>
            <a:r>
              <a:rPr lang="en-GB" sz="3600" baseline="30000" dirty="0"/>
              <a:t>th</a:t>
            </a:r>
            <a:r>
              <a:rPr lang="en-GB" sz="3600" dirty="0"/>
              <a:t> 2009</a:t>
            </a:r>
          </a:p>
          <a:p>
            <a:pPr eaLnBrk="1" hangingPunct="1">
              <a:spcBef>
                <a:spcPct val="50000"/>
              </a:spcBef>
            </a:pPr>
            <a:r>
              <a:rPr lang="en-GB" sz="3600" dirty="0"/>
              <a:t>Sacked… </a:t>
            </a:r>
          </a:p>
          <a:p>
            <a:pPr eaLnBrk="1" hangingPunct="1">
              <a:spcBef>
                <a:spcPct val="50000"/>
              </a:spcBef>
            </a:pPr>
            <a:r>
              <a:rPr lang="en-GB" sz="3600" dirty="0"/>
              <a:t>…but not gagged</a:t>
            </a:r>
          </a:p>
          <a:p>
            <a:pPr eaLnBrk="1" hangingPunct="1">
              <a:spcBef>
                <a:spcPct val="50000"/>
              </a:spcBef>
            </a:pPr>
            <a:endParaRPr lang="en-GB" sz="3600" dirty="0"/>
          </a:p>
          <a:p>
            <a:pPr eaLnBrk="1" hangingPunct="1">
              <a:spcBef>
                <a:spcPct val="50000"/>
              </a:spcBef>
            </a:pPr>
            <a:r>
              <a:rPr lang="en-GB" sz="3600" dirty="0"/>
              <a:t>And now I know I was right!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478" y="226422"/>
            <a:ext cx="4505528" cy="6369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361592191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1614488"/>
            <a:ext cx="7353300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388" y="1136650"/>
            <a:ext cx="8632825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latin typeface="+mj-lt"/>
              </a:rPr>
              <a:t>Nature Reviews Neuroscience  June 2013</a:t>
            </a:r>
          </a:p>
        </p:txBody>
      </p:sp>
      <p:sp>
        <p:nvSpPr>
          <p:cNvPr id="67587" name="TextBox 2"/>
          <p:cNvSpPr txBox="1">
            <a:spLocks noChangeArrowheads="1"/>
          </p:cNvSpPr>
          <p:nvPr/>
        </p:nvSpPr>
        <p:spPr bwMode="auto">
          <a:xfrm>
            <a:off x="1547813" y="44450"/>
            <a:ext cx="75961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800" b="1">
                <a:solidFill>
                  <a:srgbClr val="800000"/>
                </a:solidFill>
              </a:rPr>
              <a:t>Read more about it </a:t>
            </a:r>
          </a:p>
        </p:txBody>
      </p:sp>
      <p:sp>
        <p:nvSpPr>
          <p:cNvPr id="67588" name="TextBox 1"/>
          <p:cNvSpPr txBox="1">
            <a:spLocks noChangeArrowheads="1"/>
          </p:cNvSpPr>
          <p:nvPr/>
        </p:nvSpPr>
        <p:spPr bwMode="auto">
          <a:xfrm>
            <a:off x="141121" y="5384800"/>
            <a:ext cx="8812212" cy="1323439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000" b="1" dirty="0"/>
              <a:t>Or </a:t>
            </a:r>
            <a:r>
              <a:rPr lang="en-US" sz="4000" b="1" dirty="0" smtClean="0"/>
              <a:t>free in PLOS Biology</a:t>
            </a:r>
          </a:p>
          <a:p>
            <a:pPr eaLnBrk="1" hangingPunct="1"/>
            <a:r>
              <a:rPr lang="en-US" sz="4000" b="1" dirty="0" smtClean="0"/>
              <a:t>March </a:t>
            </a:r>
            <a:r>
              <a:rPr lang="en-US" sz="4000" b="1" dirty="0"/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24583966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And now it gets worse!</a:t>
            </a:r>
            <a:br>
              <a:rPr lang="en-US" b="1" dirty="0" smtClean="0">
                <a:solidFill>
                  <a:srgbClr val="800000"/>
                </a:solidFill>
              </a:rPr>
            </a:br>
            <a:r>
              <a:rPr lang="en-US" b="1" dirty="0" smtClean="0">
                <a:solidFill>
                  <a:srgbClr val="800000"/>
                </a:solidFill>
              </a:rPr>
              <a:t>Psychoactive Substances Bill</a:t>
            </a:r>
            <a:br>
              <a:rPr lang="en-US" b="1" dirty="0" smtClean="0">
                <a:solidFill>
                  <a:srgbClr val="800000"/>
                </a:solidFill>
              </a:rPr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will ban sale of ANY psychoactive substances now or ever to be!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5479143"/>
            <a:ext cx="777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Read critique on </a:t>
            </a:r>
            <a:r>
              <a:rPr lang="en-US" sz="4000" dirty="0" err="1" smtClean="0"/>
              <a:t>DrugScience.org.uk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7484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8956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/>
            </a:r>
            <a:br>
              <a:rPr lang="en-US" b="1" dirty="0" smtClean="0">
                <a:solidFill>
                  <a:srgbClr val="800000"/>
                </a:solidFill>
              </a:rPr>
            </a:br>
            <a:r>
              <a:rPr lang="en-US" b="1" dirty="0" smtClean="0">
                <a:solidFill>
                  <a:srgbClr val="800000"/>
                </a:solidFill>
              </a:rPr>
              <a:t>I will stop you having  fun even if its harmless</a:t>
            </a:r>
            <a:endParaRPr lang="en-US" b="1" dirty="0">
              <a:solidFill>
                <a:srgbClr val="800000"/>
              </a:solidFill>
            </a:endParaRPr>
          </a:p>
        </p:txBody>
      </p:sp>
      <p:pic>
        <p:nvPicPr>
          <p:cNvPr id="4" name="Picture 3" descr="images-3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4000" y="2381249"/>
            <a:ext cx="4150179" cy="41501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9744" y="4311975"/>
            <a:ext cx="2069452" cy="646331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Teresa May</a:t>
            </a:r>
          </a:p>
          <a:p>
            <a:r>
              <a:rPr lang="en-US" dirty="0" smtClean="0"/>
              <a:t>As Home Secretary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82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800000"/>
                </a:solidFill>
              </a:rPr>
              <a:t>Nitrous Oxide – the new whipping boy</a:t>
            </a:r>
            <a:endParaRPr lang="en-US" sz="3600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318" y="1600200"/>
            <a:ext cx="6676139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2800" b="1" dirty="0" smtClean="0"/>
              <a:t>Sun newspaper hysteria over soccer players</a:t>
            </a:r>
          </a:p>
          <a:p>
            <a:r>
              <a:rPr lang="en-US" sz="2800" b="1" dirty="0" smtClean="0"/>
              <a:t>“hippy crack” slang inferring as harmful as the most harmful form of cocaine </a:t>
            </a:r>
          </a:p>
          <a:p>
            <a:endParaRPr lang="en-US" sz="2800" b="1" dirty="0"/>
          </a:p>
          <a:p>
            <a:endParaRPr lang="en-US" sz="2800" b="1" dirty="0" smtClean="0"/>
          </a:p>
          <a:p>
            <a:r>
              <a:rPr lang="en-US" sz="2800" b="1" dirty="0" smtClean="0"/>
              <a:t>Discovered and used by </a:t>
            </a:r>
            <a:r>
              <a:rPr lang="en-US" sz="2800" b="1" dirty="0" err="1" smtClean="0"/>
              <a:t>Humphry</a:t>
            </a:r>
            <a:r>
              <a:rPr lang="en-US" sz="2800" b="1" dirty="0" smtClean="0"/>
              <a:t> Davy</a:t>
            </a:r>
          </a:p>
          <a:p>
            <a:r>
              <a:rPr lang="en-US" sz="2800" b="1" dirty="0" smtClean="0"/>
              <a:t>In 200 </a:t>
            </a:r>
            <a:r>
              <a:rPr lang="en-US" sz="2800" b="1" dirty="0"/>
              <a:t>years no </a:t>
            </a:r>
            <a:r>
              <a:rPr lang="en-US" sz="2800" b="1" dirty="0" smtClean="0"/>
              <a:t>deaths</a:t>
            </a:r>
          </a:p>
          <a:p>
            <a:r>
              <a:rPr lang="en-US" sz="2800" b="1" dirty="0"/>
              <a:t>Used by </a:t>
            </a:r>
            <a:r>
              <a:rPr lang="en-US" sz="2800" b="1" dirty="0" err="1" smtClean="0"/>
              <a:t>Colleridge</a:t>
            </a:r>
            <a:r>
              <a:rPr lang="en-US" sz="2800" b="1" dirty="0" smtClean="0"/>
              <a:t>, Southey for poetic inspiration</a:t>
            </a:r>
          </a:p>
          <a:p>
            <a:r>
              <a:rPr lang="en-US" sz="2800" b="1" dirty="0" smtClean="0"/>
              <a:t>Millions of women for childbirth </a:t>
            </a:r>
          </a:p>
          <a:p>
            <a:r>
              <a:rPr lang="en-US" sz="2800" b="1" dirty="0" smtClean="0"/>
              <a:t>And Prince Harry …..</a:t>
            </a:r>
            <a:endParaRPr lang="en-US" sz="2800" b="1" dirty="0"/>
          </a:p>
        </p:txBody>
      </p:sp>
      <p:pic>
        <p:nvPicPr>
          <p:cNvPr id="4" name="Picture 3" descr="250px-Sir_Humphry_Davy,_Bt_by_Thomas_Phillip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2977" y="3369461"/>
            <a:ext cx="2961023" cy="34003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359568" y="399837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99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871" y="23130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To paraphrase Disraeli</a:t>
            </a:r>
            <a:r>
              <a:rPr lang="en-US" b="1" i="1" dirty="0" smtClean="0">
                <a:solidFill>
                  <a:srgbClr val="800000"/>
                </a:solidFill>
              </a:rPr>
              <a:t>: </a:t>
            </a:r>
            <a:br>
              <a:rPr lang="en-US" b="1" i="1" dirty="0" smtClean="0">
                <a:solidFill>
                  <a:srgbClr val="800000"/>
                </a:solidFill>
              </a:rPr>
            </a:br>
            <a:r>
              <a:rPr lang="en-US" b="1" i="1" dirty="0" smtClean="0"/>
              <a:t>"</a:t>
            </a:r>
            <a:r>
              <a:rPr lang="en-US" b="1" i="1" dirty="0"/>
              <a:t>There are lies, damned lies and </a:t>
            </a:r>
            <a:r>
              <a:rPr lang="en-US" b="1" i="1" dirty="0" smtClean="0"/>
              <a:t>legal high statistics"</a:t>
            </a:r>
            <a:r>
              <a:rPr lang="en-GB" b="1" i="1" dirty="0" smtClean="0"/>
              <a:t> </a:t>
            </a:r>
            <a:endParaRPr lang="en-US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17787" y="4798051"/>
            <a:ext cx="7224857" cy="830997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judicious use of the MDAct1971 has in fact reduced “legal” legal high deaths to less than 5 per year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5246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000358"/>
            <a:ext cx="7997371" cy="1143000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>
                <a:solidFill>
                  <a:srgbClr val="800000"/>
                </a:solidFill>
              </a:rPr>
              <a:t>As the daughter of the Church what she really means </a:t>
            </a:r>
            <a:br>
              <a:rPr lang="en-US" sz="4900" b="1" dirty="0" smtClean="0">
                <a:solidFill>
                  <a:srgbClr val="800000"/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i="1" dirty="0"/>
          </a:p>
        </p:txBody>
      </p:sp>
      <p:pic>
        <p:nvPicPr>
          <p:cNvPr id="4" name="Picture 3" descr="Screen-shot-2013-11-12-at-13.42.3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2000" y="1637863"/>
            <a:ext cx="5842000" cy="4749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5769" y="2140851"/>
            <a:ext cx="2735943" cy="230832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i="1" dirty="0" smtClean="0"/>
              <a:t>Thou shalt have no other drug but alcohol ! </a:t>
            </a:r>
            <a:endParaRPr lang="en-US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7199" y="5334000"/>
            <a:ext cx="2176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Adapted from Commandment 2</a:t>
            </a:r>
          </a:p>
          <a:p>
            <a:r>
              <a:rPr lang="en-US" dirty="0" smtClean="0"/>
              <a:t>Exodus 20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563228" y="4604351"/>
            <a:ext cx="4057140" cy="132343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4000" b="1" i="1" dirty="0" smtClean="0"/>
              <a:t>For ever and ever. Amen</a:t>
            </a:r>
            <a:endParaRPr lang="en-US" sz="4000" b="1" i="1" dirty="0"/>
          </a:p>
        </p:txBody>
      </p:sp>
    </p:spTree>
    <p:extLst>
      <p:ext uri="{BB962C8B-B14F-4D97-AF65-F5344CB8AC3E}">
        <p14:creationId xmlns:p14="http://schemas.microsoft.com/office/powerpoint/2010/main" val="1770636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What the male Tories really mean</a:t>
            </a:r>
            <a:endParaRPr lang="en-US" b="1" dirty="0">
              <a:solidFill>
                <a:srgbClr val="8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8679" y="1797050"/>
            <a:ext cx="5345112" cy="359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Callout 5"/>
          <p:cNvSpPr/>
          <p:nvPr/>
        </p:nvSpPr>
        <p:spPr>
          <a:xfrm>
            <a:off x="0" y="4638852"/>
            <a:ext cx="2459789" cy="1751253"/>
          </a:xfrm>
          <a:prstGeom prst="wedgeEllipseCallout">
            <a:avLst>
              <a:gd name="adj1" fmla="val 78218"/>
              <a:gd name="adj2" fmla="val -188680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 err="1" smtClean="0">
                <a:solidFill>
                  <a:schemeClr val="tx1"/>
                </a:solidFill>
              </a:rPr>
              <a:t>proles</a:t>
            </a:r>
            <a:r>
              <a:rPr lang="en-US" dirty="0" smtClean="0">
                <a:solidFill>
                  <a:schemeClr val="tx1"/>
                </a:solidFill>
              </a:rPr>
              <a:t> are complaining we will ban N2O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Oval Callout 6"/>
          <p:cNvSpPr/>
          <p:nvPr/>
        </p:nvSpPr>
        <p:spPr>
          <a:xfrm>
            <a:off x="5801895" y="4906210"/>
            <a:ext cx="3128211" cy="1363579"/>
          </a:xfrm>
          <a:prstGeom prst="wedgeEllipseCallout">
            <a:avLst>
              <a:gd name="adj1" fmla="val -68269"/>
              <a:gd name="adj2" fmla="val -106127"/>
            </a:avLst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Let them snort Coke!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Was good enough for us!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59790" y="5856864"/>
            <a:ext cx="3184928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</a:t>
            </a:r>
            <a:r>
              <a:rPr lang="en-US" b="1" dirty="0" err="1" smtClean="0"/>
              <a:t>Bullingdon</a:t>
            </a:r>
            <a:r>
              <a:rPr lang="en-US" b="1" dirty="0" smtClean="0"/>
              <a:t> Club – Oxford</a:t>
            </a:r>
          </a:p>
          <a:p>
            <a:r>
              <a:rPr lang="en-US" b="1" dirty="0" smtClean="0"/>
              <a:t>Drug fueled drinking society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3031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The worst law ever?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Immoral  - as pushes people to use alcohol</a:t>
            </a:r>
          </a:p>
          <a:p>
            <a:r>
              <a:rPr lang="en-US" sz="2800" b="1" dirty="0" smtClean="0"/>
              <a:t>Will increase harms and deaths via black market</a:t>
            </a:r>
          </a:p>
          <a:p>
            <a:r>
              <a:rPr lang="en-US" sz="2800" b="1" dirty="0" smtClean="0"/>
              <a:t>Based on false premise (lies</a:t>
            </a:r>
            <a:r>
              <a:rPr lang="en-US" sz="2800" b="1" dirty="0"/>
              <a:t> </a:t>
            </a:r>
            <a:r>
              <a:rPr lang="en-US" sz="2800" b="1" dirty="0" smtClean="0"/>
              <a:t>about harms) </a:t>
            </a:r>
          </a:p>
          <a:p>
            <a:r>
              <a:rPr lang="en-US" sz="2800" b="1" dirty="0" smtClean="0"/>
              <a:t>Bans proven safe substances </a:t>
            </a:r>
            <a:r>
              <a:rPr lang="en-US" sz="2800" b="1" dirty="0" err="1" smtClean="0"/>
              <a:t>eg</a:t>
            </a:r>
            <a:r>
              <a:rPr lang="en-US" sz="2800" b="1" dirty="0" smtClean="0"/>
              <a:t> Nitrous</a:t>
            </a:r>
          </a:p>
          <a:p>
            <a:r>
              <a:rPr lang="en-US" sz="2800" b="1" dirty="0" smtClean="0"/>
              <a:t>Anti-scientific – will block all advances in safer drugs as NO provision for new inventions</a:t>
            </a:r>
          </a:p>
          <a:p>
            <a:endParaRPr lang="en-US" sz="2800" b="1" dirty="0"/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00FF"/>
                </a:solidFill>
              </a:rPr>
              <a:t>Maybe worst law affecting moral choice since ban of Roman Catholicism by Act </a:t>
            </a:r>
            <a:r>
              <a:rPr lang="en-US" sz="2800" b="1" dirty="0">
                <a:solidFill>
                  <a:srgbClr val="0000FF"/>
                </a:solidFill>
              </a:rPr>
              <a:t>of Supremacy </a:t>
            </a:r>
            <a:r>
              <a:rPr lang="en-US" sz="2800" b="1" dirty="0" smtClean="0">
                <a:solidFill>
                  <a:srgbClr val="0000FF"/>
                </a:solidFill>
              </a:rPr>
              <a:t>in 1559? </a:t>
            </a:r>
          </a:p>
          <a:p>
            <a:endParaRPr lang="en-US" sz="2800" b="1" dirty="0" smtClean="0"/>
          </a:p>
          <a:p>
            <a:pPr marL="0" indent="0">
              <a:buNone/>
            </a:pPr>
            <a:endParaRPr lang="en-US" sz="2800" b="1" dirty="0" smtClean="0"/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075125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6950" y="1254125"/>
            <a:ext cx="5400675" cy="534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6" name="Text Box 3"/>
          <p:cNvSpPr txBox="1">
            <a:spLocks noChangeArrowheads="1"/>
          </p:cNvSpPr>
          <p:nvPr/>
        </p:nvSpPr>
        <p:spPr bwMode="auto">
          <a:xfrm>
            <a:off x="323850" y="6237288"/>
            <a:ext cx="381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800"/>
              <a:t>Dilbert</a:t>
            </a:r>
          </a:p>
        </p:txBody>
      </p:sp>
      <p:sp>
        <p:nvSpPr>
          <p:cNvPr id="93187" name="Text Box 4"/>
          <p:cNvSpPr txBox="1">
            <a:spLocks noChangeArrowheads="1"/>
          </p:cNvSpPr>
          <p:nvPr/>
        </p:nvSpPr>
        <p:spPr bwMode="auto">
          <a:xfrm>
            <a:off x="215900" y="260350"/>
            <a:ext cx="87487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600" b="1">
                <a:solidFill>
                  <a:srgbClr val="800000"/>
                </a:solidFill>
              </a:rPr>
              <a:t>Scientists also need to be more honest</a:t>
            </a:r>
          </a:p>
        </p:txBody>
      </p:sp>
    </p:spTree>
    <p:extLst>
      <p:ext uri="{BB962C8B-B14F-4D97-AF65-F5344CB8AC3E}">
        <p14:creationId xmlns:p14="http://schemas.microsoft.com/office/powerpoint/2010/main" val="390914827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0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050" y="958850"/>
            <a:ext cx="5113338" cy="501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0" name="Text Box 3"/>
          <p:cNvSpPr txBox="1">
            <a:spLocks noChangeArrowheads="1"/>
          </p:cNvSpPr>
          <p:nvPr/>
        </p:nvSpPr>
        <p:spPr bwMode="auto">
          <a:xfrm>
            <a:off x="323850" y="6237288"/>
            <a:ext cx="381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800"/>
              <a:t>Dilbert</a:t>
            </a:r>
          </a:p>
        </p:txBody>
      </p:sp>
      <p:sp>
        <p:nvSpPr>
          <p:cNvPr id="94211" name="Text Box 4"/>
          <p:cNvSpPr txBox="1">
            <a:spLocks noChangeArrowheads="1"/>
          </p:cNvSpPr>
          <p:nvPr/>
        </p:nvSpPr>
        <p:spPr bwMode="auto">
          <a:xfrm>
            <a:off x="-776288" y="43132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05601214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136525"/>
            <a:ext cx="8229600" cy="1143000"/>
          </a:xfrm>
        </p:spPr>
        <p:txBody>
          <a:bodyPr/>
          <a:lstStyle/>
          <a:p>
            <a:r>
              <a:rPr lang="en-US" b="1">
                <a:solidFill>
                  <a:srgbClr val="800000"/>
                </a:solidFill>
                <a:latin typeface="Arial" charset="0"/>
              </a:rPr>
              <a:t>Obama now agrees with Nutt!</a:t>
            </a:r>
          </a:p>
        </p:txBody>
      </p:sp>
      <p:pic>
        <p:nvPicPr>
          <p:cNvPr id="23554" name="Picture 3" descr="131220142429-obama-briefing-rm-file-gi-story-to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347788"/>
            <a:ext cx="8128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46038" y="6142038"/>
            <a:ext cx="90979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http://politicalticker.blogs.cnn.com/2014/01/19/obama-says-marijuana-no-more-dangerous-than-alcohol/</a:t>
            </a:r>
          </a:p>
        </p:txBody>
      </p:sp>
    </p:spTree>
    <p:extLst>
      <p:ext uri="{BB962C8B-B14F-4D97-AF65-F5344CB8AC3E}">
        <p14:creationId xmlns:p14="http://schemas.microsoft.com/office/powerpoint/2010/main" val="22820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050" y="958850"/>
            <a:ext cx="5113338" cy="501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4" name="Text Box 3"/>
          <p:cNvSpPr txBox="1">
            <a:spLocks noChangeArrowheads="1"/>
          </p:cNvSpPr>
          <p:nvPr/>
        </p:nvSpPr>
        <p:spPr bwMode="auto">
          <a:xfrm>
            <a:off x="323850" y="6237288"/>
            <a:ext cx="381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800"/>
              <a:t>Dilbert</a:t>
            </a:r>
          </a:p>
        </p:txBody>
      </p:sp>
      <p:sp>
        <p:nvSpPr>
          <p:cNvPr id="95235" name="Text Box 4"/>
          <p:cNvSpPr txBox="1">
            <a:spLocks noChangeArrowheads="1"/>
          </p:cNvSpPr>
          <p:nvPr/>
        </p:nvSpPr>
        <p:spPr bwMode="auto">
          <a:xfrm>
            <a:off x="-776288" y="43132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800"/>
          </a:p>
        </p:txBody>
      </p:sp>
      <p:sp>
        <p:nvSpPr>
          <p:cNvPr id="95236" name="Text Box 5"/>
          <p:cNvSpPr txBox="1">
            <a:spLocks noChangeArrowheads="1"/>
          </p:cNvSpPr>
          <p:nvPr/>
        </p:nvSpPr>
        <p:spPr bwMode="auto">
          <a:xfrm>
            <a:off x="1219200" y="1484313"/>
            <a:ext cx="6769100" cy="3754437"/>
          </a:xfrm>
          <a:prstGeom prst="rect">
            <a:avLst/>
          </a:prstGeom>
          <a:solidFill>
            <a:srgbClr val="23F319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sz="2800" b="1"/>
          </a:p>
          <a:p>
            <a:pPr eaLnBrk="1" hangingPunct="1">
              <a:spcBef>
                <a:spcPct val="50000"/>
              </a:spcBef>
            </a:pPr>
            <a:r>
              <a:rPr lang="en-GB" sz="2800" b="1"/>
              <a:t>And ecstasy causes brain damage</a:t>
            </a:r>
          </a:p>
          <a:p>
            <a:pPr eaLnBrk="1" hangingPunct="1">
              <a:spcBef>
                <a:spcPct val="50000"/>
              </a:spcBef>
            </a:pPr>
            <a:r>
              <a:rPr lang="en-GB" sz="2800" b="1"/>
              <a:t>And cannabis causes schizophrenia </a:t>
            </a:r>
          </a:p>
          <a:p>
            <a:pPr eaLnBrk="1" hangingPunct="1">
              <a:spcBef>
                <a:spcPct val="50000"/>
              </a:spcBef>
            </a:pPr>
            <a:r>
              <a:rPr lang="en-GB" sz="2800" b="1"/>
              <a:t>And LSD causes insanity...</a:t>
            </a:r>
          </a:p>
          <a:p>
            <a:pPr eaLnBrk="1" hangingPunct="1">
              <a:spcBef>
                <a:spcPct val="50000"/>
              </a:spcBef>
            </a:pPr>
            <a:r>
              <a:rPr lang="en-GB" sz="2800" b="1"/>
              <a:t>And legal highs are dangerous</a:t>
            </a:r>
          </a:p>
          <a:p>
            <a:pPr eaLnBrk="1" hangingPunct="1">
              <a:spcBef>
                <a:spcPct val="50000"/>
              </a:spcBef>
            </a:pPr>
            <a:r>
              <a:rPr lang="en-GB" sz="2800" b="1"/>
              <a:t>Etc etc </a:t>
            </a:r>
          </a:p>
        </p:txBody>
      </p:sp>
    </p:spTree>
    <p:extLst>
      <p:ext uri="{BB962C8B-B14F-4D97-AF65-F5344CB8AC3E}">
        <p14:creationId xmlns:p14="http://schemas.microsoft.com/office/powerpoint/2010/main" val="37580666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Arial" charset="0"/>
            </a:endParaRPr>
          </a:p>
        </p:txBody>
      </p:sp>
      <p:pic>
        <p:nvPicPr>
          <p:cNvPr id="84994" name="Picture 4" descr="Screen Shot 2015-02-16 at 09.56.0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60700" y="333375"/>
            <a:ext cx="16182975" cy="84915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5" name="Title 1"/>
          <p:cNvSpPr txBox="1">
            <a:spLocks/>
          </p:cNvSpPr>
          <p:nvPr/>
        </p:nvSpPr>
        <p:spPr bwMode="auto">
          <a:xfrm>
            <a:off x="609600" y="115888"/>
            <a:ext cx="8229600" cy="1143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400" b="1">
                <a:solidFill>
                  <a:srgbClr val="800000"/>
                </a:solidFill>
                <a:cs typeface="Arial" charset="0"/>
              </a:rPr>
              <a:t>Fighting back - 1</a:t>
            </a:r>
          </a:p>
        </p:txBody>
      </p:sp>
    </p:spTree>
    <p:extLst>
      <p:ext uri="{BB962C8B-B14F-4D97-AF65-F5344CB8AC3E}">
        <p14:creationId xmlns:p14="http://schemas.microsoft.com/office/powerpoint/2010/main" val="97658770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800000"/>
                </a:solidFill>
                <a:latin typeface="Arial" charset="0"/>
              </a:rPr>
              <a:t>Fighting back - 2</a:t>
            </a:r>
          </a:p>
        </p:txBody>
      </p:sp>
      <p:pic>
        <p:nvPicPr>
          <p:cNvPr id="8601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08138"/>
            <a:ext cx="9144000" cy="455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12875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800000"/>
                </a:solidFill>
                <a:latin typeface="Arial" charset="0"/>
              </a:rPr>
              <a:t>Fighting back - 3</a:t>
            </a:r>
          </a:p>
        </p:txBody>
      </p:sp>
      <p:sp>
        <p:nvSpPr>
          <p:cNvPr id="87042" name="TextBox 1"/>
          <p:cNvSpPr txBox="1">
            <a:spLocks noChangeArrowheads="1"/>
          </p:cNvSpPr>
          <p:nvPr/>
        </p:nvSpPr>
        <p:spPr bwMode="auto">
          <a:xfrm>
            <a:off x="395288" y="1628775"/>
            <a:ext cx="8497887" cy="4832350"/>
          </a:xfrm>
          <a:prstGeom prst="rect">
            <a:avLst/>
          </a:prstGeom>
          <a:noFill/>
          <a:ln w="57150">
            <a:solidFill>
              <a:srgbClr val="00CC99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/>
              <a:t>March 2015</a:t>
            </a:r>
          </a:p>
          <a:p>
            <a:pPr eaLnBrk="1" hangingPunct="1"/>
            <a:r>
              <a:rPr lang="en-US" sz="2800" b="1"/>
              <a:t>UN Commission on Narcotic Drugs will vote to ban ketamine worldwide</a:t>
            </a:r>
          </a:p>
          <a:p>
            <a:pPr eaLnBrk="1" hangingPunct="1"/>
            <a:r>
              <a:rPr lang="en-US" sz="2800" b="1"/>
              <a:t> – in face of opposition from the WHO! </a:t>
            </a:r>
          </a:p>
          <a:p>
            <a:pPr eaLnBrk="1" hangingPunct="1"/>
            <a:r>
              <a:rPr lang="en-US" sz="2800" b="1"/>
              <a:t>-  driven by China where ketamine widely abused</a:t>
            </a:r>
          </a:p>
          <a:p>
            <a:pPr eaLnBrk="1" hangingPunct="1"/>
            <a:endParaRPr lang="en-US" sz="2800" b="1"/>
          </a:p>
          <a:p>
            <a:pPr eaLnBrk="1" hangingPunct="1"/>
            <a:r>
              <a:rPr lang="en-US" sz="2800" b="1"/>
              <a:t>If 35 (of 56) countries support then ketamine will be banned</a:t>
            </a:r>
          </a:p>
          <a:p>
            <a:pPr eaLnBrk="1" hangingPunct="1"/>
            <a:endParaRPr lang="en-US" sz="2800" b="1"/>
          </a:p>
          <a:p>
            <a:pPr eaLnBrk="1" hangingPunct="1"/>
            <a:r>
              <a:rPr lang="en-US" sz="2800" b="1"/>
              <a:t>UK medics and vets leading efforts to stop this</a:t>
            </a:r>
          </a:p>
          <a:p>
            <a:pPr eaLnBrk="1" hangingPunct="1"/>
            <a:r>
              <a:rPr lang="en-US" sz="2800" b="1"/>
              <a:t>madness </a:t>
            </a:r>
          </a:p>
        </p:txBody>
      </p:sp>
    </p:spTree>
    <p:extLst>
      <p:ext uri="{BB962C8B-B14F-4D97-AF65-F5344CB8AC3E}">
        <p14:creationId xmlns:p14="http://schemas.microsoft.com/office/powerpoint/2010/main" val="385934517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extBox 1"/>
          <p:cNvSpPr txBox="1">
            <a:spLocks noChangeArrowheads="1"/>
          </p:cNvSpPr>
          <p:nvPr/>
        </p:nvSpPr>
        <p:spPr bwMode="auto">
          <a:xfrm>
            <a:off x="395288" y="1625600"/>
            <a:ext cx="8497887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b="1" dirty="0">
                <a:solidFill>
                  <a:srgbClr val="000090"/>
                </a:solidFill>
              </a:rPr>
              <a:t>First LSD brain imaging study ever </a:t>
            </a:r>
            <a:r>
              <a:rPr lang="en-US" sz="3200" b="1" dirty="0"/>
              <a:t>	– </a:t>
            </a:r>
          </a:p>
          <a:p>
            <a:pPr eaLnBrk="1" hangingPunct="1"/>
            <a:r>
              <a:rPr lang="en-US" sz="3200" b="1" dirty="0" smtClean="0"/>
              <a:t>-   Results on April 13th</a:t>
            </a:r>
          </a:p>
          <a:p>
            <a:pPr eaLnBrk="1" hangingPunct="1"/>
            <a:r>
              <a:rPr lang="en-US" sz="3200" b="1" dirty="0" smtClean="0">
                <a:solidFill>
                  <a:srgbClr val="000090"/>
                </a:solidFill>
              </a:rPr>
              <a:t> </a:t>
            </a:r>
            <a:endParaRPr lang="en-US" sz="3200" b="1" dirty="0">
              <a:solidFill>
                <a:srgbClr val="000090"/>
              </a:solidFill>
            </a:endParaRPr>
          </a:p>
          <a:p>
            <a:pPr eaLnBrk="1" hangingPunct="1"/>
            <a:r>
              <a:rPr lang="en-US" sz="3600" b="1" dirty="0">
                <a:solidFill>
                  <a:srgbClr val="000090"/>
                </a:solidFill>
              </a:rPr>
              <a:t>First psilocybin depression study </a:t>
            </a:r>
          </a:p>
          <a:p>
            <a:pPr eaLnBrk="1" hangingPunct="1"/>
            <a:r>
              <a:rPr lang="en-US" sz="3200" b="1" dirty="0"/>
              <a:t>	– </a:t>
            </a:r>
            <a:r>
              <a:rPr lang="en-US" sz="3200" b="1" dirty="0" smtClean="0"/>
              <a:t>see next slide</a:t>
            </a:r>
          </a:p>
          <a:p>
            <a:pPr eaLnBrk="1" hangingPunct="1"/>
            <a:endParaRPr lang="en-US" sz="3200" b="1" dirty="0">
              <a:solidFill>
                <a:srgbClr val="800000"/>
              </a:solidFill>
            </a:endParaRPr>
          </a:p>
          <a:p>
            <a:pPr eaLnBrk="1" hangingPunct="1"/>
            <a:r>
              <a:rPr lang="en-US" sz="3200" b="1" dirty="0" err="1">
                <a:solidFill>
                  <a:srgbClr val="000090"/>
                </a:solidFill>
              </a:rPr>
              <a:t>Alcosynth</a:t>
            </a:r>
            <a:r>
              <a:rPr lang="en-US" sz="3200" b="1" dirty="0">
                <a:solidFill>
                  <a:srgbClr val="000090"/>
                </a:solidFill>
              </a:rPr>
              <a:t> – to reduce alcohol harms</a:t>
            </a:r>
          </a:p>
          <a:p>
            <a:pPr eaLnBrk="1" hangingPunct="1"/>
            <a:r>
              <a:rPr lang="en-US" sz="3200" b="1" dirty="0">
                <a:solidFill>
                  <a:srgbClr val="800000"/>
                </a:solidFill>
              </a:rPr>
              <a:t> </a:t>
            </a:r>
            <a:r>
              <a:rPr lang="en-US" sz="3200" b="1" dirty="0"/>
              <a:t>	- compounds identified </a:t>
            </a:r>
          </a:p>
          <a:p>
            <a:pPr eaLnBrk="1" hangingPunct="1"/>
            <a:r>
              <a:rPr lang="en-US" sz="3200" b="1" dirty="0"/>
              <a:t>	- needs funding </a:t>
            </a:r>
          </a:p>
          <a:p>
            <a:pPr eaLnBrk="1" hangingPunct="1"/>
            <a:endParaRPr lang="en-US" sz="3200" b="1" dirty="0"/>
          </a:p>
          <a:p>
            <a:pPr eaLnBrk="1" hangingPunct="1"/>
            <a:endParaRPr lang="en-US" sz="3200" b="1" dirty="0"/>
          </a:p>
        </p:txBody>
      </p:sp>
      <p:sp>
        <p:nvSpPr>
          <p:cNvPr id="88066" name="Title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400" b="1">
                <a:solidFill>
                  <a:srgbClr val="800000"/>
                </a:solidFill>
                <a:cs typeface="Arial" charset="0"/>
              </a:rPr>
              <a:t>Fighting back - 4</a:t>
            </a:r>
          </a:p>
        </p:txBody>
      </p:sp>
    </p:spTree>
    <p:extLst>
      <p:ext uri="{BB962C8B-B14F-4D97-AF65-F5344CB8AC3E}">
        <p14:creationId xmlns:p14="http://schemas.microsoft.com/office/powerpoint/2010/main" val="106397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87385"/>
              </p:ext>
            </p:extLst>
          </p:nvPr>
        </p:nvGraphicFramePr>
        <p:xfrm>
          <a:off x="-74839" y="870914"/>
          <a:ext cx="9293679" cy="60687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35031" y="105848"/>
            <a:ext cx="8583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800000"/>
                </a:solidFill>
              </a:rPr>
              <a:t>Psilocybin efficacy in resistant depression </a:t>
            </a:r>
            <a:endParaRPr lang="en-US" sz="36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15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>
                <a:solidFill>
                  <a:srgbClr val="800000"/>
                </a:solidFill>
                <a:latin typeface="Arial" charset="0"/>
              </a:rPr>
              <a:t>Putting neuroscience in charge?</a:t>
            </a:r>
          </a:p>
        </p:txBody>
      </p:sp>
      <p:sp>
        <p:nvSpPr>
          <p:cNvPr id="108548" name="TextBox 3"/>
          <p:cNvSpPr txBox="1">
            <a:spLocks noChangeArrowheads="1"/>
          </p:cNvSpPr>
          <p:nvPr/>
        </p:nvSpPr>
        <p:spPr bwMode="auto">
          <a:xfrm>
            <a:off x="228600" y="1492250"/>
            <a:ext cx="7872413" cy="5078413"/>
          </a:xfrm>
          <a:prstGeom prst="rect">
            <a:avLst/>
          </a:prstGeom>
          <a:solidFill>
            <a:srgbClr val="FFFF00">
              <a:alpha val="43000"/>
            </a:srgb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3600" dirty="0" smtClean="0">
                <a:solidFill>
                  <a:srgbClr val="000000"/>
                </a:solidFill>
              </a:rPr>
              <a:t>A safer “synthetic” alcohol </a:t>
            </a:r>
          </a:p>
          <a:p>
            <a:pPr eaLnBrk="1" hangingPunct="1">
              <a:defRPr/>
            </a:pPr>
            <a:r>
              <a:rPr lang="en-US" sz="3600" dirty="0" smtClean="0">
                <a:solidFill>
                  <a:srgbClr val="000000"/>
                </a:solidFill>
              </a:rPr>
              <a:t>	- with antidote</a:t>
            </a:r>
          </a:p>
          <a:p>
            <a:pPr eaLnBrk="1" hangingPunct="1">
              <a:defRPr/>
            </a:pPr>
            <a:r>
              <a:rPr lang="en-US" sz="3600" i="1" dirty="0" smtClean="0">
                <a:solidFill>
                  <a:srgbClr val="000000"/>
                </a:solidFill>
              </a:rPr>
              <a:t>New Scientist 2006  </a:t>
            </a:r>
          </a:p>
          <a:p>
            <a:pPr eaLnBrk="1" hangingPunct="1">
              <a:defRPr/>
            </a:pPr>
            <a:r>
              <a:rPr lang="en-US" sz="3600" i="1" dirty="0" smtClean="0">
                <a:solidFill>
                  <a:srgbClr val="000000"/>
                </a:solidFill>
              </a:rPr>
              <a:t>The Scientist Jan 2011</a:t>
            </a:r>
          </a:p>
          <a:p>
            <a:pPr eaLnBrk="1" hangingPunct="1">
              <a:defRPr/>
            </a:pPr>
            <a:r>
              <a:rPr lang="en-US" sz="3600" i="1" dirty="0" smtClean="0">
                <a:solidFill>
                  <a:srgbClr val="000000"/>
                </a:solidFill>
              </a:rPr>
              <a:t>Science 2014</a:t>
            </a:r>
          </a:p>
          <a:p>
            <a:pPr eaLnBrk="1" hangingPunct="1">
              <a:defRPr/>
            </a:pPr>
            <a:endParaRPr lang="en-US" sz="3600" i="1" dirty="0" smtClean="0">
              <a:solidFill>
                <a:srgbClr val="000000"/>
              </a:solidFill>
            </a:endParaRPr>
          </a:p>
          <a:p>
            <a:pPr eaLnBrk="1" hangingPunct="1">
              <a:defRPr/>
            </a:pPr>
            <a:r>
              <a:rPr lang="en-US" sz="3600" dirty="0" smtClean="0">
                <a:solidFill>
                  <a:srgbClr val="000000"/>
                </a:solidFill>
              </a:rPr>
              <a:t>Could save 3million lives per year</a:t>
            </a:r>
            <a:endParaRPr lang="en-US" sz="3600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r>
              <a:rPr lang="en-US" sz="3600" dirty="0" smtClean="0">
                <a:solidFill>
                  <a:srgbClr val="000000"/>
                </a:solidFill>
              </a:rPr>
              <a:t>Should this not be a global health challenge?  </a:t>
            </a:r>
          </a:p>
        </p:txBody>
      </p:sp>
      <p:pic>
        <p:nvPicPr>
          <p:cNvPr id="106499" name="Picture 4" descr="new scientis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1412875"/>
            <a:ext cx="3200400" cy="344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251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593725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4000" dirty="0">
                <a:solidFill>
                  <a:srgbClr val="800000"/>
                </a:solidFill>
                <a:latin typeface="Arial" charset="0"/>
              </a:rPr>
              <a:t/>
            </a:r>
            <a:br>
              <a:rPr lang="en-GB" sz="4000" dirty="0">
                <a:solidFill>
                  <a:srgbClr val="800000"/>
                </a:solidFill>
                <a:latin typeface="Arial" charset="0"/>
              </a:rPr>
            </a:br>
            <a:r>
              <a:rPr lang="en-GB" sz="4000" dirty="0">
                <a:solidFill>
                  <a:srgbClr val="800000"/>
                </a:solidFill>
                <a:latin typeface="Arial" charset="0"/>
              </a:rPr>
              <a:t> </a:t>
            </a:r>
            <a:br>
              <a:rPr lang="en-GB" sz="4000" dirty="0">
                <a:solidFill>
                  <a:srgbClr val="800000"/>
                </a:solidFill>
                <a:latin typeface="Arial" charset="0"/>
              </a:rPr>
            </a:br>
            <a:r>
              <a:rPr lang="en-GB" sz="4000" b="1" dirty="0" smtClean="0">
                <a:solidFill>
                  <a:srgbClr val="800000"/>
                </a:solidFill>
                <a:latin typeface="Arial" charset="0"/>
              </a:rPr>
              <a:t/>
            </a:r>
            <a:br>
              <a:rPr lang="en-GB" sz="4000" b="1" dirty="0" smtClean="0">
                <a:solidFill>
                  <a:srgbClr val="800000"/>
                </a:solidFill>
                <a:latin typeface="Arial" charset="0"/>
              </a:rPr>
            </a:br>
            <a:r>
              <a:rPr lang="en-GB" sz="4000" b="1" dirty="0">
                <a:solidFill>
                  <a:srgbClr val="800000"/>
                </a:solidFill>
                <a:latin typeface="Arial" charset="0"/>
              </a:rPr>
              <a:t>S</a:t>
            </a:r>
            <a:r>
              <a:rPr lang="en-GB" sz="4000" b="1" dirty="0" smtClean="0">
                <a:solidFill>
                  <a:srgbClr val="800000"/>
                </a:solidFill>
                <a:latin typeface="Arial" charset="0"/>
              </a:rPr>
              <a:t>hould this not be the </a:t>
            </a:r>
            <a:r>
              <a:rPr lang="en-GB" sz="4000" b="1" dirty="0">
                <a:solidFill>
                  <a:srgbClr val="800000"/>
                </a:solidFill>
                <a:latin typeface="Arial" charset="0"/>
              </a:rPr>
              <a:t>underpinning </a:t>
            </a:r>
            <a:r>
              <a:rPr lang="en-GB" sz="4000" b="1" dirty="0" smtClean="0">
                <a:solidFill>
                  <a:srgbClr val="800000"/>
                </a:solidFill>
                <a:latin typeface="Arial" charset="0"/>
              </a:rPr>
              <a:t>principle of our (drug) laws?</a:t>
            </a:r>
            <a:endParaRPr lang="en-GB" sz="4000" b="1" dirty="0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96258" name="Rectangle 4"/>
          <p:cNvSpPr>
            <a:spLocks noChangeArrowheads="1"/>
          </p:cNvSpPr>
          <p:nvPr/>
        </p:nvSpPr>
        <p:spPr bwMode="auto">
          <a:xfrm>
            <a:off x="395288" y="2011363"/>
            <a:ext cx="8243887" cy="3785652"/>
          </a:xfrm>
          <a:prstGeom prst="rect">
            <a:avLst/>
          </a:prstGeom>
          <a:solidFill>
            <a:srgbClr val="00009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i="1">
                <a:solidFill>
                  <a:schemeClr val="bg1"/>
                </a:solidFill>
              </a:rPr>
              <a:t> In a freedom-loving society no conduct by rational adults should be criminalised unless it is harmful to others </a:t>
            </a:r>
          </a:p>
          <a:p>
            <a:r>
              <a:rPr lang="en-US" sz="4000" i="1">
                <a:solidFill>
                  <a:schemeClr val="bg1"/>
                </a:solidFill>
              </a:rPr>
              <a:t>					</a:t>
            </a:r>
            <a:r>
              <a:rPr lang="en-US" sz="4000">
                <a:solidFill>
                  <a:schemeClr val="bg1"/>
                </a:solidFill>
              </a:rPr>
              <a:t>(after John Stuart Mill)</a:t>
            </a:r>
            <a:r>
              <a:rPr lang="en-US" sz="4000" i="1">
                <a:solidFill>
                  <a:schemeClr val="bg1"/>
                </a:solidFill>
              </a:rPr>
              <a:t/>
            </a:r>
            <a:br>
              <a:rPr lang="en-US" sz="4000" i="1">
                <a:solidFill>
                  <a:schemeClr val="bg1"/>
                </a:solidFill>
              </a:rPr>
            </a:br>
            <a:endParaRPr lang="en-GB" sz="4000" i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9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69" name="Picture 3" descr="logo new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963" y="1052513"/>
            <a:ext cx="6235700" cy="256063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83970" name="Title 1"/>
          <p:cNvSpPr>
            <a:spLocks noGrp="1"/>
          </p:cNvSpPr>
          <p:nvPr>
            <p:ph type="ctrTitle"/>
          </p:nvPr>
        </p:nvSpPr>
        <p:spPr>
          <a:xfrm>
            <a:off x="-684213" y="2130425"/>
            <a:ext cx="7772401" cy="1470025"/>
          </a:xfrm>
        </p:spPr>
        <p:txBody>
          <a:bodyPr/>
          <a:lstStyle/>
          <a:p>
            <a:r>
              <a:rPr lang="en-GB" sz="3600">
                <a:solidFill>
                  <a:srgbClr val="FFFFFF"/>
                </a:solidFill>
                <a:latin typeface="Arial" charset="0"/>
                <a:cs typeface="Arial" charset="0"/>
              </a:rPr>
              <a:t>Support our work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888" y="3357563"/>
            <a:ext cx="6400800" cy="3095625"/>
          </a:xfrm>
          <a:solidFill>
            <a:schemeClr val="tx1"/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n-GB" sz="2400" dirty="0" smtClean="0">
                <a:solidFill>
                  <a:srgbClr val="FFFFFF"/>
                </a:solidFill>
              </a:rPr>
              <a:t>Donate: </a:t>
            </a:r>
            <a:r>
              <a:rPr lang="en-GB" sz="2400" dirty="0" smtClean="0">
                <a:solidFill>
                  <a:srgbClr val="FFFFFF"/>
                </a:solidFill>
                <a:hlinkClick r:id="rId3"/>
              </a:rPr>
              <a:t>http://drugscience.org.uk/donate/donate/</a:t>
            </a:r>
            <a:endParaRPr lang="en-GB" sz="2400" dirty="0" smtClean="0">
              <a:solidFill>
                <a:srgbClr val="FFFFFF"/>
              </a:solidFill>
            </a:endParaRPr>
          </a:p>
          <a:p>
            <a:pPr>
              <a:defRPr/>
            </a:pPr>
            <a:r>
              <a:rPr lang="en-GB" sz="2400" b="1" dirty="0" smtClean="0">
                <a:solidFill>
                  <a:srgbClr val="FFFFFF"/>
                </a:solidFill>
              </a:rPr>
              <a:t>Text INFO42 £5 to 70070 to donate.</a:t>
            </a:r>
            <a:endParaRPr lang="en-GB" sz="2400" b="1" dirty="0">
              <a:solidFill>
                <a:srgbClr val="FFFFFF"/>
              </a:solidFill>
            </a:endParaRPr>
          </a:p>
          <a:p>
            <a:pPr>
              <a:defRPr/>
            </a:pPr>
            <a:r>
              <a:rPr lang="en-GB" sz="2400" dirty="0" smtClean="0">
                <a:solidFill>
                  <a:srgbClr val="FFFFFF"/>
                </a:solidFill>
              </a:rPr>
              <a:t>Newsletter: </a:t>
            </a:r>
            <a:r>
              <a:rPr lang="en-GB" sz="2400" dirty="0" smtClean="0">
                <a:solidFill>
                  <a:srgbClr val="FFFFFF"/>
                </a:solidFill>
                <a:hlinkClick r:id="rId4"/>
              </a:rPr>
              <a:t>http://drugscience.org.uk/newsletter/</a:t>
            </a:r>
            <a:endParaRPr lang="en-GB" sz="2400" dirty="0" smtClean="0">
              <a:solidFill>
                <a:srgbClr val="FFFFFF"/>
              </a:solidFill>
            </a:endParaRPr>
          </a:p>
          <a:p>
            <a:pPr>
              <a:defRPr/>
            </a:pPr>
            <a:r>
              <a:rPr lang="en-GB" sz="2400" dirty="0" smtClean="0">
                <a:solidFill>
                  <a:srgbClr val="FFFFFF"/>
                </a:solidFill>
              </a:rPr>
              <a:t>Social media: </a:t>
            </a:r>
            <a:br>
              <a:rPr lang="en-GB" sz="2400" dirty="0" smtClean="0">
                <a:solidFill>
                  <a:srgbClr val="FFFFFF"/>
                </a:solidFill>
              </a:rPr>
            </a:br>
            <a:r>
              <a:rPr lang="en-GB" sz="2400" dirty="0" smtClean="0">
                <a:solidFill>
                  <a:srgbClr val="FFFFFF"/>
                </a:solidFill>
              </a:rPr>
              <a:t>Facebook: Drug Science, Twitter:@</a:t>
            </a:r>
            <a:r>
              <a:rPr lang="en-GB" sz="2400" dirty="0" err="1" smtClean="0">
                <a:solidFill>
                  <a:srgbClr val="FFFFFF"/>
                </a:solidFill>
              </a:rPr>
              <a:t>Drug_Science</a:t>
            </a:r>
            <a:endParaRPr lang="en-GB" sz="2400" dirty="0">
              <a:solidFill>
                <a:srgbClr val="FFFFFF"/>
              </a:solidFill>
            </a:endParaRPr>
          </a:p>
        </p:txBody>
      </p:sp>
      <p:pic>
        <p:nvPicPr>
          <p:cNvPr id="5" name="Picture 4" descr="9781906860165-dwtha-cover-frontonly-1525x234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588" y="2638425"/>
            <a:ext cx="2016125" cy="3094038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3973" name="TextBox 1"/>
          <p:cNvSpPr txBox="1">
            <a:spLocks noChangeArrowheads="1"/>
          </p:cNvSpPr>
          <p:nvPr/>
        </p:nvSpPr>
        <p:spPr bwMode="auto">
          <a:xfrm>
            <a:off x="468313" y="188913"/>
            <a:ext cx="792003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400" b="1">
                <a:solidFill>
                  <a:srgbClr val="800000"/>
                </a:solidFill>
              </a:rPr>
              <a:t>Thanks and questions </a:t>
            </a:r>
          </a:p>
        </p:txBody>
      </p:sp>
      <p:sp>
        <p:nvSpPr>
          <p:cNvPr id="83974" name="TextBox 3"/>
          <p:cNvSpPr txBox="1">
            <a:spLocks noChangeArrowheads="1"/>
          </p:cNvSpPr>
          <p:nvPr/>
        </p:nvSpPr>
        <p:spPr bwMode="auto">
          <a:xfrm>
            <a:off x="6804025" y="5878513"/>
            <a:ext cx="22320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All proceeds to DrugScience </a:t>
            </a:r>
          </a:p>
        </p:txBody>
      </p:sp>
      <p:sp>
        <p:nvSpPr>
          <p:cNvPr id="83975" name="TextBox 5"/>
          <p:cNvSpPr txBox="1">
            <a:spLocks noChangeArrowheads="1"/>
          </p:cNvSpPr>
          <p:nvPr/>
        </p:nvSpPr>
        <p:spPr bwMode="auto">
          <a:xfrm>
            <a:off x="6732588" y="1616930"/>
            <a:ext cx="1943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/>
              <a:t>Buy this book for your </a:t>
            </a:r>
            <a:r>
              <a:rPr lang="en-US" sz="1800" b="1" dirty="0" smtClean="0"/>
              <a:t>kids/parents 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03344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46363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4000" b="1">
                <a:solidFill>
                  <a:srgbClr val="0000FF"/>
                </a:solidFill>
                <a:latin typeface="Arial" charset="0"/>
                <a:cs typeface="Arial" charset="0"/>
              </a:rPr>
              <a:t>What is a drug?</a:t>
            </a:r>
            <a:br>
              <a:rPr lang="en-GB" sz="4000" b="1">
                <a:solidFill>
                  <a:srgbClr val="0000FF"/>
                </a:solidFill>
                <a:latin typeface="Arial" charset="0"/>
                <a:cs typeface="Arial" charset="0"/>
              </a:rPr>
            </a:br>
            <a:r>
              <a:rPr lang="en-GB" sz="4000" b="1">
                <a:solidFill>
                  <a:srgbClr val="0000FF"/>
                </a:solidFill>
                <a:latin typeface="Arial" charset="0"/>
                <a:cs typeface="Arial" charset="0"/>
              </a:rPr>
              <a:t>  </a:t>
            </a:r>
            <a:br>
              <a:rPr lang="en-GB" sz="4000" b="1">
                <a:solidFill>
                  <a:srgbClr val="0000FF"/>
                </a:solidFill>
                <a:latin typeface="Arial" charset="0"/>
                <a:cs typeface="Arial" charset="0"/>
              </a:rPr>
            </a:br>
            <a:r>
              <a:rPr lang="en-GB" sz="4000" b="1">
                <a:solidFill>
                  <a:srgbClr val="0000FF"/>
                </a:solidFill>
                <a:latin typeface="Arial" charset="0"/>
                <a:cs typeface="Arial" charset="0"/>
              </a:rPr>
              <a:t> And who says?</a:t>
            </a:r>
          </a:p>
        </p:txBody>
      </p:sp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1619250" y="549275"/>
            <a:ext cx="61214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400" b="1">
                <a:solidFill>
                  <a:srgbClr val="800000"/>
                </a:solidFill>
              </a:rPr>
              <a:t>The science of drugs </a:t>
            </a:r>
          </a:p>
        </p:txBody>
      </p:sp>
    </p:spTree>
    <p:extLst>
      <p:ext uri="{BB962C8B-B14F-4D97-AF65-F5344CB8AC3E}">
        <p14:creationId xmlns:p14="http://schemas.microsoft.com/office/powerpoint/2010/main" val="36784194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25602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endParaRPr lang="en-US">
              <a:solidFill>
                <a:srgbClr val="898989"/>
              </a:solidFill>
              <a:latin typeface="Arial" charset="0"/>
              <a:cs typeface="Arial" charset="0"/>
            </a:endParaRPr>
          </a:p>
        </p:txBody>
      </p:sp>
      <p:pic>
        <p:nvPicPr>
          <p:cNvPr id="25603" name="Picture 2" descr="alcohol liquor liquors beer beers drinks drink drinking drinkin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952500"/>
            <a:ext cx="8686800" cy="562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312738" y="115888"/>
            <a:ext cx="92995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200" b="1">
                <a:solidFill>
                  <a:srgbClr val="800000"/>
                </a:solidFill>
              </a:rPr>
              <a:t>What the drinks industry wants us to think</a:t>
            </a:r>
          </a:p>
        </p:txBody>
      </p:sp>
    </p:spTree>
    <p:extLst>
      <p:ext uri="{BB962C8B-B14F-4D97-AF65-F5344CB8AC3E}">
        <p14:creationId xmlns:p14="http://schemas.microsoft.com/office/powerpoint/2010/main" val="146433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b="1" dirty="0">
                <a:solidFill>
                  <a:srgbClr val="A50021"/>
                </a:solidFill>
                <a:latin typeface="Arial" charset="0"/>
              </a:rPr>
              <a:t>What is a drug</a:t>
            </a:r>
            <a:r>
              <a:rPr lang="en-US" sz="4000" b="1" dirty="0" smtClean="0">
                <a:solidFill>
                  <a:srgbClr val="A50021"/>
                </a:solidFill>
                <a:latin typeface="Arial" charset="0"/>
              </a:rPr>
              <a:t>? My definition </a:t>
            </a:r>
            <a:endParaRPr lang="en-US" sz="4000" b="1" dirty="0">
              <a:solidFill>
                <a:srgbClr val="A50021"/>
              </a:solidFill>
              <a:latin typeface="Arial" charset="0"/>
            </a:endParaRPr>
          </a:p>
        </p:txBody>
      </p:sp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287338" y="1196975"/>
            <a:ext cx="6300787" cy="587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GB" sz="3200" b="1" i="1" dirty="0">
                <a:solidFill>
                  <a:srgbClr val="0000FF"/>
                </a:solidFill>
              </a:rPr>
              <a:t>“</a:t>
            </a:r>
            <a:r>
              <a:rPr lang="en-GB" altLang="ja-JP" sz="3200" b="1" i="1" dirty="0">
                <a:solidFill>
                  <a:srgbClr val="0000FF"/>
                </a:solidFill>
              </a:rPr>
              <a:t>something a politician once used but now regrets</a:t>
            </a:r>
            <a:r>
              <a:rPr lang="ja-JP" altLang="en-GB" sz="3200" b="1" i="1" dirty="0">
                <a:solidFill>
                  <a:srgbClr val="0000FF"/>
                </a:solidFill>
              </a:rPr>
              <a:t>”</a:t>
            </a:r>
            <a:endParaRPr lang="en-GB" altLang="ja-JP" sz="3200" b="1" i="1" dirty="0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GB" sz="3200" b="1" dirty="0"/>
          </a:p>
          <a:p>
            <a:pPr eaLnBrk="1" hangingPunct="1">
              <a:spcBef>
                <a:spcPct val="50000"/>
              </a:spcBef>
            </a:pPr>
            <a:r>
              <a:rPr lang="en-GB" b="1" dirty="0" err="1"/>
              <a:t>Jaqui</a:t>
            </a:r>
            <a:r>
              <a:rPr lang="en-GB" b="1" dirty="0"/>
              <a:t> Smith (ex Home secretary)</a:t>
            </a:r>
            <a:endParaRPr lang="en-GB" b="1" dirty="0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GB" b="1" dirty="0">
                <a:solidFill>
                  <a:srgbClr val="0000FF"/>
                </a:solidFill>
              </a:rPr>
              <a:t>	“</a:t>
            </a:r>
            <a:r>
              <a:rPr lang="en-US" altLang="ja-JP" b="1" i="1" dirty="0">
                <a:solidFill>
                  <a:srgbClr val="0000FF"/>
                </a:solidFill>
              </a:rPr>
              <a:t>I</a:t>
            </a:r>
            <a:r>
              <a:rPr lang="en-GB" altLang="ja-JP" b="1" i="1" dirty="0">
                <a:solidFill>
                  <a:srgbClr val="0000FF"/>
                </a:solidFill>
              </a:rPr>
              <a:t> smoked cannabis but </a:t>
            </a:r>
            <a:r>
              <a:rPr lang="en-GB" altLang="ja-JP" b="1" i="1" dirty="0" err="1">
                <a:solidFill>
                  <a:srgbClr val="0000FF"/>
                </a:solidFill>
              </a:rPr>
              <a:t>didn</a:t>
            </a:r>
            <a:r>
              <a:rPr lang="fr-FR" b="1" i="1" dirty="0">
                <a:solidFill>
                  <a:srgbClr val="0000FF"/>
                </a:solidFill>
              </a:rPr>
              <a:t>’</a:t>
            </a:r>
            <a:r>
              <a:rPr lang="en-GB" altLang="ja-JP" b="1" i="1" dirty="0">
                <a:solidFill>
                  <a:srgbClr val="0000FF"/>
                </a:solidFill>
              </a:rPr>
              <a:t>t enjoy</a:t>
            </a:r>
            <a:r>
              <a:rPr lang="en-GB" b="1" i="1" dirty="0">
                <a:solidFill>
                  <a:srgbClr val="0000FF"/>
                </a:solidFill>
              </a:rPr>
              <a:t>”</a:t>
            </a:r>
            <a:endParaRPr lang="en-GB" altLang="ja-JP" b="1" i="1" dirty="0">
              <a:solidFill>
                <a:srgbClr val="0000FF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GB" b="1" dirty="0"/>
              <a:t>David Cameron   </a:t>
            </a:r>
          </a:p>
          <a:p>
            <a:pPr eaLnBrk="1" hangingPunct="1">
              <a:spcBef>
                <a:spcPct val="50000"/>
              </a:spcBef>
            </a:pPr>
            <a:r>
              <a:rPr lang="en-GB" b="1" dirty="0"/>
              <a:t>	</a:t>
            </a:r>
            <a:r>
              <a:rPr lang="en-GB" b="1" i="1" dirty="0">
                <a:solidFill>
                  <a:srgbClr val="0000FF"/>
                </a:solidFill>
              </a:rPr>
              <a:t>“</a:t>
            </a:r>
            <a:r>
              <a:rPr lang="en-US" altLang="ja-JP" b="1" i="1" dirty="0">
                <a:solidFill>
                  <a:srgbClr val="0000FF"/>
                </a:solidFill>
              </a:rPr>
              <a:t>I</a:t>
            </a:r>
            <a:r>
              <a:rPr lang="en-GB" altLang="ja-JP" b="1" i="1" dirty="0">
                <a:solidFill>
                  <a:srgbClr val="0000FF"/>
                </a:solidFill>
              </a:rPr>
              <a:t> did things when young that </a:t>
            </a:r>
            <a:r>
              <a:rPr lang="en-US" altLang="ja-JP" b="1" i="1" dirty="0">
                <a:solidFill>
                  <a:srgbClr val="0000FF"/>
                </a:solidFill>
              </a:rPr>
              <a:t>I</a:t>
            </a:r>
            <a:r>
              <a:rPr lang="en-GB" altLang="ja-JP" b="1" i="1" dirty="0">
                <a:solidFill>
                  <a:srgbClr val="0000FF"/>
                </a:solidFill>
              </a:rPr>
              <a:t> </a:t>
            </a:r>
            <a:r>
              <a:rPr lang="en-US" altLang="ja-JP" b="1" i="1" dirty="0">
                <a:solidFill>
                  <a:srgbClr val="0000FF"/>
                </a:solidFill>
              </a:rPr>
              <a:t>I</a:t>
            </a:r>
            <a:r>
              <a:rPr lang="en-GB" altLang="ja-JP" b="1" i="1" dirty="0">
                <a:solidFill>
                  <a:srgbClr val="0000FF"/>
                </a:solidFill>
              </a:rPr>
              <a:t> </a:t>
            </a:r>
            <a:r>
              <a:rPr lang="en-GB" altLang="ja-JP" b="1" i="1" dirty="0" err="1">
                <a:solidFill>
                  <a:srgbClr val="0000FF"/>
                </a:solidFill>
              </a:rPr>
              <a:t>shouldn</a:t>
            </a:r>
            <a:r>
              <a:rPr lang="fr-FR" b="1" i="1" dirty="0">
                <a:solidFill>
                  <a:srgbClr val="0000FF"/>
                </a:solidFill>
              </a:rPr>
              <a:t>’</a:t>
            </a:r>
            <a:r>
              <a:rPr lang="en-GB" altLang="ja-JP" b="1" i="1" dirty="0">
                <a:solidFill>
                  <a:srgbClr val="0000FF"/>
                </a:solidFill>
              </a:rPr>
              <a:t>t have </a:t>
            </a:r>
            <a:r>
              <a:rPr lang="en-US" altLang="ja-JP" b="1" i="1" dirty="0">
                <a:solidFill>
                  <a:srgbClr val="0000FF"/>
                </a:solidFill>
              </a:rPr>
              <a:t>–</a:t>
            </a:r>
            <a:r>
              <a:rPr lang="en-GB" altLang="ja-JP" b="1" i="1" dirty="0">
                <a:solidFill>
                  <a:srgbClr val="0000FF"/>
                </a:solidFill>
              </a:rPr>
              <a:t> we all did</a:t>
            </a:r>
            <a:r>
              <a:rPr lang="en-GB" b="1" i="1" dirty="0">
                <a:solidFill>
                  <a:srgbClr val="0000FF"/>
                </a:solidFill>
              </a:rPr>
              <a:t>”</a:t>
            </a:r>
            <a:r>
              <a:rPr lang="en-GB" altLang="ja-JP" b="1" dirty="0">
                <a:solidFill>
                  <a:srgbClr val="0000FF"/>
                </a:solidFill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en-GB" b="1" dirty="0" err="1"/>
              <a:t>etc</a:t>
            </a:r>
            <a:r>
              <a:rPr lang="en-GB" b="1" dirty="0"/>
              <a:t> </a:t>
            </a:r>
            <a:r>
              <a:rPr lang="en-GB" b="1" dirty="0" err="1"/>
              <a:t>etc</a:t>
            </a:r>
            <a:endParaRPr lang="en-GB" b="1" dirty="0"/>
          </a:p>
          <a:p>
            <a:pPr eaLnBrk="1" hangingPunct="1">
              <a:spcBef>
                <a:spcPct val="50000"/>
              </a:spcBef>
            </a:pPr>
            <a:endParaRPr lang="en-GB" dirty="0"/>
          </a:p>
        </p:txBody>
      </p:sp>
      <p:pic>
        <p:nvPicPr>
          <p:cNvPr id="23555" name="Content Placeholder 4" descr="Playing Cards pdf (dragged).pdf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69050" y="2438400"/>
            <a:ext cx="2667000" cy="3511550"/>
          </a:xfrm>
          <a:noFill/>
        </p:spPr>
      </p:pic>
      <p:sp>
        <p:nvSpPr>
          <p:cNvPr id="23556" name="TextBox 6"/>
          <p:cNvSpPr txBox="1">
            <a:spLocks noChangeArrowheads="1"/>
          </p:cNvSpPr>
          <p:nvPr/>
        </p:nvSpPr>
        <p:spPr bwMode="auto">
          <a:xfrm>
            <a:off x="7720013" y="6443663"/>
            <a:ext cx="1676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Release </a:t>
            </a:r>
          </a:p>
        </p:txBody>
      </p:sp>
    </p:spTree>
    <p:extLst>
      <p:ext uri="{BB962C8B-B14F-4D97-AF65-F5344CB8AC3E}">
        <p14:creationId xmlns:p14="http://schemas.microsoft.com/office/powerpoint/2010/main" val="38479454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304800"/>
            <a:ext cx="5410200" cy="6553200"/>
          </a:xfrm>
        </p:spPr>
      </p:pic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6443663" y="476250"/>
            <a:ext cx="180022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>
                <a:solidFill>
                  <a:srgbClr val="800000"/>
                </a:solidFill>
              </a:rPr>
              <a:t>Some make a joke about it 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1403350" y="4943475"/>
            <a:ext cx="3168650" cy="6461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This an outrageous slur – of course I have taken drugs!</a:t>
            </a:r>
          </a:p>
        </p:txBody>
      </p:sp>
    </p:spTree>
    <p:extLst>
      <p:ext uri="{BB962C8B-B14F-4D97-AF65-F5344CB8AC3E}">
        <p14:creationId xmlns:p14="http://schemas.microsoft.com/office/powerpoint/2010/main" val="217308697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ppVCU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ppVCU">
    <a:majorFont>
      <a:latin typeface="Arial Narrow"/>
      <a:ea typeface="ＭＳ Ｐゴシック"/>
      <a:cs typeface=""/>
    </a:majorFont>
    <a:minorFont>
      <a:latin typeface="Arial Narrow"/>
      <a:ea typeface="ＭＳ Ｐゴシック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Arial"/>
      <a:cs typeface="Arial"/>
    </a:majorFont>
    <a:minorFont>
      <a:latin typeface="Arial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3834</TotalTime>
  <Words>1657</Words>
  <Application>Microsoft Office PowerPoint</Application>
  <PresentationFormat>On-screen Show (4:3)</PresentationFormat>
  <Paragraphs>366</Paragraphs>
  <Slides>58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70" baseType="lpstr">
      <vt:lpstr>Arial Unicode MS</vt:lpstr>
      <vt:lpstr>ＭＳ Ｐゴシック</vt:lpstr>
      <vt:lpstr>Arial</vt:lpstr>
      <vt:lpstr>Arial Narrow</vt:lpstr>
      <vt:lpstr>Calibri</vt:lpstr>
      <vt:lpstr>Georgia</vt:lpstr>
      <vt:lpstr>Times</vt:lpstr>
      <vt:lpstr>Times New Roman</vt:lpstr>
      <vt:lpstr>Univers 45 Light</vt:lpstr>
      <vt:lpstr>Verdana</vt:lpstr>
      <vt:lpstr>Wingdings</vt:lpstr>
      <vt:lpstr>Office Theme</vt:lpstr>
      <vt:lpstr>How the drug laws are the worse censorship of research since the Catholic church banned the telescope.</vt:lpstr>
      <vt:lpstr>PowerPoint Presentation</vt:lpstr>
      <vt:lpstr>Who am I ?</vt:lpstr>
      <vt:lpstr>PowerPoint Presentation</vt:lpstr>
      <vt:lpstr>Obama now agrees with Nutt!</vt:lpstr>
      <vt:lpstr>What is a drug?     And who says?</vt:lpstr>
      <vt:lpstr>PowerPoint Presentation</vt:lpstr>
      <vt:lpstr>What is a drug? My definition </vt:lpstr>
      <vt:lpstr>PowerPoint Presentation</vt:lpstr>
      <vt:lpstr>What scientists say </vt:lpstr>
      <vt:lpstr>Deaths from drugs</vt:lpstr>
      <vt:lpstr>Drugs are controlled because …</vt:lpstr>
      <vt:lpstr>PowerPoint Presentation</vt:lpstr>
      <vt:lpstr>PowerPoint Presentation</vt:lpstr>
      <vt:lpstr>A quiz What killed Amy Winehouse?</vt:lpstr>
      <vt:lpstr>Which is why they keep quiet about Amy Winehouse's death from acute alcohol poisoning (3 per week in UK)   </vt:lpstr>
      <vt:lpstr>Drug related deaths in UK</vt:lpstr>
      <vt:lpstr>Other preventable deaths </vt:lpstr>
      <vt:lpstr>PowerPoint Presentation</vt:lpstr>
      <vt:lpstr>The 16 ways drugs can harm</vt:lpstr>
      <vt:lpstr>Comparative harms of 20 drugs </vt:lpstr>
      <vt:lpstr>No correlation of UK Drugs Act or the UN Conventions with ISCD results</vt:lpstr>
      <vt:lpstr>European expert ratings </vt:lpstr>
      <vt:lpstr>Hippocrates </vt:lpstr>
      <vt:lpstr>PowerPoint Presentation</vt:lpstr>
      <vt:lpstr>Police collusion  The Scunthorpe two  (17/03/10)</vt:lpstr>
      <vt:lpstr>In fact nothing has changed in a century!   How UK politicians recycle rhetoric  </vt:lpstr>
      <vt:lpstr>Number of drug-related deaths where selected substances were mentioned on the death certificate, England and Wales </vt:lpstr>
      <vt:lpstr>Many banned drugs have potential as treatments </vt:lpstr>
      <vt:lpstr>How illegality affects scientific outputs</vt:lpstr>
      <vt:lpstr>PowerPoint Presentation</vt:lpstr>
      <vt:lpstr>Clinical Interest in psychedelics (mostly LSD) in the 1950s and 1960s</vt:lpstr>
      <vt:lpstr>Would LSD have saved Amy?</vt:lpstr>
      <vt:lpstr>LSD in alcoholism </vt:lpstr>
      <vt:lpstr>Why was LSD banned?</vt:lpstr>
      <vt:lpstr>Even worse than the Sun over mephedrone !</vt:lpstr>
      <vt:lpstr>LSD and all other psychedelics banned in face of opposition from senators </vt:lpstr>
      <vt:lpstr>The banning of the telescope?</vt:lpstr>
      <vt:lpstr>Pillars of the original Enlightenment</vt:lpstr>
      <vt:lpstr>PowerPoint Presentation</vt:lpstr>
      <vt:lpstr>And now it gets worse! Psychoactive Substances Bill  will ban sale of ANY psychoactive substances now or ever to be!</vt:lpstr>
      <vt:lpstr> I will stop you having  fun even if its harmless</vt:lpstr>
      <vt:lpstr>Nitrous Oxide – the new whipping boy</vt:lpstr>
      <vt:lpstr>To paraphrase Disraeli:  "There are lies, damned lies and legal high statistics" </vt:lpstr>
      <vt:lpstr>As the daughter of the Church what she really means    </vt:lpstr>
      <vt:lpstr>What the male Tories really mean</vt:lpstr>
      <vt:lpstr>The worst law ever?</vt:lpstr>
      <vt:lpstr>PowerPoint Presentation</vt:lpstr>
      <vt:lpstr>PowerPoint Presentation</vt:lpstr>
      <vt:lpstr>PowerPoint Presentation</vt:lpstr>
      <vt:lpstr>PowerPoint Presentation</vt:lpstr>
      <vt:lpstr>Fighting back - 2</vt:lpstr>
      <vt:lpstr>Fighting back - 3</vt:lpstr>
      <vt:lpstr>PowerPoint Presentation</vt:lpstr>
      <vt:lpstr>PowerPoint Presentation</vt:lpstr>
      <vt:lpstr>Putting neuroscience in charge?</vt:lpstr>
      <vt:lpstr>    Should this not be the underpinning principle of our (drug) laws?</vt:lpstr>
      <vt:lpstr>Support our work </vt:lpstr>
    </vt:vector>
  </TitlesOfParts>
  <Manager/>
  <Company>Imperial College London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NPS act</dc:title>
  <dc:subject/>
  <dc:creator>dnutt</dc:creator>
  <cp:keywords/>
  <dc:description/>
  <cp:lastModifiedBy>Cartwright, Adam</cp:lastModifiedBy>
  <cp:revision>67</cp:revision>
  <dcterms:created xsi:type="dcterms:W3CDTF">2015-06-08T06:25:29Z</dcterms:created>
  <dcterms:modified xsi:type="dcterms:W3CDTF">2016-03-18T16:59:29Z</dcterms:modified>
  <cp:category/>
</cp:coreProperties>
</file>