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jpg" ContentType="image/jpe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44"/>
  </p:notesMasterIdLst>
  <p:sldIdLst>
    <p:sldId id="256" r:id="rId2"/>
    <p:sldId id="277" r:id="rId3"/>
    <p:sldId id="296" r:id="rId4"/>
    <p:sldId id="297" r:id="rId5"/>
    <p:sldId id="280" r:id="rId6"/>
    <p:sldId id="295" r:id="rId7"/>
    <p:sldId id="298" r:id="rId8"/>
    <p:sldId id="299" r:id="rId9"/>
    <p:sldId id="300" r:id="rId10"/>
    <p:sldId id="301" r:id="rId11"/>
    <p:sldId id="302" r:id="rId12"/>
    <p:sldId id="303" r:id="rId13"/>
    <p:sldId id="304" r:id="rId14"/>
    <p:sldId id="311" r:id="rId15"/>
    <p:sldId id="305" r:id="rId16"/>
    <p:sldId id="307" r:id="rId17"/>
    <p:sldId id="308" r:id="rId18"/>
    <p:sldId id="309" r:id="rId19"/>
    <p:sldId id="312" r:id="rId20"/>
    <p:sldId id="313" r:id="rId21"/>
    <p:sldId id="310" r:id="rId22"/>
    <p:sldId id="283" r:id="rId23"/>
    <p:sldId id="288" r:id="rId24"/>
    <p:sldId id="287" r:id="rId25"/>
    <p:sldId id="289" r:id="rId26"/>
    <p:sldId id="290" r:id="rId27"/>
    <p:sldId id="286" r:id="rId28"/>
    <p:sldId id="291" r:id="rId29"/>
    <p:sldId id="292" r:id="rId30"/>
    <p:sldId id="314" r:id="rId31"/>
    <p:sldId id="316" r:id="rId32"/>
    <p:sldId id="281" r:id="rId33"/>
    <p:sldId id="315" r:id="rId34"/>
    <p:sldId id="317" r:id="rId35"/>
    <p:sldId id="294" r:id="rId36"/>
    <p:sldId id="257" r:id="rId37"/>
    <p:sldId id="274" r:id="rId38"/>
    <p:sldId id="273" r:id="rId39"/>
    <p:sldId id="275" r:id="rId40"/>
    <p:sldId id="276" r:id="rId41"/>
    <p:sldId id="279" r:id="rId42"/>
    <p:sldId id="272" r:id="rId43"/>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91" d="100"/>
          <a:sy n="91" d="100"/>
        </p:scale>
        <p:origin x="-1048" y="-104"/>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46" Type="http://schemas.openxmlformats.org/officeDocument/2006/relationships/presProps" Target="presProps.xml"/><Relationship Id="rId47" Type="http://schemas.openxmlformats.org/officeDocument/2006/relationships/viewProps" Target="viewProps.xml"/><Relationship Id="rId48" Type="http://schemas.openxmlformats.org/officeDocument/2006/relationships/theme" Target="theme/theme1.xml"/><Relationship Id="rId49" Type="http://schemas.openxmlformats.org/officeDocument/2006/relationships/tableStyles" Target="tableStyles.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notesMaster" Target="notesMasters/notesMaster1.xml"/><Relationship Id="rId45" Type="http://schemas.openxmlformats.org/officeDocument/2006/relationships/printerSettings" Target="printerSettings/printerSettings1.bin"/></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4834CA1-84B0-6C46-A5C3-8A7B9D6FDA15}" type="datetimeFigureOut">
              <a:rPr lang="en-US" smtClean="0"/>
              <a:t>27/01/20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5AB3B6F-D795-994B-B1B1-EA3D2BCE53A1}" type="slidenum">
              <a:rPr lang="en-US" smtClean="0"/>
              <a:t>‹#›</a:t>
            </a:fld>
            <a:endParaRPr lang="en-US"/>
          </a:p>
        </p:txBody>
      </p:sp>
    </p:spTree>
    <p:extLst>
      <p:ext uri="{BB962C8B-B14F-4D97-AF65-F5344CB8AC3E}">
        <p14:creationId xmlns:p14="http://schemas.microsoft.com/office/powerpoint/2010/main" val="840437298"/>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5AB3B6F-D795-994B-B1B1-EA3D2BCE53A1}" type="slidenum">
              <a:rPr lang="en-US" smtClean="0"/>
              <a:t>1</a:t>
            </a:fld>
            <a:endParaRPr lang="en-US"/>
          </a:p>
        </p:txBody>
      </p:sp>
    </p:spTree>
    <p:extLst>
      <p:ext uri="{BB962C8B-B14F-4D97-AF65-F5344CB8AC3E}">
        <p14:creationId xmlns:p14="http://schemas.microsoft.com/office/powerpoint/2010/main" val="7109518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0267945-A12B-504F-A1AF-5E7F06467B16}" type="slidenum">
              <a:rPr lang="en-US" smtClean="0"/>
              <a:t>4</a:t>
            </a:fld>
            <a:endParaRPr lang="en-US"/>
          </a:p>
        </p:txBody>
      </p:sp>
    </p:spTree>
    <p:extLst>
      <p:ext uri="{BB962C8B-B14F-4D97-AF65-F5344CB8AC3E}">
        <p14:creationId xmlns:p14="http://schemas.microsoft.com/office/powerpoint/2010/main" val="32551718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endParaRPr lang="en-US" dirty="0"/>
          </a:p>
        </p:txBody>
      </p:sp>
      <p:sp>
        <p:nvSpPr>
          <p:cNvPr id="4" name="Slide Number Placeholder 3"/>
          <p:cNvSpPr>
            <a:spLocks noGrp="1"/>
          </p:cNvSpPr>
          <p:nvPr>
            <p:ph type="sldNum" sz="quarter" idx="10"/>
          </p:nvPr>
        </p:nvSpPr>
        <p:spPr/>
        <p:txBody>
          <a:bodyPr/>
          <a:lstStyle/>
          <a:p>
            <a:fld id="{07908414-BEA8-A34A-ABEE-DF536F0A2292}" type="slidenum">
              <a:rPr lang="en-US" smtClean="0"/>
              <a:t>17</a:t>
            </a:fld>
            <a:endParaRPr lang="en-US"/>
          </a:p>
        </p:txBody>
      </p:sp>
    </p:spTree>
    <p:extLst>
      <p:ext uri="{BB962C8B-B14F-4D97-AF65-F5344CB8AC3E}">
        <p14:creationId xmlns:p14="http://schemas.microsoft.com/office/powerpoint/2010/main" val="90294342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smtClean="0"/>
              <a:t>Click to edit Master subtitle style</a:t>
            </a:r>
            <a:endParaRPr lang="en-US"/>
          </a:p>
        </p:txBody>
      </p:sp>
      <p:sp>
        <p:nvSpPr>
          <p:cNvPr id="4" name="Date Placeholder 3"/>
          <p:cNvSpPr>
            <a:spLocks noGrp="1"/>
          </p:cNvSpPr>
          <p:nvPr>
            <p:ph type="dt" sz="half" idx="10"/>
          </p:nvPr>
        </p:nvSpPr>
        <p:spPr/>
        <p:txBody>
          <a:bodyPr/>
          <a:lstStyle/>
          <a:p>
            <a:fld id="{517402C5-2EED-F24C-B89E-E0D4ADF10568}" type="datetimeFigureOut">
              <a:rPr lang="en-US" smtClean="0"/>
              <a:t>27/01/20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779A9DB-7566-2F4A-9517-7F133B59A0DE}" type="slidenum">
              <a:rPr lang="en-US" smtClean="0"/>
              <a:t>‹#›</a:t>
            </a:fld>
            <a:endParaRPr lang="en-US"/>
          </a:p>
        </p:txBody>
      </p:sp>
    </p:spTree>
    <p:extLst>
      <p:ext uri="{BB962C8B-B14F-4D97-AF65-F5344CB8AC3E}">
        <p14:creationId xmlns:p14="http://schemas.microsoft.com/office/powerpoint/2010/main" val="357313606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517402C5-2EED-F24C-B89E-E0D4ADF10568}" type="datetimeFigureOut">
              <a:rPr lang="en-US" smtClean="0"/>
              <a:t>27/01/20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779A9DB-7566-2F4A-9517-7F133B59A0DE}" type="slidenum">
              <a:rPr lang="en-US" smtClean="0"/>
              <a:t>‹#›</a:t>
            </a:fld>
            <a:endParaRPr lang="en-US"/>
          </a:p>
        </p:txBody>
      </p:sp>
    </p:spTree>
    <p:extLst>
      <p:ext uri="{BB962C8B-B14F-4D97-AF65-F5344CB8AC3E}">
        <p14:creationId xmlns:p14="http://schemas.microsoft.com/office/powerpoint/2010/main" val="213428171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GB"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517402C5-2EED-F24C-B89E-E0D4ADF10568}" type="datetimeFigureOut">
              <a:rPr lang="en-US" smtClean="0"/>
              <a:t>27/01/20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779A9DB-7566-2F4A-9517-7F133B59A0DE}" type="slidenum">
              <a:rPr lang="en-US" smtClean="0"/>
              <a:t>‹#›</a:t>
            </a:fld>
            <a:endParaRPr lang="en-US"/>
          </a:p>
        </p:txBody>
      </p:sp>
    </p:spTree>
    <p:extLst>
      <p:ext uri="{BB962C8B-B14F-4D97-AF65-F5344CB8AC3E}">
        <p14:creationId xmlns:p14="http://schemas.microsoft.com/office/powerpoint/2010/main" val="395848817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idx="1"/>
          </p:nvPr>
        </p:nvSpPr>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517402C5-2EED-F24C-B89E-E0D4ADF10568}" type="datetimeFigureOut">
              <a:rPr lang="en-US" smtClean="0"/>
              <a:t>27/01/20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779A9DB-7566-2F4A-9517-7F133B59A0DE}" type="slidenum">
              <a:rPr lang="en-US" smtClean="0"/>
              <a:t>‹#›</a:t>
            </a:fld>
            <a:endParaRPr lang="en-US"/>
          </a:p>
        </p:txBody>
      </p:sp>
    </p:spTree>
    <p:extLst>
      <p:ext uri="{BB962C8B-B14F-4D97-AF65-F5344CB8AC3E}">
        <p14:creationId xmlns:p14="http://schemas.microsoft.com/office/powerpoint/2010/main" val="147809491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smtClean="0"/>
              <a:t>Click to edit Master text styles</a:t>
            </a:r>
          </a:p>
        </p:txBody>
      </p:sp>
      <p:sp>
        <p:nvSpPr>
          <p:cNvPr id="4" name="Date Placeholder 3"/>
          <p:cNvSpPr>
            <a:spLocks noGrp="1"/>
          </p:cNvSpPr>
          <p:nvPr>
            <p:ph type="dt" sz="half" idx="10"/>
          </p:nvPr>
        </p:nvSpPr>
        <p:spPr/>
        <p:txBody>
          <a:bodyPr/>
          <a:lstStyle/>
          <a:p>
            <a:fld id="{517402C5-2EED-F24C-B89E-E0D4ADF10568}" type="datetimeFigureOut">
              <a:rPr lang="en-US" smtClean="0"/>
              <a:t>27/01/20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779A9DB-7566-2F4A-9517-7F133B59A0DE}" type="slidenum">
              <a:rPr lang="en-US" smtClean="0"/>
              <a:t>‹#›</a:t>
            </a:fld>
            <a:endParaRPr lang="en-US"/>
          </a:p>
        </p:txBody>
      </p:sp>
    </p:spTree>
    <p:extLst>
      <p:ext uri="{BB962C8B-B14F-4D97-AF65-F5344CB8AC3E}">
        <p14:creationId xmlns:p14="http://schemas.microsoft.com/office/powerpoint/2010/main" val="218946377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Date Placeholder 4"/>
          <p:cNvSpPr>
            <a:spLocks noGrp="1"/>
          </p:cNvSpPr>
          <p:nvPr>
            <p:ph type="dt" sz="half" idx="10"/>
          </p:nvPr>
        </p:nvSpPr>
        <p:spPr/>
        <p:txBody>
          <a:bodyPr/>
          <a:lstStyle/>
          <a:p>
            <a:fld id="{517402C5-2EED-F24C-B89E-E0D4ADF10568}" type="datetimeFigureOut">
              <a:rPr lang="en-US" smtClean="0"/>
              <a:t>27/01/20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779A9DB-7566-2F4A-9517-7F133B59A0DE}" type="slidenum">
              <a:rPr lang="en-US" smtClean="0"/>
              <a:t>‹#›</a:t>
            </a:fld>
            <a:endParaRPr lang="en-US"/>
          </a:p>
        </p:txBody>
      </p:sp>
    </p:spTree>
    <p:extLst>
      <p:ext uri="{BB962C8B-B14F-4D97-AF65-F5344CB8AC3E}">
        <p14:creationId xmlns:p14="http://schemas.microsoft.com/office/powerpoint/2010/main" val="333441431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7" name="Date Placeholder 6"/>
          <p:cNvSpPr>
            <a:spLocks noGrp="1"/>
          </p:cNvSpPr>
          <p:nvPr>
            <p:ph type="dt" sz="half" idx="10"/>
          </p:nvPr>
        </p:nvSpPr>
        <p:spPr/>
        <p:txBody>
          <a:bodyPr/>
          <a:lstStyle/>
          <a:p>
            <a:fld id="{517402C5-2EED-F24C-B89E-E0D4ADF10568}" type="datetimeFigureOut">
              <a:rPr lang="en-US" smtClean="0"/>
              <a:t>27/01/20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779A9DB-7566-2F4A-9517-7F133B59A0DE}" type="slidenum">
              <a:rPr lang="en-US" smtClean="0"/>
              <a:t>‹#›</a:t>
            </a:fld>
            <a:endParaRPr lang="en-US"/>
          </a:p>
        </p:txBody>
      </p:sp>
    </p:spTree>
    <p:extLst>
      <p:ext uri="{BB962C8B-B14F-4D97-AF65-F5344CB8AC3E}">
        <p14:creationId xmlns:p14="http://schemas.microsoft.com/office/powerpoint/2010/main" val="249203258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Date Placeholder 2"/>
          <p:cNvSpPr>
            <a:spLocks noGrp="1"/>
          </p:cNvSpPr>
          <p:nvPr>
            <p:ph type="dt" sz="half" idx="10"/>
          </p:nvPr>
        </p:nvSpPr>
        <p:spPr/>
        <p:txBody>
          <a:bodyPr/>
          <a:lstStyle/>
          <a:p>
            <a:fld id="{517402C5-2EED-F24C-B89E-E0D4ADF10568}" type="datetimeFigureOut">
              <a:rPr lang="en-US" smtClean="0"/>
              <a:t>27/01/20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779A9DB-7566-2F4A-9517-7F133B59A0DE}" type="slidenum">
              <a:rPr lang="en-US" smtClean="0"/>
              <a:t>‹#›</a:t>
            </a:fld>
            <a:endParaRPr lang="en-US"/>
          </a:p>
        </p:txBody>
      </p:sp>
    </p:spTree>
    <p:extLst>
      <p:ext uri="{BB962C8B-B14F-4D97-AF65-F5344CB8AC3E}">
        <p14:creationId xmlns:p14="http://schemas.microsoft.com/office/powerpoint/2010/main" val="70857585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17402C5-2EED-F24C-B89E-E0D4ADF10568}" type="datetimeFigureOut">
              <a:rPr lang="en-US" smtClean="0"/>
              <a:t>27/01/20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779A9DB-7566-2F4A-9517-7F133B59A0DE}" type="slidenum">
              <a:rPr lang="en-US" smtClean="0"/>
              <a:t>‹#›</a:t>
            </a:fld>
            <a:endParaRPr lang="en-US"/>
          </a:p>
        </p:txBody>
      </p:sp>
    </p:spTree>
    <p:extLst>
      <p:ext uri="{BB962C8B-B14F-4D97-AF65-F5344CB8AC3E}">
        <p14:creationId xmlns:p14="http://schemas.microsoft.com/office/powerpoint/2010/main" val="27961975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517402C5-2EED-F24C-B89E-E0D4ADF10568}" type="datetimeFigureOut">
              <a:rPr lang="en-US" smtClean="0"/>
              <a:t>27/01/20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779A9DB-7566-2F4A-9517-7F133B59A0DE}" type="slidenum">
              <a:rPr lang="en-US" smtClean="0"/>
              <a:t>‹#›</a:t>
            </a:fld>
            <a:endParaRPr lang="en-US"/>
          </a:p>
        </p:txBody>
      </p:sp>
    </p:spTree>
    <p:extLst>
      <p:ext uri="{BB962C8B-B14F-4D97-AF65-F5344CB8AC3E}">
        <p14:creationId xmlns:p14="http://schemas.microsoft.com/office/powerpoint/2010/main" val="190380762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517402C5-2EED-F24C-B89E-E0D4ADF10568}" type="datetimeFigureOut">
              <a:rPr lang="en-US" smtClean="0"/>
              <a:t>27/01/20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779A9DB-7566-2F4A-9517-7F133B59A0DE}" type="slidenum">
              <a:rPr lang="en-US" smtClean="0"/>
              <a:t>‹#›</a:t>
            </a:fld>
            <a:endParaRPr lang="en-US"/>
          </a:p>
        </p:txBody>
      </p:sp>
    </p:spTree>
    <p:extLst>
      <p:ext uri="{BB962C8B-B14F-4D97-AF65-F5344CB8AC3E}">
        <p14:creationId xmlns:p14="http://schemas.microsoft.com/office/powerpoint/2010/main" val="1346651371"/>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GB"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17402C5-2EED-F24C-B89E-E0D4ADF10568}" type="datetimeFigureOut">
              <a:rPr lang="en-US" smtClean="0"/>
              <a:t>27/01/20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779A9DB-7566-2F4A-9517-7F133B59A0DE}" type="slidenum">
              <a:rPr lang="en-US" smtClean="0"/>
              <a:t>‹#›</a:t>
            </a:fld>
            <a:endParaRPr lang="en-US"/>
          </a:p>
        </p:txBody>
      </p:sp>
    </p:spTree>
    <p:extLst>
      <p:ext uri="{BB962C8B-B14F-4D97-AF65-F5344CB8AC3E}">
        <p14:creationId xmlns:p14="http://schemas.microsoft.com/office/powerpoint/2010/main" val="93118354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4" Type="http://schemas.openxmlformats.org/officeDocument/2006/relationships/image" Target="../media/image2.png"/><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jp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0.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1.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2.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3.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4.pn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5.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jp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6.png"/><Relationship Id="rId3" Type="http://schemas.openxmlformats.org/officeDocument/2006/relationships/image" Target="../media/image17.png"/></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https://warwick.ac.uk/fac/cross_fac/iatl/study/ugmodules/censorship/assessment/" TargetMode="External"/><Relationship Id="rId4" Type="http://schemas.openxmlformats.org/officeDocument/2006/relationships/hyperlink" Target="https://moodle.warwick.ac.uk/course/view.php?id=32632" TargetMode="External"/><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49765"/>
            <a:ext cx="7772400" cy="2698466"/>
          </a:xfrm>
        </p:spPr>
        <p:txBody>
          <a:bodyPr>
            <a:normAutofit/>
          </a:bodyPr>
          <a:lstStyle/>
          <a:p>
            <a:r>
              <a:rPr lang="en-US" dirty="0" smtClean="0"/>
              <a:t>Transformative and Innovative Assessment Methods</a:t>
            </a:r>
            <a:r>
              <a:rPr lang="en-US" dirty="0"/>
              <a:t>: </a:t>
            </a:r>
            <a:r>
              <a:rPr lang="en-US" dirty="0" smtClean="0"/>
              <a:t/>
            </a:r>
            <a:br>
              <a:rPr lang="en-US" dirty="0" smtClean="0"/>
            </a:br>
            <a:r>
              <a:rPr lang="en-US" dirty="0" smtClean="0"/>
              <a:t>Student Devised Assessment</a:t>
            </a:r>
            <a:endParaRPr lang="en-US" sz="2000" dirty="0"/>
          </a:p>
        </p:txBody>
      </p:sp>
      <p:sp>
        <p:nvSpPr>
          <p:cNvPr id="3" name="Subtitle 2"/>
          <p:cNvSpPr>
            <a:spLocks noGrp="1"/>
          </p:cNvSpPr>
          <p:nvPr>
            <p:ph type="subTitle" idx="1"/>
          </p:nvPr>
        </p:nvSpPr>
        <p:spPr>
          <a:xfrm>
            <a:off x="1371600" y="2948231"/>
            <a:ext cx="6400800" cy="1752600"/>
          </a:xfrm>
        </p:spPr>
        <p:txBody>
          <a:bodyPr>
            <a:normAutofit/>
          </a:bodyPr>
          <a:lstStyle/>
          <a:p>
            <a:r>
              <a:rPr lang="en-US" dirty="0" err="1"/>
              <a:t>Dr</a:t>
            </a:r>
            <a:r>
              <a:rPr lang="en-US" dirty="0"/>
              <a:t> Roxanne Ellen Bibizadeh</a:t>
            </a:r>
          </a:p>
        </p:txBody>
      </p:sp>
      <p:pic>
        <p:nvPicPr>
          <p:cNvPr id="5" name="Picture 4" descr="Screen Shot 2020-01-26 at 22.43.36.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3827542"/>
            <a:ext cx="4358237" cy="3030457"/>
          </a:xfrm>
          <a:prstGeom prst="rect">
            <a:avLst/>
          </a:prstGeom>
        </p:spPr>
      </p:pic>
      <p:pic>
        <p:nvPicPr>
          <p:cNvPr id="6" name="Picture 5" descr="Screen Shot 2020-01-26 at 22.44.06.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676133" y="3652900"/>
            <a:ext cx="4467867" cy="3205099"/>
          </a:xfrm>
          <a:prstGeom prst="rect">
            <a:avLst/>
          </a:prstGeom>
        </p:spPr>
      </p:pic>
    </p:spTree>
    <p:extLst>
      <p:ext uri="{BB962C8B-B14F-4D97-AF65-F5344CB8AC3E}">
        <p14:creationId xmlns:p14="http://schemas.microsoft.com/office/powerpoint/2010/main" val="204364771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Plan of action:</a:t>
            </a:r>
            <a:endParaRPr lang="en-GB" dirty="0"/>
          </a:p>
        </p:txBody>
      </p:sp>
      <p:sp>
        <p:nvSpPr>
          <p:cNvPr id="3" name="Content Placeholder 2"/>
          <p:cNvSpPr>
            <a:spLocks noGrp="1"/>
          </p:cNvSpPr>
          <p:nvPr>
            <p:ph idx="1"/>
          </p:nvPr>
        </p:nvSpPr>
        <p:spPr>
          <a:xfrm>
            <a:off x="251520" y="1268760"/>
            <a:ext cx="8568952" cy="5184576"/>
          </a:xfrm>
        </p:spPr>
        <p:txBody>
          <a:bodyPr>
            <a:normAutofit fontScale="77500" lnSpcReduction="20000"/>
          </a:bodyPr>
          <a:lstStyle/>
          <a:p>
            <a:pPr marL="514350" indent="-514350">
              <a:buFont typeface="+mj-lt"/>
              <a:buAutoNum type="arabicPeriod"/>
            </a:pPr>
            <a:r>
              <a:rPr lang="en-GB" dirty="0" smtClean="0"/>
              <a:t>Pick your group and share contact details</a:t>
            </a:r>
          </a:p>
          <a:p>
            <a:pPr marL="514350" indent="-514350">
              <a:buFont typeface="+mj-lt"/>
              <a:buAutoNum type="arabicPeriod"/>
            </a:pPr>
            <a:r>
              <a:rPr lang="en-GB" dirty="0" smtClean="0"/>
              <a:t>Create a title/theme/question</a:t>
            </a:r>
          </a:p>
          <a:p>
            <a:pPr marL="514350" indent="-514350">
              <a:buFont typeface="+mj-lt"/>
              <a:buAutoNum type="arabicPeriod"/>
            </a:pPr>
            <a:r>
              <a:rPr lang="en-GB" dirty="0" smtClean="0"/>
              <a:t>Start to work on your abstract and decide how you plan to finish it</a:t>
            </a:r>
          </a:p>
          <a:p>
            <a:pPr marL="514350" indent="-514350">
              <a:buFont typeface="+mj-lt"/>
              <a:buAutoNum type="arabicPeriod"/>
            </a:pPr>
            <a:r>
              <a:rPr lang="en-GB" dirty="0" smtClean="0"/>
              <a:t>Decide if you want props – PowerPoint, video, photos etc…</a:t>
            </a:r>
          </a:p>
          <a:p>
            <a:pPr marL="514350" indent="-514350">
              <a:buFont typeface="+mj-lt"/>
              <a:buAutoNum type="arabicPeriod"/>
            </a:pPr>
            <a:r>
              <a:rPr lang="en-GB" dirty="0" smtClean="0"/>
              <a:t>Set a date for distributing your work and piecing it together – </a:t>
            </a:r>
            <a:r>
              <a:rPr lang="en-GB" dirty="0" err="1" smtClean="0"/>
              <a:t>ie</a:t>
            </a:r>
            <a:r>
              <a:rPr lang="en-GB" dirty="0" smtClean="0"/>
              <a:t>: the order of your presentation</a:t>
            </a:r>
          </a:p>
          <a:p>
            <a:pPr marL="514350" indent="-514350">
              <a:buFont typeface="+mj-lt"/>
              <a:buAutoNum type="arabicPeriod"/>
            </a:pPr>
            <a:r>
              <a:rPr lang="en-GB" dirty="0" smtClean="0"/>
              <a:t>Check out the marking scale and guide each other in ensuring your presentation meets the criteria for the mark you wish to acquire.</a:t>
            </a:r>
          </a:p>
          <a:p>
            <a:pPr marL="514350" indent="-514350">
              <a:buFont typeface="+mj-lt"/>
              <a:buAutoNum type="arabicPeriod"/>
            </a:pPr>
            <a:r>
              <a:rPr lang="en-GB" dirty="0" smtClean="0"/>
              <a:t>Perhaps arrange a coffee date to run through your presentation</a:t>
            </a:r>
          </a:p>
          <a:p>
            <a:pPr marL="514350" indent="-514350">
              <a:buFont typeface="+mj-lt"/>
              <a:buAutoNum type="arabicPeriod"/>
            </a:pPr>
            <a:r>
              <a:rPr lang="en-GB" dirty="0" smtClean="0"/>
              <a:t>Think about any questions that the class might ask</a:t>
            </a:r>
          </a:p>
          <a:p>
            <a:pPr marL="514350" indent="-514350">
              <a:buFont typeface="+mj-lt"/>
              <a:buAutoNum type="arabicPeriod"/>
            </a:pPr>
            <a:r>
              <a:rPr lang="en-GB" dirty="0" smtClean="0"/>
              <a:t>Present!</a:t>
            </a:r>
            <a:endParaRPr lang="en-GB" dirty="0"/>
          </a:p>
        </p:txBody>
      </p:sp>
    </p:spTree>
    <p:extLst>
      <p:ext uri="{BB962C8B-B14F-4D97-AF65-F5344CB8AC3E}">
        <p14:creationId xmlns:p14="http://schemas.microsoft.com/office/powerpoint/2010/main" val="2980050000"/>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Abstract Help</a:t>
            </a:r>
            <a:endParaRPr lang="en-GB" dirty="0"/>
          </a:p>
        </p:txBody>
      </p:sp>
      <p:sp>
        <p:nvSpPr>
          <p:cNvPr id="3" name="Content Placeholder 2"/>
          <p:cNvSpPr>
            <a:spLocks noGrp="1"/>
          </p:cNvSpPr>
          <p:nvPr>
            <p:ph idx="1"/>
          </p:nvPr>
        </p:nvSpPr>
        <p:spPr/>
        <p:txBody>
          <a:bodyPr/>
          <a:lstStyle/>
          <a:p>
            <a:r>
              <a:rPr lang="en-GB" dirty="0" smtClean="0"/>
              <a:t>Read through the programme for previous years and the mark scheme online.</a:t>
            </a:r>
          </a:p>
        </p:txBody>
      </p:sp>
    </p:spTree>
    <p:extLst>
      <p:ext uri="{BB962C8B-B14F-4D97-AF65-F5344CB8AC3E}">
        <p14:creationId xmlns:p14="http://schemas.microsoft.com/office/powerpoint/2010/main" val="323401387"/>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Review your abstracts</a:t>
            </a:r>
            <a:endParaRPr lang="en-US" dirty="0"/>
          </a:p>
        </p:txBody>
      </p:sp>
      <p:sp>
        <p:nvSpPr>
          <p:cNvPr id="3" name="Content Placeholder 2"/>
          <p:cNvSpPr>
            <a:spLocks noGrp="1"/>
          </p:cNvSpPr>
          <p:nvPr>
            <p:ph idx="1"/>
          </p:nvPr>
        </p:nvSpPr>
        <p:spPr/>
        <p:txBody>
          <a:bodyPr>
            <a:normAutofit lnSpcReduction="10000"/>
          </a:bodyPr>
          <a:lstStyle/>
          <a:p>
            <a:r>
              <a:rPr lang="en-US" dirty="0" smtClean="0"/>
              <a:t>Circulate the room and find someone you don’t normally speak to</a:t>
            </a:r>
          </a:p>
          <a:p>
            <a:r>
              <a:rPr lang="en-US" dirty="0" smtClean="0"/>
              <a:t>Read each others abstracts</a:t>
            </a:r>
          </a:p>
          <a:p>
            <a:r>
              <a:rPr lang="en-US" dirty="0" smtClean="0"/>
              <a:t>Offer some positive feedback</a:t>
            </a:r>
          </a:p>
          <a:p>
            <a:r>
              <a:rPr lang="en-US" dirty="0" smtClean="0"/>
              <a:t>Consider:</a:t>
            </a:r>
          </a:p>
          <a:p>
            <a:pPr lvl="1"/>
            <a:r>
              <a:rPr lang="en-US" dirty="0" smtClean="0"/>
              <a:t>What may be important to their presentation? </a:t>
            </a:r>
            <a:endParaRPr lang="en-US" dirty="0"/>
          </a:p>
          <a:p>
            <a:pPr lvl="1"/>
            <a:r>
              <a:rPr lang="en-US" dirty="0" smtClean="0"/>
              <a:t>What would you include?</a:t>
            </a:r>
          </a:p>
          <a:p>
            <a:pPr lvl="1"/>
            <a:r>
              <a:rPr lang="en-US" dirty="0" smtClean="0"/>
              <a:t>What arguments do they need to consider?</a:t>
            </a:r>
          </a:p>
          <a:p>
            <a:pPr lvl="1"/>
            <a:r>
              <a:rPr lang="en-US" dirty="0" smtClean="0"/>
              <a:t>What research do you suggest they do?</a:t>
            </a:r>
          </a:p>
        </p:txBody>
      </p:sp>
    </p:spTree>
    <p:extLst>
      <p:ext uri="{BB962C8B-B14F-4D97-AF65-F5344CB8AC3E}">
        <p14:creationId xmlns:p14="http://schemas.microsoft.com/office/powerpoint/2010/main" val="1708127435"/>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69057"/>
            <a:ext cx="7313613" cy="868362"/>
          </a:xfrm>
        </p:spPr>
        <p:txBody>
          <a:bodyPr/>
          <a:lstStyle/>
          <a:p>
            <a:r>
              <a:rPr lang="en-US" dirty="0" smtClean="0"/>
              <a:t>Student Conference</a:t>
            </a:r>
            <a:endParaRPr lang="en-US" dirty="0"/>
          </a:p>
        </p:txBody>
      </p:sp>
      <p:sp>
        <p:nvSpPr>
          <p:cNvPr id="3" name="Content Placeholder 2"/>
          <p:cNvSpPr>
            <a:spLocks noGrp="1"/>
          </p:cNvSpPr>
          <p:nvPr>
            <p:ph idx="1"/>
          </p:nvPr>
        </p:nvSpPr>
        <p:spPr>
          <a:xfrm>
            <a:off x="383922" y="937420"/>
            <a:ext cx="8269100" cy="6062724"/>
          </a:xfrm>
        </p:spPr>
        <p:txBody>
          <a:bodyPr>
            <a:normAutofit fontScale="62500" lnSpcReduction="20000"/>
          </a:bodyPr>
          <a:lstStyle/>
          <a:p>
            <a:r>
              <a:rPr lang="en-US" dirty="0" smtClean="0"/>
              <a:t>How does your presentation engage with debates surrounding censorship? Does your presentation engage with any of the content we have covered? Can you draw any interesting connections?</a:t>
            </a:r>
          </a:p>
          <a:p>
            <a:r>
              <a:rPr lang="en-US" dirty="0" smtClean="0"/>
              <a:t>Focus on </a:t>
            </a:r>
            <a:r>
              <a:rPr lang="en-US" dirty="0" err="1" smtClean="0"/>
              <a:t>analysing</a:t>
            </a:r>
            <a:r>
              <a:rPr lang="en-US" dirty="0" smtClean="0"/>
              <a:t> rather than explaining and describing.</a:t>
            </a:r>
          </a:p>
          <a:p>
            <a:r>
              <a:rPr lang="en-US" dirty="0" smtClean="0"/>
              <a:t>Create a distinct and independent argument that stands alone.</a:t>
            </a:r>
          </a:p>
          <a:p>
            <a:r>
              <a:rPr lang="en-US" dirty="0" smtClean="0"/>
              <a:t>Consider delivery </a:t>
            </a:r>
            <a:r>
              <a:rPr lang="mr-IN" dirty="0" smtClean="0"/>
              <a:t>–</a:t>
            </a:r>
            <a:r>
              <a:rPr lang="en-US" dirty="0" smtClean="0"/>
              <a:t> speak clearly, </a:t>
            </a:r>
            <a:r>
              <a:rPr lang="en-US" dirty="0" err="1" smtClean="0"/>
              <a:t>emphasise</a:t>
            </a:r>
            <a:r>
              <a:rPr lang="en-US" dirty="0" smtClean="0"/>
              <a:t> your argument, try to do more than just read from a script, get creative!</a:t>
            </a:r>
          </a:p>
          <a:p>
            <a:r>
              <a:rPr lang="en-US" dirty="0" smtClean="0"/>
              <a:t>Consider the questions and answers you would like and correspond with your chair.</a:t>
            </a:r>
          </a:p>
          <a:p>
            <a:r>
              <a:rPr lang="en-US" dirty="0" smtClean="0"/>
              <a:t>Consider connections </a:t>
            </a:r>
            <a:r>
              <a:rPr lang="mr-IN" dirty="0" smtClean="0"/>
              <a:t>–</a:t>
            </a:r>
            <a:r>
              <a:rPr lang="en-US" dirty="0" smtClean="0"/>
              <a:t> this can take the form of similarities and differences between your presentations or presentations delivered in other groups.</a:t>
            </a:r>
          </a:p>
          <a:p>
            <a:r>
              <a:rPr lang="en-US" dirty="0" smtClean="0"/>
              <a:t>Support your argument with evidence </a:t>
            </a:r>
            <a:r>
              <a:rPr lang="mr-IN" dirty="0" smtClean="0"/>
              <a:t>–</a:t>
            </a:r>
            <a:r>
              <a:rPr lang="en-US" dirty="0" smtClean="0"/>
              <a:t> what scholarly references are you relying on and what makes your presentation unique, and important </a:t>
            </a:r>
            <a:r>
              <a:rPr lang="mr-IN" dirty="0" smtClean="0"/>
              <a:t>–</a:t>
            </a:r>
            <a:r>
              <a:rPr lang="en-US" dirty="0" smtClean="0"/>
              <a:t> what’s the point? Challenge what you read </a:t>
            </a:r>
            <a:r>
              <a:rPr lang="mr-IN" dirty="0" smtClean="0"/>
              <a:t>–</a:t>
            </a:r>
            <a:r>
              <a:rPr lang="en-US" dirty="0" smtClean="0"/>
              <a:t> avoid merely accepting what you read as the truth.</a:t>
            </a:r>
          </a:p>
          <a:p>
            <a:r>
              <a:rPr lang="en-US" dirty="0" smtClean="0"/>
              <a:t>When referencing the work of others </a:t>
            </a:r>
            <a:r>
              <a:rPr lang="mr-IN" dirty="0" smtClean="0"/>
              <a:t>–</a:t>
            </a:r>
            <a:r>
              <a:rPr lang="en-US" dirty="0" smtClean="0"/>
              <a:t> ask yourself </a:t>
            </a:r>
            <a:r>
              <a:rPr lang="mr-IN" dirty="0" smtClean="0"/>
              <a:t>–</a:t>
            </a:r>
            <a:r>
              <a:rPr lang="en-US" dirty="0" smtClean="0"/>
              <a:t> how do you go beyond or further their argument </a:t>
            </a:r>
            <a:r>
              <a:rPr lang="mr-IN" dirty="0" smtClean="0"/>
              <a:t>–</a:t>
            </a:r>
            <a:r>
              <a:rPr lang="en-US" dirty="0" smtClean="0"/>
              <a:t> be careful in your presentation to find your voice and your argument </a:t>
            </a:r>
            <a:r>
              <a:rPr lang="mr-IN" dirty="0" smtClean="0"/>
              <a:t>–</a:t>
            </a:r>
            <a:r>
              <a:rPr lang="en-US" dirty="0" smtClean="0"/>
              <a:t> what makes your presentation new and original? What contribution are you making to your chosen topic?</a:t>
            </a:r>
          </a:p>
          <a:p>
            <a:pPr marL="0" indent="0">
              <a:buNone/>
            </a:pPr>
            <a:endParaRPr lang="en-US" dirty="0" smtClean="0"/>
          </a:p>
        </p:txBody>
      </p:sp>
    </p:spTree>
    <p:extLst>
      <p:ext uri="{BB962C8B-B14F-4D97-AF65-F5344CB8AC3E}">
        <p14:creationId xmlns:p14="http://schemas.microsoft.com/office/powerpoint/2010/main" val="174781033"/>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Critical Commentary/</a:t>
            </a:r>
            <a:br>
              <a:rPr lang="en-US" dirty="0" smtClean="0"/>
            </a:br>
            <a:r>
              <a:rPr lang="en-US" dirty="0" smtClean="0"/>
              <a:t>Creative </a:t>
            </a:r>
            <a:r>
              <a:rPr lang="en-US" dirty="0" err="1" smtClean="0"/>
              <a:t>Autofiction</a:t>
            </a:r>
            <a:endParaRPr lang="en-US" dirty="0"/>
          </a:p>
        </p:txBody>
      </p:sp>
      <p:sp>
        <p:nvSpPr>
          <p:cNvPr id="3" name="Content Placeholder 2"/>
          <p:cNvSpPr>
            <a:spLocks noGrp="1"/>
          </p:cNvSpPr>
          <p:nvPr>
            <p:ph idx="1"/>
          </p:nvPr>
        </p:nvSpPr>
        <p:spPr>
          <a:xfrm>
            <a:off x="457200" y="1600200"/>
            <a:ext cx="3185050" cy="4525963"/>
          </a:xfrm>
        </p:spPr>
        <p:txBody>
          <a:bodyPr/>
          <a:lstStyle/>
          <a:p>
            <a:r>
              <a:rPr lang="en-US" dirty="0" smtClean="0"/>
              <a:t>Self-reflection</a:t>
            </a:r>
          </a:p>
          <a:p>
            <a:r>
              <a:rPr lang="en-US" dirty="0" smtClean="0"/>
              <a:t>Critical </a:t>
            </a:r>
            <a:r>
              <a:rPr lang="en-US" dirty="0" smtClean="0"/>
              <a:t>thinking: Peer learning</a:t>
            </a:r>
            <a:endParaRPr lang="en-US" dirty="0" smtClean="0"/>
          </a:p>
          <a:p>
            <a:r>
              <a:rPr lang="en-US" dirty="0" smtClean="0"/>
              <a:t>Creativity</a:t>
            </a:r>
          </a:p>
          <a:p>
            <a:r>
              <a:rPr lang="en-US" dirty="0" smtClean="0"/>
              <a:t>Freedom</a:t>
            </a:r>
            <a:endParaRPr lang="en-US" dirty="0"/>
          </a:p>
        </p:txBody>
      </p:sp>
      <p:pic>
        <p:nvPicPr>
          <p:cNvPr id="5" name="Picture 4" descr="Screen Shot 2020-01-27 at 09.50.22.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753889" y="1865918"/>
            <a:ext cx="5390111" cy="4685033"/>
          </a:xfrm>
          <a:prstGeom prst="rect">
            <a:avLst/>
          </a:prstGeom>
        </p:spPr>
      </p:pic>
    </p:spTree>
    <p:extLst>
      <p:ext uri="{BB962C8B-B14F-4D97-AF65-F5344CB8AC3E}">
        <p14:creationId xmlns:p14="http://schemas.microsoft.com/office/powerpoint/2010/main" val="267280123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Conference Critical Commentary</a:t>
            </a:r>
            <a:endParaRPr lang="en-US" dirty="0"/>
          </a:p>
        </p:txBody>
      </p:sp>
      <p:sp>
        <p:nvSpPr>
          <p:cNvPr id="3" name="Content Placeholder 2"/>
          <p:cNvSpPr>
            <a:spLocks noGrp="1"/>
          </p:cNvSpPr>
          <p:nvPr>
            <p:ph idx="1"/>
          </p:nvPr>
        </p:nvSpPr>
        <p:spPr>
          <a:xfrm>
            <a:off x="628650" y="1284942"/>
            <a:ext cx="7886700" cy="5573059"/>
          </a:xfrm>
        </p:spPr>
        <p:txBody>
          <a:bodyPr>
            <a:normAutofit fontScale="70000" lnSpcReduction="20000"/>
          </a:bodyPr>
          <a:lstStyle/>
          <a:p>
            <a:r>
              <a:rPr lang="en-US" dirty="0" smtClean="0"/>
              <a:t>What did you learn from the experience? This can extend to what you learnt from others, from the experience of presenting, the physical and mental challenge it presented, including engaging in the problems or questions you were left with surrounding your topic and that of others.</a:t>
            </a:r>
          </a:p>
          <a:p>
            <a:r>
              <a:rPr lang="en-US" dirty="0" smtClean="0"/>
              <a:t>Don’t just focus on the positive, what would you do differently? What difficulties did you encounter? How might you improve? </a:t>
            </a:r>
          </a:p>
          <a:p>
            <a:r>
              <a:rPr lang="en-US" dirty="0" smtClean="0"/>
              <a:t>Reflect on the presentations of others, focusing on the content, what did you learn, were your ideas challenged, were you inspired to go in search of more knowledge on their topic?</a:t>
            </a:r>
          </a:p>
          <a:p>
            <a:r>
              <a:rPr lang="en-US" dirty="0" smtClean="0"/>
              <a:t>Reflect on the questions you were asked, and your responses. Consider what you were not asked and what this might indicate, what did you wish you had said if you had more time, or what question would you have liked to receive from the audience and how would you respond?</a:t>
            </a:r>
          </a:p>
          <a:p>
            <a:r>
              <a:rPr lang="en-US" dirty="0" smtClean="0"/>
              <a:t>What did you learn from chairing a panel? </a:t>
            </a:r>
            <a:r>
              <a:rPr lang="mr-IN" dirty="0" smtClean="0"/>
              <a:t>–</a:t>
            </a:r>
            <a:r>
              <a:rPr lang="en-US" dirty="0" smtClean="0"/>
              <a:t> Focus on critically engaging with the content of the presentations.</a:t>
            </a:r>
          </a:p>
          <a:p>
            <a:r>
              <a:rPr lang="en-US" dirty="0" smtClean="0"/>
              <a:t>Remember don’t describe what you did, you need to be critical and analytical in the commentary.</a:t>
            </a:r>
            <a:endParaRPr lang="en-US" dirty="0"/>
          </a:p>
        </p:txBody>
      </p:sp>
    </p:spTree>
    <p:extLst>
      <p:ext uri="{BB962C8B-B14F-4D97-AF65-F5344CB8AC3E}">
        <p14:creationId xmlns:p14="http://schemas.microsoft.com/office/powerpoint/2010/main" val="3596446981"/>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Auto</a:t>
            </a:r>
            <a:r>
              <a:rPr lang="en-US" smtClean="0"/>
              <a:t>-Fiction</a:t>
            </a:r>
            <a:endParaRPr lang="en-US"/>
          </a:p>
        </p:txBody>
      </p:sp>
      <p:sp>
        <p:nvSpPr>
          <p:cNvPr id="3" name="Content Placeholder 2"/>
          <p:cNvSpPr>
            <a:spLocks noGrp="1"/>
          </p:cNvSpPr>
          <p:nvPr>
            <p:ph idx="1"/>
          </p:nvPr>
        </p:nvSpPr>
        <p:spPr>
          <a:xfrm>
            <a:off x="457200" y="1269926"/>
            <a:ext cx="8229600" cy="4856237"/>
          </a:xfrm>
        </p:spPr>
        <p:txBody>
          <a:bodyPr>
            <a:normAutofit fontScale="92500" lnSpcReduction="20000"/>
          </a:bodyPr>
          <a:lstStyle/>
          <a:p>
            <a:r>
              <a:rPr lang="en-US" dirty="0" smtClean="0"/>
              <a:t>A term used in literary criticism to refer to a form of </a:t>
            </a:r>
            <a:r>
              <a:rPr lang="en-US" dirty="0" err="1" smtClean="0"/>
              <a:t>fictionalised</a:t>
            </a:r>
            <a:r>
              <a:rPr lang="en-US" dirty="0" smtClean="0"/>
              <a:t> autobiography.</a:t>
            </a:r>
          </a:p>
          <a:p>
            <a:r>
              <a:rPr lang="en-US" dirty="0" smtClean="0"/>
              <a:t>Auto-Fiction combines two paradoxically contradictory styles, that of autobiographical writing and fiction.</a:t>
            </a:r>
          </a:p>
          <a:p>
            <a:r>
              <a:rPr lang="en-US" dirty="0" smtClean="0"/>
              <a:t>The term was first used by Serge </a:t>
            </a:r>
            <a:r>
              <a:rPr lang="en-US" dirty="0" err="1" smtClean="0"/>
              <a:t>Doubrovsky</a:t>
            </a:r>
            <a:r>
              <a:rPr lang="en-US" dirty="0" smtClean="0"/>
              <a:t> in 1977, he initially defined it as “fiction of strictly real events”. There is, however, no single agreed definition of </a:t>
            </a:r>
            <a:r>
              <a:rPr lang="en-US" dirty="0" err="1" smtClean="0"/>
              <a:t>autofiction</a:t>
            </a:r>
            <a:r>
              <a:rPr lang="en-US" dirty="0" smtClean="0"/>
              <a:t>.</a:t>
            </a:r>
          </a:p>
          <a:p>
            <a:r>
              <a:rPr lang="en-US" dirty="0" err="1" smtClean="0">
                <a:solidFill>
                  <a:srgbClr val="0000FF"/>
                </a:solidFill>
              </a:rPr>
              <a:t>Autofiction</a:t>
            </a:r>
            <a:r>
              <a:rPr lang="en-US" dirty="0" smtClean="0">
                <a:solidFill>
                  <a:srgbClr val="0000FF"/>
                </a:solidFill>
              </a:rPr>
              <a:t> gives the writer the power to write freely because it is unclear whether they are writing fiction or autobiography.</a:t>
            </a:r>
          </a:p>
          <a:p>
            <a:endParaRPr lang="en-US" dirty="0"/>
          </a:p>
        </p:txBody>
      </p:sp>
    </p:spTree>
    <p:extLst>
      <p:ext uri="{BB962C8B-B14F-4D97-AF65-F5344CB8AC3E}">
        <p14:creationId xmlns:p14="http://schemas.microsoft.com/office/powerpoint/2010/main" val="2495128429"/>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err="1" smtClean="0"/>
              <a:t>Mandanipour’s</a:t>
            </a:r>
            <a:r>
              <a:rPr lang="en-US" dirty="0" smtClean="0"/>
              <a:t> Censoring an Iranian Love Story: Three Typographical Layers</a:t>
            </a:r>
            <a:endParaRPr lang="en-US" dirty="0"/>
          </a:p>
        </p:txBody>
      </p:sp>
      <p:sp>
        <p:nvSpPr>
          <p:cNvPr id="3" name="Content Placeholder 2"/>
          <p:cNvSpPr>
            <a:spLocks noGrp="1"/>
          </p:cNvSpPr>
          <p:nvPr>
            <p:ph idx="1"/>
          </p:nvPr>
        </p:nvSpPr>
        <p:spPr>
          <a:xfrm>
            <a:off x="457200" y="1600200"/>
            <a:ext cx="8229600" cy="4955618"/>
          </a:xfrm>
        </p:spPr>
        <p:txBody>
          <a:bodyPr>
            <a:normAutofit fontScale="77500" lnSpcReduction="20000"/>
          </a:bodyPr>
          <a:lstStyle/>
          <a:p>
            <a:pPr marL="514350" indent="-514350">
              <a:buFont typeface="+mj-lt"/>
              <a:buAutoNum type="arabicPeriod"/>
            </a:pPr>
            <a:r>
              <a:rPr lang="en-US" dirty="0" smtClean="0"/>
              <a:t>Bold text is used for the love story between two subversive young Iranians named Sara and </a:t>
            </a:r>
            <a:r>
              <a:rPr lang="en-US" dirty="0" err="1" smtClean="0"/>
              <a:t>Dara</a:t>
            </a:r>
            <a:r>
              <a:rPr lang="en-US" dirty="0" smtClean="0"/>
              <a:t>, this text, it is imagined is approved by the censor.</a:t>
            </a:r>
          </a:p>
          <a:p>
            <a:pPr marL="514350" indent="-514350">
              <a:buFont typeface="+mj-lt"/>
              <a:buAutoNum type="arabicPeriod"/>
            </a:pPr>
            <a:r>
              <a:rPr lang="en-US" dirty="0" smtClean="0"/>
              <a:t>The interior plot is in bold and struck-through, because had it been included it would have made the story too political or sexually charged to be published.</a:t>
            </a:r>
          </a:p>
          <a:p>
            <a:pPr marL="514350" indent="-514350">
              <a:buFont typeface="+mj-lt"/>
              <a:buAutoNum type="arabicPeriod"/>
            </a:pPr>
            <a:r>
              <a:rPr lang="en-US" dirty="0" smtClean="0"/>
              <a:t>Non-bolded story of a frustrated author also named </a:t>
            </a:r>
            <a:r>
              <a:rPr lang="en-US" dirty="0" err="1" smtClean="0"/>
              <a:t>Shahriar</a:t>
            </a:r>
            <a:r>
              <a:rPr lang="en-US" dirty="0" smtClean="0"/>
              <a:t> </a:t>
            </a:r>
            <a:r>
              <a:rPr lang="en-US" dirty="0" err="1" smtClean="0"/>
              <a:t>Mandanipour</a:t>
            </a:r>
            <a:r>
              <a:rPr lang="en-US" dirty="0" smtClean="0"/>
              <a:t>, who struggles against a fictive censoring bureaucrat named after Dostoevsky’s </a:t>
            </a:r>
            <a:r>
              <a:rPr lang="en-US" dirty="0" err="1" smtClean="0"/>
              <a:t>Porfiry</a:t>
            </a:r>
            <a:r>
              <a:rPr lang="en-US" dirty="0" smtClean="0"/>
              <a:t> </a:t>
            </a:r>
            <a:r>
              <a:rPr lang="en-US" dirty="0" err="1" smtClean="0"/>
              <a:t>Petrovich</a:t>
            </a:r>
            <a:r>
              <a:rPr lang="en-US" dirty="0" smtClean="0"/>
              <a:t> from Crime and Punishment. </a:t>
            </a:r>
            <a:r>
              <a:rPr lang="en-US" dirty="0" err="1" smtClean="0"/>
              <a:t>Porfiry</a:t>
            </a:r>
            <a:r>
              <a:rPr lang="en-US" dirty="0" smtClean="0"/>
              <a:t> </a:t>
            </a:r>
            <a:r>
              <a:rPr lang="en-US" dirty="0" err="1" smtClean="0"/>
              <a:t>Petrovich</a:t>
            </a:r>
            <a:r>
              <a:rPr lang="en-US" dirty="0" smtClean="0"/>
              <a:t> is a magistrate in charge of investigating murders, and although he only appears sparingly in Crime and Punishment, his presence is constantly felt. In Censoring an Iranian Love Story </a:t>
            </a:r>
            <a:r>
              <a:rPr lang="en-US" dirty="0" err="1" smtClean="0"/>
              <a:t>Petrovich</a:t>
            </a:r>
            <a:r>
              <a:rPr lang="en-US" dirty="0"/>
              <a:t> </a:t>
            </a:r>
            <a:r>
              <a:rPr lang="en-US" dirty="0" smtClean="0"/>
              <a:t>is a censoring bureaucrat from Iran’s Ministry of Culture and Islamic Guidance.</a:t>
            </a:r>
          </a:p>
        </p:txBody>
      </p:sp>
    </p:spTree>
    <p:extLst>
      <p:ext uri="{BB962C8B-B14F-4D97-AF65-F5344CB8AC3E}">
        <p14:creationId xmlns:p14="http://schemas.microsoft.com/office/powerpoint/2010/main" val="4052029909"/>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dirty="0" smtClean="0">
                <a:solidFill>
                  <a:srgbClr val="3366FF"/>
                </a:solidFill>
              </a:rPr>
              <a:t>Creative Activity: Censoring the Self</a:t>
            </a:r>
            <a:br>
              <a:rPr lang="en-US" dirty="0" smtClean="0">
                <a:solidFill>
                  <a:srgbClr val="3366FF"/>
                </a:solidFill>
              </a:rPr>
            </a:br>
            <a:r>
              <a:rPr lang="en-US" dirty="0" smtClean="0"/>
              <a:t>Three </a:t>
            </a:r>
            <a:r>
              <a:rPr lang="en-US" dirty="0"/>
              <a:t>Typographical </a:t>
            </a:r>
            <a:r>
              <a:rPr lang="en-US" dirty="0" smtClean="0"/>
              <a:t>Layers of Censorship</a:t>
            </a:r>
            <a:endParaRPr lang="en-US" dirty="0"/>
          </a:p>
        </p:txBody>
      </p:sp>
      <p:sp>
        <p:nvSpPr>
          <p:cNvPr id="3" name="Content Placeholder 2"/>
          <p:cNvSpPr>
            <a:spLocks noGrp="1"/>
          </p:cNvSpPr>
          <p:nvPr>
            <p:ph idx="1"/>
          </p:nvPr>
        </p:nvSpPr>
        <p:spPr>
          <a:xfrm>
            <a:off x="457200" y="1720026"/>
            <a:ext cx="8229600" cy="3956037"/>
          </a:xfrm>
        </p:spPr>
        <p:txBody>
          <a:bodyPr>
            <a:normAutofit/>
          </a:bodyPr>
          <a:lstStyle/>
          <a:p>
            <a:pPr>
              <a:buAutoNum type="arabicPeriod"/>
            </a:pPr>
            <a:r>
              <a:rPr lang="en-US" sz="2400" dirty="0"/>
              <a:t>Bold </a:t>
            </a:r>
            <a:r>
              <a:rPr lang="en-US" sz="2400" dirty="0" smtClean="0"/>
              <a:t>font / </a:t>
            </a:r>
            <a:r>
              <a:rPr lang="en-US" sz="2400" dirty="0" err="1" smtClean="0"/>
              <a:t>colour</a:t>
            </a:r>
            <a:r>
              <a:rPr lang="en-US" sz="2400" dirty="0" smtClean="0"/>
              <a:t> font </a:t>
            </a:r>
            <a:r>
              <a:rPr lang="en-US" sz="2400" dirty="0"/>
              <a:t>– what we feel able to say</a:t>
            </a:r>
          </a:p>
          <a:p>
            <a:pPr>
              <a:buAutoNum type="arabicPeriod"/>
            </a:pPr>
            <a:r>
              <a:rPr lang="en-US" sz="2400" dirty="0" smtClean="0"/>
              <a:t>Struck </a:t>
            </a:r>
            <a:r>
              <a:rPr lang="en-US" sz="2400" dirty="0"/>
              <a:t>out/crossed out </a:t>
            </a:r>
            <a:r>
              <a:rPr lang="en-US" sz="2400" dirty="0" smtClean="0"/>
              <a:t>font – </a:t>
            </a:r>
            <a:r>
              <a:rPr lang="en-US" sz="2400" dirty="0"/>
              <a:t>what we feel we cannot say</a:t>
            </a:r>
          </a:p>
          <a:p>
            <a:pPr>
              <a:buAutoNum type="arabicPeriod"/>
            </a:pPr>
            <a:r>
              <a:rPr lang="en-US" sz="2400" dirty="0"/>
              <a:t>Non-</a:t>
            </a:r>
            <a:r>
              <a:rPr lang="en-US" sz="2400" dirty="0" smtClean="0"/>
              <a:t>bold </a:t>
            </a:r>
            <a:r>
              <a:rPr lang="en-US" sz="2400" dirty="0"/>
              <a:t>– our internal monologue detailing the struggle over what we wish to </a:t>
            </a:r>
            <a:r>
              <a:rPr lang="en-US" sz="2400" dirty="0" smtClean="0"/>
              <a:t>say, and our personal conflict with censorship.</a:t>
            </a:r>
            <a:endParaRPr lang="en-US" sz="2400" dirty="0"/>
          </a:p>
          <a:p>
            <a:endParaRPr lang="en-US" sz="2400" dirty="0"/>
          </a:p>
        </p:txBody>
      </p:sp>
      <p:pic>
        <p:nvPicPr>
          <p:cNvPr id="4" name="Picture 3"/>
          <p:cNvPicPr>
            <a:picLocks noChangeAspect="1"/>
          </p:cNvPicPr>
          <p:nvPr/>
        </p:nvPicPr>
        <p:blipFill>
          <a:blip r:embed="rId2"/>
          <a:stretch>
            <a:fillRect/>
          </a:stretch>
        </p:blipFill>
        <p:spPr>
          <a:xfrm>
            <a:off x="0" y="3933490"/>
            <a:ext cx="9144000" cy="2924510"/>
          </a:xfrm>
          <a:prstGeom prst="rect">
            <a:avLst/>
          </a:prstGeom>
        </p:spPr>
      </p:pic>
    </p:spTree>
    <p:extLst>
      <p:ext uri="{BB962C8B-B14F-4D97-AF65-F5344CB8AC3E}">
        <p14:creationId xmlns:p14="http://schemas.microsoft.com/office/powerpoint/2010/main" val="2959117793"/>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Blogging/</a:t>
            </a:r>
            <a:r>
              <a:rPr lang="en-US" dirty="0" err="1" smtClean="0"/>
              <a:t>Vlogging</a:t>
            </a:r>
            <a:r>
              <a:rPr lang="en-US" dirty="0" smtClean="0"/>
              <a:t>/Essay</a:t>
            </a:r>
            <a:endParaRPr lang="en-US" dirty="0"/>
          </a:p>
        </p:txBody>
      </p:sp>
      <p:sp>
        <p:nvSpPr>
          <p:cNvPr id="3" name="Content Placeholder 2"/>
          <p:cNvSpPr>
            <a:spLocks noGrp="1"/>
          </p:cNvSpPr>
          <p:nvPr>
            <p:ph idx="1"/>
          </p:nvPr>
        </p:nvSpPr>
        <p:spPr>
          <a:xfrm>
            <a:off x="457200" y="1600200"/>
            <a:ext cx="3540256" cy="4525963"/>
          </a:xfrm>
        </p:spPr>
        <p:txBody>
          <a:bodyPr>
            <a:normAutofit fontScale="77500" lnSpcReduction="20000"/>
          </a:bodyPr>
          <a:lstStyle/>
          <a:p>
            <a:r>
              <a:rPr lang="en-US" dirty="0" smtClean="0"/>
              <a:t>Control their learning journey </a:t>
            </a:r>
            <a:r>
              <a:rPr lang="mr-IN" dirty="0" smtClean="0"/>
              <a:t>–</a:t>
            </a:r>
            <a:r>
              <a:rPr lang="en-US" dirty="0" smtClean="0"/>
              <a:t> choice of traditional assessment method or to blog/</a:t>
            </a:r>
            <a:r>
              <a:rPr lang="en-US" dirty="0" err="1" smtClean="0"/>
              <a:t>vlog</a:t>
            </a:r>
            <a:endParaRPr lang="en-US" dirty="0" smtClean="0"/>
          </a:p>
          <a:p>
            <a:r>
              <a:rPr lang="en-US" dirty="0" smtClean="0"/>
              <a:t>Technology enhanced education</a:t>
            </a:r>
          </a:p>
          <a:p>
            <a:r>
              <a:rPr lang="en-US" dirty="0" smtClean="0"/>
              <a:t>Interdisciplinary thinking</a:t>
            </a:r>
          </a:p>
          <a:p>
            <a:r>
              <a:rPr lang="en-US" dirty="0" smtClean="0"/>
              <a:t>Week 1 </a:t>
            </a:r>
            <a:r>
              <a:rPr lang="en-US" dirty="0" err="1" smtClean="0"/>
              <a:t>gloup</a:t>
            </a:r>
            <a:r>
              <a:rPr lang="en-US" dirty="0" smtClean="0"/>
              <a:t> blogging exercise in class</a:t>
            </a:r>
          </a:p>
          <a:p>
            <a:r>
              <a:rPr lang="en-US" dirty="0" smtClean="0"/>
              <a:t>Weekly questions as a source of inspiration</a:t>
            </a:r>
          </a:p>
          <a:p>
            <a:r>
              <a:rPr lang="en-US" dirty="0" smtClean="0"/>
              <a:t>Peer led learning</a:t>
            </a:r>
          </a:p>
          <a:p>
            <a:endParaRPr lang="en-US" dirty="0"/>
          </a:p>
        </p:txBody>
      </p:sp>
      <p:pic>
        <p:nvPicPr>
          <p:cNvPr id="4" name="Picture 3" descr="Screen Shot 2020-01-26 at 18.34.06.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315264" y="1417638"/>
            <a:ext cx="4828736" cy="5258593"/>
          </a:xfrm>
          <a:prstGeom prst="rect">
            <a:avLst/>
          </a:prstGeom>
        </p:spPr>
      </p:pic>
    </p:spTree>
    <p:extLst>
      <p:ext uri="{BB962C8B-B14F-4D97-AF65-F5344CB8AC3E}">
        <p14:creationId xmlns:p14="http://schemas.microsoft.com/office/powerpoint/2010/main" val="77365331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Structure</a:t>
            </a:r>
            <a:endParaRPr lang="en-US" dirty="0"/>
          </a:p>
        </p:txBody>
      </p:sp>
      <p:sp>
        <p:nvSpPr>
          <p:cNvPr id="3" name="Content Placeholder 2"/>
          <p:cNvSpPr>
            <a:spLocks noGrp="1"/>
          </p:cNvSpPr>
          <p:nvPr>
            <p:ph idx="1"/>
          </p:nvPr>
        </p:nvSpPr>
        <p:spPr/>
        <p:txBody>
          <a:bodyPr>
            <a:normAutofit/>
          </a:bodyPr>
          <a:lstStyle/>
          <a:p>
            <a:pPr marL="514350" indent="-514350">
              <a:buFont typeface="+mj-lt"/>
              <a:buAutoNum type="arabicPeriod"/>
            </a:pPr>
            <a:r>
              <a:rPr lang="en-US" dirty="0" smtClean="0"/>
              <a:t>Censorship </a:t>
            </a:r>
            <a:r>
              <a:rPr lang="en-US" dirty="0"/>
              <a:t>and Society and </a:t>
            </a:r>
            <a:r>
              <a:rPr lang="en-US" dirty="0" smtClean="0"/>
              <a:t>Feminist </a:t>
            </a:r>
            <a:r>
              <a:rPr lang="en-US" dirty="0"/>
              <a:t>Dissent: Theory, Practice and </a:t>
            </a:r>
            <a:r>
              <a:rPr lang="en-US" dirty="0" smtClean="0"/>
              <a:t>Resistance</a:t>
            </a:r>
          </a:p>
          <a:p>
            <a:pPr marL="514350" indent="-514350">
              <a:buFont typeface="+mj-lt"/>
              <a:buAutoNum type="arabicPeriod"/>
            </a:pPr>
            <a:r>
              <a:rPr lang="en-US" dirty="0"/>
              <a:t>Personal Experience Assessment</a:t>
            </a:r>
          </a:p>
          <a:p>
            <a:pPr marL="514350" indent="-514350">
              <a:buFont typeface="+mj-lt"/>
              <a:buAutoNum type="arabicPeriod"/>
            </a:pPr>
            <a:r>
              <a:rPr lang="en-US" dirty="0" smtClean="0"/>
              <a:t>Student </a:t>
            </a:r>
            <a:r>
              <a:rPr lang="en-US" dirty="0" smtClean="0"/>
              <a:t>Feedback on Assessments at Warwick</a:t>
            </a:r>
          </a:p>
          <a:p>
            <a:pPr marL="514350" indent="-514350">
              <a:buFont typeface="+mj-lt"/>
              <a:buAutoNum type="arabicPeriod"/>
            </a:pPr>
            <a:r>
              <a:rPr lang="en-US" dirty="0" smtClean="0"/>
              <a:t>Speed Dating: Find your perfect assessment match!</a:t>
            </a:r>
          </a:p>
          <a:p>
            <a:pPr marL="514350" indent="-514350">
              <a:buFont typeface="+mj-lt"/>
              <a:buAutoNum type="arabicPeriod"/>
            </a:pPr>
            <a:r>
              <a:rPr lang="en-US" dirty="0" smtClean="0"/>
              <a:t>Transforming Assessments: An IATL Toolkit</a:t>
            </a:r>
          </a:p>
          <a:p>
            <a:pPr marL="514350" indent="-514350">
              <a:buFont typeface="+mj-lt"/>
              <a:buAutoNum type="arabicPeriod"/>
            </a:pPr>
            <a:endParaRPr lang="en-US" dirty="0" smtClean="0"/>
          </a:p>
          <a:p>
            <a:pPr marL="514350" indent="-514350">
              <a:buFont typeface="+mj-lt"/>
              <a:buAutoNum type="arabicPeriod"/>
            </a:pPr>
            <a:endParaRPr lang="en-US" dirty="0"/>
          </a:p>
        </p:txBody>
      </p:sp>
    </p:spTree>
    <p:extLst>
      <p:ext uri="{BB962C8B-B14F-4D97-AF65-F5344CB8AC3E}">
        <p14:creationId xmlns:p14="http://schemas.microsoft.com/office/powerpoint/2010/main" val="371104429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Feminist Dissent:</a:t>
            </a:r>
            <a:br>
              <a:rPr lang="en-US" dirty="0"/>
            </a:br>
            <a:r>
              <a:rPr lang="en-US" dirty="0"/>
              <a:t> Theory, Practice and Resistance</a:t>
            </a:r>
          </a:p>
        </p:txBody>
      </p:sp>
      <p:pic>
        <p:nvPicPr>
          <p:cNvPr id="4" name="Content Placeholder 3" descr="struggle_not_submission.jpg"/>
          <p:cNvPicPr>
            <a:picLocks noGrp="1" noChangeAspect="1"/>
          </p:cNvPicPr>
          <p:nvPr>
            <p:ph idx="1"/>
          </p:nvPr>
        </p:nvPicPr>
        <p:blipFill>
          <a:blip r:embed="rId2">
            <a:extLst>
              <a:ext uri="{28A0092B-C50C-407E-A947-70E740481C1C}">
                <a14:useLocalDpi xmlns:a14="http://schemas.microsoft.com/office/drawing/2010/main" val="0"/>
              </a:ext>
            </a:extLst>
          </a:blip>
          <a:srcRect t="8433" b="8433"/>
          <a:stretch>
            <a:fillRect/>
          </a:stretch>
        </p:blipFill>
        <p:spPr/>
      </p:pic>
    </p:spTree>
    <p:extLst>
      <p:ext uri="{BB962C8B-B14F-4D97-AF65-F5344CB8AC3E}">
        <p14:creationId xmlns:p14="http://schemas.microsoft.com/office/powerpoint/2010/main" val="237019021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Feminist Dissent:</a:t>
            </a:r>
            <a:br>
              <a:rPr lang="en-US" dirty="0" smtClean="0"/>
            </a:br>
            <a:r>
              <a:rPr lang="en-US" dirty="0" smtClean="0"/>
              <a:t> Theory, Practice and Resistance</a:t>
            </a:r>
            <a:endParaRPr lang="en-US" dirty="0"/>
          </a:p>
        </p:txBody>
      </p:sp>
      <p:sp>
        <p:nvSpPr>
          <p:cNvPr id="3" name="Content Placeholder 2"/>
          <p:cNvSpPr>
            <a:spLocks noGrp="1"/>
          </p:cNvSpPr>
          <p:nvPr>
            <p:ph idx="1"/>
          </p:nvPr>
        </p:nvSpPr>
        <p:spPr>
          <a:xfrm>
            <a:off x="457200" y="1861508"/>
            <a:ext cx="8229600" cy="3600861"/>
          </a:xfrm>
        </p:spPr>
        <p:txBody>
          <a:bodyPr>
            <a:normAutofit fontScale="85000" lnSpcReduction="20000"/>
          </a:bodyPr>
          <a:lstStyle/>
          <a:p>
            <a:r>
              <a:rPr lang="en-US" dirty="0" smtClean="0"/>
              <a:t>Design a campaign, conference or </a:t>
            </a:r>
            <a:r>
              <a:rPr lang="en-US" dirty="0" err="1" smtClean="0"/>
              <a:t>organisation</a:t>
            </a:r>
            <a:r>
              <a:rPr lang="en-US" dirty="0" smtClean="0"/>
              <a:t> to incite some form of change </a:t>
            </a:r>
            <a:r>
              <a:rPr lang="mr-IN" dirty="0" smtClean="0"/>
              <a:t>–</a:t>
            </a:r>
            <a:r>
              <a:rPr lang="en-US" dirty="0" smtClean="0"/>
              <a:t> 50%</a:t>
            </a:r>
          </a:p>
          <a:p>
            <a:r>
              <a:rPr lang="en-US" dirty="0" smtClean="0"/>
              <a:t>Research Project </a:t>
            </a:r>
            <a:r>
              <a:rPr lang="mr-IN" dirty="0" smtClean="0"/>
              <a:t>–</a:t>
            </a:r>
            <a:r>
              <a:rPr lang="en-US" dirty="0" smtClean="0"/>
              <a:t> 50%</a:t>
            </a:r>
          </a:p>
          <a:p>
            <a:r>
              <a:rPr lang="en-US" dirty="0" smtClean="0"/>
              <a:t>Externals: Optional Certificate </a:t>
            </a:r>
            <a:r>
              <a:rPr lang="en-US" dirty="0" smtClean="0"/>
              <a:t>Assignment</a:t>
            </a:r>
          </a:p>
          <a:p>
            <a:r>
              <a:rPr lang="en-US" dirty="0"/>
              <a:t>The external participants online are international, they include students from Australia, Pakistan and India, academics from Manitoba, Namibia, Cape Town, Dublin and Arkansas, activists from the UK, Malawi and Nigeria.</a:t>
            </a:r>
            <a:r>
              <a:rPr lang="en-GB" dirty="0"/>
              <a:t> </a:t>
            </a:r>
            <a:endParaRPr lang="en-US" dirty="0" smtClean="0"/>
          </a:p>
        </p:txBody>
      </p:sp>
    </p:spTree>
    <p:extLst>
      <p:ext uri="{BB962C8B-B14F-4D97-AF65-F5344CB8AC3E}">
        <p14:creationId xmlns:p14="http://schemas.microsoft.com/office/powerpoint/2010/main" val="174888752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74638"/>
            <a:ext cx="9178274" cy="1325562"/>
          </a:xfrm>
        </p:spPr>
        <p:txBody>
          <a:bodyPr>
            <a:normAutofit fontScale="90000"/>
          </a:bodyPr>
          <a:lstStyle/>
          <a:p>
            <a:r>
              <a:rPr lang="en-US" dirty="0"/>
              <a:t>Design a campaign, conference or </a:t>
            </a:r>
            <a:r>
              <a:rPr lang="en-US" dirty="0" err="1"/>
              <a:t>organisation</a:t>
            </a:r>
            <a:r>
              <a:rPr lang="en-US" dirty="0"/>
              <a:t> to incite some form of change</a:t>
            </a:r>
          </a:p>
        </p:txBody>
      </p:sp>
      <p:sp>
        <p:nvSpPr>
          <p:cNvPr id="3" name="Content Placeholder 2"/>
          <p:cNvSpPr>
            <a:spLocks noGrp="1"/>
          </p:cNvSpPr>
          <p:nvPr>
            <p:ph idx="1"/>
          </p:nvPr>
        </p:nvSpPr>
        <p:spPr/>
        <p:txBody>
          <a:bodyPr>
            <a:normAutofit/>
          </a:bodyPr>
          <a:lstStyle/>
          <a:p>
            <a:pPr lvl="1"/>
            <a:r>
              <a:rPr lang="en-US" dirty="0" smtClean="0"/>
              <a:t>Students </a:t>
            </a:r>
            <a:r>
              <a:rPr lang="en-US" dirty="0"/>
              <a:t>will be encouraged to develop an innovative way of presenting this campaign, conference, or </a:t>
            </a:r>
            <a:r>
              <a:rPr lang="en-US" dirty="0" err="1"/>
              <a:t>organisation</a:t>
            </a:r>
            <a:r>
              <a:rPr lang="en-US" dirty="0"/>
              <a:t>, be it via a website, or portfolio</a:t>
            </a:r>
          </a:p>
          <a:p>
            <a:pPr lvl="1"/>
            <a:r>
              <a:rPr lang="en-US" dirty="0"/>
              <a:t>Submissions thus far have included: documentary, blogs, podcasts, websites, letters to policy makers, app designs, teaching resource packs, posters, conference reports, articles, art.</a:t>
            </a:r>
          </a:p>
          <a:p>
            <a:endParaRPr lang="en-US" dirty="0"/>
          </a:p>
        </p:txBody>
      </p:sp>
    </p:spTree>
    <p:extLst>
      <p:ext uri="{BB962C8B-B14F-4D97-AF65-F5344CB8AC3E}">
        <p14:creationId xmlns:p14="http://schemas.microsoft.com/office/powerpoint/2010/main" val="369894294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Screen Shot 2020-01-26 at 18.40.56.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738950"/>
          </a:xfrm>
          <a:prstGeom prst="rect">
            <a:avLst/>
          </a:prstGeom>
        </p:spPr>
      </p:pic>
    </p:spTree>
    <p:extLst>
      <p:ext uri="{BB962C8B-B14F-4D97-AF65-F5344CB8AC3E}">
        <p14:creationId xmlns:p14="http://schemas.microsoft.com/office/powerpoint/2010/main" val="104182768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Screen Shot 2020-01-26 at 18.43.48.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54100" y="0"/>
            <a:ext cx="7010910" cy="6858000"/>
          </a:xfrm>
          <a:prstGeom prst="rect">
            <a:avLst/>
          </a:prstGeom>
        </p:spPr>
      </p:pic>
    </p:spTree>
    <p:extLst>
      <p:ext uri="{BB962C8B-B14F-4D97-AF65-F5344CB8AC3E}">
        <p14:creationId xmlns:p14="http://schemas.microsoft.com/office/powerpoint/2010/main" val="3330961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Screen Shot 2020-01-26 at 18.45.56.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23700" y="0"/>
            <a:ext cx="7467838" cy="6858000"/>
          </a:xfrm>
          <a:prstGeom prst="rect">
            <a:avLst/>
          </a:prstGeom>
        </p:spPr>
      </p:pic>
    </p:spTree>
    <p:extLst>
      <p:ext uri="{BB962C8B-B14F-4D97-AF65-F5344CB8AC3E}">
        <p14:creationId xmlns:p14="http://schemas.microsoft.com/office/powerpoint/2010/main" val="82452965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Screen Shot 2020-01-26 at 18.48.31.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58335" y="0"/>
            <a:ext cx="6797767" cy="6858000"/>
          </a:xfrm>
          <a:prstGeom prst="rect">
            <a:avLst/>
          </a:prstGeom>
        </p:spPr>
      </p:pic>
    </p:spTree>
    <p:extLst>
      <p:ext uri="{BB962C8B-B14F-4D97-AF65-F5344CB8AC3E}">
        <p14:creationId xmlns:p14="http://schemas.microsoft.com/office/powerpoint/2010/main" val="387035671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Screen Shot 2020-01-26 at 18.47.39.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02883" y="0"/>
            <a:ext cx="8005447" cy="6858000"/>
          </a:xfrm>
          <a:prstGeom prst="rect">
            <a:avLst/>
          </a:prstGeom>
        </p:spPr>
      </p:pic>
    </p:spTree>
    <p:extLst>
      <p:ext uri="{BB962C8B-B14F-4D97-AF65-F5344CB8AC3E}">
        <p14:creationId xmlns:p14="http://schemas.microsoft.com/office/powerpoint/2010/main" val="423223876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Screen Shot 2020-01-26 at 18.49.01.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28860"/>
            <a:ext cx="9144000" cy="6858000"/>
          </a:xfrm>
          <a:prstGeom prst="rect">
            <a:avLst/>
          </a:prstGeom>
        </p:spPr>
      </p:pic>
    </p:spTree>
    <p:extLst>
      <p:ext uri="{BB962C8B-B14F-4D97-AF65-F5344CB8AC3E}">
        <p14:creationId xmlns:p14="http://schemas.microsoft.com/office/powerpoint/2010/main" val="300424602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Screen Shot 2020-01-26 at 18.52.34.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47339"/>
            <a:ext cx="9144000" cy="6410661"/>
          </a:xfrm>
          <a:prstGeom prst="rect">
            <a:avLst/>
          </a:prstGeom>
        </p:spPr>
      </p:pic>
    </p:spTree>
    <p:extLst>
      <p:ext uri="{BB962C8B-B14F-4D97-AF65-F5344CB8AC3E}">
        <p14:creationId xmlns:p14="http://schemas.microsoft.com/office/powerpoint/2010/main" val="408681953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WEB_Freedom-of-Speech_Bigstock_Edited_05.02.2018.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2663031"/>
          </a:xfrm>
          <a:prstGeom prst="rect">
            <a:avLst/>
          </a:prstGeom>
        </p:spPr>
      </p:pic>
      <p:sp>
        <p:nvSpPr>
          <p:cNvPr id="5" name="Rectangle 4"/>
          <p:cNvSpPr/>
          <p:nvPr/>
        </p:nvSpPr>
        <p:spPr>
          <a:xfrm>
            <a:off x="1155131" y="3828816"/>
            <a:ext cx="6830002" cy="923330"/>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wrap="none" lIns="91440" tIns="45720" rIns="91440" bIns="45720">
            <a:spAutoFit/>
          </a:bodyPr>
          <a:lstStyle/>
          <a:p>
            <a:pPr algn="ctr"/>
            <a:r>
              <a:rPr lang="en-US" sz="5400" b="1" cap="none" spc="0"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Censorship and Society</a:t>
            </a:r>
            <a:endParaRPr lang="en-US" sz="5400" b="1" cap="none" spc="0"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Tree>
    <p:extLst>
      <p:ext uri="{BB962C8B-B14F-4D97-AF65-F5344CB8AC3E}">
        <p14:creationId xmlns:p14="http://schemas.microsoft.com/office/powerpoint/2010/main" val="866954598"/>
      </p:ext>
    </p:extLst>
  </p:cSld>
  <p:clrMapOvr>
    <a:masterClrMapping/>
  </p:clrMapOvr>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Research Project </a:t>
            </a:r>
            <a:r>
              <a:rPr lang="mr-IN" dirty="0"/>
              <a:t>–</a:t>
            </a:r>
            <a:r>
              <a:rPr lang="en-US" dirty="0"/>
              <a:t> 50</a:t>
            </a:r>
            <a:r>
              <a:rPr lang="en-US" dirty="0" smtClean="0"/>
              <a:t>%</a:t>
            </a:r>
            <a:endParaRPr lang="en-US" dirty="0"/>
          </a:p>
        </p:txBody>
      </p:sp>
      <p:sp>
        <p:nvSpPr>
          <p:cNvPr id="3" name="Content Placeholder 2"/>
          <p:cNvSpPr>
            <a:spLocks noGrp="1"/>
          </p:cNvSpPr>
          <p:nvPr>
            <p:ph idx="1"/>
          </p:nvPr>
        </p:nvSpPr>
        <p:spPr/>
        <p:txBody>
          <a:bodyPr>
            <a:normAutofit/>
          </a:bodyPr>
          <a:lstStyle/>
          <a:p>
            <a:r>
              <a:rPr lang="en-US" dirty="0" smtClean="0"/>
              <a:t>This </a:t>
            </a:r>
            <a:r>
              <a:rPr lang="en-US" dirty="0"/>
              <a:t>study should consist of original research, which could include (but is not be limited to): interviews, field visits. The research should be presented in the form of a paper, website, interactive blog, study, </a:t>
            </a:r>
            <a:r>
              <a:rPr lang="en-US" dirty="0" err="1"/>
              <a:t>moodle</a:t>
            </a:r>
            <a:r>
              <a:rPr lang="en-US" dirty="0"/>
              <a:t> page, journal, or commonplace book.</a:t>
            </a:r>
          </a:p>
          <a:p>
            <a:endParaRPr lang="en-US" dirty="0"/>
          </a:p>
        </p:txBody>
      </p:sp>
    </p:spTree>
    <p:extLst>
      <p:ext uri="{BB962C8B-B14F-4D97-AF65-F5344CB8AC3E}">
        <p14:creationId xmlns:p14="http://schemas.microsoft.com/office/powerpoint/2010/main" val="23418006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Public Pedagogic Intervention</a:t>
            </a:r>
            <a:endParaRPr lang="en-US" dirty="0"/>
          </a:p>
        </p:txBody>
      </p:sp>
      <p:sp>
        <p:nvSpPr>
          <p:cNvPr id="3" name="Content Placeholder 2"/>
          <p:cNvSpPr>
            <a:spLocks noGrp="1"/>
          </p:cNvSpPr>
          <p:nvPr>
            <p:ph idx="1"/>
          </p:nvPr>
        </p:nvSpPr>
        <p:spPr/>
        <p:txBody>
          <a:bodyPr/>
          <a:lstStyle/>
          <a:p>
            <a:r>
              <a:rPr lang="en-US" dirty="0"/>
              <a:t>Externals: Optional Certificate Assignment</a:t>
            </a:r>
          </a:p>
          <a:p>
            <a:pPr lvl="1"/>
            <a:r>
              <a:rPr lang="en-US" dirty="0"/>
              <a:t>Please tell us about your experience of this module in up to 500 words in order to earn a certificate</a:t>
            </a:r>
          </a:p>
          <a:p>
            <a:endParaRPr lang="en-US" dirty="0"/>
          </a:p>
        </p:txBody>
      </p:sp>
    </p:spTree>
    <p:extLst>
      <p:ext uri="{BB962C8B-B14F-4D97-AF65-F5344CB8AC3E}">
        <p14:creationId xmlns:p14="http://schemas.microsoft.com/office/powerpoint/2010/main" val="71071707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Challenges and Opportunities</a:t>
            </a:r>
            <a:endParaRPr lang="en-US" dirty="0"/>
          </a:p>
        </p:txBody>
      </p:sp>
      <p:sp>
        <p:nvSpPr>
          <p:cNvPr id="3" name="Content Placeholder 2"/>
          <p:cNvSpPr>
            <a:spLocks noGrp="1"/>
          </p:cNvSpPr>
          <p:nvPr>
            <p:ph idx="1"/>
          </p:nvPr>
        </p:nvSpPr>
        <p:spPr/>
        <p:txBody>
          <a:bodyPr>
            <a:normAutofit fontScale="92500" lnSpcReduction="20000"/>
          </a:bodyPr>
          <a:lstStyle/>
          <a:p>
            <a:r>
              <a:rPr lang="en-US" dirty="0"/>
              <a:t>Challenges</a:t>
            </a:r>
          </a:p>
          <a:p>
            <a:pPr lvl="1"/>
            <a:r>
              <a:rPr lang="en-US" dirty="0"/>
              <a:t>Anxiety surrounding presenting/public speaking</a:t>
            </a:r>
          </a:p>
          <a:p>
            <a:pPr lvl="1"/>
            <a:r>
              <a:rPr lang="en-US" dirty="0" smtClean="0"/>
              <a:t>How to assess and feedback</a:t>
            </a:r>
          </a:p>
          <a:p>
            <a:pPr lvl="1"/>
            <a:r>
              <a:rPr lang="en-US" dirty="0" smtClean="0"/>
              <a:t>Support and guidance</a:t>
            </a:r>
            <a:endParaRPr lang="en-US" dirty="0"/>
          </a:p>
          <a:p>
            <a:r>
              <a:rPr lang="en-US" dirty="0"/>
              <a:t>Opportunities</a:t>
            </a:r>
          </a:p>
          <a:p>
            <a:pPr lvl="1"/>
            <a:r>
              <a:rPr lang="en-US" dirty="0"/>
              <a:t>“Student as researcher” </a:t>
            </a:r>
            <a:r>
              <a:rPr lang="mr-IN" dirty="0"/>
              <a:t>–</a:t>
            </a:r>
            <a:r>
              <a:rPr lang="en-US" dirty="0"/>
              <a:t> modeled on academic conference</a:t>
            </a:r>
          </a:p>
          <a:p>
            <a:pPr lvl="1"/>
            <a:r>
              <a:rPr lang="en-US" dirty="0"/>
              <a:t>Improve presentation </a:t>
            </a:r>
            <a:r>
              <a:rPr lang="en-US" dirty="0" smtClean="0"/>
              <a:t>skills, team work </a:t>
            </a:r>
            <a:r>
              <a:rPr lang="mr-IN" dirty="0" smtClean="0"/>
              <a:t>–</a:t>
            </a:r>
            <a:r>
              <a:rPr lang="en-US" dirty="0" smtClean="0"/>
              <a:t> transferrable skills</a:t>
            </a:r>
          </a:p>
          <a:p>
            <a:pPr lvl="1"/>
            <a:r>
              <a:rPr lang="en-US" dirty="0" smtClean="0"/>
              <a:t>Assessment specific mark schemes</a:t>
            </a:r>
          </a:p>
          <a:p>
            <a:pPr lvl="1"/>
            <a:r>
              <a:rPr lang="en-US" dirty="0" smtClean="0"/>
              <a:t>Innovative </a:t>
            </a:r>
            <a:r>
              <a:rPr lang="en-US" dirty="0" smtClean="0"/>
              <a:t>submissions </a:t>
            </a:r>
            <a:endParaRPr lang="en-US" dirty="0"/>
          </a:p>
          <a:p>
            <a:endParaRPr lang="en-US" dirty="0"/>
          </a:p>
        </p:txBody>
      </p:sp>
    </p:spTree>
    <p:extLst>
      <p:ext uri="{BB962C8B-B14F-4D97-AF65-F5344CB8AC3E}">
        <p14:creationId xmlns:p14="http://schemas.microsoft.com/office/powerpoint/2010/main" val="215665779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39552" y="2060848"/>
            <a:ext cx="8229600" cy="3489251"/>
          </a:xfrm>
        </p:spPr>
        <p:txBody>
          <a:bodyPr>
            <a:normAutofit/>
          </a:bodyPr>
          <a:lstStyle/>
          <a:p>
            <a:pPr algn="ctr">
              <a:buNone/>
            </a:pPr>
            <a:r>
              <a:rPr lang="en-GB" sz="8800" dirty="0" smtClean="0"/>
              <a:t>ANY QUESTIONS?</a:t>
            </a:r>
            <a:endParaRPr lang="en-GB" sz="8800" dirty="0"/>
          </a:p>
        </p:txBody>
      </p:sp>
    </p:spTree>
    <p:extLst>
      <p:ext uri="{BB962C8B-B14F-4D97-AF65-F5344CB8AC3E}">
        <p14:creationId xmlns:p14="http://schemas.microsoft.com/office/powerpoint/2010/main" val="4260630555"/>
      </p:ext>
    </p:extLst>
  </p:cSld>
  <p:clrMapOvr>
    <a:masterClrMapping/>
  </p:clrMapOvr>
  <p:timing>
    <p:tnLst>
      <p:par>
        <p:cTn xmlns:p14="http://schemas.microsoft.com/office/powerpoint/2010/mai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Personal Experiences: </a:t>
            </a:r>
            <a:br>
              <a:rPr lang="en-US" dirty="0" smtClean="0"/>
            </a:br>
            <a:r>
              <a:rPr lang="en-US" dirty="0" smtClean="0"/>
              <a:t>Challenges and Opportunities</a:t>
            </a:r>
            <a:endParaRPr lang="en-US" dirty="0"/>
          </a:p>
        </p:txBody>
      </p:sp>
      <p:sp>
        <p:nvSpPr>
          <p:cNvPr id="3" name="Content Placeholder 2"/>
          <p:cNvSpPr>
            <a:spLocks noGrp="1"/>
          </p:cNvSpPr>
          <p:nvPr>
            <p:ph idx="1"/>
          </p:nvPr>
        </p:nvSpPr>
        <p:spPr/>
        <p:txBody>
          <a:bodyPr/>
          <a:lstStyle/>
          <a:p>
            <a:r>
              <a:rPr lang="en-US" dirty="0" smtClean="0"/>
              <a:t>Type of assessment</a:t>
            </a:r>
          </a:p>
          <a:p>
            <a:r>
              <a:rPr lang="en-US" dirty="0" smtClean="0"/>
              <a:t>Feeling/experience</a:t>
            </a:r>
          </a:p>
          <a:p>
            <a:r>
              <a:rPr lang="en-US" dirty="0" smtClean="0"/>
              <a:t>Anecdote</a:t>
            </a:r>
          </a:p>
          <a:p>
            <a:r>
              <a:rPr lang="en-US" dirty="0" smtClean="0"/>
              <a:t>Feedback</a:t>
            </a:r>
          </a:p>
          <a:p>
            <a:r>
              <a:rPr lang="en-US" b="1" dirty="0" smtClean="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rPr>
              <a:t>What can we learn from this?</a:t>
            </a:r>
          </a:p>
        </p:txBody>
      </p:sp>
    </p:spTree>
    <p:extLst>
      <p:ext uri="{BB962C8B-B14F-4D97-AF65-F5344CB8AC3E}">
        <p14:creationId xmlns:p14="http://schemas.microsoft.com/office/powerpoint/2010/main" val="1600914507"/>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Speed Dating: </a:t>
            </a:r>
            <a:r>
              <a:rPr lang="en-US" dirty="0" smtClean="0"/>
              <a:t/>
            </a:r>
            <a:br>
              <a:rPr lang="en-US" dirty="0" smtClean="0"/>
            </a:br>
            <a:r>
              <a:rPr lang="en-US" dirty="0" smtClean="0"/>
              <a:t>Share </a:t>
            </a:r>
            <a:r>
              <a:rPr lang="en-US" dirty="0"/>
              <a:t>our Assessment </a:t>
            </a:r>
            <a:r>
              <a:rPr lang="en-US" dirty="0" smtClean="0"/>
              <a:t>Strategies</a:t>
            </a:r>
            <a:endParaRPr lang="en-US" dirty="0"/>
          </a:p>
        </p:txBody>
      </p:sp>
      <p:sp>
        <p:nvSpPr>
          <p:cNvPr id="3" name="Content Placeholder 2"/>
          <p:cNvSpPr>
            <a:spLocks noGrp="1"/>
          </p:cNvSpPr>
          <p:nvPr>
            <p:ph idx="1"/>
          </p:nvPr>
        </p:nvSpPr>
        <p:spPr/>
        <p:txBody>
          <a:bodyPr/>
          <a:lstStyle/>
          <a:p>
            <a:r>
              <a:rPr lang="en-US" dirty="0" smtClean="0"/>
              <a:t>What is innovative and transformative about our assessment methods?</a:t>
            </a:r>
          </a:p>
          <a:p>
            <a:r>
              <a:rPr lang="en-US" dirty="0" smtClean="0"/>
              <a:t>What assessment methods were particularly appealing?</a:t>
            </a:r>
          </a:p>
          <a:p>
            <a:r>
              <a:rPr lang="en-US" dirty="0" smtClean="0"/>
              <a:t>Find your perfect match!</a:t>
            </a:r>
            <a:endParaRPr lang="en-US" dirty="0"/>
          </a:p>
        </p:txBody>
      </p:sp>
    </p:spTree>
    <p:extLst>
      <p:ext uri="{BB962C8B-B14F-4D97-AF65-F5344CB8AC3E}">
        <p14:creationId xmlns:p14="http://schemas.microsoft.com/office/powerpoint/2010/main" val="700812569"/>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NSS 2019</a:t>
            </a:r>
            <a:endParaRPr lang="en-US" dirty="0"/>
          </a:p>
        </p:txBody>
      </p:sp>
      <p:pic>
        <p:nvPicPr>
          <p:cNvPr id="4" name="Picture 3"/>
          <p:cNvPicPr>
            <a:picLocks noChangeAspect="1"/>
          </p:cNvPicPr>
          <p:nvPr/>
        </p:nvPicPr>
        <p:blipFill>
          <a:blip r:embed="rId2"/>
          <a:stretch>
            <a:fillRect/>
          </a:stretch>
        </p:blipFill>
        <p:spPr>
          <a:xfrm>
            <a:off x="673100" y="1417638"/>
            <a:ext cx="8013700" cy="2133600"/>
          </a:xfrm>
          <a:prstGeom prst="rect">
            <a:avLst/>
          </a:prstGeom>
        </p:spPr>
      </p:pic>
      <p:pic>
        <p:nvPicPr>
          <p:cNvPr id="5" name="Picture 4"/>
          <p:cNvPicPr>
            <a:picLocks noChangeAspect="1"/>
          </p:cNvPicPr>
          <p:nvPr/>
        </p:nvPicPr>
        <p:blipFill>
          <a:blip r:embed="rId3"/>
          <a:stretch>
            <a:fillRect/>
          </a:stretch>
        </p:blipFill>
        <p:spPr>
          <a:xfrm>
            <a:off x="0" y="3774546"/>
            <a:ext cx="9144000" cy="1387611"/>
          </a:xfrm>
          <a:prstGeom prst="rect">
            <a:avLst/>
          </a:prstGeom>
        </p:spPr>
      </p:pic>
    </p:spTree>
    <p:extLst>
      <p:ext uri="{BB962C8B-B14F-4D97-AF65-F5344CB8AC3E}">
        <p14:creationId xmlns:p14="http://schemas.microsoft.com/office/powerpoint/2010/main" val="356681942"/>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Why do we need to transform assessment?</a:t>
            </a:r>
            <a:endParaRPr lang="en-US" dirty="0"/>
          </a:p>
        </p:txBody>
      </p:sp>
      <p:sp>
        <p:nvSpPr>
          <p:cNvPr id="3" name="Content Placeholder 2"/>
          <p:cNvSpPr>
            <a:spLocks noGrp="1"/>
          </p:cNvSpPr>
          <p:nvPr>
            <p:ph idx="1"/>
          </p:nvPr>
        </p:nvSpPr>
        <p:spPr/>
        <p:txBody>
          <a:bodyPr>
            <a:normAutofit fontScale="77500" lnSpcReduction="20000"/>
          </a:bodyPr>
          <a:lstStyle/>
          <a:p>
            <a:r>
              <a:rPr lang="en-US" dirty="0" smtClean="0">
                <a:solidFill>
                  <a:srgbClr val="FF0000"/>
                </a:solidFill>
              </a:rPr>
              <a:t>Improve student satisfaction </a:t>
            </a:r>
            <a:r>
              <a:rPr lang="mr-IN" dirty="0" smtClean="0"/>
              <a:t>–</a:t>
            </a:r>
            <a:r>
              <a:rPr lang="en-US" dirty="0" smtClean="0"/>
              <a:t> strong rationale and convincing evidence to create meaningful assessment</a:t>
            </a:r>
          </a:p>
          <a:p>
            <a:r>
              <a:rPr lang="en-US" dirty="0" smtClean="0">
                <a:solidFill>
                  <a:srgbClr val="FF0000"/>
                </a:solidFill>
              </a:rPr>
              <a:t>Improve graduate employability </a:t>
            </a:r>
            <a:r>
              <a:rPr lang="en-US" dirty="0" smtClean="0"/>
              <a:t>and transferable skills</a:t>
            </a:r>
          </a:p>
          <a:p>
            <a:r>
              <a:rPr lang="en-US" dirty="0" smtClean="0"/>
              <a:t>Improve level of </a:t>
            </a:r>
            <a:r>
              <a:rPr lang="en-US" dirty="0" smtClean="0">
                <a:solidFill>
                  <a:srgbClr val="FF0000"/>
                </a:solidFill>
              </a:rPr>
              <a:t>student engagement in learning </a:t>
            </a:r>
            <a:r>
              <a:rPr lang="en-US" dirty="0" smtClean="0"/>
              <a:t>throughout their degrees; encouraging them to be active participants in the learning process</a:t>
            </a:r>
          </a:p>
          <a:p>
            <a:r>
              <a:rPr lang="en-US" dirty="0" smtClean="0">
                <a:solidFill>
                  <a:srgbClr val="FF0000"/>
                </a:solidFill>
              </a:rPr>
              <a:t>Reduce attainment gaps</a:t>
            </a:r>
            <a:r>
              <a:rPr lang="en-US" dirty="0" smtClean="0"/>
              <a:t>; help the retention and progression of students from diverse backgrounds</a:t>
            </a:r>
          </a:p>
          <a:p>
            <a:r>
              <a:rPr lang="en-US" dirty="0">
                <a:solidFill>
                  <a:srgbClr val="FF0000"/>
                </a:solidFill>
              </a:rPr>
              <a:t>R</a:t>
            </a:r>
            <a:r>
              <a:rPr lang="en-US" dirty="0" smtClean="0">
                <a:solidFill>
                  <a:srgbClr val="FF0000"/>
                </a:solidFill>
              </a:rPr>
              <a:t>aise awareness</a:t>
            </a:r>
            <a:r>
              <a:rPr lang="en-US" dirty="0" smtClean="0"/>
              <a:t> among staff of the principles of good assessment and feedback</a:t>
            </a:r>
          </a:p>
          <a:p>
            <a:r>
              <a:rPr lang="en-US" dirty="0">
                <a:solidFill>
                  <a:srgbClr val="FF0000"/>
                </a:solidFill>
              </a:rPr>
              <a:t>Encourage research-informed teaching</a:t>
            </a:r>
          </a:p>
          <a:p>
            <a:r>
              <a:rPr lang="en-US" dirty="0" smtClean="0">
                <a:solidFill>
                  <a:srgbClr val="FF0000"/>
                </a:solidFill>
              </a:rPr>
              <a:t>Position IATL as a leader in pedagogic change</a:t>
            </a:r>
            <a:r>
              <a:rPr lang="en-US" dirty="0" smtClean="0"/>
              <a:t>; encouraging wider pedagogic innovation</a:t>
            </a:r>
          </a:p>
          <a:p>
            <a:endParaRPr lang="en-US" dirty="0" smtClean="0"/>
          </a:p>
        </p:txBody>
      </p:sp>
    </p:spTree>
    <p:extLst>
      <p:ext uri="{BB962C8B-B14F-4D97-AF65-F5344CB8AC3E}">
        <p14:creationId xmlns:p14="http://schemas.microsoft.com/office/powerpoint/2010/main" val="3707743005"/>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Challenge:</a:t>
            </a:r>
            <a:endParaRPr lang="en-US" dirty="0"/>
          </a:p>
        </p:txBody>
      </p:sp>
      <p:sp>
        <p:nvSpPr>
          <p:cNvPr id="3" name="Content Placeholder 2"/>
          <p:cNvSpPr>
            <a:spLocks noGrp="1"/>
          </p:cNvSpPr>
          <p:nvPr>
            <p:ph idx="1"/>
          </p:nvPr>
        </p:nvSpPr>
        <p:spPr/>
        <p:txBody>
          <a:bodyPr/>
          <a:lstStyle/>
          <a:p>
            <a:r>
              <a:rPr lang="en-US" dirty="0" smtClean="0"/>
              <a:t>How do we devise innovative, inclusive, and authentic assessment options?</a:t>
            </a:r>
          </a:p>
          <a:p>
            <a:r>
              <a:rPr lang="en-US" dirty="0" smtClean="0"/>
              <a:t>How do you enhance student engagement through assessment?</a:t>
            </a:r>
          </a:p>
          <a:p>
            <a:r>
              <a:rPr lang="en-US" dirty="0" smtClean="0"/>
              <a:t>How can we make students active agents in the productive use of feedback?</a:t>
            </a:r>
            <a:endParaRPr lang="en-US" dirty="0"/>
          </a:p>
        </p:txBody>
      </p:sp>
    </p:spTree>
    <p:extLst>
      <p:ext uri="{BB962C8B-B14F-4D97-AF65-F5344CB8AC3E}">
        <p14:creationId xmlns:p14="http://schemas.microsoft.com/office/powerpoint/2010/main" val="1446540202"/>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Our Aims:</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Is the assessment fit for purpose? What is the purpose and relevance of the assessment </a:t>
            </a:r>
            <a:r>
              <a:rPr lang="mr-IN" dirty="0" smtClean="0"/>
              <a:t>–</a:t>
            </a:r>
            <a:r>
              <a:rPr lang="en-US" dirty="0" smtClean="0"/>
              <a:t> is the assessment meaningful?</a:t>
            </a:r>
          </a:p>
          <a:p>
            <a:r>
              <a:rPr lang="en-US" dirty="0" smtClean="0"/>
              <a:t>Does the assessment have a positive impact </a:t>
            </a:r>
            <a:r>
              <a:rPr lang="en-GB" dirty="0" smtClean="0"/>
              <a:t>on</a:t>
            </a:r>
            <a:r>
              <a:rPr lang="en-US" dirty="0" smtClean="0"/>
              <a:t> student experience?</a:t>
            </a:r>
          </a:p>
          <a:p>
            <a:r>
              <a:rPr lang="en-US" dirty="0" smtClean="0"/>
              <a:t>Does the assessment support the development individual agency?</a:t>
            </a:r>
          </a:p>
          <a:p>
            <a:r>
              <a:rPr lang="en-US" dirty="0" smtClean="0"/>
              <a:t>Does the assessment encourage autonomous learning?</a:t>
            </a:r>
          </a:p>
          <a:p>
            <a:r>
              <a:rPr lang="en-US" dirty="0" smtClean="0"/>
              <a:t>Does the assessment encourage student responsibility for their learning journey?</a:t>
            </a:r>
            <a:endParaRPr lang="en-US" dirty="0"/>
          </a:p>
        </p:txBody>
      </p:sp>
    </p:spTree>
    <p:extLst>
      <p:ext uri="{BB962C8B-B14F-4D97-AF65-F5344CB8AC3E}">
        <p14:creationId xmlns:p14="http://schemas.microsoft.com/office/powerpoint/2010/main" val="332916890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Assessment</a:t>
            </a:r>
            <a:endParaRPr lang="en-US" b="1" dirty="0"/>
          </a:p>
        </p:txBody>
      </p:sp>
      <p:sp>
        <p:nvSpPr>
          <p:cNvPr id="3" name="Content Placeholder 2"/>
          <p:cNvSpPr>
            <a:spLocks noGrp="1"/>
          </p:cNvSpPr>
          <p:nvPr>
            <p:ph idx="1"/>
          </p:nvPr>
        </p:nvSpPr>
        <p:spPr>
          <a:xfrm>
            <a:off x="457200" y="1417638"/>
            <a:ext cx="8229600" cy="5177009"/>
          </a:xfrm>
        </p:spPr>
        <p:txBody>
          <a:bodyPr>
            <a:normAutofit fontScale="92500" lnSpcReduction="20000"/>
          </a:bodyPr>
          <a:lstStyle/>
          <a:p>
            <a:r>
              <a:rPr lang="en-US" dirty="0" smtClean="0"/>
              <a:t>Formative Assessment: Group Abstract</a:t>
            </a:r>
          </a:p>
          <a:p>
            <a:r>
              <a:rPr lang="en-US" dirty="0" smtClean="0"/>
              <a:t>Summative Assessment:</a:t>
            </a:r>
          </a:p>
          <a:p>
            <a:pPr marL="514350" indent="-514350">
              <a:buFont typeface="+mj-lt"/>
              <a:buAutoNum type="arabicPeriod"/>
            </a:pPr>
            <a:r>
              <a:rPr lang="en-US" dirty="0" smtClean="0"/>
              <a:t>45% Presentation at Conference</a:t>
            </a:r>
          </a:p>
          <a:p>
            <a:pPr marL="514350" indent="-514350">
              <a:buFont typeface="+mj-lt"/>
              <a:buAutoNum type="arabicPeriod"/>
            </a:pPr>
            <a:r>
              <a:rPr lang="en-US" dirty="0" smtClean="0"/>
              <a:t>45% Traditional Academic Essay / Edited Collection of Blogs / </a:t>
            </a:r>
            <a:r>
              <a:rPr lang="en-US" dirty="0" err="1" smtClean="0"/>
              <a:t>Vlog</a:t>
            </a:r>
            <a:r>
              <a:rPr lang="en-US" dirty="0" smtClean="0"/>
              <a:t>: Video Project</a:t>
            </a:r>
          </a:p>
          <a:p>
            <a:pPr marL="514350" indent="-514350">
              <a:buFont typeface="+mj-lt"/>
              <a:buAutoNum type="arabicPeriod"/>
            </a:pPr>
            <a:r>
              <a:rPr lang="en-US" dirty="0" smtClean="0"/>
              <a:t>10% Critical Commentary reflecting on their experience of the conference / Creative Auto-Fiction</a:t>
            </a:r>
          </a:p>
          <a:p>
            <a:pPr marL="0" indent="0">
              <a:buNone/>
            </a:pPr>
            <a:r>
              <a:rPr lang="en-US" dirty="0" smtClean="0">
                <a:hlinkClick r:id="rId3"/>
              </a:rPr>
              <a:t>https://warwick.ac.uk/fac/cross_fac/iatl/study/ugmodules/censorship/assessment/</a:t>
            </a:r>
            <a:endParaRPr lang="en-US" dirty="0" smtClean="0"/>
          </a:p>
          <a:p>
            <a:pPr marL="0" indent="0">
              <a:buNone/>
            </a:pPr>
            <a:r>
              <a:rPr lang="en-US" dirty="0" smtClean="0">
                <a:hlinkClick r:id="rId4"/>
              </a:rPr>
              <a:t>https://moodle.warwick.ac.uk/course/view.php?id=32632</a:t>
            </a:r>
            <a:endParaRPr lang="en-US" dirty="0" smtClean="0"/>
          </a:p>
          <a:p>
            <a:pPr marL="514350" indent="-514350">
              <a:buFont typeface="+mj-lt"/>
              <a:buAutoNum type="arabicPeriod"/>
            </a:pPr>
            <a:endParaRPr lang="en-US" dirty="0"/>
          </a:p>
        </p:txBody>
      </p:sp>
    </p:spTree>
    <p:extLst>
      <p:ext uri="{BB962C8B-B14F-4D97-AF65-F5344CB8AC3E}">
        <p14:creationId xmlns:p14="http://schemas.microsoft.com/office/powerpoint/2010/main" val="1946653507"/>
      </p:ext>
    </p:extLst>
  </p:cSld>
  <p:clrMapOvr>
    <a:masterClrMapping/>
  </p:clrMapOvr>
  <p:timing>
    <p:tnLst>
      <p:par>
        <p:cTn xmlns:p14="http://schemas.microsoft.com/office/powerpoint/2010/mai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How can we enhance the quality of assessment and feedback?</a:t>
            </a:r>
            <a:endParaRPr lang="en-US" dirty="0"/>
          </a:p>
        </p:txBody>
      </p:sp>
      <p:sp>
        <p:nvSpPr>
          <p:cNvPr id="3" name="Content Placeholder 2"/>
          <p:cNvSpPr>
            <a:spLocks noGrp="1"/>
          </p:cNvSpPr>
          <p:nvPr>
            <p:ph idx="1"/>
          </p:nvPr>
        </p:nvSpPr>
        <p:spPr/>
        <p:txBody>
          <a:bodyPr>
            <a:normAutofit fontScale="85000" lnSpcReduction="10000"/>
          </a:bodyPr>
          <a:lstStyle/>
          <a:p>
            <a:r>
              <a:rPr lang="en-US" dirty="0" smtClean="0"/>
              <a:t>Students are empowered to co-design their assessments</a:t>
            </a:r>
          </a:p>
          <a:p>
            <a:r>
              <a:rPr lang="en-US" dirty="0" smtClean="0"/>
              <a:t>Assessment criteria is clear, accessible and designed in partnership with students to ensure accessibility</a:t>
            </a:r>
          </a:p>
          <a:p>
            <a:r>
              <a:rPr lang="en-US" dirty="0" smtClean="0"/>
              <a:t>Submission processes are reviewed frequently in partnership with students.</a:t>
            </a:r>
          </a:p>
          <a:p>
            <a:r>
              <a:rPr lang="en-US" dirty="0" smtClean="0"/>
              <a:t>Students are active agents in the feedback process and feedback feeds forward in their learning journey</a:t>
            </a:r>
          </a:p>
          <a:p>
            <a:r>
              <a:rPr lang="en-US" dirty="0" smtClean="0"/>
              <a:t>Opportunities for peer learning and self-reflection are embedded in the curriculum</a:t>
            </a:r>
          </a:p>
          <a:p>
            <a:endParaRPr lang="en-US" dirty="0"/>
          </a:p>
        </p:txBody>
      </p:sp>
    </p:spTree>
    <p:extLst>
      <p:ext uri="{BB962C8B-B14F-4D97-AF65-F5344CB8AC3E}">
        <p14:creationId xmlns:p14="http://schemas.microsoft.com/office/powerpoint/2010/main" val="3460470131"/>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Transforming Assessments</a:t>
            </a:r>
            <a:endParaRPr lang="en-US" dirty="0"/>
          </a:p>
        </p:txBody>
      </p:sp>
      <p:sp>
        <p:nvSpPr>
          <p:cNvPr id="3" name="Content Placeholder 2"/>
          <p:cNvSpPr>
            <a:spLocks noGrp="1"/>
          </p:cNvSpPr>
          <p:nvPr>
            <p:ph idx="1"/>
          </p:nvPr>
        </p:nvSpPr>
        <p:spPr/>
        <p:txBody>
          <a:bodyPr/>
          <a:lstStyle/>
          <a:p>
            <a:r>
              <a:rPr lang="en-US" dirty="0"/>
              <a:t>How do we devise innovative, inclusive, and authentic assessment options?</a:t>
            </a:r>
          </a:p>
          <a:p>
            <a:r>
              <a:rPr lang="en-US" dirty="0"/>
              <a:t>How do you enhance student engagement through assessment?</a:t>
            </a:r>
          </a:p>
          <a:p>
            <a:r>
              <a:rPr lang="en-US" dirty="0"/>
              <a:t>How can we make students active agents in the productive use of feedback?</a:t>
            </a:r>
          </a:p>
          <a:p>
            <a:r>
              <a:rPr lang="en-US" b="1" dirty="0" smtClean="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rPr>
              <a:t>What would our Collective IATL Assessment Toolkit include?</a:t>
            </a:r>
            <a:endParaRPr lang="en-US" b="1" dirty="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endParaRPr>
          </a:p>
        </p:txBody>
      </p:sp>
    </p:spTree>
    <p:extLst>
      <p:ext uri="{BB962C8B-B14F-4D97-AF65-F5344CB8AC3E}">
        <p14:creationId xmlns:p14="http://schemas.microsoft.com/office/powerpoint/2010/main" val="4041131277"/>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509064"/>
            <a:ext cx="8229600" cy="1143000"/>
          </a:xfrm>
        </p:spPr>
        <p:txBody>
          <a:bodyPr>
            <a:normAutofit/>
          </a:bodyPr>
          <a:lstStyle/>
          <a:p>
            <a:r>
              <a:rPr lang="en-US" dirty="0" smtClean="0"/>
              <a:t>Thank you for participating </a:t>
            </a:r>
            <a:r>
              <a:rPr lang="en-US" dirty="0" smtClean="0">
                <a:sym typeface="Wingdings"/>
              </a:rPr>
              <a:t></a:t>
            </a:r>
            <a:endParaRPr lang="en-US" dirty="0"/>
          </a:p>
        </p:txBody>
      </p:sp>
    </p:spTree>
    <p:extLst>
      <p:ext uri="{BB962C8B-B14F-4D97-AF65-F5344CB8AC3E}">
        <p14:creationId xmlns:p14="http://schemas.microsoft.com/office/powerpoint/2010/main" val="3817148317"/>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17052" y="592105"/>
            <a:ext cx="7797474" cy="1143000"/>
          </a:xfrm>
        </p:spPr>
        <p:txBody>
          <a:bodyPr>
            <a:normAutofit/>
          </a:bodyPr>
          <a:lstStyle/>
          <a:p>
            <a:r>
              <a:rPr lang="en-US" dirty="0" smtClean="0"/>
              <a:t>Student </a:t>
            </a:r>
            <a:r>
              <a:rPr lang="en-US" dirty="0" smtClean="0"/>
              <a:t>Conference Week 10</a:t>
            </a:r>
            <a:endParaRPr lang="en-US" dirty="0"/>
          </a:p>
        </p:txBody>
      </p:sp>
      <p:pic>
        <p:nvPicPr>
          <p:cNvPr id="4" name="Picture 3" descr="Screen Shot 2020-01-26 at 21.44.02.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21127" y="1939416"/>
            <a:ext cx="7103872" cy="4431803"/>
          </a:xfrm>
          <a:prstGeom prst="rect">
            <a:avLst/>
          </a:prstGeom>
        </p:spPr>
      </p:pic>
    </p:spTree>
    <p:extLst>
      <p:ext uri="{BB962C8B-B14F-4D97-AF65-F5344CB8AC3E}">
        <p14:creationId xmlns:p14="http://schemas.microsoft.com/office/powerpoint/2010/main" val="275035820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Purpose of the Student Conference</a:t>
            </a:r>
            <a:endParaRPr lang="en-US" dirty="0"/>
          </a:p>
        </p:txBody>
      </p:sp>
      <p:sp>
        <p:nvSpPr>
          <p:cNvPr id="4" name="Content Placeholder 2"/>
          <p:cNvSpPr>
            <a:spLocks noGrp="1"/>
          </p:cNvSpPr>
          <p:nvPr>
            <p:ph idx="1"/>
          </p:nvPr>
        </p:nvSpPr>
        <p:spPr/>
        <p:txBody>
          <a:bodyPr>
            <a:normAutofit/>
          </a:bodyPr>
          <a:lstStyle/>
          <a:p>
            <a:r>
              <a:rPr lang="en-US" dirty="0" smtClean="0"/>
              <a:t>Agency and autonomy </a:t>
            </a:r>
            <a:r>
              <a:rPr lang="mr-IN" dirty="0" smtClean="0"/>
              <a:t>–</a:t>
            </a:r>
            <a:r>
              <a:rPr lang="en-US" dirty="0" smtClean="0"/>
              <a:t> designing presentation content and delivery</a:t>
            </a:r>
          </a:p>
          <a:p>
            <a:r>
              <a:rPr lang="en-US" dirty="0" smtClean="0"/>
              <a:t>Transferrable skills: employability (</a:t>
            </a:r>
            <a:r>
              <a:rPr lang="en-US" dirty="0" err="1" smtClean="0"/>
              <a:t>organising</a:t>
            </a:r>
            <a:r>
              <a:rPr lang="en-US" dirty="0" smtClean="0"/>
              <a:t> and presenting)</a:t>
            </a:r>
          </a:p>
          <a:p>
            <a:r>
              <a:rPr lang="en-US" dirty="0" smtClean="0"/>
              <a:t>Celebratory showcase of learning </a:t>
            </a:r>
            <a:r>
              <a:rPr lang="mr-IN" dirty="0" smtClean="0"/>
              <a:t>–</a:t>
            </a:r>
            <a:r>
              <a:rPr lang="en-US" dirty="0" smtClean="0"/>
              <a:t> peer learning</a:t>
            </a:r>
          </a:p>
          <a:p>
            <a:r>
              <a:rPr lang="en-US" dirty="0" smtClean="0"/>
              <a:t>Team work </a:t>
            </a:r>
            <a:r>
              <a:rPr lang="mr-IN" dirty="0" smtClean="0"/>
              <a:t>–</a:t>
            </a:r>
            <a:r>
              <a:rPr lang="en-US" dirty="0" smtClean="0"/>
              <a:t> group presentation </a:t>
            </a:r>
            <a:r>
              <a:rPr lang="mr-IN" dirty="0" smtClean="0"/>
              <a:t>–</a:t>
            </a:r>
            <a:r>
              <a:rPr lang="en-US" dirty="0" smtClean="0"/>
              <a:t> marked individually</a:t>
            </a:r>
          </a:p>
          <a:p>
            <a:endParaRPr lang="en-US" dirty="0"/>
          </a:p>
        </p:txBody>
      </p:sp>
    </p:spTree>
    <p:extLst>
      <p:ext uri="{BB962C8B-B14F-4D97-AF65-F5344CB8AC3E}">
        <p14:creationId xmlns:p14="http://schemas.microsoft.com/office/powerpoint/2010/main" val="337237567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Conference </a:t>
            </a:r>
            <a:r>
              <a:rPr lang="en-US" dirty="0" err="1" smtClean="0"/>
              <a:t>Organisation</a:t>
            </a:r>
            <a:endParaRPr lang="en-US" dirty="0"/>
          </a:p>
        </p:txBody>
      </p:sp>
      <p:sp>
        <p:nvSpPr>
          <p:cNvPr id="3" name="Content Placeholder 2"/>
          <p:cNvSpPr>
            <a:spLocks noGrp="1"/>
          </p:cNvSpPr>
          <p:nvPr>
            <p:ph idx="1"/>
          </p:nvPr>
        </p:nvSpPr>
        <p:spPr>
          <a:xfrm>
            <a:off x="457200" y="1600200"/>
            <a:ext cx="8229600" cy="4894103"/>
          </a:xfrm>
        </p:spPr>
        <p:txBody>
          <a:bodyPr>
            <a:normAutofit fontScale="92500" lnSpcReduction="20000"/>
          </a:bodyPr>
          <a:lstStyle/>
          <a:p>
            <a:r>
              <a:rPr lang="en-US" b="1" dirty="0" smtClean="0"/>
              <a:t>CONFERENCE</a:t>
            </a:r>
          </a:p>
          <a:p>
            <a:r>
              <a:rPr lang="en-US" dirty="0" smtClean="0"/>
              <a:t>Publicity – create a poster/ front page for </a:t>
            </a:r>
            <a:r>
              <a:rPr lang="en-US" dirty="0" err="1" smtClean="0"/>
              <a:t>programme</a:t>
            </a:r>
            <a:endParaRPr lang="en-US" dirty="0" smtClean="0"/>
          </a:p>
          <a:p>
            <a:r>
              <a:rPr lang="en-US" dirty="0" smtClean="0"/>
              <a:t>Help design a </a:t>
            </a:r>
            <a:r>
              <a:rPr lang="en-US" dirty="0" err="1" smtClean="0"/>
              <a:t>programme</a:t>
            </a:r>
            <a:endParaRPr lang="en-US" dirty="0" smtClean="0"/>
          </a:p>
          <a:p>
            <a:r>
              <a:rPr lang="en-US" dirty="0" smtClean="0"/>
              <a:t>Conference chair for panels</a:t>
            </a:r>
          </a:p>
          <a:p>
            <a:r>
              <a:rPr lang="en-US" dirty="0" err="1" smtClean="0"/>
              <a:t>Organise</a:t>
            </a:r>
            <a:r>
              <a:rPr lang="en-US" dirty="0" smtClean="0"/>
              <a:t> for the conference to be filmed and an edited video created to remember the event.</a:t>
            </a:r>
          </a:p>
          <a:p>
            <a:r>
              <a:rPr lang="en-US" dirty="0" smtClean="0"/>
              <a:t>Can you think of anything else we need to consider?</a:t>
            </a:r>
          </a:p>
          <a:p>
            <a:r>
              <a:rPr lang="en-US" dirty="0" smtClean="0"/>
              <a:t>Helpful experience for reflective critical commentary</a:t>
            </a:r>
          </a:p>
          <a:p>
            <a:endParaRPr lang="en-US" dirty="0" smtClean="0"/>
          </a:p>
          <a:p>
            <a:endParaRPr lang="en-US" dirty="0"/>
          </a:p>
        </p:txBody>
      </p:sp>
    </p:spTree>
    <p:extLst>
      <p:ext uri="{BB962C8B-B14F-4D97-AF65-F5344CB8AC3E}">
        <p14:creationId xmlns:p14="http://schemas.microsoft.com/office/powerpoint/2010/main" val="1793245994"/>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Divide and Conquer: </a:t>
            </a:r>
            <a:br>
              <a:rPr lang="en-GB" dirty="0" smtClean="0"/>
            </a:br>
            <a:r>
              <a:rPr lang="en-GB" dirty="0" smtClean="0"/>
              <a:t>The importance of guidance</a:t>
            </a:r>
            <a:endParaRPr lang="en-GB" dirty="0"/>
          </a:p>
        </p:txBody>
      </p:sp>
      <p:sp>
        <p:nvSpPr>
          <p:cNvPr id="3" name="Content Placeholder 2"/>
          <p:cNvSpPr>
            <a:spLocks noGrp="1"/>
          </p:cNvSpPr>
          <p:nvPr>
            <p:ph idx="1"/>
          </p:nvPr>
        </p:nvSpPr>
        <p:spPr/>
        <p:txBody>
          <a:bodyPr/>
          <a:lstStyle/>
          <a:p>
            <a:r>
              <a:rPr lang="en-GB" dirty="0" smtClean="0"/>
              <a:t>Groups should be no larger than 4, but can be a pair.</a:t>
            </a:r>
          </a:p>
          <a:p>
            <a:r>
              <a:rPr lang="en-GB" dirty="0" smtClean="0"/>
              <a:t>Everyone will contribute to the paper for each group - 10 minutes – which equates to around 4 pages of 12 point font double line spacing – which generally takes 8/10 minutes to read.</a:t>
            </a:r>
          </a:p>
          <a:p>
            <a:endParaRPr lang="en-GB" dirty="0"/>
          </a:p>
        </p:txBody>
      </p:sp>
    </p:spTree>
    <p:extLst>
      <p:ext uri="{BB962C8B-B14F-4D97-AF65-F5344CB8AC3E}">
        <p14:creationId xmlns:p14="http://schemas.microsoft.com/office/powerpoint/2010/main" val="2723498178"/>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Each group needs to:</a:t>
            </a:r>
            <a:endParaRPr lang="en-GB" dirty="0"/>
          </a:p>
        </p:txBody>
      </p:sp>
      <p:sp>
        <p:nvSpPr>
          <p:cNvPr id="3" name="Content Placeholder 2"/>
          <p:cNvSpPr>
            <a:spLocks noGrp="1"/>
          </p:cNvSpPr>
          <p:nvPr>
            <p:ph idx="1"/>
          </p:nvPr>
        </p:nvSpPr>
        <p:spPr/>
        <p:txBody>
          <a:bodyPr/>
          <a:lstStyle/>
          <a:p>
            <a:r>
              <a:rPr lang="en-GB" dirty="0" smtClean="0"/>
              <a:t>Create a question/theme/title for your panel presentation.</a:t>
            </a:r>
          </a:p>
          <a:p>
            <a:r>
              <a:rPr lang="en-US" dirty="0"/>
              <a:t>Formative (</a:t>
            </a:r>
            <a:r>
              <a:rPr lang="en-US" dirty="0" err="1"/>
              <a:t>unweighted</a:t>
            </a:r>
            <a:r>
              <a:rPr lang="en-US" dirty="0"/>
              <a:t>) Assessment: submit a group abstract week 7.</a:t>
            </a:r>
          </a:p>
          <a:p>
            <a:r>
              <a:rPr lang="en-GB" dirty="0" smtClean="0"/>
              <a:t>Consider the interesting connections or comparisons that may be drawn between your presentations.</a:t>
            </a:r>
            <a:endParaRPr lang="en-GB" dirty="0"/>
          </a:p>
        </p:txBody>
      </p:sp>
    </p:spTree>
    <p:extLst>
      <p:ext uri="{BB962C8B-B14F-4D97-AF65-F5344CB8AC3E}">
        <p14:creationId xmlns:p14="http://schemas.microsoft.com/office/powerpoint/2010/main" val="2691324098"/>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916</TotalTime>
  <Words>1910</Words>
  <Application>Microsoft Macintosh PowerPoint</Application>
  <PresentationFormat>On-screen Show (4:3)</PresentationFormat>
  <Paragraphs>169</Paragraphs>
  <Slides>42</Slides>
  <Notes>3</Notes>
  <HiddenSlides>0</HiddenSlides>
  <MMClips>0</MMClips>
  <ScaleCrop>false</ScaleCrop>
  <HeadingPairs>
    <vt:vector size="4" baseType="variant">
      <vt:variant>
        <vt:lpstr>Theme</vt:lpstr>
      </vt:variant>
      <vt:variant>
        <vt:i4>1</vt:i4>
      </vt:variant>
      <vt:variant>
        <vt:lpstr>Slide Titles</vt:lpstr>
      </vt:variant>
      <vt:variant>
        <vt:i4>42</vt:i4>
      </vt:variant>
    </vt:vector>
  </HeadingPairs>
  <TitlesOfParts>
    <vt:vector size="43" baseType="lpstr">
      <vt:lpstr>Office Theme</vt:lpstr>
      <vt:lpstr>Transformative and Innovative Assessment Methods:  Student Devised Assessment</vt:lpstr>
      <vt:lpstr>Structure</vt:lpstr>
      <vt:lpstr>PowerPoint Presentation</vt:lpstr>
      <vt:lpstr>Assessment</vt:lpstr>
      <vt:lpstr>Student Conference Week 10</vt:lpstr>
      <vt:lpstr>Purpose of the Student Conference</vt:lpstr>
      <vt:lpstr>Conference Organisation</vt:lpstr>
      <vt:lpstr>Divide and Conquer:  The importance of guidance</vt:lpstr>
      <vt:lpstr>Each group needs to:</vt:lpstr>
      <vt:lpstr>Plan of action:</vt:lpstr>
      <vt:lpstr>Abstract Help</vt:lpstr>
      <vt:lpstr>Review your abstracts</vt:lpstr>
      <vt:lpstr>Student Conference</vt:lpstr>
      <vt:lpstr>Critical Commentary/ Creative Autofiction</vt:lpstr>
      <vt:lpstr>Conference Critical Commentary</vt:lpstr>
      <vt:lpstr>Auto-Fiction</vt:lpstr>
      <vt:lpstr>Mandanipour’s Censoring an Iranian Love Story: Three Typographical Layers</vt:lpstr>
      <vt:lpstr>Creative Activity: Censoring the Self Three Typographical Layers of Censorship</vt:lpstr>
      <vt:lpstr>Blogging/Vlogging/Essay</vt:lpstr>
      <vt:lpstr>Feminist Dissent:  Theory, Practice and Resistance</vt:lpstr>
      <vt:lpstr>Feminist Dissent:  Theory, Practice and Resistance</vt:lpstr>
      <vt:lpstr>Design a campaign, conference or organisation to incite some form of change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Research Project – 50%</vt:lpstr>
      <vt:lpstr>Public Pedagogic Intervention</vt:lpstr>
      <vt:lpstr>Challenges and Opportunities</vt:lpstr>
      <vt:lpstr>PowerPoint Presentation</vt:lpstr>
      <vt:lpstr>Personal Experiences:  Challenges and Opportunities</vt:lpstr>
      <vt:lpstr>Speed Dating:  Share our Assessment Strategies</vt:lpstr>
      <vt:lpstr>NSS 2019</vt:lpstr>
      <vt:lpstr>Why do we need to transform assessment?</vt:lpstr>
      <vt:lpstr>The Challenge:</vt:lpstr>
      <vt:lpstr>Our Aims:</vt:lpstr>
      <vt:lpstr>How can we enhance the quality of assessment and feedback?</vt:lpstr>
      <vt:lpstr>Transforming Assessments</vt:lpstr>
      <vt:lpstr>Thank you for participating </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Roxanne Bibizadeh</dc:creator>
  <cp:lastModifiedBy>Roxanne Bibizadeh</cp:lastModifiedBy>
  <cp:revision>57</cp:revision>
  <dcterms:created xsi:type="dcterms:W3CDTF">2020-01-25T20:42:16Z</dcterms:created>
  <dcterms:modified xsi:type="dcterms:W3CDTF">2020-01-27T11:44:58Z</dcterms:modified>
</cp:coreProperties>
</file>