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gif" ContentType="image/gif"/>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58" r:id="rId4"/>
    <p:sldId id="282" r:id="rId5"/>
    <p:sldId id="283" r:id="rId6"/>
    <p:sldId id="287" r:id="rId7"/>
    <p:sldId id="286" r:id="rId8"/>
    <p:sldId id="259" r:id="rId9"/>
    <p:sldId id="261" r:id="rId10"/>
    <p:sldId id="262" r:id="rId11"/>
    <p:sldId id="263" r:id="rId12"/>
    <p:sldId id="264" r:id="rId13"/>
    <p:sldId id="265" r:id="rId14"/>
    <p:sldId id="266"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288"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8" d="100"/>
          <a:sy n="68" d="100"/>
        </p:scale>
        <p:origin x="-101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BFB7B20E-24C7-4748-87B0-538F7C0AE53B}" type="datetimeFigureOut">
              <a:rPr lang="en-US" smtClean="0"/>
              <a:t>08/03/16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86EEE5-1400-2F41-B602-565CF738D8FE}" type="slidenum">
              <a:rPr lang="en-US" smtClean="0"/>
              <a:t>‹#›</a:t>
            </a:fld>
            <a:endParaRPr lang="en-US"/>
          </a:p>
        </p:txBody>
      </p:sp>
    </p:spTree>
    <p:extLst>
      <p:ext uri="{BB962C8B-B14F-4D97-AF65-F5344CB8AC3E}">
        <p14:creationId xmlns:p14="http://schemas.microsoft.com/office/powerpoint/2010/main" val="2765013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FB7B20E-24C7-4748-87B0-538F7C0AE53B}" type="datetimeFigureOut">
              <a:rPr lang="en-US" smtClean="0"/>
              <a:t>08/03/16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86EEE5-1400-2F41-B602-565CF738D8FE}" type="slidenum">
              <a:rPr lang="en-US" smtClean="0"/>
              <a:t>‹#›</a:t>
            </a:fld>
            <a:endParaRPr lang="en-US"/>
          </a:p>
        </p:txBody>
      </p:sp>
    </p:spTree>
    <p:extLst>
      <p:ext uri="{BB962C8B-B14F-4D97-AF65-F5344CB8AC3E}">
        <p14:creationId xmlns:p14="http://schemas.microsoft.com/office/powerpoint/2010/main" val="270952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FB7B20E-24C7-4748-87B0-538F7C0AE53B}" type="datetimeFigureOut">
              <a:rPr lang="en-US" smtClean="0"/>
              <a:t>08/03/16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86EEE5-1400-2F41-B602-565CF738D8FE}" type="slidenum">
              <a:rPr lang="en-US" smtClean="0"/>
              <a:t>‹#›</a:t>
            </a:fld>
            <a:endParaRPr lang="en-US"/>
          </a:p>
        </p:txBody>
      </p:sp>
    </p:spTree>
    <p:extLst>
      <p:ext uri="{BB962C8B-B14F-4D97-AF65-F5344CB8AC3E}">
        <p14:creationId xmlns:p14="http://schemas.microsoft.com/office/powerpoint/2010/main" val="3103764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FB7B20E-24C7-4748-87B0-538F7C0AE53B}" type="datetimeFigureOut">
              <a:rPr lang="en-US" smtClean="0"/>
              <a:t>08/03/16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86EEE5-1400-2F41-B602-565CF738D8FE}" type="slidenum">
              <a:rPr lang="en-US" smtClean="0"/>
              <a:t>‹#›</a:t>
            </a:fld>
            <a:endParaRPr lang="en-US"/>
          </a:p>
        </p:txBody>
      </p:sp>
    </p:spTree>
    <p:extLst>
      <p:ext uri="{BB962C8B-B14F-4D97-AF65-F5344CB8AC3E}">
        <p14:creationId xmlns:p14="http://schemas.microsoft.com/office/powerpoint/2010/main" val="3391303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FB7B20E-24C7-4748-87B0-538F7C0AE53B}" type="datetimeFigureOut">
              <a:rPr lang="en-US" smtClean="0"/>
              <a:t>08/03/16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86EEE5-1400-2F41-B602-565CF738D8FE}" type="slidenum">
              <a:rPr lang="en-US" smtClean="0"/>
              <a:t>‹#›</a:t>
            </a:fld>
            <a:endParaRPr lang="en-US"/>
          </a:p>
        </p:txBody>
      </p:sp>
    </p:spTree>
    <p:extLst>
      <p:ext uri="{BB962C8B-B14F-4D97-AF65-F5344CB8AC3E}">
        <p14:creationId xmlns:p14="http://schemas.microsoft.com/office/powerpoint/2010/main" val="3353384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BFB7B20E-24C7-4748-87B0-538F7C0AE53B}" type="datetimeFigureOut">
              <a:rPr lang="en-US" smtClean="0"/>
              <a:t>08/03/16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86EEE5-1400-2F41-B602-565CF738D8FE}" type="slidenum">
              <a:rPr lang="en-US" smtClean="0"/>
              <a:t>‹#›</a:t>
            </a:fld>
            <a:endParaRPr lang="en-US"/>
          </a:p>
        </p:txBody>
      </p:sp>
    </p:spTree>
    <p:extLst>
      <p:ext uri="{BB962C8B-B14F-4D97-AF65-F5344CB8AC3E}">
        <p14:creationId xmlns:p14="http://schemas.microsoft.com/office/powerpoint/2010/main" val="4139063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BFB7B20E-24C7-4748-87B0-538F7C0AE53B}" type="datetimeFigureOut">
              <a:rPr lang="en-US" smtClean="0"/>
              <a:t>08/03/16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86EEE5-1400-2F41-B602-565CF738D8FE}" type="slidenum">
              <a:rPr lang="en-US" smtClean="0"/>
              <a:t>‹#›</a:t>
            </a:fld>
            <a:endParaRPr lang="en-US"/>
          </a:p>
        </p:txBody>
      </p:sp>
    </p:spTree>
    <p:extLst>
      <p:ext uri="{BB962C8B-B14F-4D97-AF65-F5344CB8AC3E}">
        <p14:creationId xmlns:p14="http://schemas.microsoft.com/office/powerpoint/2010/main" val="2477785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FB7B20E-24C7-4748-87B0-538F7C0AE53B}" type="datetimeFigureOut">
              <a:rPr lang="en-US" smtClean="0"/>
              <a:t>08/03/16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86EEE5-1400-2F41-B602-565CF738D8FE}" type="slidenum">
              <a:rPr lang="en-US" smtClean="0"/>
              <a:t>‹#›</a:t>
            </a:fld>
            <a:endParaRPr lang="en-US"/>
          </a:p>
        </p:txBody>
      </p:sp>
    </p:spTree>
    <p:extLst>
      <p:ext uri="{BB962C8B-B14F-4D97-AF65-F5344CB8AC3E}">
        <p14:creationId xmlns:p14="http://schemas.microsoft.com/office/powerpoint/2010/main" val="2019391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B7B20E-24C7-4748-87B0-538F7C0AE53B}" type="datetimeFigureOut">
              <a:rPr lang="en-US" smtClean="0"/>
              <a:t>08/03/16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86EEE5-1400-2F41-B602-565CF738D8FE}" type="slidenum">
              <a:rPr lang="en-US" smtClean="0"/>
              <a:t>‹#›</a:t>
            </a:fld>
            <a:endParaRPr lang="en-US"/>
          </a:p>
        </p:txBody>
      </p:sp>
    </p:spTree>
    <p:extLst>
      <p:ext uri="{BB962C8B-B14F-4D97-AF65-F5344CB8AC3E}">
        <p14:creationId xmlns:p14="http://schemas.microsoft.com/office/powerpoint/2010/main" val="842089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FB7B20E-24C7-4748-87B0-538F7C0AE53B}" type="datetimeFigureOut">
              <a:rPr lang="en-US" smtClean="0"/>
              <a:t>08/03/16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86EEE5-1400-2F41-B602-565CF738D8FE}" type="slidenum">
              <a:rPr lang="en-US" smtClean="0"/>
              <a:t>‹#›</a:t>
            </a:fld>
            <a:endParaRPr lang="en-US"/>
          </a:p>
        </p:txBody>
      </p:sp>
    </p:spTree>
    <p:extLst>
      <p:ext uri="{BB962C8B-B14F-4D97-AF65-F5344CB8AC3E}">
        <p14:creationId xmlns:p14="http://schemas.microsoft.com/office/powerpoint/2010/main" val="2375667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FB7B20E-24C7-4748-87B0-538F7C0AE53B}" type="datetimeFigureOut">
              <a:rPr lang="en-US" smtClean="0"/>
              <a:t>08/03/16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86EEE5-1400-2F41-B602-565CF738D8FE}" type="slidenum">
              <a:rPr lang="en-US" smtClean="0"/>
              <a:t>‹#›</a:t>
            </a:fld>
            <a:endParaRPr lang="en-US"/>
          </a:p>
        </p:txBody>
      </p:sp>
    </p:spTree>
    <p:extLst>
      <p:ext uri="{BB962C8B-B14F-4D97-AF65-F5344CB8AC3E}">
        <p14:creationId xmlns:p14="http://schemas.microsoft.com/office/powerpoint/2010/main" val="8818736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B7B20E-24C7-4748-87B0-538F7C0AE53B}" type="datetimeFigureOut">
              <a:rPr lang="en-US" smtClean="0"/>
              <a:t>08/03/16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86EEE5-1400-2F41-B602-565CF738D8FE}" type="slidenum">
              <a:rPr lang="en-US" smtClean="0"/>
              <a:t>‹#›</a:t>
            </a:fld>
            <a:endParaRPr lang="en-US"/>
          </a:p>
        </p:txBody>
      </p:sp>
    </p:spTree>
    <p:extLst>
      <p:ext uri="{BB962C8B-B14F-4D97-AF65-F5344CB8AC3E}">
        <p14:creationId xmlns:p14="http://schemas.microsoft.com/office/powerpoint/2010/main" val="42022557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1.png"/><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uk/url?sa=i&amp;rct=j&amp;q=&amp;esrc=s&amp;source=images&amp;cd=&amp;cad=rja&amp;uact=8&amp;docid=lYRy4m14sLI7rM&amp;tbnid=T64SiGkKozGWHM:&amp;ved=0CAUQjRw&amp;url=http://www.ablogtowatch.com/timezonecom-forums-guilty-of-indiscriminate-banning-of-members-censorship-and-parlaying-to-advertisers-effectively-anti-user/&amp;ei=MOqdU9KUGqvA7AbR6IGAAQ&amp;bvm=bv.68911936,d.d2k&amp;psig=AFQjCNGxz2uI2NOAeD77OiZriu9jUQl6Tg&amp;ust=1402944372998972" TargetMode="External"/><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uk/url?sa=i&amp;rct=j&amp;q=&amp;esrc=s&amp;source=images&amp;cd=&amp;cad=rja&amp;uact=8&amp;docid=HB1Fh7POqmpBPM&amp;tbnid=qLZYQZkgQ58rSM:&amp;ved=0CAUQjRw&amp;url=http://annieneugebauer.com/2012/01/09/disagreeing-with-books-writer-responsibility-and-reader-accountability/&amp;ei=xWKgU7KRGqzQ7Ab30oD4Dg&amp;bvm=bv.68911936,d.ZGU&amp;psig=AFQjCNFGMMJu1s36TQW6XpqYDWmPNtn9Fg&amp;ust=1403105924892482" TargetMode="External"/><Relationship Id="rId3" Type="http://schemas.openxmlformats.org/officeDocument/2006/relationships/image" Target="../media/image4.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2.warwick.ac.uk/fac/cross_fac/iatl/activities/modules/ugmodules/censorship/assessment/"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Week </a:t>
            </a:r>
            <a:r>
              <a:rPr lang="en-US" b="1" dirty="0" smtClean="0"/>
              <a:t>9: </a:t>
            </a:r>
            <a:r>
              <a:rPr lang="en-US" b="1" dirty="0" err="1"/>
              <a:t>Saadat</a:t>
            </a:r>
            <a:r>
              <a:rPr lang="en-US" b="1" dirty="0"/>
              <a:t> </a:t>
            </a:r>
            <a:r>
              <a:rPr lang="en-US" b="1" dirty="0" err="1"/>
              <a:t>Hasan</a:t>
            </a:r>
            <a:r>
              <a:rPr lang="en-US" b="1" dirty="0"/>
              <a:t> </a:t>
            </a:r>
            <a:r>
              <a:rPr lang="en-US" b="1" dirty="0" err="1"/>
              <a:t>Manto</a:t>
            </a:r>
            <a:r>
              <a:rPr lang="en-US" b="1" dirty="0"/>
              <a:t> - Bitter Fruit (collection of stories)</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Session Aims:</a:t>
            </a:r>
          </a:p>
          <a:p>
            <a:r>
              <a:rPr lang="en-GB" dirty="0" smtClean="0"/>
              <a:t>To examine why </a:t>
            </a:r>
            <a:r>
              <a:rPr lang="en-GB" dirty="0" err="1" smtClean="0"/>
              <a:t>Manto’s</a:t>
            </a:r>
            <a:r>
              <a:rPr lang="en-GB" dirty="0" smtClean="0"/>
              <a:t> stories </a:t>
            </a:r>
            <a:r>
              <a:rPr lang="en-GB" dirty="0"/>
              <a:t>were pursued in the courts and why they were considered </a:t>
            </a:r>
            <a:r>
              <a:rPr lang="en-GB" dirty="0" smtClean="0"/>
              <a:t>obscene.</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601788140"/>
              </p:ext>
            </p:extLst>
          </p:nvPr>
        </p:nvGraphicFramePr>
        <p:xfrm>
          <a:off x="2565400" y="111125"/>
          <a:ext cx="3835400" cy="2019300"/>
        </p:xfrm>
        <a:graphic>
          <a:graphicData uri="http://schemas.openxmlformats.org/presentationml/2006/ole">
            <mc:AlternateContent xmlns:mc="http://schemas.openxmlformats.org/markup-compatibility/2006">
              <mc:Choice xmlns:v="urn:schemas-microsoft-com:vml" Requires="v">
                <p:oleObj spid="_x0000_s1116" name="Document" r:id="rId3" imgW="5270500" imgH="3619500" progId="Word.Document.12">
                  <p:embed/>
                </p:oleObj>
              </mc:Choice>
              <mc:Fallback>
                <p:oleObj name="Document" r:id="rId3" imgW="5270500" imgH="3619500" progId="Word.Document.12">
                  <p:embed/>
                  <p:pic>
                    <p:nvPicPr>
                      <p:cNvPr id="0" name=""/>
                      <p:cNvPicPr/>
                      <p:nvPr/>
                    </p:nvPicPr>
                    <p:blipFill>
                      <a:blip r:embed="rId4"/>
                      <a:stretch>
                        <a:fillRect/>
                      </a:stretch>
                    </p:blipFill>
                    <p:spPr>
                      <a:xfrm>
                        <a:off x="2565400" y="111125"/>
                        <a:ext cx="3835400" cy="2019300"/>
                      </a:xfrm>
                      <a:prstGeom prst="rect">
                        <a:avLst/>
                      </a:prstGeom>
                    </p:spPr>
                  </p:pic>
                </p:oleObj>
              </mc:Fallback>
            </mc:AlternateContent>
          </a:graphicData>
        </a:graphic>
      </p:graphicFrame>
    </p:spTree>
    <p:extLst>
      <p:ext uri="{BB962C8B-B14F-4D97-AF65-F5344CB8AC3E}">
        <p14:creationId xmlns:p14="http://schemas.microsoft.com/office/powerpoint/2010/main" val="41084258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a:t>
            </a:r>
            <a:r>
              <a:rPr lang="en-US" dirty="0" err="1" smtClean="0"/>
              <a:t>Manto</a:t>
            </a:r>
            <a:endParaRPr lang="en-US" dirty="0"/>
          </a:p>
        </p:txBody>
      </p:sp>
      <p:sp>
        <p:nvSpPr>
          <p:cNvPr id="3" name="Content Placeholder 2"/>
          <p:cNvSpPr>
            <a:spLocks noGrp="1"/>
          </p:cNvSpPr>
          <p:nvPr>
            <p:ph idx="1"/>
          </p:nvPr>
        </p:nvSpPr>
        <p:spPr/>
        <p:txBody>
          <a:bodyPr>
            <a:normAutofit fontScale="70000" lnSpcReduction="20000"/>
          </a:bodyPr>
          <a:lstStyle/>
          <a:p>
            <a:r>
              <a:rPr lang="en-US" dirty="0"/>
              <a:t>As the </a:t>
            </a:r>
            <a:r>
              <a:rPr lang="en-US" dirty="0" smtClean="0"/>
              <a:t>quotation </a:t>
            </a:r>
            <a:r>
              <a:rPr lang="en-US" dirty="0"/>
              <a:t>demonstrates, even as he problematizes Indian and </a:t>
            </a:r>
            <a:r>
              <a:rPr lang="en-US" dirty="0" smtClean="0"/>
              <a:t>Pakistani freedom, </a:t>
            </a:r>
            <a:r>
              <a:rPr lang="en-US" dirty="0" err="1"/>
              <a:t>Manto</a:t>
            </a:r>
            <a:r>
              <a:rPr lang="en-US" dirty="0"/>
              <a:t> subsumes the politics of gender under the </a:t>
            </a:r>
            <a:r>
              <a:rPr lang="en-US" dirty="0" smtClean="0"/>
              <a:t>mantle </a:t>
            </a:r>
            <a:r>
              <a:rPr lang="en-US" dirty="0"/>
              <a:t>of a singular, masculinized discourse of post-Independence </a:t>
            </a:r>
            <a:r>
              <a:rPr lang="en-US" dirty="0" smtClean="0"/>
              <a:t>slavery in nationalism</a:t>
            </a:r>
            <a:r>
              <a:rPr lang="en-US" dirty="0"/>
              <a:t>. </a:t>
            </a:r>
            <a:endParaRPr lang="en-US" dirty="0" smtClean="0"/>
          </a:p>
          <a:p>
            <a:r>
              <a:rPr lang="en-US" dirty="0" smtClean="0"/>
              <a:t>Some contend that </a:t>
            </a:r>
            <a:r>
              <a:rPr lang="en-US" dirty="0" err="1" smtClean="0"/>
              <a:t>Manto</a:t>
            </a:r>
            <a:r>
              <a:rPr lang="en-US" dirty="0" smtClean="0"/>
              <a:t> uses </a:t>
            </a:r>
            <a:r>
              <a:rPr lang="en-US" dirty="0"/>
              <a:t>patriarchal nation</a:t>
            </a:r>
            <a:r>
              <a:rPr lang="en-US" dirty="0" smtClean="0"/>
              <a:t>-based </a:t>
            </a:r>
            <a:r>
              <a:rPr lang="en-US" dirty="0"/>
              <a:t>politics as evidenced by his construction of the raped and silent </a:t>
            </a:r>
            <a:r>
              <a:rPr lang="en-US" dirty="0" smtClean="0"/>
              <a:t>woman</a:t>
            </a:r>
            <a:r>
              <a:rPr lang="en-US" dirty="0"/>
              <a:t>-as-signifier of </a:t>
            </a:r>
            <a:r>
              <a:rPr lang="en-US" dirty="0" smtClean="0"/>
              <a:t>man’s enslavement </a:t>
            </a:r>
            <a:r>
              <a:rPr lang="en-US" dirty="0"/>
              <a:t>to </a:t>
            </a:r>
            <a:r>
              <a:rPr lang="en-US" dirty="0" smtClean="0"/>
              <a:t>prejudice</a:t>
            </a:r>
            <a:r>
              <a:rPr lang="en-US" dirty="0"/>
              <a:t>, religious </a:t>
            </a:r>
            <a:r>
              <a:rPr lang="en-US" dirty="0" smtClean="0"/>
              <a:t>fanaticism</a:t>
            </a:r>
            <a:r>
              <a:rPr lang="en-US" dirty="0"/>
              <a:t>, bestiality, </a:t>
            </a:r>
            <a:r>
              <a:rPr lang="en-US" dirty="0" smtClean="0"/>
              <a:t>and cruelty</a:t>
            </a:r>
            <a:r>
              <a:rPr lang="en-US" dirty="0" smtClean="0"/>
              <a:t>. </a:t>
            </a:r>
          </a:p>
          <a:p>
            <a:r>
              <a:rPr lang="en-US" dirty="0" smtClean="0"/>
              <a:t>For </a:t>
            </a:r>
            <a:r>
              <a:rPr lang="en-US" dirty="0"/>
              <a:t>example, such scholars as Leslie Fleming and Khalid </a:t>
            </a:r>
            <a:r>
              <a:rPr lang="en-US" dirty="0" err="1"/>
              <a:t>Hasan</a:t>
            </a:r>
            <a:r>
              <a:rPr lang="en-US" dirty="0"/>
              <a:t> focus on the formal characteristics of </a:t>
            </a:r>
            <a:r>
              <a:rPr lang="en-US" dirty="0" err="1"/>
              <a:t>Manto’s</a:t>
            </a:r>
            <a:r>
              <a:rPr lang="en-US" dirty="0"/>
              <a:t> stories to </a:t>
            </a:r>
            <a:r>
              <a:rPr lang="en-US" dirty="0" smtClean="0"/>
              <a:t>praise </a:t>
            </a:r>
            <a:r>
              <a:rPr lang="en-US" dirty="0"/>
              <a:t>him for his </a:t>
            </a:r>
            <a:r>
              <a:rPr lang="en-US" dirty="0" smtClean="0"/>
              <a:t>powerful, moving, </a:t>
            </a:r>
            <a:r>
              <a:rPr lang="en-US" dirty="0"/>
              <a:t>and </a:t>
            </a:r>
            <a:r>
              <a:rPr lang="en-US" dirty="0" smtClean="0"/>
              <a:t>masterful </a:t>
            </a:r>
            <a:r>
              <a:rPr lang="en-US" dirty="0"/>
              <a:t>portrait[s</a:t>
            </a:r>
            <a:r>
              <a:rPr lang="en-US" dirty="0" smtClean="0"/>
              <a:t>] expressing </a:t>
            </a:r>
            <a:r>
              <a:rPr lang="en-US" dirty="0"/>
              <a:t>the human pain of </a:t>
            </a:r>
            <a:r>
              <a:rPr lang="en-US" dirty="0" smtClean="0"/>
              <a:t>partition, </a:t>
            </a:r>
            <a:r>
              <a:rPr lang="en-US" dirty="0"/>
              <a:t>for writing with </a:t>
            </a:r>
            <a:r>
              <a:rPr lang="en-US" dirty="0" smtClean="0"/>
              <a:t>detachment </a:t>
            </a:r>
            <a:r>
              <a:rPr lang="en-US" dirty="0"/>
              <a:t>and </a:t>
            </a:r>
            <a:r>
              <a:rPr lang="en-US" dirty="0" smtClean="0"/>
              <a:t>passion, deep </a:t>
            </a:r>
            <a:r>
              <a:rPr lang="en-US" dirty="0"/>
              <a:t>irony and </a:t>
            </a:r>
            <a:r>
              <a:rPr lang="en-US" dirty="0" smtClean="0"/>
              <a:t>humanism about </a:t>
            </a:r>
            <a:r>
              <a:rPr lang="en-US" dirty="0"/>
              <a:t>the communal holocaust, in short for creating </a:t>
            </a:r>
            <a:r>
              <a:rPr lang="en-US" dirty="0" smtClean="0"/>
              <a:t>great literature.</a:t>
            </a:r>
          </a:p>
          <a:p>
            <a:pPr marL="0" indent="0">
              <a:buNone/>
            </a:pPr>
            <a:endParaRPr lang="en-US" dirty="0">
              <a:solidFill>
                <a:srgbClr val="FF0000"/>
              </a:solidFill>
            </a:endParaRPr>
          </a:p>
          <a:p>
            <a:endParaRPr lang="en-US" dirty="0"/>
          </a:p>
        </p:txBody>
      </p:sp>
    </p:spTree>
    <p:extLst>
      <p:ext uri="{BB962C8B-B14F-4D97-AF65-F5344CB8AC3E}">
        <p14:creationId xmlns:p14="http://schemas.microsoft.com/office/powerpoint/2010/main" val="4152345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Criticisms of </a:t>
            </a:r>
            <a:r>
              <a:rPr lang="en-US" dirty="0" err="1" smtClean="0"/>
              <a:t>Manto</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Some of his critics </a:t>
            </a:r>
            <a:r>
              <a:rPr lang="en-US" dirty="0"/>
              <a:t>from amongst the Progressive Writers Movement denounce his work as obscene and </a:t>
            </a:r>
            <a:r>
              <a:rPr lang="en-US" dirty="0" smtClean="0"/>
              <a:t>cynical. However, </a:t>
            </a:r>
            <a:r>
              <a:rPr lang="en-US" dirty="0"/>
              <a:t>even as the latter condemn </a:t>
            </a:r>
            <a:r>
              <a:rPr lang="en-US" dirty="0" err="1"/>
              <a:t>Manto</a:t>
            </a:r>
            <a:r>
              <a:rPr lang="en-US" dirty="0"/>
              <a:t> for being </a:t>
            </a:r>
            <a:r>
              <a:rPr lang="en-US" dirty="0" smtClean="0"/>
              <a:t>perversely preoccupied </a:t>
            </a:r>
            <a:r>
              <a:rPr lang="en-US" dirty="0"/>
              <a:t>with the world of the socially wronged and sexually exploited </a:t>
            </a:r>
            <a:r>
              <a:rPr lang="en-US" dirty="0" smtClean="0"/>
              <a:t>woman, they </a:t>
            </a:r>
            <a:r>
              <a:rPr lang="en-US" dirty="0"/>
              <a:t>fail to investigate the </a:t>
            </a:r>
            <a:r>
              <a:rPr lang="en-US" dirty="0" err="1" smtClean="0"/>
              <a:t>androcentrism</a:t>
            </a:r>
            <a:r>
              <a:rPr lang="en-US" dirty="0"/>
              <a:t> </a:t>
            </a:r>
            <a:r>
              <a:rPr lang="en-US" dirty="0" smtClean="0"/>
              <a:t>underlying </a:t>
            </a:r>
            <a:r>
              <a:rPr lang="en-US" dirty="0"/>
              <a:t>his construction of the sexually oppressed - and hence, according to </a:t>
            </a:r>
            <a:r>
              <a:rPr lang="en-US" dirty="0" err="1"/>
              <a:t>Manto</a:t>
            </a:r>
            <a:r>
              <a:rPr lang="en-US" dirty="0"/>
              <a:t>, silenced and virtually </a:t>
            </a:r>
            <a:r>
              <a:rPr lang="en-US" dirty="0" smtClean="0"/>
              <a:t>erased woman as </a:t>
            </a:r>
            <a:r>
              <a:rPr lang="en-US" dirty="0"/>
              <a:t>a cultural signifier of </a:t>
            </a:r>
            <a:r>
              <a:rPr lang="en-US" dirty="0" smtClean="0"/>
              <a:t>the </a:t>
            </a:r>
            <a:r>
              <a:rPr lang="en-US" dirty="0"/>
              <a:t>politico-social violations of partition in his overwhelmingly </a:t>
            </a:r>
            <a:r>
              <a:rPr lang="en-US" dirty="0" smtClean="0"/>
              <a:t>male narratives. </a:t>
            </a:r>
            <a:r>
              <a:rPr lang="en-US" dirty="0"/>
              <a:t>As a stand-in for the </a:t>
            </a:r>
            <a:r>
              <a:rPr lang="en-US" dirty="0" smtClean="0"/>
              <a:t>political </a:t>
            </a:r>
            <a:r>
              <a:rPr lang="en-US" dirty="0"/>
              <a:t>rape of the </a:t>
            </a:r>
            <a:r>
              <a:rPr lang="en-US" dirty="0" smtClean="0"/>
              <a:t>body of </a:t>
            </a:r>
            <a:r>
              <a:rPr lang="en-US" dirty="0"/>
              <a:t>India and Pakistan, the raped woman is written into the patriarchal national narrative not to </a:t>
            </a:r>
            <a:r>
              <a:rPr lang="en-US" dirty="0" err="1" smtClean="0"/>
              <a:t>thematise</a:t>
            </a:r>
            <a:r>
              <a:rPr lang="en-US" dirty="0" smtClean="0"/>
              <a:t> </a:t>
            </a:r>
            <a:r>
              <a:rPr lang="en-US" dirty="0"/>
              <a:t>her own suffering but merely to signify the horrors of partition. </a:t>
            </a:r>
          </a:p>
          <a:p>
            <a:endParaRPr lang="en-US" dirty="0"/>
          </a:p>
        </p:txBody>
      </p:sp>
    </p:spTree>
    <p:extLst>
      <p:ext uri="{BB962C8B-B14F-4D97-AF65-F5344CB8AC3E}">
        <p14:creationId xmlns:p14="http://schemas.microsoft.com/office/powerpoint/2010/main" val="14410059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Silencing Women?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Thus</a:t>
            </a:r>
            <a:r>
              <a:rPr lang="en-US" dirty="0"/>
              <a:t>, in being constructed as the object of sexual violence, the female victim is assaulted not only as body but also, </a:t>
            </a:r>
            <a:r>
              <a:rPr lang="en-US" dirty="0" smtClean="0"/>
              <a:t>and </a:t>
            </a:r>
            <a:r>
              <a:rPr lang="en-US" dirty="0"/>
              <a:t>perhaps more importantly, as subject, for, as </a:t>
            </a:r>
            <a:r>
              <a:rPr lang="en-US" dirty="0" err="1"/>
              <a:t>Rajeswari</a:t>
            </a:r>
            <a:r>
              <a:rPr lang="en-US" dirty="0"/>
              <a:t> Sunder </a:t>
            </a:r>
            <a:r>
              <a:rPr lang="en-US" dirty="0" err="1"/>
              <a:t>Rajan</a:t>
            </a:r>
            <a:r>
              <a:rPr lang="en-US" dirty="0"/>
              <a:t> notes in her study of gender and postcolonial culture: </a:t>
            </a:r>
          </a:p>
          <a:p>
            <a:pPr lvl="1"/>
            <a:r>
              <a:rPr lang="en-US" dirty="0" smtClean="0"/>
              <a:t>paradoxically, at the same time that she becomes an existential cypher the raped woman also turns into a symbolic cause</a:t>
            </a:r>
            <a:r>
              <a:rPr lang="en-US" dirty="0"/>
              <a:t>. </a:t>
            </a:r>
            <a:r>
              <a:rPr lang="en-US" dirty="0" smtClean="0"/>
              <a:t>She becomes the representative </a:t>
            </a:r>
            <a:r>
              <a:rPr lang="en-US" dirty="0"/>
              <a:t>of her social group, the very embodiment of its collective identity.... The woman’s newly recognized identity - which may be more properly described as her function in an economy of sexual propriety and property - becomes an emotional war-cry and the prelude to the virtual disappearance </a:t>
            </a:r>
            <a:r>
              <a:rPr lang="en-US" dirty="0" smtClean="0"/>
              <a:t>of the concerns of the woman herself</a:t>
            </a:r>
            <a:r>
              <a:rPr lang="en-US" dirty="0"/>
              <a:t>.</a:t>
            </a:r>
            <a:r>
              <a:rPr lang="en-US" dirty="0" smtClean="0"/>
              <a:t> </a:t>
            </a:r>
          </a:p>
          <a:p>
            <a:r>
              <a:rPr lang="en-US" dirty="0" smtClean="0">
                <a:solidFill>
                  <a:srgbClr val="FF0000"/>
                </a:solidFill>
              </a:rPr>
              <a:t>Do you agree, is </a:t>
            </a:r>
            <a:r>
              <a:rPr lang="en-US" dirty="0" err="1" smtClean="0">
                <a:solidFill>
                  <a:srgbClr val="FF0000"/>
                </a:solidFill>
              </a:rPr>
              <a:t>Manto</a:t>
            </a:r>
            <a:r>
              <a:rPr lang="en-US" dirty="0" smtClean="0">
                <a:solidFill>
                  <a:srgbClr val="FF0000"/>
                </a:solidFill>
              </a:rPr>
              <a:t> guilty of silencing women?</a:t>
            </a:r>
            <a:endParaRPr lang="en-US" dirty="0">
              <a:solidFill>
                <a:srgbClr val="FF0000"/>
              </a:solidFill>
            </a:endParaRPr>
          </a:p>
          <a:p>
            <a:endParaRPr lang="en-US" dirty="0"/>
          </a:p>
        </p:txBody>
      </p:sp>
    </p:spTree>
    <p:extLst>
      <p:ext uri="{BB962C8B-B14F-4D97-AF65-F5344CB8AC3E}">
        <p14:creationId xmlns:p14="http://schemas.microsoft.com/office/powerpoint/2010/main" val="30133848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Female Victims</a:t>
            </a:r>
            <a:endParaRPr lang="en-US" dirty="0"/>
          </a:p>
        </p:txBody>
      </p:sp>
      <p:sp>
        <p:nvSpPr>
          <p:cNvPr id="3" name="Content Placeholder 2"/>
          <p:cNvSpPr>
            <a:spLocks noGrp="1"/>
          </p:cNvSpPr>
          <p:nvPr>
            <p:ph idx="1"/>
          </p:nvPr>
        </p:nvSpPr>
        <p:spPr/>
        <p:txBody>
          <a:bodyPr>
            <a:normAutofit fontScale="62500" lnSpcReduction="20000"/>
          </a:bodyPr>
          <a:lstStyle/>
          <a:p>
            <a:r>
              <a:rPr lang="en-US" dirty="0"/>
              <a:t>As </a:t>
            </a:r>
            <a:r>
              <a:rPr lang="en-US" dirty="0" err="1"/>
              <a:t>Manto</a:t>
            </a:r>
            <a:r>
              <a:rPr lang="en-US" dirty="0"/>
              <a:t> says in another context in his </a:t>
            </a:r>
            <a:r>
              <a:rPr lang="en-US" dirty="0" smtClean="0"/>
              <a:t>essay </a:t>
            </a:r>
            <a:r>
              <a:rPr lang="en-US" dirty="0" err="1" smtClean="0"/>
              <a:t>Safed</a:t>
            </a:r>
            <a:r>
              <a:rPr lang="en-US" dirty="0" smtClean="0"/>
              <a:t> </a:t>
            </a:r>
            <a:r>
              <a:rPr lang="en-US" dirty="0" err="1" smtClean="0"/>
              <a:t>Jhut</a:t>
            </a:r>
            <a:r>
              <a:rPr lang="en-US" dirty="0" smtClean="0"/>
              <a:t> (White Lie)</a:t>
            </a:r>
            <a:r>
              <a:rPr lang="en-US" dirty="0"/>
              <a:t>, </a:t>
            </a:r>
          </a:p>
          <a:p>
            <a:pPr lvl="1"/>
            <a:r>
              <a:rPr lang="en-US" dirty="0" smtClean="0"/>
              <a:t>I </a:t>
            </a:r>
            <a:r>
              <a:rPr lang="en-US" dirty="0"/>
              <a:t>am a man who . . . writes because he has </a:t>
            </a:r>
            <a:r>
              <a:rPr lang="en-US" dirty="0" smtClean="0"/>
              <a:t>something to </a:t>
            </a:r>
            <a:r>
              <a:rPr lang="en-US" dirty="0"/>
              <a:t>say. </a:t>
            </a:r>
            <a:r>
              <a:rPr lang="en-US" dirty="0" smtClean="0"/>
              <a:t>What </a:t>
            </a:r>
            <a:r>
              <a:rPr lang="en-US" dirty="0"/>
              <a:t>ever I see, the way and the angle I see it from, I present it to others in that </a:t>
            </a:r>
            <a:r>
              <a:rPr lang="en-US" dirty="0" smtClean="0"/>
              <a:t>very </a:t>
            </a:r>
            <a:r>
              <a:rPr lang="en-US" dirty="0"/>
              <a:t>way and angle</a:t>
            </a:r>
            <a:r>
              <a:rPr lang="en-US" dirty="0" smtClean="0"/>
              <a:t>.</a:t>
            </a:r>
          </a:p>
          <a:p>
            <a:r>
              <a:rPr lang="en-US" dirty="0" smtClean="0"/>
              <a:t>It </a:t>
            </a:r>
            <a:r>
              <a:rPr lang="en-US" dirty="0"/>
              <a:t>is this </a:t>
            </a:r>
            <a:r>
              <a:rPr lang="en-US" dirty="0" smtClean="0"/>
              <a:t>way </a:t>
            </a:r>
            <a:r>
              <a:rPr lang="en-US" dirty="0"/>
              <a:t>and </a:t>
            </a:r>
            <a:r>
              <a:rPr lang="en-US" dirty="0" smtClean="0"/>
              <a:t>angle of </a:t>
            </a:r>
            <a:r>
              <a:rPr lang="en-US" dirty="0" err="1" smtClean="0"/>
              <a:t>Manto’s</a:t>
            </a:r>
            <a:r>
              <a:rPr lang="en-US" dirty="0" smtClean="0"/>
              <a:t> seeing of </a:t>
            </a:r>
            <a:r>
              <a:rPr lang="en-US" dirty="0"/>
              <a:t>woman’s </a:t>
            </a:r>
            <a:r>
              <a:rPr lang="en-US" dirty="0" smtClean="0"/>
              <a:t>essential vulnerability </a:t>
            </a:r>
            <a:r>
              <a:rPr lang="en-US" dirty="0"/>
              <a:t>and silence that underlies what Lynn Higgins and Brenda Silver define generally as the </a:t>
            </a:r>
            <a:r>
              <a:rPr lang="en-US" dirty="0" smtClean="0"/>
              <a:t>ambivalence of </a:t>
            </a:r>
            <a:r>
              <a:rPr lang="en-US" dirty="0"/>
              <a:t>male texts of female rape that elide the scene of violence. Yet such an </a:t>
            </a:r>
            <a:r>
              <a:rPr lang="en-US" dirty="0" smtClean="0"/>
              <a:t>elision also </a:t>
            </a:r>
            <a:r>
              <a:rPr lang="en-US" dirty="0"/>
              <a:t>marks </a:t>
            </a:r>
            <a:r>
              <a:rPr lang="en-US" dirty="0" smtClean="0"/>
              <a:t>the subversive presence or gap that </a:t>
            </a:r>
            <a:r>
              <a:rPr lang="en-US" dirty="0"/>
              <a:t>provides </a:t>
            </a:r>
            <a:r>
              <a:rPr lang="en-US" dirty="0" smtClean="0"/>
              <a:t>us a </a:t>
            </a:r>
            <a:r>
              <a:rPr lang="en-US" dirty="0"/>
              <a:t>space to speak of women’s violation and </a:t>
            </a:r>
            <a:r>
              <a:rPr lang="en-US" dirty="0" smtClean="0"/>
              <a:t>subjectivity.</a:t>
            </a:r>
          </a:p>
          <a:p>
            <a:r>
              <a:rPr lang="en-US" dirty="0" smtClean="0"/>
              <a:t>Additionally, while it is undeniable that women are raped, tortured, and murdered during communal </a:t>
            </a:r>
            <a:r>
              <a:rPr lang="en-US" dirty="0"/>
              <a:t>conflict and war, to represent them only as the targets of physical violence is to deny them agency, roles of resistance, and their very voices. </a:t>
            </a:r>
          </a:p>
          <a:p>
            <a:r>
              <a:rPr lang="en-US" dirty="0" smtClean="0">
                <a:solidFill>
                  <a:srgbClr val="FF0000"/>
                </a:solidFill>
              </a:rPr>
              <a:t>Do you agree that it is problematic to depict women only as victims?</a:t>
            </a:r>
            <a:endParaRPr lang="en-US" dirty="0">
              <a:solidFill>
                <a:srgbClr val="FF0000"/>
              </a:solidFill>
            </a:endParaRPr>
          </a:p>
        </p:txBody>
      </p:sp>
    </p:spTree>
    <p:extLst>
      <p:ext uri="{BB962C8B-B14F-4D97-AF65-F5344CB8AC3E}">
        <p14:creationId xmlns:p14="http://schemas.microsoft.com/office/powerpoint/2010/main" val="1670711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Colder </a:t>
            </a:r>
            <a:r>
              <a:rPr lang="en-US" dirty="0"/>
              <a:t>than </a:t>
            </a:r>
            <a:r>
              <a:rPr lang="en-US" dirty="0" smtClean="0"/>
              <a:t>Ice</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smtClean="0"/>
              <a:t>Manto’s</a:t>
            </a:r>
            <a:r>
              <a:rPr lang="en-US" dirty="0" smtClean="0"/>
              <a:t> </a:t>
            </a:r>
            <a:r>
              <a:rPr lang="en-US" dirty="0"/>
              <a:t>much discussed story </a:t>
            </a:r>
            <a:r>
              <a:rPr lang="en-US" dirty="0" smtClean="0"/>
              <a:t>Colder </a:t>
            </a:r>
            <a:r>
              <a:rPr lang="en-US" dirty="0"/>
              <a:t>than </a:t>
            </a:r>
            <a:r>
              <a:rPr lang="en-US" dirty="0" smtClean="0"/>
              <a:t>Ice </a:t>
            </a:r>
            <a:r>
              <a:rPr lang="en-US" dirty="0"/>
              <a:t>is the retrospective </a:t>
            </a:r>
            <a:r>
              <a:rPr lang="en-US" dirty="0" smtClean="0"/>
              <a:t>death</a:t>
            </a:r>
            <a:r>
              <a:rPr lang="en-US" dirty="0"/>
              <a:t> </a:t>
            </a:r>
            <a:r>
              <a:rPr lang="en-US" dirty="0" smtClean="0"/>
              <a:t>bed </a:t>
            </a:r>
            <a:r>
              <a:rPr lang="en-US" dirty="0"/>
              <a:t>narrative of a Sikh man, </a:t>
            </a:r>
            <a:r>
              <a:rPr lang="en-US" dirty="0" err="1"/>
              <a:t>Ishar</a:t>
            </a:r>
            <a:r>
              <a:rPr lang="en-US" dirty="0"/>
              <a:t> Singh. As he lies dying of a fatal stab wound made by his jealous mistress </a:t>
            </a:r>
            <a:r>
              <a:rPr lang="en-US" dirty="0" err="1"/>
              <a:t>Kalwant</a:t>
            </a:r>
            <a:r>
              <a:rPr lang="en-US" dirty="0"/>
              <a:t> </a:t>
            </a:r>
            <a:r>
              <a:rPr lang="en-US" dirty="0" err="1" smtClean="0"/>
              <a:t>Kaur</a:t>
            </a:r>
            <a:r>
              <a:rPr lang="en-US" dirty="0" smtClean="0"/>
              <a:t>.</a:t>
            </a:r>
          </a:p>
          <a:p>
            <a:r>
              <a:rPr lang="en-US" dirty="0"/>
              <a:t>H</a:t>
            </a:r>
            <a:r>
              <a:rPr lang="en-US" dirty="0" smtClean="0"/>
              <a:t>e </a:t>
            </a:r>
            <a:r>
              <a:rPr lang="en-US" dirty="0"/>
              <a:t>recounts his role in </a:t>
            </a:r>
            <a:r>
              <a:rPr lang="en-US" dirty="0" smtClean="0"/>
              <a:t>the </a:t>
            </a:r>
            <a:r>
              <a:rPr lang="en-US" dirty="0"/>
              <a:t>material, sexual, and human atrocities of partition: following eight days of looting Muslim shops and homes, he murders six male members of a Muslim family and abducts the sole female of the household; only after he rapes her does he realize that she is dead, </a:t>
            </a:r>
            <a:r>
              <a:rPr lang="en-US" dirty="0" smtClean="0"/>
              <a:t>a </a:t>
            </a:r>
            <a:r>
              <a:rPr lang="en-US" dirty="0"/>
              <a:t>heap of cold </a:t>
            </a:r>
            <a:r>
              <a:rPr lang="en-US" dirty="0" smtClean="0"/>
              <a:t>flesh, </a:t>
            </a:r>
            <a:r>
              <a:rPr lang="en-US" dirty="0"/>
              <a:t>a realization that leads to his impotence. And at the narrative’s end, having told his chilling tale, he is himself near death, </a:t>
            </a:r>
            <a:r>
              <a:rPr lang="en-US" dirty="0" smtClean="0"/>
              <a:t>colder </a:t>
            </a:r>
            <a:r>
              <a:rPr lang="en-US" dirty="0"/>
              <a:t>than </a:t>
            </a:r>
            <a:r>
              <a:rPr lang="en-US" dirty="0" smtClean="0"/>
              <a:t>ice.</a:t>
            </a:r>
          </a:p>
          <a:p>
            <a:r>
              <a:rPr lang="en-US" dirty="0" smtClean="0">
                <a:solidFill>
                  <a:srgbClr val="FF0000"/>
                </a:solidFill>
              </a:rPr>
              <a:t>How did you interpret this story?</a:t>
            </a:r>
            <a:r>
              <a:rPr lang="en-US" dirty="0" smtClean="0"/>
              <a:t> </a:t>
            </a:r>
            <a:endParaRPr lang="en-US" dirty="0"/>
          </a:p>
          <a:p>
            <a:endParaRPr lang="en-US" dirty="0"/>
          </a:p>
          <a:p>
            <a:endParaRPr lang="en-US" dirty="0"/>
          </a:p>
        </p:txBody>
      </p:sp>
    </p:spTree>
    <p:extLst>
      <p:ext uri="{BB962C8B-B14F-4D97-AF65-F5344CB8AC3E}">
        <p14:creationId xmlns:p14="http://schemas.microsoft.com/office/powerpoint/2010/main" val="3740118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Manto</a:t>
            </a:r>
            <a:r>
              <a:rPr lang="en-US" dirty="0" smtClean="0"/>
              <a:t> on Colder than Ice</a:t>
            </a:r>
            <a:endParaRPr lang="en-US" dirty="0"/>
          </a:p>
        </p:txBody>
      </p:sp>
      <p:sp>
        <p:nvSpPr>
          <p:cNvPr id="3" name="Content Placeholder 2"/>
          <p:cNvSpPr>
            <a:spLocks noGrp="1"/>
          </p:cNvSpPr>
          <p:nvPr>
            <p:ph idx="1"/>
          </p:nvPr>
        </p:nvSpPr>
        <p:spPr>
          <a:xfrm>
            <a:off x="457200" y="1600200"/>
            <a:ext cx="8229600" cy="4917001"/>
          </a:xfrm>
        </p:spPr>
        <p:txBody>
          <a:bodyPr>
            <a:normAutofit fontScale="77500" lnSpcReduction="20000"/>
          </a:bodyPr>
          <a:lstStyle/>
          <a:p>
            <a:r>
              <a:rPr lang="en-US" dirty="0"/>
              <a:t>Now regarded as one of </a:t>
            </a:r>
            <a:r>
              <a:rPr lang="en-US" dirty="0" err="1"/>
              <a:t>Manto’s</a:t>
            </a:r>
            <a:r>
              <a:rPr lang="en-US" dirty="0"/>
              <a:t> technical masterpieces, </a:t>
            </a:r>
            <a:r>
              <a:rPr lang="en-US" dirty="0" smtClean="0"/>
              <a:t>Colder </a:t>
            </a:r>
            <a:r>
              <a:rPr lang="en-US" dirty="0"/>
              <a:t>than </a:t>
            </a:r>
            <a:r>
              <a:rPr lang="en-US" dirty="0" smtClean="0"/>
              <a:t>Ice was</a:t>
            </a:r>
            <a:r>
              <a:rPr lang="en-US" dirty="0"/>
              <a:t>, however, denounced </a:t>
            </a:r>
            <a:r>
              <a:rPr lang="en-US" dirty="0" smtClean="0"/>
              <a:t>for obscenity by </a:t>
            </a:r>
            <a:r>
              <a:rPr lang="en-US" dirty="0"/>
              <a:t>many of his </a:t>
            </a:r>
            <a:r>
              <a:rPr lang="en-US" dirty="0" smtClean="0"/>
              <a:t>contemporaries</a:t>
            </a:r>
            <a:r>
              <a:rPr lang="en-US" dirty="0"/>
              <a:t>, a charge which </a:t>
            </a:r>
            <a:r>
              <a:rPr lang="en-US" dirty="0" err="1"/>
              <a:t>Manto</a:t>
            </a:r>
            <a:r>
              <a:rPr lang="en-US" dirty="0"/>
              <a:t> answers thus: </a:t>
            </a:r>
          </a:p>
          <a:p>
            <a:pPr lvl="1"/>
            <a:r>
              <a:rPr lang="en-US" dirty="0">
                <a:solidFill>
                  <a:srgbClr val="3366FF"/>
                </a:solidFill>
              </a:rPr>
              <a:t>The story seemingly revolves around one aspect of sexual psychology, but, in fact, in it an extremely subtle message is given to man, that, even at the last limits of cruelty and violence, of barbarity and bestiality, he still does </a:t>
            </a:r>
            <a:r>
              <a:rPr lang="en-US" dirty="0" smtClean="0">
                <a:solidFill>
                  <a:srgbClr val="3366FF"/>
                </a:solidFill>
              </a:rPr>
              <a:t>not </a:t>
            </a:r>
            <a:r>
              <a:rPr lang="en-US" dirty="0">
                <a:solidFill>
                  <a:srgbClr val="3366FF"/>
                </a:solidFill>
              </a:rPr>
              <a:t>lose his humanity! If </a:t>
            </a:r>
            <a:r>
              <a:rPr lang="en-US" dirty="0" err="1">
                <a:solidFill>
                  <a:srgbClr val="3366FF"/>
                </a:solidFill>
              </a:rPr>
              <a:t>Ishar</a:t>
            </a:r>
            <a:r>
              <a:rPr lang="en-US" dirty="0">
                <a:solidFill>
                  <a:srgbClr val="3366FF"/>
                </a:solidFill>
              </a:rPr>
              <a:t> Singh had completely lost his humanity, the touch of the dead woman would not have affected him so violently as to strip him of his manhood</a:t>
            </a:r>
            <a:r>
              <a:rPr lang="en-US" dirty="0" smtClean="0">
                <a:solidFill>
                  <a:srgbClr val="3366FF"/>
                </a:solidFill>
              </a:rPr>
              <a:t>.</a:t>
            </a:r>
            <a:endParaRPr lang="en-US" dirty="0">
              <a:solidFill>
                <a:srgbClr val="3366FF"/>
              </a:solidFill>
            </a:endParaRPr>
          </a:p>
          <a:p>
            <a:r>
              <a:rPr lang="en-US" dirty="0" smtClean="0">
                <a:solidFill>
                  <a:srgbClr val="FF0000"/>
                </a:solidFill>
              </a:rPr>
              <a:t>Does this story prove the argument that </a:t>
            </a:r>
            <a:r>
              <a:rPr lang="en-US" dirty="0" err="1" smtClean="0">
                <a:solidFill>
                  <a:srgbClr val="FF0000"/>
                </a:solidFill>
              </a:rPr>
              <a:t>Manto</a:t>
            </a:r>
            <a:r>
              <a:rPr lang="en-US" dirty="0" smtClean="0">
                <a:solidFill>
                  <a:srgbClr val="FF0000"/>
                </a:solidFill>
              </a:rPr>
              <a:t> depicts women only as victims?</a:t>
            </a:r>
            <a:r>
              <a:rPr lang="en-US" dirty="0" smtClean="0"/>
              <a:t> </a:t>
            </a:r>
          </a:p>
          <a:p>
            <a:r>
              <a:rPr lang="en-US" dirty="0" smtClean="0">
                <a:solidFill>
                  <a:srgbClr val="31859C"/>
                </a:solidFill>
              </a:rPr>
              <a:t>How does he defend the story from the charge of obscenity?</a:t>
            </a:r>
            <a:endParaRPr lang="en-US" dirty="0">
              <a:solidFill>
                <a:srgbClr val="31859C"/>
              </a:solidFill>
            </a:endParaRPr>
          </a:p>
          <a:p>
            <a:endParaRPr lang="en-US" dirty="0"/>
          </a:p>
        </p:txBody>
      </p:sp>
    </p:spTree>
    <p:extLst>
      <p:ext uri="{BB962C8B-B14F-4D97-AF65-F5344CB8AC3E}">
        <p14:creationId xmlns:p14="http://schemas.microsoft.com/office/powerpoint/2010/main" val="224437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of Power and Conquest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Colder </a:t>
            </a:r>
            <a:r>
              <a:rPr lang="en-US" dirty="0"/>
              <a:t>than </a:t>
            </a:r>
            <a:r>
              <a:rPr lang="en-US" dirty="0" smtClean="0"/>
              <a:t>Ice critiques </a:t>
            </a:r>
            <a:r>
              <a:rPr lang="en-US" dirty="0" err="1"/>
              <a:t>Manto’s</a:t>
            </a:r>
            <a:r>
              <a:rPr lang="en-US" dirty="0"/>
              <a:t> </a:t>
            </a:r>
            <a:r>
              <a:rPr lang="en-US" dirty="0" err="1"/>
              <a:t>masculinist</a:t>
            </a:r>
            <a:r>
              <a:rPr lang="en-US" dirty="0"/>
              <a:t> fictive and interpretive stance in which he not only casts the </a:t>
            </a:r>
            <a:r>
              <a:rPr lang="en-US" dirty="0" smtClean="0"/>
              <a:t>dead woman as </a:t>
            </a:r>
            <a:r>
              <a:rPr lang="en-US" dirty="0"/>
              <a:t>the </a:t>
            </a:r>
            <a:r>
              <a:rPr lang="en-US" dirty="0" smtClean="0"/>
              <a:t>bodily </a:t>
            </a:r>
            <a:r>
              <a:rPr lang="en-US" dirty="0"/>
              <a:t>site upon which the </a:t>
            </a:r>
            <a:r>
              <a:rPr lang="en-US" dirty="0" smtClean="0"/>
              <a:t>cruelty</a:t>
            </a:r>
            <a:r>
              <a:rPr lang="en-US" dirty="0"/>
              <a:t>, barbarity and </a:t>
            </a:r>
            <a:r>
              <a:rPr lang="en-US" dirty="0" smtClean="0"/>
              <a:t>bestiality of </a:t>
            </a:r>
            <a:r>
              <a:rPr lang="en-US" dirty="0"/>
              <a:t>nationalist discourse is </a:t>
            </a:r>
            <a:r>
              <a:rPr lang="en-US" dirty="0" smtClean="0"/>
              <a:t>emulated </a:t>
            </a:r>
            <a:r>
              <a:rPr lang="en-US" dirty="0"/>
              <a:t>but also positions her as the vehicle for </a:t>
            </a:r>
            <a:r>
              <a:rPr lang="en-US" dirty="0" err="1"/>
              <a:t>Ishar</a:t>
            </a:r>
            <a:r>
              <a:rPr lang="en-US" dirty="0"/>
              <a:t> Singh’s </a:t>
            </a:r>
            <a:r>
              <a:rPr lang="en-US" dirty="0" smtClean="0"/>
              <a:t>new</a:t>
            </a:r>
            <a:r>
              <a:rPr lang="en-US" dirty="0"/>
              <a:t>-found and (ostensibly) praiseworthy </a:t>
            </a:r>
            <a:r>
              <a:rPr lang="en-US" dirty="0" smtClean="0"/>
              <a:t>humanity. </a:t>
            </a:r>
          </a:p>
          <a:p>
            <a:r>
              <a:rPr lang="en-US" dirty="0" smtClean="0"/>
              <a:t>In </a:t>
            </a:r>
            <a:r>
              <a:rPr lang="en-US" dirty="0"/>
              <a:t>this male narrative </a:t>
            </a:r>
            <a:r>
              <a:rPr lang="en-US" dirty="0" smtClean="0"/>
              <a:t>of the nation, the raped woman is denied a name, a voice, subjectivity, even life</a:t>
            </a:r>
            <a:r>
              <a:rPr lang="en-US" dirty="0"/>
              <a:t>. Entrapped in this patriarchal story of partition, she is represented only </a:t>
            </a:r>
            <a:r>
              <a:rPr lang="en-US" dirty="0" smtClean="0"/>
              <a:t>as </a:t>
            </a:r>
            <a:r>
              <a:rPr lang="en-US" dirty="0"/>
              <a:t>a permanently silent, sexualized body, a </a:t>
            </a:r>
            <a:r>
              <a:rPr lang="en-US" dirty="0" smtClean="0"/>
              <a:t>thing that </a:t>
            </a:r>
            <a:r>
              <a:rPr lang="en-US" dirty="0" err="1"/>
              <a:t>Ishar</a:t>
            </a:r>
            <a:r>
              <a:rPr lang="en-US" dirty="0"/>
              <a:t> Singh </a:t>
            </a:r>
            <a:r>
              <a:rPr lang="en-US" dirty="0" smtClean="0"/>
              <a:t>hides from </a:t>
            </a:r>
            <a:r>
              <a:rPr lang="en-US" dirty="0" err="1" smtClean="0"/>
              <a:t>Kalwant</a:t>
            </a:r>
            <a:r>
              <a:rPr lang="en-US" dirty="0" smtClean="0"/>
              <a:t> </a:t>
            </a:r>
            <a:r>
              <a:rPr lang="en-US" dirty="0" err="1"/>
              <a:t>Kaur</a:t>
            </a:r>
            <a:r>
              <a:rPr lang="en-US" dirty="0"/>
              <a:t>, a </a:t>
            </a:r>
            <a:r>
              <a:rPr lang="en-US" dirty="0" smtClean="0"/>
              <a:t>mouthful </a:t>
            </a:r>
            <a:r>
              <a:rPr lang="en-US" dirty="0"/>
              <a:t>of luscious </a:t>
            </a:r>
            <a:r>
              <a:rPr lang="en-US" dirty="0" smtClean="0"/>
              <a:t>fruit </a:t>
            </a:r>
            <a:r>
              <a:rPr lang="en-US" dirty="0"/>
              <a:t>that he - using the </a:t>
            </a:r>
            <a:r>
              <a:rPr lang="en-US" dirty="0" smtClean="0"/>
              <a:t>language </a:t>
            </a:r>
            <a:r>
              <a:rPr lang="en-US" dirty="0"/>
              <a:t>of power and conquest </a:t>
            </a:r>
            <a:r>
              <a:rPr lang="en-US" dirty="0" smtClean="0"/>
              <a:t>decide</a:t>
            </a:r>
            <a:r>
              <a:rPr lang="en-US" dirty="0"/>
              <a:t>[s] to trump right </a:t>
            </a:r>
            <a:r>
              <a:rPr lang="en-US" dirty="0" smtClean="0"/>
              <a:t>away, </a:t>
            </a:r>
            <a:r>
              <a:rPr lang="en-US" dirty="0"/>
              <a:t>a </a:t>
            </a:r>
            <a:r>
              <a:rPr lang="en-US" dirty="0" smtClean="0"/>
              <a:t>dead </a:t>
            </a:r>
            <a:r>
              <a:rPr lang="en-US" dirty="0"/>
              <a:t>body . . . a heap of cold </a:t>
            </a:r>
            <a:r>
              <a:rPr lang="en-US" dirty="0" smtClean="0"/>
              <a:t>flesh. </a:t>
            </a:r>
            <a:endParaRPr lang="en-US" dirty="0"/>
          </a:p>
          <a:p>
            <a:r>
              <a:rPr lang="en-US" dirty="0" smtClean="0">
                <a:solidFill>
                  <a:srgbClr val="FF0000"/>
                </a:solidFill>
              </a:rPr>
              <a:t>Do you agree, does Singh find humanity in the story?</a:t>
            </a:r>
            <a:endParaRPr lang="en-US" dirty="0">
              <a:solidFill>
                <a:srgbClr val="FF0000"/>
              </a:solidFill>
            </a:endParaRPr>
          </a:p>
        </p:txBody>
      </p:sp>
    </p:spTree>
    <p:extLst>
      <p:ext uri="{BB962C8B-B14F-4D97-AF65-F5344CB8AC3E}">
        <p14:creationId xmlns:p14="http://schemas.microsoft.com/office/powerpoint/2010/main" val="4063173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338"/>
            <a:ext cx="8229600" cy="1143000"/>
          </a:xfrm>
        </p:spPr>
        <p:txBody>
          <a:bodyPr/>
          <a:lstStyle/>
          <a:p>
            <a:r>
              <a:rPr lang="en-US" dirty="0" err="1" smtClean="0"/>
              <a:t>Kalwant</a:t>
            </a:r>
            <a:r>
              <a:rPr lang="en-US" dirty="0" smtClean="0"/>
              <a:t> </a:t>
            </a:r>
            <a:r>
              <a:rPr lang="en-US" dirty="0" err="1" smtClean="0"/>
              <a:t>Kaur</a:t>
            </a:r>
            <a:endParaRPr lang="en-US" dirty="0"/>
          </a:p>
        </p:txBody>
      </p:sp>
      <p:sp>
        <p:nvSpPr>
          <p:cNvPr id="3" name="Content Placeholder 2"/>
          <p:cNvSpPr>
            <a:spLocks noGrp="1"/>
          </p:cNvSpPr>
          <p:nvPr>
            <p:ph idx="1"/>
          </p:nvPr>
        </p:nvSpPr>
        <p:spPr>
          <a:xfrm>
            <a:off x="457200" y="1168400"/>
            <a:ext cx="8229600" cy="5486400"/>
          </a:xfrm>
        </p:spPr>
        <p:txBody>
          <a:bodyPr>
            <a:normAutofit fontScale="62500" lnSpcReduction="20000"/>
          </a:bodyPr>
          <a:lstStyle/>
          <a:p>
            <a:r>
              <a:rPr lang="en-US" dirty="0" smtClean="0"/>
              <a:t>Even </a:t>
            </a:r>
            <a:r>
              <a:rPr lang="en-US" dirty="0" err="1"/>
              <a:t>Kalwant</a:t>
            </a:r>
            <a:r>
              <a:rPr lang="en-US" dirty="0"/>
              <a:t> </a:t>
            </a:r>
            <a:r>
              <a:rPr lang="en-US" dirty="0" err="1"/>
              <a:t>Kaur</a:t>
            </a:r>
            <a:r>
              <a:rPr lang="en-US" dirty="0"/>
              <a:t>, cast as the dead woman’s sexual adversary, and a seemingly strong female character who is painfully alive at the narrative’s </a:t>
            </a:r>
            <a:r>
              <a:rPr lang="en-US" dirty="0" smtClean="0"/>
              <a:t>end</a:t>
            </a:r>
            <a:r>
              <a:rPr lang="en-US" dirty="0"/>
              <a:t>, remains secondary to the </a:t>
            </a:r>
            <a:r>
              <a:rPr lang="en-US" dirty="0" smtClean="0"/>
              <a:t>male </a:t>
            </a:r>
            <a:r>
              <a:rPr lang="en-US" dirty="0"/>
              <a:t>plot of partition politics. </a:t>
            </a:r>
            <a:endParaRPr lang="en-US" dirty="0" smtClean="0"/>
          </a:p>
          <a:p>
            <a:r>
              <a:rPr lang="en-US" dirty="0" smtClean="0"/>
              <a:t>The </a:t>
            </a:r>
            <a:r>
              <a:rPr lang="en-US" dirty="0"/>
              <a:t>growth of </a:t>
            </a:r>
            <a:r>
              <a:rPr lang="en-US" dirty="0" err="1"/>
              <a:t>Ishar</a:t>
            </a:r>
            <a:r>
              <a:rPr lang="en-US" dirty="0"/>
              <a:t> Singh’s </a:t>
            </a:r>
            <a:r>
              <a:rPr lang="en-US" dirty="0" smtClean="0"/>
              <a:t>humanity, </a:t>
            </a:r>
            <a:r>
              <a:rPr lang="en-US" dirty="0"/>
              <a:t>a symbol of a </a:t>
            </a:r>
            <a:r>
              <a:rPr lang="en-US" dirty="0" smtClean="0"/>
              <a:t>universal </a:t>
            </a:r>
            <a:r>
              <a:rPr lang="en-US" dirty="0"/>
              <a:t>hope amidst the horrors of 1947, remains the crux of the story, whereas </a:t>
            </a:r>
            <a:r>
              <a:rPr lang="en-US" dirty="0" err="1"/>
              <a:t>Kalwant</a:t>
            </a:r>
            <a:r>
              <a:rPr lang="en-US" dirty="0"/>
              <a:t> </a:t>
            </a:r>
            <a:r>
              <a:rPr lang="en-US" dirty="0" err="1"/>
              <a:t>Kaur</a:t>
            </a:r>
            <a:r>
              <a:rPr lang="en-US" dirty="0"/>
              <a:t> </a:t>
            </a:r>
            <a:r>
              <a:rPr lang="en-US" dirty="0" smtClean="0"/>
              <a:t>supports </a:t>
            </a:r>
            <a:r>
              <a:rPr lang="en-US" dirty="0"/>
              <a:t>his development both sexually and textually. Cast in sexually </a:t>
            </a:r>
            <a:r>
              <a:rPr lang="en-US" dirty="0" smtClean="0"/>
              <a:t>over determined imagery</a:t>
            </a:r>
            <a:r>
              <a:rPr lang="en-US" dirty="0"/>
              <a:t> </a:t>
            </a:r>
            <a:r>
              <a:rPr lang="en-US" dirty="0" smtClean="0"/>
              <a:t>described by the (</a:t>
            </a:r>
            <a:r>
              <a:rPr lang="en-US" dirty="0" err="1"/>
              <a:t>masculinist</a:t>
            </a:r>
            <a:r>
              <a:rPr lang="en-US" dirty="0" smtClean="0"/>
              <a:t>) narrator as a big woman </a:t>
            </a:r>
            <a:r>
              <a:rPr lang="en-US" dirty="0"/>
              <a:t>with generous hips, fleshy thighs and unusually high </a:t>
            </a:r>
            <a:r>
              <a:rPr lang="en-US" dirty="0" smtClean="0"/>
              <a:t>breasts, </a:t>
            </a:r>
            <a:r>
              <a:rPr lang="en-US" dirty="0"/>
              <a:t>a </a:t>
            </a:r>
            <a:r>
              <a:rPr lang="en-US" dirty="0" smtClean="0"/>
              <a:t>flirt </a:t>
            </a:r>
            <a:r>
              <a:rPr lang="en-US" dirty="0"/>
              <a:t>and a </a:t>
            </a:r>
            <a:r>
              <a:rPr lang="en-US" dirty="0" smtClean="0"/>
              <a:t>coquette, </a:t>
            </a:r>
            <a:r>
              <a:rPr lang="en-US" dirty="0"/>
              <a:t>a </a:t>
            </a:r>
            <a:r>
              <a:rPr lang="en-US" dirty="0" smtClean="0"/>
              <a:t>woman </a:t>
            </a:r>
            <a:r>
              <a:rPr lang="en-US" dirty="0"/>
              <a:t>who </a:t>
            </a:r>
            <a:r>
              <a:rPr lang="en-US" dirty="0" smtClean="0"/>
              <a:t>boil</a:t>
            </a:r>
            <a:r>
              <a:rPr lang="en-US" dirty="0"/>
              <a:t>[s] with passion like a kettle </a:t>
            </a:r>
            <a:r>
              <a:rPr lang="en-US" dirty="0" smtClean="0"/>
              <a:t>on </a:t>
            </a:r>
            <a:r>
              <a:rPr lang="en-US" dirty="0"/>
              <a:t>high </a:t>
            </a:r>
            <a:r>
              <a:rPr lang="en-US" dirty="0" smtClean="0"/>
              <a:t>fire. </a:t>
            </a:r>
            <a:r>
              <a:rPr lang="en-US" dirty="0" err="1"/>
              <a:t>Kalwant</a:t>
            </a:r>
            <a:r>
              <a:rPr lang="en-US" dirty="0"/>
              <a:t> </a:t>
            </a:r>
            <a:r>
              <a:rPr lang="en-US" dirty="0" err="1"/>
              <a:t>Kaur</a:t>
            </a:r>
            <a:r>
              <a:rPr lang="en-US" dirty="0"/>
              <a:t> not only reenacts stereotypical </a:t>
            </a:r>
            <a:r>
              <a:rPr lang="en-US" dirty="0" smtClean="0"/>
              <a:t>male </a:t>
            </a:r>
            <a:r>
              <a:rPr lang="en-US" dirty="0"/>
              <a:t>typologies of the Punjabi Sikh woman, but she is also depicted as the </a:t>
            </a:r>
            <a:r>
              <a:rPr lang="en-US" dirty="0" smtClean="0"/>
              <a:t>cause</a:t>
            </a:r>
            <a:r>
              <a:rPr lang="en-US" dirty="0"/>
              <a:t> </a:t>
            </a:r>
            <a:r>
              <a:rPr lang="en-US" dirty="0" smtClean="0"/>
              <a:t>of </a:t>
            </a:r>
            <a:r>
              <a:rPr lang="en-US" dirty="0" err="1"/>
              <a:t>Ishar</a:t>
            </a:r>
            <a:r>
              <a:rPr lang="en-US" dirty="0"/>
              <a:t> Singh’s murderous appetite for the Muslim woman </a:t>
            </a:r>
            <a:r>
              <a:rPr lang="en-US" dirty="0" smtClean="0"/>
              <a:t>– “</a:t>
            </a:r>
            <a:r>
              <a:rPr lang="en-US" dirty="0" err="1" smtClean="0"/>
              <a:t>IsharSian</a:t>
            </a:r>
            <a:r>
              <a:rPr lang="en-US" dirty="0" smtClean="0"/>
              <a:t>, you gorge yourself on </a:t>
            </a:r>
            <a:r>
              <a:rPr lang="en-US" dirty="0" err="1" smtClean="0"/>
              <a:t>Kalwant</a:t>
            </a:r>
            <a:r>
              <a:rPr lang="en-US" dirty="0" smtClean="0"/>
              <a:t> </a:t>
            </a:r>
            <a:r>
              <a:rPr lang="en-US" dirty="0" err="1" smtClean="0"/>
              <a:t>Kaur</a:t>
            </a:r>
            <a:r>
              <a:rPr lang="en-US" dirty="0" smtClean="0"/>
              <a:t> everyday</a:t>
            </a:r>
            <a:r>
              <a:rPr lang="en-US" dirty="0"/>
              <a:t>... </a:t>
            </a:r>
            <a:r>
              <a:rPr lang="en-US" dirty="0" smtClean="0"/>
              <a:t>How about </a:t>
            </a:r>
            <a:r>
              <a:rPr lang="en-US" dirty="0"/>
              <a:t>a mouthful of this luscious </a:t>
            </a:r>
            <a:r>
              <a:rPr lang="en-US" dirty="0" smtClean="0"/>
              <a:t>fruit,” </a:t>
            </a:r>
            <a:r>
              <a:rPr lang="en-US" dirty="0"/>
              <a:t>says </a:t>
            </a:r>
            <a:r>
              <a:rPr lang="en-US" dirty="0" err="1"/>
              <a:t>Ishar</a:t>
            </a:r>
            <a:r>
              <a:rPr lang="en-US" dirty="0"/>
              <a:t> </a:t>
            </a:r>
            <a:r>
              <a:rPr lang="en-US" dirty="0" smtClean="0"/>
              <a:t>Singh- </a:t>
            </a:r>
            <a:r>
              <a:rPr lang="en-US" dirty="0"/>
              <a:t>and thus sets in motion his </a:t>
            </a:r>
            <a:r>
              <a:rPr lang="en-US" dirty="0" smtClean="0"/>
              <a:t>paradoxical </a:t>
            </a:r>
            <a:r>
              <a:rPr lang="en-US" dirty="0"/>
              <a:t>ascent </a:t>
            </a:r>
            <a:r>
              <a:rPr lang="en-US" dirty="0" smtClean="0"/>
              <a:t>to humanity. </a:t>
            </a:r>
            <a:r>
              <a:rPr lang="en-US" dirty="0"/>
              <a:t>In addition, her narrative function as impetus and audience for </a:t>
            </a:r>
            <a:r>
              <a:rPr lang="en-US" dirty="0" err="1"/>
              <a:t>Ishar</a:t>
            </a:r>
            <a:r>
              <a:rPr lang="en-US" dirty="0"/>
              <a:t> Singh’s confessional story </a:t>
            </a:r>
            <a:r>
              <a:rPr lang="en-US" dirty="0" smtClean="0"/>
              <a:t>– “</a:t>
            </a:r>
            <a:r>
              <a:rPr lang="en-US" dirty="0" err="1" smtClean="0"/>
              <a:t>Jani</a:t>
            </a:r>
            <a:r>
              <a:rPr lang="en-US" dirty="0"/>
              <a:t>, what’s </a:t>
            </a:r>
            <a:r>
              <a:rPr lang="en-US" dirty="0" smtClean="0"/>
              <a:t>wrong she asks” </a:t>
            </a:r>
            <a:r>
              <a:rPr lang="en-US" dirty="0"/>
              <a:t>thereby prompting his cathartic account </a:t>
            </a:r>
            <a:r>
              <a:rPr lang="en-US" dirty="0" smtClean="0"/>
              <a:t>– this further </a:t>
            </a:r>
            <a:r>
              <a:rPr lang="en-US" dirty="0"/>
              <a:t>marks her as a rhetorical ploy in the male nationalist and cultural plot. </a:t>
            </a:r>
            <a:endParaRPr lang="en-US" dirty="0" smtClean="0"/>
          </a:p>
          <a:p>
            <a:r>
              <a:rPr lang="en-US" dirty="0" smtClean="0">
                <a:solidFill>
                  <a:srgbClr val="FF0000"/>
                </a:solidFill>
              </a:rPr>
              <a:t>How do you read </a:t>
            </a:r>
            <a:r>
              <a:rPr lang="en-US" dirty="0" err="1" smtClean="0">
                <a:solidFill>
                  <a:srgbClr val="FF0000"/>
                </a:solidFill>
              </a:rPr>
              <a:t>Kalwant</a:t>
            </a:r>
            <a:r>
              <a:rPr lang="en-US" dirty="0" smtClean="0">
                <a:solidFill>
                  <a:srgbClr val="FF0000"/>
                </a:solidFill>
              </a:rPr>
              <a:t> </a:t>
            </a:r>
            <a:r>
              <a:rPr lang="en-US" dirty="0" err="1" smtClean="0">
                <a:solidFill>
                  <a:srgbClr val="FF0000"/>
                </a:solidFill>
              </a:rPr>
              <a:t>Kaur</a:t>
            </a:r>
            <a:r>
              <a:rPr lang="en-US" dirty="0" smtClean="0">
                <a:solidFill>
                  <a:srgbClr val="FF0000"/>
                </a:solidFill>
              </a:rPr>
              <a:t> and her role in the story?</a:t>
            </a:r>
            <a:endParaRPr lang="en-US" dirty="0">
              <a:solidFill>
                <a:srgbClr val="FF0000"/>
              </a:solidFill>
            </a:endParaRPr>
          </a:p>
          <a:p>
            <a:r>
              <a:rPr lang="en-US" dirty="0" smtClean="0">
                <a:solidFill>
                  <a:srgbClr val="FF0000"/>
                </a:solidFill>
              </a:rPr>
              <a:t>Do you agree with this reading?</a:t>
            </a:r>
            <a:endParaRPr lang="en-US" dirty="0">
              <a:solidFill>
                <a:srgbClr val="FF0000"/>
              </a:solidFill>
            </a:endParaRPr>
          </a:p>
        </p:txBody>
      </p:sp>
    </p:spTree>
    <p:extLst>
      <p:ext uri="{BB962C8B-B14F-4D97-AF65-F5344CB8AC3E}">
        <p14:creationId xmlns:p14="http://schemas.microsoft.com/office/powerpoint/2010/main" val="2041634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Return</a:t>
            </a:r>
            <a:endParaRPr lang="en-US" dirty="0"/>
          </a:p>
        </p:txBody>
      </p:sp>
      <p:sp>
        <p:nvSpPr>
          <p:cNvPr id="3" name="Content Placeholder 2"/>
          <p:cNvSpPr>
            <a:spLocks noGrp="1"/>
          </p:cNvSpPr>
          <p:nvPr>
            <p:ph idx="1"/>
          </p:nvPr>
        </p:nvSpPr>
        <p:spPr/>
        <p:txBody>
          <a:bodyPr>
            <a:normAutofit fontScale="70000" lnSpcReduction="20000"/>
          </a:bodyPr>
          <a:lstStyle/>
          <a:p>
            <a:r>
              <a:rPr lang="en-US" dirty="0"/>
              <a:t>S</a:t>
            </a:r>
            <a:r>
              <a:rPr lang="en-US" dirty="0" smtClean="0"/>
              <a:t>imilarly</a:t>
            </a:r>
            <a:r>
              <a:rPr lang="en-US" dirty="0"/>
              <a:t>, </a:t>
            </a:r>
            <a:r>
              <a:rPr lang="en-US" dirty="0" err="1"/>
              <a:t>Manto’s</a:t>
            </a:r>
            <a:r>
              <a:rPr lang="en-US" dirty="0"/>
              <a:t> story </a:t>
            </a:r>
            <a:r>
              <a:rPr lang="en-US" dirty="0" smtClean="0"/>
              <a:t>The Return </a:t>
            </a:r>
            <a:r>
              <a:rPr lang="en-US" dirty="0"/>
              <a:t>is a third person, male-</a:t>
            </a:r>
            <a:r>
              <a:rPr lang="en-US" dirty="0" smtClean="0"/>
              <a:t>focused </a:t>
            </a:r>
            <a:r>
              <a:rPr lang="en-US" dirty="0"/>
              <a:t>account, this time of a Muslim man, </a:t>
            </a:r>
            <a:r>
              <a:rPr lang="en-US" dirty="0" err="1"/>
              <a:t>Sirajuddin’s</a:t>
            </a:r>
            <a:r>
              <a:rPr lang="en-US" dirty="0"/>
              <a:t> attempts to find his </a:t>
            </a:r>
            <a:r>
              <a:rPr lang="en-US" dirty="0" smtClean="0"/>
              <a:t>seventeen</a:t>
            </a:r>
            <a:r>
              <a:rPr lang="en-US" dirty="0"/>
              <a:t>-year-old daughter, </a:t>
            </a:r>
            <a:r>
              <a:rPr lang="en-US" dirty="0" err="1"/>
              <a:t>Sakina</a:t>
            </a:r>
            <a:r>
              <a:rPr lang="en-US" dirty="0"/>
              <a:t>, from whom he has become separated </a:t>
            </a:r>
            <a:r>
              <a:rPr lang="en-US" dirty="0" smtClean="0"/>
              <a:t>following an attack on their Lahore</a:t>
            </a:r>
            <a:r>
              <a:rPr lang="en-US" dirty="0"/>
              <a:t>-</a:t>
            </a:r>
            <a:r>
              <a:rPr lang="en-US" dirty="0" smtClean="0"/>
              <a:t>bound train. The eight men he recruits </a:t>
            </a:r>
            <a:r>
              <a:rPr lang="en-US" dirty="0"/>
              <a:t>to cross the border into India after partition and find his daughter end up abducting and gang-raping her, as the chilling end of the narrative reveals. </a:t>
            </a:r>
          </a:p>
          <a:p>
            <a:r>
              <a:rPr lang="en-US" dirty="0"/>
              <a:t>Coming upon </a:t>
            </a:r>
            <a:r>
              <a:rPr lang="en-US" dirty="0" err="1"/>
              <a:t>Sakina’s</a:t>
            </a:r>
            <a:r>
              <a:rPr lang="en-US" dirty="0"/>
              <a:t> unconscious body, </a:t>
            </a:r>
            <a:r>
              <a:rPr lang="en-US" dirty="0" err="1"/>
              <a:t>Sirajuddin</a:t>
            </a:r>
            <a:r>
              <a:rPr lang="en-US" dirty="0"/>
              <a:t> thinks his prayers have been answered, but as the attendant doctor asks him to </a:t>
            </a:r>
            <a:r>
              <a:rPr lang="en-US" dirty="0" smtClean="0"/>
              <a:t>open up the </a:t>
            </a:r>
            <a:r>
              <a:rPr lang="en-US" dirty="0"/>
              <a:t>window, the now semi-conscious </a:t>
            </a:r>
            <a:r>
              <a:rPr lang="en-US" dirty="0" err="1" smtClean="0"/>
              <a:t>Sakina</a:t>
            </a:r>
            <a:r>
              <a:rPr lang="en-US" dirty="0" smtClean="0"/>
              <a:t> groped </a:t>
            </a:r>
            <a:r>
              <a:rPr lang="en-US" dirty="0"/>
              <a:t>for the cord which kept her </a:t>
            </a:r>
            <a:r>
              <a:rPr lang="en-US" dirty="0" err="1"/>
              <a:t>shalwar</a:t>
            </a:r>
            <a:r>
              <a:rPr lang="en-US" dirty="0"/>
              <a:t> tied round her waist. With painful slowness, she unfastened it, pulled the garment down and opened her </a:t>
            </a:r>
            <a:r>
              <a:rPr lang="en-US" dirty="0" smtClean="0"/>
              <a:t>thighs.</a:t>
            </a:r>
            <a:endParaRPr lang="en-US" dirty="0"/>
          </a:p>
        </p:txBody>
      </p:sp>
    </p:spTree>
    <p:extLst>
      <p:ext uri="{BB962C8B-B14F-4D97-AF65-F5344CB8AC3E}">
        <p14:creationId xmlns:p14="http://schemas.microsoft.com/office/powerpoint/2010/main" val="12052264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Sakina’s</a:t>
            </a:r>
            <a:r>
              <a:rPr lang="en-US" dirty="0" smtClean="0"/>
              <a:t> Rape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Generally</a:t>
            </a:r>
            <a:r>
              <a:rPr lang="en-US" dirty="0"/>
              <a:t>, the story has been praised as one that plumbs </a:t>
            </a:r>
            <a:r>
              <a:rPr lang="en-US" dirty="0" smtClean="0"/>
              <a:t>the human pain </a:t>
            </a:r>
            <a:r>
              <a:rPr lang="en-US" dirty="0"/>
              <a:t>of </a:t>
            </a:r>
            <a:r>
              <a:rPr lang="en-US" dirty="0" smtClean="0"/>
              <a:t>partition and explores </a:t>
            </a:r>
            <a:r>
              <a:rPr lang="en-US" dirty="0"/>
              <a:t>with a remarkable combination of anger, sarcasm and tenderness the effects of the violence and dislocation of its </a:t>
            </a:r>
            <a:r>
              <a:rPr lang="en-US" dirty="0" smtClean="0"/>
              <a:t>victims, </a:t>
            </a:r>
            <a:r>
              <a:rPr lang="en-US" dirty="0"/>
              <a:t>or criticized for </a:t>
            </a:r>
            <a:r>
              <a:rPr lang="en-US" dirty="0" smtClean="0"/>
              <a:t>its </a:t>
            </a:r>
            <a:r>
              <a:rPr lang="en-US" dirty="0"/>
              <a:t>intention to shock the reader [through </a:t>
            </a:r>
            <a:r>
              <a:rPr lang="en-US" dirty="0" err="1" smtClean="0"/>
              <a:t>Sakina’s</a:t>
            </a:r>
            <a:r>
              <a:rPr lang="en-US" dirty="0" smtClean="0"/>
              <a:t> </a:t>
            </a:r>
            <a:r>
              <a:rPr lang="en-US" dirty="0"/>
              <a:t>rape] rather than to generate sympathy for </a:t>
            </a:r>
            <a:r>
              <a:rPr lang="en-US" dirty="0" err="1" smtClean="0"/>
              <a:t>Sirajuddin</a:t>
            </a:r>
            <a:r>
              <a:rPr lang="en-US" dirty="0" smtClean="0"/>
              <a:t> </a:t>
            </a:r>
            <a:r>
              <a:rPr lang="en-US" dirty="0"/>
              <a:t>and thus for its failure to </a:t>
            </a:r>
            <a:r>
              <a:rPr lang="en-US" dirty="0" smtClean="0"/>
              <a:t>provide </a:t>
            </a:r>
            <a:r>
              <a:rPr lang="en-US" dirty="0"/>
              <a:t>a deeply felt, realistic, or universalized version of the Partition </a:t>
            </a:r>
            <a:r>
              <a:rPr lang="en-US" dirty="0" smtClean="0"/>
              <a:t>experience. </a:t>
            </a:r>
          </a:p>
          <a:p>
            <a:endParaRPr lang="en-US" dirty="0"/>
          </a:p>
        </p:txBody>
      </p:sp>
    </p:spTree>
    <p:extLst>
      <p:ext uri="{BB962C8B-B14F-4D97-AF65-F5344CB8AC3E}">
        <p14:creationId xmlns:p14="http://schemas.microsoft.com/office/powerpoint/2010/main" val="307570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Saadat</a:t>
            </a:r>
            <a:r>
              <a:rPr lang="en-GB" dirty="0"/>
              <a:t> </a:t>
            </a:r>
            <a:r>
              <a:rPr lang="en-GB" dirty="0" err="1"/>
              <a:t>Hasan</a:t>
            </a:r>
            <a:r>
              <a:rPr lang="en-GB" dirty="0"/>
              <a:t> </a:t>
            </a:r>
            <a:r>
              <a:rPr lang="en-GB" dirty="0" err="1"/>
              <a:t>Manto</a:t>
            </a:r>
            <a:r>
              <a:rPr lang="en-GB" dirty="0"/>
              <a:t> </a:t>
            </a:r>
            <a:endParaRPr lang="en-US" dirty="0"/>
          </a:p>
        </p:txBody>
      </p:sp>
      <p:sp>
        <p:nvSpPr>
          <p:cNvPr id="3" name="Content Placeholder 2"/>
          <p:cNvSpPr>
            <a:spLocks noGrp="1"/>
          </p:cNvSpPr>
          <p:nvPr>
            <p:ph idx="1"/>
          </p:nvPr>
        </p:nvSpPr>
        <p:spPr/>
        <p:txBody>
          <a:bodyPr>
            <a:normAutofit fontScale="92500" lnSpcReduction="20000"/>
          </a:bodyPr>
          <a:lstStyle/>
          <a:p>
            <a:r>
              <a:rPr lang="en-GB" dirty="0" err="1"/>
              <a:t>Saadat</a:t>
            </a:r>
            <a:r>
              <a:rPr lang="en-GB" dirty="0"/>
              <a:t> </a:t>
            </a:r>
            <a:r>
              <a:rPr lang="en-GB" dirty="0" err="1"/>
              <a:t>Hasan</a:t>
            </a:r>
            <a:r>
              <a:rPr lang="en-GB" dirty="0"/>
              <a:t> </a:t>
            </a:r>
            <a:r>
              <a:rPr lang="en-GB" dirty="0" err="1"/>
              <a:t>Manto</a:t>
            </a:r>
            <a:r>
              <a:rPr lang="en-GB" dirty="0"/>
              <a:t> was one of the greatest South Asian writers of his time whose stories present an unflinching depiction of the human condition. </a:t>
            </a:r>
            <a:endParaRPr lang="en-GB" dirty="0" smtClean="0"/>
          </a:p>
          <a:p>
            <a:r>
              <a:rPr lang="en-GB" dirty="0" smtClean="0"/>
              <a:t>He </a:t>
            </a:r>
            <a:r>
              <a:rPr lang="en-GB" dirty="0"/>
              <a:t>said that: “if you find my stories dirty, the society you are living in is dirty. With my stories, I expose only truth.” </a:t>
            </a:r>
            <a:endParaRPr lang="en-GB" dirty="0" smtClean="0"/>
          </a:p>
          <a:p>
            <a:r>
              <a:rPr lang="en-GB" dirty="0" smtClean="0"/>
              <a:t>The </a:t>
            </a:r>
            <a:r>
              <a:rPr lang="en-GB" dirty="0"/>
              <a:t>authorities however consistently pursued him in the courts arguing that his stories were in breach of the obscenity laws inherited from the British empire. </a:t>
            </a:r>
            <a:endParaRPr lang="en-US" dirty="0"/>
          </a:p>
        </p:txBody>
      </p:sp>
    </p:spTree>
    <p:extLst>
      <p:ext uri="{BB962C8B-B14F-4D97-AF65-F5344CB8AC3E}">
        <p14:creationId xmlns:p14="http://schemas.microsoft.com/office/powerpoint/2010/main" val="40706108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Sexualisation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The Return was </a:t>
            </a:r>
            <a:r>
              <a:rPr lang="en-US" dirty="0" err="1" smtClean="0"/>
              <a:t>analysed</a:t>
            </a:r>
            <a:r>
              <a:rPr lang="en-US" dirty="0" smtClean="0"/>
              <a:t> by </a:t>
            </a:r>
            <a:r>
              <a:rPr lang="en-US" dirty="0"/>
              <a:t>Higgins and Silver’s challenge to </a:t>
            </a:r>
            <a:r>
              <a:rPr lang="en-US" dirty="0" smtClean="0"/>
              <a:t>listen </a:t>
            </a:r>
            <a:r>
              <a:rPr lang="en-US" dirty="0"/>
              <a:t>to ... [those] who do not speak . . . [to] recuperate what has too often been left out: the physical </a:t>
            </a:r>
            <a:r>
              <a:rPr lang="en-US" dirty="0" smtClean="0"/>
              <a:t>violation of </a:t>
            </a:r>
            <a:r>
              <a:rPr lang="en-US" dirty="0"/>
              <a:t>women. </a:t>
            </a:r>
            <a:endParaRPr lang="en-US" dirty="0" smtClean="0"/>
          </a:p>
          <a:p>
            <a:r>
              <a:rPr lang="en-US" dirty="0" smtClean="0"/>
              <a:t>However, like </a:t>
            </a:r>
            <a:r>
              <a:rPr lang="en-US" dirty="0"/>
              <a:t>the dead </a:t>
            </a:r>
            <a:r>
              <a:rPr lang="en-US" dirty="0" smtClean="0"/>
              <a:t>woman </a:t>
            </a:r>
            <a:r>
              <a:rPr lang="en-US" dirty="0"/>
              <a:t>in </a:t>
            </a:r>
            <a:r>
              <a:rPr lang="en-US" dirty="0" smtClean="0"/>
              <a:t>Colder </a:t>
            </a:r>
            <a:r>
              <a:rPr lang="en-US" dirty="0"/>
              <a:t>than </a:t>
            </a:r>
            <a:r>
              <a:rPr lang="en-US" dirty="0" smtClean="0"/>
              <a:t>Ice, </a:t>
            </a:r>
            <a:r>
              <a:rPr lang="en-US" dirty="0" err="1"/>
              <a:t>Sakina</a:t>
            </a:r>
            <a:r>
              <a:rPr lang="en-US" dirty="0"/>
              <a:t> is positioned as a silent and absent presence in much of the narrative. She is cast </a:t>
            </a:r>
            <a:r>
              <a:rPr lang="en-US" dirty="0" smtClean="0"/>
              <a:t>as essentially </a:t>
            </a:r>
            <a:r>
              <a:rPr lang="en-US" dirty="0"/>
              <a:t>vulnerable on the basis of her sexuality: </a:t>
            </a:r>
            <a:r>
              <a:rPr lang="en-US" dirty="0" err="1"/>
              <a:t>Sirajuddin</a:t>
            </a:r>
            <a:r>
              <a:rPr lang="en-US" dirty="0"/>
              <a:t> describes her </a:t>
            </a:r>
            <a:r>
              <a:rPr lang="en-US" dirty="0" smtClean="0"/>
              <a:t>as fair</a:t>
            </a:r>
            <a:r>
              <a:rPr lang="en-US" dirty="0"/>
              <a:t>, very pretty.... About seventeen. Big eyes, black hair, a mole </a:t>
            </a:r>
            <a:r>
              <a:rPr lang="en-US" dirty="0" smtClean="0"/>
              <a:t>on </a:t>
            </a:r>
            <a:r>
              <a:rPr lang="en-US" dirty="0"/>
              <a:t>the left </a:t>
            </a:r>
            <a:r>
              <a:rPr lang="en-US" dirty="0" smtClean="0"/>
              <a:t>cheek, </a:t>
            </a:r>
            <a:r>
              <a:rPr lang="en-US" dirty="0"/>
              <a:t>thereby arousing her would-be rescuers’ desire for her body; while the </a:t>
            </a:r>
            <a:r>
              <a:rPr lang="en-US" dirty="0" err="1" smtClean="0"/>
              <a:t>Manto</a:t>
            </a:r>
            <a:r>
              <a:rPr lang="en-US" dirty="0"/>
              <a:t> </a:t>
            </a:r>
            <a:r>
              <a:rPr lang="en-US" dirty="0" smtClean="0"/>
              <a:t>like </a:t>
            </a:r>
            <a:r>
              <a:rPr lang="en-US" dirty="0"/>
              <a:t>narrator notes </a:t>
            </a:r>
            <a:r>
              <a:rPr lang="en-US" dirty="0" smtClean="0"/>
              <a:t>that it </a:t>
            </a:r>
            <a:r>
              <a:rPr lang="en-US" dirty="0"/>
              <a:t>was obvious that she was ill-at-ease without her </a:t>
            </a:r>
            <a:r>
              <a:rPr lang="en-US" dirty="0" err="1"/>
              <a:t>dupatta</a:t>
            </a:r>
            <a:r>
              <a:rPr lang="en-US" dirty="0"/>
              <a:t> [veil], trying nervously to cover her breasts with her </a:t>
            </a:r>
            <a:r>
              <a:rPr lang="en-US" dirty="0" smtClean="0"/>
              <a:t>arms. </a:t>
            </a:r>
            <a:r>
              <a:rPr lang="en-US" dirty="0"/>
              <a:t>Sexualized thus, her repeated rape signified at the narrative’s end for its shock value, </a:t>
            </a:r>
            <a:r>
              <a:rPr lang="en-US" dirty="0" err="1"/>
              <a:t>Sakina</a:t>
            </a:r>
            <a:r>
              <a:rPr lang="en-US" dirty="0"/>
              <a:t> too is reduced to a metaphor of the horrors of partition, her story of violation curtailed and exploited so that the story of the nation can be enunciated</a:t>
            </a:r>
            <a:r>
              <a:rPr lang="en-US" dirty="0" smtClean="0"/>
              <a:t>.</a:t>
            </a:r>
          </a:p>
          <a:p>
            <a:r>
              <a:rPr lang="en-US" dirty="0" smtClean="0">
                <a:solidFill>
                  <a:srgbClr val="FF0000"/>
                </a:solidFill>
              </a:rPr>
              <a:t>Do you think that </a:t>
            </a:r>
            <a:r>
              <a:rPr lang="en-US" dirty="0" err="1" smtClean="0">
                <a:solidFill>
                  <a:srgbClr val="FF0000"/>
                </a:solidFill>
              </a:rPr>
              <a:t>Sakina</a:t>
            </a:r>
            <a:r>
              <a:rPr lang="en-US" dirty="0" smtClean="0">
                <a:solidFill>
                  <a:srgbClr val="FF0000"/>
                </a:solidFill>
              </a:rPr>
              <a:t> is </a:t>
            </a:r>
            <a:r>
              <a:rPr lang="en-US" dirty="0" err="1" smtClean="0">
                <a:solidFill>
                  <a:srgbClr val="FF0000"/>
                </a:solidFill>
              </a:rPr>
              <a:t>sexualised</a:t>
            </a:r>
            <a:r>
              <a:rPr lang="en-US" dirty="0" smtClean="0">
                <a:solidFill>
                  <a:srgbClr val="FF0000"/>
                </a:solidFill>
              </a:rPr>
              <a:t>?</a:t>
            </a:r>
          </a:p>
          <a:p>
            <a:r>
              <a:rPr lang="en-US" dirty="0" smtClean="0">
                <a:solidFill>
                  <a:srgbClr val="FF0000"/>
                </a:solidFill>
              </a:rPr>
              <a:t>Is the violence inflicted upon her body merely a vehicle for </a:t>
            </a:r>
            <a:r>
              <a:rPr lang="en-US" dirty="0" err="1" smtClean="0">
                <a:solidFill>
                  <a:srgbClr val="FF0000"/>
                </a:solidFill>
              </a:rPr>
              <a:t>Manto’s</a:t>
            </a:r>
            <a:r>
              <a:rPr lang="en-US" dirty="0" smtClean="0">
                <a:solidFill>
                  <a:srgbClr val="FF0000"/>
                </a:solidFill>
              </a:rPr>
              <a:t> message?</a:t>
            </a:r>
            <a:endParaRPr lang="en-US" dirty="0">
              <a:solidFill>
                <a:srgbClr val="FF0000"/>
              </a:solidFill>
            </a:endParaRPr>
          </a:p>
          <a:p>
            <a:endParaRPr lang="en-US" dirty="0"/>
          </a:p>
        </p:txBody>
      </p:sp>
    </p:spTree>
    <p:extLst>
      <p:ext uri="{BB962C8B-B14F-4D97-AF65-F5344CB8AC3E}">
        <p14:creationId xmlns:p14="http://schemas.microsoft.com/office/powerpoint/2010/main" val="34995500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894" y="274638"/>
            <a:ext cx="8700788" cy="1143000"/>
          </a:xfrm>
        </p:spPr>
        <p:txBody>
          <a:bodyPr>
            <a:normAutofit/>
          </a:bodyPr>
          <a:lstStyle/>
          <a:p>
            <a:r>
              <a:rPr lang="en-US" dirty="0" err="1" smtClean="0"/>
              <a:t>Manto</a:t>
            </a:r>
            <a:r>
              <a:rPr lang="en-US" dirty="0" smtClean="0"/>
              <a:t> Explains</a:t>
            </a:r>
            <a:endParaRPr lang="en-US" dirty="0"/>
          </a:p>
        </p:txBody>
      </p:sp>
      <p:sp>
        <p:nvSpPr>
          <p:cNvPr id="3" name="Content Placeholder 2"/>
          <p:cNvSpPr>
            <a:spLocks noGrp="1"/>
          </p:cNvSpPr>
          <p:nvPr>
            <p:ph idx="1"/>
          </p:nvPr>
        </p:nvSpPr>
        <p:spPr>
          <a:xfrm>
            <a:off x="457200" y="1307784"/>
            <a:ext cx="8229600" cy="5256280"/>
          </a:xfrm>
        </p:spPr>
        <p:txBody>
          <a:bodyPr>
            <a:normAutofit fontScale="92500" lnSpcReduction="10000"/>
          </a:bodyPr>
          <a:lstStyle/>
          <a:p>
            <a:r>
              <a:rPr lang="en-US" dirty="0"/>
              <a:t>Even as he denounces the </a:t>
            </a:r>
            <a:r>
              <a:rPr lang="en-US" dirty="0" smtClean="0"/>
              <a:t>corruptions </a:t>
            </a:r>
            <a:r>
              <a:rPr lang="en-US" dirty="0"/>
              <a:t>of the new nations of Pakistan and India, </a:t>
            </a:r>
            <a:r>
              <a:rPr lang="en-US" dirty="0" err="1"/>
              <a:t>Manto</a:t>
            </a:r>
            <a:r>
              <a:rPr lang="en-US" dirty="0"/>
              <a:t> thus remains complicit with patriarchal </a:t>
            </a:r>
            <a:r>
              <a:rPr lang="en-US" dirty="0" smtClean="0"/>
              <a:t>cultural </a:t>
            </a:r>
            <a:r>
              <a:rPr lang="en-US" dirty="0"/>
              <a:t>as well as textual structures. </a:t>
            </a:r>
            <a:r>
              <a:rPr lang="en-US" dirty="0" smtClean="0"/>
              <a:t>As </a:t>
            </a:r>
            <a:r>
              <a:rPr lang="en-US" dirty="0"/>
              <a:t>he </a:t>
            </a:r>
            <a:r>
              <a:rPr lang="en-US" dirty="0" smtClean="0"/>
              <a:t>ironically </a:t>
            </a:r>
            <a:r>
              <a:rPr lang="en-US" dirty="0"/>
              <a:t>reveals in the metaphor of female undress that he adopts in an address to a college audience: </a:t>
            </a:r>
          </a:p>
          <a:p>
            <a:pPr lvl="1"/>
            <a:r>
              <a:rPr lang="en-US" dirty="0" smtClean="0"/>
              <a:t>I am </a:t>
            </a:r>
            <a:r>
              <a:rPr lang="en-US" dirty="0"/>
              <a:t>not seditious. I do not want to stir up people’s ideas and feelings. If I take off the blouse of culture and society, then it is naked. I do not try to put clothes back on, because that is not my </a:t>
            </a:r>
            <a:r>
              <a:rPr lang="en-US" dirty="0" smtClean="0"/>
              <a:t>job</a:t>
            </a:r>
            <a:r>
              <a:rPr lang="en-US" dirty="0"/>
              <a:t>.</a:t>
            </a:r>
            <a:r>
              <a:rPr lang="en-US" dirty="0" smtClean="0"/>
              <a:t> </a:t>
            </a:r>
          </a:p>
          <a:p>
            <a:r>
              <a:rPr lang="en-US" dirty="0" smtClean="0">
                <a:solidFill>
                  <a:srgbClr val="FF0000"/>
                </a:solidFill>
              </a:rPr>
              <a:t>Do you think it is justifiable to object to </a:t>
            </a:r>
            <a:r>
              <a:rPr lang="en-US" dirty="0" err="1" smtClean="0">
                <a:solidFill>
                  <a:srgbClr val="FF0000"/>
                </a:solidFill>
              </a:rPr>
              <a:t>Manto’s</a:t>
            </a:r>
            <a:r>
              <a:rPr lang="en-US" dirty="0" smtClean="0">
                <a:solidFill>
                  <a:srgbClr val="FF0000"/>
                </a:solidFill>
              </a:rPr>
              <a:t> use of the female body?</a:t>
            </a:r>
            <a:endParaRPr lang="en-US" dirty="0">
              <a:solidFill>
                <a:srgbClr val="FF0000"/>
              </a:solidFill>
            </a:endParaRPr>
          </a:p>
          <a:p>
            <a:endParaRPr lang="en-US" dirty="0"/>
          </a:p>
          <a:p>
            <a:endParaRPr lang="en-US" dirty="0"/>
          </a:p>
        </p:txBody>
      </p:sp>
    </p:spTree>
    <p:extLst>
      <p:ext uri="{BB962C8B-B14F-4D97-AF65-F5344CB8AC3E}">
        <p14:creationId xmlns:p14="http://schemas.microsoft.com/office/powerpoint/2010/main" val="27494834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Female Subjectivity</a:t>
            </a:r>
            <a:endParaRPr lang="en-US" dirty="0"/>
          </a:p>
        </p:txBody>
      </p:sp>
      <p:sp>
        <p:nvSpPr>
          <p:cNvPr id="3" name="Content Placeholder 2"/>
          <p:cNvSpPr>
            <a:spLocks noGrp="1"/>
          </p:cNvSpPr>
          <p:nvPr>
            <p:ph idx="1"/>
          </p:nvPr>
        </p:nvSpPr>
        <p:spPr/>
        <p:txBody>
          <a:bodyPr/>
          <a:lstStyle/>
          <a:p>
            <a:r>
              <a:rPr lang="en-US" dirty="0" smtClean="0"/>
              <a:t>Thus</a:t>
            </a:r>
            <a:r>
              <a:rPr lang="en-US" dirty="0"/>
              <a:t>, while </a:t>
            </a:r>
            <a:r>
              <a:rPr lang="en-US" dirty="0" err="1"/>
              <a:t>Manto</a:t>
            </a:r>
            <a:r>
              <a:rPr lang="en-US" dirty="0"/>
              <a:t> </a:t>
            </a:r>
            <a:r>
              <a:rPr lang="en-US" dirty="0" smtClean="0"/>
              <a:t>uses </a:t>
            </a:r>
            <a:r>
              <a:rPr lang="en-US" dirty="0"/>
              <a:t>the violence of rape to mark the </a:t>
            </a:r>
            <a:r>
              <a:rPr lang="en-US" dirty="0" smtClean="0"/>
              <a:t>crisis </a:t>
            </a:r>
            <a:r>
              <a:rPr lang="en-US" dirty="0"/>
              <a:t>of the nationalisms of Pakistan and India, </a:t>
            </a:r>
            <a:r>
              <a:rPr lang="en-US" dirty="0" smtClean="0"/>
              <a:t>he thereby erases </a:t>
            </a:r>
            <a:r>
              <a:rPr lang="en-US" dirty="0"/>
              <a:t>female s</a:t>
            </a:r>
            <a:r>
              <a:rPr lang="en-US" dirty="0" smtClean="0"/>
              <a:t>ubjectivity.</a:t>
            </a:r>
          </a:p>
          <a:p>
            <a:r>
              <a:rPr lang="en-US" dirty="0" smtClean="0">
                <a:solidFill>
                  <a:srgbClr val="FF0000"/>
                </a:solidFill>
              </a:rPr>
              <a:t>Do you think </a:t>
            </a:r>
            <a:r>
              <a:rPr lang="en-US" dirty="0" err="1" smtClean="0">
                <a:solidFill>
                  <a:srgbClr val="FF0000"/>
                </a:solidFill>
              </a:rPr>
              <a:t>Manto</a:t>
            </a:r>
            <a:r>
              <a:rPr lang="en-US" dirty="0" smtClean="0">
                <a:solidFill>
                  <a:srgbClr val="FF0000"/>
                </a:solidFill>
              </a:rPr>
              <a:t> erases female subjectivity?</a:t>
            </a:r>
            <a:endParaRPr lang="en-US" dirty="0">
              <a:solidFill>
                <a:srgbClr val="FF0000"/>
              </a:solidFill>
            </a:endParaRPr>
          </a:p>
          <a:p>
            <a:endParaRPr lang="en-US" dirty="0"/>
          </a:p>
        </p:txBody>
      </p:sp>
    </p:spTree>
    <p:extLst>
      <p:ext uri="{BB962C8B-B14F-4D97-AF65-F5344CB8AC3E}">
        <p14:creationId xmlns:p14="http://schemas.microsoft.com/office/powerpoint/2010/main" val="36871928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Manto</a:t>
            </a:r>
            <a:r>
              <a:rPr lang="en-US" dirty="0" smtClean="0"/>
              <a:t> on </a:t>
            </a:r>
            <a:r>
              <a:rPr lang="en-US" dirty="0" err="1" smtClean="0"/>
              <a:t>Odour</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“People </a:t>
            </a:r>
            <a:r>
              <a:rPr lang="en-US" dirty="0"/>
              <a:t>object that the only thing new writers write about is sex. For myself, all I'll say is that the subject interests me. Why? Just because. Ascribe it to perversion. But if you're smart you'll be able to trace out its causes. That is, the age we live in. If you're still unaware of the times, please read my stories. If you can't stand my stories, the reason is that the times are insufferable. Whatever faults I have are those of the </a:t>
            </a:r>
            <a:r>
              <a:rPr lang="en-US" dirty="0" smtClean="0"/>
              <a:t>times.”</a:t>
            </a:r>
            <a:endParaRPr lang="en-US" dirty="0"/>
          </a:p>
        </p:txBody>
      </p:sp>
    </p:spTree>
    <p:extLst>
      <p:ext uri="{BB962C8B-B14F-4D97-AF65-F5344CB8AC3E}">
        <p14:creationId xmlns:p14="http://schemas.microsoft.com/office/powerpoint/2010/main" val="32963362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Manto</a:t>
            </a:r>
            <a:r>
              <a:rPr lang="en-US" dirty="0" smtClean="0"/>
              <a:t> and the figure of women</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“But </a:t>
            </a:r>
            <a:r>
              <a:rPr lang="en-US" dirty="0"/>
              <a:t>people have given this mentality the wrong name. Some call it progressive, some call it obscenity and some call it socialist. Some even say that these writers are obsessed with women. The truth of the matter is that men have been obsessed with women since Adam and Eve, and why not? </a:t>
            </a:r>
            <a:r>
              <a:rPr lang="en-US" dirty="0" smtClean="0"/>
              <a:t>What should </a:t>
            </a:r>
            <a:r>
              <a:rPr lang="en-US" dirty="0"/>
              <a:t>men be obsessed with elephants or horses? A male pigeon coos when he sees a female pigeon, so why shouldn't a man write a </a:t>
            </a:r>
            <a:r>
              <a:rPr lang="en-US" dirty="0" err="1"/>
              <a:t>ghazal</a:t>
            </a:r>
            <a:r>
              <a:rPr lang="en-US" dirty="0"/>
              <a:t> or a story when a woman inspires him? Women are much more interesting, pretty, and intelligent than pigeons. That goes without saying</a:t>
            </a:r>
            <a:r>
              <a:rPr lang="en-US" dirty="0" smtClean="0"/>
              <a:t>.”</a:t>
            </a:r>
            <a:endParaRPr lang="en-US" dirty="0"/>
          </a:p>
        </p:txBody>
      </p:sp>
    </p:spTree>
    <p:extLst>
      <p:ext uri="{BB962C8B-B14F-4D97-AF65-F5344CB8AC3E}">
        <p14:creationId xmlns:p14="http://schemas.microsoft.com/office/powerpoint/2010/main" val="12829098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 </a:t>
            </a:r>
            <a:r>
              <a:rPr lang="en-US" dirty="0" err="1" smtClean="0"/>
              <a:t>Odour</a:t>
            </a:r>
            <a:endParaRPr lang="en-US"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smtClean="0"/>
              <a:t>How does </a:t>
            </a:r>
            <a:r>
              <a:rPr lang="en-US" dirty="0" err="1" smtClean="0"/>
              <a:t>Manto</a:t>
            </a:r>
            <a:r>
              <a:rPr lang="en-US" dirty="0" smtClean="0"/>
              <a:t> present the female body in this story?</a:t>
            </a:r>
          </a:p>
          <a:p>
            <a:pPr marL="514350" indent="-514350">
              <a:buFont typeface="+mj-lt"/>
              <a:buAutoNum type="arabicPeriod"/>
            </a:pPr>
            <a:r>
              <a:rPr lang="en-US" dirty="0" err="1" smtClean="0"/>
              <a:t>Manto’s</a:t>
            </a:r>
            <a:r>
              <a:rPr lang="en-US" dirty="0" smtClean="0"/>
              <a:t> female characters are often on the margins of society, why might he have chosen to write about prostitutes and women who are financially struggling?</a:t>
            </a:r>
          </a:p>
          <a:p>
            <a:pPr marL="514350" indent="-514350">
              <a:buFont typeface="+mj-lt"/>
              <a:buAutoNum type="arabicPeriod"/>
            </a:pPr>
            <a:r>
              <a:rPr lang="en-US" dirty="0" smtClean="0"/>
              <a:t>What might the smell be symbolic of?</a:t>
            </a:r>
          </a:p>
          <a:p>
            <a:pPr marL="514350" indent="-514350">
              <a:buFont typeface="+mj-lt"/>
              <a:buAutoNum type="arabicPeriod"/>
            </a:pPr>
            <a:r>
              <a:rPr lang="en-US" dirty="0" smtClean="0"/>
              <a:t>Is </a:t>
            </a:r>
            <a:r>
              <a:rPr lang="en-US" dirty="0" err="1" smtClean="0"/>
              <a:t>Manto</a:t>
            </a:r>
            <a:r>
              <a:rPr lang="en-US" dirty="0" smtClean="0"/>
              <a:t> trying to debunk the romantic myth of </a:t>
            </a:r>
            <a:r>
              <a:rPr lang="en-US" dirty="0" err="1" smtClean="0"/>
              <a:t>idealised</a:t>
            </a:r>
            <a:r>
              <a:rPr lang="en-US" dirty="0" smtClean="0"/>
              <a:t> women?</a:t>
            </a:r>
          </a:p>
          <a:p>
            <a:pPr marL="0" indent="0">
              <a:buNone/>
            </a:pPr>
            <a:endParaRPr lang="en-US" dirty="0"/>
          </a:p>
        </p:txBody>
      </p:sp>
    </p:spTree>
    <p:extLst>
      <p:ext uri="{BB962C8B-B14F-4D97-AF65-F5344CB8AC3E}">
        <p14:creationId xmlns:p14="http://schemas.microsoft.com/office/powerpoint/2010/main" val="5430653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 The Gift</a:t>
            </a:r>
            <a:endParaRPr lang="en-US" dirty="0"/>
          </a:p>
        </p:txBody>
      </p:sp>
      <p:sp>
        <p:nvSpPr>
          <p:cNvPr id="3" name="Content Placeholder 2"/>
          <p:cNvSpPr>
            <a:spLocks noGrp="1"/>
          </p:cNvSpPr>
          <p:nvPr>
            <p:ph idx="1"/>
          </p:nvPr>
        </p:nvSpPr>
        <p:spPr/>
        <p:txBody>
          <a:bodyPr/>
          <a:lstStyle/>
          <a:p>
            <a:r>
              <a:rPr lang="en-US" dirty="0" err="1" smtClean="0"/>
              <a:t>Manto</a:t>
            </a:r>
            <a:r>
              <a:rPr lang="en-US" dirty="0" smtClean="0"/>
              <a:t> describes </a:t>
            </a:r>
            <a:r>
              <a:rPr lang="en-US" dirty="0"/>
              <a:t>the sensitive relationship between a prostitute and a </a:t>
            </a:r>
            <a:r>
              <a:rPr lang="en-US" dirty="0" smtClean="0"/>
              <a:t>gigolo. What is the moral of this story?</a:t>
            </a:r>
          </a:p>
          <a:p>
            <a:r>
              <a:rPr lang="en-US" dirty="0" smtClean="0"/>
              <a:t>What is your perception of Sultana?</a:t>
            </a:r>
          </a:p>
          <a:p>
            <a:r>
              <a:rPr lang="en-US" dirty="0" smtClean="0"/>
              <a:t>How do you read their relationship?</a:t>
            </a:r>
          </a:p>
          <a:p>
            <a:r>
              <a:rPr lang="en-US" dirty="0" smtClean="0"/>
              <a:t>What is your perception of </a:t>
            </a:r>
            <a:r>
              <a:rPr lang="en-US" dirty="0" err="1" smtClean="0"/>
              <a:t>Shanker</a:t>
            </a:r>
            <a:r>
              <a:rPr lang="en-US" dirty="0" smtClean="0"/>
              <a:t>?</a:t>
            </a:r>
          </a:p>
          <a:p>
            <a:r>
              <a:rPr lang="en-US" dirty="0" smtClean="0"/>
              <a:t>What is </a:t>
            </a:r>
            <a:r>
              <a:rPr lang="en-US" dirty="0" err="1" smtClean="0"/>
              <a:t>Shanker’s</a:t>
            </a:r>
            <a:r>
              <a:rPr lang="en-US" dirty="0" smtClean="0"/>
              <a:t> role in the story?</a:t>
            </a:r>
            <a:endParaRPr lang="en-US" dirty="0"/>
          </a:p>
        </p:txBody>
      </p:sp>
    </p:spTree>
    <p:extLst>
      <p:ext uri="{BB962C8B-B14F-4D97-AF65-F5344CB8AC3E}">
        <p14:creationId xmlns:p14="http://schemas.microsoft.com/office/powerpoint/2010/main" val="26010102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lstStyle/>
          <a:p>
            <a:r>
              <a:rPr lang="en-US" dirty="0" smtClean="0"/>
              <a:t>Divide into four groups of four or five.</a:t>
            </a:r>
          </a:p>
          <a:p>
            <a:r>
              <a:rPr lang="en-US" dirty="0" smtClean="0"/>
              <a:t>You have 4 minutes with each set of questions to note down your ideas.</a:t>
            </a:r>
          </a:p>
          <a:p>
            <a:r>
              <a:rPr lang="en-US" dirty="0" smtClean="0"/>
              <a:t>Has your opinion changed? Can you add anything to your responses?</a:t>
            </a:r>
            <a:endParaRPr lang="en-US" dirty="0"/>
          </a:p>
        </p:txBody>
      </p:sp>
    </p:spTree>
    <p:extLst>
      <p:ext uri="{BB962C8B-B14F-4D97-AF65-F5344CB8AC3E}">
        <p14:creationId xmlns:p14="http://schemas.microsoft.com/office/powerpoint/2010/main" val="28458251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6307"/>
            <a:ext cx="8229600" cy="1143000"/>
          </a:xfrm>
        </p:spPr>
        <p:txBody>
          <a:bodyPr/>
          <a:lstStyle/>
          <a:p>
            <a:r>
              <a:rPr lang="en-GB" dirty="0" smtClean="0"/>
              <a:t>What is censorship?</a:t>
            </a:r>
            <a:endParaRPr lang="en-GB" dirty="0"/>
          </a:p>
        </p:txBody>
      </p:sp>
      <p:sp>
        <p:nvSpPr>
          <p:cNvPr id="3" name="Content Placeholder 2"/>
          <p:cNvSpPr>
            <a:spLocks noGrp="1"/>
          </p:cNvSpPr>
          <p:nvPr>
            <p:ph idx="1"/>
          </p:nvPr>
        </p:nvSpPr>
        <p:spPr>
          <a:xfrm>
            <a:off x="457200" y="3934347"/>
            <a:ext cx="8229600" cy="2191816"/>
          </a:xfrm>
        </p:spPr>
        <p:txBody>
          <a:bodyPr/>
          <a:lstStyle/>
          <a:p>
            <a:pPr algn="ctr">
              <a:buNone/>
            </a:pPr>
            <a:r>
              <a:rPr lang="en-GB" dirty="0"/>
              <a:t>Is censorship ever necessary in the public domain – can it ever be justified?</a:t>
            </a:r>
          </a:p>
          <a:p>
            <a:pPr algn="ctr">
              <a:buNone/>
            </a:pPr>
            <a:endParaRPr lang="en-GB" dirty="0"/>
          </a:p>
        </p:txBody>
      </p:sp>
      <p:pic>
        <p:nvPicPr>
          <p:cNvPr id="5" name="Picture 2" descr="http://bigotherbigother.files.wordpress.com/2010/12/book-censorship.gif"/>
          <p:cNvPicPr>
            <a:picLocks noChangeAspect="1" noChangeArrowheads="1"/>
          </p:cNvPicPr>
          <p:nvPr/>
        </p:nvPicPr>
        <p:blipFill>
          <a:blip r:embed="rId2" cstate="print"/>
          <a:srcRect/>
          <a:stretch>
            <a:fillRect/>
          </a:stretch>
        </p:blipFill>
        <p:spPr bwMode="auto">
          <a:xfrm>
            <a:off x="3395872" y="1569307"/>
            <a:ext cx="2232248" cy="2204864"/>
          </a:xfrm>
          <a:prstGeom prst="rect">
            <a:avLst/>
          </a:prstGeom>
          <a:noFill/>
        </p:spPr>
      </p:pic>
    </p:spTree>
    <p:extLst>
      <p:ext uri="{BB962C8B-B14F-4D97-AF65-F5344CB8AC3E}">
        <p14:creationId xmlns:p14="http://schemas.microsoft.com/office/powerpoint/2010/main" val="1437947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7031"/>
            <a:ext cx="8229600" cy="2199516"/>
          </a:xfrm>
        </p:spPr>
        <p:txBody>
          <a:bodyPr>
            <a:normAutofit fontScale="90000"/>
          </a:bodyPr>
          <a:lstStyle/>
          <a:p>
            <a:r>
              <a:rPr lang="en-GB" dirty="0" smtClean="0"/>
              <a:t>Do we have freedom of expression</a:t>
            </a:r>
            <a:r>
              <a:rPr lang="en-GB" dirty="0"/>
              <a:t>?</a:t>
            </a:r>
            <a:br>
              <a:rPr lang="en-GB" dirty="0"/>
            </a:br>
            <a:r>
              <a:rPr lang="en-GB" dirty="0"/>
              <a:t>Can we ever obtain freedom of expression</a:t>
            </a:r>
            <a:r>
              <a:rPr lang="en-GB" dirty="0" smtClean="0"/>
              <a:t>?</a:t>
            </a:r>
            <a:endParaRPr lang="en-GB" dirty="0"/>
          </a:p>
        </p:txBody>
      </p:sp>
      <p:pic>
        <p:nvPicPr>
          <p:cNvPr id="3" name="Picture 2" descr="http://www.ablogtowatch.com/wp-content/uploads/2008/03/censorship.jpg">
            <a:hlinkClick r:id="rId2"/>
          </p:cNvPr>
          <p:cNvPicPr>
            <a:picLocks noChangeAspect="1" noChangeArrowheads="1"/>
          </p:cNvPicPr>
          <p:nvPr/>
        </p:nvPicPr>
        <p:blipFill>
          <a:blip r:embed="rId3" cstate="print"/>
          <a:srcRect/>
          <a:stretch>
            <a:fillRect/>
          </a:stretch>
        </p:blipFill>
        <p:spPr bwMode="auto">
          <a:xfrm>
            <a:off x="2267744" y="3284984"/>
            <a:ext cx="4824536" cy="2980703"/>
          </a:xfrm>
          <a:prstGeom prst="rect">
            <a:avLst/>
          </a:prstGeom>
          <a:noFill/>
        </p:spPr>
      </p:pic>
    </p:spTree>
    <p:extLst>
      <p:ext uri="{BB962C8B-B14F-4D97-AF65-F5344CB8AC3E}">
        <p14:creationId xmlns:p14="http://schemas.microsoft.com/office/powerpoint/2010/main" val="160909287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Titles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Colder Than Ice – </a:t>
            </a:r>
            <a:r>
              <a:rPr lang="en-US" dirty="0" err="1" smtClean="0"/>
              <a:t>Thanda</a:t>
            </a:r>
            <a:r>
              <a:rPr lang="en-US" dirty="0" smtClean="0"/>
              <a:t> Ghost – Cold Meat/ Cold Flesh</a:t>
            </a:r>
          </a:p>
          <a:p>
            <a:r>
              <a:rPr lang="en-US" dirty="0" smtClean="0"/>
              <a:t>The Return – </a:t>
            </a:r>
            <a:r>
              <a:rPr lang="en-US" dirty="0" err="1" smtClean="0"/>
              <a:t>Khol</a:t>
            </a:r>
            <a:r>
              <a:rPr lang="en-US" dirty="0" smtClean="0"/>
              <a:t> Do – Open it / Open up</a:t>
            </a:r>
          </a:p>
          <a:p>
            <a:r>
              <a:rPr lang="en-US" dirty="0" err="1" smtClean="0"/>
              <a:t>Odour</a:t>
            </a:r>
            <a:r>
              <a:rPr lang="en-US" dirty="0" smtClean="0"/>
              <a:t> – Bu - Smell</a:t>
            </a:r>
          </a:p>
          <a:p>
            <a:r>
              <a:rPr lang="en-US" dirty="0" smtClean="0"/>
              <a:t>The Gift – Kali </a:t>
            </a:r>
            <a:r>
              <a:rPr lang="en-US" dirty="0" err="1" smtClean="0"/>
              <a:t>Shadwar</a:t>
            </a:r>
            <a:r>
              <a:rPr lang="en-US" dirty="0" smtClean="0"/>
              <a:t> – Black Trousers</a:t>
            </a:r>
            <a:endParaRPr lang="en-US" dirty="0"/>
          </a:p>
          <a:p>
            <a:endParaRPr lang="en-US" dirty="0" smtClean="0"/>
          </a:p>
          <a:p>
            <a:endParaRPr lang="en-US" dirty="0"/>
          </a:p>
          <a:p>
            <a:endParaRPr lang="en-US" dirty="0" smtClean="0"/>
          </a:p>
          <a:p>
            <a:endParaRPr lang="en-US" dirty="0"/>
          </a:p>
          <a:p>
            <a:endParaRPr lang="en-US" dirty="0" smtClean="0"/>
          </a:p>
          <a:p>
            <a:r>
              <a:rPr lang="en-US" dirty="0" smtClean="0">
                <a:solidFill>
                  <a:srgbClr val="FF0000"/>
                </a:solidFill>
              </a:rPr>
              <a:t>Do these titles add anything to your reading of the stories?</a:t>
            </a:r>
          </a:p>
          <a:p>
            <a:r>
              <a:rPr lang="en-US" dirty="0" smtClean="0">
                <a:solidFill>
                  <a:srgbClr val="FF0000"/>
                </a:solidFill>
              </a:rPr>
              <a:t>Do these titles change your perception of the stories?</a:t>
            </a:r>
            <a:endParaRPr lang="en-US" dirty="0">
              <a:solidFill>
                <a:srgbClr val="FF0000"/>
              </a:solidFill>
            </a:endParaRPr>
          </a:p>
        </p:txBody>
      </p:sp>
    </p:spTree>
    <p:extLst>
      <p:ext uri="{BB962C8B-B14F-4D97-AF65-F5344CB8AC3E}">
        <p14:creationId xmlns:p14="http://schemas.microsoft.com/office/powerpoint/2010/main" val="147773824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6491064" cy="4525963"/>
          </a:xfrm>
        </p:spPr>
        <p:txBody>
          <a:bodyPr>
            <a:normAutofit/>
          </a:bodyPr>
          <a:lstStyle/>
          <a:p>
            <a:r>
              <a:rPr lang="en-GB" dirty="0" smtClean="0">
                <a:solidFill>
                  <a:schemeClr val="tx1"/>
                </a:solidFill>
              </a:rPr>
              <a:t>Is literature capable of damaging or corrupting us?</a:t>
            </a:r>
          </a:p>
          <a:p>
            <a:r>
              <a:rPr lang="en-GB" dirty="0" smtClean="0"/>
              <a:t>Who defines the moral values that govern society? </a:t>
            </a:r>
          </a:p>
          <a:p>
            <a:endParaRPr lang="en-GB" dirty="0"/>
          </a:p>
        </p:txBody>
      </p:sp>
      <p:pic>
        <p:nvPicPr>
          <p:cNvPr id="4" name="Picture 2" descr="http://annieneugebauer.com/wp-content/uploads/2012/01/censorship.jpg">
            <a:hlinkClick r:id="rId2"/>
          </p:cNvPr>
          <p:cNvPicPr>
            <a:picLocks noChangeAspect="1" noChangeArrowheads="1"/>
          </p:cNvPicPr>
          <p:nvPr/>
        </p:nvPicPr>
        <p:blipFill>
          <a:blip r:embed="rId3" cstate="print"/>
          <a:srcRect/>
          <a:stretch>
            <a:fillRect/>
          </a:stretch>
        </p:blipFill>
        <p:spPr bwMode="auto">
          <a:xfrm>
            <a:off x="7000875" y="1628800"/>
            <a:ext cx="2143125" cy="5229201"/>
          </a:xfrm>
          <a:prstGeom prst="rect">
            <a:avLst/>
          </a:prstGeom>
          <a:noFill/>
        </p:spPr>
      </p:pic>
    </p:spTree>
    <p:extLst>
      <p:ext uri="{BB962C8B-B14F-4D97-AF65-F5344CB8AC3E}">
        <p14:creationId xmlns:p14="http://schemas.microsoft.com/office/powerpoint/2010/main" val="49167164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t>What is more effective in keeping the peace: blunt state censorship of “dangerous” texts, or safe interpretations of supposedly “respectable” ones?</a:t>
            </a:r>
          </a:p>
          <a:p>
            <a:r>
              <a:rPr lang="en-GB" dirty="0"/>
              <a:t>Does literature have the power to change the world?</a:t>
            </a:r>
          </a:p>
          <a:p>
            <a:endParaRPr lang="en-US" dirty="0"/>
          </a:p>
        </p:txBody>
      </p:sp>
      <p:pic>
        <p:nvPicPr>
          <p:cNvPr id="4" name="Picture 3"/>
          <p:cNvPicPr>
            <a:picLocks noChangeAspect="1"/>
          </p:cNvPicPr>
          <p:nvPr/>
        </p:nvPicPr>
        <p:blipFill>
          <a:blip r:embed="rId2"/>
          <a:stretch>
            <a:fillRect/>
          </a:stretch>
        </p:blipFill>
        <p:spPr>
          <a:xfrm>
            <a:off x="4110250" y="4491970"/>
            <a:ext cx="5033750" cy="2366029"/>
          </a:xfrm>
          <a:prstGeom prst="rect">
            <a:avLst/>
          </a:prstGeom>
        </p:spPr>
      </p:pic>
    </p:spTree>
    <p:extLst>
      <p:ext uri="{BB962C8B-B14F-4D97-AF65-F5344CB8AC3E}">
        <p14:creationId xmlns:p14="http://schemas.microsoft.com/office/powerpoint/2010/main" val="6125044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Assessments</a:t>
            </a:r>
            <a:endParaRPr lang="en-GB" dirty="0"/>
          </a:p>
        </p:txBody>
      </p:sp>
      <p:sp>
        <p:nvSpPr>
          <p:cNvPr id="3" name="Content Placeholder 2"/>
          <p:cNvSpPr>
            <a:spLocks noGrp="1"/>
          </p:cNvSpPr>
          <p:nvPr>
            <p:ph idx="1"/>
          </p:nvPr>
        </p:nvSpPr>
        <p:spPr>
          <a:xfrm>
            <a:off x="457200" y="1600200"/>
            <a:ext cx="8229600" cy="5029329"/>
          </a:xfrm>
        </p:spPr>
        <p:txBody>
          <a:bodyPr>
            <a:normAutofit fontScale="85000" lnSpcReduction="20000"/>
          </a:bodyPr>
          <a:lstStyle/>
          <a:p>
            <a:r>
              <a:rPr lang="en-GB" dirty="0">
                <a:hlinkClick r:id="rId2"/>
              </a:rPr>
              <a:t>http://www2.warwick.ac.uk/fac/cross_fac/iatl/activities/modules/ugmodules/censorship/assessment</a:t>
            </a:r>
            <a:r>
              <a:rPr lang="en-GB" dirty="0" smtClean="0">
                <a:hlinkClick r:id="rId2"/>
              </a:rPr>
              <a:t>/</a:t>
            </a:r>
            <a:endParaRPr lang="en-GB" dirty="0" smtClean="0"/>
          </a:p>
          <a:p>
            <a:r>
              <a:rPr lang="en-US" dirty="0"/>
              <a:t>70% - Essay or Blog </a:t>
            </a:r>
            <a:r>
              <a:rPr lang="en-US" dirty="0" smtClean="0"/>
              <a:t>Posting - </a:t>
            </a:r>
            <a:r>
              <a:rPr lang="en-US" dirty="0"/>
              <a:t>Term 3 Week 2 - Tuesday 3rd May </a:t>
            </a:r>
            <a:r>
              <a:rPr lang="en-US" dirty="0" smtClean="0"/>
              <a:t>2016</a:t>
            </a:r>
          </a:p>
          <a:p>
            <a:r>
              <a:rPr lang="en-US" dirty="0"/>
              <a:t>20% - Presentation at a </a:t>
            </a:r>
            <a:r>
              <a:rPr lang="en-US" dirty="0" smtClean="0"/>
              <a:t>conference</a:t>
            </a:r>
            <a:r>
              <a:rPr lang="en-GB" dirty="0" smtClean="0"/>
              <a:t> - t</a:t>
            </a:r>
            <a:r>
              <a:rPr lang="en-US" dirty="0" smtClean="0"/>
              <a:t>he </a:t>
            </a:r>
            <a:r>
              <a:rPr lang="en-US" dirty="0"/>
              <a:t>student conference will be held Tuesday 15th March 2016 (all day)</a:t>
            </a:r>
            <a:r>
              <a:rPr lang="en-US" dirty="0" smtClean="0"/>
              <a:t>.</a:t>
            </a:r>
          </a:p>
          <a:p>
            <a:r>
              <a:rPr lang="en-US" dirty="0"/>
              <a:t>A group abstract of no more than 400 words must be submitted in class on Tuesday 23 February 2016 - Week 7</a:t>
            </a:r>
            <a:r>
              <a:rPr lang="en-US" dirty="0" smtClean="0"/>
              <a:t>.</a:t>
            </a:r>
          </a:p>
          <a:p>
            <a:r>
              <a:rPr lang="en-US" dirty="0"/>
              <a:t>10% - Reflective commentary on the </a:t>
            </a:r>
            <a:r>
              <a:rPr lang="en-US" dirty="0" smtClean="0"/>
              <a:t>conference and Guest Lecture - </a:t>
            </a:r>
            <a:r>
              <a:rPr lang="en-US" dirty="0"/>
              <a:t>Due Thursday 24th March 2016</a:t>
            </a:r>
            <a:endParaRPr lang="en-US" dirty="0" smtClean="0"/>
          </a:p>
          <a:p>
            <a:endParaRPr lang="en-GB" dirty="0"/>
          </a:p>
        </p:txBody>
      </p:sp>
    </p:spTree>
    <p:extLst>
      <p:ext uri="{BB962C8B-B14F-4D97-AF65-F5344CB8AC3E}">
        <p14:creationId xmlns:p14="http://schemas.microsoft.com/office/powerpoint/2010/main" val="26786641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by Step Guide to Conference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Upload the transcript of your presentation (which includes your abstract at the top) to tabula - </a:t>
            </a:r>
            <a:r>
              <a:rPr lang="en-US" dirty="0"/>
              <a:t>Tuesday 15th March 2016 12pm</a:t>
            </a:r>
            <a:endParaRPr lang="en-US" dirty="0" smtClean="0"/>
          </a:p>
          <a:p>
            <a:r>
              <a:rPr lang="en-US" dirty="0" smtClean="0"/>
              <a:t>You can also upload your PowerPoint if you have one.</a:t>
            </a:r>
          </a:p>
          <a:p>
            <a:r>
              <a:rPr lang="en-US" dirty="0" smtClean="0"/>
              <a:t>Present your paper.</a:t>
            </a:r>
          </a:p>
          <a:p>
            <a:r>
              <a:rPr lang="en-US" dirty="0" smtClean="0"/>
              <a:t>Remember to consider/prepare for how you might respond to any questions you are asked.</a:t>
            </a:r>
          </a:p>
          <a:p>
            <a:r>
              <a:rPr lang="en-US" dirty="0" smtClean="0"/>
              <a:t>Try to draw connections between your individual presentations within </a:t>
            </a:r>
            <a:r>
              <a:rPr lang="en-US" smtClean="0"/>
              <a:t>the group.</a:t>
            </a:r>
            <a:endParaRPr lang="en-US" dirty="0" smtClean="0"/>
          </a:p>
          <a:p>
            <a:r>
              <a:rPr lang="en-US" dirty="0" smtClean="0"/>
              <a:t>Contribute to the question and answer session, try to ask at least one question.</a:t>
            </a:r>
          </a:p>
          <a:p>
            <a:r>
              <a:rPr lang="en-US" dirty="0" smtClean="0"/>
              <a:t>Make notes of your experience after the event for your commentary.</a:t>
            </a:r>
          </a:p>
        </p:txBody>
      </p:sp>
    </p:spTree>
    <p:extLst>
      <p:ext uri="{BB962C8B-B14F-4D97-AF65-F5344CB8AC3E}">
        <p14:creationId xmlns:p14="http://schemas.microsoft.com/office/powerpoint/2010/main" val="35501312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by Step Guide to Conference Chairing</a:t>
            </a:r>
            <a:endParaRPr lang="en-US" dirty="0"/>
          </a:p>
        </p:txBody>
      </p:sp>
      <p:sp>
        <p:nvSpPr>
          <p:cNvPr id="3" name="Content Placeholder 2"/>
          <p:cNvSpPr>
            <a:spLocks noGrp="1"/>
          </p:cNvSpPr>
          <p:nvPr>
            <p:ph idx="1"/>
          </p:nvPr>
        </p:nvSpPr>
        <p:spPr>
          <a:xfrm>
            <a:off x="457200" y="1600200"/>
            <a:ext cx="8229600" cy="4954349"/>
          </a:xfrm>
        </p:spPr>
        <p:txBody>
          <a:bodyPr>
            <a:normAutofit fontScale="77500" lnSpcReduction="20000"/>
          </a:bodyPr>
          <a:lstStyle/>
          <a:p>
            <a:r>
              <a:rPr lang="en-US" dirty="0" smtClean="0"/>
              <a:t>Read abstracts</a:t>
            </a:r>
          </a:p>
          <a:p>
            <a:r>
              <a:rPr lang="en-US" dirty="0" smtClean="0"/>
              <a:t>Devise a question for each person presenting based on their abstract.</a:t>
            </a:r>
          </a:p>
          <a:p>
            <a:r>
              <a:rPr lang="en-US" dirty="0" smtClean="0"/>
              <a:t>Introduce the presentation and their names before each presentation.</a:t>
            </a:r>
          </a:p>
          <a:p>
            <a:r>
              <a:rPr lang="en-US" dirty="0" smtClean="0"/>
              <a:t>Make notes of possible comments/questions on each presentation.</a:t>
            </a:r>
          </a:p>
          <a:p>
            <a:r>
              <a:rPr lang="en-US" dirty="0" smtClean="0"/>
              <a:t>Make an overall complimentary comment before asking if the audience has any questions once the presentation is complete.</a:t>
            </a:r>
          </a:p>
          <a:p>
            <a:r>
              <a:rPr lang="en-US" dirty="0" smtClean="0"/>
              <a:t>Ask the first question if no one is forthcoming.</a:t>
            </a:r>
          </a:p>
          <a:p>
            <a:r>
              <a:rPr lang="en-US" dirty="0" smtClean="0"/>
              <a:t>Make sure each presenter gets asked one question – you may need to be the one to ask that question!</a:t>
            </a:r>
          </a:p>
          <a:p>
            <a:r>
              <a:rPr lang="en-US" dirty="0" smtClean="0"/>
              <a:t>Keep track of the time, do not allow it to overrun.</a:t>
            </a:r>
          </a:p>
          <a:p>
            <a:endParaRPr lang="en-US" dirty="0" smtClean="0"/>
          </a:p>
        </p:txBody>
      </p:sp>
    </p:spTree>
    <p:extLst>
      <p:ext uri="{BB962C8B-B14F-4D97-AF65-F5344CB8AC3E}">
        <p14:creationId xmlns:p14="http://schemas.microsoft.com/office/powerpoint/2010/main" val="17353952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 to Reflective Commentary</a:t>
            </a:r>
            <a:endParaRPr lang="en-US" dirty="0"/>
          </a:p>
        </p:txBody>
      </p:sp>
      <p:sp>
        <p:nvSpPr>
          <p:cNvPr id="3" name="Content Placeholder 2"/>
          <p:cNvSpPr>
            <a:spLocks noGrp="1"/>
          </p:cNvSpPr>
          <p:nvPr>
            <p:ph idx="1"/>
          </p:nvPr>
        </p:nvSpPr>
        <p:spPr>
          <a:xfrm>
            <a:off x="457200" y="1417638"/>
            <a:ext cx="8229600" cy="5304976"/>
          </a:xfrm>
        </p:spPr>
        <p:txBody>
          <a:bodyPr>
            <a:normAutofit fontScale="77500" lnSpcReduction="20000"/>
          </a:bodyPr>
          <a:lstStyle/>
          <a:p>
            <a:r>
              <a:rPr lang="en-US" dirty="0" smtClean="0"/>
              <a:t>Make notes during/after the day of your experience presenting, working in a group, and contributing to the </a:t>
            </a:r>
            <a:r>
              <a:rPr lang="en-US" dirty="0" err="1" smtClean="0"/>
              <a:t>organisation</a:t>
            </a:r>
            <a:r>
              <a:rPr lang="en-US" dirty="0" smtClean="0"/>
              <a:t>.</a:t>
            </a:r>
          </a:p>
          <a:p>
            <a:r>
              <a:rPr lang="en-US" dirty="0" smtClean="0"/>
              <a:t>You can use personal pronouns but make sure you write critically.</a:t>
            </a:r>
          </a:p>
          <a:p>
            <a:r>
              <a:rPr lang="en-US" dirty="0" smtClean="0"/>
              <a:t>Don’t be afraid to identify what you would like to improve or do differently.</a:t>
            </a:r>
          </a:p>
          <a:p>
            <a:r>
              <a:rPr lang="en-US" dirty="0" err="1" smtClean="0"/>
              <a:t>Organise</a:t>
            </a:r>
            <a:r>
              <a:rPr lang="en-US" dirty="0" smtClean="0"/>
              <a:t> your ideas – don’t forget to use paragraphs.</a:t>
            </a:r>
          </a:p>
          <a:p>
            <a:r>
              <a:rPr lang="en-US" dirty="0" err="1" smtClean="0"/>
              <a:t>Analyse</a:t>
            </a:r>
            <a:r>
              <a:rPr lang="en-US" dirty="0" smtClean="0"/>
              <a:t> don’t explain or describe.</a:t>
            </a:r>
          </a:p>
          <a:p>
            <a:r>
              <a:rPr lang="en-US" dirty="0" smtClean="0"/>
              <a:t>Provide examples that are concise to substantiate your points.</a:t>
            </a:r>
          </a:p>
          <a:p>
            <a:r>
              <a:rPr lang="en-US" dirty="0" smtClean="0"/>
              <a:t>Consider how you might create an overall thesis or showcase a discovery in a short introduction and conclusion.</a:t>
            </a:r>
          </a:p>
          <a:p>
            <a:r>
              <a:rPr lang="en-US" dirty="0" smtClean="0"/>
              <a:t>Demonstrate the development of your ideas.</a:t>
            </a:r>
          </a:p>
          <a:p>
            <a:endParaRPr lang="en-US" dirty="0" smtClean="0"/>
          </a:p>
          <a:p>
            <a:endParaRPr lang="en-US" dirty="0"/>
          </a:p>
        </p:txBody>
      </p:sp>
    </p:spTree>
    <p:extLst>
      <p:ext uri="{BB962C8B-B14F-4D97-AF65-F5344CB8AC3E}">
        <p14:creationId xmlns:p14="http://schemas.microsoft.com/office/powerpoint/2010/main" val="957171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 to Edited Collection</a:t>
            </a:r>
            <a:endParaRPr lang="en-US" dirty="0"/>
          </a:p>
        </p:txBody>
      </p:sp>
      <p:sp>
        <p:nvSpPr>
          <p:cNvPr id="3" name="Content Placeholder 2"/>
          <p:cNvSpPr>
            <a:spLocks noGrp="1"/>
          </p:cNvSpPr>
          <p:nvPr>
            <p:ph idx="1"/>
          </p:nvPr>
        </p:nvSpPr>
        <p:spPr>
          <a:xfrm>
            <a:off x="457200" y="1269827"/>
            <a:ext cx="8229600" cy="5378091"/>
          </a:xfrm>
        </p:spPr>
        <p:txBody>
          <a:bodyPr>
            <a:normAutofit fontScale="62500" lnSpcReduction="20000"/>
          </a:bodyPr>
          <a:lstStyle/>
          <a:p>
            <a:r>
              <a:rPr lang="en-US" dirty="0" smtClean="0"/>
              <a:t>Pick 5 blog posts, due to the limit on words for each post you have to be precise and concise in the presentation of your ideas and argument.</a:t>
            </a:r>
          </a:p>
          <a:p>
            <a:r>
              <a:rPr lang="en-US" dirty="0" smtClean="0"/>
              <a:t>You can arrange a meeting to get feedback on all blog posts prior to submission.</a:t>
            </a:r>
          </a:p>
          <a:p>
            <a:r>
              <a:rPr lang="en-US" dirty="0" smtClean="0"/>
              <a:t>Blogging helps to enable more interdisciplinary thinking which may result in a higher mark – because you are forced to cover a range of disciplines.</a:t>
            </a:r>
          </a:p>
          <a:p>
            <a:r>
              <a:rPr lang="en-US" dirty="0" smtClean="0"/>
              <a:t>Remember you still need to provide evidence to support your points, this should be referenced using MLA.</a:t>
            </a:r>
          </a:p>
          <a:p>
            <a:r>
              <a:rPr lang="en-US" dirty="0" smtClean="0"/>
              <a:t>Place the question above each blog post, you can create a original title for the whole submission.</a:t>
            </a:r>
          </a:p>
          <a:p>
            <a:r>
              <a:rPr lang="en-US" dirty="0" smtClean="0"/>
              <a:t>When submitting the blog posts you still need to incorporate an introduction and conclusion which ties all posts together. This thesis needs to be threaded throughout each blog post.</a:t>
            </a:r>
          </a:p>
          <a:p>
            <a:r>
              <a:rPr lang="en-US" dirty="0" smtClean="0"/>
              <a:t>Consider the overarching questions we discussed at the start of the module – perhaps one of these could serve as a frame.</a:t>
            </a:r>
          </a:p>
          <a:p>
            <a:r>
              <a:rPr lang="en-US" dirty="0" smtClean="0"/>
              <a:t>Make sure you make an appointment to get feedback – email me!</a:t>
            </a:r>
          </a:p>
          <a:p>
            <a:r>
              <a:rPr lang="en-US" dirty="0" smtClean="0"/>
              <a:t>Consider how you can show </a:t>
            </a:r>
            <a:r>
              <a:rPr lang="en-US" dirty="0" err="1" smtClean="0"/>
              <a:t>transdisciplinary</a:t>
            </a:r>
            <a:r>
              <a:rPr lang="en-US" dirty="0" smtClean="0"/>
              <a:t> thinking and research!</a:t>
            </a:r>
          </a:p>
        </p:txBody>
      </p:sp>
    </p:spTree>
    <p:extLst>
      <p:ext uri="{BB962C8B-B14F-4D97-AF65-F5344CB8AC3E}">
        <p14:creationId xmlns:p14="http://schemas.microsoft.com/office/powerpoint/2010/main" val="39080442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 to Academic Essay for IATL</a:t>
            </a:r>
            <a:endParaRPr lang="en-US" dirty="0"/>
          </a:p>
        </p:txBody>
      </p:sp>
      <p:sp>
        <p:nvSpPr>
          <p:cNvPr id="3" name="Content Placeholder 2"/>
          <p:cNvSpPr>
            <a:spLocks noGrp="1"/>
          </p:cNvSpPr>
          <p:nvPr>
            <p:ph idx="1"/>
          </p:nvPr>
        </p:nvSpPr>
        <p:spPr>
          <a:xfrm>
            <a:off x="457200" y="1251153"/>
            <a:ext cx="8229600" cy="5415439"/>
          </a:xfrm>
        </p:spPr>
        <p:txBody>
          <a:bodyPr>
            <a:normAutofit fontScale="70000" lnSpcReduction="20000"/>
          </a:bodyPr>
          <a:lstStyle/>
          <a:p>
            <a:r>
              <a:rPr lang="en-US" dirty="0" smtClean="0"/>
              <a:t>Pick a question from one of the questions posed each week online.</a:t>
            </a:r>
          </a:p>
          <a:p>
            <a:r>
              <a:rPr lang="en-US" dirty="0" smtClean="0"/>
              <a:t>You must then email me the question, the week this comes from, and a brief outline of your ideas, which I will respond to and provide some feedback. You must do this to ensure the question you pick and your approach is suitable.</a:t>
            </a:r>
          </a:p>
          <a:p>
            <a:r>
              <a:rPr lang="en-US" dirty="0" smtClean="0"/>
              <a:t>You must provide examples to substantiate your points.</a:t>
            </a:r>
          </a:p>
          <a:p>
            <a:r>
              <a:rPr lang="en-US" dirty="0" smtClean="0"/>
              <a:t>Create a clear argument/thesis which is developed throughout your essay.</a:t>
            </a:r>
          </a:p>
          <a:p>
            <a:r>
              <a:rPr lang="en-US" dirty="0" smtClean="0"/>
              <a:t>Engage in the complexities of the question, don’t be afraid to identify what is unresolved or problematic.</a:t>
            </a:r>
          </a:p>
          <a:p>
            <a:r>
              <a:rPr lang="en-US" dirty="0" smtClean="0"/>
              <a:t>Make sure you think </a:t>
            </a:r>
            <a:r>
              <a:rPr lang="en-US" dirty="0" err="1" smtClean="0"/>
              <a:t>transdisciplinary</a:t>
            </a:r>
            <a:r>
              <a:rPr lang="en-US" dirty="0" smtClean="0"/>
              <a:t> – you need to incorporate multiple disciplinary approaches to your question and evidence to support this thinking.</a:t>
            </a:r>
          </a:p>
          <a:p>
            <a:r>
              <a:rPr lang="en-US" dirty="0" smtClean="0"/>
              <a:t>Writing critically and analytically, avoid explaining and describing.</a:t>
            </a:r>
          </a:p>
          <a:p>
            <a:r>
              <a:rPr lang="en-US" dirty="0" smtClean="0"/>
              <a:t>Try to create an original and sophisticated argument that demonstrates an awareness of existing scholarship in relation to the question or an awareness of how different disciplines might respond to the topic.</a:t>
            </a:r>
          </a:p>
        </p:txBody>
      </p:sp>
    </p:spTree>
    <p:extLst>
      <p:ext uri="{BB962C8B-B14F-4D97-AF65-F5344CB8AC3E}">
        <p14:creationId xmlns:p14="http://schemas.microsoft.com/office/powerpoint/2010/main" val="981495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4183"/>
            <a:ext cx="8229600" cy="1143000"/>
          </a:xfrm>
        </p:spPr>
        <p:txBody>
          <a:bodyPr/>
          <a:lstStyle/>
          <a:p>
            <a:r>
              <a:rPr lang="en-US" dirty="0" smtClean="0"/>
              <a:t>Any Questions?</a:t>
            </a:r>
            <a:endParaRPr lang="en-US" dirty="0"/>
          </a:p>
        </p:txBody>
      </p:sp>
    </p:spTree>
    <p:extLst>
      <p:ext uri="{BB962C8B-B14F-4D97-AF65-F5344CB8AC3E}">
        <p14:creationId xmlns:p14="http://schemas.microsoft.com/office/powerpoint/2010/main" val="960270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Conference Abstracts</a:t>
            </a:r>
            <a:endParaRPr lang="en-US" dirty="0"/>
          </a:p>
        </p:txBody>
      </p:sp>
      <p:sp>
        <p:nvSpPr>
          <p:cNvPr id="3" name="Content Placeholder 2"/>
          <p:cNvSpPr>
            <a:spLocks noGrp="1"/>
          </p:cNvSpPr>
          <p:nvPr>
            <p:ph idx="1"/>
          </p:nvPr>
        </p:nvSpPr>
        <p:spPr/>
        <p:txBody>
          <a:bodyPr>
            <a:normAutofit fontScale="92500"/>
          </a:bodyPr>
          <a:lstStyle/>
          <a:p>
            <a:r>
              <a:rPr lang="en-US" dirty="0" smtClean="0"/>
              <a:t>Use this time to make final arrangements/plans for the conference.</a:t>
            </a:r>
          </a:p>
          <a:p>
            <a:r>
              <a:rPr lang="en-US" dirty="0" smtClean="0"/>
              <a:t>Please come to see me now for some feedback on your abstracts.</a:t>
            </a:r>
          </a:p>
          <a:p>
            <a:r>
              <a:rPr lang="en-US" dirty="0" smtClean="0"/>
              <a:t>Does anyone plan to come to the final workshop/office hour tomorrow 6-7pm?</a:t>
            </a:r>
          </a:p>
          <a:p>
            <a:r>
              <a:rPr lang="en-US" dirty="0" smtClean="0"/>
              <a:t>Please review the final draft of the </a:t>
            </a:r>
            <a:r>
              <a:rPr lang="en-US" dirty="0" err="1" smtClean="0"/>
              <a:t>programme</a:t>
            </a:r>
            <a:r>
              <a:rPr lang="en-US" dirty="0"/>
              <a:t> </a:t>
            </a:r>
            <a:r>
              <a:rPr lang="en-US" dirty="0" smtClean="0"/>
              <a:t>and make any suggestions for improvements before it is printed for all on the day.</a:t>
            </a:r>
          </a:p>
          <a:p>
            <a:endParaRPr lang="en-US" dirty="0" smtClean="0"/>
          </a:p>
          <a:p>
            <a:endParaRPr lang="en-US" dirty="0" smtClean="0"/>
          </a:p>
          <a:p>
            <a:endParaRPr lang="en-US" dirty="0"/>
          </a:p>
        </p:txBody>
      </p:sp>
    </p:spTree>
    <p:extLst>
      <p:ext uri="{BB962C8B-B14F-4D97-AF65-F5344CB8AC3E}">
        <p14:creationId xmlns:p14="http://schemas.microsoft.com/office/powerpoint/2010/main" val="3244549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Obscene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Gift and </a:t>
            </a:r>
            <a:r>
              <a:rPr lang="en-US" dirty="0" err="1" smtClean="0"/>
              <a:t>Odour</a:t>
            </a:r>
            <a:r>
              <a:rPr lang="en-US" dirty="0" smtClean="0"/>
              <a:t> were considered obscene by the state before Independence.</a:t>
            </a:r>
          </a:p>
          <a:p>
            <a:r>
              <a:rPr lang="en-US" dirty="0" smtClean="0"/>
              <a:t>Colder than Ice and The Return were considered obscene by the state of Pakistan.</a:t>
            </a:r>
          </a:p>
          <a:p>
            <a:r>
              <a:rPr lang="en-US" dirty="0" smtClean="0"/>
              <a:t>The Punjab government declared Colder than Ice obscene and harmful for public morality.</a:t>
            </a:r>
          </a:p>
          <a:p>
            <a:r>
              <a:rPr lang="en-US" dirty="0" err="1" smtClean="0"/>
              <a:t>Manto</a:t>
            </a:r>
            <a:r>
              <a:rPr lang="en-US" dirty="0" smtClean="0"/>
              <a:t> was tried and convicted, but the </a:t>
            </a:r>
            <a:r>
              <a:rPr lang="en-US" dirty="0" err="1" smtClean="0"/>
              <a:t>judgement</a:t>
            </a:r>
            <a:r>
              <a:rPr lang="en-US" dirty="0" smtClean="0"/>
              <a:t> of the lower court was set aside </a:t>
            </a:r>
            <a:r>
              <a:rPr lang="en-US" dirty="0" smtClean="0"/>
              <a:t>in the </a:t>
            </a:r>
            <a:r>
              <a:rPr lang="en-US" dirty="0" smtClean="0"/>
              <a:t>appeal, only to be reconfirmed by a Lahore High Court Judge.</a:t>
            </a:r>
          </a:p>
          <a:p>
            <a:r>
              <a:rPr lang="en-US" dirty="0" smtClean="0">
                <a:solidFill>
                  <a:srgbClr val="FF0000"/>
                </a:solidFill>
              </a:rPr>
              <a:t>Discuss why he faced continual prosecution for his writing.</a:t>
            </a:r>
            <a:endParaRPr lang="en-US" dirty="0">
              <a:solidFill>
                <a:srgbClr val="FF0000"/>
              </a:solidFill>
            </a:endParaRPr>
          </a:p>
        </p:txBody>
      </p:sp>
    </p:spTree>
    <p:extLst>
      <p:ext uri="{BB962C8B-B14F-4D97-AF65-F5344CB8AC3E}">
        <p14:creationId xmlns:p14="http://schemas.microsoft.com/office/powerpoint/2010/main" val="2225620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Obscene</a:t>
            </a:r>
            <a:endParaRPr lang="en-US" dirty="0"/>
          </a:p>
        </p:txBody>
      </p:sp>
      <p:sp>
        <p:nvSpPr>
          <p:cNvPr id="3" name="Content Placeholder 2"/>
          <p:cNvSpPr>
            <a:spLocks noGrp="1"/>
          </p:cNvSpPr>
          <p:nvPr>
            <p:ph idx="1"/>
          </p:nvPr>
        </p:nvSpPr>
        <p:spPr/>
        <p:txBody>
          <a:bodyPr/>
          <a:lstStyle/>
          <a:p>
            <a:r>
              <a:rPr lang="en-US" dirty="0" err="1" smtClean="0"/>
              <a:t>Manto</a:t>
            </a:r>
            <a:r>
              <a:rPr lang="en-US" dirty="0" smtClean="0"/>
              <a:t> was also accused of disrespecting the dead by exposing their sexual sins instead of drawing a veil over their failings and saying something nice about them.</a:t>
            </a:r>
          </a:p>
          <a:p>
            <a:r>
              <a:rPr lang="en-US" dirty="0" err="1" smtClean="0"/>
              <a:t>Manto’s</a:t>
            </a:r>
            <a:r>
              <a:rPr lang="en-US" dirty="0" smtClean="0"/>
              <a:t> writings were also considered so depraved that some felt no ‘lady of the house’ or young girls and children should be exposed to them.</a:t>
            </a:r>
          </a:p>
        </p:txBody>
      </p:sp>
    </p:spTree>
    <p:extLst>
      <p:ext uri="{BB962C8B-B14F-4D97-AF65-F5344CB8AC3E}">
        <p14:creationId xmlns:p14="http://schemas.microsoft.com/office/powerpoint/2010/main" val="1357869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Manto</a:t>
            </a:r>
            <a:r>
              <a:rPr lang="en-US" dirty="0" smtClean="0"/>
              <a:t> and the Law</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How do you respond to the assertion that “the motive of intention in publishing the work does not prevent it from being obscene if the descriptions in it are in themselves obscene. […] It was wholly immaterial what the intention of the author in writing the story was”?</a:t>
            </a:r>
          </a:p>
          <a:p>
            <a:r>
              <a:rPr lang="en-US" dirty="0" smtClean="0"/>
              <a:t>In the </a:t>
            </a:r>
            <a:r>
              <a:rPr lang="en-US" dirty="0" err="1" smtClean="0"/>
              <a:t>Judgement</a:t>
            </a:r>
            <a:r>
              <a:rPr lang="en-US" dirty="0" smtClean="0"/>
              <a:t> Muhammad </a:t>
            </a:r>
            <a:r>
              <a:rPr lang="en-US" dirty="0" err="1" smtClean="0"/>
              <a:t>Munir</a:t>
            </a:r>
            <a:r>
              <a:rPr lang="en-US" dirty="0" smtClean="0"/>
              <a:t> C.J. contended “while considering the question whether certain words or representations are obscene or not, one has to apply standards that are current to society in this country or anywhere else in the </a:t>
            </a:r>
            <a:r>
              <a:rPr lang="en-US" dirty="0" err="1" smtClean="0"/>
              <a:t>civilised</a:t>
            </a:r>
            <a:r>
              <a:rPr lang="en-US" dirty="0" smtClean="0"/>
              <a:t> world, there can be no doubt that a description of the acts preparatory to sexual intercourse, however graphic or lifelike that description may be, would be considered obscene.” Discuss this </a:t>
            </a:r>
            <a:r>
              <a:rPr lang="en-US" dirty="0" err="1" smtClean="0"/>
              <a:t>judgement</a:t>
            </a:r>
            <a:r>
              <a:rPr lang="en-US" dirty="0" smtClean="0"/>
              <a:t>.</a:t>
            </a:r>
            <a:endParaRPr lang="en-US" dirty="0"/>
          </a:p>
        </p:txBody>
      </p:sp>
    </p:spTree>
    <p:extLst>
      <p:ext uri="{BB962C8B-B14F-4D97-AF65-F5344CB8AC3E}">
        <p14:creationId xmlns:p14="http://schemas.microsoft.com/office/powerpoint/2010/main" val="974881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Compare </a:t>
            </a:r>
            <a:r>
              <a:rPr lang="en-US" dirty="0" err="1" smtClean="0"/>
              <a:t>Manto’s</a:t>
            </a:r>
            <a:r>
              <a:rPr lang="en-US" dirty="0" smtClean="0"/>
              <a:t> trial with </a:t>
            </a:r>
            <a:br>
              <a:rPr lang="en-US" dirty="0" smtClean="0"/>
            </a:br>
            <a:r>
              <a:rPr lang="en-US" dirty="0" smtClean="0"/>
              <a:t>the trial of Lady Chatterley</a:t>
            </a:r>
            <a:endParaRPr lang="en-US" dirty="0"/>
          </a:p>
        </p:txBody>
      </p:sp>
      <p:sp>
        <p:nvSpPr>
          <p:cNvPr id="3" name="Content Placeholder 2"/>
          <p:cNvSpPr>
            <a:spLocks noGrp="1"/>
          </p:cNvSpPr>
          <p:nvPr>
            <p:ph idx="1"/>
          </p:nvPr>
        </p:nvSpPr>
        <p:spPr/>
        <p:txBody>
          <a:bodyPr>
            <a:normAutofit lnSpcReduction="10000"/>
          </a:bodyPr>
          <a:lstStyle/>
          <a:p>
            <a:r>
              <a:rPr lang="en-US" dirty="0"/>
              <a:t>“To </a:t>
            </a:r>
            <a:r>
              <a:rPr lang="en-US" i="1" dirty="0"/>
              <a:t>deprave</a:t>
            </a:r>
            <a:r>
              <a:rPr lang="en-US" dirty="0"/>
              <a:t> means to make morally bad, to pervert, to debase or corrupt morally. To </a:t>
            </a:r>
            <a:r>
              <a:rPr lang="en-US" i="1" dirty="0"/>
              <a:t>corrupt</a:t>
            </a:r>
            <a:r>
              <a:rPr lang="en-US" dirty="0"/>
              <a:t> means to render morally unsound or rotten, to destroy the moral purity or chastity, to pervert or ruin a good quality debase, to defile” </a:t>
            </a:r>
            <a:r>
              <a:rPr lang="en-US" i="1" dirty="0"/>
              <a:t>R v Penguin Books Ltd </a:t>
            </a:r>
            <a:r>
              <a:rPr lang="en-US" dirty="0"/>
              <a:t>[1961] </a:t>
            </a:r>
            <a:r>
              <a:rPr lang="en-US" dirty="0" err="1"/>
              <a:t>Crim</a:t>
            </a:r>
            <a:r>
              <a:rPr lang="en-US" dirty="0"/>
              <a:t> LR 176 at </a:t>
            </a:r>
            <a:r>
              <a:rPr lang="en-US" dirty="0" smtClean="0"/>
              <a:t>177</a:t>
            </a:r>
          </a:p>
          <a:p>
            <a:r>
              <a:rPr lang="en-US" dirty="0" smtClean="0">
                <a:solidFill>
                  <a:schemeClr val="accent5">
                    <a:lumMod val="75000"/>
                  </a:schemeClr>
                </a:solidFill>
              </a:rPr>
              <a:t>The Pakistan Penal Code was inherited from colonial rule. Does it need to be rewritten?</a:t>
            </a:r>
            <a:endParaRPr lang="en-US" dirty="0">
              <a:solidFill>
                <a:schemeClr val="accent5">
                  <a:lumMod val="75000"/>
                </a:schemeClr>
              </a:solidFill>
            </a:endParaRPr>
          </a:p>
          <a:p>
            <a:endParaRPr lang="en-US" dirty="0"/>
          </a:p>
        </p:txBody>
      </p:sp>
    </p:spTree>
    <p:extLst>
      <p:ext uri="{BB962C8B-B14F-4D97-AF65-F5344CB8AC3E}">
        <p14:creationId xmlns:p14="http://schemas.microsoft.com/office/powerpoint/2010/main" val="1832431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a:t>
            </a:r>
            <a:r>
              <a:rPr lang="en-US" smtClean="0"/>
              <a:t>-Fiction</a:t>
            </a:r>
            <a:endParaRPr lang="en-US"/>
          </a:p>
        </p:txBody>
      </p:sp>
      <p:sp>
        <p:nvSpPr>
          <p:cNvPr id="3" name="Content Placeholder 2"/>
          <p:cNvSpPr>
            <a:spLocks noGrp="1"/>
          </p:cNvSpPr>
          <p:nvPr>
            <p:ph idx="1"/>
          </p:nvPr>
        </p:nvSpPr>
        <p:spPr/>
        <p:txBody>
          <a:bodyPr>
            <a:normAutofit/>
          </a:bodyPr>
          <a:lstStyle/>
          <a:p>
            <a:r>
              <a:rPr lang="en-US" dirty="0" smtClean="0"/>
              <a:t>What impression do you get of </a:t>
            </a:r>
            <a:r>
              <a:rPr lang="en-US" dirty="0" err="1" smtClean="0"/>
              <a:t>Manto</a:t>
            </a:r>
            <a:r>
              <a:rPr lang="en-US" dirty="0" smtClean="0"/>
              <a:t> and his experience of being prosecuted from his essay “A Day in Court”?</a:t>
            </a:r>
          </a:p>
          <a:p>
            <a:r>
              <a:rPr lang="en-US" dirty="0" smtClean="0"/>
              <a:t>What were your impressions of </a:t>
            </a:r>
            <a:r>
              <a:rPr lang="en-US" dirty="0" err="1" smtClean="0"/>
              <a:t>Manto</a:t>
            </a:r>
            <a:r>
              <a:rPr lang="en-US" dirty="0" smtClean="0"/>
              <a:t> on </a:t>
            </a:r>
            <a:r>
              <a:rPr lang="en-US" dirty="0" err="1" smtClean="0"/>
              <a:t>Manto</a:t>
            </a:r>
            <a:r>
              <a:rPr lang="en-US" dirty="0" smtClean="0"/>
              <a:t>?</a:t>
            </a:r>
          </a:p>
          <a:p>
            <a:r>
              <a:rPr lang="en-US" dirty="0" smtClean="0"/>
              <a:t>What do these two essays add to your understanding of his short stories?</a:t>
            </a:r>
          </a:p>
          <a:p>
            <a:r>
              <a:rPr lang="en-US" dirty="0" smtClean="0"/>
              <a:t>What do the trials tell you about law?</a:t>
            </a:r>
            <a:endParaRPr lang="en-US" dirty="0"/>
          </a:p>
        </p:txBody>
      </p:sp>
    </p:spTree>
    <p:extLst>
      <p:ext uri="{BB962C8B-B14F-4D97-AF65-F5344CB8AC3E}">
        <p14:creationId xmlns:p14="http://schemas.microsoft.com/office/powerpoint/2010/main" val="3241194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Manto</a:t>
            </a:r>
            <a:r>
              <a:rPr lang="en-US" dirty="0" smtClean="0"/>
              <a:t> and his writing</a:t>
            </a:r>
            <a:endParaRPr lang="en-US" dirty="0"/>
          </a:p>
        </p:txBody>
      </p:sp>
      <p:sp>
        <p:nvSpPr>
          <p:cNvPr id="3" name="Content Placeholder 2"/>
          <p:cNvSpPr>
            <a:spLocks noGrp="1"/>
          </p:cNvSpPr>
          <p:nvPr>
            <p:ph idx="1"/>
          </p:nvPr>
        </p:nvSpPr>
        <p:spPr/>
        <p:txBody>
          <a:bodyPr>
            <a:normAutofit fontScale="77500" lnSpcReduction="20000"/>
          </a:bodyPr>
          <a:lstStyle/>
          <a:p>
            <a:r>
              <a:rPr lang="en-US" dirty="0"/>
              <a:t>Born in </a:t>
            </a:r>
            <a:r>
              <a:rPr lang="en-US" dirty="0" err="1"/>
              <a:t>Samrala</a:t>
            </a:r>
            <a:r>
              <a:rPr lang="en-US" dirty="0"/>
              <a:t> in Punjab in 1912, </a:t>
            </a:r>
            <a:r>
              <a:rPr lang="en-US" dirty="0" err="1"/>
              <a:t>Manto</a:t>
            </a:r>
            <a:r>
              <a:rPr lang="en-US" dirty="0"/>
              <a:t>, a Muslim, lived in Amritsar until 1936, when he moved to Bombay to write for films. In 1948, soon after India’s partition, he emigrated to Pakistan where he died in 1955. The author of more than 200 stories and dozens of essays and plays, he is best known for his partition stories in which he attempts to answer the following </a:t>
            </a:r>
            <a:r>
              <a:rPr lang="en-US" dirty="0" smtClean="0"/>
              <a:t>questions</a:t>
            </a:r>
            <a:r>
              <a:rPr lang="en-US" dirty="0"/>
              <a:t>: </a:t>
            </a:r>
          </a:p>
          <a:p>
            <a:pPr lvl="1"/>
            <a:r>
              <a:rPr lang="en-US" dirty="0"/>
              <a:t>Now that we were free, had subjection ceased to exist? Who would be our slaves? When we were colonial subjects, we could dream of freedom, but now </a:t>
            </a:r>
            <a:r>
              <a:rPr lang="en-US" dirty="0" smtClean="0"/>
              <a:t>that we </a:t>
            </a:r>
            <a:r>
              <a:rPr lang="en-US" dirty="0"/>
              <a:t>were free</a:t>
            </a:r>
            <a:r>
              <a:rPr lang="en-US" dirty="0" smtClean="0"/>
              <a:t>, what would our dreams be? Were we </a:t>
            </a:r>
            <a:r>
              <a:rPr lang="en-US" dirty="0"/>
              <a:t>even free?.... India was free. Pakistan was free.... But man was a slave in both </a:t>
            </a:r>
            <a:r>
              <a:rPr lang="en-US" dirty="0" smtClean="0"/>
              <a:t>countries, of </a:t>
            </a:r>
            <a:r>
              <a:rPr lang="en-US" dirty="0"/>
              <a:t>prejudice, of religious fanaticism, of bestiality, of cruelty</a:t>
            </a:r>
            <a:r>
              <a:rPr lang="en-US" dirty="0" smtClean="0"/>
              <a:t>.</a:t>
            </a:r>
            <a:endParaRPr lang="en-US" dirty="0"/>
          </a:p>
          <a:p>
            <a:endParaRPr lang="en-US" dirty="0"/>
          </a:p>
        </p:txBody>
      </p:sp>
    </p:spTree>
    <p:extLst>
      <p:ext uri="{BB962C8B-B14F-4D97-AF65-F5344CB8AC3E}">
        <p14:creationId xmlns:p14="http://schemas.microsoft.com/office/powerpoint/2010/main" val="9172220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1363</TotalTime>
  <Words>4015</Words>
  <Application>Microsoft Macintosh PowerPoint</Application>
  <PresentationFormat>On-screen Show (4:3)</PresentationFormat>
  <Paragraphs>177</Paragraphs>
  <Slides>39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1" baseType="lpstr">
      <vt:lpstr>Office Theme</vt:lpstr>
      <vt:lpstr>Document</vt:lpstr>
      <vt:lpstr>Week 9: Saadat Hasan Manto - Bitter Fruit (collection of stories)</vt:lpstr>
      <vt:lpstr>Saadat Hasan Manto </vt:lpstr>
      <vt:lpstr>Different Titles</vt:lpstr>
      <vt:lpstr>Obscene</vt:lpstr>
      <vt:lpstr>Obscene</vt:lpstr>
      <vt:lpstr>Manto and the Law</vt:lpstr>
      <vt:lpstr>Compare Manto’s trial with  the trial of Lady Chatterley</vt:lpstr>
      <vt:lpstr>Non-Fiction</vt:lpstr>
      <vt:lpstr>Manto and his writing</vt:lpstr>
      <vt:lpstr>Reading Manto</vt:lpstr>
      <vt:lpstr>Criticisms of Manto</vt:lpstr>
      <vt:lpstr>Silencing Women?</vt:lpstr>
      <vt:lpstr>Female Victims</vt:lpstr>
      <vt:lpstr>Colder than Ice</vt:lpstr>
      <vt:lpstr>Manto on Colder than Ice</vt:lpstr>
      <vt:lpstr>Language of Power and Conquest</vt:lpstr>
      <vt:lpstr>Kalwant Kaur</vt:lpstr>
      <vt:lpstr>The Return</vt:lpstr>
      <vt:lpstr>Sakina’s Rape</vt:lpstr>
      <vt:lpstr>Sexualisation</vt:lpstr>
      <vt:lpstr>Manto Explains</vt:lpstr>
      <vt:lpstr>Female Subjectivity</vt:lpstr>
      <vt:lpstr>Manto on Odour</vt:lpstr>
      <vt:lpstr>Manto and the figure of women</vt:lpstr>
      <vt:lpstr>Discussion Questions Odour</vt:lpstr>
      <vt:lpstr>Discussion Questions The Gift</vt:lpstr>
      <vt:lpstr>Group Activity</vt:lpstr>
      <vt:lpstr>What is censorship?</vt:lpstr>
      <vt:lpstr>Do we have freedom of expression? Can we ever obtain freedom of expression?</vt:lpstr>
      <vt:lpstr>PowerPoint Presentation</vt:lpstr>
      <vt:lpstr>PowerPoint Presentation</vt:lpstr>
      <vt:lpstr>Assessments</vt:lpstr>
      <vt:lpstr>Step by Step Guide to Conference</vt:lpstr>
      <vt:lpstr>Step by Step Guide to Conference Chairing</vt:lpstr>
      <vt:lpstr>Guide to Reflective Commentary</vt:lpstr>
      <vt:lpstr>Guide to Edited Collection</vt:lpstr>
      <vt:lpstr>Guide to Academic Essay for IATL</vt:lpstr>
      <vt:lpstr>Any Questions?</vt:lpstr>
      <vt:lpstr>Conference Abstracts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Roxanne Bibizadeh</dc:creator>
  <cp:lastModifiedBy>Roxanne Bibizadeh</cp:lastModifiedBy>
  <cp:revision>80</cp:revision>
  <dcterms:created xsi:type="dcterms:W3CDTF">2014-11-30T17:53:31Z</dcterms:created>
  <dcterms:modified xsi:type="dcterms:W3CDTF">2016-03-08T14:04:59Z</dcterms:modified>
</cp:coreProperties>
</file>