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handoutMasterIdLst>
    <p:handoutMasterId r:id="rId41"/>
  </p:handoutMasterIdLst>
  <p:sldIdLst>
    <p:sldId id="265" r:id="rId2"/>
    <p:sldId id="305" r:id="rId3"/>
    <p:sldId id="292" r:id="rId4"/>
    <p:sldId id="304" r:id="rId5"/>
    <p:sldId id="290" r:id="rId6"/>
    <p:sldId id="289" r:id="rId7"/>
    <p:sldId id="266" r:id="rId8"/>
    <p:sldId id="267" r:id="rId9"/>
    <p:sldId id="268" r:id="rId10"/>
    <p:sldId id="278" r:id="rId11"/>
    <p:sldId id="288" r:id="rId12"/>
    <p:sldId id="259" r:id="rId13"/>
    <p:sldId id="287" r:id="rId14"/>
    <p:sldId id="262" r:id="rId15"/>
    <p:sldId id="291" r:id="rId16"/>
    <p:sldId id="285" r:id="rId17"/>
    <p:sldId id="269" r:id="rId18"/>
    <p:sldId id="270" r:id="rId19"/>
    <p:sldId id="318" r:id="rId20"/>
    <p:sldId id="315" r:id="rId21"/>
    <p:sldId id="316" r:id="rId22"/>
    <p:sldId id="274" r:id="rId23"/>
    <p:sldId id="314" r:id="rId24"/>
    <p:sldId id="275" r:id="rId25"/>
    <p:sldId id="306" r:id="rId26"/>
    <p:sldId id="307" r:id="rId27"/>
    <p:sldId id="308" r:id="rId28"/>
    <p:sldId id="309" r:id="rId29"/>
    <p:sldId id="310" r:id="rId30"/>
    <p:sldId id="311" r:id="rId31"/>
    <p:sldId id="312" r:id="rId32"/>
    <p:sldId id="317" r:id="rId33"/>
    <p:sldId id="284" r:id="rId34"/>
    <p:sldId id="281" r:id="rId35"/>
    <p:sldId id="277" r:id="rId36"/>
    <p:sldId id="298" r:id="rId37"/>
    <p:sldId id="319" r:id="rId38"/>
    <p:sldId id="286"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gray"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674" autoAdjust="0"/>
  </p:normalViewPr>
  <p:slideViewPr>
    <p:cSldViewPr snapToGrid="0" snapToObjects="1">
      <p:cViewPr varScale="1">
        <p:scale>
          <a:sx n="71" d="100"/>
          <a:sy n="71" d="100"/>
        </p:scale>
        <p:origin x="52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2A7C42C-B8FE-364B-8427-3774A4AF4714}" type="datetimeFigureOut">
              <a:rPr lang="en-US" smtClean="0"/>
              <a:t>2/22/2017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E858E0-031B-0145-B9FB-B03F1665C2C0}" type="slidenum">
              <a:rPr lang="en-US" smtClean="0"/>
              <a:t>‹#›</a:t>
            </a:fld>
            <a:endParaRPr lang="en-US"/>
          </a:p>
        </p:txBody>
      </p:sp>
    </p:spTree>
    <p:extLst>
      <p:ext uri="{BB962C8B-B14F-4D97-AF65-F5344CB8AC3E}">
        <p14:creationId xmlns:p14="http://schemas.microsoft.com/office/powerpoint/2010/main" val="37355244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525804-0F7A-D64D-9B8B-6559B64C222A}" type="datetimeFigureOut">
              <a:rPr lang="en-US" smtClean="0"/>
              <a:t>2/22/2017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88E63F-54E1-C34E-8AE1-EFCA8FA3E9FF}" type="slidenum">
              <a:rPr lang="en-US" smtClean="0"/>
              <a:t>‹#›</a:t>
            </a:fld>
            <a:endParaRPr lang="en-US"/>
          </a:p>
        </p:txBody>
      </p:sp>
    </p:spTree>
    <p:extLst>
      <p:ext uri="{BB962C8B-B14F-4D97-AF65-F5344CB8AC3E}">
        <p14:creationId xmlns:p14="http://schemas.microsoft.com/office/powerpoint/2010/main" val="67550610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Check title</a:t>
            </a:r>
          </a:p>
          <a:p>
            <a:r>
              <a:rPr lang="en-US" dirty="0" smtClean="0"/>
              <a:t>Add slide(s)</a:t>
            </a:r>
            <a:r>
              <a:rPr lang="en-US" baseline="0" dirty="0" smtClean="0"/>
              <a:t> </a:t>
            </a:r>
            <a:r>
              <a:rPr lang="en-US" baseline="0" smtClean="0"/>
              <a:t>on causes … </a:t>
            </a:r>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1</a:t>
            </a:fld>
            <a:endParaRPr lang="en-US"/>
          </a:p>
        </p:txBody>
      </p:sp>
    </p:spTree>
    <p:extLst>
      <p:ext uri="{BB962C8B-B14F-4D97-AF65-F5344CB8AC3E}">
        <p14:creationId xmlns:p14="http://schemas.microsoft.com/office/powerpoint/2010/main" val="33810123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With</a:t>
            </a:r>
            <a:r>
              <a:rPr lang="en-GB" baseline="0" dirty="0" smtClean="0"/>
              <a:t> these perceived limitations in mind it is possible to identify opportunities to further the governance of social media in ways that can be effective in the prevention and management of digital wildfires but still recognise the value of freedom of speech.</a:t>
            </a:r>
          </a:p>
          <a:p>
            <a:endParaRPr lang="en-GB" baseline="0" dirty="0" smtClean="0"/>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23</a:t>
            </a:fld>
            <a:endParaRPr lang="en-US"/>
          </a:p>
        </p:txBody>
      </p:sp>
    </p:spTree>
    <p:extLst>
      <p:ext uri="{BB962C8B-B14F-4D97-AF65-F5344CB8AC3E}">
        <p14:creationId xmlns:p14="http://schemas.microsoft.com/office/powerpoint/2010/main" val="2510970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DW</a:t>
            </a:r>
            <a:r>
              <a:rPr lang="en-GB" baseline="0" dirty="0" smtClean="0"/>
              <a:t> project takes up the challenges presented by the WEF report. </a:t>
            </a:r>
          </a:p>
          <a:p>
            <a:endParaRPr lang="en-GB" baseline="0" dirty="0" smtClean="0"/>
          </a:p>
          <a:p>
            <a:r>
              <a:rPr lang="en-GB" baseline="0" dirty="0" smtClean="0"/>
              <a:t>We are a collaboration between …</a:t>
            </a:r>
            <a:endParaRPr lang="en-GB" dirty="0"/>
          </a:p>
        </p:txBody>
      </p:sp>
      <p:sp>
        <p:nvSpPr>
          <p:cNvPr id="4" name="Slide Number Placeholder 3"/>
          <p:cNvSpPr>
            <a:spLocks noGrp="1"/>
          </p:cNvSpPr>
          <p:nvPr>
            <p:ph type="sldNum" sz="quarter" idx="10"/>
          </p:nvPr>
        </p:nvSpPr>
        <p:spPr/>
        <p:txBody>
          <a:bodyPr/>
          <a:lstStyle/>
          <a:p>
            <a:fld id="{A988E63F-54E1-C34E-8AE1-EFCA8FA3E9FF}" type="slidenum">
              <a:rPr lang="en-US" smtClean="0"/>
              <a:t>33</a:t>
            </a:fld>
            <a:endParaRPr lang="en-US"/>
          </a:p>
        </p:txBody>
      </p:sp>
    </p:spTree>
    <p:extLst>
      <p:ext uri="{BB962C8B-B14F-4D97-AF65-F5344CB8AC3E}">
        <p14:creationId xmlns:p14="http://schemas.microsoft.com/office/powerpoint/2010/main" val="494572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Delete image?</a:t>
            </a:r>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34</a:t>
            </a:fld>
            <a:endParaRPr lang="en-US"/>
          </a:p>
        </p:txBody>
      </p:sp>
    </p:spTree>
    <p:extLst>
      <p:ext uri="{BB962C8B-B14F-4D97-AF65-F5344CB8AC3E}">
        <p14:creationId xmlns:p14="http://schemas.microsoft.com/office/powerpoint/2010/main" val="34716759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35</a:t>
            </a:fld>
            <a:endParaRPr lang="en-US"/>
          </a:p>
        </p:txBody>
      </p:sp>
    </p:spTree>
    <p:extLst>
      <p:ext uri="{BB962C8B-B14F-4D97-AF65-F5344CB8AC3E}">
        <p14:creationId xmlns:p14="http://schemas.microsoft.com/office/powerpoint/2010/main" val="3162986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DW</a:t>
            </a:r>
            <a:r>
              <a:rPr lang="en-GB" baseline="0" dirty="0" smtClean="0"/>
              <a:t> project takes up the challenges presented by the WEF report. </a:t>
            </a:r>
          </a:p>
          <a:p>
            <a:endParaRPr lang="en-GB" baseline="0" dirty="0" smtClean="0"/>
          </a:p>
          <a:p>
            <a:r>
              <a:rPr lang="en-GB" baseline="0" dirty="0" smtClean="0"/>
              <a:t>We are a collaboration between …</a:t>
            </a:r>
            <a:endParaRPr lang="en-GB" dirty="0"/>
          </a:p>
        </p:txBody>
      </p:sp>
      <p:sp>
        <p:nvSpPr>
          <p:cNvPr id="4" name="Slide Number Placeholder 3"/>
          <p:cNvSpPr>
            <a:spLocks noGrp="1"/>
          </p:cNvSpPr>
          <p:nvPr>
            <p:ph type="sldNum" sz="quarter" idx="10"/>
          </p:nvPr>
        </p:nvSpPr>
        <p:spPr/>
        <p:txBody>
          <a:bodyPr/>
          <a:lstStyle/>
          <a:p>
            <a:fld id="{A988E63F-54E1-C34E-8AE1-EFCA8FA3E9FF}" type="slidenum">
              <a:rPr lang="en-US" smtClean="0"/>
              <a:t>37</a:t>
            </a:fld>
            <a:endParaRPr lang="en-US"/>
          </a:p>
        </p:txBody>
      </p:sp>
    </p:spTree>
    <p:extLst>
      <p:ext uri="{BB962C8B-B14F-4D97-AF65-F5344CB8AC3E}">
        <p14:creationId xmlns:p14="http://schemas.microsoft.com/office/powerpoint/2010/main" val="494572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graphs?</a:t>
            </a:r>
            <a:endParaRPr lang="en-US" dirty="0"/>
          </a:p>
        </p:txBody>
      </p:sp>
      <p:sp>
        <p:nvSpPr>
          <p:cNvPr id="4" name="Slide Number Placeholder 3"/>
          <p:cNvSpPr>
            <a:spLocks noGrp="1"/>
          </p:cNvSpPr>
          <p:nvPr>
            <p:ph type="sldNum" sz="quarter" idx="10"/>
          </p:nvPr>
        </p:nvSpPr>
        <p:spPr/>
        <p:txBody>
          <a:bodyPr/>
          <a:lstStyle/>
          <a:p>
            <a:fld id="{22F59E5F-1B39-6948-A4FE-668FD4B51A5D}" type="slidenum">
              <a:rPr lang="en-US" smtClean="0"/>
              <a:pPr/>
              <a:t>5</a:t>
            </a:fld>
            <a:endParaRPr lang="en-US"/>
          </a:p>
        </p:txBody>
      </p:sp>
    </p:spTree>
    <p:extLst>
      <p:ext uri="{BB962C8B-B14F-4D97-AF65-F5344CB8AC3E}">
        <p14:creationId xmlns:p14="http://schemas.microsoft.com/office/powerpoint/2010/main" val="1230444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Rising popularity</a:t>
            </a:r>
            <a:r>
              <a:rPr lang="en-GB" sz="1200" baseline="0" dirty="0" smtClean="0"/>
              <a:t> of social media, mass posting of content by people all over the world which can spread rapidly and have multiple impacts on society</a:t>
            </a:r>
          </a:p>
          <a:p>
            <a:endParaRPr lang="en-GB" sz="1200" baseline="0" dirty="0" smtClean="0"/>
          </a:p>
          <a:p>
            <a:r>
              <a:rPr lang="en-GB" sz="1200" baseline="0" dirty="0" smtClean="0"/>
              <a:t>Social media can have the capacity to promote resilience and cohesion in times of crisis – for instance following recent security crackdown in Brussels and response to apparent terror attempt in London.  Social media also become known for facilitating the posting and spread of provocative content. Can take various forms, such as spread of rumour about offline events, hate speech or inflammatory posts addressed to individuals or groups. Can cause damage to reputation and well being of different communities and also puts pressure on different agencies who might are required to deal with the consequences of these posts and might be expected to intervene in some way to prevent them spreading. </a:t>
            </a:r>
          </a:p>
          <a:p>
            <a:endParaRPr lang="en-GB" sz="1200" baseline="0" dirty="0" smtClean="0"/>
          </a:p>
          <a:p>
            <a:r>
              <a:rPr lang="en-GB" sz="1200" baseline="0" dirty="0" smtClean="0"/>
              <a:t>Increasing awareness that children and young people are a particularly vulnerable population on social media – have access to use it and expectation that they will be online users, but exposed to a variety of risks and lack digital resilience to recover from harm.</a:t>
            </a:r>
          </a:p>
          <a:p>
            <a:endParaRPr lang="en-GB" sz="1200" baseline="0" dirty="0" smtClean="0"/>
          </a:p>
          <a:p>
            <a:r>
              <a:rPr lang="en-GB" sz="1200" baseline="0" dirty="0" smtClean="0"/>
              <a:t>Also questions over how far social media posts can be regarded as public and how digital social spaces transform established understandings of privacy and ownership. Important issues to consider for everyone with an interest in responding to spread of provocative content on social media – researchers, government and protection agencies, journalists, social media platforms.</a:t>
            </a:r>
            <a:endParaRPr lang="en-GB" dirty="0" smtClean="0"/>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7</a:t>
            </a:fld>
            <a:endParaRPr lang="en-US"/>
          </a:p>
        </p:txBody>
      </p:sp>
    </p:spTree>
    <p:extLst>
      <p:ext uri="{BB962C8B-B14F-4D97-AF65-F5344CB8AC3E}">
        <p14:creationId xmlns:p14="http://schemas.microsoft.com/office/powerpoint/2010/main" val="3794111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Report goes</a:t>
            </a:r>
            <a:r>
              <a:rPr lang="en-GB" baseline="0" dirty="0" smtClean="0"/>
              <a:t> on to describe DW as a challenge to social media governance. Capacity to cause harm suggests we should think of ways to prevent and limit them but we also think of internet as a space that champions freedom of speech. So in essence face an ethical choice to balance out.</a:t>
            </a:r>
          </a:p>
          <a:p>
            <a:endParaRPr lang="en-GB" baseline="0" dirty="0" smtClean="0"/>
          </a:p>
          <a:p>
            <a:r>
              <a:rPr lang="en-GB" baseline="0" dirty="0" smtClean="0"/>
              <a:t>Report acknowledges this and calls for a move towards a global digital ethos that secures responsible use of social media across world. Does not say how this can be achieved. </a:t>
            </a:r>
            <a:endParaRPr lang="en-GB" dirty="0" smtClean="0"/>
          </a:p>
          <a:p>
            <a:endParaRPr lang="en-US" dirty="0" smtClean="0"/>
          </a:p>
        </p:txBody>
      </p:sp>
      <p:sp>
        <p:nvSpPr>
          <p:cNvPr id="4" name="Slide Number Placeholder 3"/>
          <p:cNvSpPr>
            <a:spLocks noGrp="1"/>
          </p:cNvSpPr>
          <p:nvPr>
            <p:ph type="sldNum" sz="quarter" idx="10"/>
          </p:nvPr>
        </p:nvSpPr>
        <p:spPr/>
        <p:txBody>
          <a:bodyPr/>
          <a:lstStyle/>
          <a:p>
            <a:fld id="{A988E63F-54E1-C34E-8AE1-EFCA8FA3E9FF}" type="slidenum">
              <a:rPr lang="en-US" smtClean="0"/>
              <a:t>9</a:t>
            </a:fld>
            <a:endParaRPr lang="en-US"/>
          </a:p>
        </p:txBody>
      </p:sp>
    </p:spTree>
    <p:extLst>
      <p:ext uri="{BB962C8B-B14F-4D97-AF65-F5344CB8AC3E}">
        <p14:creationId xmlns:p14="http://schemas.microsoft.com/office/powerpoint/2010/main" val="3359900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contagion model</a:t>
            </a:r>
            <a:r>
              <a:rPr lang="is-IS" dirty="0" smtClean="0"/>
              <a:t>… and </a:t>
            </a:r>
            <a:r>
              <a:rPr lang="is-IS" smtClean="0"/>
              <a:t>the natural</a:t>
            </a:r>
            <a:r>
              <a:rPr lang="is-IS" baseline="0" smtClean="0"/>
              <a:t> </a:t>
            </a:r>
            <a:r>
              <a:rPr lang="is-IS" baseline="0" dirty="0" smtClean="0"/>
              <a:t>resistance iof the social organism.</a:t>
            </a:r>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14</a:t>
            </a:fld>
            <a:endParaRPr lang="en-US"/>
          </a:p>
        </p:txBody>
      </p:sp>
    </p:spTree>
    <p:extLst>
      <p:ext uri="{BB962C8B-B14F-4D97-AF65-F5344CB8AC3E}">
        <p14:creationId xmlns:p14="http://schemas.microsoft.com/office/powerpoint/2010/main" val="2991424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a:t>
            </a:r>
            <a:r>
              <a:rPr lang="en-GB" baseline="0" dirty="0" smtClean="0"/>
              <a:t> are some of our findings so far: Capacity for social media posts to provoke (deliberately or otherwise) strong reactions that can lead to further inflammatory interactions. Even where users ‘know’ the best response is to ignore some posters are very skilled at provoking to ensure a reply. Responses to provocative posts can also take the form of ‘shaming’ – causing harm in revenge for the original post. E.g. site that encourages others to ID users who have posted racist comments and get them fired from their jobs. So provocative postings can escalate.</a:t>
            </a:r>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17</a:t>
            </a:fld>
            <a:endParaRPr lang="en-US"/>
          </a:p>
        </p:txBody>
      </p:sp>
    </p:spTree>
    <p:extLst>
      <p:ext uri="{BB962C8B-B14F-4D97-AF65-F5344CB8AC3E}">
        <p14:creationId xmlns:p14="http://schemas.microsoft.com/office/powerpoint/2010/main" val="1114759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many people who work in</a:t>
            </a:r>
            <a:r>
              <a:rPr lang="en-GB" baseline="0" dirty="0" smtClean="0"/>
              <a:t> organisations that attempt people affected by social media content, the current law in the UK is unclear. Some posts can be acted on – for example those that make specific threats of violence. But the thresholds of evidence to pursue prosecutions can be high and it can appear unclear what posts might be illegal.</a:t>
            </a:r>
          </a:p>
          <a:p>
            <a:endParaRPr lang="en-GB" baseline="0" dirty="0" smtClean="0"/>
          </a:p>
          <a:p>
            <a:r>
              <a:rPr lang="en-GB" baseline="0" dirty="0" smtClean="0"/>
              <a:t>Also tell us that social media platforms can appear unwilling to engage with police and other agencies. As they tend to be based in the US, they tend to follow a model that prioritises freedom of speech and so are reluctant to remove content that is harmful but not necessarily illegal. It is important for their own brand image to allow freedom of expression. </a:t>
            </a:r>
            <a:endParaRPr lang="en-GB" dirty="0" smtClean="0"/>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18</a:t>
            </a:fld>
            <a:endParaRPr lang="en-US"/>
          </a:p>
        </p:txBody>
      </p:sp>
    </p:spTree>
    <p:extLst>
      <p:ext uri="{BB962C8B-B14F-4D97-AF65-F5344CB8AC3E}">
        <p14:creationId xmlns:p14="http://schemas.microsoft.com/office/powerpoint/2010/main" val="13838608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many people who work in</a:t>
            </a:r>
            <a:r>
              <a:rPr lang="en-GB" baseline="0" dirty="0" smtClean="0"/>
              <a:t> organisations that attempt people affected by social media content, the current law in the UK is unclear. Some posts can be acted on – for example those that make specific threats of violence. But the thresholds of evidence to pursue prosecutions can be high and it can appear unclear what posts might be illegal.</a:t>
            </a:r>
          </a:p>
          <a:p>
            <a:endParaRPr lang="en-GB" baseline="0" dirty="0" smtClean="0"/>
          </a:p>
          <a:p>
            <a:r>
              <a:rPr lang="en-GB" baseline="0" dirty="0" smtClean="0"/>
              <a:t>Also tell us that social media platforms can appear unwilling to engage with police and other agencies. As they tend to be based in the US, they tend to follow a model that prioritises freedom of speech and so are reluctant to remove content that is harmful but not necessarily illegal. It is important for their own brand image to allow freedom of expression. </a:t>
            </a:r>
            <a:endParaRPr lang="en-GB" dirty="0" smtClean="0"/>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21</a:t>
            </a:fld>
            <a:endParaRPr lang="en-US"/>
          </a:p>
        </p:txBody>
      </p:sp>
    </p:spTree>
    <p:extLst>
      <p:ext uri="{BB962C8B-B14F-4D97-AF65-F5344CB8AC3E}">
        <p14:creationId xmlns:p14="http://schemas.microsoft.com/office/powerpoint/2010/main" val="1383860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Kick It Out started</a:t>
            </a:r>
            <a:r>
              <a:rPr lang="en-GB" baseline="0" dirty="0" smtClean="0"/>
              <a:t> receiving complaints of social media abuse during the season 2012/13. The organisation had never dealt with these kind of incident before, and after receiving advice from the CPS and APCO started reporting the incidents to True Vision, </a:t>
            </a:r>
            <a:r>
              <a:rPr lang="en-GB" sz="1200" b="0" i="0" kern="1200" dirty="0" smtClean="0">
                <a:solidFill>
                  <a:schemeClr val="tx1"/>
                </a:solidFill>
                <a:effectLst/>
                <a:latin typeface="+mn-lt"/>
                <a:ea typeface="+mn-ea"/>
                <a:cs typeface="+mn-cs"/>
              </a:rPr>
              <a:t>a national reporting facility which had been developed to report hate crimes online. The challenge</a:t>
            </a:r>
            <a:r>
              <a:rPr lang="en-GB" sz="1200" b="0" i="0" kern="1200" baseline="0" dirty="0" smtClean="0">
                <a:solidFill>
                  <a:schemeClr val="tx1"/>
                </a:solidFill>
                <a:effectLst/>
                <a:latin typeface="+mn-lt"/>
                <a:ea typeface="+mn-ea"/>
                <a:cs typeface="+mn-cs"/>
              </a:rPr>
              <a:t> for the organisation was, and still is, that incidents that occur on social media is not under any football regulation, which meant that we could not use or normal route of reporting it to football authorities or clubs. As an organisation we realised that much of the abuse happening online was left unchallenged, and we therefore took it upon ourselves to deal with it as we understood early on that this would become a growing issue.</a:t>
            </a:r>
          </a:p>
          <a:p>
            <a:endParaRPr lang="en-GB" sz="1200" b="0" i="0" kern="1200" baseline="0" dirty="0" smtClean="0">
              <a:solidFill>
                <a:schemeClr val="tx1"/>
              </a:solidFill>
              <a:effectLst/>
              <a:latin typeface="+mn-lt"/>
              <a:ea typeface="+mn-ea"/>
              <a:cs typeface="+mn-cs"/>
            </a:endParaRPr>
          </a:p>
          <a:p>
            <a:r>
              <a:rPr lang="en-GB" sz="1200" b="0" i="0" kern="1200" baseline="0" dirty="0" smtClean="0">
                <a:solidFill>
                  <a:schemeClr val="tx1"/>
                </a:solidFill>
                <a:effectLst/>
                <a:latin typeface="+mn-lt"/>
                <a:ea typeface="+mn-ea"/>
                <a:cs typeface="+mn-cs"/>
              </a:rPr>
              <a:t>And as you can see the reports are going up. During the season 2012/13 we received 19 complaints, The following season, 2013/14, the number was 142. At the end of March his season the number was 140, indicating that the reported incident keep on increasing. </a:t>
            </a:r>
          </a:p>
          <a:p>
            <a:endParaRPr lang="en-GB" sz="1200" b="0" i="0" kern="1200" baseline="0" dirty="0" smtClean="0">
              <a:solidFill>
                <a:schemeClr val="tx1"/>
              </a:solidFill>
              <a:effectLst/>
              <a:latin typeface="+mn-lt"/>
              <a:ea typeface="+mn-ea"/>
              <a:cs typeface="+mn-cs"/>
            </a:endParaRPr>
          </a:p>
          <a:p>
            <a:r>
              <a:rPr lang="en-GB" sz="1200" b="0" i="0" kern="1200" baseline="0" dirty="0" smtClean="0">
                <a:solidFill>
                  <a:schemeClr val="tx1"/>
                </a:solidFill>
                <a:effectLst/>
                <a:latin typeface="+mn-lt"/>
                <a:ea typeface="+mn-ea"/>
                <a:cs typeface="+mn-cs"/>
              </a:rPr>
              <a:t>As you can see this is a growing challenge for Kick It Out, and football as a whole – so how do we tackle it?</a:t>
            </a:r>
            <a:endParaRPr lang="en-GB" dirty="0" smtClean="0"/>
          </a:p>
          <a:p>
            <a:endParaRPr lang="en-US" dirty="0"/>
          </a:p>
        </p:txBody>
      </p:sp>
      <p:sp>
        <p:nvSpPr>
          <p:cNvPr id="4" name="Slide Number Placeholder 3"/>
          <p:cNvSpPr>
            <a:spLocks noGrp="1"/>
          </p:cNvSpPr>
          <p:nvPr>
            <p:ph type="sldNum" sz="quarter" idx="10"/>
          </p:nvPr>
        </p:nvSpPr>
        <p:spPr/>
        <p:txBody>
          <a:bodyPr/>
          <a:lstStyle/>
          <a:p>
            <a:fld id="{A988E63F-54E1-C34E-8AE1-EFCA8FA3E9FF}" type="slidenum">
              <a:rPr lang="en-US" smtClean="0"/>
              <a:t>22</a:t>
            </a:fld>
            <a:endParaRPr lang="en-US"/>
          </a:p>
        </p:txBody>
      </p:sp>
    </p:spTree>
    <p:extLst>
      <p:ext uri="{BB962C8B-B14F-4D97-AF65-F5344CB8AC3E}">
        <p14:creationId xmlns:p14="http://schemas.microsoft.com/office/powerpoint/2010/main" val="9528591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E85AEBF2-54A2-014F-B2F5-6AFE386EEEDC}" type="datetime1">
              <a:rPr lang="en-GB" smtClean="0"/>
              <a:t>22/02/2017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BF90F0-44BE-E84A-BBCA-A570D2532112}" type="slidenum">
              <a:rPr lang="en-US" smtClean="0"/>
              <a:t>‹#›</a:t>
            </a:fld>
            <a:endParaRPr lang="en-US"/>
          </a:p>
        </p:txBody>
      </p:sp>
      <p:pic>
        <p:nvPicPr>
          <p:cNvPr id="7" name="Picture 6"/>
          <p:cNvPicPr>
            <a:picLocks noChangeAspect="1"/>
          </p:cNvPicPr>
          <p:nvPr userDrawn="1"/>
        </p:nvPicPr>
        <p:blipFill rotWithShape="1">
          <a:blip r:embed="rId2"/>
          <a:srcRect l="6525" r="6626"/>
          <a:stretch/>
        </p:blipFill>
        <p:spPr>
          <a:xfrm>
            <a:off x="0" y="1"/>
            <a:ext cx="9156700" cy="6871319"/>
          </a:xfrm>
          <a:prstGeom prst="rect">
            <a:avLst/>
          </a:prstGeom>
        </p:spPr>
      </p:pic>
    </p:spTree>
    <p:extLst>
      <p:ext uri="{BB962C8B-B14F-4D97-AF65-F5344CB8AC3E}">
        <p14:creationId xmlns:p14="http://schemas.microsoft.com/office/powerpoint/2010/main" val="3901471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EF0242E-C36D-364B-B075-1C4AC4D9F615}" type="datetime1">
              <a:rPr lang="en-GB" smtClean="0"/>
              <a:t>22/02/2017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BF90F0-44BE-E84A-BBCA-A570D2532112}" type="slidenum">
              <a:rPr lang="en-US" smtClean="0"/>
              <a:t>‹#›</a:t>
            </a:fld>
            <a:endParaRPr lang="en-US"/>
          </a:p>
        </p:txBody>
      </p:sp>
      <p:pic>
        <p:nvPicPr>
          <p:cNvPr id="8" name="Picture 7"/>
          <p:cNvPicPr>
            <a:picLocks noChangeAspect="1"/>
          </p:cNvPicPr>
          <p:nvPr userDrawn="1"/>
        </p:nvPicPr>
        <p:blipFill rotWithShape="1">
          <a:blip r:embed="rId2">
            <a:alphaModFix amt="27000"/>
          </a:blip>
          <a:srcRect l="6525" r="6626"/>
          <a:stretch/>
        </p:blipFill>
        <p:spPr>
          <a:xfrm>
            <a:off x="0" y="1"/>
            <a:ext cx="9156700" cy="6871319"/>
          </a:xfrm>
          <a:prstGeom prst="rect">
            <a:avLst/>
          </a:prstGeom>
        </p:spPr>
      </p:pic>
    </p:spTree>
    <p:extLst>
      <p:ext uri="{BB962C8B-B14F-4D97-AF65-F5344CB8AC3E}">
        <p14:creationId xmlns:p14="http://schemas.microsoft.com/office/powerpoint/2010/main" val="12313376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85939D-3BB3-8740-898B-1AC951829691}" type="datetime1">
              <a:rPr lang="en-GB" smtClean="0"/>
              <a:t>22/02/2017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BF90F0-44BE-E84A-BBCA-A570D2532112}" type="slidenum">
              <a:rPr lang="en-US" smtClean="0"/>
              <a:t>‹#›</a:t>
            </a:fld>
            <a:endParaRPr lang="en-US"/>
          </a:p>
        </p:txBody>
      </p:sp>
    </p:spTree>
    <p:extLst>
      <p:ext uri="{BB962C8B-B14F-4D97-AF65-F5344CB8AC3E}">
        <p14:creationId xmlns:p14="http://schemas.microsoft.com/office/powerpoint/2010/main" val="177071813"/>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jpe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youtube.com/watch?v=eYdUZdan5i8"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digitalwildfire.org/" TargetMode="External"/><Relationship Id="rId3" Type="http://schemas.openxmlformats.org/officeDocument/2006/relationships/image" Target="../media/image50.jpg"/><Relationship Id="rId7" Type="http://schemas.openxmlformats.org/officeDocument/2006/relationships/image" Target="../media/image53.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52.png"/><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hyperlink" Target="http://digitalwildfire.org/" TargetMode="External"/><Relationship Id="rId3" Type="http://schemas.openxmlformats.org/officeDocument/2006/relationships/image" Target="../media/image50.jpg"/><Relationship Id="rId7" Type="http://schemas.openxmlformats.org/officeDocument/2006/relationships/image" Target="../media/image53.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52.png"/><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hyperlink" Target="http://www.pheme.eu" TargetMode="External"/><Relationship Id="rId2" Type="http://schemas.openxmlformats.org/officeDocument/2006/relationships/hyperlink" Target="http://digitalwildfire.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1"/>
            <a:ext cx="7772400" cy="2540000"/>
          </a:xfrm>
        </p:spPr>
        <p:txBody>
          <a:bodyPr>
            <a:noAutofit/>
          </a:bodyPr>
          <a:lstStyle/>
          <a:p>
            <a:r>
              <a:rPr lang="en-GB" sz="5400" b="1" i="1" dirty="0"/>
              <a:t>Digital Wildfires and the challenges of governance in social media</a:t>
            </a:r>
            <a:br>
              <a:rPr lang="en-GB" sz="5400" b="1" i="1" dirty="0"/>
            </a:br>
            <a:endParaRPr lang="en-US" sz="5400" dirty="0"/>
          </a:p>
        </p:txBody>
      </p:sp>
      <p:sp>
        <p:nvSpPr>
          <p:cNvPr id="3" name="Subtitle 2"/>
          <p:cNvSpPr>
            <a:spLocks noGrp="1"/>
          </p:cNvSpPr>
          <p:nvPr>
            <p:ph type="subTitle" idx="1"/>
          </p:nvPr>
        </p:nvSpPr>
        <p:spPr/>
        <p:txBody>
          <a:bodyPr/>
          <a:lstStyle/>
          <a:p>
            <a:r>
              <a:rPr lang="en-US" dirty="0" smtClean="0">
                <a:solidFill>
                  <a:schemeClr val="bg1"/>
                </a:solidFill>
              </a:rPr>
              <a:t>Rob Procter</a:t>
            </a:r>
          </a:p>
          <a:p>
            <a:r>
              <a:rPr lang="en-US" dirty="0" smtClean="0">
                <a:solidFill>
                  <a:schemeClr val="bg1"/>
                </a:solidFill>
              </a:rPr>
              <a:t>Digital Wildfires Project</a:t>
            </a:r>
            <a:endParaRPr lang="en-US" dirty="0">
              <a:solidFill>
                <a:schemeClr val="bg1"/>
              </a:solidFill>
            </a:endParaRPr>
          </a:p>
        </p:txBody>
      </p:sp>
      <p:pic>
        <p:nvPicPr>
          <p:cNvPr id="4" name="Picture 3" descr="http://jazzandcinema.files.wordpress.com/2013/04/cardiff-logo.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896" y="5619610"/>
            <a:ext cx="850745" cy="1080000"/>
          </a:xfrm>
          <a:prstGeom prst="rect">
            <a:avLst/>
          </a:prstGeom>
          <a:noFill/>
          <a:ln>
            <a:solidFill>
              <a:schemeClr val="tx1"/>
            </a:solidFill>
          </a:ln>
        </p:spPr>
      </p:pic>
      <p:pic>
        <p:nvPicPr>
          <p:cNvPr id="5" name="Picture 4" descr="http://geanow.com/wp-content/uploads/2014/05/De-Montfort-University.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9185" y="5792339"/>
            <a:ext cx="1378287" cy="726042"/>
          </a:xfrm>
          <a:prstGeom prst="rect">
            <a:avLst/>
          </a:prstGeom>
          <a:noFill/>
          <a:ln>
            <a:solidFill>
              <a:schemeClr val="tx1"/>
            </a:solidFill>
          </a:ln>
        </p:spPr>
      </p:pic>
      <p:pic>
        <p:nvPicPr>
          <p:cNvPr id="6" name="Picture 5" descr="http://www.open.ac.uk/business-school/sites/www.open.ac.uk.business-school/files/images/ESRC.JPG"/>
          <p:cNvPicPr/>
          <p:nvPr/>
        </p:nvPicPr>
        <p:blipFill>
          <a:blip r:embed="rId5">
            <a:extLst>
              <a:ext uri="{28A0092B-C50C-407E-A947-70E740481C1C}">
                <a14:useLocalDpi xmlns:a14="http://schemas.microsoft.com/office/drawing/2010/main" val="0"/>
              </a:ext>
            </a:extLst>
          </a:blip>
          <a:srcRect/>
          <a:stretch>
            <a:fillRect/>
          </a:stretch>
        </p:blipFill>
        <p:spPr bwMode="auto">
          <a:xfrm>
            <a:off x="7966123" y="5618285"/>
            <a:ext cx="1039178" cy="1080000"/>
          </a:xfrm>
          <a:prstGeom prst="rect">
            <a:avLst/>
          </a:prstGeom>
          <a:noFill/>
          <a:ln>
            <a:noFill/>
          </a:ln>
        </p:spPr>
      </p:pic>
      <p:pic>
        <p:nvPicPr>
          <p:cNvPr id="7" name="Picture 2" descr="http://www.oxfordmindfulness.org/wp-content/uploads/oxford-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2896" y="176853"/>
            <a:ext cx="861517" cy="1148689"/>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pic>
        <p:nvPicPr>
          <p:cNvPr id="8" name="Picture 7"/>
          <p:cNvPicPr>
            <a:picLocks noChangeAspect="1"/>
          </p:cNvPicPr>
          <p:nvPr/>
        </p:nvPicPr>
        <p:blipFill rotWithShape="1">
          <a:blip r:embed="rId7"/>
          <a:srcRect l="14761" t="33955" r="43815" b="15775"/>
          <a:stretch/>
        </p:blipFill>
        <p:spPr>
          <a:xfrm>
            <a:off x="2486104" y="5612435"/>
            <a:ext cx="1193006" cy="1085850"/>
          </a:xfrm>
          <a:prstGeom prst="rect">
            <a:avLst/>
          </a:prstGeom>
          <a:ln>
            <a:solidFill>
              <a:schemeClr val="accent1"/>
            </a:solidFill>
          </a:ln>
        </p:spPr>
      </p:pic>
      <p:sp>
        <p:nvSpPr>
          <p:cNvPr id="9" name="Slide Number Placeholder 8"/>
          <p:cNvSpPr>
            <a:spLocks noGrp="1"/>
          </p:cNvSpPr>
          <p:nvPr>
            <p:ph type="sldNum" sz="quarter" idx="12"/>
          </p:nvPr>
        </p:nvSpPr>
        <p:spPr/>
        <p:txBody>
          <a:bodyPr/>
          <a:lstStyle/>
          <a:p>
            <a:fld id="{57BF90F0-44BE-E84A-BBCA-A570D2532112}" type="slidenum">
              <a:rPr lang="en-US" smtClean="0"/>
              <a:t>1</a:t>
            </a:fld>
            <a:endParaRPr lang="en-US"/>
          </a:p>
        </p:txBody>
      </p:sp>
    </p:spTree>
    <p:extLst>
      <p:ext uri="{BB962C8B-B14F-4D97-AF65-F5344CB8AC3E}">
        <p14:creationId xmlns:p14="http://schemas.microsoft.com/office/powerpoint/2010/main" val="78050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rgbClr val="000000"/>
                </a:solidFill>
              </a:rPr>
              <a:t>Digital wildfires as a challenge to the governance of social </a:t>
            </a:r>
            <a:r>
              <a:rPr lang="en-GB" dirty="0" smtClean="0">
                <a:solidFill>
                  <a:srgbClr val="000000"/>
                </a:solidFill>
              </a:rPr>
              <a:t>media</a:t>
            </a:r>
            <a:endParaRPr lang="en-US" dirty="0">
              <a:solidFill>
                <a:srgbClr val="000000"/>
              </a:solidFill>
            </a:endParaRPr>
          </a:p>
        </p:txBody>
      </p:sp>
      <p:sp>
        <p:nvSpPr>
          <p:cNvPr id="3" name="Content Placeholder 2"/>
          <p:cNvSpPr>
            <a:spLocks noGrp="1"/>
          </p:cNvSpPr>
          <p:nvPr>
            <p:ph idx="1"/>
          </p:nvPr>
        </p:nvSpPr>
        <p:spPr>
          <a:xfrm>
            <a:off x="685800" y="1955801"/>
            <a:ext cx="8229600" cy="3708400"/>
          </a:xfrm>
        </p:spPr>
        <p:txBody>
          <a:bodyPr>
            <a:normAutofit/>
          </a:bodyPr>
          <a:lstStyle/>
          <a:p>
            <a:pPr marL="0" indent="0" algn="ctr">
              <a:buNone/>
            </a:pPr>
            <a:r>
              <a:rPr lang="en-GB" sz="3600" b="1" dirty="0">
                <a:solidFill>
                  <a:srgbClr val="000000"/>
                </a:solidFill>
              </a:rPr>
              <a:t>“</a:t>
            </a:r>
            <a:r>
              <a:rPr lang="en-US" sz="3600" b="1" i="1" dirty="0">
                <a:solidFill>
                  <a:srgbClr val="000000"/>
                </a:solidFill>
              </a:rPr>
              <a:t>Establishing reasonable limits to legal freedoms of online speech is difficult because social media is a recent phenomenon, and digital social norms are not yet well </a:t>
            </a:r>
            <a:r>
              <a:rPr lang="en-US" sz="3600" b="1" i="1" dirty="0" smtClean="0">
                <a:solidFill>
                  <a:srgbClr val="000000"/>
                </a:solidFill>
              </a:rPr>
              <a:t>established.”</a:t>
            </a:r>
            <a:endParaRPr lang="en-US" sz="3600" b="1" i="1" dirty="0">
              <a:solidFill>
                <a:srgbClr val="000000"/>
              </a:solidFill>
            </a:endParaRPr>
          </a:p>
        </p:txBody>
      </p:sp>
      <p:sp>
        <p:nvSpPr>
          <p:cNvPr id="4" name="Slide Number Placeholder 3"/>
          <p:cNvSpPr>
            <a:spLocks noGrp="1"/>
          </p:cNvSpPr>
          <p:nvPr>
            <p:ph type="sldNum" sz="quarter" idx="12"/>
          </p:nvPr>
        </p:nvSpPr>
        <p:spPr/>
        <p:txBody>
          <a:bodyPr/>
          <a:lstStyle/>
          <a:p>
            <a:fld id="{57BF90F0-44BE-E84A-BBCA-A570D2532112}" type="slidenum">
              <a:rPr lang="en-US" smtClean="0"/>
              <a:t>10</a:t>
            </a:fld>
            <a:endParaRPr lang="en-US"/>
          </a:p>
        </p:txBody>
      </p:sp>
    </p:spTree>
    <p:extLst>
      <p:ext uri="{BB962C8B-B14F-4D97-AF65-F5344CB8AC3E}">
        <p14:creationId xmlns:p14="http://schemas.microsoft.com/office/powerpoint/2010/main" val="2599229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05900" cy="1143000"/>
          </a:xfrm>
        </p:spPr>
        <p:txBody>
          <a:bodyPr>
            <a:noAutofit/>
          </a:bodyPr>
          <a:lstStyle/>
          <a:p>
            <a:r>
              <a:rPr lang="en-US" sz="3600" dirty="0" smtClean="0"/>
              <a:t>The riots study</a:t>
            </a:r>
            <a:r>
              <a:rPr lang="en-US" sz="3600" dirty="0" smtClean="0">
                <a:solidFill>
                  <a:schemeClr val="dk1"/>
                </a:solidFill>
              </a:rPr>
              <a:t>: How </a:t>
            </a:r>
            <a:r>
              <a:rPr lang="en-US" sz="3600" dirty="0">
                <a:solidFill>
                  <a:schemeClr val="dk1"/>
                </a:solidFill>
                <a:latin typeface="Calibri"/>
                <a:cs typeface="Calibri"/>
              </a:rPr>
              <a:t>w</a:t>
            </a:r>
            <a:r>
              <a:rPr lang="en-US" sz="3600" dirty="0" smtClean="0">
                <a:solidFill>
                  <a:schemeClr val="dk1"/>
                </a:solidFill>
                <a:latin typeface="Calibri"/>
                <a:cs typeface="Calibri"/>
              </a:rPr>
              <a:t>as Social Media Used?</a:t>
            </a:r>
            <a:endParaRPr lang="en-GB" sz="3600" dirty="0">
              <a:latin typeface="Calibri"/>
              <a:cs typeface="Calibri"/>
            </a:endParaRPr>
          </a:p>
        </p:txBody>
      </p:sp>
      <p:sp>
        <p:nvSpPr>
          <p:cNvPr id="3" name="Content Placeholder 2"/>
          <p:cNvSpPr>
            <a:spLocks noGrp="1"/>
          </p:cNvSpPr>
          <p:nvPr>
            <p:ph idx="1"/>
          </p:nvPr>
        </p:nvSpPr>
        <p:spPr>
          <a:xfrm>
            <a:off x="457200" y="1143000"/>
            <a:ext cx="8458200" cy="5410200"/>
          </a:xfrm>
        </p:spPr>
        <p:txBody>
          <a:bodyPr>
            <a:normAutofit/>
          </a:bodyPr>
          <a:lstStyle/>
          <a:p>
            <a:pPr algn="ctr">
              <a:buNone/>
            </a:pPr>
            <a:r>
              <a:rPr lang="en-US" sz="2400" b="1" dirty="0" smtClean="0">
                <a:solidFill>
                  <a:schemeClr val="dk1"/>
                </a:solidFill>
                <a:latin typeface="Arial Rounded MT Bold"/>
                <a:cs typeface="Arial Rounded MT Bold"/>
              </a:rPr>
              <a:t>  </a:t>
            </a:r>
            <a:r>
              <a:rPr lang="en-GB" sz="2400" b="1" dirty="0" smtClean="0">
                <a:latin typeface="Arial Rounded MT Bold"/>
                <a:cs typeface="Arial Rounded MT Bold"/>
              </a:rPr>
              <a:t> </a:t>
            </a:r>
          </a:p>
          <a:p>
            <a:pPr>
              <a:buNone/>
            </a:pPr>
            <a:endParaRPr lang="en-GB" dirty="0"/>
          </a:p>
        </p:txBody>
      </p:sp>
      <p:pic>
        <p:nvPicPr>
          <p:cNvPr id="7" name="Picture 6" descr="_54548368_broomarmy_andrewbayles.jpg"/>
          <p:cNvPicPr>
            <a:picLocks noChangeAspect="1"/>
          </p:cNvPicPr>
          <p:nvPr/>
        </p:nvPicPr>
        <p:blipFill>
          <a:blip r:embed="rId2"/>
          <a:stretch>
            <a:fillRect/>
          </a:stretch>
        </p:blipFill>
        <p:spPr>
          <a:xfrm>
            <a:off x="609600" y="1246065"/>
            <a:ext cx="3581400" cy="2640135"/>
          </a:xfrm>
          <a:prstGeom prst="rect">
            <a:avLst/>
          </a:prstGeom>
        </p:spPr>
      </p:pic>
      <p:pic>
        <p:nvPicPr>
          <p:cNvPr id="8" name="Picture 7"/>
          <p:cNvPicPr/>
          <p:nvPr/>
        </p:nvPicPr>
        <p:blipFill>
          <a:blip r:embed="rId3"/>
          <a:srcRect/>
          <a:stretch>
            <a:fillRect/>
          </a:stretch>
        </p:blipFill>
        <p:spPr bwMode="auto">
          <a:xfrm>
            <a:off x="4572000" y="1143000"/>
            <a:ext cx="3630930" cy="2672365"/>
          </a:xfrm>
          <a:prstGeom prst="rect">
            <a:avLst/>
          </a:prstGeom>
          <a:noFill/>
          <a:ln w="9525">
            <a:noFill/>
            <a:miter lim="800000"/>
            <a:headEnd/>
            <a:tailEnd/>
          </a:ln>
        </p:spPr>
      </p:pic>
      <p:pic>
        <p:nvPicPr>
          <p:cNvPr id="9" name="Picture 8"/>
          <p:cNvPicPr/>
          <p:nvPr/>
        </p:nvPicPr>
        <p:blipFill>
          <a:blip r:embed="rId4"/>
          <a:srcRect/>
          <a:stretch>
            <a:fillRect/>
          </a:stretch>
        </p:blipFill>
        <p:spPr bwMode="auto">
          <a:xfrm>
            <a:off x="609600" y="4043965"/>
            <a:ext cx="2971800" cy="1975835"/>
          </a:xfrm>
          <a:prstGeom prst="rect">
            <a:avLst/>
          </a:prstGeom>
          <a:noFill/>
          <a:ln w="9525">
            <a:noFill/>
            <a:miter lim="800000"/>
            <a:headEnd/>
            <a:tailEnd/>
          </a:ln>
        </p:spPr>
      </p:pic>
      <p:pic>
        <p:nvPicPr>
          <p:cNvPr id="10" name="Picture 9"/>
          <p:cNvPicPr/>
          <p:nvPr/>
        </p:nvPicPr>
        <p:blipFill>
          <a:blip r:embed="rId5"/>
          <a:srcRect/>
          <a:stretch>
            <a:fillRect/>
          </a:stretch>
        </p:blipFill>
        <p:spPr bwMode="auto">
          <a:xfrm>
            <a:off x="5374005" y="4104640"/>
            <a:ext cx="2828925" cy="230089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57BF90F0-44BE-E84A-BBCA-A570D2532112}" type="slidenum">
              <a:rPr lang="en-US" smtClean="0"/>
              <a:t>11</a:t>
            </a:fld>
            <a:endParaRPr lang="en-US"/>
          </a:p>
        </p:txBody>
      </p:sp>
    </p:spTree>
    <p:extLst>
      <p:ext uri="{BB962C8B-B14F-4D97-AF65-F5344CB8AC3E}">
        <p14:creationId xmlns:p14="http://schemas.microsoft.com/office/powerpoint/2010/main" val="347991501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GB" dirty="0" smtClean="0"/>
              <a:t>Rumours on Twitter</a:t>
            </a:r>
            <a:endParaRPr lang="en-GB" dirty="0"/>
          </a:p>
        </p:txBody>
      </p:sp>
      <p:sp>
        <p:nvSpPr>
          <p:cNvPr id="3" name="Content Placeholder 2"/>
          <p:cNvSpPr>
            <a:spLocks noGrp="1"/>
          </p:cNvSpPr>
          <p:nvPr>
            <p:ph idx="1"/>
          </p:nvPr>
        </p:nvSpPr>
        <p:spPr>
          <a:xfrm>
            <a:off x="1414800" y="1600200"/>
            <a:ext cx="7272000" cy="4525963"/>
          </a:xfrm>
        </p:spPr>
        <p:txBody>
          <a:bodyPr/>
          <a:lstStyle/>
          <a:p>
            <a:pPr>
              <a:buNone/>
            </a:pPr>
            <a:endParaRPr lang="en-GB" dirty="0"/>
          </a:p>
        </p:txBody>
      </p:sp>
      <p:pic>
        <p:nvPicPr>
          <p:cNvPr id="7" name="Content Placeholder 3" descr="Rumours.png"/>
          <p:cNvPicPr>
            <a:picLocks noChangeAspect="1"/>
          </p:cNvPicPr>
          <p:nvPr/>
        </p:nvPicPr>
        <p:blipFill>
          <a:blip r:embed="rId2"/>
          <a:srcRect/>
          <a:stretch>
            <a:fillRect/>
          </a:stretch>
        </p:blipFill>
        <p:spPr bwMode="auto">
          <a:xfrm>
            <a:off x="228600" y="1066800"/>
            <a:ext cx="8803745" cy="57912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57BF90F0-44BE-E84A-BBCA-A570D2532112}" type="slidenum">
              <a:rPr lang="en-US" smtClean="0"/>
              <a:t>12</a:t>
            </a:fld>
            <a:endParaRPr lang="en-US"/>
          </a:p>
        </p:txBody>
      </p:sp>
    </p:spTree>
    <p:extLst>
      <p:ext uri="{BB962C8B-B14F-4D97-AF65-F5344CB8AC3E}">
        <p14:creationId xmlns:p14="http://schemas.microsoft.com/office/powerpoint/2010/main" val="424558855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endParaRPr lang="en-US"/>
          </a:p>
        </p:txBody>
      </p:sp>
      <p:pic>
        <p:nvPicPr>
          <p:cNvPr id="10" name="Picture 9"/>
          <p:cNvPicPr>
            <a:picLocks noChangeAspect="1"/>
          </p:cNvPicPr>
          <p:nvPr/>
        </p:nvPicPr>
        <p:blipFill>
          <a:blip r:embed="rId2"/>
          <a:srcRect t="1051" b="6309"/>
          <a:stretch>
            <a:fillRect/>
          </a:stretch>
        </p:blipFill>
        <p:spPr>
          <a:xfrm>
            <a:off x="1" y="879534"/>
            <a:ext cx="9143999" cy="5978466"/>
          </a:xfrm>
          <a:prstGeom prst="rect">
            <a:avLst/>
          </a:prstGeom>
        </p:spPr>
      </p:pic>
      <p:sp>
        <p:nvSpPr>
          <p:cNvPr id="2" name="Slide Number Placeholder 1"/>
          <p:cNvSpPr>
            <a:spLocks noGrp="1"/>
          </p:cNvSpPr>
          <p:nvPr>
            <p:ph type="sldNum" sz="quarter" idx="12"/>
          </p:nvPr>
        </p:nvSpPr>
        <p:spPr/>
        <p:txBody>
          <a:bodyPr/>
          <a:lstStyle/>
          <a:p>
            <a:fld id="{57BF90F0-44BE-E84A-BBCA-A570D2532112}" type="slidenum">
              <a:rPr lang="en-US" smtClean="0"/>
              <a:t>13</a:t>
            </a:fld>
            <a:endParaRPr lang="en-US"/>
          </a:p>
        </p:txBody>
      </p:sp>
    </p:spTree>
    <p:extLst>
      <p:ext uri="{BB962C8B-B14F-4D97-AF65-F5344CB8AC3E}">
        <p14:creationId xmlns:p14="http://schemas.microsoft.com/office/powerpoint/2010/main" val="354023147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14800" y="1600200"/>
            <a:ext cx="7272000" cy="4525963"/>
          </a:xfrm>
        </p:spPr>
        <p:txBody>
          <a:bodyPr/>
          <a:lstStyle/>
          <a:p>
            <a:pPr>
              <a:buNone/>
            </a:pPr>
            <a:endParaRPr lang="en-GB" dirty="0"/>
          </a:p>
        </p:txBody>
      </p:sp>
      <p:pic>
        <p:nvPicPr>
          <p:cNvPr id="8" name="Picture 7"/>
          <p:cNvPicPr>
            <a:picLocks noChangeAspect="1"/>
          </p:cNvPicPr>
          <p:nvPr/>
        </p:nvPicPr>
        <p:blipFill>
          <a:blip r:embed="rId3"/>
          <a:srcRect t="2106" b="6318"/>
          <a:stretch>
            <a:fillRect/>
          </a:stretch>
        </p:blipFill>
        <p:spPr>
          <a:xfrm>
            <a:off x="0" y="423842"/>
            <a:ext cx="9144000" cy="5913458"/>
          </a:xfrm>
          <a:prstGeom prst="rect">
            <a:avLst/>
          </a:prstGeom>
        </p:spPr>
      </p:pic>
      <p:sp>
        <p:nvSpPr>
          <p:cNvPr id="2" name="Slide Number Placeholder 1"/>
          <p:cNvSpPr>
            <a:spLocks noGrp="1"/>
          </p:cNvSpPr>
          <p:nvPr>
            <p:ph type="sldNum" sz="quarter" idx="12"/>
          </p:nvPr>
        </p:nvSpPr>
        <p:spPr/>
        <p:txBody>
          <a:bodyPr/>
          <a:lstStyle/>
          <a:p>
            <a:fld id="{57BF90F0-44BE-E84A-BBCA-A570D2532112}" type="slidenum">
              <a:rPr lang="en-US" smtClean="0"/>
              <a:t>14</a:t>
            </a:fld>
            <a:endParaRPr lang="en-US"/>
          </a:p>
        </p:txBody>
      </p:sp>
    </p:spTree>
    <p:extLst>
      <p:ext uri="{BB962C8B-B14F-4D97-AF65-F5344CB8AC3E}">
        <p14:creationId xmlns:p14="http://schemas.microsoft.com/office/powerpoint/2010/main" val="283147221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err="1" smtClean="0"/>
              <a:t>Rumours</a:t>
            </a:r>
            <a:r>
              <a:rPr lang="en-US" dirty="0" smtClean="0"/>
              <a:t> and Social Media</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rcRect t="6635"/>
          <a:stretch>
            <a:fillRect/>
          </a:stretch>
        </p:blipFill>
        <p:spPr>
          <a:xfrm>
            <a:off x="3739463" y="1124744"/>
            <a:ext cx="5114747" cy="2684237"/>
          </a:xfrm>
          <a:prstGeom prst="rect">
            <a:avLst/>
          </a:prstGeom>
        </p:spPr>
      </p:pic>
      <p:pic>
        <p:nvPicPr>
          <p:cNvPr id="5" name="Picture 4"/>
          <p:cNvPicPr>
            <a:picLocks noChangeAspect="1"/>
          </p:cNvPicPr>
          <p:nvPr/>
        </p:nvPicPr>
        <p:blipFill>
          <a:blip r:embed="rId3"/>
          <a:stretch>
            <a:fillRect/>
          </a:stretch>
        </p:blipFill>
        <p:spPr>
          <a:xfrm>
            <a:off x="4667990" y="3645024"/>
            <a:ext cx="4008466" cy="3206773"/>
          </a:xfrm>
          <a:prstGeom prst="rect">
            <a:avLst/>
          </a:prstGeom>
        </p:spPr>
      </p:pic>
      <p:pic>
        <p:nvPicPr>
          <p:cNvPr id="6" name="Picture 5"/>
          <p:cNvPicPr>
            <a:picLocks noChangeAspect="1"/>
          </p:cNvPicPr>
          <p:nvPr/>
        </p:nvPicPr>
        <p:blipFill>
          <a:blip r:embed="rId4"/>
          <a:srcRect r="4026" b="10810"/>
          <a:stretch>
            <a:fillRect/>
          </a:stretch>
        </p:blipFill>
        <p:spPr>
          <a:xfrm>
            <a:off x="228600" y="1052736"/>
            <a:ext cx="3282262" cy="3408426"/>
          </a:xfrm>
          <a:prstGeom prst="rect">
            <a:avLst/>
          </a:prstGeom>
        </p:spPr>
      </p:pic>
      <p:pic>
        <p:nvPicPr>
          <p:cNvPr id="7" name="Picture 6"/>
          <p:cNvPicPr>
            <a:picLocks noChangeAspect="1"/>
          </p:cNvPicPr>
          <p:nvPr/>
        </p:nvPicPr>
        <p:blipFill>
          <a:blip r:embed="rId5"/>
          <a:stretch>
            <a:fillRect/>
          </a:stretch>
        </p:blipFill>
        <p:spPr>
          <a:xfrm>
            <a:off x="421045" y="4620978"/>
            <a:ext cx="3718907" cy="2084622"/>
          </a:xfrm>
          <a:prstGeom prst="rect">
            <a:avLst/>
          </a:prstGeom>
        </p:spPr>
      </p:pic>
      <p:sp>
        <p:nvSpPr>
          <p:cNvPr id="8" name="Slide Number Placeholder 7"/>
          <p:cNvSpPr>
            <a:spLocks noGrp="1"/>
          </p:cNvSpPr>
          <p:nvPr>
            <p:ph type="sldNum" sz="quarter" idx="12"/>
          </p:nvPr>
        </p:nvSpPr>
        <p:spPr/>
        <p:txBody>
          <a:bodyPr/>
          <a:lstStyle/>
          <a:p>
            <a:fld id="{57BF90F0-44BE-E84A-BBCA-A570D2532112}" type="slidenum">
              <a:rPr lang="en-US" smtClean="0"/>
              <a:t>15</a:t>
            </a:fld>
            <a:endParaRPr lang="en-US"/>
          </a:p>
        </p:txBody>
      </p:sp>
    </p:spTree>
    <p:extLst>
      <p:ext uri="{BB962C8B-B14F-4D97-AF65-F5344CB8AC3E}">
        <p14:creationId xmlns:p14="http://schemas.microsoft.com/office/powerpoint/2010/main" val="42728250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4267" y="4352919"/>
            <a:ext cx="8677795" cy="209073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Aft>
                <a:spcPts val="1200"/>
              </a:spcAft>
            </a:pPr>
            <a:r>
              <a:rPr lang="en-GB" sz="3600" dirty="0" smtClean="0">
                <a:solidFill>
                  <a:srgbClr val="0070C0"/>
                </a:solidFill>
                <a:latin typeface="Gill Sans" charset="0"/>
                <a:ea typeface="NanumGothic" charset="0"/>
                <a:cs typeface="NanumGothic" charset="0"/>
              </a:rPr>
              <a:t>PHEME</a:t>
            </a:r>
            <a:r>
              <a:rPr lang="en-GB" sz="3600" dirty="0" smtClean="0">
                <a:latin typeface="NanumGothic" charset="0"/>
                <a:ea typeface="NanumGothic" charset="0"/>
                <a:cs typeface="NanumGothic" charset="0"/>
              </a:rPr>
              <a:t> </a:t>
            </a:r>
            <a:r>
              <a:rPr lang="en-GB" sz="3600" dirty="0" smtClean="0">
                <a:latin typeface="Vladimir Script" charset="0"/>
                <a:ea typeface="ヒラギノ角ゴ ProN W3" charset="0"/>
                <a:cs typeface="ヒラギノ角ゴ ProN W3" charset="0"/>
              </a:rPr>
              <a:t/>
            </a:r>
            <a:br>
              <a:rPr lang="en-GB" sz="3600" dirty="0" smtClean="0">
                <a:latin typeface="Vladimir Script" charset="0"/>
                <a:ea typeface="ヒラギノ角ゴ ProN W3" charset="0"/>
                <a:cs typeface="ヒラギノ角ゴ ProN W3" charset="0"/>
              </a:rPr>
            </a:br>
            <a:r>
              <a:rPr lang="en-US" sz="3600" dirty="0" smtClean="0">
                <a:solidFill>
                  <a:srgbClr val="0070C0"/>
                </a:solidFill>
                <a:latin typeface="Viner Hand ITC" charset="0"/>
                <a:ea typeface="ヒラギノ角ゴ ProN W3" charset="0"/>
                <a:cs typeface="ヒラギノ角ゴ ProN W3" charset="0"/>
              </a:rPr>
              <a:t>Computing Veracity Across </a:t>
            </a:r>
            <a:br>
              <a:rPr lang="en-US" sz="3600" dirty="0" smtClean="0">
                <a:solidFill>
                  <a:srgbClr val="0070C0"/>
                </a:solidFill>
                <a:latin typeface="Viner Hand ITC" charset="0"/>
                <a:ea typeface="ヒラギノ角ゴ ProN W3" charset="0"/>
                <a:cs typeface="ヒラギノ角ゴ ProN W3" charset="0"/>
              </a:rPr>
            </a:br>
            <a:r>
              <a:rPr lang="en-US" sz="3600" dirty="0" smtClean="0">
                <a:solidFill>
                  <a:srgbClr val="0070C0"/>
                </a:solidFill>
                <a:latin typeface="Viner Hand ITC" charset="0"/>
                <a:ea typeface="ヒラギノ角ゴ ProN W3" charset="0"/>
                <a:cs typeface="ヒラギノ角ゴ ProN W3" charset="0"/>
              </a:rPr>
              <a:t>Media, Languages, and Social Networks</a:t>
            </a:r>
            <a:endParaRPr lang="en-GB" sz="3600" dirty="0">
              <a:solidFill>
                <a:srgbClr val="0070C0"/>
              </a:solidFill>
              <a:latin typeface="Viner Hand ITC" charset="0"/>
              <a:ea typeface="ヒラギノ角ゴ ProN W3" charset="0"/>
              <a:cs typeface="ヒラギノ角ゴ ProN W3" charset="0"/>
            </a:endParaRPr>
          </a:p>
        </p:txBody>
      </p:sp>
      <p:pic>
        <p:nvPicPr>
          <p:cNvPr id="6" name="Picture 2" descr="Y:\work\sale\internal\projects\pheme\admin\logos\usfdlogo_key_rgb_l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338" y="233363"/>
            <a:ext cx="2643187" cy="1062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3" descr="Y:\work\sale\internal\projects\pheme\admin\logos\saarland-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6275" y="233363"/>
            <a:ext cx="3071813" cy="885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4" descr="Y:\work\sale\internal\projects\pheme\admin\logos\modul-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6300" y="233363"/>
            <a:ext cx="2286000" cy="717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5" descr="Y:\work\sale\internal\projects\pheme\admin\logos\ontotext-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338" y="2710390"/>
            <a:ext cx="2214562"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6" descr="Y:\work\sale\internal\projects\pheme\admin\logos\atos-log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3347" y="1632743"/>
            <a:ext cx="1679575" cy="571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7" descr="Y:\work\sale\internal\projects\pheme\admin\logos\kcl-logo.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05894" y="1235076"/>
            <a:ext cx="1643062" cy="150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9" descr="Y:\work\sale\internal\projects\pheme\admin\logos\swissinfo-logo.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72125" y="2507190"/>
            <a:ext cx="2670175"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0" descr="Y:\work\sale\internal\projects\pheme\admin\logos\warwick-logo.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75412" y="1295400"/>
            <a:ext cx="2406650" cy="957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11" descr="hero_ihub"/>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3588" y="1632743"/>
            <a:ext cx="1714500" cy="487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Text Box 2"/>
          <p:cNvSpPr txBox="1">
            <a:spLocks noChangeArrowheads="1"/>
          </p:cNvSpPr>
          <p:nvPr/>
        </p:nvSpPr>
        <p:spPr bwMode="auto">
          <a:xfrm>
            <a:off x="3527425" y="9126538"/>
            <a:ext cx="9118600" cy="679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5000" rIns="90000" bIns="45000"/>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200">
                <a:solidFill>
                  <a:srgbClr val="000000"/>
                </a:solidFill>
                <a:latin typeface="Gill Sans" charset="0"/>
                <a:ea typeface="ヒラギノ角ゴ ProN W3" charset="0"/>
                <a:cs typeface="ヒラギノ角ゴ ProN W3" charset="0"/>
                <a:sym typeface="Gill Sans" charset="0"/>
              </a:defRPr>
            </a:lvl9pPr>
          </a:lstStyle>
          <a:p>
            <a:pPr eaLnBrk="1" hangingPunct="1"/>
            <a:r>
              <a:rPr lang="en-GB" sz="1600"/>
              <a:t>© The University of Sheffield, 2014-2016</a:t>
            </a:r>
          </a:p>
          <a:p>
            <a:pPr eaLnBrk="1" hangingPunct="1"/>
            <a:r>
              <a:rPr lang="en-GB" sz="1600"/>
              <a:t>This work is licensed under the </a:t>
            </a:r>
            <a:r>
              <a:rPr lang="en-GB" sz="1600">
                <a:solidFill>
                  <a:srgbClr val="0070C0"/>
                </a:solidFill>
              </a:rPr>
              <a:t>Creative Commons Attribution-NonCommercial-ShareAlike Licence </a:t>
            </a:r>
          </a:p>
        </p:txBody>
      </p:sp>
      <p:pic>
        <p:nvPicPr>
          <p:cNvPr id="16"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37463" y="8983663"/>
            <a:ext cx="1079500" cy="393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pic>
        <p:nvPicPr>
          <p:cNvPr id="17" name="Picture 5"/>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869531" y="3639337"/>
            <a:ext cx="1408113" cy="1427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57BF90F0-44BE-E84A-BBCA-A570D2532112}" type="slidenum">
              <a:rPr lang="en-US" smtClean="0"/>
              <a:t>16</a:t>
            </a:fld>
            <a:endParaRPr lang="en-US"/>
          </a:p>
        </p:txBody>
      </p:sp>
    </p:spTree>
    <p:extLst>
      <p:ext uri="{BB962C8B-B14F-4D97-AF65-F5344CB8AC3E}">
        <p14:creationId xmlns:p14="http://schemas.microsoft.com/office/powerpoint/2010/main" val="503280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GB" dirty="0" smtClean="0">
                <a:solidFill>
                  <a:srgbClr val="000000"/>
                </a:solidFill>
              </a:rPr>
              <a:t>Provocative </a:t>
            </a:r>
            <a:r>
              <a:rPr lang="en-GB" dirty="0">
                <a:solidFill>
                  <a:srgbClr val="000000"/>
                </a:solidFill>
              </a:rPr>
              <a:t>posts on social </a:t>
            </a:r>
            <a:r>
              <a:rPr lang="en-GB" dirty="0" smtClean="0">
                <a:solidFill>
                  <a:srgbClr val="000000"/>
                </a:solidFill>
              </a:rPr>
              <a:t>media</a:t>
            </a:r>
            <a:endParaRPr lang="en-US" dirty="0">
              <a:solidFill>
                <a:srgbClr val="000000"/>
              </a:solidFill>
            </a:endParaRPr>
          </a:p>
        </p:txBody>
      </p:sp>
      <p:pic>
        <p:nvPicPr>
          <p:cNvPr id="4" name="Picture 3"/>
          <p:cNvPicPr>
            <a:picLocks noChangeAspect="1"/>
          </p:cNvPicPr>
          <p:nvPr/>
        </p:nvPicPr>
        <p:blipFill>
          <a:blip r:embed="rId3"/>
          <a:stretch>
            <a:fillRect/>
          </a:stretch>
        </p:blipFill>
        <p:spPr>
          <a:xfrm>
            <a:off x="1219266" y="1198955"/>
            <a:ext cx="5600634" cy="5397191"/>
          </a:xfrm>
          <a:prstGeom prst="rect">
            <a:avLst/>
          </a:prstGeom>
          <a:ln>
            <a:solidFill>
              <a:schemeClr val="tx1"/>
            </a:solidFill>
          </a:ln>
        </p:spPr>
      </p:pic>
      <p:sp>
        <p:nvSpPr>
          <p:cNvPr id="3" name="Slide Number Placeholder 2"/>
          <p:cNvSpPr>
            <a:spLocks noGrp="1"/>
          </p:cNvSpPr>
          <p:nvPr>
            <p:ph type="sldNum" sz="quarter" idx="12"/>
          </p:nvPr>
        </p:nvSpPr>
        <p:spPr/>
        <p:txBody>
          <a:bodyPr/>
          <a:lstStyle/>
          <a:p>
            <a:fld id="{57BF90F0-44BE-E84A-BBCA-A570D2532112}" type="slidenum">
              <a:rPr lang="en-US" smtClean="0"/>
              <a:t>17</a:t>
            </a:fld>
            <a:endParaRPr lang="en-US"/>
          </a:p>
        </p:txBody>
      </p:sp>
    </p:spTree>
    <p:extLst>
      <p:ext uri="{BB962C8B-B14F-4D97-AF65-F5344CB8AC3E}">
        <p14:creationId xmlns:p14="http://schemas.microsoft.com/office/powerpoint/2010/main" val="42160808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GB" sz="4000" dirty="0">
                <a:solidFill>
                  <a:srgbClr val="000000"/>
                </a:solidFill>
              </a:rPr>
              <a:t>L</a:t>
            </a:r>
            <a:r>
              <a:rPr lang="en-GB" sz="4000" dirty="0" smtClean="0">
                <a:solidFill>
                  <a:srgbClr val="000000"/>
                </a:solidFill>
              </a:rPr>
              <a:t>egal regulation</a:t>
            </a:r>
            <a:r>
              <a:rPr lang="en-GB" sz="4000" dirty="0">
                <a:solidFill>
                  <a:srgbClr val="000000"/>
                </a:solidFill>
              </a:rPr>
              <a:t/>
            </a:r>
            <a:br>
              <a:rPr lang="en-GB" sz="4000" dirty="0">
                <a:solidFill>
                  <a:srgbClr val="000000"/>
                </a:solidFill>
              </a:rPr>
            </a:br>
            <a:endParaRPr lang="en-US" sz="4000" dirty="0">
              <a:solidFill>
                <a:srgbClr val="000000"/>
              </a:solidFill>
            </a:endParaRPr>
          </a:p>
        </p:txBody>
      </p:sp>
      <p:sp>
        <p:nvSpPr>
          <p:cNvPr id="5" name="TextBox 4"/>
          <p:cNvSpPr txBox="1"/>
          <p:nvPr/>
        </p:nvSpPr>
        <p:spPr>
          <a:xfrm>
            <a:off x="406400" y="1417638"/>
            <a:ext cx="7912100" cy="3416320"/>
          </a:xfrm>
          <a:prstGeom prst="rect">
            <a:avLst/>
          </a:prstGeom>
          <a:noFill/>
        </p:spPr>
        <p:txBody>
          <a:bodyPr wrap="square" rtlCol="0">
            <a:spAutoFit/>
          </a:bodyPr>
          <a:lstStyle/>
          <a:p>
            <a:r>
              <a:rPr lang="en-GB" sz="3600" dirty="0" smtClean="0">
                <a:solidFill>
                  <a:srgbClr val="000000"/>
                </a:solidFill>
              </a:rPr>
              <a:t>“When </a:t>
            </a:r>
            <a:r>
              <a:rPr lang="en-GB" sz="3600" dirty="0">
                <a:solidFill>
                  <a:srgbClr val="000000"/>
                </a:solidFill>
              </a:rPr>
              <a:t>we’ve reported something to the Police sometimes they take it seriously and sometimes they don’t</a:t>
            </a:r>
            <a:r>
              <a:rPr lang="en-GB" sz="3600" dirty="0" smtClean="0">
                <a:solidFill>
                  <a:srgbClr val="000000"/>
                </a:solidFill>
              </a:rPr>
              <a:t>. </a:t>
            </a:r>
            <a:r>
              <a:rPr lang="en-GB" sz="3600" dirty="0">
                <a:solidFill>
                  <a:srgbClr val="000000"/>
                </a:solidFill>
              </a:rPr>
              <a:t>I think they struggle </a:t>
            </a:r>
            <a:r>
              <a:rPr lang="en-GB" sz="3600" dirty="0" smtClean="0">
                <a:solidFill>
                  <a:srgbClr val="000000"/>
                </a:solidFill>
              </a:rPr>
              <a:t>… to </a:t>
            </a:r>
            <a:r>
              <a:rPr lang="en-GB" sz="3600" dirty="0">
                <a:solidFill>
                  <a:srgbClr val="000000"/>
                </a:solidFill>
              </a:rPr>
              <a:t>know is it against the law or </a:t>
            </a:r>
            <a:r>
              <a:rPr lang="en-GB" sz="3600" dirty="0" smtClean="0">
                <a:solidFill>
                  <a:srgbClr val="000000"/>
                </a:solidFill>
              </a:rPr>
              <a:t>not... It’s </a:t>
            </a:r>
            <a:r>
              <a:rPr lang="en-GB" sz="3600" dirty="0">
                <a:solidFill>
                  <a:srgbClr val="000000"/>
                </a:solidFill>
              </a:rPr>
              <a:t>a very grey </a:t>
            </a:r>
            <a:r>
              <a:rPr lang="en-GB" sz="3600" dirty="0" smtClean="0">
                <a:solidFill>
                  <a:srgbClr val="000000"/>
                </a:solidFill>
              </a:rPr>
              <a:t>area.” </a:t>
            </a:r>
          </a:p>
          <a:p>
            <a:r>
              <a:rPr lang="en-GB" sz="3600" i="1" dirty="0" smtClean="0">
                <a:solidFill>
                  <a:srgbClr val="000000"/>
                </a:solidFill>
              </a:rPr>
              <a:t>Staff </a:t>
            </a:r>
            <a:r>
              <a:rPr lang="en-GB" sz="3600" i="1" dirty="0">
                <a:solidFill>
                  <a:srgbClr val="000000"/>
                </a:solidFill>
              </a:rPr>
              <a:t>member at equality </a:t>
            </a:r>
            <a:r>
              <a:rPr lang="en-GB" sz="3600" i="1" dirty="0" smtClean="0">
                <a:solidFill>
                  <a:srgbClr val="000000"/>
                </a:solidFill>
              </a:rPr>
              <a:t>organisation</a:t>
            </a:r>
            <a:endParaRPr lang="en-GB" sz="3600" i="1" dirty="0">
              <a:solidFill>
                <a:srgbClr val="000000"/>
              </a:solidFill>
            </a:endParaRPr>
          </a:p>
        </p:txBody>
      </p:sp>
      <p:sp>
        <p:nvSpPr>
          <p:cNvPr id="4" name="Slide Number Placeholder 3"/>
          <p:cNvSpPr>
            <a:spLocks noGrp="1"/>
          </p:cNvSpPr>
          <p:nvPr>
            <p:ph type="sldNum" sz="quarter" idx="12"/>
          </p:nvPr>
        </p:nvSpPr>
        <p:spPr/>
        <p:txBody>
          <a:bodyPr/>
          <a:lstStyle/>
          <a:p>
            <a:fld id="{57BF90F0-44BE-E84A-BBCA-A570D2532112}" type="slidenum">
              <a:rPr lang="en-US" smtClean="0"/>
              <a:t>18</a:t>
            </a:fld>
            <a:endParaRPr lang="en-US"/>
          </a:p>
        </p:txBody>
      </p:sp>
    </p:spTree>
    <p:extLst>
      <p:ext uri="{BB962C8B-B14F-4D97-AF65-F5344CB8AC3E}">
        <p14:creationId xmlns:p14="http://schemas.microsoft.com/office/powerpoint/2010/main" val="27138398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Deindividuation</a:t>
            </a:r>
            <a:endParaRPr lang="en-US" dirty="0"/>
          </a:p>
        </p:txBody>
      </p:sp>
      <p:sp>
        <p:nvSpPr>
          <p:cNvPr id="3" name="Content Placeholder 2"/>
          <p:cNvSpPr>
            <a:spLocks noGrp="1"/>
          </p:cNvSpPr>
          <p:nvPr>
            <p:ph idx="1"/>
          </p:nvPr>
        </p:nvSpPr>
        <p:spPr/>
        <p:txBody>
          <a:bodyPr>
            <a:normAutofit/>
          </a:bodyPr>
          <a:lstStyle/>
          <a:p>
            <a:r>
              <a:rPr lang="en-US" dirty="0" smtClean="0"/>
              <a:t>How people seem to respond when </a:t>
            </a:r>
            <a:r>
              <a:rPr lang="en-US" dirty="0"/>
              <a:t>social norms are withdrawn because identities are concealed. </a:t>
            </a:r>
            <a:endParaRPr lang="en-US" dirty="0" smtClean="0"/>
          </a:p>
          <a:p>
            <a:r>
              <a:rPr lang="en-US" dirty="0" smtClean="0"/>
              <a:t>Not subject to the same opportunities for inter-subjective moderation of </a:t>
            </a:r>
            <a:r>
              <a:rPr lang="en-US" dirty="0" err="1" smtClean="0"/>
              <a:t>behaviour</a:t>
            </a:r>
            <a:r>
              <a:rPr lang="en-US" dirty="0" smtClean="0"/>
              <a:t>.</a:t>
            </a:r>
          </a:p>
          <a:p>
            <a:r>
              <a:rPr lang="en-US" dirty="0" smtClean="0"/>
              <a:t>Long history of incidents in computer-mediated communications:</a:t>
            </a:r>
          </a:p>
          <a:p>
            <a:pPr lvl="1"/>
            <a:r>
              <a:rPr lang="en-US" dirty="0" smtClean="0"/>
              <a:t>Flaming in News groups and email</a:t>
            </a:r>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19</a:t>
            </a:fld>
            <a:endParaRPr lang="en-US"/>
          </a:p>
        </p:txBody>
      </p:sp>
    </p:spTree>
    <p:extLst>
      <p:ext uri="{BB962C8B-B14F-4D97-AF65-F5344CB8AC3E}">
        <p14:creationId xmlns:p14="http://schemas.microsoft.com/office/powerpoint/2010/main" val="3575273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What is social informatics?</a:t>
            </a:r>
          </a:p>
          <a:p>
            <a:r>
              <a:rPr lang="en-US" dirty="0" smtClean="0"/>
              <a:t>The rise of social media.</a:t>
            </a:r>
          </a:p>
          <a:p>
            <a:r>
              <a:rPr lang="en-US" dirty="0" smtClean="0"/>
              <a:t>Digital wildfires and their impacts:</a:t>
            </a:r>
          </a:p>
          <a:p>
            <a:pPr lvl="1"/>
            <a:r>
              <a:rPr lang="en-US" dirty="0" err="1" smtClean="0"/>
              <a:t>Rumours</a:t>
            </a:r>
            <a:endParaRPr lang="en-US" dirty="0" smtClean="0"/>
          </a:p>
          <a:p>
            <a:pPr lvl="1"/>
            <a:r>
              <a:rPr lang="en-US" dirty="0" smtClean="0"/>
              <a:t>Provocative content</a:t>
            </a:r>
          </a:p>
          <a:p>
            <a:pPr lvl="1"/>
            <a:r>
              <a:rPr lang="en-US" dirty="0" smtClean="0"/>
              <a:t>Explanations</a:t>
            </a:r>
          </a:p>
          <a:p>
            <a:r>
              <a:rPr lang="en-US" dirty="0" smtClean="0"/>
              <a:t>How should society respond?</a:t>
            </a:r>
          </a:p>
          <a:p>
            <a:pPr lvl="1"/>
            <a:r>
              <a:rPr lang="en-US" dirty="0" smtClean="0"/>
              <a:t>Legal measures</a:t>
            </a:r>
          </a:p>
          <a:p>
            <a:pPr lvl="1"/>
            <a:r>
              <a:rPr lang="en-US" dirty="0" smtClean="0"/>
              <a:t>Monitoring and counter speech</a:t>
            </a:r>
          </a:p>
          <a:p>
            <a:pPr lvl="1"/>
            <a:r>
              <a:rPr lang="en-US" dirty="0" err="1" smtClean="0"/>
              <a:t>Digilantism</a:t>
            </a:r>
            <a:endParaRPr lang="en-US" dirty="0" smtClean="0"/>
          </a:p>
          <a:p>
            <a:pPr lvl="1"/>
            <a:r>
              <a:rPr lang="en-US" dirty="0" smtClean="0"/>
              <a:t>Education</a:t>
            </a:r>
          </a:p>
          <a:p>
            <a:r>
              <a:rPr lang="en-US" dirty="0" smtClean="0"/>
              <a:t>Can technology provide a fix?</a:t>
            </a:r>
          </a:p>
          <a:p>
            <a:pPr lvl="1"/>
            <a:endParaRPr lang="en-US" dirty="0" smtClean="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2</a:t>
            </a:fld>
            <a:endParaRPr lang="en-US"/>
          </a:p>
        </p:txBody>
      </p:sp>
    </p:spTree>
    <p:extLst>
      <p:ext uri="{BB962C8B-B14F-4D97-AF65-F5344CB8AC3E}">
        <p14:creationId xmlns:p14="http://schemas.microsoft.com/office/powerpoint/2010/main" val="977136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Caroline </a:t>
            </a:r>
            <a:r>
              <a:rPr lang="en-US" dirty="0" err="1" smtClean="0"/>
              <a:t>Criado</a:t>
            </a:r>
            <a:r>
              <a:rPr lang="en-US" dirty="0" smtClean="0"/>
              <a:t>-Perez</a:t>
            </a:r>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20</a:t>
            </a:fld>
            <a:endParaRPr lang="en-US"/>
          </a:p>
        </p:txBody>
      </p:sp>
      <p:pic>
        <p:nvPicPr>
          <p:cNvPr id="5" name="Picture 4"/>
          <p:cNvPicPr>
            <a:picLocks noChangeAspect="1"/>
          </p:cNvPicPr>
          <p:nvPr/>
        </p:nvPicPr>
        <p:blipFill>
          <a:blip r:embed="rId2"/>
          <a:stretch>
            <a:fillRect/>
          </a:stretch>
        </p:blipFill>
        <p:spPr>
          <a:xfrm>
            <a:off x="298343" y="1231375"/>
            <a:ext cx="5628808" cy="5440362"/>
          </a:xfrm>
          <a:prstGeom prst="rect">
            <a:avLst/>
          </a:prstGeom>
        </p:spPr>
      </p:pic>
      <p:pic>
        <p:nvPicPr>
          <p:cNvPr id="6" name="Picture 5"/>
          <p:cNvPicPr>
            <a:picLocks noChangeAspect="1"/>
          </p:cNvPicPr>
          <p:nvPr/>
        </p:nvPicPr>
        <p:blipFill>
          <a:blip r:embed="rId3"/>
          <a:stretch>
            <a:fillRect/>
          </a:stretch>
        </p:blipFill>
        <p:spPr>
          <a:xfrm>
            <a:off x="3006151" y="3838309"/>
            <a:ext cx="5842000" cy="2168770"/>
          </a:xfrm>
          <a:prstGeom prst="rect">
            <a:avLst/>
          </a:prstGeom>
        </p:spPr>
      </p:pic>
    </p:spTree>
    <p:extLst>
      <p:ext uri="{BB962C8B-B14F-4D97-AF65-F5344CB8AC3E}">
        <p14:creationId xmlns:p14="http://schemas.microsoft.com/office/powerpoint/2010/main" val="1777141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GB" sz="4000" dirty="0">
                <a:solidFill>
                  <a:srgbClr val="000000"/>
                </a:solidFill>
              </a:rPr>
              <a:t>R</a:t>
            </a:r>
            <a:r>
              <a:rPr lang="en-GB" sz="4000" dirty="0" smtClean="0">
                <a:solidFill>
                  <a:srgbClr val="000000"/>
                </a:solidFill>
              </a:rPr>
              <a:t>esponses </a:t>
            </a:r>
            <a:r>
              <a:rPr lang="en-GB" sz="4000" dirty="0">
                <a:solidFill>
                  <a:srgbClr val="000000"/>
                </a:solidFill>
              </a:rPr>
              <a:t>from </a:t>
            </a:r>
            <a:r>
              <a:rPr lang="en-GB" sz="4000" dirty="0" smtClean="0">
                <a:solidFill>
                  <a:srgbClr val="000000"/>
                </a:solidFill>
              </a:rPr>
              <a:t>social media platforms</a:t>
            </a:r>
            <a:r>
              <a:rPr lang="en-GB" sz="4000" dirty="0">
                <a:solidFill>
                  <a:srgbClr val="000000"/>
                </a:solidFill>
              </a:rPr>
              <a:t/>
            </a:r>
            <a:br>
              <a:rPr lang="en-GB" sz="4000" dirty="0">
                <a:solidFill>
                  <a:srgbClr val="000000"/>
                </a:solidFill>
              </a:rPr>
            </a:br>
            <a:endParaRPr lang="en-US" sz="4000" dirty="0">
              <a:solidFill>
                <a:srgbClr val="000000"/>
              </a:solidFill>
            </a:endParaRPr>
          </a:p>
        </p:txBody>
      </p:sp>
      <p:sp>
        <p:nvSpPr>
          <p:cNvPr id="5" name="TextBox 4"/>
          <p:cNvSpPr txBox="1"/>
          <p:nvPr/>
        </p:nvSpPr>
        <p:spPr>
          <a:xfrm>
            <a:off x="254000" y="1311276"/>
            <a:ext cx="7912100" cy="3785652"/>
          </a:xfrm>
          <a:prstGeom prst="rect">
            <a:avLst/>
          </a:prstGeom>
          <a:noFill/>
        </p:spPr>
        <p:txBody>
          <a:bodyPr wrap="square" rtlCol="0">
            <a:spAutoFit/>
          </a:bodyPr>
          <a:lstStyle/>
          <a:p>
            <a:pPr>
              <a:tabLst>
                <a:tab pos="88900" algn="l"/>
              </a:tabLst>
            </a:pPr>
            <a:r>
              <a:rPr lang="en-GB" sz="4000" dirty="0" smtClean="0">
                <a:solidFill>
                  <a:srgbClr val="000000"/>
                </a:solidFill>
              </a:rPr>
              <a:t>“</a:t>
            </a:r>
            <a:r>
              <a:rPr lang="en-GB" sz="4000" dirty="0">
                <a:solidFill>
                  <a:srgbClr val="000000"/>
                </a:solidFill>
              </a:rPr>
              <a:t>We would report it to Twitter to try to take [racist posts] down and again, the majority of the cases don’t get taken </a:t>
            </a:r>
            <a:r>
              <a:rPr lang="en-GB" sz="4000" dirty="0" smtClean="0">
                <a:solidFill>
                  <a:srgbClr val="000000"/>
                </a:solidFill>
              </a:rPr>
              <a:t>down.</a:t>
            </a:r>
            <a:r>
              <a:rPr lang="en-GB" sz="4000" dirty="0">
                <a:solidFill>
                  <a:srgbClr val="000000"/>
                </a:solidFill>
              </a:rPr>
              <a:t>”</a:t>
            </a:r>
          </a:p>
          <a:p>
            <a:pPr>
              <a:tabLst>
                <a:tab pos="88900" algn="l"/>
              </a:tabLst>
            </a:pPr>
            <a:r>
              <a:rPr lang="en-GB" sz="4000" i="1" dirty="0" smtClean="0">
                <a:solidFill>
                  <a:srgbClr val="000000"/>
                </a:solidFill>
              </a:rPr>
              <a:t>Staff </a:t>
            </a:r>
            <a:r>
              <a:rPr lang="en-GB" sz="4000" i="1" dirty="0">
                <a:solidFill>
                  <a:srgbClr val="000000"/>
                </a:solidFill>
              </a:rPr>
              <a:t>member at anti harassment </a:t>
            </a:r>
            <a:r>
              <a:rPr lang="en-GB" sz="4000" i="1" dirty="0" smtClean="0">
                <a:solidFill>
                  <a:srgbClr val="000000"/>
                </a:solidFill>
              </a:rPr>
              <a:t>organisation</a:t>
            </a:r>
            <a:endParaRPr lang="en-GB" sz="4000" i="1" baseline="-25000" dirty="0">
              <a:solidFill>
                <a:srgbClr val="000000"/>
              </a:solidFill>
            </a:endParaRPr>
          </a:p>
        </p:txBody>
      </p:sp>
      <p:pic>
        <p:nvPicPr>
          <p:cNvPr id="3" name="Picture 2"/>
          <p:cNvPicPr>
            <a:picLocks noChangeAspect="1"/>
          </p:cNvPicPr>
          <p:nvPr/>
        </p:nvPicPr>
        <p:blipFill>
          <a:blip r:embed="rId3"/>
          <a:stretch>
            <a:fillRect/>
          </a:stretch>
        </p:blipFill>
        <p:spPr>
          <a:xfrm>
            <a:off x="945811" y="1265237"/>
            <a:ext cx="7508156" cy="5456238"/>
          </a:xfrm>
          <a:prstGeom prst="rect">
            <a:avLst/>
          </a:prstGeom>
        </p:spPr>
      </p:pic>
      <p:sp>
        <p:nvSpPr>
          <p:cNvPr id="4" name="Slide Number Placeholder 3"/>
          <p:cNvSpPr>
            <a:spLocks noGrp="1"/>
          </p:cNvSpPr>
          <p:nvPr>
            <p:ph type="sldNum" sz="quarter" idx="12"/>
          </p:nvPr>
        </p:nvSpPr>
        <p:spPr/>
        <p:txBody>
          <a:bodyPr/>
          <a:lstStyle/>
          <a:p>
            <a:fld id="{57BF90F0-44BE-E84A-BBCA-A570D2532112}" type="slidenum">
              <a:rPr lang="en-US" smtClean="0"/>
              <a:t>21</a:t>
            </a:fld>
            <a:endParaRPr lang="en-US"/>
          </a:p>
        </p:txBody>
      </p:sp>
    </p:spTree>
    <p:extLst>
      <p:ext uri="{BB962C8B-B14F-4D97-AF65-F5344CB8AC3E}">
        <p14:creationId xmlns:p14="http://schemas.microsoft.com/office/powerpoint/2010/main" val="3554401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158240"/>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54918" t="54172" r="3701" b="2769"/>
          <a:stretch/>
        </p:blipFill>
        <p:spPr>
          <a:xfrm>
            <a:off x="2843803" y="3673508"/>
            <a:ext cx="2191892" cy="2173160"/>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2747" t="2778" r="54909" b="55551"/>
          <a:stretch/>
        </p:blipFill>
        <p:spPr>
          <a:xfrm>
            <a:off x="213883" y="1172805"/>
            <a:ext cx="2234046" cy="2173160"/>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54919" t="2585" r="2518" b="55552"/>
          <a:stretch/>
        </p:blipFill>
        <p:spPr>
          <a:xfrm>
            <a:off x="2822726" y="1172148"/>
            <a:ext cx="2191892" cy="2191892"/>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1854" t="54131" r="55219" b="2919"/>
          <a:stretch/>
        </p:blipFill>
        <p:spPr>
          <a:xfrm>
            <a:off x="213883" y="3663219"/>
            <a:ext cx="2234046" cy="2183449"/>
          </a:xfrm>
          <a:prstGeom prst="rect">
            <a:avLst/>
          </a:prstGeom>
        </p:spPr>
      </p:pic>
      <p:sp>
        <p:nvSpPr>
          <p:cNvPr id="2" name="TextBox 1"/>
          <p:cNvSpPr txBox="1"/>
          <p:nvPr/>
        </p:nvSpPr>
        <p:spPr>
          <a:xfrm>
            <a:off x="5486399" y="1989055"/>
            <a:ext cx="2903359" cy="369332"/>
          </a:xfrm>
          <a:prstGeom prst="rect">
            <a:avLst/>
          </a:prstGeom>
          <a:noFill/>
        </p:spPr>
        <p:txBody>
          <a:bodyPr wrap="none" rtlCol="0">
            <a:spAutoFit/>
          </a:bodyPr>
          <a:lstStyle/>
          <a:p>
            <a:r>
              <a:rPr lang="en-US" dirty="0" smtClean="0"/>
              <a:t>Slide courtesy of KICK IT OUT</a:t>
            </a:r>
            <a:endParaRPr lang="en-US" dirty="0"/>
          </a:p>
        </p:txBody>
      </p:sp>
      <p:pic>
        <p:nvPicPr>
          <p:cNvPr id="3" name="Picture 2"/>
          <p:cNvPicPr>
            <a:picLocks noChangeAspect="1"/>
          </p:cNvPicPr>
          <p:nvPr/>
        </p:nvPicPr>
        <p:blipFill>
          <a:blip r:embed="rId6"/>
          <a:stretch>
            <a:fillRect/>
          </a:stretch>
        </p:blipFill>
        <p:spPr>
          <a:xfrm>
            <a:off x="2822726" y="5365814"/>
            <a:ext cx="6199570" cy="1276720"/>
          </a:xfrm>
          <a:prstGeom prst="rect">
            <a:avLst/>
          </a:prstGeom>
        </p:spPr>
      </p:pic>
      <p:sp>
        <p:nvSpPr>
          <p:cNvPr id="9" name="Slide Number Placeholder 8"/>
          <p:cNvSpPr>
            <a:spLocks noGrp="1"/>
          </p:cNvSpPr>
          <p:nvPr>
            <p:ph type="sldNum" sz="quarter" idx="12"/>
          </p:nvPr>
        </p:nvSpPr>
        <p:spPr/>
        <p:txBody>
          <a:bodyPr/>
          <a:lstStyle/>
          <a:p>
            <a:fld id="{57BF90F0-44BE-E84A-BBCA-A570D2532112}" type="slidenum">
              <a:rPr lang="en-US" smtClean="0"/>
              <a:t>22</a:t>
            </a:fld>
            <a:endParaRPr lang="en-US"/>
          </a:p>
        </p:txBody>
      </p:sp>
    </p:spTree>
    <p:extLst>
      <p:ext uri="{BB962C8B-B14F-4D97-AF65-F5344CB8AC3E}">
        <p14:creationId xmlns:p14="http://schemas.microsoft.com/office/powerpoint/2010/main" val="4582152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a:solidFill>
                  <a:srgbClr val="000000"/>
                </a:solidFill>
              </a:rPr>
              <a:t>Opportunities to further </a:t>
            </a:r>
            <a:r>
              <a:rPr lang="en-GB" dirty="0" smtClean="0">
                <a:solidFill>
                  <a:srgbClr val="000000"/>
                </a:solidFill>
              </a:rPr>
              <a:t>responsible governance </a:t>
            </a:r>
            <a:r>
              <a:rPr lang="en-GB" dirty="0">
                <a:solidFill>
                  <a:srgbClr val="000000"/>
                </a:solidFill>
              </a:rPr>
              <a:t>of social </a:t>
            </a:r>
            <a:r>
              <a:rPr lang="en-GB" dirty="0" smtClean="0">
                <a:solidFill>
                  <a:srgbClr val="000000"/>
                </a:solidFill>
              </a:rPr>
              <a:t>media</a:t>
            </a:r>
            <a:endParaRPr lang="en-US" dirty="0">
              <a:solidFill>
                <a:srgbClr val="000000"/>
              </a:solidFill>
            </a:endParaRPr>
          </a:p>
        </p:txBody>
      </p:sp>
      <p:sp>
        <p:nvSpPr>
          <p:cNvPr id="3" name="Content Placeholder 2"/>
          <p:cNvSpPr>
            <a:spLocks noGrp="1"/>
          </p:cNvSpPr>
          <p:nvPr>
            <p:ph idx="1"/>
          </p:nvPr>
        </p:nvSpPr>
        <p:spPr>
          <a:xfrm>
            <a:off x="457200" y="1828801"/>
            <a:ext cx="8229600" cy="4254500"/>
          </a:xfrm>
        </p:spPr>
        <p:txBody>
          <a:bodyPr>
            <a:normAutofit fontScale="92500" lnSpcReduction="10000"/>
          </a:bodyPr>
          <a:lstStyle/>
          <a:p>
            <a:pPr marL="0" indent="0">
              <a:buNone/>
            </a:pPr>
            <a:r>
              <a:rPr lang="en-GB" sz="3300" b="1" dirty="0">
                <a:solidFill>
                  <a:srgbClr val="000000"/>
                </a:solidFill>
              </a:rPr>
              <a:t>Counter speech</a:t>
            </a:r>
            <a:r>
              <a:rPr lang="en-GB" sz="3300" dirty="0">
                <a:solidFill>
                  <a:srgbClr val="000000"/>
                </a:solidFill>
              </a:rPr>
              <a:t>: “The best response to bad speech is more speech… Online communities have a right to ostracize, call out, criticize bad actors.” </a:t>
            </a:r>
          </a:p>
          <a:p>
            <a:pPr marL="0" indent="0">
              <a:buNone/>
            </a:pPr>
            <a:r>
              <a:rPr lang="en-GB" sz="3300" i="1" dirty="0">
                <a:solidFill>
                  <a:srgbClr val="000000"/>
                </a:solidFill>
              </a:rPr>
              <a:t>Delphi panel survey respondent</a:t>
            </a:r>
            <a:endParaRPr lang="en-GB" sz="3300" i="1" baseline="-25000" dirty="0">
              <a:solidFill>
                <a:srgbClr val="000000"/>
              </a:solidFill>
            </a:endParaRPr>
          </a:p>
          <a:p>
            <a:pPr marL="0" indent="0">
              <a:buNone/>
            </a:pPr>
            <a:r>
              <a:rPr lang="en-GB" sz="3300" b="1" dirty="0" smtClean="0">
                <a:solidFill>
                  <a:srgbClr val="000000"/>
                </a:solidFill>
              </a:rPr>
              <a:t>Education</a:t>
            </a:r>
            <a:r>
              <a:rPr lang="en-GB" sz="3300" dirty="0">
                <a:solidFill>
                  <a:srgbClr val="000000"/>
                </a:solidFill>
              </a:rPr>
              <a:t>: “One of the best ways to address ‘responsible’ behaviour on social media is through education and social media literacy.” </a:t>
            </a:r>
          </a:p>
          <a:p>
            <a:pPr marL="0" indent="0">
              <a:buNone/>
            </a:pPr>
            <a:r>
              <a:rPr lang="en-GB" sz="3300" i="1" dirty="0">
                <a:solidFill>
                  <a:srgbClr val="000000"/>
                </a:solidFill>
              </a:rPr>
              <a:t>Delphi panel survey </a:t>
            </a:r>
            <a:r>
              <a:rPr lang="en-GB" sz="3300" i="1" dirty="0" smtClean="0">
                <a:solidFill>
                  <a:srgbClr val="000000"/>
                </a:solidFill>
              </a:rPr>
              <a:t>respondent</a:t>
            </a:r>
            <a:endParaRPr lang="en-GB" sz="3300" i="1" dirty="0">
              <a:solidFill>
                <a:srgbClr val="000000"/>
              </a:solidFill>
            </a:endParaRPr>
          </a:p>
        </p:txBody>
      </p:sp>
      <p:sp>
        <p:nvSpPr>
          <p:cNvPr id="4" name="Slide Number Placeholder 3"/>
          <p:cNvSpPr>
            <a:spLocks noGrp="1"/>
          </p:cNvSpPr>
          <p:nvPr>
            <p:ph type="sldNum" sz="quarter" idx="12"/>
          </p:nvPr>
        </p:nvSpPr>
        <p:spPr/>
        <p:txBody>
          <a:bodyPr/>
          <a:lstStyle/>
          <a:p>
            <a:fld id="{57BF90F0-44BE-E84A-BBCA-A570D2532112}" type="slidenum">
              <a:rPr lang="en-US" smtClean="0"/>
              <a:t>23</a:t>
            </a:fld>
            <a:endParaRPr lang="en-US"/>
          </a:p>
        </p:txBody>
      </p:sp>
    </p:spTree>
    <p:extLst>
      <p:ext uri="{BB962C8B-B14F-4D97-AF65-F5344CB8AC3E}">
        <p14:creationId xmlns:p14="http://schemas.microsoft.com/office/powerpoint/2010/main" val="12692846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Counter speech</a:t>
            </a:r>
            <a:endParaRPr lang="en-US" dirty="0"/>
          </a:p>
        </p:txBody>
      </p:sp>
      <p:pic>
        <p:nvPicPr>
          <p:cNvPr id="3" name="Picture 2"/>
          <p:cNvPicPr>
            <a:picLocks noChangeAspect="1"/>
          </p:cNvPicPr>
          <p:nvPr/>
        </p:nvPicPr>
        <p:blipFill>
          <a:blip r:embed="rId2"/>
          <a:stretch>
            <a:fillRect/>
          </a:stretch>
        </p:blipFill>
        <p:spPr>
          <a:xfrm>
            <a:off x="1155700" y="0"/>
            <a:ext cx="6982207" cy="6858000"/>
          </a:xfrm>
          <a:prstGeom prst="rect">
            <a:avLst/>
          </a:prstGeom>
        </p:spPr>
      </p:pic>
      <p:sp>
        <p:nvSpPr>
          <p:cNvPr id="4" name="Rectangle 3"/>
          <p:cNvSpPr/>
          <p:nvPr/>
        </p:nvSpPr>
        <p:spPr>
          <a:xfrm>
            <a:off x="4133850" y="3092450"/>
            <a:ext cx="1352550" cy="158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4184650" y="4559300"/>
            <a:ext cx="1466850" cy="158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4184650" y="6267450"/>
            <a:ext cx="1511300" cy="158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Slide Number Placeholder 6"/>
          <p:cNvSpPr>
            <a:spLocks noGrp="1"/>
          </p:cNvSpPr>
          <p:nvPr>
            <p:ph type="sldNum" sz="quarter" idx="12"/>
          </p:nvPr>
        </p:nvSpPr>
        <p:spPr/>
        <p:txBody>
          <a:bodyPr/>
          <a:lstStyle/>
          <a:p>
            <a:fld id="{57BF90F0-44BE-E84A-BBCA-A570D2532112}" type="slidenum">
              <a:rPr lang="en-US" smtClean="0"/>
              <a:t>24</a:t>
            </a:fld>
            <a:endParaRPr lang="en-US"/>
          </a:p>
        </p:txBody>
      </p:sp>
    </p:spTree>
    <p:extLst>
      <p:ext uri="{BB962C8B-B14F-4D97-AF65-F5344CB8AC3E}">
        <p14:creationId xmlns:p14="http://schemas.microsoft.com/office/powerpoint/2010/main" val="34768733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Digilantism</a:t>
            </a:r>
            <a:endParaRPr lang="en-US" dirty="0"/>
          </a:p>
        </p:txBody>
      </p:sp>
      <p:sp>
        <p:nvSpPr>
          <p:cNvPr id="3" name="Content Placeholder 2"/>
          <p:cNvSpPr>
            <a:spLocks noGrp="1"/>
          </p:cNvSpPr>
          <p:nvPr>
            <p:ph idx="1"/>
          </p:nvPr>
        </p:nvSpPr>
        <p:spPr/>
        <p:txBody>
          <a:bodyPr>
            <a:normAutofit fontScale="92500" lnSpcReduction="20000"/>
          </a:bodyPr>
          <a:lstStyle/>
          <a:p>
            <a:pPr marL="457200" indent="-457200">
              <a:buFont typeface="Arial" panose="020B0604020202020204" pitchFamily="34" charset="0"/>
              <a:buChar char="•"/>
            </a:pPr>
            <a:r>
              <a:rPr lang="en-GB" dirty="0"/>
              <a:t>Punishing public exposure of wrongdoing to a (usually selected) online </a:t>
            </a:r>
            <a:r>
              <a:rPr lang="en-GB" dirty="0" smtClean="0"/>
              <a:t>audience.</a:t>
            </a:r>
            <a:endParaRPr lang="en-GB" dirty="0"/>
          </a:p>
          <a:p>
            <a:pPr marL="457200" indent="-457200">
              <a:buFont typeface="Arial" panose="020B0604020202020204" pitchFamily="34" charset="0"/>
              <a:buChar char="•"/>
            </a:pPr>
            <a:r>
              <a:rPr lang="en-GB" dirty="0"/>
              <a:t>Status of action as wrongdoing sometimes </a:t>
            </a:r>
            <a:r>
              <a:rPr lang="en-GB" dirty="0" smtClean="0"/>
              <a:t>disputed.</a:t>
            </a:r>
            <a:endParaRPr lang="en-GB" dirty="0"/>
          </a:p>
          <a:p>
            <a:pPr marL="457200" indent="-457200">
              <a:buFont typeface="Arial" panose="020B0604020202020204" pitchFamily="34" charset="0"/>
              <a:buChar char="•"/>
            </a:pPr>
            <a:r>
              <a:rPr lang="en-GB" dirty="0"/>
              <a:t>Addressed online audience reacts with hate speech and threats of </a:t>
            </a:r>
            <a:r>
              <a:rPr lang="en-GB" dirty="0" smtClean="0"/>
              <a:t>injury.</a:t>
            </a:r>
            <a:endParaRPr lang="en-GB" dirty="0"/>
          </a:p>
          <a:p>
            <a:pPr marL="457200" indent="-457200">
              <a:buFont typeface="Arial" panose="020B0604020202020204" pitchFamily="34" charset="0"/>
              <a:buChar char="•"/>
            </a:pPr>
            <a:r>
              <a:rPr lang="en-GB" dirty="0"/>
              <a:t>Usually a reaction from untargeted online audiences as </a:t>
            </a:r>
            <a:r>
              <a:rPr lang="en-GB" dirty="0" smtClean="0"/>
              <a:t>well.</a:t>
            </a:r>
            <a:endParaRPr lang="en-GB" dirty="0"/>
          </a:p>
          <a:p>
            <a:pPr marL="457200" indent="-457200">
              <a:buFont typeface="Arial" panose="020B0604020202020204" pitchFamily="34" charset="0"/>
              <a:buChar char="•"/>
            </a:pPr>
            <a:r>
              <a:rPr lang="en-GB" dirty="0"/>
              <a:t>Wrongdoing can be </a:t>
            </a:r>
            <a:r>
              <a:rPr lang="en-GB" dirty="0" err="1"/>
              <a:t>subcriminal</a:t>
            </a:r>
            <a:r>
              <a:rPr lang="en-GB" dirty="0"/>
              <a:t> and reaction bypasses law-enforcement </a:t>
            </a:r>
            <a:r>
              <a:rPr lang="en-GB" dirty="0" smtClean="0"/>
              <a:t>agencies.</a:t>
            </a:r>
            <a:endParaRPr lang="en-GB" dirty="0"/>
          </a:p>
        </p:txBody>
      </p:sp>
      <p:sp>
        <p:nvSpPr>
          <p:cNvPr id="4" name="Slide Number Placeholder 3"/>
          <p:cNvSpPr>
            <a:spLocks noGrp="1"/>
          </p:cNvSpPr>
          <p:nvPr>
            <p:ph type="sldNum" sz="quarter" idx="12"/>
          </p:nvPr>
        </p:nvSpPr>
        <p:spPr/>
        <p:txBody>
          <a:bodyPr/>
          <a:lstStyle/>
          <a:p>
            <a:fld id="{57BF90F0-44BE-E84A-BBCA-A570D2532112}" type="slidenum">
              <a:rPr lang="en-US" smtClean="0"/>
              <a:t>25</a:t>
            </a:fld>
            <a:endParaRPr lang="en-US"/>
          </a:p>
        </p:txBody>
      </p:sp>
    </p:spTree>
    <p:extLst>
      <p:ext uri="{BB962C8B-B14F-4D97-AF65-F5344CB8AC3E}">
        <p14:creationId xmlns:p14="http://schemas.microsoft.com/office/powerpoint/2010/main" val="21305823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Dimensions of </a:t>
            </a:r>
            <a:r>
              <a:rPr lang="en-GB" dirty="0" err="1"/>
              <a:t>digilantism</a:t>
            </a:r>
            <a:endParaRPr lang="en-US" dirty="0"/>
          </a:p>
        </p:txBody>
      </p:sp>
      <p:sp>
        <p:nvSpPr>
          <p:cNvPr id="3" name="Content Placeholder 2"/>
          <p:cNvSpPr>
            <a:spLocks noGrp="1"/>
          </p:cNvSpPr>
          <p:nvPr>
            <p:ph idx="1"/>
          </p:nvPr>
        </p:nvSpPr>
        <p:spPr/>
        <p:txBody>
          <a:bodyPr>
            <a:normAutofit fontScale="92500" lnSpcReduction="10000"/>
          </a:bodyPr>
          <a:lstStyle/>
          <a:p>
            <a:pPr marL="457200" indent="-457200">
              <a:buFont typeface="Arial" panose="020B0604020202020204" pitchFamily="34" charset="0"/>
              <a:buChar char="•"/>
            </a:pPr>
            <a:r>
              <a:rPr lang="en-GB" dirty="0"/>
              <a:t>Seriousness of wrongdoing </a:t>
            </a:r>
            <a:r>
              <a:rPr lang="en-GB" dirty="0" smtClean="0"/>
              <a:t>exposed.</a:t>
            </a:r>
            <a:endParaRPr lang="en-GB" dirty="0"/>
          </a:p>
          <a:p>
            <a:pPr marL="457200" indent="-457200">
              <a:buFont typeface="Arial" panose="020B0604020202020204" pitchFamily="34" charset="0"/>
              <a:buChar char="•"/>
            </a:pPr>
            <a:r>
              <a:rPr lang="en-GB" dirty="0"/>
              <a:t>Severity of hate speech in </a:t>
            </a:r>
            <a:r>
              <a:rPr lang="en-GB" dirty="0" smtClean="0"/>
              <a:t>response.</a:t>
            </a:r>
            <a:endParaRPr lang="en-GB" dirty="0"/>
          </a:p>
          <a:p>
            <a:pPr marL="457200" indent="-457200">
              <a:buFont typeface="Arial" panose="020B0604020202020204" pitchFamily="34" charset="0"/>
              <a:buChar char="•"/>
            </a:pPr>
            <a:r>
              <a:rPr lang="en-GB" dirty="0"/>
              <a:t>Occurrence of physical attack in addition to hate </a:t>
            </a:r>
            <a:r>
              <a:rPr lang="en-GB" dirty="0" smtClean="0"/>
              <a:t>speech.</a:t>
            </a:r>
            <a:endParaRPr lang="en-GB" dirty="0"/>
          </a:p>
          <a:p>
            <a:pPr marL="457200" indent="-457200">
              <a:buFont typeface="Arial" panose="020B0604020202020204" pitchFamily="34" charset="0"/>
              <a:buChar char="•"/>
            </a:pPr>
            <a:r>
              <a:rPr lang="en-GB" dirty="0"/>
              <a:t>Economic </a:t>
            </a:r>
            <a:r>
              <a:rPr lang="en-GB" dirty="0" smtClean="0"/>
              <a:t>loss.</a:t>
            </a:r>
            <a:endParaRPr lang="en-GB" dirty="0"/>
          </a:p>
          <a:p>
            <a:pPr marL="457200" indent="-457200">
              <a:buFont typeface="Arial" panose="020B0604020202020204" pitchFamily="34" charset="0"/>
              <a:buChar char="•"/>
            </a:pPr>
            <a:r>
              <a:rPr lang="en-GB" dirty="0"/>
              <a:t>Reputational damage and its </a:t>
            </a:r>
            <a:r>
              <a:rPr lang="en-GB" dirty="0" smtClean="0"/>
              <a:t>duration.</a:t>
            </a:r>
            <a:endParaRPr lang="en-GB" dirty="0"/>
          </a:p>
          <a:p>
            <a:pPr marL="457200" indent="-457200">
              <a:buFont typeface="Arial" panose="020B0604020202020204" pitchFamily="34" charset="0"/>
              <a:buChar char="•"/>
            </a:pPr>
            <a:r>
              <a:rPr lang="en-GB" dirty="0"/>
              <a:t>Dependence of target of </a:t>
            </a:r>
            <a:r>
              <a:rPr lang="en-GB" dirty="0" err="1"/>
              <a:t>digilantism</a:t>
            </a:r>
            <a:r>
              <a:rPr lang="en-GB" dirty="0"/>
              <a:t> on digital </a:t>
            </a:r>
            <a:r>
              <a:rPr lang="en-GB" dirty="0" smtClean="0"/>
              <a:t>world.</a:t>
            </a:r>
            <a:endParaRPr lang="en-GB" dirty="0"/>
          </a:p>
          <a:p>
            <a:pPr marL="457200" indent="-457200">
              <a:buFont typeface="Arial" panose="020B0604020202020204" pitchFamily="34" charset="0"/>
              <a:buChar char="•"/>
            </a:pPr>
            <a:r>
              <a:rPr lang="en-GB" dirty="0"/>
              <a:t>Effects on (local) rule of </a:t>
            </a:r>
            <a:r>
              <a:rPr lang="en-GB" dirty="0" smtClean="0"/>
              <a:t>law.</a:t>
            </a:r>
            <a:endParaRPr lang="en-GB" dirty="0"/>
          </a:p>
        </p:txBody>
      </p:sp>
      <p:sp>
        <p:nvSpPr>
          <p:cNvPr id="4" name="Slide Number Placeholder 3"/>
          <p:cNvSpPr>
            <a:spLocks noGrp="1"/>
          </p:cNvSpPr>
          <p:nvPr>
            <p:ph type="sldNum" sz="quarter" idx="12"/>
          </p:nvPr>
        </p:nvSpPr>
        <p:spPr/>
        <p:txBody>
          <a:bodyPr/>
          <a:lstStyle/>
          <a:p>
            <a:fld id="{57BF90F0-44BE-E84A-BBCA-A570D2532112}" type="slidenum">
              <a:rPr lang="en-US" smtClean="0"/>
              <a:t>26</a:t>
            </a:fld>
            <a:endParaRPr lang="en-US"/>
          </a:p>
        </p:txBody>
      </p:sp>
    </p:spTree>
    <p:extLst>
      <p:ext uri="{BB962C8B-B14F-4D97-AF65-F5344CB8AC3E}">
        <p14:creationId xmlns:p14="http://schemas.microsoft.com/office/powerpoint/2010/main" val="1605248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Cat in the bin woman</a:t>
            </a:r>
            <a:endParaRPr lang="en-US" dirty="0"/>
          </a:p>
        </p:txBody>
      </p:sp>
      <p:sp>
        <p:nvSpPr>
          <p:cNvPr id="3" name="Content Placeholder 2"/>
          <p:cNvSpPr>
            <a:spLocks noGrp="1"/>
          </p:cNvSpPr>
          <p:nvPr>
            <p:ph idx="1"/>
          </p:nvPr>
        </p:nvSpPr>
        <p:spPr/>
        <p:txBody>
          <a:bodyPr/>
          <a:lstStyle/>
          <a:p>
            <a:r>
              <a:rPr lang="en-GB" sz="4000" dirty="0"/>
              <a:t>Cat in bin for 15 </a:t>
            </a:r>
            <a:r>
              <a:rPr lang="en-GB" sz="4000" dirty="0" smtClean="0"/>
              <a:t>hours.</a:t>
            </a:r>
            <a:endParaRPr lang="en-GB" sz="4000" dirty="0"/>
          </a:p>
          <a:p>
            <a:r>
              <a:rPr lang="en-GB" sz="4000" dirty="0"/>
              <a:t>Video posted to identify </a:t>
            </a:r>
            <a:r>
              <a:rPr lang="en-GB" sz="4000" dirty="0" smtClean="0"/>
              <a:t>culprit.</a:t>
            </a:r>
            <a:endParaRPr lang="en-GB" sz="4000" dirty="0"/>
          </a:p>
          <a:p>
            <a:r>
              <a:rPr lang="en-GB" sz="4000" dirty="0">
                <a:hlinkClick r:id="rId2"/>
              </a:rPr>
              <a:t>https://www.youtube.com/watch?v=eYdUZdan5i8</a:t>
            </a:r>
            <a:endParaRPr lang="en-GB" sz="4000" dirty="0"/>
          </a:p>
          <a:p>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27</a:t>
            </a:fld>
            <a:endParaRPr lang="en-US"/>
          </a:p>
        </p:txBody>
      </p:sp>
    </p:spTree>
    <p:extLst>
      <p:ext uri="{BB962C8B-B14F-4D97-AF65-F5344CB8AC3E}">
        <p14:creationId xmlns:p14="http://schemas.microsoft.com/office/powerpoint/2010/main" val="16226858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Aftermath</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GB" sz="4000" dirty="0"/>
              <a:t>Culprit </a:t>
            </a:r>
            <a:r>
              <a:rPr lang="en-GB" sz="4000" dirty="0" smtClean="0"/>
              <a:t>identified.</a:t>
            </a:r>
            <a:endParaRPr lang="en-GB" sz="4000" dirty="0"/>
          </a:p>
          <a:p>
            <a:pPr>
              <a:buFont typeface="Arial" panose="020B0604020202020204" pitchFamily="34" charset="0"/>
              <a:buChar char="•"/>
            </a:pPr>
            <a:r>
              <a:rPr lang="en-GB" sz="4000" dirty="0"/>
              <a:t>Culprit fined £250, ordered to pay legal costs and prevented from owning animals for five </a:t>
            </a:r>
            <a:r>
              <a:rPr lang="en-GB" sz="4000" dirty="0" smtClean="0"/>
              <a:t>years.</a:t>
            </a:r>
            <a:endParaRPr lang="en-GB" sz="4000" dirty="0"/>
          </a:p>
          <a:p>
            <a:pPr>
              <a:buFont typeface="Arial" panose="020B0604020202020204" pitchFamily="34" charset="0"/>
              <a:buChar char="•"/>
            </a:pPr>
            <a:r>
              <a:rPr lang="en-GB" sz="4000" dirty="0"/>
              <a:t>Suffered online abuse, death </a:t>
            </a:r>
            <a:r>
              <a:rPr lang="en-GB" sz="4000" dirty="0" smtClean="0"/>
              <a:t>threats.</a:t>
            </a:r>
            <a:endParaRPr lang="en-GB" sz="4000" dirty="0"/>
          </a:p>
          <a:p>
            <a:pPr marL="0" indent="0">
              <a:buNone/>
            </a:pPr>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28</a:t>
            </a:fld>
            <a:endParaRPr lang="en-US"/>
          </a:p>
        </p:txBody>
      </p:sp>
    </p:spTree>
    <p:extLst>
      <p:ext uri="{BB962C8B-B14F-4D97-AF65-F5344CB8AC3E}">
        <p14:creationId xmlns:p14="http://schemas.microsoft.com/office/powerpoint/2010/main" val="27708538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Justine Sacco</a:t>
            </a:r>
            <a:endParaRPr lang="en-US" dirty="0"/>
          </a:p>
        </p:txBody>
      </p:sp>
      <p:sp>
        <p:nvSpPr>
          <p:cNvPr id="3" name="Content Placeholder 2"/>
          <p:cNvSpPr>
            <a:spLocks noGrp="1"/>
          </p:cNvSpPr>
          <p:nvPr>
            <p:ph idx="1"/>
          </p:nvPr>
        </p:nvSpPr>
        <p:spPr>
          <a:xfrm>
            <a:off x="457200" y="1430870"/>
            <a:ext cx="8229600" cy="4525963"/>
          </a:xfrm>
        </p:spPr>
        <p:txBody>
          <a:bodyPr/>
          <a:lstStyle/>
          <a:p>
            <a:pPr marL="0" indent="0">
              <a:buNone/>
            </a:pPr>
            <a:r>
              <a:rPr lang="en-GB" dirty="0"/>
              <a:t>German man on the plane from New York: ‘Weird German dude: You’re in first class. It’s 2014. Get some deodorant. – Inner monologue as I inhale BO. Thank god for pharmaceuticals.’ Then the layover at Heathrow: ‘</a:t>
            </a:r>
            <a:r>
              <a:rPr lang="en-GB" dirty="0" err="1"/>
              <a:t>Chili</a:t>
            </a:r>
            <a:r>
              <a:rPr lang="en-GB" dirty="0"/>
              <a:t> – cucumber sandwiches – bad teeth. Back in London!’ Then the final leg: ‘Going to Africa. Hope I don’t get AIDS. Just kidding. I’m white!</a:t>
            </a:r>
            <a:r>
              <a:rPr lang="en-GB" dirty="0" smtClean="0"/>
              <a:t>’</a:t>
            </a:r>
            <a:endParaRPr lang="en-GB" dirty="0"/>
          </a:p>
        </p:txBody>
      </p:sp>
      <p:sp>
        <p:nvSpPr>
          <p:cNvPr id="4" name="TextBox 3"/>
          <p:cNvSpPr txBox="1"/>
          <p:nvPr/>
        </p:nvSpPr>
        <p:spPr>
          <a:xfrm>
            <a:off x="711202" y="5934670"/>
            <a:ext cx="7975598" cy="923330"/>
          </a:xfrm>
          <a:prstGeom prst="rect">
            <a:avLst/>
          </a:prstGeom>
          <a:noFill/>
        </p:spPr>
        <p:txBody>
          <a:bodyPr wrap="square" rtlCol="0">
            <a:spAutoFit/>
          </a:bodyPr>
          <a:lstStyle/>
          <a:p>
            <a:r>
              <a:rPr lang="en-GB" dirty="0" err="1"/>
              <a:t>Ronson</a:t>
            </a:r>
            <a:r>
              <a:rPr lang="en-GB" dirty="0"/>
              <a:t>, Jon (2015-03-09). So You've  Been Publicly Shamed (p. 68)</a:t>
            </a:r>
            <a:r>
              <a:rPr lang="en-GB" dirty="0" smtClean="0"/>
              <a:t>. Pan </a:t>
            </a:r>
            <a:r>
              <a:rPr lang="en-GB" dirty="0"/>
              <a:t>Macmillan. Kindle Edition. </a:t>
            </a:r>
          </a:p>
          <a:p>
            <a:endParaRPr lang="en-US" dirty="0"/>
          </a:p>
        </p:txBody>
      </p:sp>
      <p:sp>
        <p:nvSpPr>
          <p:cNvPr id="5" name="Slide Number Placeholder 4"/>
          <p:cNvSpPr>
            <a:spLocks noGrp="1"/>
          </p:cNvSpPr>
          <p:nvPr>
            <p:ph type="sldNum" sz="quarter" idx="12"/>
          </p:nvPr>
        </p:nvSpPr>
        <p:spPr/>
        <p:txBody>
          <a:bodyPr/>
          <a:lstStyle/>
          <a:p>
            <a:fld id="{57BF90F0-44BE-E84A-BBCA-A570D2532112}" type="slidenum">
              <a:rPr lang="en-US" smtClean="0"/>
              <a:t>29</a:t>
            </a:fld>
            <a:endParaRPr lang="en-US"/>
          </a:p>
        </p:txBody>
      </p:sp>
    </p:spTree>
    <p:extLst>
      <p:ext uri="{BB962C8B-B14F-4D97-AF65-F5344CB8AC3E}">
        <p14:creationId xmlns:p14="http://schemas.microsoft.com/office/powerpoint/2010/main" val="1429955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CN" dirty="0" smtClean="0">
                <a:latin typeface="Arial" charset="0"/>
                <a:ea typeface="宋体" charset="0"/>
                <a:cs typeface="宋体" charset="0"/>
              </a:rPr>
              <a:t>What is Social Informatics?</a:t>
            </a:r>
            <a:endParaRPr lang="en-US" dirty="0"/>
          </a:p>
        </p:txBody>
      </p:sp>
      <p:sp>
        <p:nvSpPr>
          <p:cNvPr id="3" name="Content Placeholder 2"/>
          <p:cNvSpPr>
            <a:spLocks noGrp="1"/>
          </p:cNvSpPr>
          <p:nvPr>
            <p:ph idx="1"/>
          </p:nvPr>
        </p:nvSpPr>
        <p:spPr/>
        <p:txBody>
          <a:bodyPr>
            <a:normAutofit lnSpcReduction="10000"/>
          </a:bodyPr>
          <a:lstStyle/>
          <a:p>
            <a:pPr marL="400050" lvl="1" indent="0">
              <a:buNone/>
            </a:pPr>
            <a:r>
              <a:rPr lang="en-US" sz="3200" dirty="0" smtClean="0"/>
              <a:t>“</a:t>
            </a:r>
            <a:r>
              <a:rPr lang="en-US" sz="3200" dirty="0"/>
              <a:t>T</a:t>
            </a:r>
            <a:r>
              <a:rPr lang="en-US" sz="3200" dirty="0" smtClean="0"/>
              <a:t>he </a:t>
            </a:r>
            <a:r>
              <a:rPr lang="en-US" sz="3200" dirty="0"/>
              <a:t>interdisciplinary study of the design, </a:t>
            </a:r>
            <a:r>
              <a:rPr lang="en-US" sz="3200" dirty="0" smtClean="0"/>
              <a:t>uses and </a:t>
            </a:r>
            <a:r>
              <a:rPr lang="en-US" sz="3200" dirty="0"/>
              <a:t>consequences of information technologies that </a:t>
            </a:r>
            <a:r>
              <a:rPr lang="en-US" sz="3200" dirty="0" smtClean="0"/>
              <a:t>takes into </a:t>
            </a:r>
            <a:r>
              <a:rPr lang="en-US" sz="3200" dirty="0"/>
              <a:t>account their interaction with institutional </a:t>
            </a:r>
            <a:r>
              <a:rPr lang="en-US" sz="3200" dirty="0" smtClean="0"/>
              <a:t>and cultural</a:t>
            </a:r>
            <a:r>
              <a:rPr lang="en-US" sz="3200" dirty="0"/>
              <a:t> </a:t>
            </a:r>
            <a:r>
              <a:rPr lang="en-US" sz="3200" dirty="0" smtClean="0"/>
              <a:t>contexts</a:t>
            </a:r>
            <a:r>
              <a:rPr lang="en-US" sz="3200" dirty="0"/>
              <a:t>.</a:t>
            </a:r>
            <a:r>
              <a:rPr lang="en-US" sz="3200" dirty="0" smtClean="0"/>
              <a:t>” Rob Kling</a:t>
            </a:r>
            <a:endParaRPr lang="en-US" altLang="zh-CN" sz="3200" dirty="0">
              <a:ea typeface="宋体" charset="0"/>
              <a:cs typeface="宋体" charset="0"/>
            </a:endParaRPr>
          </a:p>
          <a:p>
            <a:pPr>
              <a:buClr>
                <a:schemeClr val="accent2"/>
              </a:buClr>
              <a:buSzPct val="75000"/>
              <a:buFont typeface="Arial" charset="0"/>
              <a:buChar char="•"/>
            </a:pPr>
            <a:r>
              <a:rPr lang="en-US" altLang="zh-CN" dirty="0">
                <a:ea typeface="宋体" charset="0"/>
                <a:cs typeface="宋体" charset="0"/>
              </a:rPr>
              <a:t>Emphasis on innovation </a:t>
            </a:r>
            <a:r>
              <a:rPr lang="en-US" altLang="zh-CN" dirty="0" smtClean="0">
                <a:ea typeface="宋体" charset="0"/>
                <a:cs typeface="宋体" charset="0"/>
              </a:rPr>
              <a:t>as a </a:t>
            </a:r>
            <a:r>
              <a:rPr lang="en-US" altLang="zh-CN" dirty="0">
                <a:ea typeface="宋体" charset="0"/>
                <a:cs typeface="宋体" charset="0"/>
              </a:rPr>
              <a:t>participatory process of experimentation and learning where meanings of technologies are collaboratively explored and co-produced</a:t>
            </a:r>
            <a:r>
              <a:rPr lang="en-US" altLang="zh-CN" dirty="0" smtClean="0">
                <a:ea typeface="宋体" charset="0"/>
                <a:cs typeface="宋体" charset="0"/>
              </a:rPr>
              <a:t>.</a:t>
            </a:r>
            <a:endParaRPr lang="en-US" altLang="zh-CN" dirty="0">
              <a:ea typeface="宋体" charset="0"/>
              <a:cs typeface="宋体" charset="0"/>
            </a:endParaRPr>
          </a:p>
          <a:p>
            <a:endParaRPr lang="en-US" dirty="0"/>
          </a:p>
        </p:txBody>
      </p:sp>
      <p:sp>
        <p:nvSpPr>
          <p:cNvPr id="4" name="Slide Number Placeholder 3"/>
          <p:cNvSpPr>
            <a:spLocks noGrp="1"/>
          </p:cNvSpPr>
          <p:nvPr>
            <p:ph type="sldNum" sz="quarter" idx="4294967295"/>
          </p:nvPr>
        </p:nvSpPr>
        <p:spPr>
          <a:xfrm>
            <a:off x="6959592" y="6356350"/>
            <a:ext cx="2133600" cy="365125"/>
          </a:xfrm>
          <a:prstGeom prst="rect">
            <a:avLst/>
          </a:prstGeom>
        </p:spPr>
        <p:txBody>
          <a:bodyPr/>
          <a:lstStyle/>
          <a:p>
            <a:fld id="{988E692A-F44A-0441-B92B-93EF887110AF}" type="slidenum">
              <a:rPr lang="en-US" smtClean="0"/>
              <a:pPr/>
              <a:t>3</a:t>
            </a:fld>
            <a:endParaRPr lang="en-US" dirty="0"/>
          </a:p>
        </p:txBody>
      </p:sp>
    </p:spTree>
    <p:extLst>
      <p:ext uri="{BB962C8B-B14F-4D97-AF65-F5344CB8AC3E}">
        <p14:creationId xmlns:p14="http://schemas.microsoft.com/office/powerpoint/2010/main" val="24446964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Aftermath</a:t>
            </a:r>
            <a:endParaRPr lang="en-US"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GB" sz="4400" dirty="0"/>
              <a:t>Sacked from her PR dream </a:t>
            </a:r>
            <a:r>
              <a:rPr lang="en-GB" sz="4400" dirty="0" smtClean="0"/>
              <a:t>job.</a:t>
            </a:r>
            <a:endParaRPr lang="en-GB" sz="4400" dirty="0"/>
          </a:p>
          <a:p>
            <a:pPr marL="457200" indent="-457200">
              <a:buFont typeface="Arial" panose="020B0604020202020204" pitchFamily="34" charset="0"/>
              <a:buChar char="•"/>
            </a:pPr>
            <a:r>
              <a:rPr lang="en-GB" sz="4400" dirty="0"/>
              <a:t>Vilified on social </a:t>
            </a:r>
            <a:r>
              <a:rPr lang="en-GB" sz="4400" dirty="0" smtClean="0"/>
              <a:t>media.</a:t>
            </a:r>
            <a:endParaRPr lang="en-GB" sz="4400" dirty="0"/>
          </a:p>
          <a:p>
            <a:pPr marL="457200" indent="-457200">
              <a:buFont typeface="Arial" panose="020B0604020202020204" pitchFamily="34" charset="0"/>
              <a:buChar char="•"/>
            </a:pPr>
            <a:r>
              <a:rPr lang="en-GB" sz="4400" dirty="0"/>
              <a:t>Out of work for a long </a:t>
            </a:r>
            <a:r>
              <a:rPr lang="en-GB" sz="4400" dirty="0" smtClean="0"/>
              <a:t>time.</a:t>
            </a:r>
            <a:endParaRPr lang="en-GB" sz="4400" dirty="0"/>
          </a:p>
          <a:p>
            <a:pPr marL="457200" indent="-457200">
              <a:buFont typeface="Arial" panose="020B0604020202020204" pitchFamily="34" charset="0"/>
              <a:buChar char="•"/>
            </a:pPr>
            <a:r>
              <a:rPr lang="en-GB" sz="4400" dirty="0"/>
              <a:t>Driven into </a:t>
            </a:r>
            <a:r>
              <a:rPr lang="en-GB" sz="4400" dirty="0" smtClean="0"/>
              <a:t>depression.</a:t>
            </a:r>
            <a:endParaRPr lang="en-GB" sz="4400" dirty="0"/>
          </a:p>
          <a:p>
            <a:pPr marL="0" indent="0">
              <a:buNone/>
            </a:pPr>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30</a:t>
            </a:fld>
            <a:endParaRPr lang="en-US"/>
          </a:p>
        </p:txBody>
      </p:sp>
    </p:spTree>
    <p:extLst>
      <p:ext uri="{BB962C8B-B14F-4D97-AF65-F5344CB8AC3E}">
        <p14:creationId xmlns:p14="http://schemas.microsoft.com/office/powerpoint/2010/main" val="42764737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Important features of this case</a:t>
            </a:r>
            <a:endParaRPr lang="en-US"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GB" dirty="0"/>
              <a:t>Confidence that public tweets would be understood in the way intended by Justine </a:t>
            </a:r>
            <a:r>
              <a:rPr lang="en-GB" dirty="0" smtClean="0"/>
              <a:t>Sacco.</a:t>
            </a:r>
            <a:endParaRPr lang="en-GB" dirty="0"/>
          </a:p>
          <a:p>
            <a:pPr marL="457200" indent="-457200">
              <a:buFont typeface="Arial" panose="020B0604020202020204" pitchFamily="34" charset="0"/>
              <a:buChar char="•"/>
            </a:pPr>
            <a:r>
              <a:rPr lang="en-GB" dirty="0"/>
              <a:t>PR naiveté from PR </a:t>
            </a:r>
            <a:r>
              <a:rPr lang="en-GB" dirty="0" smtClean="0"/>
              <a:t>woman.</a:t>
            </a:r>
            <a:endParaRPr lang="en-GB" dirty="0"/>
          </a:p>
          <a:p>
            <a:pPr marL="457200" indent="-457200">
              <a:buFont typeface="Arial" panose="020B0604020202020204" pitchFamily="34" charset="0"/>
              <a:buChar char="•"/>
            </a:pPr>
            <a:r>
              <a:rPr lang="en-GB" dirty="0"/>
              <a:t>Disadvantaged group as a source of </a:t>
            </a:r>
            <a:r>
              <a:rPr lang="en-GB" dirty="0" smtClean="0"/>
              <a:t>humour.</a:t>
            </a:r>
            <a:endParaRPr lang="en-GB" dirty="0"/>
          </a:p>
          <a:p>
            <a:pPr marL="457200" indent="-457200">
              <a:buFont typeface="Arial" panose="020B0604020202020204" pitchFamily="34" charset="0"/>
              <a:buChar char="•"/>
            </a:pPr>
            <a:r>
              <a:rPr lang="en-GB" dirty="0"/>
              <a:t>Snowballing offense and </a:t>
            </a:r>
            <a:r>
              <a:rPr lang="en-GB" dirty="0" smtClean="0"/>
              <a:t>notoriety.</a:t>
            </a:r>
            <a:endParaRPr lang="en-GB" dirty="0"/>
          </a:p>
          <a:p>
            <a:pPr marL="457200" indent="-457200">
              <a:buFont typeface="Arial" panose="020B0604020202020204" pitchFamily="34" charset="0"/>
              <a:buChar char="•"/>
            </a:pPr>
            <a:r>
              <a:rPr lang="en-GB" dirty="0"/>
              <a:t>Offense and notoriety as liability not only to individuals but </a:t>
            </a:r>
            <a:r>
              <a:rPr lang="en-GB" dirty="0" smtClean="0"/>
              <a:t>employers.</a:t>
            </a:r>
            <a:endParaRPr lang="en-GB" dirty="0"/>
          </a:p>
        </p:txBody>
      </p:sp>
      <p:sp>
        <p:nvSpPr>
          <p:cNvPr id="4" name="Slide Number Placeholder 3"/>
          <p:cNvSpPr>
            <a:spLocks noGrp="1"/>
          </p:cNvSpPr>
          <p:nvPr>
            <p:ph type="sldNum" sz="quarter" idx="12"/>
          </p:nvPr>
        </p:nvSpPr>
        <p:spPr/>
        <p:txBody>
          <a:bodyPr/>
          <a:lstStyle/>
          <a:p>
            <a:fld id="{57BF90F0-44BE-E84A-BBCA-A570D2532112}" type="slidenum">
              <a:rPr lang="en-US" smtClean="0"/>
              <a:t>31</a:t>
            </a:fld>
            <a:endParaRPr lang="en-US"/>
          </a:p>
        </p:txBody>
      </p:sp>
    </p:spTree>
    <p:extLst>
      <p:ext uri="{BB962C8B-B14F-4D97-AF65-F5344CB8AC3E}">
        <p14:creationId xmlns:p14="http://schemas.microsoft.com/office/powerpoint/2010/main" val="16822366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7BF90F0-44BE-E84A-BBCA-A570D2532112}" type="slidenum">
              <a:rPr lang="en-US" smtClean="0"/>
              <a:t>32</a:t>
            </a:fld>
            <a:endParaRPr lang="en-US"/>
          </a:p>
        </p:txBody>
      </p:sp>
      <p:pic>
        <p:nvPicPr>
          <p:cNvPr id="5" name="Picture 4"/>
          <p:cNvPicPr>
            <a:picLocks noChangeAspect="1"/>
          </p:cNvPicPr>
          <p:nvPr/>
        </p:nvPicPr>
        <p:blipFill>
          <a:blip r:embed="rId2"/>
          <a:stretch>
            <a:fillRect/>
          </a:stretch>
        </p:blipFill>
        <p:spPr>
          <a:xfrm>
            <a:off x="673100" y="0"/>
            <a:ext cx="7774007" cy="6858000"/>
          </a:xfrm>
          <a:prstGeom prst="rect">
            <a:avLst/>
          </a:prstGeom>
        </p:spPr>
      </p:pic>
    </p:spTree>
    <p:extLst>
      <p:ext uri="{BB962C8B-B14F-4D97-AF65-F5344CB8AC3E}">
        <p14:creationId xmlns:p14="http://schemas.microsoft.com/office/powerpoint/2010/main" val="20110112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Wildfires Project</a:t>
            </a:r>
            <a:endParaRPr lang="en-US" dirty="0"/>
          </a:p>
        </p:txBody>
      </p:sp>
      <p:sp>
        <p:nvSpPr>
          <p:cNvPr id="3" name="Content Placeholder 2"/>
          <p:cNvSpPr>
            <a:spLocks noGrp="1"/>
          </p:cNvSpPr>
          <p:nvPr>
            <p:ph idx="1"/>
          </p:nvPr>
        </p:nvSpPr>
        <p:spPr>
          <a:xfrm>
            <a:off x="457200" y="1397000"/>
            <a:ext cx="4610100" cy="4525963"/>
          </a:xfrm>
        </p:spPr>
        <p:txBody>
          <a:bodyPr>
            <a:noAutofit/>
          </a:bodyPr>
          <a:lstStyle/>
          <a:p>
            <a:r>
              <a:rPr lang="en-US" sz="2400" dirty="0" smtClean="0"/>
              <a:t>Scope ethical and regulatory issues in relation to digital wildfires.</a:t>
            </a:r>
            <a:endParaRPr lang="en-US" sz="2400" dirty="0"/>
          </a:p>
          <a:p>
            <a:r>
              <a:rPr lang="en-US" sz="2400" dirty="0" err="1" smtClean="0"/>
              <a:t>Analyse</a:t>
            </a:r>
            <a:r>
              <a:rPr lang="en-US" sz="2400" dirty="0" smtClean="0"/>
              <a:t> misleading and provocative content.</a:t>
            </a:r>
            <a:endParaRPr lang="en-US" sz="2400" dirty="0"/>
          </a:p>
          <a:p>
            <a:r>
              <a:rPr lang="en-US" sz="2400" dirty="0"/>
              <a:t>S</a:t>
            </a:r>
            <a:r>
              <a:rPr lang="en-US" sz="2400" dirty="0" smtClean="0"/>
              <a:t>eek informed opinion of individuals on governance of social media.</a:t>
            </a:r>
            <a:endParaRPr lang="en-US" sz="2400" dirty="0"/>
          </a:p>
          <a:p>
            <a:r>
              <a:rPr lang="en-US" sz="2400" dirty="0" smtClean="0"/>
              <a:t>Develop ethical security map. </a:t>
            </a:r>
          </a:p>
          <a:p>
            <a:r>
              <a:rPr lang="en-US" sz="2400" dirty="0" smtClean="0"/>
              <a:t>Create resources to promote responsible social media practices.</a:t>
            </a:r>
          </a:p>
        </p:txBody>
      </p:sp>
      <p:sp>
        <p:nvSpPr>
          <p:cNvPr id="4" name="Rectangle 3"/>
          <p:cNvSpPr/>
          <p:nvPr/>
        </p:nvSpPr>
        <p:spPr>
          <a:xfrm>
            <a:off x="5067300" y="2166946"/>
            <a:ext cx="2336800" cy="2862323"/>
          </a:xfrm>
          <a:prstGeom prst="rect">
            <a:avLst/>
          </a:prstGeom>
        </p:spPr>
        <p:txBody>
          <a:bodyPr wrap="square">
            <a:spAutoFit/>
          </a:bodyPr>
          <a:lstStyle/>
          <a:p>
            <a:r>
              <a:rPr lang="en-US" dirty="0" smtClean="0"/>
              <a:t>Marina </a:t>
            </a:r>
            <a:r>
              <a:rPr lang="en-US" dirty="0" err="1"/>
              <a:t>Jirotka</a:t>
            </a:r>
            <a:r>
              <a:rPr lang="en-US" dirty="0"/>
              <a:t> </a:t>
            </a:r>
          </a:p>
          <a:p>
            <a:r>
              <a:rPr lang="en-US" dirty="0"/>
              <a:t>Rob Procter </a:t>
            </a:r>
          </a:p>
          <a:p>
            <a:r>
              <a:rPr lang="en-US" dirty="0"/>
              <a:t>Bernd Stahl</a:t>
            </a:r>
          </a:p>
          <a:p>
            <a:r>
              <a:rPr lang="en-US" dirty="0"/>
              <a:t>William </a:t>
            </a:r>
            <a:r>
              <a:rPr lang="en-US" dirty="0" err="1"/>
              <a:t>Housley</a:t>
            </a:r>
            <a:r>
              <a:rPr lang="en-US" dirty="0"/>
              <a:t> </a:t>
            </a:r>
          </a:p>
          <a:p>
            <a:r>
              <a:rPr lang="en-US" dirty="0"/>
              <a:t>Omer </a:t>
            </a:r>
            <a:r>
              <a:rPr lang="en-US" dirty="0" err="1"/>
              <a:t>Rana</a:t>
            </a:r>
            <a:endParaRPr lang="en-US" dirty="0"/>
          </a:p>
          <a:p>
            <a:r>
              <a:rPr lang="en-US" dirty="0"/>
              <a:t>Adam Edwards </a:t>
            </a:r>
          </a:p>
          <a:p>
            <a:r>
              <a:rPr lang="en-US" dirty="0"/>
              <a:t>Matt Williams</a:t>
            </a:r>
          </a:p>
          <a:p>
            <a:r>
              <a:rPr lang="en-US" dirty="0"/>
              <a:t>Pete </a:t>
            </a:r>
            <a:r>
              <a:rPr lang="en-US" dirty="0" err="1"/>
              <a:t>Burnap</a:t>
            </a:r>
            <a:endParaRPr lang="en-US" dirty="0"/>
          </a:p>
          <a:p>
            <a:r>
              <a:rPr lang="en-US" dirty="0" smtClean="0"/>
              <a:t>Helena Webb </a:t>
            </a:r>
          </a:p>
          <a:p>
            <a:r>
              <a:rPr lang="en-US" dirty="0" smtClean="0"/>
              <a:t>Barbara </a:t>
            </a:r>
            <a:r>
              <a:rPr lang="en-US" dirty="0" err="1" smtClean="0"/>
              <a:t>Gorayska</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2266" y="973163"/>
            <a:ext cx="1460868" cy="1398259"/>
          </a:xfrm>
          <a:prstGeom prst="rect">
            <a:avLst/>
          </a:prstGeom>
          <a:effectLst>
            <a:outerShdw blurRad="50800" dist="38100" dir="2700000" algn="tl" rotWithShape="0">
              <a:prstClr val="black">
                <a:alpha val="40000"/>
              </a:prst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9059" y="4035605"/>
            <a:ext cx="2005748" cy="861845"/>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07746" y="2745091"/>
            <a:ext cx="1789907" cy="1188610"/>
          </a:xfrm>
          <a:prstGeom prst="rect">
            <a:avLst/>
          </a:prstGeom>
          <a:effectLst>
            <a:outerShdw blurRad="50800" dist="38100" dir="2700000" algn="tl" rotWithShape="0">
              <a:prstClr val="black">
                <a:alpha val="40000"/>
              </a:prstClr>
            </a:outerShdw>
          </a:effectLst>
        </p:spPr>
      </p:pic>
      <p:pic>
        <p:nvPicPr>
          <p:cNvPr id="8" name="Picture 7" descr="http://www.open.ac.uk/business-school/sites/www.open.ac.uk.business-school/files/images/ESRC.JPG"/>
          <p:cNvPicPr/>
          <p:nvPr/>
        </p:nvPicPr>
        <p:blipFill>
          <a:blip r:embed="rId6">
            <a:extLst>
              <a:ext uri="{28A0092B-C50C-407E-A947-70E740481C1C}">
                <a14:useLocalDpi xmlns:a14="http://schemas.microsoft.com/office/drawing/2010/main" val="0"/>
              </a:ext>
            </a:extLst>
          </a:blip>
          <a:srcRect/>
          <a:stretch>
            <a:fillRect/>
          </a:stretch>
        </p:blipFill>
        <p:spPr bwMode="auto">
          <a:xfrm>
            <a:off x="7347564" y="5306267"/>
            <a:ext cx="1385570" cy="1080000"/>
          </a:xfrm>
          <a:prstGeom prst="rect">
            <a:avLst/>
          </a:prstGeom>
          <a:noFill/>
          <a:ln>
            <a:noFill/>
          </a:ln>
        </p:spPr>
      </p:pic>
      <p:pic>
        <p:nvPicPr>
          <p:cNvPr id="9" name="Picture 8" descr="ox_small_cmyk_pos_rect.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24766" y="274638"/>
            <a:ext cx="1521068" cy="468528"/>
          </a:xfrm>
          <a:prstGeom prst="rect">
            <a:avLst/>
          </a:prstGeom>
        </p:spPr>
      </p:pic>
      <p:sp>
        <p:nvSpPr>
          <p:cNvPr id="10" name="Rectangle 9"/>
          <p:cNvSpPr/>
          <p:nvPr/>
        </p:nvSpPr>
        <p:spPr>
          <a:xfrm>
            <a:off x="4549271" y="5462937"/>
            <a:ext cx="2558475" cy="646331"/>
          </a:xfrm>
          <a:prstGeom prst="rect">
            <a:avLst/>
          </a:prstGeom>
        </p:spPr>
        <p:txBody>
          <a:bodyPr wrap="none">
            <a:spAutoFit/>
          </a:bodyPr>
          <a:lstStyle/>
          <a:p>
            <a:r>
              <a:rPr lang="en-US" dirty="0">
                <a:hlinkClick r:id="rId8"/>
              </a:rPr>
              <a:t>http://digitalwildfire.org</a:t>
            </a:r>
            <a:r>
              <a:rPr lang="en-US" dirty="0" smtClean="0">
                <a:hlinkClick r:id="rId8"/>
              </a:rPr>
              <a:t>/</a:t>
            </a:r>
            <a:endParaRPr lang="en-US" dirty="0" smtClean="0"/>
          </a:p>
          <a:p>
            <a:r>
              <a:rPr lang="en-US" dirty="0" smtClean="0"/>
              <a:t>@</a:t>
            </a:r>
            <a:r>
              <a:rPr lang="en-US" dirty="0" err="1" smtClean="0"/>
              <a:t>EthicsWildfire</a:t>
            </a:r>
            <a:endParaRPr lang="en-US" dirty="0" smtClean="0"/>
          </a:p>
        </p:txBody>
      </p:sp>
      <p:sp>
        <p:nvSpPr>
          <p:cNvPr id="11" name="Slide Number Placeholder 10"/>
          <p:cNvSpPr>
            <a:spLocks noGrp="1"/>
          </p:cNvSpPr>
          <p:nvPr>
            <p:ph type="sldNum" sz="quarter" idx="12"/>
          </p:nvPr>
        </p:nvSpPr>
        <p:spPr/>
        <p:txBody>
          <a:bodyPr/>
          <a:lstStyle/>
          <a:p>
            <a:fld id="{57BF90F0-44BE-E84A-BBCA-A570D2532112}" type="slidenum">
              <a:rPr lang="en-US" smtClean="0"/>
              <a:t>33</a:t>
            </a:fld>
            <a:endParaRPr lang="en-US"/>
          </a:p>
        </p:txBody>
      </p:sp>
    </p:spTree>
    <p:extLst>
      <p:ext uri="{BB962C8B-B14F-4D97-AF65-F5344CB8AC3E}">
        <p14:creationId xmlns:p14="http://schemas.microsoft.com/office/powerpoint/2010/main" val="754065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Resources for schools</a:t>
            </a:r>
            <a:endParaRPr lang="en-US" dirty="0">
              <a:solidFill>
                <a:srgbClr val="000000"/>
              </a:solidFill>
            </a:endParaRPr>
          </a:p>
        </p:txBody>
      </p:sp>
      <p:sp>
        <p:nvSpPr>
          <p:cNvPr id="3" name="Content Placeholder 2"/>
          <p:cNvSpPr>
            <a:spLocks noGrp="1"/>
          </p:cNvSpPr>
          <p:nvPr>
            <p:ph idx="1"/>
          </p:nvPr>
        </p:nvSpPr>
        <p:spPr>
          <a:xfrm>
            <a:off x="203204" y="2103962"/>
            <a:ext cx="5317067" cy="4525963"/>
          </a:xfrm>
        </p:spPr>
        <p:txBody>
          <a:bodyPr>
            <a:normAutofit/>
          </a:bodyPr>
          <a:lstStyle/>
          <a:p>
            <a:pPr algn="just"/>
            <a:r>
              <a:rPr lang="en-GB" dirty="0">
                <a:solidFill>
                  <a:srgbClr val="000000"/>
                </a:solidFill>
              </a:rPr>
              <a:t>Youth </a:t>
            </a:r>
            <a:r>
              <a:rPr lang="en-GB" dirty="0" smtClean="0">
                <a:solidFill>
                  <a:srgbClr val="000000"/>
                </a:solidFill>
              </a:rPr>
              <a:t>panel.</a:t>
            </a:r>
            <a:endParaRPr lang="en-GB" baseline="-25000" dirty="0">
              <a:solidFill>
                <a:srgbClr val="000000"/>
              </a:solidFill>
            </a:endParaRPr>
          </a:p>
          <a:p>
            <a:r>
              <a:rPr lang="en-GB" dirty="0">
                <a:solidFill>
                  <a:srgbClr val="000000"/>
                </a:solidFill>
              </a:rPr>
              <a:t>Teaching and learning materials to </a:t>
            </a:r>
            <a:r>
              <a:rPr lang="en-GB" dirty="0" smtClean="0">
                <a:solidFill>
                  <a:srgbClr val="000000"/>
                </a:solidFill>
              </a:rPr>
              <a:t>encourage </a:t>
            </a:r>
            <a:r>
              <a:rPr lang="en-GB" dirty="0">
                <a:solidFill>
                  <a:srgbClr val="000000"/>
                </a:solidFill>
              </a:rPr>
              <a:t>digital resilience and </a:t>
            </a:r>
            <a:r>
              <a:rPr lang="en-GB" dirty="0" smtClean="0">
                <a:solidFill>
                  <a:srgbClr val="000000"/>
                </a:solidFill>
              </a:rPr>
              <a:t>maturity.</a:t>
            </a:r>
            <a:endParaRPr lang="en-GB" baseline="-25000" dirty="0">
              <a:solidFill>
                <a:srgbClr val="000000"/>
              </a:solidFill>
            </a:endParaRPr>
          </a:p>
          <a:p>
            <a:pPr algn="just"/>
            <a:r>
              <a:rPr lang="en-GB" dirty="0" smtClean="0">
                <a:solidFill>
                  <a:srgbClr val="000000"/>
                </a:solidFill>
              </a:rPr>
              <a:t>#</a:t>
            </a:r>
            <a:r>
              <a:rPr lang="en-GB" dirty="0" err="1" smtClean="0">
                <a:solidFill>
                  <a:srgbClr val="000000"/>
                </a:solidFill>
              </a:rPr>
              <a:t>TakeCareOfYourDigitalSelf</a:t>
            </a:r>
            <a:endParaRPr lang="en-GB" dirty="0">
              <a:solidFill>
                <a:srgbClr val="000000"/>
              </a:solidFill>
            </a:endParaRPr>
          </a:p>
        </p:txBody>
      </p:sp>
      <p:sp>
        <p:nvSpPr>
          <p:cNvPr id="5" name="Rectangle 4"/>
          <p:cNvSpPr/>
          <p:nvPr/>
        </p:nvSpPr>
        <p:spPr>
          <a:xfrm>
            <a:off x="951932" y="5756830"/>
            <a:ext cx="3886768" cy="523220"/>
          </a:xfrm>
          <a:prstGeom prst="rect">
            <a:avLst/>
          </a:prstGeom>
        </p:spPr>
        <p:txBody>
          <a:bodyPr wrap="square">
            <a:spAutoFit/>
          </a:bodyPr>
          <a:lstStyle/>
          <a:p>
            <a:r>
              <a:rPr lang="en-US" sz="2800" dirty="0"/>
              <a:t>See us on </a:t>
            </a:r>
            <a:r>
              <a:rPr lang="en-US" sz="2800" dirty="0" smtClean="0"/>
              <a:t>YouTube!</a:t>
            </a:r>
            <a:endParaRPr lang="en-US" sz="2800" dirty="0"/>
          </a:p>
        </p:txBody>
      </p:sp>
      <p:pic>
        <p:nvPicPr>
          <p:cNvPr id="6" name="Picture 5"/>
          <p:cNvPicPr>
            <a:picLocks noChangeAspect="1"/>
          </p:cNvPicPr>
          <p:nvPr/>
        </p:nvPicPr>
        <p:blipFill rotWithShape="1">
          <a:blip r:embed="rId3"/>
          <a:srcRect l="18125" t="9059" r="20712" b="8303"/>
          <a:stretch/>
        </p:blipFill>
        <p:spPr>
          <a:xfrm>
            <a:off x="4737100" y="1214438"/>
            <a:ext cx="4383774" cy="3331670"/>
          </a:xfrm>
          <a:prstGeom prst="rect">
            <a:avLst/>
          </a:prstGeom>
        </p:spPr>
      </p:pic>
      <p:sp>
        <p:nvSpPr>
          <p:cNvPr id="4" name="Slide Number Placeholder 3"/>
          <p:cNvSpPr>
            <a:spLocks noGrp="1"/>
          </p:cNvSpPr>
          <p:nvPr>
            <p:ph type="sldNum" sz="quarter" idx="12"/>
          </p:nvPr>
        </p:nvSpPr>
        <p:spPr/>
        <p:txBody>
          <a:bodyPr/>
          <a:lstStyle/>
          <a:p>
            <a:fld id="{57BF90F0-44BE-E84A-BBCA-A570D2532112}" type="slidenum">
              <a:rPr lang="en-US" smtClean="0"/>
              <a:t>34</a:t>
            </a:fld>
            <a:endParaRPr lang="en-US"/>
          </a:p>
        </p:txBody>
      </p:sp>
    </p:spTree>
    <p:extLst>
      <p:ext uri="{BB962C8B-B14F-4D97-AF65-F5344CB8AC3E}">
        <p14:creationId xmlns:p14="http://schemas.microsoft.com/office/powerpoint/2010/main" val="20202612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technology part of the answer?</a:t>
            </a:r>
            <a:endParaRPr lang="en-US" dirty="0"/>
          </a:p>
        </p:txBody>
      </p:sp>
      <p:pic>
        <p:nvPicPr>
          <p:cNvPr id="4" name="Picture 3"/>
          <p:cNvPicPr>
            <a:picLocks noChangeAspect="1"/>
          </p:cNvPicPr>
          <p:nvPr/>
        </p:nvPicPr>
        <p:blipFill rotWithShape="1">
          <a:blip r:embed="rId3"/>
          <a:srcRect l="21005" r="18265"/>
          <a:stretch/>
        </p:blipFill>
        <p:spPr>
          <a:xfrm>
            <a:off x="3843866" y="1417638"/>
            <a:ext cx="4504267" cy="5215685"/>
          </a:xfrm>
          <a:prstGeom prst="rect">
            <a:avLst/>
          </a:prstGeom>
        </p:spPr>
      </p:pic>
      <p:pic>
        <p:nvPicPr>
          <p:cNvPr id="3" name="Picture 2"/>
          <p:cNvPicPr>
            <a:picLocks noChangeAspect="1"/>
          </p:cNvPicPr>
          <p:nvPr/>
        </p:nvPicPr>
        <p:blipFill rotWithShape="1">
          <a:blip r:embed="rId4"/>
          <a:srcRect l="6337" r="11358" b="15309"/>
          <a:stretch/>
        </p:blipFill>
        <p:spPr>
          <a:xfrm>
            <a:off x="457200" y="1891990"/>
            <a:ext cx="3295335" cy="4521199"/>
          </a:xfrm>
          <a:prstGeom prst="rect">
            <a:avLst/>
          </a:prstGeom>
        </p:spPr>
      </p:pic>
      <p:sp>
        <p:nvSpPr>
          <p:cNvPr id="5" name="Slide Number Placeholder 4"/>
          <p:cNvSpPr>
            <a:spLocks noGrp="1"/>
          </p:cNvSpPr>
          <p:nvPr>
            <p:ph type="sldNum" sz="quarter" idx="12"/>
          </p:nvPr>
        </p:nvSpPr>
        <p:spPr/>
        <p:txBody>
          <a:bodyPr/>
          <a:lstStyle/>
          <a:p>
            <a:fld id="{57BF90F0-44BE-E84A-BBCA-A570D2532112}" type="slidenum">
              <a:rPr lang="en-US" smtClean="0"/>
              <a:t>35</a:t>
            </a:fld>
            <a:endParaRPr lang="en-US"/>
          </a:p>
        </p:txBody>
      </p:sp>
    </p:spTree>
    <p:extLst>
      <p:ext uri="{BB962C8B-B14F-4D97-AF65-F5344CB8AC3E}">
        <p14:creationId xmlns:p14="http://schemas.microsoft.com/office/powerpoint/2010/main" val="1035943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reading</a:t>
            </a:r>
            <a:endParaRPr lang="en-US" dirty="0"/>
          </a:p>
        </p:txBody>
      </p:sp>
      <p:sp>
        <p:nvSpPr>
          <p:cNvPr id="3" name="Content Placeholder 2"/>
          <p:cNvSpPr>
            <a:spLocks noGrp="1"/>
          </p:cNvSpPr>
          <p:nvPr>
            <p:ph idx="1"/>
          </p:nvPr>
        </p:nvSpPr>
        <p:spPr/>
        <p:txBody>
          <a:bodyPr>
            <a:normAutofit/>
          </a:bodyPr>
          <a:lstStyle/>
          <a:p>
            <a:pPr lvl="0"/>
            <a:r>
              <a:rPr lang="en-GB" sz="2400" dirty="0"/>
              <a:t>Webb, H., </a:t>
            </a:r>
            <a:r>
              <a:rPr lang="en-GB" sz="2400" dirty="0" err="1"/>
              <a:t>Jirotka</a:t>
            </a:r>
            <a:r>
              <a:rPr lang="en-GB" sz="2400" dirty="0"/>
              <a:t>, M., Procter, R., </a:t>
            </a:r>
            <a:r>
              <a:rPr lang="en-GB" sz="2400" dirty="0" smtClean="0"/>
              <a:t>et al. </a:t>
            </a:r>
            <a:r>
              <a:rPr lang="en-GB" sz="2400" dirty="0"/>
              <a:t>(2015). Digital wildfires: hyper-connectivity, havoc and a global ethos to govern social media. ETHICOMP Conference, De Montfort University, </a:t>
            </a:r>
            <a:r>
              <a:rPr lang="en-GB" sz="2400" dirty="0" smtClean="0"/>
              <a:t>September.</a:t>
            </a:r>
          </a:p>
          <a:p>
            <a:pPr lvl="0"/>
            <a:r>
              <a:rPr lang="en-GB" sz="2400" dirty="0" smtClean="0"/>
              <a:t>Procter</a:t>
            </a:r>
            <a:r>
              <a:rPr lang="en-GB" sz="2400" dirty="0"/>
              <a:t>, R., Vis, F. and Voss, A. (2013). Reading the riots on Twitter: methodological innovation for the analysis of big data. International Journal of Social Research Methodology, Special Issue on Computational Social Science: Research Strategies, Design &amp; Methods</a:t>
            </a:r>
            <a:r>
              <a:rPr lang="en-GB" sz="2400" dirty="0" smtClean="0"/>
              <a:t>.</a:t>
            </a:r>
          </a:p>
          <a:p>
            <a:pPr lvl="0"/>
            <a:r>
              <a:rPr lang="en-GB" sz="2400" dirty="0" err="1"/>
              <a:t>Rohmeyer</a:t>
            </a:r>
            <a:r>
              <a:rPr lang="en-GB" sz="2400" dirty="0"/>
              <a:t>, R., Bradshaw-</a:t>
            </a:r>
            <a:r>
              <a:rPr lang="en-GB" sz="2400" dirty="0" err="1"/>
              <a:t>Hoppock</a:t>
            </a:r>
            <a:r>
              <a:rPr lang="en-GB" sz="2400" dirty="0"/>
              <a:t>, A., &amp; Frederick, C. (2016). </a:t>
            </a:r>
            <a:r>
              <a:rPr lang="en-GB" sz="2400" dirty="0" err="1"/>
              <a:t>Deindividuation</a:t>
            </a:r>
            <a:r>
              <a:rPr lang="en-GB" sz="2400"/>
              <a:t> in Social Media.</a:t>
            </a:r>
            <a:endParaRPr lang="en-GB" sz="2400" dirty="0"/>
          </a:p>
          <a:p>
            <a:endParaRPr lang="en-US" dirty="0"/>
          </a:p>
        </p:txBody>
      </p:sp>
      <p:sp>
        <p:nvSpPr>
          <p:cNvPr id="4" name="Slide Number Placeholder 3"/>
          <p:cNvSpPr>
            <a:spLocks noGrp="1"/>
          </p:cNvSpPr>
          <p:nvPr>
            <p:ph type="sldNum" sz="quarter" idx="12"/>
          </p:nvPr>
        </p:nvSpPr>
        <p:spPr/>
        <p:txBody>
          <a:bodyPr/>
          <a:lstStyle/>
          <a:p>
            <a:fld id="{57BF90F0-44BE-E84A-BBCA-A570D2532112}" type="slidenum">
              <a:rPr lang="en-US" smtClean="0"/>
              <a:t>36</a:t>
            </a:fld>
            <a:endParaRPr lang="en-US"/>
          </a:p>
        </p:txBody>
      </p:sp>
    </p:spTree>
    <p:extLst>
      <p:ext uri="{BB962C8B-B14F-4D97-AF65-F5344CB8AC3E}">
        <p14:creationId xmlns:p14="http://schemas.microsoft.com/office/powerpoint/2010/main" val="26607959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Wildfires Project</a:t>
            </a:r>
            <a:endParaRPr lang="en-US" dirty="0"/>
          </a:p>
        </p:txBody>
      </p:sp>
      <p:sp>
        <p:nvSpPr>
          <p:cNvPr id="3" name="Content Placeholder 2"/>
          <p:cNvSpPr>
            <a:spLocks noGrp="1"/>
          </p:cNvSpPr>
          <p:nvPr>
            <p:ph idx="1"/>
          </p:nvPr>
        </p:nvSpPr>
        <p:spPr>
          <a:xfrm>
            <a:off x="457200" y="1397000"/>
            <a:ext cx="4610100" cy="4525963"/>
          </a:xfrm>
        </p:spPr>
        <p:txBody>
          <a:bodyPr>
            <a:noAutofit/>
          </a:bodyPr>
          <a:lstStyle/>
          <a:p>
            <a:r>
              <a:rPr lang="en-US" sz="2400" dirty="0" smtClean="0"/>
              <a:t>Scope ethical and regulatory issues in relation to digital wildfires.</a:t>
            </a:r>
            <a:endParaRPr lang="en-US" sz="2400" dirty="0"/>
          </a:p>
          <a:p>
            <a:r>
              <a:rPr lang="en-US" sz="2400" dirty="0" err="1" smtClean="0"/>
              <a:t>Analyse</a:t>
            </a:r>
            <a:r>
              <a:rPr lang="en-US" sz="2400" dirty="0" smtClean="0"/>
              <a:t> misleading and provocative content.</a:t>
            </a:r>
            <a:endParaRPr lang="en-US" sz="2400" dirty="0"/>
          </a:p>
          <a:p>
            <a:r>
              <a:rPr lang="en-US" sz="2400" dirty="0"/>
              <a:t>S</a:t>
            </a:r>
            <a:r>
              <a:rPr lang="en-US" sz="2400" dirty="0" smtClean="0"/>
              <a:t>eek informed opinion of individuals on governance of social media.</a:t>
            </a:r>
            <a:endParaRPr lang="en-US" sz="2400" dirty="0"/>
          </a:p>
          <a:p>
            <a:r>
              <a:rPr lang="en-US" sz="2400" dirty="0" smtClean="0"/>
              <a:t>Develop ethical security map. </a:t>
            </a:r>
          </a:p>
          <a:p>
            <a:r>
              <a:rPr lang="en-US" sz="2400" dirty="0" smtClean="0"/>
              <a:t>Create resources to promote responsible social media practices.</a:t>
            </a:r>
          </a:p>
        </p:txBody>
      </p:sp>
      <p:sp>
        <p:nvSpPr>
          <p:cNvPr id="4" name="Rectangle 3"/>
          <p:cNvSpPr/>
          <p:nvPr/>
        </p:nvSpPr>
        <p:spPr>
          <a:xfrm>
            <a:off x="5067300" y="2166946"/>
            <a:ext cx="2336800" cy="2862323"/>
          </a:xfrm>
          <a:prstGeom prst="rect">
            <a:avLst/>
          </a:prstGeom>
        </p:spPr>
        <p:txBody>
          <a:bodyPr wrap="square">
            <a:spAutoFit/>
          </a:bodyPr>
          <a:lstStyle/>
          <a:p>
            <a:r>
              <a:rPr lang="en-US" dirty="0" smtClean="0"/>
              <a:t>Marina </a:t>
            </a:r>
            <a:r>
              <a:rPr lang="en-US" dirty="0" err="1"/>
              <a:t>Jirotka</a:t>
            </a:r>
            <a:r>
              <a:rPr lang="en-US" dirty="0"/>
              <a:t> </a:t>
            </a:r>
          </a:p>
          <a:p>
            <a:r>
              <a:rPr lang="en-US" dirty="0"/>
              <a:t>Rob Procter </a:t>
            </a:r>
          </a:p>
          <a:p>
            <a:r>
              <a:rPr lang="en-US" dirty="0"/>
              <a:t>Bernd Stahl</a:t>
            </a:r>
          </a:p>
          <a:p>
            <a:r>
              <a:rPr lang="en-US" dirty="0"/>
              <a:t>William </a:t>
            </a:r>
            <a:r>
              <a:rPr lang="en-US" dirty="0" err="1"/>
              <a:t>Housley</a:t>
            </a:r>
            <a:r>
              <a:rPr lang="en-US" dirty="0"/>
              <a:t> </a:t>
            </a:r>
          </a:p>
          <a:p>
            <a:r>
              <a:rPr lang="en-US" dirty="0"/>
              <a:t>Omer </a:t>
            </a:r>
            <a:r>
              <a:rPr lang="en-US" dirty="0" err="1"/>
              <a:t>Rana</a:t>
            </a:r>
            <a:endParaRPr lang="en-US" dirty="0"/>
          </a:p>
          <a:p>
            <a:r>
              <a:rPr lang="en-US" dirty="0"/>
              <a:t>Adam Edwards </a:t>
            </a:r>
          </a:p>
          <a:p>
            <a:r>
              <a:rPr lang="en-US" dirty="0"/>
              <a:t>Matt Williams</a:t>
            </a:r>
          </a:p>
          <a:p>
            <a:r>
              <a:rPr lang="en-US" dirty="0"/>
              <a:t>Pete </a:t>
            </a:r>
            <a:r>
              <a:rPr lang="en-US" dirty="0" err="1"/>
              <a:t>Burnap</a:t>
            </a:r>
            <a:endParaRPr lang="en-US" dirty="0"/>
          </a:p>
          <a:p>
            <a:r>
              <a:rPr lang="en-US" dirty="0" smtClean="0"/>
              <a:t>Helena Webb </a:t>
            </a:r>
          </a:p>
          <a:p>
            <a:r>
              <a:rPr lang="en-US" dirty="0" smtClean="0"/>
              <a:t>Barbara </a:t>
            </a:r>
            <a:r>
              <a:rPr lang="en-US" dirty="0" err="1" smtClean="0"/>
              <a:t>Gorayska</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2266" y="973163"/>
            <a:ext cx="1460868" cy="1398259"/>
          </a:xfrm>
          <a:prstGeom prst="rect">
            <a:avLst/>
          </a:prstGeom>
          <a:effectLst>
            <a:outerShdw blurRad="50800" dist="38100" dir="2700000" algn="tl" rotWithShape="0">
              <a:prstClr val="black">
                <a:alpha val="40000"/>
              </a:prst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9059" y="4035605"/>
            <a:ext cx="2005748" cy="861845"/>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07746" y="2745091"/>
            <a:ext cx="1789907" cy="1188610"/>
          </a:xfrm>
          <a:prstGeom prst="rect">
            <a:avLst/>
          </a:prstGeom>
          <a:effectLst>
            <a:outerShdw blurRad="50800" dist="38100" dir="2700000" algn="tl" rotWithShape="0">
              <a:prstClr val="black">
                <a:alpha val="40000"/>
              </a:prstClr>
            </a:outerShdw>
          </a:effectLst>
        </p:spPr>
      </p:pic>
      <p:pic>
        <p:nvPicPr>
          <p:cNvPr id="8" name="Picture 7" descr="http://www.open.ac.uk/business-school/sites/www.open.ac.uk.business-school/files/images/ESRC.JPG"/>
          <p:cNvPicPr/>
          <p:nvPr/>
        </p:nvPicPr>
        <p:blipFill>
          <a:blip r:embed="rId6">
            <a:extLst>
              <a:ext uri="{28A0092B-C50C-407E-A947-70E740481C1C}">
                <a14:useLocalDpi xmlns:a14="http://schemas.microsoft.com/office/drawing/2010/main" val="0"/>
              </a:ext>
            </a:extLst>
          </a:blip>
          <a:srcRect/>
          <a:stretch>
            <a:fillRect/>
          </a:stretch>
        </p:blipFill>
        <p:spPr bwMode="auto">
          <a:xfrm>
            <a:off x="7347564" y="5306267"/>
            <a:ext cx="1385570" cy="1080000"/>
          </a:xfrm>
          <a:prstGeom prst="rect">
            <a:avLst/>
          </a:prstGeom>
          <a:noFill/>
          <a:ln>
            <a:noFill/>
          </a:ln>
        </p:spPr>
      </p:pic>
      <p:pic>
        <p:nvPicPr>
          <p:cNvPr id="9" name="Picture 8" descr="ox_small_cmyk_pos_rect.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24766" y="274638"/>
            <a:ext cx="1521068" cy="468528"/>
          </a:xfrm>
          <a:prstGeom prst="rect">
            <a:avLst/>
          </a:prstGeom>
        </p:spPr>
      </p:pic>
      <p:sp>
        <p:nvSpPr>
          <p:cNvPr id="10" name="Rectangle 9"/>
          <p:cNvSpPr/>
          <p:nvPr/>
        </p:nvSpPr>
        <p:spPr>
          <a:xfrm>
            <a:off x="4549271" y="5462937"/>
            <a:ext cx="2558475" cy="646331"/>
          </a:xfrm>
          <a:prstGeom prst="rect">
            <a:avLst/>
          </a:prstGeom>
        </p:spPr>
        <p:txBody>
          <a:bodyPr wrap="none">
            <a:spAutoFit/>
          </a:bodyPr>
          <a:lstStyle/>
          <a:p>
            <a:r>
              <a:rPr lang="en-US" dirty="0">
                <a:hlinkClick r:id="rId8"/>
              </a:rPr>
              <a:t>http://digitalwildfire.org</a:t>
            </a:r>
            <a:r>
              <a:rPr lang="en-US" dirty="0" smtClean="0">
                <a:hlinkClick r:id="rId8"/>
              </a:rPr>
              <a:t>/</a:t>
            </a:r>
            <a:endParaRPr lang="en-US" dirty="0" smtClean="0"/>
          </a:p>
          <a:p>
            <a:r>
              <a:rPr lang="en-US" dirty="0" smtClean="0"/>
              <a:t>@</a:t>
            </a:r>
            <a:r>
              <a:rPr lang="en-US" dirty="0" err="1" smtClean="0"/>
              <a:t>EthicsWildfire</a:t>
            </a:r>
            <a:endParaRPr lang="en-US" dirty="0" smtClean="0"/>
          </a:p>
        </p:txBody>
      </p:sp>
      <p:sp>
        <p:nvSpPr>
          <p:cNvPr id="11" name="Slide Number Placeholder 10"/>
          <p:cNvSpPr>
            <a:spLocks noGrp="1"/>
          </p:cNvSpPr>
          <p:nvPr>
            <p:ph type="sldNum" sz="quarter" idx="12"/>
          </p:nvPr>
        </p:nvSpPr>
        <p:spPr/>
        <p:txBody>
          <a:bodyPr/>
          <a:lstStyle/>
          <a:p>
            <a:fld id="{57BF90F0-44BE-E84A-BBCA-A570D2532112}" type="slidenum">
              <a:rPr lang="en-US" smtClean="0"/>
              <a:t>37</a:t>
            </a:fld>
            <a:endParaRPr lang="en-US"/>
          </a:p>
        </p:txBody>
      </p:sp>
    </p:spTree>
    <p:extLst>
      <p:ext uri="{BB962C8B-B14F-4D97-AF65-F5344CB8AC3E}">
        <p14:creationId xmlns:p14="http://schemas.microsoft.com/office/powerpoint/2010/main" val="11405120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4" name="Rectangle 3"/>
          <p:cNvSpPr/>
          <p:nvPr/>
        </p:nvSpPr>
        <p:spPr>
          <a:xfrm>
            <a:off x="1687541" y="1754538"/>
            <a:ext cx="5881662" cy="4524316"/>
          </a:xfrm>
          <a:prstGeom prst="rect">
            <a:avLst/>
          </a:prstGeom>
        </p:spPr>
        <p:txBody>
          <a:bodyPr wrap="square">
            <a:spAutoFit/>
          </a:bodyPr>
          <a:lstStyle/>
          <a:p>
            <a:pPr algn="ctr"/>
            <a:r>
              <a:rPr lang="en-US" sz="3600" dirty="0">
                <a:hlinkClick r:id="rId2"/>
              </a:rPr>
              <a:t>http://digitalwildfire.org</a:t>
            </a:r>
            <a:r>
              <a:rPr lang="en-US" sz="3600" dirty="0" smtClean="0">
                <a:hlinkClick r:id="rId2"/>
              </a:rPr>
              <a:t>/</a:t>
            </a:r>
            <a:endParaRPr lang="en-US" sz="3600" dirty="0" smtClean="0"/>
          </a:p>
          <a:p>
            <a:pPr algn="ctr"/>
            <a:r>
              <a:rPr lang="en-US" sz="3600" dirty="0" smtClean="0"/>
              <a:t>@</a:t>
            </a:r>
            <a:r>
              <a:rPr lang="en-US" sz="3600" dirty="0" err="1" smtClean="0"/>
              <a:t>EthicsWildfire</a:t>
            </a:r>
            <a:endParaRPr lang="en-US" sz="3600" dirty="0" smtClean="0"/>
          </a:p>
          <a:p>
            <a:pPr algn="ctr"/>
            <a:endParaRPr lang="en-US" sz="3600" dirty="0"/>
          </a:p>
          <a:p>
            <a:pPr algn="ctr"/>
            <a:r>
              <a:rPr lang="en-US" sz="3600" dirty="0" smtClean="0">
                <a:hlinkClick r:id="rId3"/>
              </a:rPr>
              <a:t>http://www.pheme.eu</a:t>
            </a:r>
            <a:endParaRPr lang="en-US" sz="3600" dirty="0" smtClean="0"/>
          </a:p>
          <a:p>
            <a:pPr algn="ctr"/>
            <a:r>
              <a:rPr lang="en-US" sz="3600" dirty="0" smtClean="0"/>
              <a:t>@</a:t>
            </a:r>
            <a:r>
              <a:rPr lang="en-US" sz="3600" dirty="0" err="1" smtClean="0"/>
              <a:t>PhemeEu</a:t>
            </a:r>
            <a:endParaRPr lang="en-US" sz="3600" dirty="0" smtClean="0"/>
          </a:p>
          <a:p>
            <a:pPr algn="ctr"/>
            <a:endParaRPr lang="en-US" sz="3600" dirty="0"/>
          </a:p>
          <a:p>
            <a:pPr algn="ctr"/>
            <a:r>
              <a:rPr lang="en-US" sz="3600" dirty="0" err="1"/>
              <a:t>r</a:t>
            </a:r>
            <a:r>
              <a:rPr lang="en-US" sz="3600" dirty="0" err="1" smtClean="0"/>
              <a:t>ob.procter@warwick.ac.uk</a:t>
            </a:r>
            <a:endParaRPr lang="en-US" sz="3600" dirty="0"/>
          </a:p>
          <a:p>
            <a:pPr algn="ctr"/>
            <a:endParaRPr lang="en-US" sz="3600" dirty="0" smtClean="0"/>
          </a:p>
        </p:txBody>
      </p:sp>
      <p:sp>
        <p:nvSpPr>
          <p:cNvPr id="3" name="Slide Number Placeholder 2"/>
          <p:cNvSpPr>
            <a:spLocks noGrp="1"/>
          </p:cNvSpPr>
          <p:nvPr>
            <p:ph type="sldNum" sz="quarter" idx="12"/>
          </p:nvPr>
        </p:nvSpPr>
        <p:spPr/>
        <p:txBody>
          <a:bodyPr/>
          <a:lstStyle/>
          <a:p>
            <a:fld id="{57BF90F0-44BE-E84A-BBCA-A570D2532112}" type="slidenum">
              <a:rPr lang="en-US" smtClean="0"/>
              <a:t>38</a:t>
            </a:fld>
            <a:endParaRPr lang="en-US"/>
          </a:p>
        </p:txBody>
      </p:sp>
    </p:spTree>
    <p:extLst>
      <p:ext uri="{BB962C8B-B14F-4D97-AF65-F5344CB8AC3E}">
        <p14:creationId xmlns:p14="http://schemas.microsoft.com/office/powerpoint/2010/main" val="3706081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Rise of Social Media</a:t>
            </a:r>
            <a:endParaRPr lang="en-US" dirty="0"/>
          </a:p>
        </p:txBody>
      </p:sp>
      <p:sp>
        <p:nvSpPr>
          <p:cNvPr id="3" name="Content Placeholder 2"/>
          <p:cNvSpPr>
            <a:spLocks noGrp="1"/>
          </p:cNvSpPr>
          <p:nvPr>
            <p:ph idx="1"/>
          </p:nvPr>
        </p:nvSpPr>
        <p:spPr>
          <a:xfrm>
            <a:off x="457200" y="1176875"/>
            <a:ext cx="8229600" cy="4525963"/>
          </a:xfrm>
        </p:spPr>
        <p:txBody>
          <a:bodyPr>
            <a:noAutofit/>
          </a:bodyPr>
          <a:lstStyle/>
          <a:p>
            <a:r>
              <a:rPr lang="en-GB" sz="2400" dirty="0"/>
              <a:t>Social media platforms such as Facebook, </a:t>
            </a:r>
            <a:r>
              <a:rPr lang="en-GB" sz="2400" dirty="0" err="1"/>
              <a:t>Instagram</a:t>
            </a:r>
            <a:r>
              <a:rPr lang="en-GB" sz="2400" dirty="0"/>
              <a:t>, </a:t>
            </a:r>
            <a:r>
              <a:rPr lang="en-GB" sz="2400" dirty="0" err="1"/>
              <a:t>Snapchat</a:t>
            </a:r>
            <a:r>
              <a:rPr lang="en-GB" sz="2400" dirty="0"/>
              <a:t> and Twitter enable users to share content instantly. </a:t>
            </a:r>
            <a:endParaRPr lang="en-GB" sz="2400" dirty="0" smtClean="0"/>
          </a:p>
          <a:p>
            <a:r>
              <a:rPr lang="en-GB" sz="2400" dirty="0" smtClean="0"/>
              <a:t>This brings </a:t>
            </a:r>
            <a:r>
              <a:rPr lang="en-GB" sz="2400" dirty="0"/>
              <a:t>many benefits to society but also poses </a:t>
            </a:r>
            <a:r>
              <a:rPr lang="en-GB" sz="2400" dirty="0" smtClean="0"/>
              <a:t>difficult </a:t>
            </a:r>
            <a:r>
              <a:rPr lang="en-GB" sz="2400" dirty="0"/>
              <a:t>problems. </a:t>
            </a:r>
            <a:endParaRPr lang="en-GB" sz="2400" dirty="0" smtClean="0"/>
          </a:p>
          <a:p>
            <a:pPr lvl="1"/>
            <a:r>
              <a:rPr lang="en-GB" sz="2400" dirty="0" smtClean="0"/>
              <a:t>‘digital </a:t>
            </a:r>
            <a:r>
              <a:rPr lang="en-GB" sz="2400" dirty="0"/>
              <a:t>wildfires’, in which </a:t>
            </a:r>
            <a:r>
              <a:rPr lang="en-GB" sz="2400" dirty="0" smtClean="0"/>
              <a:t>false or provocative </a:t>
            </a:r>
            <a:r>
              <a:rPr lang="en-GB" sz="2400" dirty="0"/>
              <a:t>content spreads rapidly, may damage the </a:t>
            </a:r>
            <a:r>
              <a:rPr lang="en-GB" sz="2400" dirty="0" smtClean="0"/>
              <a:t>reputation </a:t>
            </a:r>
            <a:r>
              <a:rPr lang="en-GB" sz="2400" dirty="0"/>
              <a:t>individuals, or put groups and </a:t>
            </a:r>
            <a:r>
              <a:rPr lang="en-GB" sz="2400" dirty="0" smtClean="0"/>
              <a:t>communities </a:t>
            </a:r>
            <a:r>
              <a:rPr lang="en-GB" sz="2400" dirty="0"/>
              <a:t>at risk. </a:t>
            </a:r>
            <a:endParaRPr lang="en-GB" sz="2400" dirty="0" smtClean="0"/>
          </a:p>
          <a:p>
            <a:r>
              <a:rPr lang="en-GB" sz="2400" dirty="0" smtClean="0"/>
              <a:t>How might conduct </a:t>
            </a:r>
            <a:r>
              <a:rPr lang="en-GB" sz="2400" dirty="0"/>
              <a:t>in social media might be better managed</a:t>
            </a:r>
            <a:r>
              <a:rPr lang="en-GB" sz="2400" dirty="0" smtClean="0"/>
              <a:t>.</a:t>
            </a:r>
          </a:p>
          <a:p>
            <a:pPr lvl="1"/>
            <a:r>
              <a:rPr lang="en-GB" sz="2400" dirty="0"/>
              <a:t>S</a:t>
            </a:r>
            <a:r>
              <a:rPr lang="en-GB" sz="2400" dirty="0" smtClean="0"/>
              <a:t>hould police </a:t>
            </a:r>
            <a:r>
              <a:rPr lang="en-GB" sz="2400" dirty="0"/>
              <a:t>and legal system have a greater role or should we expect social media </a:t>
            </a:r>
            <a:r>
              <a:rPr lang="en-GB" sz="2400" dirty="0" smtClean="0"/>
              <a:t>platforms to </a:t>
            </a:r>
            <a:r>
              <a:rPr lang="en-GB" sz="2400" dirty="0"/>
              <a:t>be more actively involved? </a:t>
            </a:r>
            <a:endParaRPr lang="en-GB" sz="2400" dirty="0" smtClean="0"/>
          </a:p>
          <a:p>
            <a:pPr lvl="1"/>
            <a:r>
              <a:rPr lang="en-GB" sz="2400" dirty="0" smtClean="0"/>
              <a:t>To </a:t>
            </a:r>
            <a:r>
              <a:rPr lang="en-GB" sz="2400" dirty="0"/>
              <a:t>what extent is it incumbent on civil society groups and individuals to </a:t>
            </a:r>
            <a:r>
              <a:rPr lang="en-GB" sz="2400"/>
              <a:t>take </a:t>
            </a:r>
            <a:r>
              <a:rPr lang="en-GB" sz="2400" smtClean="0"/>
              <a:t>responsibility? </a:t>
            </a:r>
            <a:endParaRPr lang="en-US" sz="2400" dirty="0"/>
          </a:p>
        </p:txBody>
      </p:sp>
      <p:sp>
        <p:nvSpPr>
          <p:cNvPr id="4" name="Slide Number Placeholder 3"/>
          <p:cNvSpPr>
            <a:spLocks noGrp="1"/>
          </p:cNvSpPr>
          <p:nvPr>
            <p:ph type="sldNum" sz="quarter" idx="12"/>
          </p:nvPr>
        </p:nvSpPr>
        <p:spPr/>
        <p:txBody>
          <a:bodyPr/>
          <a:lstStyle/>
          <a:p>
            <a:fld id="{57BF90F0-44BE-E84A-BBCA-A570D2532112}" type="slidenum">
              <a:rPr lang="en-US" smtClean="0"/>
              <a:t>4</a:t>
            </a:fld>
            <a:endParaRPr lang="en-US"/>
          </a:p>
        </p:txBody>
      </p:sp>
    </p:spTree>
    <p:extLst>
      <p:ext uri="{BB962C8B-B14F-4D97-AF65-F5344CB8AC3E}">
        <p14:creationId xmlns:p14="http://schemas.microsoft.com/office/powerpoint/2010/main" val="3410823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Some Statistics</a:t>
            </a:r>
            <a:endParaRPr lang="en-US" dirty="0"/>
          </a:p>
        </p:txBody>
      </p:sp>
      <p:sp>
        <p:nvSpPr>
          <p:cNvPr id="3" name="Content Placeholder 2"/>
          <p:cNvSpPr>
            <a:spLocks noGrp="1"/>
          </p:cNvSpPr>
          <p:nvPr>
            <p:ph idx="1"/>
          </p:nvPr>
        </p:nvSpPr>
        <p:spPr>
          <a:xfrm>
            <a:off x="457200" y="1279301"/>
            <a:ext cx="5338936" cy="4525963"/>
          </a:xfrm>
        </p:spPr>
        <p:txBody>
          <a:bodyPr>
            <a:noAutofit/>
          </a:bodyPr>
          <a:lstStyle/>
          <a:p>
            <a:r>
              <a:rPr lang="en-US" sz="3600" dirty="0" smtClean="0"/>
              <a:t>Twitter:</a:t>
            </a:r>
          </a:p>
          <a:p>
            <a:pPr lvl="1"/>
            <a:r>
              <a:rPr lang="en-US" sz="3200" dirty="0" smtClean="0"/>
              <a:t>300M active users, 500M tweets per day</a:t>
            </a:r>
            <a:endParaRPr lang="en-US" sz="3200" dirty="0"/>
          </a:p>
          <a:p>
            <a:r>
              <a:rPr lang="en-US" sz="3600" dirty="0" smtClean="0"/>
              <a:t>Facebook:</a:t>
            </a:r>
          </a:p>
          <a:p>
            <a:pPr lvl="1"/>
            <a:r>
              <a:rPr lang="en-US" sz="3200" dirty="0" smtClean="0"/>
              <a:t>1.4B active users, 44M posts per day</a:t>
            </a:r>
            <a:endParaRPr lang="en-US" sz="3200" dirty="0"/>
          </a:p>
          <a:p>
            <a:r>
              <a:rPr lang="en-US" sz="3600" dirty="0" err="1" smtClean="0"/>
              <a:t>Tumblr</a:t>
            </a:r>
            <a:r>
              <a:rPr lang="en-US" sz="3600" dirty="0" smtClean="0"/>
              <a:t>:</a:t>
            </a:r>
          </a:p>
          <a:p>
            <a:pPr lvl="1"/>
            <a:r>
              <a:rPr lang="en-US" sz="3200" dirty="0" smtClean="0"/>
              <a:t>110M active users, 114M posts per day</a:t>
            </a:r>
          </a:p>
        </p:txBody>
      </p:sp>
      <p:pic>
        <p:nvPicPr>
          <p:cNvPr id="4" name="Picture 3"/>
          <p:cNvPicPr>
            <a:picLocks noChangeAspect="1"/>
          </p:cNvPicPr>
          <p:nvPr/>
        </p:nvPicPr>
        <p:blipFill>
          <a:blip r:embed="rId3"/>
          <a:stretch>
            <a:fillRect/>
          </a:stretch>
        </p:blipFill>
        <p:spPr>
          <a:xfrm>
            <a:off x="6516216" y="1537906"/>
            <a:ext cx="1449370" cy="1171014"/>
          </a:xfrm>
          <a:prstGeom prst="rect">
            <a:avLst/>
          </a:prstGeom>
        </p:spPr>
      </p:pic>
      <p:pic>
        <p:nvPicPr>
          <p:cNvPr id="5" name="Picture 4"/>
          <p:cNvPicPr>
            <a:picLocks noChangeAspect="1"/>
          </p:cNvPicPr>
          <p:nvPr/>
        </p:nvPicPr>
        <p:blipFill>
          <a:blip r:embed="rId4"/>
          <a:stretch>
            <a:fillRect/>
          </a:stretch>
        </p:blipFill>
        <p:spPr>
          <a:xfrm>
            <a:off x="6425236" y="2852936"/>
            <a:ext cx="1440160" cy="1440160"/>
          </a:xfrm>
          <a:prstGeom prst="rect">
            <a:avLst/>
          </a:prstGeom>
        </p:spPr>
      </p:pic>
      <p:pic>
        <p:nvPicPr>
          <p:cNvPr id="6" name="Picture 5"/>
          <p:cNvPicPr>
            <a:picLocks noChangeAspect="1"/>
          </p:cNvPicPr>
          <p:nvPr/>
        </p:nvPicPr>
        <p:blipFill>
          <a:blip r:embed="rId5"/>
          <a:stretch>
            <a:fillRect/>
          </a:stretch>
        </p:blipFill>
        <p:spPr>
          <a:xfrm>
            <a:off x="6322754" y="4844256"/>
            <a:ext cx="1524000" cy="889000"/>
          </a:xfrm>
          <a:prstGeom prst="rect">
            <a:avLst/>
          </a:prstGeom>
        </p:spPr>
      </p:pic>
      <p:sp>
        <p:nvSpPr>
          <p:cNvPr id="7" name="Slide Number Placeholder 6"/>
          <p:cNvSpPr>
            <a:spLocks noGrp="1"/>
          </p:cNvSpPr>
          <p:nvPr>
            <p:ph type="sldNum" sz="quarter" idx="12"/>
          </p:nvPr>
        </p:nvSpPr>
        <p:spPr/>
        <p:txBody>
          <a:bodyPr/>
          <a:lstStyle/>
          <a:p>
            <a:fld id="{57BF90F0-44BE-E84A-BBCA-A570D2532112}" type="slidenum">
              <a:rPr lang="en-US" smtClean="0"/>
              <a:t>5</a:t>
            </a:fld>
            <a:endParaRPr lang="en-US"/>
          </a:p>
        </p:txBody>
      </p:sp>
    </p:spTree>
    <p:extLst>
      <p:ext uri="{BB962C8B-B14F-4D97-AF65-F5344CB8AC3E}">
        <p14:creationId xmlns:p14="http://schemas.microsoft.com/office/powerpoint/2010/main" val="3610670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_54548368_broomarmy_andrewbayles.jpg"/>
          <p:cNvPicPr>
            <a:picLocks noChangeAspect="1"/>
          </p:cNvPicPr>
          <p:nvPr/>
        </p:nvPicPr>
        <p:blipFill>
          <a:blip r:embed="rId2"/>
          <a:stretch>
            <a:fillRect/>
          </a:stretch>
        </p:blipFill>
        <p:spPr>
          <a:xfrm>
            <a:off x="931334" y="941265"/>
            <a:ext cx="7162800" cy="5280270"/>
          </a:xfrm>
          <a:prstGeom prst="rect">
            <a:avLst/>
          </a:prstGeom>
        </p:spPr>
      </p:pic>
      <p:sp>
        <p:nvSpPr>
          <p:cNvPr id="2" name="Slide Number Placeholder 1"/>
          <p:cNvSpPr>
            <a:spLocks noGrp="1"/>
          </p:cNvSpPr>
          <p:nvPr>
            <p:ph type="sldNum" sz="quarter" idx="12"/>
          </p:nvPr>
        </p:nvSpPr>
        <p:spPr/>
        <p:txBody>
          <a:bodyPr/>
          <a:lstStyle/>
          <a:p>
            <a:fld id="{57BF90F0-44BE-E84A-BBCA-A570D2532112}" type="slidenum">
              <a:rPr lang="en-US" smtClean="0"/>
              <a:t>6</a:t>
            </a:fld>
            <a:endParaRPr lang="en-US"/>
          </a:p>
        </p:txBody>
      </p:sp>
    </p:spTree>
    <p:extLst>
      <p:ext uri="{BB962C8B-B14F-4D97-AF65-F5344CB8AC3E}">
        <p14:creationId xmlns:p14="http://schemas.microsoft.com/office/powerpoint/2010/main" val="2194080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24087" t="46455" r="45827" b="15978"/>
          <a:stretch/>
        </p:blipFill>
        <p:spPr>
          <a:xfrm>
            <a:off x="4308567" y="98425"/>
            <a:ext cx="3319410" cy="2331509"/>
          </a:xfrm>
          <a:prstGeom prst="rect">
            <a:avLst/>
          </a:prstGeom>
          <a:ln>
            <a:solidFill>
              <a:schemeClr val="tx1"/>
            </a:solidFill>
          </a:ln>
        </p:spPr>
      </p:pic>
      <p:pic>
        <p:nvPicPr>
          <p:cNvPr id="6" name="Picture 5"/>
          <p:cNvPicPr>
            <a:picLocks noChangeAspect="1"/>
          </p:cNvPicPr>
          <p:nvPr/>
        </p:nvPicPr>
        <p:blipFill rotWithShape="1">
          <a:blip r:embed="rId4"/>
          <a:srcRect l="15733" t="12851" r="40256" b="11554"/>
          <a:stretch/>
        </p:blipFill>
        <p:spPr>
          <a:xfrm>
            <a:off x="0" y="2549892"/>
            <a:ext cx="2980800" cy="2880000"/>
          </a:xfrm>
          <a:prstGeom prst="rect">
            <a:avLst/>
          </a:prstGeom>
          <a:ln>
            <a:solidFill>
              <a:schemeClr val="tx1"/>
            </a:solidFill>
          </a:ln>
        </p:spPr>
      </p:pic>
      <p:pic>
        <p:nvPicPr>
          <p:cNvPr id="7" name="Picture 6"/>
          <p:cNvPicPr>
            <a:picLocks noChangeAspect="1"/>
          </p:cNvPicPr>
          <p:nvPr/>
        </p:nvPicPr>
        <p:blipFill rotWithShape="1">
          <a:blip r:embed="rId5"/>
          <a:srcRect l="5454" t="24834" r="28910" b="4636"/>
          <a:stretch/>
        </p:blipFill>
        <p:spPr>
          <a:xfrm>
            <a:off x="93774" y="98425"/>
            <a:ext cx="3951522" cy="2331508"/>
          </a:xfrm>
          <a:prstGeom prst="rect">
            <a:avLst/>
          </a:prstGeom>
          <a:ln>
            <a:solidFill>
              <a:schemeClr val="tx1"/>
            </a:solidFill>
          </a:ln>
        </p:spPr>
      </p:pic>
      <p:pic>
        <p:nvPicPr>
          <p:cNvPr id="8" name="Picture 7"/>
          <p:cNvPicPr>
            <a:picLocks noChangeAspect="1"/>
          </p:cNvPicPr>
          <p:nvPr/>
        </p:nvPicPr>
        <p:blipFill rotWithShape="1">
          <a:blip r:embed="rId6"/>
          <a:srcRect l="22914" t="30480" r="40652" b="3766"/>
          <a:stretch/>
        </p:blipFill>
        <p:spPr>
          <a:xfrm>
            <a:off x="5901649" y="3633591"/>
            <a:ext cx="2850001" cy="2880000"/>
          </a:xfrm>
          <a:prstGeom prst="rect">
            <a:avLst/>
          </a:prstGeom>
          <a:ln>
            <a:solidFill>
              <a:schemeClr val="tx1"/>
            </a:solidFill>
          </a:ln>
        </p:spPr>
      </p:pic>
      <p:pic>
        <p:nvPicPr>
          <p:cNvPr id="9" name="Picture 8"/>
          <p:cNvPicPr>
            <a:picLocks noChangeAspect="1"/>
          </p:cNvPicPr>
          <p:nvPr/>
        </p:nvPicPr>
        <p:blipFill rotWithShape="1">
          <a:blip r:embed="rId7"/>
          <a:srcRect l="5605" t="35618" r="38884" b="5137"/>
          <a:stretch/>
        </p:blipFill>
        <p:spPr>
          <a:xfrm>
            <a:off x="5208122" y="1025523"/>
            <a:ext cx="3897778" cy="2340000"/>
          </a:xfrm>
          <a:prstGeom prst="rect">
            <a:avLst/>
          </a:prstGeom>
          <a:ln>
            <a:solidFill>
              <a:schemeClr val="tx1"/>
            </a:solidFill>
          </a:ln>
        </p:spPr>
      </p:pic>
      <p:pic>
        <p:nvPicPr>
          <p:cNvPr id="5" name="Picture 4"/>
          <p:cNvPicPr>
            <a:picLocks noChangeAspect="1"/>
          </p:cNvPicPr>
          <p:nvPr/>
        </p:nvPicPr>
        <p:blipFill rotWithShape="1">
          <a:blip r:embed="rId8"/>
          <a:srcRect l="22749" t="5669" r="43021" b="4750"/>
          <a:stretch/>
        </p:blipFill>
        <p:spPr>
          <a:xfrm>
            <a:off x="804251" y="3633591"/>
            <a:ext cx="1907545" cy="2808000"/>
          </a:xfrm>
          <a:prstGeom prst="rect">
            <a:avLst/>
          </a:prstGeom>
          <a:ln>
            <a:solidFill>
              <a:schemeClr val="tx1"/>
            </a:solidFill>
          </a:ln>
        </p:spPr>
      </p:pic>
      <p:pic>
        <p:nvPicPr>
          <p:cNvPr id="10" name="Picture 9"/>
          <p:cNvPicPr>
            <a:picLocks noChangeAspect="1"/>
          </p:cNvPicPr>
          <p:nvPr/>
        </p:nvPicPr>
        <p:blipFill rotWithShape="1">
          <a:blip r:embed="rId9"/>
          <a:srcRect l="22760" t="9608" r="29909" b="11996"/>
          <a:stretch/>
        </p:blipFill>
        <p:spPr>
          <a:xfrm>
            <a:off x="2711796" y="2130791"/>
            <a:ext cx="3013919" cy="2808000"/>
          </a:xfrm>
          <a:prstGeom prst="rect">
            <a:avLst/>
          </a:prstGeom>
          <a:ln>
            <a:solidFill>
              <a:schemeClr val="tx1"/>
            </a:solidFill>
          </a:ln>
        </p:spPr>
      </p:pic>
      <p:pic>
        <p:nvPicPr>
          <p:cNvPr id="11" name="Picture 10"/>
          <p:cNvPicPr>
            <a:picLocks noChangeAspect="1"/>
          </p:cNvPicPr>
          <p:nvPr/>
        </p:nvPicPr>
        <p:blipFill rotWithShape="1">
          <a:blip r:embed="rId10"/>
          <a:srcRect l="5244" t="4076" r="40344" b="28921"/>
          <a:stretch/>
        </p:blipFill>
        <p:spPr>
          <a:xfrm>
            <a:off x="3169123" y="4626687"/>
            <a:ext cx="3096136" cy="2021207"/>
          </a:xfrm>
          <a:prstGeom prst="rect">
            <a:avLst/>
          </a:prstGeom>
        </p:spPr>
      </p:pic>
      <p:sp>
        <p:nvSpPr>
          <p:cNvPr id="2" name="Slide Number Placeholder 1"/>
          <p:cNvSpPr>
            <a:spLocks noGrp="1"/>
          </p:cNvSpPr>
          <p:nvPr>
            <p:ph type="sldNum" sz="quarter" idx="12"/>
          </p:nvPr>
        </p:nvSpPr>
        <p:spPr/>
        <p:txBody>
          <a:bodyPr/>
          <a:lstStyle/>
          <a:p>
            <a:fld id="{57BF90F0-44BE-E84A-BBCA-A570D2532112}" type="slidenum">
              <a:rPr lang="en-US" smtClean="0"/>
              <a:t>7</a:t>
            </a:fld>
            <a:endParaRPr lang="en-US"/>
          </a:p>
        </p:txBody>
      </p:sp>
    </p:spTree>
    <p:extLst>
      <p:ext uri="{BB962C8B-B14F-4D97-AF65-F5344CB8AC3E}">
        <p14:creationId xmlns:p14="http://schemas.microsoft.com/office/powerpoint/2010/main" val="458697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Wildfires</a:t>
            </a:r>
            <a:endParaRPr lang="en-US" dirty="0"/>
          </a:p>
        </p:txBody>
      </p:sp>
      <p:sp>
        <p:nvSpPr>
          <p:cNvPr id="3" name="Content Placeholder 2"/>
          <p:cNvSpPr>
            <a:spLocks noGrp="1"/>
          </p:cNvSpPr>
          <p:nvPr>
            <p:ph idx="1"/>
          </p:nvPr>
        </p:nvSpPr>
        <p:spPr/>
        <p:txBody>
          <a:bodyPr>
            <a:normAutofit/>
          </a:bodyPr>
          <a:lstStyle/>
          <a:p>
            <a:pPr marL="457200" indent="-457200">
              <a:buFont typeface="Arial" panose="020B0604020202020204" pitchFamily="34" charset="0"/>
              <a:buChar char="•"/>
            </a:pPr>
            <a:r>
              <a:rPr lang="en-GB" dirty="0"/>
              <a:t>How can we understand social media content and its impacts? </a:t>
            </a:r>
          </a:p>
          <a:p>
            <a:pPr marL="457200" indent="-457200">
              <a:buFont typeface="Arial" panose="020B0604020202020204" pitchFamily="34" charset="0"/>
              <a:buChar char="•"/>
            </a:pPr>
            <a:r>
              <a:rPr lang="en-GB" dirty="0" smtClean="0"/>
              <a:t>Who is responsible </a:t>
            </a:r>
            <a:r>
              <a:rPr lang="en-GB" dirty="0"/>
              <a:t>for managing </a:t>
            </a:r>
            <a:r>
              <a:rPr lang="en-GB" dirty="0" smtClean="0"/>
              <a:t>the spread </a:t>
            </a:r>
            <a:r>
              <a:rPr lang="en-GB" dirty="0"/>
              <a:t>of provocative content</a:t>
            </a:r>
            <a:r>
              <a:rPr lang="en-GB" dirty="0" smtClean="0"/>
              <a:t>?</a:t>
            </a:r>
            <a:endParaRPr lang="en-GB" dirty="0"/>
          </a:p>
          <a:p>
            <a:pPr marL="457200" indent="-457200">
              <a:buFont typeface="Arial" panose="020B0604020202020204" pitchFamily="34" charset="0"/>
              <a:buChar char="•"/>
            </a:pPr>
            <a:r>
              <a:rPr lang="en-GB" dirty="0"/>
              <a:t>How can we balance </a:t>
            </a:r>
            <a:r>
              <a:rPr lang="en-GB" dirty="0" smtClean="0"/>
              <a:t>concerns about harm with </a:t>
            </a:r>
            <a:r>
              <a:rPr lang="en-GB" dirty="0"/>
              <a:t>rights to freedom of speech? </a:t>
            </a:r>
          </a:p>
        </p:txBody>
      </p:sp>
      <p:sp>
        <p:nvSpPr>
          <p:cNvPr id="4" name="Slide Number Placeholder 3"/>
          <p:cNvSpPr>
            <a:spLocks noGrp="1"/>
          </p:cNvSpPr>
          <p:nvPr>
            <p:ph type="sldNum" sz="quarter" idx="12"/>
          </p:nvPr>
        </p:nvSpPr>
        <p:spPr/>
        <p:txBody>
          <a:bodyPr/>
          <a:lstStyle/>
          <a:p>
            <a:fld id="{57BF90F0-44BE-E84A-BBCA-A570D2532112}" type="slidenum">
              <a:rPr lang="en-US" smtClean="0"/>
              <a:t>8</a:t>
            </a:fld>
            <a:endParaRPr lang="en-US"/>
          </a:p>
        </p:txBody>
      </p:sp>
    </p:spTree>
    <p:extLst>
      <p:ext uri="{BB962C8B-B14F-4D97-AF65-F5344CB8AC3E}">
        <p14:creationId xmlns:p14="http://schemas.microsoft.com/office/powerpoint/2010/main" val="1891129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22749" y="616734"/>
            <a:ext cx="8179463" cy="3579798"/>
          </a:xfrm>
          <a:prstGeom prst="rect">
            <a:avLst/>
          </a:prstGeom>
        </p:spPr>
        <p:txBody>
          <a:bodyPr>
            <a:normAutofit/>
          </a:bodyPr>
          <a:lstStyle>
            <a:lvl1pPr marL="324075" indent="-324075" algn="l" defTabSz="432100" rtl="0" eaLnBrk="1" latinLnBrk="0" hangingPunct="1">
              <a:spcBef>
                <a:spcPct val="20000"/>
              </a:spcBef>
              <a:buFont typeface="Arial"/>
              <a:buChar char="•"/>
              <a:defRPr sz="3000" kern="1200">
                <a:solidFill>
                  <a:schemeClr val="tx1"/>
                </a:solidFill>
                <a:latin typeface="+mn-lt"/>
                <a:ea typeface="+mn-ea"/>
                <a:cs typeface="+mn-cs"/>
              </a:defRPr>
            </a:lvl1pPr>
            <a:lvl2pPr marL="702162" indent="-270062" algn="l" defTabSz="432100" rtl="0" eaLnBrk="1" latinLnBrk="0" hangingPunct="1">
              <a:spcBef>
                <a:spcPct val="20000"/>
              </a:spcBef>
              <a:buFont typeface="Arial"/>
              <a:buChar char="–"/>
              <a:defRPr sz="2600" kern="1200">
                <a:solidFill>
                  <a:schemeClr val="tx1"/>
                </a:solidFill>
                <a:latin typeface="+mn-lt"/>
                <a:ea typeface="+mn-ea"/>
                <a:cs typeface="+mn-cs"/>
              </a:defRPr>
            </a:lvl2pPr>
            <a:lvl3pPr marL="1080249" indent="-216050" algn="l" defTabSz="432100" rtl="0" eaLnBrk="1" latinLnBrk="0" hangingPunct="1">
              <a:spcBef>
                <a:spcPct val="20000"/>
              </a:spcBef>
              <a:buFont typeface="Arial"/>
              <a:buChar char="•"/>
              <a:defRPr sz="2300" kern="1200">
                <a:solidFill>
                  <a:schemeClr val="tx1"/>
                </a:solidFill>
                <a:latin typeface="+mn-lt"/>
                <a:ea typeface="+mn-ea"/>
                <a:cs typeface="+mn-cs"/>
              </a:defRPr>
            </a:lvl3pPr>
            <a:lvl4pPr marL="1512349" indent="-216050" algn="l" defTabSz="432100" rtl="0" eaLnBrk="1" latinLnBrk="0" hangingPunct="1">
              <a:spcBef>
                <a:spcPct val="20000"/>
              </a:spcBef>
              <a:buFont typeface="Arial"/>
              <a:buChar char="–"/>
              <a:defRPr sz="1900" kern="1200">
                <a:solidFill>
                  <a:schemeClr val="tx1"/>
                </a:solidFill>
                <a:latin typeface="+mn-lt"/>
                <a:ea typeface="+mn-ea"/>
                <a:cs typeface="+mn-cs"/>
              </a:defRPr>
            </a:lvl4pPr>
            <a:lvl5pPr marL="1944449" indent="-216050" algn="l" defTabSz="432100" rtl="0" eaLnBrk="1" latinLnBrk="0" hangingPunct="1">
              <a:spcBef>
                <a:spcPct val="20000"/>
              </a:spcBef>
              <a:buFont typeface="Arial"/>
              <a:buChar char="»"/>
              <a:defRPr sz="1900" kern="1200">
                <a:solidFill>
                  <a:schemeClr val="tx1"/>
                </a:solidFill>
                <a:latin typeface="+mn-lt"/>
                <a:ea typeface="+mn-ea"/>
                <a:cs typeface="+mn-cs"/>
              </a:defRPr>
            </a:lvl5pPr>
            <a:lvl6pPr marL="2376548" indent="-216050" algn="l" defTabSz="432100" rtl="0" eaLnBrk="1" latinLnBrk="0" hangingPunct="1">
              <a:spcBef>
                <a:spcPct val="20000"/>
              </a:spcBef>
              <a:buFont typeface="Arial"/>
              <a:buChar char="•"/>
              <a:defRPr sz="1900" kern="1200">
                <a:solidFill>
                  <a:schemeClr val="tx1"/>
                </a:solidFill>
                <a:latin typeface="+mn-lt"/>
                <a:ea typeface="+mn-ea"/>
                <a:cs typeface="+mn-cs"/>
              </a:defRPr>
            </a:lvl6pPr>
            <a:lvl7pPr marL="2808648" indent="-216050" algn="l" defTabSz="432100" rtl="0" eaLnBrk="1" latinLnBrk="0" hangingPunct="1">
              <a:spcBef>
                <a:spcPct val="20000"/>
              </a:spcBef>
              <a:buFont typeface="Arial"/>
              <a:buChar char="•"/>
              <a:defRPr sz="1900" kern="1200">
                <a:solidFill>
                  <a:schemeClr val="tx1"/>
                </a:solidFill>
                <a:latin typeface="+mn-lt"/>
                <a:ea typeface="+mn-ea"/>
                <a:cs typeface="+mn-cs"/>
              </a:defRPr>
            </a:lvl7pPr>
            <a:lvl8pPr marL="3240748" indent="-216050" algn="l" defTabSz="432100" rtl="0" eaLnBrk="1" latinLnBrk="0" hangingPunct="1">
              <a:spcBef>
                <a:spcPct val="20000"/>
              </a:spcBef>
              <a:buFont typeface="Arial"/>
              <a:buChar char="•"/>
              <a:defRPr sz="1900" kern="1200">
                <a:solidFill>
                  <a:schemeClr val="tx1"/>
                </a:solidFill>
                <a:latin typeface="+mn-lt"/>
                <a:ea typeface="+mn-ea"/>
                <a:cs typeface="+mn-cs"/>
              </a:defRPr>
            </a:lvl8pPr>
            <a:lvl9pPr marL="3672848" indent="-216050" algn="l" defTabSz="432100" rtl="0" eaLnBrk="1" latinLnBrk="0" hangingPunct="1">
              <a:spcBef>
                <a:spcPct val="20000"/>
              </a:spcBef>
              <a:buFont typeface="Arial"/>
              <a:buChar char="•"/>
              <a:defRPr sz="1900" kern="1200">
                <a:solidFill>
                  <a:schemeClr val="tx1"/>
                </a:solidFill>
                <a:latin typeface="+mn-lt"/>
                <a:ea typeface="+mn-ea"/>
                <a:cs typeface="+mn-cs"/>
              </a:defRPr>
            </a:lvl9pPr>
          </a:lstStyle>
          <a:p>
            <a:pPr marL="0" indent="0" algn="ctr">
              <a:buFont typeface="Arial"/>
              <a:buNone/>
            </a:pPr>
            <a:endParaRPr lang="en-GB" dirty="0" smtClean="0">
              <a:solidFill>
                <a:schemeClr val="bg1"/>
              </a:solidFill>
            </a:endParaRPr>
          </a:p>
          <a:p>
            <a:pPr marL="0" indent="0" algn="ctr">
              <a:buFont typeface="Arial"/>
              <a:buNone/>
            </a:pPr>
            <a:r>
              <a:rPr lang="en-GB" sz="3600" b="1" dirty="0" smtClean="0">
                <a:solidFill>
                  <a:srgbClr val="000000"/>
                </a:solidFill>
              </a:rPr>
              <a:t>Global risk of digital wildfires </a:t>
            </a:r>
            <a:r>
              <a:rPr lang="en-GB" sz="3600" b="1" i="1" dirty="0" smtClean="0">
                <a:solidFill>
                  <a:srgbClr val="000000"/>
                </a:solidFill>
              </a:rPr>
              <a:t>= the rapid viral spread of information that is either intentionally or unintentionally misleading or provocative with serious consequences</a:t>
            </a:r>
          </a:p>
          <a:p>
            <a:pPr marL="0" indent="0" algn="ctr">
              <a:buFont typeface="Arial"/>
              <a:buNone/>
            </a:pPr>
            <a:endParaRPr lang="en-GB" b="1" i="1" dirty="0" smtClean="0"/>
          </a:p>
          <a:p>
            <a:pPr marL="0" indent="0" algn="ctr">
              <a:buFont typeface="Arial"/>
              <a:buNone/>
            </a:pPr>
            <a:endParaRPr lang="en-GB" i="1" dirty="0" smtClean="0"/>
          </a:p>
          <a:p>
            <a:pPr marL="0" indent="0" algn="ctr">
              <a:buFont typeface="Arial"/>
              <a:buNone/>
            </a:pPr>
            <a:endParaRPr lang="en-GB" dirty="0" smtClean="0"/>
          </a:p>
          <a:p>
            <a:pPr marL="0" indent="0" algn="ctr">
              <a:buFont typeface="Arial"/>
              <a:buNone/>
            </a:pPr>
            <a:endParaRPr lang="en-GB" dirty="0" smtClean="0"/>
          </a:p>
          <a:p>
            <a:pPr marL="0" indent="0" algn="ctr">
              <a:buFont typeface="Arial"/>
              <a:buNone/>
            </a:pPr>
            <a:endParaRPr lang="en-GB" dirty="0" smtClean="0"/>
          </a:p>
          <a:p>
            <a:pPr marL="0" indent="0" algn="ctr">
              <a:buFont typeface="Arial"/>
              <a:buNone/>
            </a:pPr>
            <a:endParaRPr lang="en-GB" dirty="0" smtClean="0"/>
          </a:p>
          <a:p>
            <a:pPr marL="0" indent="0" algn="ctr">
              <a:buFont typeface="Arial"/>
              <a:buNone/>
            </a:pPr>
            <a:endParaRPr lang="en-GB" dirty="0" smtClean="0"/>
          </a:p>
          <a:p>
            <a:pPr marL="0" indent="0" algn="ctr">
              <a:buFont typeface="Arial"/>
              <a:buNone/>
            </a:pPr>
            <a:endParaRPr lang="en-GB" dirty="0" smtClean="0"/>
          </a:p>
        </p:txBody>
      </p:sp>
      <p:sp>
        <p:nvSpPr>
          <p:cNvPr id="5" name="Rectangle 4"/>
          <p:cNvSpPr/>
          <p:nvPr/>
        </p:nvSpPr>
        <p:spPr>
          <a:xfrm>
            <a:off x="266700" y="4855772"/>
            <a:ext cx="8661399" cy="954107"/>
          </a:xfrm>
          <a:prstGeom prst="rect">
            <a:avLst/>
          </a:prstGeom>
        </p:spPr>
        <p:txBody>
          <a:bodyPr wrap="square">
            <a:spAutoFit/>
          </a:bodyPr>
          <a:lstStyle/>
          <a:p>
            <a:pPr algn="ctr"/>
            <a:r>
              <a:rPr lang="en-GB" sz="2800" dirty="0">
                <a:solidFill>
                  <a:srgbClr val="000000"/>
                </a:solidFill>
              </a:rPr>
              <a:t>World Economic Forum 2013: </a:t>
            </a:r>
            <a:r>
              <a:rPr lang="en-GB" sz="2800" i="1" dirty="0">
                <a:solidFill>
                  <a:srgbClr val="000000"/>
                </a:solidFill>
              </a:rPr>
              <a:t>Digital wildfires in a hyperconnected world</a:t>
            </a:r>
            <a:endParaRPr lang="en-GB" sz="2800" dirty="0">
              <a:solidFill>
                <a:srgbClr val="000000"/>
              </a:solidFill>
            </a:endParaRPr>
          </a:p>
        </p:txBody>
      </p:sp>
      <p:sp>
        <p:nvSpPr>
          <p:cNvPr id="2" name="Slide Number Placeholder 1"/>
          <p:cNvSpPr>
            <a:spLocks noGrp="1"/>
          </p:cNvSpPr>
          <p:nvPr>
            <p:ph type="sldNum" sz="quarter" idx="12"/>
          </p:nvPr>
        </p:nvSpPr>
        <p:spPr/>
        <p:txBody>
          <a:bodyPr/>
          <a:lstStyle/>
          <a:p>
            <a:fld id="{57BF90F0-44BE-E84A-BBCA-A570D2532112}" type="slidenum">
              <a:rPr lang="en-US" smtClean="0"/>
              <a:t>9</a:t>
            </a:fld>
            <a:endParaRPr lang="en-US"/>
          </a:p>
        </p:txBody>
      </p:sp>
    </p:spTree>
    <p:extLst>
      <p:ext uri="{BB962C8B-B14F-4D97-AF65-F5344CB8AC3E}">
        <p14:creationId xmlns:p14="http://schemas.microsoft.com/office/powerpoint/2010/main" val="35646420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285</TotalTime>
  <Words>2348</Words>
  <Application>Microsoft Office PowerPoint</Application>
  <PresentationFormat>On-screen Show (4:3)</PresentationFormat>
  <Paragraphs>252</Paragraphs>
  <Slides>38</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38</vt:i4>
      </vt:variant>
    </vt:vector>
  </HeadingPairs>
  <TitlesOfParts>
    <vt:vector size="48" baseType="lpstr">
      <vt:lpstr>宋体</vt:lpstr>
      <vt:lpstr>Arial</vt:lpstr>
      <vt:lpstr>Arial Rounded MT Bold</vt:lpstr>
      <vt:lpstr>Calibri</vt:lpstr>
      <vt:lpstr>Gill Sans</vt:lpstr>
      <vt:lpstr>NanumGothic</vt:lpstr>
      <vt:lpstr>Viner Hand ITC</vt:lpstr>
      <vt:lpstr>Vladimir Script</vt:lpstr>
      <vt:lpstr>ヒラギノ角ゴ ProN W3</vt:lpstr>
      <vt:lpstr>Office Theme</vt:lpstr>
      <vt:lpstr>Digital Wildfires and the challenges of governance in social media </vt:lpstr>
      <vt:lpstr>Overview</vt:lpstr>
      <vt:lpstr>What is Social Informatics?</vt:lpstr>
      <vt:lpstr>The Rise of Social Media</vt:lpstr>
      <vt:lpstr>Social Media: Some Statistics</vt:lpstr>
      <vt:lpstr>PowerPoint Presentation</vt:lpstr>
      <vt:lpstr>PowerPoint Presentation</vt:lpstr>
      <vt:lpstr>Digital Wildfires</vt:lpstr>
      <vt:lpstr>PowerPoint Presentation</vt:lpstr>
      <vt:lpstr>Digital wildfires as a challenge to the governance of social media</vt:lpstr>
      <vt:lpstr>The riots study: How was Social Media Used?</vt:lpstr>
      <vt:lpstr>Rumours on Twitter</vt:lpstr>
      <vt:lpstr>PowerPoint Presentation</vt:lpstr>
      <vt:lpstr>PowerPoint Presentation</vt:lpstr>
      <vt:lpstr>Rumours and Social Media</vt:lpstr>
      <vt:lpstr>PowerPoint Presentation</vt:lpstr>
      <vt:lpstr>Provocative posts on social media</vt:lpstr>
      <vt:lpstr>Legal regulation </vt:lpstr>
      <vt:lpstr>Deindividuation</vt:lpstr>
      <vt:lpstr>Caroline Criado-Perez</vt:lpstr>
      <vt:lpstr>Responses from social media platforms </vt:lpstr>
      <vt:lpstr>PowerPoint Presentation</vt:lpstr>
      <vt:lpstr>Opportunities to further responsible governance of social media</vt:lpstr>
      <vt:lpstr>Counter speech</vt:lpstr>
      <vt:lpstr>Digilantism</vt:lpstr>
      <vt:lpstr>Dimensions of digilantism</vt:lpstr>
      <vt:lpstr>Cat in the bin woman</vt:lpstr>
      <vt:lpstr>Aftermath</vt:lpstr>
      <vt:lpstr>Justine Sacco</vt:lpstr>
      <vt:lpstr>Aftermath</vt:lpstr>
      <vt:lpstr>Important features of this case</vt:lpstr>
      <vt:lpstr>PowerPoint Presentation</vt:lpstr>
      <vt:lpstr>Digital Wildfires Project</vt:lpstr>
      <vt:lpstr>Resources for schools</vt:lpstr>
      <vt:lpstr>Is technology part of the answer?</vt:lpstr>
      <vt:lpstr>Further reading</vt:lpstr>
      <vt:lpstr>Digital Wildfires Project</vt:lpstr>
      <vt:lpstr>Thank You</vt:lpstr>
    </vt:vector>
  </TitlesOfParts>
  <Company>Manchester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 Procter</dc:creator>
  <cp:lastModifiedBy>Bibizadeh, Roxanne</cp:lastModifiedBy>
  <cp:revision>131</cp:revision>
  <cp:lastPrinted>2016-02-13T12:43:11Z</cp:lastPrinted>
  <dcterms:created xsi:type="dcterms:W3CDTF">2016-02-05T08:49:52Z</dcterms:created>
  <dcterms:modified xsi:type="dcterms:W3CDTF">2017-02-22T14:25:55Z</dcterms:modified>
</cp:coreProperties>
</file>