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300" r:id="rId2"/>
    <p:sldId id="256" r:id="rId3"/>
    <p:sldId id="264" r:id="rId4"/>
    <p:sldId id="301" r:id="rId5"/>
    <p:sldId id="302" r:id="rId6"/>
    <p:sldId id="265" r:id="rId7"/>
    <p:sldId id="266" r:id="rId8"/>
    <p:sldId id="276" r:id="rId9"/>
    <p:sldId id="267" r:id="rId10"/>
    <p:sldId id="268" r:id="rId11"/>
    <p:sldId id="270" r:id="rId12"/>
    <p:sldId id="275" r:id="rId13"/>
    <p:sldId id="303" r:id="rId14"/>
    <p:sldId id="257" r:id="rId15"/>
    <p:sldId id="274" r:id="rId16"/>
    <p:sldId id="258" r:id="rId17"/>
    <p:sldId id="259" r:id="rId18"/>
    <p:sldId id="260" r:id="rId19"/>
    <p:sldId id="261" r:id="rId20"/>
    <p:sldId id="262" r:id="rId21"/>
    <p:sldId id="263" r:id="rId22"/>
    <p:sldId id="271" r:id="rId23"/>
    <p:sldId id="273" r:id="rId24"/>
    <p:sldId id="277" r:id="rId25"/>
    <p:sldId id="278" r:id="rId26"/>
    <p:sldId id="279" r:id="rId27"/>
    <p:sldId id="280" r:id="rId28"/>
    <p:sldId id="281" r:id="rId29"/>
    <p:sldId id="282" r:id="rId30"/>
    <p:sldId id="283" r:id="rId31"/>
    <p:sldId id="284" r:id="rId32"/>
    <p:sldId id="289" r:id="rId33"/>
    <p:sldId id="290" r:id="rId34"/>
    <p:sldId id="285" r:id="rId35"/>
    <p:sldId id="286" r:id="rId36"/>
    <p:sldId id="287" r:id="rId37"/>
    <p:sldId id="288" r:id="rId38"/>
    <p:sldId id="291" r:id="rId39"/>
    <p:sldId id="295" r:id="rId40"/>
    <p:sldId id="292" r:id="rId41"/>
    <p:sldId id="296" r:id="rId42"/>
    <p:sldId id="293" r:id="rId43"/>
    <p:sldId id="294" r:id="rId44"/>
    <p:sldId id="298" r:id="rId45"/>
    <p:sldId id="297" r:id="rId46"/>
    <p:sldId id="299"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6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0E9822-A117-B746-B7F9-D502700521A5}" type="datetimeFigureOut">
              <a:rPr lang="en-US" smtClean="0"/>
              <a:t>09/01/18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DBC929-6413-D248-92AE-BC68FDC90764}" type="slidenum">
              <a:rPr lang="en-US" smtClean="0"/>
              <a:t>‹#›</a:t>
            </a:fld>
            <a:endParaRPr lang="en-US"/>
          </a:p>
        </p:txBody>
      </p:sp>
    </p:spTree>
    <p:extLst>
      <p:ext uri="{BB962C8B-B14F-4D97-AF65-F5344CB8AC3E}">
        <p14:creationId xmlns:p14="http://schemas.microsoft.com/office/powerpoint/2010/main" val="25247066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7908414-BEA8-A34A-ABEE-DF536F0A2292}" type="slidenum">
              <a:rPr lang="en-US" smtClean="0"/>
              <a:t>4</a:t>
            </a:fld>
            <a:endParaRPr lang="en-US"/>
          </a:p>
        </p:txBody>
      </p:sp>
    </p:spTree>
    <p:extLst>
      <p:ext uri="{BB962C8B-B14F-4D97-AF65-F5344CB8AC3E}">
        <p14:creationId xmlns:p14="http://schemas.microsoft.com/office/powerpoint/2010/main" val="154485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7908414-BEA8-A34A-ABEE-DF536F0A2292}" type="slidenum">
              <a:rPr lang="en-US" smtClean="0"/>
              <a:t>5</a:t>
            </a:fld>
            <a:endParaRPr lang="en-US"/>
          </a:p>
        </p:txBody>
      </p:sp>
    </p:spTree>
    <p:extLst>
      <p:ext uri="{BB962C8B-B14F-4D97-AF65-F5344CB8AC3E}">
        <p14:creationId xmlns:p14="http://schemas.microsoft.com/office/powerpoint/2010/main" val="53792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09/01/18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65533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09/01/18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00800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09/01/18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366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09/01/18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460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0E55ED0-F4D1-E644-82B9-8A9B7EFE6947}" type="datetimeFigureOut">
              <a:rPr lang="en-US" smtClean="0"/>
              <a:t>09/01/18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762354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0E55ED0-F4D1-E644-82B9-8A9B7EFE6947}" type="datetimeFigureOut">
              <a:rPr lang="en-US" smtClean="0"/>
              <a:t>09/01/18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593577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0E55ED0-F4D1-E644-82B9-8A9B7EFE6947}" type="datetimeFigureOut">
              <a:rPr lang="en-US" smtClean="0"/>
              <a:t>09/01/18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462829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0E55ED0-F4D1-E644-82B9-8A9B7EFE6947}" type="datetimeFigureOut">
              <a:rPr lang="en-US" smtClean="0"/>
              <a:t>09/01/18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596647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55ED0-F4D1-E644-82B9-8A9B7EFE6947}" type="datetimeFigureOut">
              <a:rPr lang="en-US" smtClean="0"/>
              <a:t>09/01/18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70460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09/01/18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2102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09/01/18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44893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55ED0-F4D1-E644-82B9-8A9B7EFE6947}" type="datetimeFigureOut">
              <a:rPr lang="en-US" smtClean="0"/>
              <a:t>09/01/18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E039F1-CE1A-1743-8B81-12B99EE5E62B}" type="slidenum">
              <a:rPr lang="en-US" smtClean="0"/>
              <a:t>‹#›</a:t>
            </a:fld>
            <a:endParaRPr lang="en-US"/>
          </a:p>
        </p:txBody>
      </p:sp>
    </p:spTree>
    <p:extLst>
      <p:ext uri="{BB962C8B-B14F-4D97-AF65-F5344CB8AC3E}">
        <p14:creationId xmlns:p14="http://schemas.microsoft.com/office/powerpoint/2010/main" val="1609719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lYRy4m14sLI7rM&amp;tbnid=T64SiGkKozGWHM:&amp;ved=0CAUQjRw&amp;url=http://www.ablogtowatch.com/timezonecom-forums-guilty-of-indiscriminate-banning-of-members-censorship-and-parlaying-to-advertisers-effectively-anti-user/&amp;ei=MOqdU9KUGqvA7AbR6IGAAQ&amp;bvm=bv.68911936,d.d2k&amp;psig=AFQjCNGxz2uI2NOAeD77OiZriu9jUQl6Tg&amp;ust=1402944372998972" TargetMode="External"/><Relationship Id="rId3"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HB1Fh7POqmpBPM&amp;tbnid=qLZYQZkgQ58rSM:&amp;ved=0CAUQjRw&amp;url=http://annieneugebauer.com/2012/01/09/disagreeing-with-books-writer-responsibility-and-reader-accountability/&amp;ei=xWKgU7KRGqzQ7Ab30oD4Dg&amp;bvm=bv.68911936,d.ZGU&amp;psig=AFQjCNFGMMJu1s36TQW6XpqYDWmPNtn9Fg&amp;ust=1403105924892482" TargetMode="External"/><Relationship Id="rId3"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ecularism.org.uk/news/2015/12/islamist-students-try-to-disrupt-ex-muslim-maryam-namazies-talk-on-blasphemy-at-goldsmiths-university" TargetMode="External"/><Relationship Id="rId3" Type="http://schemas.openxmlformats.org/officeDocument/2006/relationships/hyperlink" Target="http://maryamnamazie.com/codeless_portfolio/goldsmiths-university-islamist-thugs-fail-disrupt-speech-blasphemy-apostasy/"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assessmen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commentisfree/2015/sep/23/sexual-consent-rape-prosecution-myth-consenti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w6_3YQB6B0"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My name is</a:t>
            </a:r>
            <a:r>
              <a:rPr lang="en-US" dirty="0" smtClean="0"/>
              <a:t>?</a:t>
            </a:r>
            <a:endParaRPr lang="en-US" dirty="0"/>
          </a:p>
        </p:txBody>
      </p:sp>
      <p:sp>
        <p:nvSpPr>
          <p:cNvPr id="3" name="Content Placeholder 2"/>
          <p:cNvSpPr>
            <a:spLocks noGrp="1"/>
          </p:cNvSpPr>
          <p:nvPr>
            <p:ph idx="1"/>
          </p:nvPr>
        </p:nvSpPr>
        <p:spPr/>
        <p:txBody>
          <a:bodyPr/>
          <a:lstStyle/>
          <a:p>
            <a:pPr marL="400050" lvl="1" indent="0">
              <a:buNone/>
            </a:pPr>
            <a:r>
              <a:rPr lang="en-US" sz="3200" dirty="0" smtClean="0"/>
              <a:t>Create </a:t>
            </a:r>
            <a:r>
              <a:rPr lang="en-US" sz="3200" dirty="0"/>
              <a:t>a name badge, before your name attach an adjective that not only describes a dominant characteristic, but also starts with the same letter as your name. For example: Loud Lucy or Dynamic Dave</a:t>
            </a:r>
          </a:p>
        </p:txBody>
      </p:sp>
    </p:spTree>
    <p:extLst>
      <p:ext uri="{BB962C8B-B14F-4D97-AF65-F5344CB8AC3E}">
        <p14:creationId xmlns:p14="http://schemas.microsoft.com/office/powerpoint/2010/main" val="21549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7031"/>
            <a:ext cx="8229600" cy="2199516"/>
          </a:xfrm>
        </p:spPr>
        <p:txBody>
          <a:bodyPr>
            <a:normAutofit fontScale="90000"/>
          </a:bodyPr>
          <a:lstStyle/>
          <a:p>
            <a:r>
              <a:rPr lang="en-GB" dirty="0" smtClean="0"/>
              <a:t>Do we have freedom of expression</a:t>
            </a:r>
            <a:r>
              <a:rPr lang="en-GB" dirty="0"/>
              <a:t>?</a:t>
            </a:r>
            <a:br>
              <a:rPr lang="en-GB" dirty="0"/>
            </a:br>
            <a:r>
              <a:rPr lang="en-GB" dirty="0"/>
              <a:t>Can we ever obtain freedom of expression</a:t>
            </a:r>
            <a:r>
              <a:rPr lang="en-GB" dirty="0" smtClean="0"/>
              <a:t>?</a:t>
            </a:r>
            <a:endParaRPr lang="en-GB" dirty="0"/>
          </a:p>
        </p:txBody>
      </p:sp>
      <p:pic>
        <p:nvPicPr>
          <p:cNvPr id="3" name="Picture 2" descr="http://www.ablogtowatch.com/wp-content/uploads/2008/03/censorship.jpg">
            <a:hlinkClick r:id="rId2"/>
          </p:cNvPr>
          <p:cNvPicPr>
            <a:picLocks noChangeAspect="1" noChangeArrowheads="1"/>
          </p:cNvPicPr>
          <p:nvPr/>
        </p:nvPicPr>
        <p:blipFill>
          <a:blip r:embed="rId3" cstate="print"/>
          <a:srcRect/>
          <a:stretch>
            <a:fillRect/>
          </a:stretch>
        </p:blipFill>
        <p:spPr bwMode="auto">
          <a:xfrm>
            <a:off x="2267744" y="3284984"/>
            <a:ext cx="4824536" cy="2980703"/>
          </a:xfrm>
          <a:prstGeom prst="rect">
            <a:avLst/>
          </a:prstGeom>
          <a:noFill/>
        </p:spPr>
      </p:pic>
    </p:spTree>
    <p:extLst>
      <p:ext uri="{BB962C8B-B14F-4D97-AF65-F5344CB8AC3E}">
        <p14:creationId xmlns:p14="http://schemas.microsoft.com/office/powerpoint/2010/main" val="16547869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6491064" cy="4525963"/>
          </a:xfrm>
        </p:spPr>
        <p:txBody>
          <a:bodyPr>
            <a:normAutofit/>
          </a:bodyPr>
          <a:lstStyle/>
          <a:p>
            <a:r>
              <a:rPr lang="en-GB" dirty="0" smtClean="0">
                <a:solidFill>
                  <a:schemeClr val="tx1"/>
                </a:solidFill>
              </a:rPr>
              <a:t>Is literature capable of damaging or corrupting us?</a:t>
            </a:r>
          </a:p>
          <a:p>
            <a:r>
              <a:rPr lang="en-GB" dirty="0" smtClean="0"/>
              <a:t>Who defines the moral values that govern society? </a:t>
            </a:r>
          </a:p>
          <a:p>
            <a:endParaRPr lang="en-GB" dirty="0"/>
          </a:p>
        </p:txBody>
      </p:sp>
      <p:pic>
        <p:nvPicPr>
          <p:cNvPr id="4" name="Picture 2" descr="http://annieneugebauer.com/wp-content/uploads/2012/01/censorship.jpg">
            <a:hlinkClick r:id="rId2"/>
          </p:cNvPr>
          <p:cNvPicPr>
            <a:picLocks noChangeAspect="1" noChangeArrowheads="1"/>
          </p:cNvPicPr>
          <p:nvPr/>
        </p:nvPicPr>
        <p:blipFill>
          <a:blip r:embed="rId3" cstate="print"/>
          <a:srcRect/>
          <a:stretch>
            <a:fillRect/>
          </a:stretch>
        </p:blipFill>
        <p:spPr bwMode="auto">
          <a:xfrm>
            <a:off x="7000875" y="1628800"/>
            <a:ext cx="2143125" cy="5229201"/>
          </a:xfrm>
          <a:prstGeom prst="rect">
            <a:avLst/>
          </a:prstGeom>
          <a:noFill/>
        </p:spPr>
      </p:pic>
    </p:spTree>
    <p:extLst>
      <p:ext uri="{BB962C8B-B14F-4D97-AF65-F5344CB8AC3E}">
        <p14:creationId xmlns:p14="http://schemas.microsoft.com/office/powerpoint/2010/main" val="9777957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What is more effective in keeping the peace: blunt state censorship of “dangerous” texts, or safe interpretations of supposedly “respectable” ones?</a:t>
            </a:r>
          </a:p>
          <a:p>
            <a:r>
              <a:rPr lang="en-GB" dirty="0"/>
              <a:t>Does literature have the power to change the world?</a:t>
            </a:r>
          </a:p>
          <a:p>
            <a:endParaRPr lang="en-US" dirty="0"/>
          </a:p>
        </p:txBody>
      </p:sp>
      <p:pic>
        <p:nvPicPr>
          <p:cNvPr id="4" name="Picture 3"/>
          <p:cNvPicPr>
            <a:picLocks noChangeAspect="1"/>
          </p:cNvPicPr>
          <p:nvPr/>
        </p:nvPicPr>
        <p:blipFill>
          <a:blip r:embed="rId2"/>
          <a:stretch>
            <a:fillRect/>
          </a:stretch>
        </p:blipFill>
        <p:spPr>
          <a:xfrm>
            <a:off x="4110250" y="4491970"/>
            <a:ext cx="5033750" cy="2366029"/>
          </a:xfrm>
          <a:prstGeom prst="rect">
            <a:avLst/>
          </a:prstGeom>
        </p:spPr>
      </p:pic>
    </p:spTree>
    <p:extLst>
      <p:ext uri="{BB962C8B-B14F-4D97-AF65-F5344CB8AC3E}">
        <p14:creationId xmlns:p14="http://schemas.microsoft.com/office/powerpoint/2010/main" val="1706043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Students Disrupt University Lecture by Maryam </a:t>
            </a:r>
            <a:r>
              <a:rPr lang="en-US" dirty="0" err="1" smtClean="0"/>
              <a:t>Namazie</a:t>
            </a:r>
            <a:endParaRPr lang="en-US" dirty="0"/>
          </a:p>
        </p:txBody>
      </p:sp>
      <p:sp>
        <p:nvSpPr>
          <p:cNvPr id="3" name="Content Placeholder 2"/>
          <p:cNvSpPr>
            <a:spLocks noGrp="1"/>
          </p:cNvSpPr>
          <p:nvPr>
            <p:ph idx="1"/>
          </p:nvPr>
        </p:nvSpPr>
        <p:spPr/>
        <p:txBody>
          <a:bodyPr/>
          <a:lstStyle/>
          <a:p>
            <a:r>
              <a:rPr lang="en-US" dirty="0" smtClean="0">
                <a:hlinkClick r:id="rId2"/>
              </a:rPr>
              <a:t>http://www.secularism.org.uk/news/2015/12/islamist-students-try-to-disrupt-ex-muslim-maryam-namazies-talk-on-blasphemy-at-goldsmiths-university</a:t>
            </a:r>
            <a:endParaRPr lang="en-US" dirty="0" smtClean="0"/>
          </a:p>
          <a:p>
            <a:r>
              <a:rPr lang="en-US" dirty="0" smtClean="0">
                <a:hlinkClick r:id="rId3"/>
              </a:rPr>
              <a:t>http://maryamnamazie.com/codeless_portfolio/goldsmiths-university-islamist-thugs-fail-disrupt-speech-blasphemy-apostasy/</a:t>
            </a:r>
            <a:endParaRPr lang="en-US" dirty="0"/>
          </a:p>
        </p:txBody>
      </p:sp>
    </p:spTree>
    <p:extLst>
      <p:ext uri="{BB962C8B-B14F-4D97-AF65-F5344CB8AC3E}">
        <p14:creationId xmlns:p14="http://schemas.microsoft.com/office/powerpoint/2010/main" val="2544064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Assessments</a:t>
            </a:r>
            <a:endParaRPr lang="en-GB" dirty="0"/>
          </a:p>
        </p:txBody>
      </p:sp>
      <p:sp>
        <p:nvSpPr>
          <p:cNvPr id="3" name="Content Placeholder 2"/>
          <p:cNvSpPr>
            <a:spLocks noGrp="1"/>
          </p:cNvSpPr>
          <p:nvPr>
            <p:ph idx="1"/>
          </p:nvPr>
        </p:nvSpPr>
        <p:spPr>
          <a:xfrm>
            <a:off x="457200" y="1600200"/>
            <a:ext cx="8229600" cy="5029329"/>
          </a:xfrm>
        </p:spPr>
        <p:txBody>
          <a:bodyPr>
            <a:normAutofit fontScale="85000" lnSpcReduction="10000"/>
          </a:bodyPr>
          <a:lstStyle/>
          <a:p>
            <a:r>
              <a:rPr lang="en-GB" dirty="0">
                <a:hlinkClick r:id="rId2"/>
              </a:rPr>
              <a:t>http://www2.warwick.ac.uk/fac/cross_fac/iatl/activities/modules/ugmodules/censorship/assessment</a:t>
            </a:r>
            <a:r>
              <a:rPr lang="en-GB" dirty="0" smtClean="0">
                <a:hlinkClick r:id="rId2"/>
              </a:rPr>
              <a:t>/</a:t>
            </a:r>
            <a:endParaRPr lang="en-GB" dirty="0" smtClean="0"/>
          </a:p>
          <a:p>
            <a:r>
              <a:rPr lang="en-US" dirty="0" smtClean="0"/>
              <a:t>45% </a:t>
            </a:r>
            <a:r>
              <a:rPr lang="en-US" dirty="0"/>
              <a:t>- Essay or Blog </a:t>
            </a:r>
            <a:r>
              <a:rPr lang="en-US" dirty="0" smtClean="0"/>
              <a:t>Posting or Video Project - </a:t>
            </a:r>
            <a:r>
              <a:rPr lang="en-GB" b="1" dirty="0"/>
              <a:t>Term 3 Week </a:t>
            </a:r>
            <a:r>
              <a:rPr lang="en-GB" b="1" dirty="0" smtClean="0"/>
              <a:t>1 </a:t>
            </a:r>
            <a:r>
              <a:rPr lang="mr-IN" b="1" dirty="0" smtClean="0"/>
              <a:t>–</a:t>
            </a:r>
            <a:r>
              <a:rPr lang="en-GB" b="1" dirty="0" smtClean="0"/>
              <a:t> 23 April 2018</a:t>
            </a:r>
            <a:r>
              <a:rPr lang="en-GB" dirty="0" smtClean="0"/>
              <a:t> </a:t>
            </a:r>
            <a:endParaRPr lang="en-GB" dirty="0" smtClean="0"/>
          </a:p>
          <a:p>
            <a:r>
              <a:rPr lang="en-US" dirty="0" smtClean="0"/>
              <a:t>45% </a:t>
            </a:r>
            <a:r>
              <a:rPr lang="en-US" dirty="0"/>
              <a:t>- Presentation at a </a:t>
            </a:r>
            <a:r>
              <a:rPr lang="en-US" dirty="0" smtClean="0"/>
              <a:t>conference</a:t>
            </a:r>
            <a:r>
              <a:rPr lang="en-GB" dirty="0" smtClean="0"/>
              <a:t> - t</a:t>
            </a:r>
            <a:r>
              <a:rPr lang="en-US" dirty="0" smtClean="0"/>
              <a:t>he </a:t>
            </a:r>
            <a:r>
              <a:rPr lang="en-US" dirty="0"/>
              <a:t>student conference will be held </a:t>
            </a:r>
            <a:r>
              <a:rPr lang="en-GB" b="1" dirty="0"/>
              <a:t>Monday </a:t>
            </a:r>
            <a:r>
              <a:rPr lang="en-GB" b="1" dirty="0" smtClean="0"/>
              <a:t>12 </a:t>
            </a:r>
            <a:r>
              <a:rPr lang="en-GB" b="1" dirty="0"/>
              <a:t>March </a:t>
            </a:r>
            <a:r>
              <a:rPr lang="en-GB" b="1" dirty="0" smtClean="0"/>
              <a:t>2018</a:t>
            </a:r>
            <a:r>
              <a:rPr lang="en-GB" dirty="0"/>
              <a:t> (all day).</a:t>
            </a:r>
          </a:p>
          <a:p>
            <a:r>
              <a:rPr lang="en-US" dirty="0" smtClean="0"/>
              <a:t>A </a:t>
            </a:r>
            <a:r>
              <a:rPr lang="en-US" dirty="0"/>
              <a:t>group abstract of no more than 400 words must be submitted in class </a:t>
            </a:r>
            <a:r>
              <a:rPr lang="en-GB" b="1" dirty="0"/>
              <a:t>Tuesday </a:t>
            </a:r>
            <a:r>
              <a:rPr lang="en-GB" b="1" dirty="0" smtClean="0"/>
              <a:t>20 </a:t>
            </a:r>
            <a:r>
              <a:rPr lang="en-GB" b="1" dirty="0"/>
              <a:t>February </a:t>
            </a:r>
            <a:r>
              <a:rPr lang="en-GB" b="1" dirty="0" smtClean="0"/>
              <a:t>2018 </a:t>
            </a:r>
            <a:r>
              <a:rPr lang="en-GB" b="1" dirty="0"/>
              <a:t>- Week </a:t>
            </a:r>
            <a:r>
              <a:rPr lang="en-GB" b="1" dirty="0" smtClean="0"/>
              <a:t>7</a:t>
            </a:r>
            <a:endParaRPr lang="en-US" dirty="0" smtClean="0"/>
          </a:p>
          <a:p>
            <a:r>
              <a:rPr lang="en-US" dirty="0"/>
              <a:t>10% - Reflective </a:t>
            </a:r>
            <a:r>
              <a:rPr lang="en-US" dirty="0" smtClean="0"/>
              <a:t>commentary on the conference or creative life writing- </a:t>
            </a:r>
            <a:r>
              <a:rPr lang="en-US" dirty="0"/>
              <a:t>Due </a:t>
            </a:r>
            <a:r>
              <a:rPr lang="en-GB" b="1" dirty="0" smtClean="0"/>
              <a:t>26</a:t>
            </a:r>
            <a:r>
              <a:rPr lang="en-GB" b="1" dirty="0" smtClean="0"/>
              <a:t> </a:t>
            </a:r>
            <a:r>
              <a:rPr lang="en-GB" b="1" dirty="0"/>
              <a:t>March </a:t>
            </a:r>
            <a:r>
              <a:rPr lang="en-GB" b="1" dirty="0" smtClean="0"/>
              <a:t>2018</a:t>
            </a:r>
            <a:endParaRPr lang="en-GB" dirty="0"/>
          </a:p>
        </p:txBody>
      </p:sp>
    </p:spTree>
    <p:extLst>
      <p:ext uri="{BB962C8B-B14F-4D97-AF65-F5344CB8AC3E}">
        <p14:creationId xmlns:p14="http://schemas.microsoft.com/office/powerpoint/2010/main" val="2798507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Conference </a:t>
            </a:r>
            <a:r>
              <a:rPr lang="en-US" dirty="0" err="1" smtClean="0"/>
              <a:t>Organisation</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CONFERENCE</a:t>
            </a:r>
          </a:p>
          <a:p>
            <a:r>
              <a:rPr lang="en-US" dirty="0" smtClean="0"/>
              <a:t>Publicity – create a poster/ front page for </a:t>
            </a:r>
            <a:r>
              <a:rPr lang="en-US" dirty="0" err="1" smtClean="0"/>
              <a:t>programme</a:t>
            </a:r>
            <a:endParaRPr lang="en-US" dirty="0" smtClean="0"/>
          </a:p>
          <a:p>
            <a:r>
              <a:rPr lang="en-US" dirty="0" smtClean="0"/>
              <a:t>Help design a </a:t>
            </a:r>
            <a:r>
              <a:rPr lang="en-US" dirty="0" err="1" smtClean="0"/>
              <a:t>programme</a:t>
            </a:r>
            <a:endParaRPr lang="en-US" dirty="0" smtClean="0"/>
          </a:p>
          <a:p>
            <a:r>
              <a:rPr lang="en-US" dirty="0" smtClean="0"/>
              <a:t>Conference chair for panels</a:t>
            </a:r>
          </a:p>
          <a:p>
            <a:r>
              <a:rPr lang="en-US" dirty="0" err="1" smtClean="0"/>
              <a:t>Organise</a:t>
            </a:r>
            <a:r>
              <a:rPr lang="en-US" dirty="0" smtClean="0"/>
              <a:t> for the conference to be filmed and an edited video created to remember the event.</a:t>
            </a:r>
          </a:p>
          <a:p>
            <a:r>
              <a:rPr lang="en-US" dirty="0" smtClean="0"/>
              <a:t>Can you think of anything else we need to consider?</a:t>
            </a:r>
          </a:p>
          <a:p>
            <a:r>
              <a:rPr lang="en-US" dirty="0" smtClean="0"/>
              <a:t>If you intend to write a commentary this will be helpful</a:t>
            </a:r>
          </a:p>
          <a:p>
            <a:endParaRPr lang="en-US" dirty="0"/>
          </a:p>
        </p:txBody>
      </p:sp>
    </p:spTree>
    <p:extLst>
      <p:ext uri="{BB962C8B-B14F-4D97-AF65-F5344CB8AC3E}">
        <p14:creationId xmlns:p14="http://schemas.microsoft.com/office/powerpoint/2010/main" val="3817405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Divide and Conquer</a:t>
            </a:r>
            <a:endParaRPr lang="en-GB" dirty="0"/>
          </a:p>
        </p:txBody>
      </p:sp>
      <p:sp>
        <p:nvSpPr>
          <p:cNvPr id="3" name="Content Placeholder 2"/>
          <p:cNvSpPr>
            <a:spLocks noGrp="1"/>
          </p:cNvSpPr>
          <p:nvPr>
            <p:ph idx="1"/>
          </p:nvPr>
        </p:nvSpPr>
        <p:spPr/>
        <p:txBody>
          <a:bodyPr/>
          <a:lstStyle/>
          <a:p>
            <a:r>
              <a:rPr lang="en-GB" dirty="0" smtClean="0"/>
              <a:t>Groups should be no larger than 4, but can be a pair.</a:t>
            </a:r>
          </a:p>
          <a:p>
            <a:r>
              <a:rPr lang="en-GB" dirty="0" smtClean="0"/>
              <a:t>Everyone will contribute to the paper for each group - 10 minutes – which equates to around 4 pages of 12 point font double line spacing – which generally takes 8/10 minutes to read.</a:t>
            </a:r>
          </a:p>
          <a:p>
            <a:endParaRPr lang="en-GB" dirty="0"/>
          </a:p>
        </p:txBody>
      </p:sp>
    </p:spTree>
    <p:extLst>
      <p:ext uri="{BB962C8B-B14F-4D97-AF65-F5344CB8AC3E}">
        <p14:creationId xmlns:p14="http://schemas.microsoft.com/office/powerpoint/2010/main" val="1301603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Each group needs to:</a:t>
            </a:r>
            <a:endParaRPr lang="en-GB" dirty="0"/>
          </a:p>
        </p:txBody>
      </p:sp>
      <p:sp>
        <p:nvSpPr>
          <p:cNvPr id="3" name="Content Placeholder 2"/>
          <p:cNvSpPr>
            <a:spLocks noGrp="1"/>
          </p:cNvSpPr>
          <p:nvPr>
            <p:ph idx="1"/>
          </p:nvPr>
        </p:nvSpPr>
        <p:spPr/>
        <p:txBody>
          <a:bodyPr/>
          <a:lstStyle/>
          <a:p>
            <a:r>
              <a:rPr lang="en-GB" dirty="0" smtClean="0"/>
              <a:t>Create a question/theme/title for your presentation which is based on one or multiple sessions over the course of this term.</a:t>
            </a:r>
          </a:p>
          <a:p>
            <a:r>
              <a:rPr lang="en-GB" dirty="0" smtClean="0"/>
              <a:t>You will then need to divide up who is responsible for each part of the presentation.</a:t>
            </a:r>
            <a:endParaRPr lang="en-GB" dirty="0"/>
          </a:p>
        </p:txBody>
      </p:sp>
    </p:spTree>
    <p:extLst>
      <p:ext uri="{BB962C8B-B14F-4D97-AF65-F5344CB8AC3E}">
        <p14:creationId xmlns:p14="http://schemas.microsoft.com/office/powerpoint/2010/main" val="2142720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Divisions: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Historical context and contemporary relevance of censorship</a:t>
            </a:r>
          </a:p>
          <a:p>
            <a:r>
              <a:rPr lang="en-GB" dirty="0" smtClean="0"/>
              <a:t>Language and structural devices used and to what effect (close reading of literature/extract)</a:t>
            </a:r>
          </a:p>
          <a:p>
            <a:r>
              <a:rPr lang="en-GB" dirty="0" smtClean="0"/>
              <a:t>Different interpretations, readings, debates surrounding the topic</a:t>
            </a:r>
          </a:p>
          <a:p>
            <a:r>
              <a:rPr lang="en-GB" dirty="0" smtClean="0"/>
              <a:t>Theoretical interpretations</a:t>
            </a:r>
          </a:p>
          <a:p>
            <a:r>
              <a:rPr lang="en-GB" dirty="0" smtClean="0"/>
              <a:t>Themes – feminism, law, education, internet.</a:t>
            </a:r>
          </a:p>
          <a:p>
            <a:r>
              <a:rPr lang="en-GB" dirty="0" smtClean="0"/>
              <a:t>Similarities and differences between different forms of censorship</a:t>
            </a:r>
          </a:p>
          <a:p>
            <a:r>
              <a:rPr lang="en-GB" dirty="0" smtClean="0"/>
              <a:t>What does it mean to ban/censor?</a:t>
            </a:r>
            <a:endParaRPr lang="en-GB" dirty="0"/>
          </a:p>
        </p:txBody>
      </p:sp>
    </p:spTree>
    <p:extLst>
      <p:ext uri="{BB962C8B-B14F-4D97-AF65-F5344CB8AC3E}">
        <p14:creationId xmlns:p14="http://schemas.microsoft.com/office/powerpoint/2010/main" val="516830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 of action 15 minutes:</a:t>
            </a:r>
            <a:endParaRPr lang="en-GB" dirty="0"/>
          </a:p>
        </p:txBody>
      </p:sp>
      <p:sp>
        <p:nvSpPr>
          <p:cNvPr id="3" name="Content Placeholder 2"/>
          <p:cNvSpPr>
            <a:spLocks noGrp="1"/>
          </p:cNvSpPr>
          <p:nvPr>
            <p:ph idx="1"/>
          </p:nvPr>
        </p:nvSpPr>
        <p:spPr>
          <a:xfrm>
            <a:off x="251520" y="1268760"/>
            <a:ext cx="8568952" cy="5184576"/>
          </a:xfrm>
        </p:spPr>
        <p:txBody>
          <a:bodyPr>
            <a:normAutofit fontScale="70000" lnSpcReduction="20000"/>
          </a:bodyPr>
          <a:lstStyle/>
          <a:p>
            <a:pPr marL="514350" indent="-514350">
              <a:buFont typeface="+mj-lt"/>
              <a:buAutoNum type="arabicPeriod"/>
            </a:pPr>
            <a:r>
              <a:rPr lang="en-GB" dirty="0" smtClean="0"/>
              <a:t>Pick your group and share contact details</a:t>
            </a:r>
          </a:p>
          <a:p>
            <a:pPr marL="514350" indent="-514350">
              <a:buFont typeface="+mj-lt"/>
              <a:buAutoNum type="arabicPeriod"/>
            </a:pPr>
            <a:r>
              <a:rPr lang="en-GB" dirty="0" smtClean="0"/>
              <a:t>Create a title/theme/question</a:t>
            </a:r>
          </a:p>
          <a:p>
            <a:pPr marL="514350" indent="-514350">
              <a:buFont typeface="+mj-lt"/>
              <a:buAutoNum type="arabicPeriod"/>
            </a:pPr>
            <a:r>
              <a:rPr lang="en-GB" dirty="0" smtClean="0"/>
              <a:t>Decide how you will divide the presentation</a:t>
            </a:r>
          </a:p>
          <a:p>
            <a:pPr marL="514350" indent="-514350">
              <a:buFont typeface="+mj-lt"/>
              <a:buAutoNum type="arabicPeriod"/>
            </a:pPr>
            <a:r>
              <a:rPr lang="en-GB" dirty="0" smtClean="0"/>
              <a:t>Start to work on your abstract and decide how you plan to finish it</a:t>
            </a:r>
          </a:p>
          <a:p>
            <a:pPr marL="514350" indent="-514350">
              <a:buFont typeface="+mj-lt"/>
              <a:buAutoNum type="arabicPeriod"/>
            </a:pPr>
            <a:r>
              <a:rPr lang="en-GB" dirty="0" smtClean="0"/>
              <a:t>Decide if you want props – PowerPoint, video, photos etc…</a:t>
            </a:r>
          </a:p>
          <a:p>
            <a:pPr marL="514350" indent="-514350">
              <a:buFont typeface="+mj-lt"/>
              <a:buAutoNum type="arabicPeriod"/>
            </a:pPr>
            <a:r>
              <a:rPr lang="en-GB" dirty="0" smtClean="0"/>
              <a:t>Set a date for distributing your work and piecing it together – </a:t>
            </a:r>
            <a:r>
              <a:rPr lang="en-GB" dirty="0" err="1" smtClean="0"/>
              <a:t>ie</a:t>
            </a:r>
            <a:r>
              <a:rPr lang="en-GB" dirty="0" smtClean="0"/>
              <a:t>: the order of your presentation</a:t>
            </a:r>
          </a:p>
          <a:p>
            <a:pPr marL="514350" indent="-514350">
              <a:buFont typeface="+mj-lt"/>
              <a:buAutoNum type="arabicPeriod"/>
            </a:pPr>
            <a:r>
              <a:rPr lang="en-GB" dirty="0" smtClean="0"/>
              <a:t>Check out the 17 point marking scale and guide each other in ensuring your presentation meets the criteria for the mark you wish to acquire.</a:t>
            </a:r>
          </a:p>
          <a:p>
            <a:pPr marL="514350" indent="-514350">
              <a:buFont typeface="+mj-lt"/>
              <a:buAutoNum type="arabicPeriod"/>
            </a:pPr>
            <a:r>
              <a:rPr lang="en-GB" dirty="0" smtClean="0"/>
              <a:t>Perhaps arrange a coffee date to run through your presentation</a:t>
            </a:r>
          </a:p>
          <a:p>
            <a:pPr marL="514350" indent="-514350">
              <a:buFont typeface="+mj-lt"/>
              <a:buAutoNum type="arabicPeriod"/>
            </a:pPr>
            <a:r>
              <a:rPr lang="en-GB" dirty="0" smtClean="0"/>
              <a:t>Think about any questions that the class might ask</a:t>
            </a:r>
          </a:p>
          <a:p>
            <a:pPr marL="514350" indent="-514350">
              <a:buFont typeface="+mj-lt"/>
              <a:buAutoNum type="arabicPeriod"/>
            </a:pPr>
            <a:r>
              <a:rPr lang="en-GB" dirty="0" smtClean="0"/>
              <a:t>Present!</a:t>
            </a:r>
            <a:endParaRPr lang="en-GB" dirty="0"/>
          </a:p>
        </p:txBody>
      </p:sp>
    </p:spTree>
    <p:extLst>
      <p:ext uri="{BB962C8B-B14F-4D97-AF65-F5344CB8AC3E}">
        <p14:creationId xmlns:p14="http://schemas.microsoft.com/office/powerpoint/2010/main" val="1396064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386"/>
            <a:ext cx="7772400" cy="1470025"/>
          </a:xfrm>
        </p:spPr>
        <p:txBody>
          <a:bodyPr/>
          <a:lstStyle/>
          <a:p>
            <a:r>
              <a:rPr lang="en-US" dirty="0" smtClean="0"/>
              <a:t>Welcome to </a:t>
            </a:r>
            <a:br>
              <a:rPr lang="en-US" dirty="0" smtClean="0"/>
            </a:br>
            <a:r>
              <a:rPr lang="en-US" dirty="0" smtClean="0"/>
              <a:t>Censorship and Society</a:t>
            </a:r>
            <a:endParaRPr lang="en-US" dirty="0"/>
          </a:p>
        </p:txBody>
      </p:sp>
      <p:sp>
        <p:nvSpPr>
          <p:cNvPr id="3" name="Subtitle 2"/>
          <p:cNvSpPr>
            <a:spLocks noGrp="1"/>
          </p:cNvSpPr>
          <p:nvPr>
            <p:ph type="subTitle" idx="1"/>
          </p:nvPr>
        </p:nvSpPr>
        <p:spPr>
          <a:xfrm>
            <a:off x="1371600" y="4762500"/>
            <a:ext cx="6400800" cy="1752600"/>
          </a:xfrm>
        </p:spPr>
        <p:txBody>
          <a:bodyPr/>
          <a:lstStyle/>
          <a:p>
            <a:r>
              <a:rPr lang="en-US" dirty="0" smtClean="0"/>
              <a:t>Module </a:t>
            </a:r>
            <a:r>
              <a:rPr lang="en-US" dirty="0" err="1" smtClean="0"/>
              <a:t>Convenor</a:t>
            </a:r>
            <a:endParaRPr lang="en-US" dirty="0" smtClean="0"/>
          </a:p>
          <a:p>
            <a:r>
              <a:rPr lang="en-US" dirty="0" smtClean="0"/>
              <a:t>Roxanne Bibizadeh</a:t>
            </a:r>
          </a:p>
          <a:p>
            <a:r>
              <a:rPr lang="en-US" dirty="0" err="1"/>
              <a:t>R.E.Bibizadeh@warwick.ac.uk</a:t>
            </a:r>
            <a:endParaRPr lang="en-US" dirty="0"/>
          </a:p>
          <a:p>
            <a:endParaRPr lang="en-US" dirty="0"/>
          </a:p>
        </p:txBody>
      </p:sp>
      <p:pic>
        <p:nvPicPr>
          <p:cNvPr id="4" name="Picture 4" descr="http://wakeup-world.com/wp-content/uploads/2012/12/Censorship.gif"/>
          <p:cNvPicPr>
            <a:picLocks noChangeAspect="1" noChangeArrowheads="1"/>
          </p:cNvPicPr>
          <p:nvPr/>
        </p:nvPicPr>
        <p:blipFill>
          <a:blip r:embed="rId2" cstate="print"/>
          <a:srcRect/>
          <a:stretch>
            <a:fillRect/>
          </a:stretch>
        </p:blipFill>
        <p:spPr bwMode="auto">
          <a:xfrm>
            <a:off x="0" y="1693540"/>
            <a:ext cx="9144000" cy="3068960"/>
          </a:xfrm>
          <a:prstGeom prst="rect">
            <a:avLst/>
          </a:prstGeom>
          <a:noFill/>
        </p:spPr>
      </p:pic>
    </p:spTree>
    <p:extLst>
      <p:ext uri="{BB962C8B-B14F-4D97-AF65-F5344CB8AC3E}">
        <p14:creationId xmlns:p14="http://schemas.microsoft.com/office/powerpoint/2010/main" val="130349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Abstract Help</a:t>
            </a:r>
            <a:endParaRPr lang="en-GB" dirty="0"/>
          </a:p>
        </p:txBody>
      </p:sp>
      <p:sp>
        <p:nvSpPr>
          <p:cNvPr id="3" name="Content Placeholder 2"/>
          <p:cNvSpPr>
            <a:spLocks noGrp="1"/>
          </p:cNvSpPr>
          <p:nvPr>
            <p:ph idx="1"/>
          </p:nvPr>
        </p:nvSpPr>
        <p:spPr/>
        <p:txBody>
          <a:bodyPr/>
          <a:lstStyle/>
          <a:p>
            <a:r>
              <a:rPr lang="en-GB" dirty="0" smtClean="0"/>
              <a:t>Read through the programme for last year and the mark scheme online.</a:t>
            </a:r>
          </a:p>
        </p:txBody>
      </p:sp>
    </p:spTree>
    <p:extLst>
      <p:ext uri="{BB962C8B-B14F-4D97-AF65-F5344CB8AC3E}">
        <p14:creationId xmlns:p14="http://schemas.microsoft.com/office/powerpoint/2010/main" val="1143229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060848"/>
            <a:ext cx="8229600" cy="3489251"/>
          </a:xfrm>
        </p:spPr>
        <p:txBody>
          <a:bodyPr>
            <a:normAutofit/>
          </a:bodyPr>
          <a:lstStyle/>
          <a:p>
            <a:pPr algn="ctr">
              <a:buNone/>
            </a:pPr>
            <a:r>
              <a:rPr lang="en-GB" sz="8800" dirty="0" smtClean="0"/>
              <a:t>ANY QUESTIONS?</a:t>
            </a:r>
            <a:endParaRPr lang="en-GB" sz="8800" dirty="0"/>
          </a:p>
        </p:txBody>
      </p:sp>
    </p:spTree>
    <p:extLst>
      <p:ext uri="{BB962C8B-B14F-4D97-AF65-F5344CB8AC3E}">
        <p14:creationId xmlns:p14="http://schemas.microsoft.com/office/powerpoint/2010/main" val="1555277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Session Aims</a:t>
            </a:r>
            <a:r>
              <a:rPr lang="en-GB" dirty="0" smtClean="0"/>
              <a:t>:</a:t>
            </a:r>
            <a:endParaRPr lang="en-US" dirty="0"/>
          </a:p>
        </p:txBody>
      </p:sp>
      <p:sp>
        <p:nvSpPr>
          <p:cNvPr id="3" name="Content Placeholder 2"/>
          <p:cNvSpPr>
            <a:spLocks noGrp="1"/>
          </p:cNvSpPr>
          <p:nvPr>
            <p:ph idx="1"/>
          </p:nvPr>
        </p:nvSpPr>
        <p:spPr/>
        <p:txBody>
          <a:bodyPr/>
          <a:lstStyle/>
          <a:p>
            <a:r>
              <a:rPr lang="en-GB" dirty="0" smtClean="0"/>
              <a:t>To </a:t>
            </a:r>
            <a:r>
              <a:rPr lang="en-GB" dirty="0"/>
              <a:t>examine why Tess of the </a:t>
            </a:r>
            <a:r>
              <a:rPr lang="en-GB" dirty="0" smtClean="0"/>
              <a:t>d’Urbervilles and Lady Chatterley’s Lover were censored or banned.</a:t>
            </a:r>
            <a:endParaRPr lang="en-GB" dirty="0"/>
          </a:p>
          <a:p>
            <a:r>
              <a:rPr lang="en-GB" dirty="0"/>
              <a:t>To explore how </a:t>
            </a:r>
            <a:r>
              <a:rPr lang="en-GB" dirty="0" smtClean="0"/>
              <a:t>both Hardy and Lawrence deal </a:t>
            </a:r>
            <a:r>
              <a:rPr lang="en-GB" dirty="0"/>
              <a:t>with themes of sexual immorality.</a:t>
            </a:r>
          </a:p>
          <a:p>
            <a:endParaRPr lang="en-US" dirty="0"/>
          </a:p>
        </p:txBody>
      </p:sp>
    </p:spTree>
    <p:extLst>
      <p:ext uri="{BB962C8B-B14F-4D97-AF65-F5344CB8AC3E}">
        <p14:creationId xmlns:p14="http://schemas.microsoft.com/office/powerpoint/2010/main" val="543406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Starter:</a:t>
            </a:r>
            <a:endParaRPr lang="en-GB" dirty="0"/>
          </a:p>
        </p:txBody>
      </p:sp>
      <p:sp>
        <p:nvSpPr>
          <p:cNvPr id="3" name="Content Placeholder 2"/>
          <p:cNvSpPr>
            <a:spLocks noGrp="1"/>
          </p:cNvSpPr>
          <p:nvPr>
            <p:ph idx="1"/>
          </p:nvPr>
        </p:nvSpPr>
        <p:spPr/>
        <p:txBody>
          <a:bodyPr/>
          <a:lstStyle/>
          <a:p>
            <a:r>
              <a:rPr lang="en-GB" dirty="0" smtClean="0"/>
              <a:t>What do you know about the novels?</a:t>
            </a:r>
          </a:p>
          <a:p>
            <a:r>
              <a:rPr lang="en-GB" dirty="0" smtClean="0"/>
              <a:t>Why do you think they were banned/censored?</a:t>
            </a:r>
          </a:p>
          <a:p>
            <a:r>
              <a:rPr lang="en-GB" dirty="0" smtClean="0"/>
              <a:t>How do you think they were received at the time?</a:t>
            </a:r>
            <a:endParaRPr lang="en-GB" dirty="0"/>
          </a:p>
        </p:txBody>
      </p:sp>
    </p:spTree>
    <p:extLst>
      <p:ext uri="{BB962C8B-B14F-4D97-AF65-F5344CB8AC3E}">
        <p14:creationId xmlns:p14="http://schemas.microsoft.com/office/powerpoint/2010/main" val="1661629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Publishing</a:t>
            </a:r>
            <a:endParaRPr lang="en-GB" dirty="0"/>
          </a:p>
        </p:txBody>
      </p:sp>
      <p:sp>
        <p:nvSpPr>
          <p:cNvPr id="3" name="Content Placeholder 2"/>
          <p:cNvSpPr>
            <a:spLocks noGrp="1"/>
          </p:cNvSpPr>
          <p:nvPr>
            <p:ph idx="1"/>
          </p:nvPr>
        </p:nvSpPr>
        <p:spPr>
          <a:xfrm>
            <a:off x="457200" y="1600200"/>
            <a:ext cx="8229600" cy="4997152"/>
          </a:xfrm>
        </p:spPr>
        <p:txBody>
          <a:bodyPr>
            <a:normAutofit fontScale="77500" lnSpcReduction="20000"/>
          </a:bodyPr>
          <a:lstStyle/>
          <a:p>
            <a:r>
              <a:rPr lang="en-GB" dirty="0" smtClean="0"/>
              <a:t>Hardy had great difficulty finding a publisher for the novel, and magazines demanded radical revisions before serialising it. </a:t>
            </a:r>
          </a:p>
          <a:p>
            <a:r>
              <a:rPr lang="en-GB" dirty="0" err="1" smtClean="0"/>
              <a:t>Tillotson</a:t>
            </a:r>
            <a:r>
              <a:rPr lang="en-GB" dirty="0" smtClean="0"/>
              <a:t> and Son, a Lancashire newspaper syndicate, were contracted with Hardy in 1889 to serialise the novel, but Hardy refused to make changes to the scene in which Tess is </a:t>
            </a:r>
            <a:r>
              <a:rPr lang="en-GB" dirty="0" smtClean="0"/>
              <a:t>seduced/raped </a:t>
            </a:r>
            <a:r>
              <a:rPr lang="en-GB" dirty="0" smtClean="0"/>
              <a:t>and in the improvised baptism of her dying baby.</a:t>
            </a:r>
          </a:p>
          <a:p>
            <a:r>
              <a:rPr lang="en-GB" dirty="0" smtClean="0"/>
              <a:t>Hardy then took the novel to Murray’s Magazine, but the editor Edward Arnold rejected the piece because the magazine “preferred girls to grow up in ignorance of sexual hazards.”</a:t>
            </a:r>
          </a:p>
          <a:p>
            <a:r>
              <a:rPr lang="en-GB" dirty="0" smtClean="0"/>
              <a:t>Mowbray Morris of Macmillan’s Magazine also rejected the novel because he was “profoundly upset by the book’s sexuality.”</a:t>
            </a:r>
            <a:endParaRPr lang="en-GB" dirty="0"/>
          </a:p>
        </p:txBody>
      </p:sp>
    </p:spTree>
    <p:extLst>
      <p:ext uri="{BB962C8B-B14F-4D97-AF65-F5344CB8AC3E}">
        <p14:creationId xmlns:p14="http://schemas.microsoft.com/office/powerpoint/2010/main" val="212325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Degrading Women</a:t>
            </a:r>
            <a:endParaRPr lang="en-GB" dirty="0"/>
          </a:p>
        </p:txBody>
      </p:sp>
      <p:sp>
        <p:nvSpPr>
          <p:cNvPr id="3" name="Content Placeholder 2"/>
          <p:cNvSpPr>
            <a:spLocks noGrp="1"/>
          </p:cNvSpPr>
          <p:nvPr>
            <p:ph idx="1"/>
          </p:nvPr>
        </p:nvSpPr>
        <p:spPr/>
        <p:txBody>
          <a:bodyPr>
            <a:normAutofit fontScale="92500"/>
          </a:bodyPr>
          <a:lstStyle/>
          <a:p>
            <a:r>
              <a:rPr lang="en-GB" dirty="0" smtClean="0"/>
              <a:t>In addition to objections to the illicit relationship between Tess and Alec, Hardy was accused of taking a “low” view of women. His sensuous descriptions of Tess were labelled “French” and critics said that it was “degrading” to see women portrayed in this light.</a:t>
            </a:r>
          </a:p>
          <a:p>
            <a:r>
              <a:rPr lang="en-GB" dirty="0" smtClean="0">
                <a:solidFill>
                  <a:srgbClr val="FF0000"/>
                </a:solidFill>
              </a:rPr>
              <a:t>How would you respond to this criticism that </a:t>
            </a:r>
            <a:r>
              <a:rPr lang="en-GB" dirty="0" smtClean="0">
                <a:solidFill>
                  <a:srgbClr val="FF0000"/>
                </a:solidFill>
              </a:rPr>
              <a:t>Hardy’s descriptions of Tess </a:t>
            </a:r>
            <a:r>
              <a:rPr lang="en-GB" dirty="0" smtClean="0">
                <a:solidFill>
                  <a:srgbClr val="FF0000"/>
                </a:solidFill>
              </a:rPr>
              <a:t>is “</a:t>
            </a:r>
            <a:r>
              <a:rPr lang="en-GB" dirty="0" smtClean="0">
                <a:solidFill>
                  <a:srgbClr val="FF0000"/>
                </a:solidFill>
              </a:rPr>
              <a:t>degrading” to women?</a:t>
            </a:r>
            <a:endParaRPr lang="en-GB" dirty="0">
              <a:solidFill>
                <a:srgbClr val="FF0000"/>
              </a:solidFill>
            </a:endParaRPr>
          </a:p>
        </p:txBody>
      </p:sp>
    </p:spTree>
    <p:extLst>
      <p:ext uri="{BB962C8B-B14F-4D97-AF65-F5344CB8AC3E}">
        <p14:creationId xmlns:p14="http://schemas.microsoft.com/office/powerpoint/2010/main" val="1004252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Revisions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Before offering the novel to another magazine Hardy revised the work to produce a version that would not cause offense.</a:t>
            </a:r>
          </a:p>
          <a:p>
            <a:r>
              <a:rPr lang="en-GB" dirty="0" smtClean="0"/>
              <a:t>In November 1890, Hardy agreed to terms with Graphic to begin serialisation in July 1891, and in Harper’s New Monthly in the United States soon after. </a:t>
            </a:r>
          </a:p>
          <a:p>
            <a:r>
              <a:rPr lang="en-GB" dirty="0" smtClean="0"/>
              <a:t>Hardy removed the </a:t>
            </a:r>
            <a:r>
              <a:rPr lang="en-GB" dirty="0" smtClean="0"/>
              <a:t>seduction/rape </a:t>
            </a:r>
            <a:r>
              <a:rPr lang="en-GB" dirty="0" smtClean="0"/>
              <a:t>scene and the improvised baptism. He was also forced to include a mock marriage staged by Alec to make Tess believe that she was actually his legal wife. The illegitimate baby was also omitted.</a:t>
            </a:r>
            <a:endParaRPr lang="en-GB" dirty="0"/>
          </a:p>
        </p:txBody>
      </p:sp>
    </p:spTree>
    <p:extLst>
      <p:ext uri="{BB962C8B-B14F-4D97-AF65-F5344CB8AC3E}">
        <p14:creationId xmlns:p14="http://schemas.microsoft.com/office/powerpoint/2010/main" val="11059531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a:t>
            </a:r>
            <a:endParaRPr lang="en-GB" dirty="0"/>
          </a:p>
        </p:txBody>
      </p:sp>
      <p:sp>
        <p:nvSpPr>
          <p:cNvPr id="3" name="Content Placeholder 2"/>
          <p:cNvSpPr>
            <a:spLocks noGrp="1"/>
          </p:cNvSpPr>
          <p:nvPr>
            <p:ph idx="1"/>
          </p:nvPr>
        </p:nvSpPr>
        <p:spPr>
          <a:xfrm>
            <a:off x="457200" y="1268760"/>
            <a:ext cx="8229600" cy="5400600"/>
          </a:xfrm>
        </p:spPr>
        <p:txBody>
          <a:bodyPr>
            <a:normAutofit fontScale="77500" lnSpcReduction="20000"/>
          </a:bodyPr>
          <a:lstStyle/>
          <a:p>
            <a:r>
              <a:rPr lang="en-GB" dirty="0" smtClean="0"/>
              <a:t>The novel was first published complete in three volumes in November 1891.</a:t>
            </a:r>
          </a:p>
          <a:p>
            <a:r>
              <a:rPr lang="en-GB" dirty="0" smtClean="0"/>
              <a:t>However, in 1891 the novel was banned by </a:t>
            </a:r>
            <a:r>
              <a:rPr lang="en-GB" dirty="0" err="1" smtClean="0"/>
              <a:t>Mudie’s</a:t>
            </a:r>
            <a:r>
              <a:rPr lang="en-GB" dirty="0" smtClean="0"/>
              <a:t> and Smith’s circulating libraries, leading to a virtual censorship over popular reading in England.</a:t>
            </a:r>
          </a:p>
          <a:p>
            <a:r>
              <a:rPr lang="en-GB" dirty="0" smtClean="0"/>
              <a:t>The popular circulating libraries had significant influence on book sales during the second half of the nineteenth-century.</a:t>
            </a:r>
          </a:p>
          <a:p>
            <a:r>
              <a:rPr lang="en-GB" dirty="0" smtClean="0"/>
              <a:t>Novels were expensive and authors made little money in sales unless the circulating libraries accepted their books. </a:t>
            </a:r>
          </a:p>
          <a:p>
            <a:r>
              <a:rPr lang="en-GB" dirty="0" smtClean="0"/>
              <a:t>In the same year the novel was also the object of banning by the Watch and Ward Society in Boston, which charged that the novel contained illicit sexuality and immorality.</a:t>
            </a:r>
          </a:p>
          <a:p>
            <a:r>
              <a:rPr lang="en-GB" dirty="0" smtClean="0"/>
              <a:t>The society forced Boston booksellers to agree that they would not advertise or sell Tess of the d’Urbervilles, and most adhered to the request.</a:t>
            </a:r>
            <a:endParaRPr lang="en-GB" dirty="0"/>
          </a:p>
        </p:txBody>
      </p:sp>
    </p:spTree>
    <p:extLst>
      <p:ext uri="{BB962C8B-B14F-4D97-AF65-F5344CB8AC3E}">
        <p14:creationId xmlns:p14="http://schemas.microsoft.com/office/powerpoint/2010/main" val="1720420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Lady Chatterley’s Lover – Pornographic?</a:t>
            </a:r>
            <a:endParaRPr lang="en-GB" dirty="0"/>
          </a:p>
        </p:txBody>
      </p:sp>
      <p:sp>
        <p:nvSpPr>
          <p:cNvPr id="3" name="Content Placeholder 2"/>
          <p:cNvSpPr>
            <a:spLocks noGrp="1"/>
          </p:cNvSpPr>
          <p:nvPr>
            <p:ph idx="1"/>
          </p:nvPr>
        </p:nvSpPr>
        <p:spPr/>
        <p:txBody>
          <a:bodyPr>
            <a:normAutofit/>
          </a:bodyPr>
          <a:lstStyle/>
          <a:p>
            <a:r>
              <a:rPr lang="en-GB" dirty="0" smtClean="0"/>
              <a:t>Lawrence began writing his last novel, Lady Chatterley’s Lover in 1926. It was published two years later and banned in England and the United States as pornographic.</a:t>
            </a:r>
          </a:p>
          <a:p>
            <a:r>
              <a:rPr lang="en-GB" dirty="0" smtClean="0"/>
              <a:t>His publisher was only prepared to consider a censored version, so Lawrence had it printed privately in Italy, in a limited edition for subscribers.</a:t>
            </a:r>
          </a:p>
        </p:txBody>
      </p:sp>
    </p:spTree>
    <p:extLst>
      <p:ext uri="{BB962C8B-B14F-4D97-AF65-F5344CB8AC3E}">
        <p14:creationId xmlns:p14="http://schemas.microsoft.com/office/powerpoint/2010/main" val="896617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Law and Lawrence</a:t>
            </a:r>
            <a:endParaRPr lang="en-GB" dirty="0"/>
          </a:p>
        </p:txBody>
      </p:sp>
      <p:sp>
        <p:nvSpPr>
          <p:cNvPr id="3" name="Content Placeholder 2"/>
          <p:cNvSpPr>
            <a:spLocks noGrp="1"/>
          </p:cNvSpPr>
          <p:nvPr>
            <p:ph idx="1"/>
          </p:nvPr>
        </p:nvSpPr>
        <p:spPr/>
        <p:txBody>
          <a:bodyPr>
            <a:normAutofit lnSpcReduction="10000"/>
          </a:bodyPr>
          <a:lstStyle/>
          <a:p>
            <a:r>
              <a:rPr lang="en-GB" dirty="0" smtClean="0"/>
              <a:t>In November 1960 a Jury comprising of nine men and three women decided that the publication of the full text of Lady Chatterley’s Lover 1928 was for the public good.</a:t>
            </a:r>
          </a:p>
          <a:p>
            <a:r>
              <a:rPr lang="en-GB" dirty="0" smtClean="0"/>
              <a:t>The trial of the publisher, Penguin Books excited a great deal of media interest.</a:t>
            </a:r>
          </a:p>
          <a:p>
            <a:r>
              <a:rPr lang="en-GB" b="1" dirty="0" smtClean="0"/>
              <a:t>Lady Chatterley’s Lover is often considered the most notorious example of literary censorship in the twentieth century.</a:t>
            </a:r>
            <a:endParaRPr lang="en-GB" b="1" dirty="0"/>
          </a:p>
        </p:txBody>
      </p:sp>
    </p:spTree>
    <p:extLst>
      <p:ext uri="{BB962C8B-B14F-4D97-AF65-F5344CB8AC3E}">
        <p14:creationId xmlns:p14="http://schemas.microsoft.com/office/powerpoint/2010/main" val="2888032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 Breaker</a:t>
            </a:r>
            <a:endParaRPr lang="en-US" dirty="0"/>
          </a:p>
        </p:txBody>
      </p:sp>
      <p:sp>
        <p:nvSpPr>
          <p:cNvPr id="3" name="Content Placeholder 2"/>
          <p:cNvSpPr>
            <a:spLocks noGrp="1"/>
          </p:cNvSpPr>
          <p:nvPr>
            <p:ph idx="1"/>
          </p:nvPr>
        </p:nvSpPr>
        <p:spPr/>
        <p:txBody>
          <a:bodyPr>
            <a:normAutofit/>
          </a:bodyPr>
          <a:lstStyle/>
          <a:p>
            <a:r>
              <a:rPr lang="en-US" dirty="0" smtClean="0"/>
              <a:t>Conversation Challenge:</a:t>
            </a:r>
          </a:p>
          <a:p>
            <a:pPr lvl="1"/>
            <a:r>
              <a:rPr lang="en-US" dirty="0" smtClean="0"/>
              <a:t>You will each be given a question to find the answer to and report back to the group. You have a few minutes to find the answer.</a:t>
            </a:r>
            <a:endParaRPr lang="en-US" dirty="0"/>
          </a:p>
        </p:txBody>
      </p:sp>
    </p:spTree>
    <p:extLst>
      <p:ext uri="{BB962C8B-B14F-4D97-AF65-F5344CB8AC3E}">
        <p14:creationId xmlns:p14="http://schemas.microsoft.com/office/powerpoint/2010/main" val="710903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Publication, Confiscation and Republication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 period of some 30 years separates the book’s first publication, confiscation and republication. </a:t>
            </a:r>
            <a:endParaRPr lang="en-GB" dirty="0"/>
          </a:p>
          <a:p>
            <a:r>
              <a:rPr lang="en-GB" dirty="0" smtClean="0"/>
              <a:t>In 1959 an American judge overruled restrictions on the uncensored edition.</a:t>
            </a:r>
          </a:p>
          <a:p>
            <a:r>
              <a:rPr lang="en-GB" dirty="0" smtClean="0"/>
              <a:t>The 1960 trial at the Old Bailey in the case brought against Penguin Books Limited for publishing the first uncensored version of the novel saw Lady Chatterley’s Lover subject to the first prosecution under the Obscene Publications Act of 1959.</a:t>
            </a:r>
            <a:endParaRPr lang="en-GB" dirty="0"/>
          </a:p>
        </p:txBody>
      </p:sp>
    </p:spTree>
    <p:extLst>
      <p:ext uri="{BB962C8B-B14F-4D97-AF65-F5344CB8AC3E}">
        <p14:creationId xmlns:p14="http://schemas.microsoft.com/office/powerpoint/2010/main" val="3755240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Popularity</a:t>
            </a:r>
            <a:endParaRPr lang="en-GB" dirty="0"/>
          </a:p>
        </p:txBody>
      </p:sp>
      <p:sp>
        <p:nvSpPr>
          <p:cNvPr id="3" name="Content Placeholder 2"/>
          <p:cNvSpPr>
            <a:spLocks noGrp="1"/>
          </p:cNvSpPr>
          <p:nvPr>
            <p:ph idx="1"/>
          </p:nvPr>
        </p:nvSpPr>
        <p:spPr/>
        <p:txBody>
          <a:bodyPr>
            <a:normAutofit lnSpcReduction="10000"/>
          </a:bodyPr>
          <a:lstStyle/>
          <a:p>
            <a:r>
              <a:rPr lang="en-GB" dirty="0" smtClean="0"/>
              <a:t>The publishing house was acquitted, and the novel sold in millions.</a:t>
            </a:r>
          </a:p>
          <a:p>
            <a:r>
              <a:rPr lang="en-GB" dirty="0" smtClean="0"/>
              <a:t>Film archives of the time show long queues formed around bookshops. Stories of the paperback slipped into the brown paper bag for discretion, or concealed by a ‘decoy’ book to save the reader’s reputation, have become part of the history and mythology of the novel.</a:t>
            </a:r>
            <a:endParaRPr lang="en-GB" dirty="0"/>
          </a:p>
        </p:txBody>
      </p:sp>
    </p:spTree>
    <p:extLst>
      <p:ext uri="{BB962C8B-B14F-4D97-AF65-F5344CB8AC3E}">
        <p14:creationId xmlns:p14="http://schemas.microsoft.com/office/powerpoint/2010/main" val="13395175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Criticism</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QC for the prosecution Griffith-Jones urged the jury to concentrate on the moralistic dimension. He noted the novel might “induce lustful thoughts in the minds of those who read it”, and suggested that it celebrates “promiscuous and adulterous intercourse” and “encourages, and indeed even advocates, coarseness and vulgarity of thought and language”.</a:t>
            </a:r>
          </a:p>
          <a:p>
            <a:r>
              <a:rPr lang="en-GB" dirty="0" smtClean="0"/>
              <a:t>He was principally concerned by the thousands of copies for sale, making the book affordable to the majority and therefore available to those in possession of vulnerable minds.</a:t>
            </a:r>
          </a:p>
          <a:p>
            <a:r>
              <a:rPr lang="en-GB" dirty="0" smtClean="0">
                <a:solidFill>
                  <a:srgbClr val="FF0000"/>
                </a:solidFill>
              </a:rPr>
              <a:t>How do you respond to this criticism?</a:t>
            </a:r>
            <a:endParaRPr lang="en-GB" dirty="0">
              <a:solidFill>
                <a:srgbClr val="FF0000"/>
              </a:solidFill>
            </a:endParaRPr>
          </a:p>
        </p:txBody>
      </p:sp>
    </p:spTree>
    <p:extLst>
      <p:ext uri="{BB962C8B-B14F-4D97-AF65-F5344CB8AC3E}">
        <p14:creationId xmlns:p14="http://schemas.microsoft.com/office/powerpoint/2010/main" val="31766563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Graham Hough</a:t>
            </a:r>
            <a:endParaRPr lang="en-GB" dirty="0"/>
          </a:p>
        </p:txBody>
      </p:sp>
      <p:sp>
        <p:nvSpPr>
          <p:cNvPr id="3" name="Content Placeholder 2"/>
          <p:cNvSpPr>
            <a:spLocks noGrp="1"/>
          </p:cNvSpPr>
          <p:nvPr>
            <p:ph idx="1"/>
          </p:nvPr>
        </p:nvSpPr>
        <p:spPr/>
        <p:txBody>
          <a:bodyPr>
            <a:normAutofit lnSpcReduction="10000"/>
          </a:bodyPr>
          <a:lstStyle/>
          <a:p>
            <a:r>
              <a:rPr lang="en-GB" dirty="0" smtClean="0"/>
              <a:t>One of the experts asked to give evidence said “[the book] is concerned with a very important situation; it is concerned with the relations of men and women, with their sexual relations, with the nature of marriage, and these are all matters of deep importance to all of us”.</a:t>
            </a:r>
          </a:p>
          <a:p>
            <a:r>
              <a:rPr lang="en-GB" dirty="0" smtClean="0">
                <a:solidFill>
                  <a:srgbClr val="FF0000"/>
                </a:solidFill>
              </a:rPr>
              <a:t>Do you agree? What is the central concern of the novel?</a:t>
            </a:r>
            <a:endParaRPr lang="en-GB" dirty="0">
              <a:solidFill>
                <a:srgbClr val="FF0000"/>
              </a:solidFill>
            </a:endParaRPr>
          </a:p>
        </p:txBody>
      </p:sp>
    </p:spTree>
    <p:extLst>
      <p:ext uri="{BB962C8B-B14F-4D97-AF65-F5344CB8AC3E}">
        <p14:creationId xmlns:p14="http://schemas.microsoft.com/office/powerpoint/2010/main" val="327214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Double Standards</a:t>
            </a:r>
            <a:endParaRPr lang="en-GB" dirty="0"/>
          </a:p>
        </p:txBody>
      </p:sp>
      <p:sp>
        <p:nvSpPr>
          <p:cNvPr id="3" name="Content Placeholder 2"/>
          <p:cNvSpPr>
            <a:spLocks noGrp="1"/>
          </p:cNvSpPr>
          <p:nvPr>
            <p:ph idx="1"/>
          </p:nvPr>
        </p:nvSpPr>
        <p:spPr/>
        <p:txBody>
          <a:bodyPr>
            <a:normAutofit fontScale="92500"/>
          </a:bodyPr>
          <a:lstStyle/>
          <a:p>
            <a:r>
              <a:rPr lang="en-GB" dirty="0" smtClean="0"/>
              <a:t>Is Hardy challenging Victorian morals, in particular the double standards associated with sexuality?</a:t>
            </a:r>
          </a:p>
          <a:p>
            <a:r>
              <a:rPr lang="en-GB" dirty="0" smtClean="0"/>
              <a:t>Are the themes of the novel still relevant today?</a:t>
            </a:r>
          </a:p>
          <a:p>
            <a:r>
              <a:rPr lang="en-GB" dirty="0" smtClean="0"/>
              <a:t>Can we relate the novel to any current debates in the media?</a:t>
            </a:r>
          </a:p>
          <a:p>
            <a:r>
              <a:rPr lang="en-GB" dirty="0" smtClean="0">
                <a:hlinkClick r:id="rId2"/>
              </a:rPr>
              <a:t>http://www.theguardian.com/commentisfree/2015/sep/23/sexual-consent-rape-prosecution-myth-consentis</a:t>
            </a:r>
            <a:endParaRPr lang="en-GB" dirty="0" smtClean="0"/>
          </a:p>
        </p:txBody>
      </p:sp>
    </p:spTree>
    <p:extLst>
      <p:ext uri="{BB962C8B-B14F-4D97-AF65-F5344CB8AC3E}">
        <p14:creationId xmlns:p14="http://schemas.microsoft.com/office/powerpoint/2010/main" val="2140344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Pure Woman?</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Why might Hardy have added the subtitle “A Pure Woman”?</a:t>
            </a:r>
          </a:p>
          <a:p>
            <a:r>
              <a:rPr lang="en-GB" dirty="0" smtClean="0"/>
              <a:t>The title offended many, who considered Tess an immoral “ruined” woman.</a:t>
            </a:r>
          </a:p>
          <a:p>
            <a:r>
              <a:rPr lang="en-GB" dirty="0" smtClean="0"/>
              <a:t>Hardy defended the subtitle in an 1892 interview with Raymond </a:t>
            </a:r>
            <a:r>
              <a:rPr lang="en-GB" dirty="0" err="1" smtClean="0"/>
              <a:t>Blathwayt</a:t>
            </a:r>
            <a:r>
              <a:rPr lang="en-GB" dirty="0" smtClean="0"/>
              <a:t>: “I still maintain that her innate purity remained intact to the very last; though I frankly own that a certain outward purity left her on her last fall. I regarded her then as being in the hands of circumstances, not morally responsible, a mere corpse drifting with the current to her end”.</a:t>
            </a:r>
            <a:endParaRPr lang="en-GB" dirty="0"/>
          </a:p>
        </p:txBody>
      </p:sp>
    </p:spTree>
    <p:extLst>
      <p:ext uri="{BB962C8B-B14F-4D97-AF65-F5344CB8AC3E}">
        <p14:creationId xmlns:p14="http://schemas.microsoft.com/office/powerpoint/2010/main" val="38779449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Deconstructing Tess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Some critics have suggested that Tess has no character at all: she is only what others construct her as; and so she is only a “series of </a:t>
            </a:r>
            <a:r>
              <a:rPr lang="en-GB" dirty="0" err="1" smtClean="0"/>
              <a:t>seemings</a:t>
            </a:r>
            <a:r>
              <a:rPr lang="en-GB" dirty="0" smtClean="0"/>
              <a:t>” or “impressions”.</a:t>
            </a:r>
          </a:p>
          <a:p>
            <a:r>
              <a:rPr lang="en-GB" dirty="0" smtClean="0"/>
              <a:t>Tess becomes merely a construct of male socio-sexual images of her desired form – Angel idealises her, Alec sees her as a sexual object, the narrative voice </a:t>
            </a:r>
            <a:r>
              <a:rPr lang="en-GB" dirty="0" err="1" smtClean="0"/>
              <a:t>fetishises</a:t>
            </a:r>
            <a:r>
              <a:rPr lang="en-GB" dirty="0" smtClean="0"/>
              <a:t> her, society regards her as reckless, the novel presents her as a “pure woman”.</a:t>
            </a:r>
          </a:p>
          <a:p>
            <a:r>
              <a:rPr lang="en-GB" dirty="0" smtClean="0">
                <a:solidFill>
                  <a:srgbClr val="FF0000"/>
                </a:solidFill>
              </a:rPr>
              <a:t>What might be Hardy’s intentions?</a:t>
            </a:r>
          </a:p>
          <a:p>
            <a:r>
              <a:rPr lang="en-GB" dirty="0" smtClean="0">
                <a:solidFill>
                  <a:srgbClr val="FF0000"/>
                </a:solidFill>
              </a:rPr>
              <a:t>Is it possible that Hardy sought to dismantle or deconstruct these images?</a:t>
            </a:r>
            <a:endParaRPr lang="en-GB" dirty="0">
              <a:solidFill>
                <a:srgbClr val="FF0000"/>
              </a:solidFill>
            </a:endParaRPr>
          </a:p>
        </p:txBody>
      </p:sp>
    </p:spTree>
    <p:extLst>
      <p:ext uri="{BB962C8B-B14F-4D97-AF65-F5344CB8AC3E}">
        <p14:creationId xmlns:p14="http://schemas.microsoft.com/office/powerpoint/2010/main" val="16226153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Nature versus Convention</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Hardy’s most obvious intent was to rebuke a society that lived according to restrictive rules rather than by feelings of the heart.</a:t>
            </a:r>
          </a:p>
          <a:p>
            <a:r>
              <a:rPr lang="en-GB" dirty="0" smtClean="0"/>
              <a:t>But what remains confused throughout his novel is his definition of sexual hypocrisy.</a:t>
            </a:r>
          </a:p>
          <a:p>
            <a:r>
              <a:rPr lang="en-GB" dirty="0" smtClean="0"/>
              <a:t>Hardy wanted to liberate sex as a forbidden type of knowledge.</a:t>
            </a:r>
          </a:p>
          <a:p>
            <a:r>
              <a:rPr lang="en-GB" dirty="0" smtClean="0"/>
              <a:t>However, some critics have argued that Hardy was unable to decide what should constitute the norms for ethical sexual conduct.</a:t>
            </a:r>
          </a:p>
          <a:p>
            <a:r>
              <a:rPr lang="en-GB" dirty="0" smtClean="0"/>
              <a:t>Some contend the controversy over the famous rape/seduction scene points to his ambivalence, because there seems to be no distinction between the sexual acts of seduction and rape.</a:t>
            </a:r>
          </a:p>
          <a:p>
            <a:r>
              <a:rPr lang="en-GB" dirty="0" smtClean="0">
                <a:solidFill>
                  <a:srgbClr val="FF0000"/>
                </a:solidFill>
              </a:rPr>
              <a:t>How do you read this scene? Is Tess raped?</a:t>
            </a:r>
          </a:p>
          <a:p>
            <a:r>
              <a:rPr lang="en-GB" dirty="0" smtClean="0">
                <a:solidFill>
                  <a:srgbClr val="FF0000"/>
                </a:solidFill>
              </a:rPr>
              <a:t>Watch the following clip of this scene - </a:t>
            </a:r>
            <a:r>
              <a:rPr lang="en-GB" dirty="0" smtClean="0">
                <a:solidFill>
                  <a:srgbClr val="FF0000"/>
                </a:solidFill>
                <a:hlinkClick r:id="rId2"/>
              </a:rPr>
              <a:t>https://www.youtube.com/watch?v=Ww6_3YQB6B0</a:t>
            </a:r>
            <a:endParaRPr lang="en-GB" dirty="0" smtClean="0">
              <a:solidFill>
                <a:srgbClr val="FF0000"/>
              </a:solidFill>
            </a:endParaRPr>
          </a:p>
          <a:p>
            <a:r>
              <a:rPr lang="en-GB" dirty="0" smtClean="0">
                <a:solidFill>
                  <a:srgbClr val="FF0000"/>
                </a:solidFill>
              </a:rPr>
              <a:t>How does it compare to your perception of the scene?</a:t>
            </a:r>
          </a:p>
          <a:p>
            <a:r>
              <a:rPr lang="en-GB" dirty="0" smtClean="0">
                <a:solidFill>
                  <a:srgbClr val="FF0000"/>
                </a:solidFill>
              </a:rPr>
              <a:t>Are there any clues in the scene to signify Hardy’s intended meaning?</a:t>
            </a:r>
          </a:p>
          <a:p>
            <a:endParaRPr lang="en-GB" dirty="0"/>
          </a:p>
        </p:txBody>
      </p:sp>
    </p:spTree>
    <p:extLst>
      <p:ext uri="{BB962C8B-B14F-4D97-AF65-F5344CB8AC3E}">
        <p14:creationId xmlns:p14="http://schemas.microsoft.com/office/powerpoint/2010/main" val="697881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Politics of Lawrence’s Reception</a:t>
            </a:r>
            <a:endParaRPr lang="en-GB"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GB" dirty="0" smtClean="0"/>
              <a:t>The most overtly political debates regarding Lawrence’s writing have been about censorship and the legitimacy of explicit sexuality. Whether denounced as a patriarchal bigot and pornographer or defended as a moralist and prophet of sexual liberation, Lawrence has provoked political controversies.</a:t>
            </a:r>
          </a:p>
          <a:p>
            <a:r>
              <a:rPr lang="en-GB" dirty="0" smtClean="0"/>
              <a:t>Lawrence was more or less the only writer of working-class origin accorded canonical status in English Literature.</a:t>
            </a:r>
          </a:p>
          <a:p>
            <a:r>
              <a:rPr lang="en-GB" dirty="0" smtClean="0"/>
              <a:t>As a representative of white, working-class male consciousness, a deeper logic of political debate involving class and gender can be discerned in Lawrence’s critical reception.</a:t>
            </a:r>
          </a:p>
          <a:p>
            <a:r>
              <a:rPr lang="en-GB" dirty="0" smtClean="0">
                <a:solidFill>
                  <a:srgbClr val="FF0000"/>
                </a:solidFill>
              </a:rPr>
              <a:t>Why might Lawrence’s position as a working class man have influenced the reception of the novel?</a:t>
            </a:r>
            <a:endParaRPr lang="en-GB" dirty="0">
              <a:solidFill>
                <a:srgbClr val="FF0000"/>
              </a:solidFill>
            </a:endParaRPr>
          </a:p>
        </p:txBody>
      </p:sp>
    </p:spTree>
    <p:extLst>
      <p:ext uri="{BB962C8B-B14F-4D97-AF65-F5344CB8AC3E}">
        <p14:creationId xmlns:p14="http://schemas.microsoft.com/office/powerpoint/2010/main" val="334062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six discussion questions. Get into groups and pick a question.</a:t>
            </a:r>
          </a:p>
          <a:p>
            <a:r>
              <a:rPr lang="en-US" dirty="0" smtClean="0"/>
              <a:t>In your groups decide if you would like to create a dramatic representation of the theme of censorship within either novel, or if you would like to dramatically represent your answer to the questions posed, or you can create a mind map on a board of your responses to the question.</a:t>
            </a:r>
            <a:endParaRPr lang="en-US" dirty="0"/>
          </a:p>
        </p:txBody>
      </p:sp>
    </p:spTree>
    <p:extLst>
      <p:ext uri="{BB962C8B-B14F-4D97-AF65-F5344CB8AC3E}">
        <p14:creationId xmlns:p14="http://schemas.microsoft.com/office/powerpoint/2010/main" val="245983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3955" y="0"/>
            <a:ext cx="8693132" cy="1891862"/>
          </a:xfrm>
        </p:spPr>
        <p:txBody>
          <a:bodyPr>
            <a:normAutofit/>
          </a:bodyPr>
          <a:lstStyle/>
          <a:p>
            <a:r>
              <a:rPr lang="en-GB" dirty="0" smtClean="0"/>
              <a:t>Censorship and Society:</a:t>
            </a:r>
            <a:br>
              <a:rPr lang="en-GB" dirty="0" smtClean="0"/>
            </a:br>
            <a:r>
              <a:rPr lang="en-US" dirty="0"/>
              <a:t>Education as a Crucial Site of </a:t>
            </a:r>
            <a:r>
              <a:rPr lang="en-US" dirty="0" smtClean="0"/>
              <a:t>Struggle</a:t>
            </a:r>
            <a:endParaRPr lang="en-GB" dirty="0"/>
          </a:p>
        </p:txBody>
      </p:sp>
      <p:sp>
        <p:nvSpPr>
          <p:cNvPr id="3" name="Subtitle 2"/>
          <p:cNvSpPr>
            <a:spLocks noGrp="1"/>
          </p:cNvSpPr>
          <p:nvPr>
            <p:ph type="subTitle" idx="1"/>
          </p:nvPr>
        </p:nvSpPr>
        <p:spPr>
          <a:xfrm>
            <a:off x="1163264" y="5202238"/>
            <a:ext cx="6858000" cy="1655762"/>
          </a:xfrm>
        </p:spPr>
        <p:txBody>
          <a:bodyPr>
            <a:normAutofit fontScale="70000" lnSpcReduction="20000"/>
          </a:bodyPr>
          <a:lstStyle/>
          <a:p>
            <a:r>
              <a:rPr lang="en-GB" dirty="0" smtClean="0"/>
              <a:t>“Censorship looks forward to the day when writers will censor </a:t>
            </a:r>
          </a:p>
          <a:p>
            <a:r>
              <a:rPr lang="en-GB" dirty="0" smtClean="0"/>
              <a:t>themselves and the censor himself can retire […] </a:t>
            </a:r>
          </a:p>
          <a:p>
            <a:r>
              <a:rPr lang="en-GB" dirty="0" smtClean="0"/>
              <a:t>Writing does not flourish under censorship” </a:t>
            </a:r>
          </a:p>
          <a:p>
            <a:r>
              <a:rPr lang="en-GB" dirty="0" smtClean="0"/>
              <a:t>J.M. Coetzee Giving Offence: Essays on Censorship (1996)</a:t>
            </a:r>
            <a:endParaRPr lang="en-GB" dirty="0"/>
          </a:p>
        </p:txBody>
      </p:sp>
      <p:pic>
        <p:nvPicPr>
          <p:cNvPr id="4" name="Picture 4" descr="http://wakeup-world.com/wp-content/uploads/2012/12/Censorship.gif"/>
          <p:cNvPicPr>
            <a:picLocks noChangeAspect="1" noChangeArrowheads="1"/>
          </p:cNvPicPr>
          <p:nvPr/>
        </p:nvPicPr>
        <p:blipFill>
          <a:blip r:embed="rId3" cstate="print"/>
          <a:srcRect/>
          <a:stretch>
            <a:fillRect/>
          </a:stretch>
        </p:blipFill>
        <p:spPr bwMode="auto">
          <a:xfrm>
            <a:off x="1143000" y="1982971"/>
            <a:ext cx="6858000" cy="3068960"/>
          </a:xfrm>
          <a:prstGeom prst="rect">
            <a:avLst/>
          </a:prstGeom>
          <a:noFill/>
        </p:spPr>
      </p:pic>
    </p:spTree>
    <p:extLst>
      <p:ext uri="{BB962C8B-B14F-4D97-AF65-F5344CB8AC3E}">
        <p14:creationId xmlns:p14="http://schemas.microsoft.com/office/powerpoint/2010/main" val="3035363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9592"/>
            <a:ext cx="8229600" cy="3986571"/>
          </a:xfrm>
        </p:spPr>
        <p:txBody>
          <a:bodyPr>
            <a:normAutofit/>
          </a:bodyPr>
          <a:lstStyle/>
          <a:p>
            <a:pPr marL="0" lvl="0" indent="0" algn="ctr">
              <a:buNone/>
            </a:pPr>
            <a:r>
              <a:rPr lang="en-GB" dirty="0"/>
              <a:t>Kate Millett berates </a:t>
            </a:r>
            <a:r>
              <a:rPr lang="en-GB" dirty="0" smtClean="0"/>
              <a:t>Lady Chatterley’s Lover </a:t>
            </a:r>
            <a:r>
              <a:rPr lang="en-GB" dirty="0"/>
              <a:t>as a chauvinistic illustration of Lawrence’s alleged belief that ‘sex is for the man’. (Sexual Politics, 240) Do you agree? Is Connie portrayed as passive and </a:t>
            </a:r>
            <a:r>
              <a:rPr lang="en-GB" dirty="0" err="1"/>
              <a:t>Mellors</a:t>
            </a:r>
            <a:r>
              <a:rPr lang="en-GB" dirty="0"/>
              <a:t> active? </a:t>
            </a:r>
            <a:endParaRPr lang="en-GB" dirty="0" smtClean="0"/>
          </a:p>
          <a:p>
            <a:pPr lvl="0"/>
            <a:endParaRPr lang="en-GB" dirty="0"/>
          </a:p>
          <a:p>
            <a:endParaRPr lang="en-US" dirty="0"/>
          </a:p>
        </p:txBody>
      </p:sp>
    </p:spTree>
    <p:extLst>
      <p:ext uri="{BB962C8B-B14F-4D97-AF65-F5344CB8AC3E}">
        <p14:creationId xmlns:p14="http://schemas.microsoft.com/office/powerpoint/2010/main" val="30016060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GB" dirty="0"/>
              <a:t>Although notoriously known to be a book about sex, </a:t>
            </a:r>
            <a:r>
              <a:rPr lang="en-GB" dirty="0" smtClean="0"/>
              <a:t>Lady Chatterley’s Lover </a:t>
            </a:r>
            <a:r>
              <a:rPr lang="en-GB" dirty="0"/>
              <a:t>is also a novel about work and the alienation of industrial labour. The industrial landscape is portrayed as embodying social and ethical meaning. It dominates the lives of those who work in it turning them from human flesh to soulless mechanisms. How are the themes of work portrayed in relation to sexuality? How are the characters of the novel portrayed in </a:t>
            </a:r>
            <a:r>
              <a:rPr lang="en-GB" dirty="0" smtClean="0"/>
              <a:t>relation to </a:t>
            </a:r>
            <a:r>
              <a:rPr lang="en-GB" dirty="0"/>
              <a:t>work and class?</a:t>
            </a:r>
          </a:p>
          <a:p>
            <a:endParaRPr lang="en-US" dirty="0"/>
          </a:p>
        </p:txBody>
      </p:sp>
    </p:spTree>
    <p:extLst>
      <p:ext uri="{BB962C8B-B14F-4D97-AF65-F5344CB8AC3E}">
        <p14:creationId xmlns:p14="http://schemas.microsoft.com/office/powerpoint/2010/main" val="31092172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lvl="0" indent="0">
              <a:buNone/>
            </a:pPr>
            <a:r>
              <a:rPr lang="en-GB" dirty="0"/>
              <a:t>Lawrence argues in “</a:t>
            </a:r>
            <a:r>
              <a:rPr lang="en-GB" dirty="0" smtClean="0"/>
              <a:t>A propos </a:t>
            </a:r>
            <a:r>
              <a:rPr lang="en-GB" dirty="0"/>
              <a:t>of Lady Chatterley’s Lover” that “ we shall never free the phallic reality [i.e., sex] ... till we give it its own phallic language and use the obscene words”, his goal was to purify these words. Critics have disagreed as to whether he succeeded in this goal. Richard Aldington notes the words are “incrusted with nastiness” and “cannot regain their purity” and Graham Hough argues that “the fact remains that the connotations of the obscene physical words are either facetious or vulgar”. Do you think the novel is obscene or vulgar, or do you think Lawrence succeeds in his mission?</a:t>
            </a:r>
          </a:p>
          <a:p>
            <a:endParaRPr lang="en-US" dirty="0"/>
          </a:p>
        </p:txBody>
      </p:sp>
    </p:spTree>
    <p:extLst>
      <p:ext uri="{BB962C8B-B14F-4D97-AF65-F5344CB8AC3E}">
        <p14:creationId xmlns:p14="http://schemas.microsoft.com/office/powerpoint/2010/main" val="32164623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7826"/>
            <a:ext cx="8229600" cy="2504888"/>
          </a:xfrm>
        </p:spPr>
        <p:txBody>
          <a:bodyPr>
            <a:normAutofit/>
          </a:bodyPr>
          <a:lstStyle/>
          <a:p>
            <a:pPr lvl="0"/>
            <a:r>
              <a:rPr lang="en-GB" dirty="0"/>
              <a:t>Does Alec d’Urberville rape or seduce Tess? Is this deliberately ambiguous? </a:t>
            </a:r>
            <a:endParaRPr lang="en-US" dirty="0"/>
          </a:p>
        </p:txBody>
      </p:sp>
    </p:spTree>
    <p:extLst>
      <p:ext uri="{BB962C8B-B14F-4D97-AF65-F5344CB8AC3E}">
        <p14:creationId xmlns:p14="http://schemas.microsoft.com/office/powerpoint/2010/main" val="19749452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9924"/>
            <a:ext cx="8229600" cy="3322455"/>
          </a:xfrm>
        </p:spPr>
        <p:txBody>
          <a:bodyPr>
            <a:normAutofit/>
          </a:bodyPr>
          <a:lstStyle/>
          <a:p>
            <a:pPr lvl="0"/>
            <a:r>
              <a:rPr lang="en-GB" dirty="0"/>
              <a:t>What is at the root of tragedy in Tess? Is it sexual desire?</a:t>
            </a:r>
            <a:br>
              <a:rPr lang="en-GB" dirty="0"/>
            </a:br>
            <a:endParaRPr lang="en-US" dirty="0"/>
          </a:p>
        </p:txBody>
      </p:sp>
    </p:spTree>
    <p:extLst>
      <p:ext uri="{BB962C8B-B14F-4D97-AF65-F5344CB8AC3E}">
        <p14:creationId xmlns:p14="http://schemas.microsoft.com/office/powerpoint/2010/main" val="21605911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25" y="1874983"/>
            <a:ext cx="8229600" cy="3482694"/>
          </a:xfrm>
        </p:spPr>
        <p:txBody>
          <a:bodyPr>
            <a:normAutofit/>
          </a:bodyPr>
          <a:lstStyle/>
          <a:p>
            <a:pPr lvl="0"/>
            <a:r>
              <a:rPr lang="en-GB" dirty="0"/>
              <a:t>What does Tess tell us about the nature of suffering and human morality</a:t>
            </a:r>
            <a:r>
              <a:rPr lang="en-GB" dirty="0" smtClean="0"/>
              <a:t>?</a:t>
            </a:r>
            <a:endParaRPr lang="en-US" dirty="0"/>
          </a:p>
        </p:txBody>
      </p:sp>
    </p:spTree>
    <p:extLst>
      <p:ext uri="{BB962C8B-B14F-4D97-AF65-F5344CB8AC3E}">
        <p14:creationId xmlns:p14="http://schemas.microsoft.com/office/powerpoint/2010/main" val="2360733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Plenary</a:t>
            </a:r>
            <a:endParaRPr lang="en-US" dirty="0"/>
          </a:p>
        </p:txBody>
      </p:sp>
      <p:sp>
        <p:nvSpPr>
          <p:cNvPr id="3" name="Content Placeholder 2"/>
          <p:cNvSpPr>
            <a:spLocks noGrp="1"/>
          </p:cNvSpPr>
          <p:nvPr>
            <p:ph idx="1"/>
          </p:nvPr>
        </p:nvSpPr>
        <p:spPr/>
        <p:txBody>
          <a:bodyPr/>
          <a:lstStyle/>
          <a:p>
            <a:r>
              <a:rPr lang="en-US" dirty="0" smtClean="0"/>
              <a:t>Remember I am holding an optional workshop/office hour for you to meet with your groups and work on your presentation after our seminar each week.</a:t>
            </a:r>
          </a:p>
          <a:p>
            <a:r>
              <a:rPr lang="en-US" dirty="0"/>
              <a:t>I</a:t>
            </a:r>
            <a:r>
              <a:rPr lang="en-US" dirty="0" smtClean="0"/>
              <a:t> look forward to reading your blogs!</a:t>
            </a:r>
          </a:p>
          <a:p>
            <a:endParaRPr lang="en-US" dirty="0" smtClean="0"/>
          </a:p>
        </p:txBody>
      </p:sp>
    </p:spTree>
    <p:extLst>
      <p:ext uri="{BB962C8B-B14F-4D97-AF65-F5344CB8AC3E}">
        <p14:creationId xmlns:p14="http://schemas.microsoft.com/office/powerpoint/2010/main" val="4081941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325563"/>
          </a:xfrm>
        </p:spPr>
        <p:txBody>
          <a:bodyPr>
            <a:normAutofit fontScale="90000"/>
          </a:bodyPr>
          <a:lstStyle/>
          <a:p>
            <a:r>
              <a:rPr lang="en-US" dirty="0" smtClean="0"/>
              <a:t>	Paulo </a:t>
            </a:r>
            <a:r>
              <a:rPr lang="en-US" dirty="0" err="1" smtClean="0"/>
              <a:t>Freire</a:t>
            </a:r>
            <a:r>
              <a:rPr lang="en-US" dirty="0" smtClean="0"/>
              <a:t> </a:t>
            </a:r>
            <a:r>
              <a:rPr lang="en-US" i="1" dirty="0" smtClean="0"/>
              <a:t>Pedagogy of the Oppressed</a:t>
            </a:r>
            <a:endParaRPr lang="en-US" i="1" dirty="0"/>
          </a:p>
        </p:txBody>
      </p:sp>
      <p:sp>
        <p:nvSpPr>
          <p:cNvPr id="3" name="Content Placeholder 2"/>
          <p:cNvSpPr>
            <a:spLocks noGrp="1"/>
          </p:cNvSpPr>
          <p:nvPr>
            <p:ph idx="1"/>
          </p:nvPr>
        </p:nvSpPr>
        <p:spPr>
          <a:xfrm>
            <a:off x="244610" y="1723190"/>
            <a:ext cx="5807866" cy="4873602"/>
          </a:xfrm>
        </p:spPr>
        <p:txBody>
          <a:bodyPr>
            <a:normAutofit fontScale="85000" lnSpcReduction="20000"/>
          </a:bodyPr>
          <a:lstStyle/>
          <a:p>
            <a:r>
              <a:rPr lang="en-US" dirty="0" smtClean="0"/>
              <a:t>“Education is suffering from narration sickness”</a:t>
            </a:r>
          </a:p>
          <a:p>
            <a:r>
              <a:rPr lang="en-US" dirty="0" smtClean="0"/>
              <a:t>“Problem-posing education does not and cannot serve the interests of the oppressor. No oppressive order could permit the oppressed to begin to question: Why?”</a:t>
            </a:r>
          </a:p>
          <a:p>
            <a:r>
              <a:rPr lang="en-US" dirty="0" smtClean="0">
                <a:solidFill>
                  <a:srgbClr val="0000FF"/>
                </a:solidFill>
              </a:rPr>
              <a:t>How can we make knowledge critical and transformative?</a:t>
            </a:r>
          </a:p>
          <a:p>
            <a:r>
              <a:rPr lang="en-US" dirty="0" smtClean="0">
                <a:solidFill>
                  <a:srgbClr val="0000FF"/>
                </a:solidFill>
              </a:rPr>
              <a:t>How can we encourage students to question every aspect of society and to take responsibility for intervening in the world we inhabit?</a:t>
            </a:r>
            <a:endParaRPr lang="en-US" dirty="0">
              <a:solidFill>
                <a:srgbClr val="0000FF"/>
              </a:solidFill>
            </a:endParaRPr>
          </a:p>
        </p:txBody>
      </p:sp>
      <p:pic>
        <p:nvPicPr>
          <p:cNvPr id="5" name="Picture 4"/>
          <p:cNvPicPr>
            <a:picLocks noChangeAspect="1"/>
          </p:cNvPicPr>
          <p:nvPr/>
        </p:nvPicPr>
        <p:blipFill>
          <a:blip r:embed="rId3"/>
          <a:stretch>
            <a:fillRect/>
          </a:stretch>
        </p:blipFill>
        <p:spPr>
          <a:xfrm>
            <a:off x="6144645" y="983374"/>
            <a:ext cx="2999355" cy="5874627"/>
          </a:xfrm>
          <a:prstGeom prst="rect">
            <a:avLst/>
          </a:prstGeom>
        </p:spPr>
      </p:pic>
    </p:spTree>
    <p:extLst>
      <p:ext uri="{BB962C8B-B14F-4D97-AF65-F5344CB8AC3E}">
        <p14:creationId xmlns:p14="http://schemas.microsoft.com/office/powerpoint/2010/main" val="39025168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 for Diaries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Next week both groups will combine for one lecture delivered by </a:t>
            </a:r>
            <a:r>
              <a:rPr lang="en-US" dirty="0" err="1" smtClean="0"/>
              <a:t>Dr</a:t>
            </a:r>
            <a:r>
              <a:rPr lang="en-US" dirty="0" smtClean="0"/>
              <a:t> </a:t>
            </a:r>
            <a:r>
              <a:rPr lang="en-US" dirty="0" err="1" smtClean="0"/>
              <a:t>Boase</a:t>
            </a:r>
            <a:r>
              <a:rPr lang="en-US" dirty="0" smtClean="0"/>
              <a:t>, the session will run from 9-11am on Monday 15 January 2018 for this week only. The session will be held in </a:t>
            </a:r>
            <a:r>
              <a:rPr lang="en-US" dirty="0" err="1" smtClean="0"/>
              <a:t>Ramphal</a:t>
            </a:r>
            <a:r>
              <a:rPr lang="en-US" dirty="0" smtClean="0"/>
              <a:t> R0.14.</a:t>
            </a:r>
          </a:p>
          <a:p>
            <a:r>
              <a:rPr lang="en-US" dirty="0" smtClean="0"/>
              <a:t>Office hour in week 2 will be by appointment only.</a:t>
            </a:r>
          </a:p>
          <a:p>
            <a:r>
              <a:rPr lang="en-US" b="1" dirty="0" smtClean="0"/>
              <a:t>Student </a:t>
            </a:r>
            <a:r>
              <a:rPr lang="en-US" b="1" dirty="0" smtClean="0"/>
              <a:t>Conference – Assessment –</a:t>
            </a:r>
            <a:r>
              <a:rPr lang="en-US" dirty="0" smtClean="0"/>
              <a:t> </a:t>
            </a:r>
            <a:endParaRPr lang="en-US" dirty="0" smtClean="0"/>
          </a:p>
          <a:p>
            <a:r>
              <a:rPr lang="en-US" b="1" dirty="0"/>
              <a:t>Week 10 Term </a:t>
            </a:r>
            <a:r>
              <a:rPr lang="en-US" b="1" dirty="0" smtClean="0"/>
              <a:t>2</a:t>
            </a:r>
            <a:endParaRPr lang="en-US" b="1" dirty="0" smtClean="0"/>
          </a:p>
          <a:p>
            <a:r>
              <a:rPr lang="en-US" b="1" dirty="0" smtClean="0"/>
              <a:t>Monday 12 </a:t>
            </a:r>
            <a:r>
              <a:rPr lang="en-US" b="1" dirty="0" smtClean="0"/>
              <a:t>March </a:t>
            </a:r>
            <a:r>
              <a:rPr lang="en-US" b="1" dirty="0" smtClean="0"/>
              <a:t>2018 and </a:t>
            </a:r>
          </a:p>
          <a:p>
            <a:r>
              <a:rPr lang="en-US" b="1" dirty="0" smtClean="0"/>
              <a:t>Tuesday 13 March 2018 </a:t>
            </a:r>
          </a:p>
          <a:p>
            <a:r>
              <a:rPr lang="en-US" b="1" dirty="0" smtClean="0"/>
              <a:t>A</a:t>
            </a:r>
            <a:r>
              <a:rPr lang="en-US" b="1" dirty="0" smtClean="0"/>
              <a:t>ll day</a:t>
            </a:r>
            <a:endParaRPr lang="en-US" dirty="0"/>
          </a:p>
          <a:p>
            <a:pPr marL="0" indent="0">
              <a:buNone/>
            </a:pPr>
            <a:endParaRPr lang="en-US" b="1" dirty="0" smtClean="0"/>
          </a:p>
          <a:p>
            <a:endParaRPr lang="en-US" dirty="0"/>
          </a:p>
        </p:txBody>
      </p:sp>
    </p:spTree>
    <p:extLst>
      <p:ext uri="{BB962C8B-B14F-4D97-AF65-F5344CB8AC3E}">
        <p14:creationId xmlns:p14="http://schemas.microsoft.com/office/powerpoint/2010/main" val="3062774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Structure</a:t>
            </a:r>
            <a:endParaRPr lang="en-US" dirty="0"/>
          </a:p>
        </p:txBody>
      </p:sp>
      <p:sp>
        <p:nvSpPr>
          <p:cNvPr id="3" name="Content Placeholder 2"/>
          <p:cNvSpPr>
            <a:spLocks noGrp="1"/>
          </p:cNvSpPr>
          <p:nvPr>
            <p:ph idx="1"/>
          </p:nvPr>
        </p:nvSpPr>
        <p:spPr/>
        <p:txBody>
          <a:bodyPr>
            <a:normAutofit/>
          </a:bodyPr>
          <a:lstStyle/>
          <a:p>
            <a:r>
              <a:rPr lang="en-US" dirty="0">
                <a:hlinkClick r:id="rId2"/>
              </a:rPr>
              <a:t>http://www2.warwick.ac.uk/fac/cross_fac/iatl/activities/modules/ugmodules/</a:t>
            </a:r>
            <a:r>
              <a:rPr lang="en-US" dirty="0" smtClean="0">
                <a:hlinkClick r:id="rId2"/>
              </a:rPr>
              <a:t>censorship</a:t>
            </a:r>
            <a:endParaRPr lang="en-US" dirty="0" smtClean="0"/>
          </a:p>
          <a:p>
            <a:r>
              <a:rPr lang="en-US" dirty="0"/>
              <a:t>Optional </a:t>
            </a:r>
            <a:r>
              <a:rPr lang="en-US" dirty="0" smtClean="0"/>
              <a:t>Extra Workshop </a:t>
            </a:r>
            <a:r>
              <a:rPr lang="en-US" dirty="0"/>
              <a:t>for Assessment </a:t>
            </a:r>
            <a:r>
              <a:rPr lang="en-US" dirty="0" smtClean="0"/>
              <a:t>Guidance /  Office Hour:</a:t>
            </a:r>
            <a:endParaRPr lang="en-US" dirty="0"/>
          </a:p>
          <a:p>
            <a:r>
              <a:rPr lang="en-GB" dirty="0"/>
              <a:t>Tuesday </a:t>
            </a:r>
            <a:r>
              <a:rPr lang="en-GB" dirty="0" smtClean="0"/>
              <a:t>16.30</a:t>
            </a:r>
            <a:r>
              <a:rPr lang="en-GB" dirty="0"/>
              <a:t>-</a:t>
            </a:r>
            <a:r>
              <a:rPr lang="en-GB" dirty="0" smtClean="0"/>
              <a:t>17.30 OCO.05</a:t>
            </a:r>
            <a:endParaRPr lang="en-US" dirty="0"/>
          </a:p>
        </p:txBody>
      </p:sp>
    </p:spTree>
    <p:extLst>
      <p:ext uri="{BB962C8B-B14F-4D97-AF65-F5344CB8AC3E}">
        <p14:creationId xmlns:p14="http://schemas.microsoft.com/office/powerpoint/2010/main" val="254357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Divide into four/five groups</a:t>
            </a:r>
          </a:p>
          <a:p>
            <a:r>
              <a:rPr lang="en-US" dirty="0" smtClean="0"/>
              <a:t>You have 10 minutes to reflect on your question and write one collective response on the blog page.</a:t>
            </a:r>
          </a:p>
          <a:p>
            <a:r>
              <a:rPr lang="en-US" dirty="0" smtClean="0"/>
              <a:t>Then we should share our discussions and record our responses to see if this changes at the end of the module.</a:t>
            </a:r>
            <a:endParaRPr lang="en-US" dirty="0"/>
          </a:p>
        </p:txBody>
      </p:sp>
    </p:spTree>
    <p:extLst>
      <p:ext uri="{BB962C8B-B14F-4D97-AF65-F5344CB8AC3E}">
        <p14:creationId xmlns:p14="http://schemas.microsoft.com/office/powerpoint/2010/main" val="3907937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6307"/>
            <a:ext cx="8229600" cy="1143000"/>
          </a:xfrm>
        </p:spPr>
        <p:txBody>
          <a:bodyPr/>
          <a:lstStyle/>
          <a:p>
            <a:r>
              <a:rPr lang="en-GB" dirty="0" smtClean="0"/>
              <a:t>What is censorship?</a:t>
            </a:r>
            <a:endParaRPr lang="en-GB" dirty="0"/>
          </a:p>
        </p:txBody>
      </p:sp>
      <p:sp>
        <p:nvSpPr>
          <p:cNvPr id="3" name="Content Placeholder 2"/>
          <p:cNvSpPr>
            <a:spLocks noGrp="1"/>
          </p:cNvSpPr>
          <p:nvPr>
            <p:ph idx="1"/>
          </p:nvPr>
        </p:nvSpPr>
        <p:spPr>
          <a:xfrm>
            <a:off x="457200" y="3934347"/>
            <a:ext cx="8229600" cy="2191816"/>
          </a:xfrm>
        </p:spPr>
        <p:txBody>
          <a:bodyPr/>
          <a:lstStyle/>
          <a:p>
            <a:pPr algn="ctr">
              <a:buNone/>
            </a:pPr>
            <a:r>
              <a:rPr lang="en-GB" dirty="0"/>
              <a:t>Is censorship ever necessary in the public domain – can it ever be justified?</a:t>
            </a:r>
          </a:p>
          <a:p>
            <a:pPr algn="ctr">
              <a:buNone/>
            </a:pPr>
            <a:endParaRPr lang="en-GB" dirty="0"/>
          </a:p>
        </p:txBody>
      </p:sp>
      <p:pic>
        <p:nvPicPr>
          <p:cNvPr id="5" name="Picture 2" descr="http://bigotherbigother.files.wordpress.com/2010/12/book-censorship.gif"/>
          <p:cNvPicPr>
            <a:picLocks noChangeAspect="1" noChangeArrowheads="1"/>
          </p:cNvPicPr>
          <p:nvPr/>
        </p:nvPicPr>
        <p:blipFill>
          <a:blip r:embed="rId2" cstate="print"/>
          <a:srcRect/>
          <a:stretch>
            <a:fillRect/>
          </a:stretch>
        </p:blipFill>
        <p:spPr bwMode="auto">
          <a:xfrm>
            <a:off x="3395872" y="1569307"/>
            <a:ext cx="2232248" cy="2204864"/>
          </a:xfrm>
          <a:prstGeom prst="rect">
            <a:avLst/>
          </a:prstGeom>
          <a:noFill/>
        </p:spPr>
      </p:pic>
    </p:spTree>
    <p:extLst>
      <p:ext uri="{BB962C8B-B14F-4D97-AF65-F5344CB8AC3E}">
        <p14:creationId xmlns:p14="http://schemas.microsoft.com/office/powerpoint/2010/main" val="6898850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1752</TotalTime>
  <Words>2840</Words>
  <Application>Microsoft Macintosh PowerPoint</Application>
  <PresentationFormat>On-screen Show (4:3)</PresentationFormat>
  <Paragraphs>177</Paragraphs>
  <Slides>46</Slides>
  <Notes>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My name is?</vt:lpstr>
      <vt:lpstr>Welcome to  Censorship and Society</vt:lpstr>
      <vt:lpstr>Ice Breaker</vt:lpstr>
      <vt:lpstr>Censorship and Society: Education as a Crucial Site of Struggle</vt:lpstr>
      <vt:lpstr> Paulo Freire Pedagogy of the Oppressed</vt:lpstr>
      <vt:lpstr>Dates for Diaries</vt:lpstr>
      <vt:lpstr>Course Structure</vt:lpstr>
      <vt:lpstr>Group Activity</vt:lpstr>
      <vt:lpstr>What is censorship?</vt:lpstr>
      <vt:lpstr>Do we have freedom of expression? Can we ever obtain freedom of expression?</vt:lpstr>
      <vt:lpstr>PowerPoint Presentation</vt:lpstr>
      <vt:lpstr>PowerPoint Presentation</vt:lpstr>
      <vt:lpstr>Students Disrupt University Lecture by Maryam Namazie</vt:lpstr>
      <vt:lpstr>Assessments</vt:lpstr>
      <vt:lpstr>Conference Organisation</vt:lpstr>
      <vt:lpstr>Divide and Conquer</vt:lpstr>
      <vt:lpstr>Each group needs to:</vt:lpstr>
      <vt:lpstr>Possible Divisions:</vt:lpstr>
      <vt:lpstr>Plan of action 15 minutes:</vt:lpstr>
      <vt:lpstr>Abstract Help</vt:lpstr>
      <vt:lpstr>PowerPoint Presentation</vt:lpstr>
      <vt:lpstr>Session Aims:</vt:lpstr>
      <vt:lpstr>Starter:</vt:lpstr>
      <vt:lpstr>Publishing</vt:lpstr>
      <vt:lpstr>Degrading Women</vt:lpstr>
      <vt:lpstr>Revisions</vt:lpstr>
      <vt:lpstr>Banned</vt:lpstr>
      <vt:lpstr>Lady Chatterley’s Lover – Pornographic?</vt:lpstr>
      <vt:lpstr>The Law and Lawrence</vt:lpstr>
      <vt:lpstr>Publication, Confiscation and Republication</vt:lpstr>
      <vt:lpstr>Popularity</vt:lpstr>
      <vt:lpstr>Criticism</vt:lpstr>
      <vt:lpstr>Graham Hough</vt:lpstr>
      <vt:lpstr>Double Standards</vt:lpstr>
      <vt:lpstr>A Pure Woman?</vt:lpstr>
      <vt:lpstr>Deconstructing Tess</vt:lpstr>
      <vt:lpstr>Nature versus Convention</vt:lpstr>
      <vt:lpstr>The Politics of Lawrence’s Reception</vt:lpstr>
      <vt:lpstr>Group Activity</vt:lpstr>
      <vt:lpstr>PowerPoint Presentation</vt:lpstr>
      <vt:lpstr>PowerPoint Presentation</vt:lpstr>
      <vt:lpstr>PowerPoint Presentation</vt:lpstr>
      <vt:lpstr>Does Alec d’Urberville rape or seduce Tess? Is this deliberately ambiguous? </vt:lpstr>
      <vt:lpstr>What is at the root of tragedy in Tess? Is it sexual desire? </vt:lpstr>
      <vt:lpstr>What does Tess tell us about the nature of suffering and human morality?</vt:lpstr>
      <vt:lpstr>Plenary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77</cp:revision>
  <dcterms:created xsi:type="dcterms:W3CDTF">2016-01-07T22:15:31Z</dcterms:created>
  <dcterms:modified xsi:type="dcterms:W3CDTF">2018-01-09T10:26:53Z</dcterms:modified>
</cp:coreProperties>
</file>