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31"/>
  </p:notesMasterIdLst>
  <p:sldIdLst>
    <p:sldId id="256" r:id="rId2"/>
    <p:sldId id="265" r:id="rId3"/>
    <p:sldId id="258" r:id="rId4"/>
    <p:sldId id="257" r:id="rId5"/>
    <p:sldId id="260" r:id="rId6"/>
    <p:sldId id="261" r:id="rId7"/>
    <p:sldId id="266" r:id="rId8"/>
    <p:sldId id="262" r:id="rId9"/>
    <p:sldId id="263" r:id="rId10"/>
    <p:sldId id="267" r:id="rId11"/>
    <p:sldId id="278" r:id="rId12"/>
    <p:sldId id="280" r:id="rId13"/>
    <p:sldId id="284" r:id="rId14"/>
    <p:sldId id="285" r:id="rId15"/>
    <p:sldId id="282" r:id="rId16"/>
    <p:sldId id="283" r:id="rId17"/>
    <p:sldId id="286" r:id="rId18"/>
    <p:sldId id="287" r:id="rId19"/>
    <p:sldId id="289" r:id="rId20"/>
    <p:sldId id="288" r:id="rId21"/>
    <p:sldId id="290" r:id="rId22"/>
    <p:sldId id="268" r:id="rId23"/>
    <p:sldId id="270" r:id="rId24"/>
    <p:sldId id="272" r:id="rId25"/>
    <p:sldId id="279" r:id="rId26"/>
    <p:sldId id="273" r:id="rId27"/>
    <p:sldId id="274" r:id="rId28"/>
    <p:sldId id="275" r:id="rId29"/>
    <p:sldId id="276"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0545" autoAdjust="0"/>
  </p:normalViewPr>
  <p:slideViewPr>
    <p:cSldViewPr snapToGrid="0">
      <p:cViewPr varScale="1">
        <p:scale>
          <a:sx n="65" d="100"/>
          <a:sy n="65" d="100"/>
        </p:scale>
        <p:origin x="-176" y="-1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7C368D-F0A7-4549-A9F9-3DBB72780F6A}" type="datetimeFigureOut">
              <a:rPr lang="en-US" smtClean="0"/>
              <a:t>22/01/19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8B77CB-88B7-AC4C-BC07-360A99BD3F6E}" type="slidenum">
              <a:rPr lang="en-US" smtClean="0"/>
              <a:t>‹#›</a:t>
            </a:fld>
            <a:endParaRPr lang="en-US"/>
          </a:p>
        </p:txBody>
      </p:sp>
    </p:spTree>
    <p:extLst>
      <p:ext uri="{BB962C8B-B14F-4D97-AF65-F5344CB8AC3E}">
        <p14:creationId xmlns:p14="http://schemas.microsoft.com/office/powerpoint/2010/main" val="11715672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www.independent.co.uk</a:t>
            </a:r>
            <a:r>
              <a:rPr lang="en-US" dirty="0" smtClean="0"/>
              <a:t>/news/</a:t>
            </a:r>
            <a:r>
              <a:rPr lang="en-US" dirty="0" err="1" smtClean="0"/>
              <a:t>uk</a:t>
            </a:r>
            <a:r>
              <a:rPr lang="en-US" dirty="0" smtClean="0"/>
              <a:t>/a-long-list-of-sex-acts-just-got-banned-in-uk-porn-9897174.html</a:t>
            </a:r>
          </a:p>
          <a:p>
            <a:r>
              <a:rPr lang="en-US" dirty="0" smtClean="0"/>
              <a:t>https://</a:t>
            </a:r>
            <a:r>
              <a:rPr lang="en-US" dirty="0" err="1" smtClean="0"/>
              <a:t>www.theguardian.com</a:t>
            </a:r>
            <a:r>
              <a:rPr lang="en-US" dirty="0" smtClean="0"/>
              <a:t>/culture/2014/</a:t>
            </a:r>
            <a:r>
              <a:rPr lang="en-US" dirty="0" err="1" smtClean="0"/>
              <a:t>dec</a:t>
            </a:r>
            <a:r>
              <a:rPr lang="en-US" dirty="0" smtClean="0"/>
              <a:t>/12/face-sitting-protest-outside-parliament-against-new-porn-rules</a:t>
            </a:r>
            <a:endParaRPr lang="en-US" dirty="0"/>
          </a:p>
        </p:txBody>
      </p:sp>
      <p:sp>
        <p:nvSpPr>
          <p:cNvPr id="4" name="Slide Number Placeholder 3"/>
          <p:cNvSpPr>
            <a:spLocks noGrp="1"/>
          </p:cNvSpPr>
          <p:nvPr>
            <p:ph type="sldNum" sz="quarter" idx="10"/>
          </p:nvPr>
        </p:nvSpPr>
        <p:spPr/>
        <p:txBody>
          <a:bodyPr/>
          <a:lstStyle/>
          <a:p>
            <a:fld id="{A28B77CB-88B7-AC4C-BC07-360A99BD3F6E}" type="slidenum">
              <a:rPr lang="en-US" smtClean="0"/>
              <a:t>12</a:t>
            </a:fld>
            <a:endParaRPr lang="en-US"/>
          </a:p>
        </p:txBody>
      </p:sp>
    </p:spTree>
    <p:extLst>
      <p:ext uri="{BB962C8B-B14F-4D97-AF65-F5344CB8AC3E}">
        <p14:creationId xmlns:p14="http://schemas.microsoft.com/office/powerpoint/2010/main" val="240305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www.wired.co.uk</a:t>
            </a:r>
            <a:r>
              <a:rPr lang="en-US" dirty="0" smtClean="0"/>
              <a:t>/article/porn-block-ban-in-the-</a:t>
            </a:r>
            <a:r>
              <a:rPr lang="en-US" dirty="0" err="1" smtClean="0"/>
              <a:t>uk</a:t>
            </a:r>
            <a:r>
              <a:rPr lang="en-US" dirty="0" smtClean="0"/>
              <a:t>-age-</a:t>
            </a:r>
            <a:r>
              <a:rPr lang="en-US" dirty="0" err="1" smtClean="0"/>
              <a:t>verifcation</a:t>
            </a:r>
            <a:r>
              <a:rPr lang="en-US" dirty="0" smtClean="0"/>
              <a:t>-law</a:t>
            </a:r>
            <a:endParaRPr lang="en-US" dirty="0"/>
          </a:p>
        </p:txBody>
      </p:sp>
      <p:sp>
        <p:nvSpPr>
          <p:cNvPr id="4" name="Slide Number Placeholder 3"/>
          <p:cNvSpPr>
            <a:spLocks noGrp="1"/>
          </p:cNvSpPr>
          <p:nvPr>
            <p:ph type="sldNum" sz="quarter" idx="10"/>
          </p:nvPr>
        </p:nvSpPr>
        <p:spPr/>
        <p:txBody>
          <a:bodyPr/>
          <a:lstStyle/>
          <a:p>
            <a:fld id="{A28B77CB-88B7-AC4C-BC07-360A99BD3F6E}" type="slidenum">
              <a:rPr lang="en-US" smtClean="0"/>
              <a:t>13</a:t>
            </a:fld>
            <a:endParaRPr lang="en-US"/>
          </a:p>
        </p:txBody>
      </p:sp>
    </p:spTree>
    <p:extLst>
      <p:ext uri="{BB962C8B-B14F-4D97-AF65-F5344CB8AC3E}">
        <p14:creationId xmlns:p14="http://schemas.microsoft.com/office/powerpoint/2010/main" val="1720176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www.theguardian.com</a:t>
            </a:r>
            <a:r>
              <a:rPr lang="en-US" dirty="0" smtClean="0"/>
              <a:t>/technology/2019/</a:t>
            </a:r>
            <a:r>
              <a:rPr lang="en-US" dirty="0" err="1" smtClean="0"/>
              <a:t>jan</a:t>
            </a:r>
            <a:r>
              <a:rPr lang="en-US" dirty="0" smtClean="0"/>
              <a:t>/08/</a:t>
            </a:r>
            <a:r>
              <a:rPr lang="en-US" dirty="0" err="1" smtClean="0"/>
              <a:t>ces</a:t>
            </a:r>
            <a:r>
              <a:rPr lang="en-US" dirty="0" smtClean="0"/>
              <a:t>-dildo-gender-sex-toy-</a:t>
            </a:r>
            <a:r>
              <a:rPr lang="en-US" dirty="0" err="1" smtClean="0"/>
              <a:t>ose</a:t>
            </a:r>
            <a:r>
              <a:rPr lang="en-US" dirty="0" smtClean="0"/>
              <a:t>-personal-massager</a:t>
            </a:r>
            <a:endParaRPr lang="en-US" dirty="0"/>
          </a:p>
        </p:txBody>
      </p:sp>
      <p:sp>
        <p:nvSpPr>
          <p:cNvPr id="4" name="Slide Number Placeholder 3"/>
          <p:cNvSpPr>
            <a:spLocks noGrp="1"/>
          </p:cNvSpPr>
          <p:nvPr>
            <p:ph type="sldNum" sz="quarter" idx="10"/>
          </p:nvPr>
        </p:nvSpPr>
        <p:spPr/>
        <p:txBody>
          <a:bodyPr/>
          <a:lstStyle/>
          <a:p>
            <a:fld id="{A28B77CB-88B7-AC4C-BC07-360A99BD3F6E}" type="slidenum">
              <a:rPr lang="en-US" smtClean="0"/>
              <a:t>14</a:t>
            </a:fld>
            <a:endParaRPr lang="en-US"/>
          </a:p>
        </p:txBody>
      </p:sp>
    </p:spTree>
    <p:extLst>
      <p:ext uri="{BB962C8B-B14F-4D97-AF65-F5344CB8AC3E}">
        <p14:creationId xmlns:p14="http://schemas.microsoft.com/office/powerpoint/2010/main" val="2273475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www.theguardian.com</a:t>
            </a:r>
            <a:r>
              <a:rPr lang="en-US" dirty="0" smtClean="0"/>
              <a:t>/technology/2018/</a:t>
            </a:r>
            <a:r>
              <a:rPr lang="en-US" dirty="0" err="1" smtClean="0"/>
              <a:t>jan</a:t>
            </a:r>
            <a:r>
              <a:rPr lang="en-US" dirty="0" smtClean="0"/>
              <a:t>/17/youtube-star-chrissy-chambers-wins-damages-in-landmark-uk-revenge-porn-case</a:t>
            </a:r>
            <a:endParaRPr lang="en-US" dirty="0"/>
          </a:p>
        </p:txBody>
      </p:sp>
      <p:sp>
        <p:nvSpPr>
          <p:cNvPr id="4" name="Slide Number Placeholder 3"/>
          <p:cNvSpPr>
            <a:spLocks noGrp="1"/>
          </p:cNvSpPr>
          <p:nvPr>
            <p:ph type="sldNum" sz="quarter" idx="10"/>
          </p:nvPr>
        </p:nvSpPr>
        <p:spPr/>
        <p:txBody>
          <a:bodyPr/>
          <a:lstStyle/>
          <a:p>
            <a:fld id="{A28B77CB-88B7-AC4C-BC07-360A99BD3F6E}" type="slidenum">
              <a:rPr lang="en-US" smtClean="0"/>
              <a:t>15</a:t>
            </a:fld>
            <a:endParaRPr lang="en-US"/>
          </a:p>
        </p:txBody>
      </p:sp>
    </p:spTree>
    <p:extLst>
      <p:ext uri="{BB962C8B-B14F-4D97-AF65-F5344CB8AC3E}">
        <p14:creationId xmlns:p14="http://schemas.microsoft.com/office/powerpoint/2010/main" val="316970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www.independent.co.uk</a:t>
            </a:r>
            <a:r>
              <a:rPr lang="en-US" dirty="0" smtClean="0"/>
              <a:t>/voices/comment/the-new-uk-porn-legislation-will-turn-erotic-film-into-boring-unrealistic-male-fantasy-9898052.html</a:t>
            </a:r>
          </a:p>
        </p:txBody>
      </p:sp>
      <p:sp>
        <p:nvSpPr>
          <p:cNvPr id="4" name="Slide Number Placeholder 3"/>
          <p:cNvSpPr>
            <a:spLocks noGrp="1"/>
          </p:cNvSpPr>
          <p:nvPr>
            <p:ph type="sldNum" sz="quarter" idx="10"/>
          </p:nvPr>
        </p:nvSpPr>
        <p:spPr/>
        <p:txBody>
          <a:bodyPr/>
          <a:lstStyle/>
          <a:p>
            <a:fld id="{A28B77CB-88B7-AC4C-BC07-360A99BD3F6E}" type="slidenum">
              <a:rPr lang="en-US" smtClean="0"/>
              <a:t>21</a:t>
            </a:fld>
            <a:endParaRPr lang="en-US"/>
          </a:p>
        </p:txBody>
      </p:sp>
    </p:spTree>
    <p:extLst>
      <p:ext uri="{BB962C8B-B14F-4D97-AF65-F5344CB8AC3E}">
        <p14:creationId xmlns:p14="http://schemas.microsoft.com/office/powerpoint/2010/main" val="3502911430"/>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22/01/19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22/01/19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22/01/19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22/01/19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22/01/19</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22/01/19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22/01/19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22/01/19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22/01/19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22/01/19</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22/01/19</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4" Type="http://schemas.microsoft.com/office/2007/relationships/hdphoto" Target="../media/hdphoto1.wdp"/><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22/01/19</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Feminism, Pornography and Censorship</a:t>
            </a:r>
          </a:p>
        </p:txBody>
      </p:sp>
      <p:sp>
        <p:nvSpPr>
          <p:cNvPr id="3" name="Subtitle 2"/>
          <p:cNvSpPr>
            <a:spLocks noGrp="1"/>
          </p:cNvSpPr>
          <p:nvPr>
            <p:ph type="subTitle" idx="1"/>
          </p:nvPr>
        </p:nvSpPr>
        <p:spPr>
          <a:xfrm>
            <a:off x="1212941" y="5788152"/>
            <a:ext cx="7891272" cy="1069848"/>
          </a:xfrm>
        </p:spPr>
        <p:txBody>
          <a:bodyPr/>
          <a:lstStyle/>
          <a:p>
            <a:r>
              <a:rPr lang="en-GB" dirty="0"/>
              <a:t>Britain, </a:t>
            </a:r>
            <a:r>
              <a:rPr lang="en-GB" dirty="0" smtClean="0"/>
              <a:t>2019-</a:t>
            </a:r>
            <a:r>
              <a:rPr lang="en-GB" dirty="0"/>
              <a:t>1877</a:t>
            </a:r>
          </a:p>
        </p:txBody>
      </p:sp>
    </p:spTree>
    <p:extLst>
      <p:ext uri="{BB962C8B-B14F-4D97-AF65-F5344CB8AC3E}">
        <p14:creationId xmlns:p14="http://schemas.microsoft.com/office/powerpoint/2010/main" val="396551085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64309" y="1289304"/>
            <a:ext cx="5896528" cy="4051300"/>
          </a:xfrm>
          <a:prstGeom prst="rect">
            <a:avLst/>
          </a:prstGeom>
        </p:spPr>
      </p:pic>
    </p:spTree>
    <p:extLst>
      <p:ext uri="{BB962C8B-B14F-4D97-AF65-F5344CB8AC3E}">
        <p14:creationId xmlns:p14="http://schemas.microsoft.com/office/powerpoint/2010/main" val="38731216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3706368"/>
          </a:xfrm>
        </p:spPr>
        <p:txBody>
          <a:bodyPr>
            <a:normAutofit/>
          </a:bodyPr>
          <a:lstStyle/>
          <a:p>
            <a:r>
              <a:rPr lang="en-US" dirty="0" smtClean="0"/>
              <a:t>Why do feminists so often disagree on the subject of censorship?</a:t>
            </a:r>
            <a:endParaRPr lang="en-US" dirty="0"/>
          </a:p>
        </p:txBody>
      </p:sp>
      <p:pic>
        <p:nvPicPr>
          <p:cNvPr id="7" name="Picture 6"/>
          <p:cNvPicPr>
            <a:picLocks noChangeAspect="1"/>
          </p:cNvPicPr>
          <p:nvPr/>
        </p:nvPicPr>
        <p:blipFill>
          <a:blip r:embed="rId2"/>
          <a:stretch>
            <a:fillRect/>
          </a:stretch>
        </p:blipFill>
        <p:spPr>
          <a:xfrm>
            <a:off x="990600" y="3788832"/>
            <a:ext cx="10210422" cy="3069167"/>
          </a:xfrm>
          <a:prstGeom prst="rect">
            <a:avLst/>
          </a:prstGeom>
        </p:spPr>
      </p:pic>
    </p:spTree>
    <p:extLst>
      <p:ext uri="{BB962C8B-B14F-4D97-AF65-F5344CB8AC3E}">
        <p14:creationId xmlns:p14="http://schemas.microsoft.com/office/powerpoint/2010/main" val="3810833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9333"/>
            <a:ext cx="10160001" cy="1924643"/>
          </a:xfrm>
        </p:spPr>
        <p:txBody>
          <a:bodyPr>
            <a:normAutofit fontScale="90000"/>
          </a:bodyPr>
          <a:lstStyle/>
          <a:p>
            <a:r>
              <a:rPr lang="en-US" dirty="0" smtClean="0"/>
              <a:t>Changes to UK Pornography regulations </a:t>
            </a:r>
            <a:endParaRPr lang="en-US" dirty="0"/>
          </a:p>
        </p:txBody>
      </p:sp>
      <p:sp>
        <p:nvSpPr>
          <p:cNvPr id="3" name="Content Placeholder 2"/>
          <p:cNvSpPr>
            <a:spLocks noGrp="1"/>
          </p:cNvSpPr>
          <p:nvPr>
            <p:ph idx="1"/>
          </p:nvPr>
        </p:nvSpPr>
        <p:spPr>
          <a:xfrm>
            <a:off x="498347" y="2057908"/>
            <a:ext cx="11354986" cy="4050792"/>
          </a:xfrm>
        </p:spPr>
        <p:txBody>
          <a:bodyPr numCol="2">
            <a:normAutofit lnSpcReduction="10000"/>
          </a:bodyPr>
          <a:lstStyle/>
          <a:p>
            <a:pPr marL="0" indent="0">
              <a:buNone/>
            </a:pPr>
            <a:r>
              <a:rPr lang="en-US" dirty="0" smtClean="0"/>
              <a:t>In 2014 the Audiovisual media services regulations 2014 requires that video-on-demand (VOD) online porn now adhere to the same guidelines laid out for DVD sex shop-type porn by the British Board of Film Censors (BBFC). The board effectively banned the following acts from being depicted:</a:t>
            </a:r>
          </a:p>
          <a:p>
            <a:r>
              <a:rPr lang="en-US" dirty="0" smtClean="0"/>
              <a:t>Spanking</a:t>
            </a:r>
          </a:p>
          <a:p>
            <a:r>
              <a:rPr lang="en-US" dirty="0" smtClean="0"/>
              <a:t>Caning</a:t>
            </a:r>
          </a:p>
          <a:p>
            <a:r>
              <a:rPr lang="en-US" dirty="0" smtClean="0"/>
              <a:t>Aggressive Whipping</a:t>
            </a:r>
          </a:p>
          <a:p>
            <a:r>
              <a:rPr lang="en-US" dirty="0" smtClean="0"/>
              <a:t>Penetration by any object “associated with violence”</a:t>
            </a:r>
          </a:p>
          <a:p>
            <a:r>
              <a:rPr lang="en-US" dirty="0" smtClean="0"/>
              <a:t>Physical or verbal abuse (regardless of if consensual</a:t>
            </a:r>
          </a:p>
          <a:p>
            <a:r>
              <a:rPr lang="en-US" dirty="0" err="1" smtClean="0"/>
              <a:t>Urolagnia</a:t>
            </a:r>
            <a:r>
              <a:rPr lang="en-US" dirty="0" smtClean="0"/>
              <a:t> (known as “water sports”)</a:t>
            </a:r>
          </a:p>
          <a:p>
            <a:r>
              <a:rPr lang="en-US" dirty="0" smtClean="0"/>
              <a:t>Role-playing as non-adults</a:t>
            </a:r>
          </a:p>
          <a:p>
            <a:r>
              <a:rPr lang="en-US" dirty="0" smtClean="0"/>
              <a:t>Physical restraint</a:t>
            </a:r>
          </a:p>
          <a:p>
            <a:r>
              <a:rPr lang="en-US" dirty="0" smtClean="0"/>
              <a:t>Humiliation</a:t>
            </a:r>
          </a:p>
          <a:p>
            <a:r>
              <a:rPr lang="en-US" dirty="0" smtClean="0"/>
              <a:t>Female ejaculation</a:t>
            </a:r>
          </a:p>
          <a:p>
            <a:r>
              <a:rPr lang="en-US" dirty="0" smtClean="0"/>
              <a:t>Strangulation</a:t>
            </a:r>
          </a:p>
          <a:p>
            <a:r>
              <a:rPr lang="en-US" dirty="0" smtClean="0"/>
              <a:t>Face-sitting</a:t>
            </a:r>
          </a:p>
          <a:p>
            <a:r>
              <a:rPr lang="en-US" dirty="0" smtClean="0"/>
              <a:t>Fisting</a:t>
            </a:r>
            <a:endParaRPr lang="en-US" dirty="0"/>
          </a:p>
        </p:txBody>
      </p:sp>
      <p:pic>
        <p:nvPicPr>
          <p:cNvPr id="4" name="Picture 3"/>
          <p:cNvPicPr>
            <a:picLocks noChangeAspect="1"/>
          </p:cNvPicPr>
          <p:nvPr/>
        </p:nvPicPr>
        <p:blipFill>
          <a:blip r:embed="rId3"/>
          <a:stretch>
            <a:fillRect/>
          </a:stretch>
        </p:blipFill>
        <p:spPr>
          <a:xfrm>
            <a:off x="8001000" y="4343399"/>
            <a:ext cx="4190999" cy="2514599"/>
          </a:xfrm>
          <a:prstGeom prst="rect">
            <a:avLst/>
          </a:prstGeom>
        </p:spPr>
      </p:pic>
      <p:pic>
        <p:nvPicPr>
          <p:cNvPr id="5" name="Picture 4"/>
          <p:cNvPicPr>
            <a:picLocks noChangeAspect="1"/>
          </p:cNvPicPr>
          <p:nvPr/>
        </p:nvPicPr>
        <p:blipFill>
          <a:blip r:embed="rId4"/>
          <a:stretch>
            <a:fillRect/>
          </a:stretch>
        </p:blipFill>
        <p:spPr>
          <a:xfrm>
            <a:off x="9136945" y="0"/>
            <a:ext cx="3055055" cy="2476500"/>
          </a:xfrm>
          <a:prstGeom prst="rect">
            <a:avLst/>
          </a:prstGeom>
        </p:spPr>
      </p:pic>
    </p:spTree>
    <p:extLst>
      <p:ext uri="{BB962C8B-B14F-4D97-AF65-F5344CB8AC3E}">
        <p14:creationId xmlns:p14="http://schemas.microsoft.com/office/powerpoint/2010/main" val="3333844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UK PORN BLOCK</a:t>
            </a:r>
            <a:endParaRPr lang="en-US" dirty="0"/>
          </a:p>
        </p:txBody>
      </p:sp>
      <p:sp>
        <p:nvSpPr>
          <p:cNvPr id="3" name="Content Placeholder 2"/>
          <p:cNvSpPr>
            <a:spLocks noGrp="1"/>
          </p:cNvSpPr>
          <p:nvPr>
            <p:ph idx="1"/>
          </p:nvPr>
        </p:nvSpPr>
        <p:spPr/>
        <p:txBody>
          <a:bodyPr/>
          <a:lstStyle/>
          <a:p>
            <a:r>
              <a:rPr lang="en-US" dirty="0" smtClean="0"/>
              <a:t>Under the Digital Economy Act 2017 commercial providers of porn should have age checks on their websites to stop children from seeing explicit images and videos. This means that every user to a pornographic website will have to prove they are over 18. </a:t>
            </a:r>
          </a:p>
          <a:p>
            <a:r>
              <a:rPr lang="en-US" dirty="0" smtClean="0"/>
              <a:t>The aim is to prevent children from seeing explicit images and videos.</a:t>
            </a:r>
          </a:p>
          <a:p>
            <a:r>
              <a:rPr lang="en-US" dirty="0" smtClean="0"/>
              <a:t>Age verifications were meant to be in place by April 2018, but the technical challenges of implementing the law has pushed this back to April 2019.</a:t>
            </a:r>
          </a:p>
          <a:p>
            <a:r>
              <a:rPr lang="en-US" dirty="0" smtClean="0"/>
              <a:t>The government has appointed the British Board of Film Classification (BBFC) to regulate porn online. The BBFC set the age ratings on films that are shown in British cinemas. The BBFC will regulate commercial pornographic websites to ensure they implement age verification.</a:t>
            </a:r>
          </a:p>
          <a:p>
            <a:r>
              <a:rPr lang="en-US" dirty="0" smtClean="0"/>
              <a:t>What are the potential opportunities and limitations of this legislation?</a:t>
            </a:r>
          </a:p>
          <a:p>
            <a:endParaRPr lang="en-US" dirty="0"/>
          </a:p>
        </p:txBody>
      </p:sp>
    </p:spTree>
    <p:extLst>
      <p:ext uri="{BB962C8B-B14F-4D97-AF65-F5344CB8AC3E}">
        <p14:creationId xmlns:p14="http://schemas.microsoft.com/office/powerpoint/2010/main" val="3612890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Prohibiting female-focused sex toys</a:t>
            </a:r>
            <a:endParaRPr lang="en-US" dirty="0"/>
          </a:p>
        </p:txBody>
      </p:sp>
      <p:sp>
        <p:nvSpPr>
          <p:cNvPr id="3" name="Content Placeholder 2"/>
          <p:cNvSpPr>
            <a:spLocks noGrp="1"/>
          </p:cNvSpPr>
          <p:nvPr>
            <p:ph idx="1"/>
          </p:nvPr>
        </p:nvSpPr>
        <p:spPr/>
        <p:txBody>
          <a:bodyPr>
            <a:normAutofit fontScale="92500"/>
          </a:bodyPr>
          <a:lstStyle/>
          <a:p>
            <a:r>
              <a:rPr lang="en-US" dirty="0" smtClean="0"/>
              <a:t>Lora </a:t>
            </a:r>
            <a:r>
              <a:rPr lang="en-US" dirty="0" err="1" smtClean="0"/>
              <a:t>DiCarlo</a:t>
            </a:r>
            <a:r>
              <a:rPr lang="en-US" dirty="0" smtClean="0"/>
              <a:t> designed a personal massager for women that was awarded an Innovation award at the International Consumer Electronics Show (CSE) in 2019.</a:t>
            </a:r>
          </a:p>
          <a:p>
            <a:r>
              <a:rPr lang="en-US" dirty="0" smtClean="0"/>
              <a:t>Administrators with the Consumer Technology Association (CTA) (the </a:t>
            </a:r>
            <a:r>
              <a:rPr lang="en-US" dirty="0" err="1" smtClean="0"/>
              <a:t>organisation</a:t>
            </a:r>
            <a:r>
              <a:rPr lang="en-US" dirty="0" smtClean="0"/>
              <a:t> behind the CSE) contacted Lora </a:t>
            </a:r>
            <a:r>
              <a:rPr lang="en-US" dirty="0" err="1" smtClean="0"/>
              <a:t>DiCarlo</a:t>
            </a:r>
            <a:r>
              <a:rPr lang="en-US" dirty="0" smtClean="0"/>
              <a:t>, rescinding the award, and informed them they were not allowed to showcase their product at CES 2019.</a:t>
            </a:r>
          </a:p>
          <a:p>
            <a:r>
              <a:rPr lang="en-US" dirty="0" smtClean="0"/>
              <a:t>CTA stated entries “deemed by CTA in their sole discretion to be immoral, obscene, indecent, profane or not keeping with CTA’s image will be disqualified”. The CTA explained they revoked the award because the product “should not have been accepted for the Innovation Awards Program” because it “does not fit into any of our existing product categories”.</a:t>
            </a:r>
          </a:p>
          <a:p>
            <a:r>
              <a:rPr lang="en-US" dirty="0" smtClean="0"/>
              <a:t>The founder and CEO of Lora </a:t>
            </a:r>
            <a:r>
              <a:rPr lang="en-US" dirty="0" err="1" smtClean="0"/>
              <a:t>DiCarlo</a:t>
            </a:r>
            <a:r>
              <a:rPr lang="en-US" dirty="0" smtClean="0"/>
              <a:t> drew attention to the fact that a sex doll for men was launched at the CES in 2018, and VR porn company exhibits there annually, allowing men to watch pornography in public as consumers walk by.</a:t>
            </a:r>
            <a:endParaRPr lang="en-US" dirty="0"/>
          </a:p>
        </p:txBody>
      </p:sp>
    </p:spTree>
    <p:extLst>
      <p:ext uri="{BB962C8B-B14F-4D97-AF65-F5344CB8AC3E}">
        <p14:creationId xmlns:p14="http://schemas.microsoft.com/office/powerpoint/2010/main" val="2636515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Revenge Porn</a:t>
            </a:r>
            <a:endParaRPr lang="en-US" dirty="0"/>
          </a:p>
        </p:txBody>
      </p:sp>
      <p:sp>
        <p:nvSpPr>
          <p:cNvPr id="3" name="Content Placeholder 2"/>
          <p:cNvSpPr>
            <a:spLocks noGrp="1"/>
          </p:cNvSpPr>
          <p:nvPr>
            <p:ph idx="1"/>
          </p:nvPr>
        </p:nvSpPr>
        <p:spPr>
          <a:xfrm>
            <a:off x="1069848" y="2121407"/>
            <a:ext cx="10058400" cy="4588425"/>
          </a:xfrm>
        </p:spPr>
        <p:txBody>
          <a:bodyPr>
            <a:normAutofit fontScale="92500" lnSpcReduction="20000"/>
          </a:bodyPr>
          <a:lstStyle/>
          <a:p>
            <a:r>
              <a:rPr lang="en-US" sz="3200" dirty="0"/>
              <a:t>I</a:t>
            </a:r>
            <a:r>
              <a:rPr lang="en-US" sz="3200" dirty="0" smtClean="0"/>
              <a:t>t has been illegal in England since April 2015 to post private sexual images online without consent.</a:t>
            </a:r>
          </a:p>
          <a:p>
            <a:r>
              <a:rPr lang="en-US" sz="3200" dirty="0" smtClean="0"/>
              <a:t>What happens if videos or images are posted online prior to April 2015? </a:t>
            </a:r>
          </a:p>
          <a:p>
            <a:r>
              <a:rPr lang="en-US" sz="3200" dirty="0" smtClean="0"/>
              <a:t>What do you know about </a:t>
            </a:r>
            <a:r>
              <a:rPr lang="en-US" sz="3200" dirty="0" err="1" smtClean="0"/>
              <a:t>Chrissy</a:t>
            </a:r>
            <a:r>
              <a:rPr lang="en-US" sz="3200" dirty="0" smtClean="0"/>
              <a:t> Chambers?</a:t>
            </a:r>
          </a:p>
          <a:p>
            <a:r>
              <a:rPr lang="en-US" sz="3200" dirty="0" smtClean="0"/>
              <a:t>A YouTube star whose ex-boyfriend posted videos of her in 2011, this meant the criminal law did not apply. She brought a civil case to court in December 2017. By this point the videos had been shared on more than 35 different porn sites and viewed hundreds of thousands of times.</a:t>
            </a:r>
          </a:p>
          <a:p>
            <a:r>
              <a:rPr lang="en-US" sz="3200" dirty="0" smtClean="0"/>
              <a:t>The case was settled out of court.</a:t>
            </a:r>
          </a:p>
          <a:p>
            <a:endParaRPr lang="en-US" dirty="0"/>
          </a:p>
        </p:txBody>
      </p:sp>
    </p:spTree>
    <p:extLst>
      <p:ext uri="{BB962C8B-B14F-4D97-AF65-F5344CB8AC3E}">
        <p14:creationId xmlns:p14="http://schemas.microsoft.com/office/powerpoint/2010/main" val="4128311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Power of the law</a:t>
            </a:r>
            <a:endParaRPr lang="en-US" dirty="0"/>
          </a:p>
        </p:txBody>
      </p:sp>
      <p:sp>
        <p:nvSpPr>
          <p:cNvPr id="3" name="Content Placeholder 2"/>
          <p:cNvSpPr>
            <a:spLocks noGrp="1"/>
          </p:cNvSpPr>
          <p:nvPr>
            <p:ph idx="1"/>
          </p:nvPr>
        </p:nvSpPr>
        <p:spPr/>
        <p:txBody>
          <a:bodyPr/>
          <a:lstStyle/>
          <a:p>
            <a:r>
              <a:rPr lang="en-US" dirty="0" smtClean="0"/>
              <a:t>Can we change the way we deal with discrimination?</a:t>
            </a:r>
          </a:p>
          <a:p>
            <a:r>
              <a:rPr lang="en-US" dirty="0" smtClean="0"/>
              <a:t>What’s next after “Me Too”?</a:t>
            </a:r>
          </a:p>
          <a:p>
            <a:r>
              <a:rPr lang="en-US" dirty="0" smtClean="0"/>
              <a:t>If you could write a law that dealt with revenge porn what would it look like?</a:t>
            </a:r>
          </a:p>
          <a:p>
            <a:endParaRPr lang="en-US" dirty="0"/>
          </a:p>
        </p:txBody>
      </p:sp>
    </p:spTree>
    <p:extLst>
      <p:ext uri="{BB962C8B-B14F-4D97-AF65-F5344CB8AC3E}">
        <p14:creationId xmlns:p14="http://schemas.microsoft.com/office/powerpoint/2010/main" val="2546476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Racism and Pornography</a:t>
            </a:r>
            <a:endParaRPr lang="en-US" dirty="0"/>
          </a:p>
        </p:txBody>
      </p:sp>
      <p:sp>
        <p:nvSpPr>
          <p:cNvPr id="3" name="Content Placeholder 2"/>
          <p:cNvSpPr>
            <a:spLocks noGrp="1"/>
          </p:cNvSpPr>
          <p:nvPr>
            <p:ph idx="1"/>
          </p:nvPr>
        </p:nvSpPr>
        <p:spPr/>
        <p:txBody>
          <a:bodyPr/>
          <a:lstStyle/>
          <a:p>
            <a:r>
              <a:rPr lang="en-US" dirty="0" smtClean="0"/>
              <a:t>“In pornography, all of culture’s racist myths become just another turn-on. Thus, Asian women are portrayed as pliant dolls; Latin women are sexually voracious yet utterly submissive; and black women as dangerous and contemptible sexual animals” (</a:t>
            </a:r>
            <a:r>
              <a:rPr lang="en-US" dirty="0" err="1" smtClean="0"/>
              <a:t>Dorchen</a:t>
            </a:r>
            <a:r>
              <a:rPr lang="en-US" dirty="0" smtClean="0"/>
              <a:t> </a:t>
            </a:r>
            <a:r>
              <a:rPr lang="en-US" dirty="0" err="1" smtClean="0"/>
              <a:t>Leidholdt</a:t>
            </a:r>
            <a:r>
              <a:rPr lang="en-US" dirty="0"/>
              <a:t> </a:t>
            </a:r>
            <a:r>
              <a:rPr lang="en-US" dirty="0" smtClean="0"/>
              <a:t>1981).</a:t>
            </a:r>
          </a:p>
          <a:p>
            <a:r>
              <a:rPr lang="en-US" dirty="0" smtClean="0"/>
              <a:t>“White women were featured in most pornography (92 percent of total) presumably because they </a:t>
            </a:r>
            <a:r>
              <a:rPr lang="en-US" dirty="0" err="1" smtClean="0"/>
              <a:t>fulfil</a:t>
            </a:r>
            <a:r>
              <a:rPr lang="en-US" dirty="0" smtClean="0"/>
              <a:t> the prevailing racist equation of beauty with whiteness” (</a:t>
            </a:r>
            <a:r>
              <a:rPr lang="en-US" dirty="0" err="1" smtClean="0"/>
              <a:t>Mayall</a:t>
            </a:r>
            <a:r>
              <a:rPr lang="en-US" dirty="0" smtClean="0"/>
              <a:t> and Russell 1993)</a:t>
            </a:r>
          </a:p>
          <a:p>
            <a:r>
              <a:rPr lang="en-US" dirty="0" smtClean="0"/>
              <a:t>Alice Walker has pointed out “where white women are depicted in pornography as “objects”, Black women are depicted as animals. Where white women are at least depicted as human bodies if not beings, Black women are depicted as shit” (1980).</a:t>
            </a:r>
            <a:endParaRPr lang="en-US" dirty="0"/>
          </a:p>
        </p:txBody>
      </p:sp>
    </p:spTree>
    <p:extLst>
      <p:ext uri="{BB962C8B-B14F-4D97-AF65-F5344CB8AC3E}">
        <p14:creationId xmlns:p14="http://schemas.microsoft.com/office/powerpoint/2010/main" val="2407716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535998" cy="1609344"/>
          </a:xfrm>
        </p:spPr>
        <p:txBody>
          <a:bodyPr/>
          <a:lstStyle/>
          <a:p>
            <a:r>
              <a:rPr lang="en-US" dirty="0" smtClean="0"/>
              <a:t>Pornography as a Mirror</a:t>
            </a:r>
            <a:endParaRPr lang="en-US" dirty="0"/>
          </a:p>
        </p:txBody>
      </p:sp>
      <p:sp>
        <p:nvSpPr>
          <p:cNvPr id="3" name="Content Placeholder 2"/>
          <p:cNvSpPr>
            <a:spLocks noGrp="1"/>
          </p:cNvSpPr>
          <p:nvPr>
            <p:ph idx="1"/>
          </p:nvPr>
        </p:nvSpPr>
        <p:spPr>
          <a:xfrm>
            <a:off x="1148002" y="1750176"/>
            <a:ext cx="10058400" cy="4599823"/>
          </a:xfrm>
        </p:spPr>
        <p:txBody>
          <a:bodyPr>
            <a:normAutofit fontScale="92500" lnSpcReduction="20000"/>
          </a:bodyPr>
          <a:lstStyle/>
          <a:p>
            <a:r>
              <a:rPr lang="en-US" dirty="0" smtClean="0"/>
              <a:t>“Rape as a </a:t>
            </a:r>
            <a:r>
              <a:rPr lang="en-US" dirty="0" err="1" smtClean="0"/>
              <a:t>liberatory</a:t>
            </a:r>
            <a:r>
              <a:rPr lang="en-US" dirty="0" smtClean="0"/>
              <a:t> experience for women is a popular male fantasy in pornography? (</a:t>
            </a:r>
            <a:r>
              <a:rPr lang="en-US" dirty="0" err="1" smtClean="0"/>
              <a:t>Mayall</a:t>
            </a:r>
            <a:r>
              <a:rPr lang="en-US" dirty="0" smtClean="0"/>
              <a:t> and Russell 1993</a:t>
            </a:r>
            <a:r>
              <a:rPr lang="en-US" dirty="0" smtClean="0"/>
              <a:t>)</a:t>
            </a:r>
          </a:p>
          <a:p>
            <a:endParaRPr lang="en-US" dirty="0"/>
          </a:p>
          <a:p>
            <a:r>
              <a:rPr lang="en-US" dirty="0" smtClean="0"/>
              <a:t>“Mirrors can be dangerous, and pornography is a mirror. Pornography as a mirror shows us how men see women. [</a:t>
            </a:r>
            <a:r>
              <a:rPr lang="mr-IN" dirty="0" smtClean="0"/>
              <a:t>…</a:t>
            </a:r>
            <a:r>
              <a:rPr lang="en-GB" dirty="0" smtClean="0"/>
              <a:t>] It is unsettling to look into that mirror” (Jenson 2007).</a:t>
            </a:r>
          </a:p>
          <a:p>
            <a:endParaRPr lang="en-GB" dirty="0"/>
          </a:p>
          <a:p>
            <a:r>
              <a:rPr lang="en-GB" dirty="0" smtClean="0"/>
              <a:t>“[Pornography] is not a passive reflector of pre-existing sexist attitudes: it is the material objectification of sexism that plays a functional role in the concealment of those sexist attitudes from ourselves. Pornography is a mode of externalised sexism that provides a form of mediated domination and exploitation that bypasses the usual mechanisms of personal moral evaluation. In this way, pornography represents a significant obstacle to overcoming sexist oppression and should remain a feminist topic of serious concern” (</a:t>
            </a:r>
            <a:r>
              <a:rPr lang="en-GB" dirty="0" err="1" smtClean="0"/>
              <a:t>Crawston</a:t>
            </a:r>
            <a:r>
              <a:rPr lang="en-GB" dirty="0" smtClean="0"/>
              <a:t> 2018)</a:t>
            </a:r>
          </a:p>
          <a:p>
            <a:r>
              <a:rPr lang="en-GB" dirty="0" smtClean="0"/>
              <a:t>Should we hold the pornography industry accountable? </a:t>
            </a:r>
          </a:p>
          <a:p>
            <a:r>
              <a:rPr lang="en-GB" dirty="0" smtClean="0"/>
              <a:t>Is the industry passive or active in sexist oppression?</a:t>
            </a:r>
          </a:p>
          <a:p>
            <a:endParaRPr lang="en-US" dirty="0"/>
          </a:p>
        </p:txBody>
      </p:sp>
    </p:spTree>
    <p:extLst>
      <p:ext uri="{BB962C8B-B14F-4D97-AF65-F5344CB8AC3E}">
        <p14:creationId xmlns:p14="http://schemas.microsoft.com/office/powerpoint/2010/main" val="15147152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Pornography harms</a:t>
            </a:r>
            <a:endParaRPr lang="en-US" dirty="0"/>
          </a:p>
        </p:txBody>
      </p:sp>
      <p:sp>
        <p:nvSpPr>
          <p:cNvPr id="3" name="Content Placeholder 2"/>
          <p:cNvSpPr>
            <a:spLocks noGrp="1"/>
          </p:cNvSpPr>
          <p:nvPr>
            <p:ph idx="1"/>
          </p:nvPr>
        </p:nvSpPr>
        <p:spPr/>
        <p:txBody>
          <a:bodyPr/>
          <a:lstStyle/>
          <a:p>
            <a:r>
              <a:rPr lang="en-US" dirty="0" smtClean="0"/>
              <a:t>Will legislative or regulative approaches to pornography merely control women’s </a:t>
            </a:r>
            <a:r>
              <a:rPr lang="en-US" dirty="0" err="1" smtClean="0"/>
              <a:t>behaviour</a:t>
            </a:r>
            <a:r>
              <a:rPr lang="en-US" dirty="0" smtClean="0"/>
              <a:t> and sexuality, and enable other harms?</a:t>
            </a:r>
          </a:p>
          <a:p>
            <a:r>
              <a:rPr lang="en-US" dirty="0" smtClean="0"/>
              <a:t>Pornography is considered to be harmful in three main ways:</a:t>
            </a:r>
          </a:p>
          <a:p>
            <a:pPr marL="457200" indent="-457200">
              <a:buFont typeface="+mj-lt"/>
              <a:buAutoNum type="arabicPeriod"/>
            </a:pPr>
            <a:r>
              <a:rPr lang="en-US" dirty="0" smtClean="0"/>
              <a:t>Contributes to the violation of women’s right to free speech by silencing women (by discouraging women to speak, undermining the authority of their speech or causing their speech to be misunderstood). For example: women’s attempts to refuse sex are frequently ignored or disregarded in pornographic material.</a:t>
            </a:r>
          </a:p>
          <a:p>
            <a:pPr marL="457200" indent="-457200">
              <a:buFont typeface="+mj-lt"/>
              <a:buAutoNum type="arabicPeriod"/>
            </a:pPr>
            <a:r>
              <a:rPr lang="en-US" dirty="0" smtClean="0"/>
              <a:t>Increase the rates of rape and other violence against women</a:t>
            </a:r>
          </a:p>
          <a:p>
            <a:pPr marL="457200" indent="-457200">
              <a:buFont typeface="+mj-lt"/>
              <a:buAutoNum type="arabicPeriod"/>
            </a:pPr>
            <a:r>
              <a:rPr lang="en-US" dirty="0" smtClean="0"/>
              <a:t>Supports and promotes gender inequality, contributing to women’s subordination</a:t>
            </a:r>
            <a:endParaRPr lang="en-US" dirty="0"/>
          </a:p>
        </p:txBody>
      </p:sp>
    </p:spTree>
    <p:extLst>
      <p:ext uri="{BB962C8B-B14F-4D97-AF65-F5344CB8AC3E}">
        <p14:creationId xmlns:p14="http://schemas.microsoft.com/office/powerpoint/2010/main" val="826176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14416" y="484632"/>
            <a:ext cx="5401733" cy="4051300"/>
          </a:xfrm>
          <a:prstGeom prst="rect">
            <a:avLst/>
          </a:prstGeom>
        </p:spPr>
      </p:pic>
      <p:pic>
        <p:nvPicPr>
          <p:cNvPr id="5" name="Picture 4"/>
          <p:cNvPicPr>
            <a:picLocks noChangeAspect="1"/>
          </p:cNvPicPr>
          <p:nvPr/>
        </p:nvPicPr>
        <p:blipFill>
          <a:blip r:embed="rId3"/>
          <a:stretch>
            <a:fillRect/>
          </a:stretch>
        </p:blipFill>
        <p:spPr>
          <a:xfrm>
            <a:off x="6316149" y="2093976"/>
            <a:ext cx="4577829" cy="4369746"/>
          </a:xfrm>
          <a:prstGeom prst="rect">
            <a:avLst/>
          </a:prstGeom>
        </p:spPr>
      </p:pic>
    </p:spTree>
    <p:extLst>
      <p:ext uri="{BB962C8B-B14F-4D97-AF65-F5344CB8AC3E}">
        <p14:creationId xmlns:p14="http://schemas.microsoft.com/office/powerpoint/2010/main" val="45545766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7" y="484632"/>
            <a:ext cx="10418767" cy="1609344"/>
          </a:xfrm>
        </p:spPr>
        <p:txBody>
          <a:bodyPr/>
          <a:lstStyle/>
          <a:p>
            <a:r>
              <a:rPr lang="en-US" dirty="0" smtClean="0"/>
              <a:t>Critical perspectives</a:t>
            </a:r>
            <a:endParaRPr lang="en-US" dirty="0"/>
          </a:p>
        </p:txBody>
      </p:sp>
      <p:sp>
        <p:nvSpPr>
          <p:cNvPr id="3" name="Content Placeholder 2"/>
          <p:cNvSpPr>
            <a:spLocks noGrp="1"/>
          </p:cNvSpPr>
          <p:nvPr>
            <p:ph idx="1"/>
          </p:nvPr>
        </p:nvSpPr>
        <p:spPr/>
        <p:txBody>
          <a:bodyPr/>
          <a:lstStyle/>
          <a:p>
            <a:r>
              <a:rPr lang="en-US" dirty="0" smtClean="0"/>
              <a:t>“[</a:t>
            </a:r>
            <a:r>
              <a:rPr lang="en-US" dirty="0" err="1" smtClean="0"/>
              <a:t>i</a:t>
            </a:r>
            <a:r>
              <a:rPr lang="en-US" dirty="0" smtClean="0"/>
              <a:t>]t is impossible to prove that pornography </a:t>
            </a:r>
            <a:r>
              <a:rPr lang="mr-IN" dirty="0" smtClean="0"/>
              <a:t>–</a:t>
            </a:r>
            <a:r>
              <a:rPr lang="en-US" dirty="0" smtClean="0"/>
              <a:t> in any form </a:t>
            </a:r>
            <a:r>
              <a:rPr lang="mr-IN" dirty="0" smtClean="0"/>
              <a:t>–</a:t>
            </a:r>
            <a:r>
              <a:rPr lang="en-US" dirty="0" smtClean="0"/>
              <a:t> causes violence against women” (Boyle 2000).</a:t>
            </a:r>
          </a:p>
          <a:p>
            <a:r>
              <a:rPr lang="en-US" dirty="0" smtClean="0"/>
              <a:t>The assertion that pornography silences women critiques women’s choices, understandings of their sexuality and the value of their consent (</a:t>
            </a:r>
            <a:r>
              <a:rPr lang="en-US" dirty="0" err="1" smtClean="0"/>
              <a:t>Crawston</a:t>
            </a:r>
            <a:r>
              <a:rPr lang="en-US" dirty="0" smtClean="0"/>
              <a:t> 2018).</a:t>
            </a:r>
          </a:p>
          <a:p>
            <a:r>
              <a:rPr lang="en-US" dirty="0" smtClean="0"/>
              <a:t>Some pornography can offer liberation, economic freedom and an outlet for women’s power (Walter 2012) (Power 2009)</a:t>
            </a:r>
          </a:p>
          <a:p>
            <a:r>
              <a:rPr lang="en-US" dirty="0" smtClean="0"/>
              <a:t>Should we distinguish between “good” and “bad” porn? If so, how might we do this?</a:t>
            </a:r>
          </a:p>
          <a:p>
            <a:r>
              <a:rPr lang="en-US" dirty="0" smtClean="0"/>
              <a:t>Is there a connection between the consumption of explicitly violent and degrading pornography and sexist and misogynistic attitudes?</a:t>
            </a:r>
            <a:endParaRPr lang="en-US" dirty="0"/>
          </a:p>
        </p:txBody>
      </p:sp>
    </p:spTree>
    <p:extLst>
      <p:ext uri="{BB962C8B-B14F-4D97-AF65-F5344CB8AC3E}">
        <p14:creationId xmlns:p14="http://schemas.microsoft.com/office/powerpoint/2010/main" val="17590475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Erika Lust: </a:t>
            </a:r>
            <a:br>
              <a:rPr lang="en-US" dirty="0" smtClean="0"/>
            </a:br>
            <a:r>
              <a:rPr lang="en-US" dirty="0" smtClean="0"/>
              <a:t>Ethical Adult cinema</a:t>
            </a:r>
            <a:endParaRPr lang="en-US" dirty="0"/>
          </a:p>
        </p:txBody>
      </p:sp>
      <p:sp>
        <p:nvSpPr>
          <p:cNvPr id="3" name="Content Placeholder 2"/>
          <p:cNvSpPr>
            <a:spLocks noGrp="1"/>
          </p:cNvSpPr>
          <p:nvPr>
            <p:ph idx="1"/>
          </p:nvPr>
        </p:nvSpPr>
        <p:spPr>
          <a:xfrm>
            <a:off x="1048682" y="2222500"/>
            <a:ext cx="10058400" cy="867833"/>
          </a:xfrm>
        </p:spPr>
        <p:txBody>
          <a:bodyPr>
            <a:normAutofit lnSpcReduction="10000"/>
          </a:bodyPr>
          <a:lstStyle/>
          <a:p>
            <a:r>
              <a:rPr lang="en-US" dirty="0" smtClean="0"/>
              <a:t>“We need to rethink what is offensive or dangerous and what is, in fact, normal human nature, and remember that it’s more important to educate than regulate”</a:t>
            </a:r>
          </a:p>
        </p:txBody>
      </p:sp>
      <p:pic>
        <p:nvPicPr>
          <p:cNvPr id="5" name="Picture 4"/>
          <p:cNvPicPr>
            <a:picLocks noChangeAspect="1"/>
          </p:cNvPicPr>
          <p:nvPr/>
        </p:nvPicPr>
        <p:blipFill>
          <a:blip r:embed="rId3"/>
          <a:stretch>
            <a:fillRect/>
          </a:stretch>
        </p:blipFill>
        <p:spPr>
          <a:xfrm>
            <a:off x="7655821" y="2911229"/>
            <a:ext cx="4340795" cy="2626295"/>
          </a:xfrm>
          <a:prstGeom prst="rect">
            <a:avLst/>
          </a:prstGeom>
        </p:spPr>
      </p:pic>
      <p:sp>
        <p:nvSpPr>
          <p:cNvPr id="4" name="TextBox 3"/>
          <p:cNvSpPr txBox="1"/>
          <p:nvPr/>
        </p:nvSpPr>
        <p:spPr>
          <a:xfrm>
            <a:off x="1191845" y="3145692"/>
            <a:ext cx="4611077" cy="3139321"/>
          </a:xfrm>
          <a:prstGeom prst="rect">
            <a:avLst/>
          </a:prstGeom>
          <a:noFill/>
        </p:spPr>
        <p:txBody>
          <a:bodyPr wrap="square" rtlCol="0">
            <a:spAutoFit/>
          </a:bodyPr>
          <a:lstStyle/>
          <a:p>
            <a:r>
              <a:rPr lang="en-US" dirty="0" smtClean="0"/>
              <a:t>If porn is produced under fair conditions and relations of respect (no domination/exploitation in its production) should it be excluded from the standard criticisms of porn?</a:t>
            </a:r>
          </a:p>
          <a:p>
            <a:r>
              <a:rPr lang="en-US" dirty="0" smtClean="0"/>
              <a:t>Can we ensure this porn is consumed with egalitarian intentions?</a:t>
            </a:r>
          </a:p>
          <a:p>
            <a:r>
              <a:rPr lang="en-US" dirty="0" smtClean="0"/>
              <a:t>Are the intentions of the consumer important?</a:t>
            </a:r>
          </a:p>
          <a:p>
            <a:r>
              <a:rPr lang="en-US" dirty="0" smtClean="0"/>
              <a:t>Can pornography reinvent itself?</a:t>
            </a:r>
          </a:p>
          <a:p>
            <a:endParaRPr lang="en-US" dirty="0"/>
          </a:p>
        </p:txBody>
      </p:sp>
    </p:spTree>
    <p:extLst>
      <p:ext uri="{BB962C8B-B14F-4D97-AF65-F5344CB8AC3E}">
        <p14:creationId xmlns:p14="http://schemas.microsoft.com/office/powerpoint/2010/main" val="2929281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95413"/>
            <a:ext cx="10363200" cy="1470025"/>
          </a:xfrm>
        </p:spPr>
        <p:txBody>
          <a:bodyPr/>
          <a:lstStyle/>
          <a:p>
            <a:r>
              <a:rPr lang="en-US" b="1" dirty="0" smtClean="0"/>
              <a:t>Group Activity </a:t>
            </a:r>
            <a:endParaRPr lang="en-US" dirty="0"/>
          </a:p>
        </p:txBody>
      </p:sp>
      <p:sp>
        <p:nvSpPr>
          <p:cNvPr id="3" name="Subtitle 2"/>
          <p:cNvSpPr>
            <a:spLocks noGrp="1"/>
          </p:cNvSpPr>
          <p:nvPr>
            <p:ph type="subTitle" idx="1"/>
          </p:nvPr>
        </p:nvSpPr>
        <p:spPr>
          <a:xfrm>
            <a:off x="1202767" y="4647410"/>
            <a:ext cx="8534400" cy="2341129"/>
          </a:xfrm>
        </p:spPr>
        <p:txBody>
          <a:bodyPr>
            <a:normAutofit/>
          </a:bodyPr>
          <a:lstStyle/>
          <a:p>
            <a:r>
              <a:rPr lang="en-US" b="1" dirty="0"/>
              <a:t>C</a:t>
            </a:r>
            <a:r>
              <a:rPr lang="en-US" b="1" dirty="0" smtClean="0"/>
              <a:t>ircle </a:t>
            </a:r>
            <a:r>
              <a:rPr lang="en-US" b="1" dirty="0"/>
              <a:t>the room </a:t>
            </a:r>
            <a:r>
              <a:rPr lang="en-US" b="1" dirty="0" smtClean="0"/>
              <a:t>spending </a:t>
            </a:r>
            <a:r>
              <a:rPr lang="en-US" b="1" dirty="0"/>
              <a:t>5 minutes with each question below, discussing and making notes of your </a:t>
            </a:r>
            <a:r>
              <a:rPr lang="en-US" b="1" dirty="0" smtClean="0"/>
              <a:t>ideas. You could take a picture of the four boards when the activity is complete </a:t>
            </a:r>
            <a:r>
              <a:rPr lang="en-US" b="1" dirty="0"/>
              <a:t>to help with blog posting.</a:t>
            </a:r>
            <a:endParaRPr lang="en-GB" dirty="0"/>
          </a:p>
          <a:p>
            <a:endParaRPr lang="en-US" dirty="0"/>
          </a:p>
        </p:txBody>
      </p:sp>
    </p:spTree>
    <p:extLst>
      <p:ext uri="{BB962C8B-B14F-4D97-AF65-F5344CB8AC3E}">
        <p14:creationId xmlns:p14="http://schemas.microsoft.com/office/powerpoint/2010/main" val="11816915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88608"/>
            <a:ext cx="10972800" cy="4525963"/>
          </a:xfrm>
        </p:spPr>
        <p:txBody>
          <a:bodyPr/>
          <a:lstStyle/>
          <a:p>
            <a:pPr marL="0" indent="0" algn="ctr">
              <a:buNone/>
            </a:pPr>
            <a:endParaRPr lang="en-US" sz="5400" dirty="0" smtClean="0"/>
          </a:p>
          <a:p>
            <a:pPr marL="0" indent="0" algn="ctr">
              <a:buNone/>
            </a:pPr>
            <a:r>
              <a:rPr lang="en-US" sz="5400" dirty="0" smtClean="0"/>
              <a:t>Does </a:t>
            </a:r>
            <a:r>
              <a:rPr lang="en-US" sz="5400" dirty="0"/>
              <a:t>censorship ever benefit feminism?</a:t>
            </a:r>
            <a:endParaRPr lang="en-GB" sz="5400" dirty="0"/>
          </a:p>
          <a:p>
            <a:pPr marL="0" indent="0">
              <a:buNone/>
            </a:pPr>
            <a:endParaRPr lang="en-US" dirty="0"/>
          </a:p>
        </p:txBody>
      </p:sp>
    </p:spTree>
    <p:extLst>
      <p:ext uri="{BB962C8B-B14F-4D97-AF65-F5344CB8AC3E}">
        <p14:creationId xmlns:p14="http://schemas.microsoft.com/office/powerpoint/2010/main" val="9543940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9848" y="825499"/>
            <a:ext cx="10058400" cy="5799667"/>
          </a:xfrm>
        </p:spPr>
        <p:txBody>
          <a:bodyPr>
            <a:normAutofit/>
          </a:bodyPr>
          <a:lstStyle/>
          <a:p>
            <a:pPr marL="0" indent="0" algn="ctr">
              <a:buNone/>
            </a:pPr>
            <a:r>
              <a:rPr lang="en-US" sz="2800" dirty="0"/>
              <a:t>“The penis’ as a ‘symbol of terror’. </a:t>
            </a:r>
            <a:r>
              <a:rPr lang="en-US" sz="2800" dirty="0" err="1"/>
              <a:t>Dworkin</a:t>
            </a:r>
            <a:r>
              <a:rPr lang="en-US" sz="2800" dirty="0"/>
              <a:t> tells us, is ‘even more significant than the gun, the knife, the bomb, the fist, etc.’ Women, she concludes in her lurid book on pornography, ‘will know that they are free when the pornography no longer exists.’ […] Pornography does typically encapsulate all that is most distressing and depressing in the portrayal of women’s bodies in our own culture: women become sexual commodities, usable, disposable, endlessly available for the titillation of men.” (Segal 105-6) </a:t>
            </a:r>
            <a:endParaRPr lang="en-US" sz="2800" dirty="0" smtClean="0"/>
          </a:p>
          <a:p>
            <a:pPr marL="0" indent="0" algn="ctr">
              <a:buNone/>
            </a:pPr>
            <a:r>
              <a:rPr lang="en-US" sz="2800" dirty="0" smtClean="0"/>
              <a:t>Do </a:t>
            </a:r>
            <a:r>
              <a:rPr lang="en-US" sz="2800" dirty="0"/>
              <a:t>we need to eradicate all pornography </a:t>
            </a:r>
            <a:endParaRPr lang="en-US" sz="2800" dirty="0" smtClean="0"/>
          </a:p>
          <a:p>
            <a:pPr marL="0" indent="0" algn="ctr">
              <a:buNone/>
            </a:pPr>
            <a:r>
              <a:rPr lang="en-US" sz="2800" dirty="0" smtClean="0"/>
              <a:t>for </a:t>
            </a:r>
            <a:r>
              <a:rPr lang="en-US" sz="2800" dirty="0"/>
              <a:t>women to be free?</a:t>
            </a:r>
            <a:endParaRPr lang="en-GB" sz="2800" dirty="0"/>
          </a:p>
          <a:p>
            <a:endParaRPr lang="en-US" dirty="0"/>
          </a:p>
        </p:txBody>
      </p:sp>
    </p:spTree>
    <p:extLst>
      <p:ext uri="{BB962C8B-B14F-4D97-AF65-F5344CB8AC3E}">
        <p14:creationId xmlns:p14="http://schemas.microsoft.com/office/powerpoint/2010/main" val="1128416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5400" dirty="0"/>
              <a:t>Robin Morgan contends, </a:t>
            </a:r>
          </a:p>
          <a:p>
            <a:pPr marL="0" indent="0" algn="ctr">
              <a:buNone/>
            </a:pPr>
            <a:r>
              <a:rPr lang="en-US" sz="5400" dirty="0"/>
              <a:t>“porn is the theory, rape is the practice”. Discuss.</a:t>
            </a:r>
            <a:endParaRPr lang="en-GB" sz="5400" dirty="0"/>
          </a:p>
          <a:p>
            <a:endParaRPr lang="en-US" dirty="0"/>
          </a:p>
        </p:txBody>
      </p:sp>
    </p:spTree>
    <p:extLst>
      <p:ext uri="{BB962C8B-B14F-4D97-AF65-F5344CB8AC3E}">
        <p14:creationId xmlns:p14="http://schemas.microsoft.com/office/powerpoint/2010/main" val="407254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4400" dirty="0"/>
              <a:t>How do we define what is pornographic and what is art? What are legitimate and illegitimate representations of nudity and sexuality?</a:t>
            </a:r>
            <a:endParaRPr lang="en-GB" sz="4400" dirty="0"/>
          </a:p>
          <a:p>
            <a:endParaRPr lang="en-US" dirty="0"/>
          </a:p>
        </p:txBody>
      </p:sp>
    </p:spTree>
    <p:extLst>
      <p:ext uri="{BB962C8B-B14F-4D97-AF65-F5344CB8AC3E}">
        <p14:creationId xmlns:p14="http://schemas.microsoft.com/office/powerpoint/2010/main" val="7208807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Whole group discussion</a:t>
            </a:r>
            <a:endParaRPr lang="en-US" dirty="0"/>
          </a:p>
        </p:txBody>
      </p:sp>
      <p:sp>
        <p:nvSpPr>
          <p:cNvPr id="3" name="Content Placeholder 2"/>
          <p:cNvSpPr>
            <a:spLocks noGrp="1"/>
          </p:cNvSpPr>
          <p:nvPr>
            <p:ph idx="1"/>
          </p:nvPr>
        </p:nvSpPr>
        <p:spPr/>
        <p:txBody>
          <a:bodyPr/>
          <a:lstStyle/>
          <a:p>
            <a:r>
              <a:rPr lang="en-US" dirty="0" smtClean="0"/>
              <a:t>Review all the questions and share your ideas with the group.</a:t>
            </a:r>
            <a:endParaRPr lang="en-US" dirty="0"/>
          </a:p>
        </p:txBody>
      </p:sp>
    </p:spTree>
    <p:extLst>
      <p:ext uri="{BB962C8B-B14F-4D97-AF65-F5344CB8AC3E}">
        <p14:creationId xmlns:p14="http://schemas.microsoft.com/office/powerpoint/2010/main" val="24301207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Conference</a:t>
            </a:r>
            <a:endParaRPr lang="en-US" dirty="0"/>
          </a:p>
        </p:txBody>
      </p:sp>
    </p:spTree>
    <p:extLst>
      <p:ext uri="{BB962C8B-B14F-4D97-AF65-F5344CB8AC3E}">
        <p14:creationId xmlns:p14="http://schemas.microsoft.com/office/powerpoint/2010/main" val="1818383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a:t>
            </a:r>
            <a:r>
              <a:rPr lang="en-US" dirty="0" err="1" smtClean="0"/>
              <a:t>Organisation</a:t>
            </a:r>
            <a:endParaRPr lang="en-US" dirty="0"/>
          </a:p>
        </p:txBody>
      </p:sp>
    </p:spTree>
    <p:extLst>
      <p:ext uri="{BB962C8B-B14F-4D97-AF65-F5344CB8AC3E}">
        <p14:creationId xmlns:p14="http://schemas.microsoft.com/office/powerpoint/2010/main" val="297649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Anti-pornography developments…</a:t>
            </a:r>
          </a:p>
        </p:txBody>
      </p:sp>
      <p:sp>
        <p:nvSpPr>
          <p:cNvPr id="3" name="Content Placeholder 2"/>
          <p:cNvSpPr>
            <a:spLocks noGrp="1"/>
          </p:cNvSpPr>
          <p:nvPr>
            <p:ph idx="1"/>
          </p:nvPr>
        </p:nvSpPr>
        <p:spPr/>
        <p:txBody>
          <a:bodyPr>
            <a:normAutofit fontScale="92500"/>
          </a:bodyPr>
          <a:lstStyle/>
          <a:p>
            <a:r>
              <a:rPr lang="en-GB" sz="2800" dirty="0"/>
              <a:t>Campaign Against Pornography (grassroots feminist campaign in the 1980s)</a:t>
            </a:r>
          </a:p>
          <a:p>
            <a:r>
              <a:rPr lang="en-GB" sz="2800" dirty="0"/>
              <a:t>1979 Williams Report of the Committee on Obscenity and Film Censorship</a:t>
            </a:r>
          </a:p>
          <a:p>
            <a:r>
              <a:rPr lang="en-GB" sz="2800" dirty="0"/>
              <a:t>1982 sex shops and sex cinema </a:t>
            </a:r>
            <a:r>
              <a:rPr lang="en-GB" sz="2800" dirty="0" smtClean="0"/>
              <a:t>was </a:t>
            </a:r>
            <a:r>
              <a:rPr lang="en-GB" sz="2800" dirty="0"/>
              <a:t>brought under local authority control.</a:t>
            </a:r>
          </a:p>
          <a:p>
            <a:r>
              <a:rPr lang="en-GB" sz="2800" dirty="0"/>
              <a:t>1986 Labour MP Clare Short presents Bill to ban page 3.</a:t>
            </a:r>
            <a:endParaRPr lang="en-GB" sz="2800" dirty="0" smtClean="0"/>
          </a:p>
          <a:p>
            <a:r>
              <a:rPr lang="en-GB" sz="2800" dirty="0"/>
              <a:t>1989 Primarolo Bill (put forward by feminist Labour Party MP Dawn Primarolo)</a:t>
            </a:r>
          </a:p>
        </p:txBody>
      </p:sp>
    </p:spTree>
    <p:extLst>
      <p:ext uri="{BB962C8B-B14F-4D97-AF65-F5344CB8AC3E}">
        <p14:creationId xmlns:p14="http://schemas.microsoft.com/office/powerpoint/2010/main" val="293950688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(Dawn) Primarolo Bill (1989)</a:t>
            </a:r>
            <a:endParaRPr lang="en-GB" dirty="0"/>
          </a:p>
        </p:txBody>
      </p:sp>
      <p:sp>
        <p:nvSpPr>
          <p:cNvPr id="3" name="Content Placeholder 2"/>
          <p:cNvSpPr>
            <a:spLocks noGrp="1"/>
          </p:cNvSpPr>
          <p:nvPr>
            <p:ph idx="1"/>
          </p:nvPr>
        </p:nvSpPr>
        <p:spPr/>
        <p:txBody>
          <a:bodyPr>
            <a:normAutofit/>
          </a:bodyPr>
          <a:lstStyle/>
          <a:p>
            <a:r>
              <a:rPr lang="en-GB" sz="3200" dirty="0"/>
              <a:t>Defined pornography as:</a:t>
            </a:r>
          </a:p>
          <a:p>
            <a:pPr marL="0" indent="0">
              <a:buNone/>
            </a:pPr>
            <a:r>
              <a:rPr lang="en-GB" sz="3200" dirty="0" smtClean="0"/>
              <a:t>'</a:t>
            </a:r>
            <a:r>
              <a:rPr lang="en-GB" sz="3200" dirty="0"/>
              <a:t>‘film and video and any printed matter which, for the purpose of sexual arousal or titillation, </a:t>
            </a:r>
            <a:r>
              <a:rPr lang="en-GB" sz="3200" dirty="0" smtClean="0"/>
              <a:t>depicts women</a:t>
            </a:r>
            <a:r>
              <a:rPr lang="en-GB" sz="3200" dirty="0"/>
              <a:t>, or parts of women’s bodies, as objects, things or commodities, or in sexually humiliating or </a:t>
            </a:r>
            <a:r>
              <a:rPr lang="en-GB" sz="3200" dirty="0" smtClean="0"/>
              <a:t>degrading </a:t>
            </a:r>
            <a:r>
              <a:rPr lang="en-GB" sz="3200" dirty="0"/>
              <a:t>poses or being subjected to violence.’</a:t>
            </a:r>
          </a:p>
          <a:p>
            <a:endParaRPr lang="en-GB" sz="3200" dirty="0"/>
          </a:p>
        </p:txBody>
      </p:sp>
    </p:spTree>
    <p:extLst>
      <p:ext uri="{BB962C8B-B14F-4D97-AF65-F5344CB8AC3E}">
        <p14:creationId xmlns:p14="http://schemas.microsoft.com/office/powerpoint/2010/main" val="177842374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1"/>
            <a:ext cx="10058400" cy="5179189"/>
          </a:xfrm>
        </p:spPr>
        <p:txBody>
          <a:bodyPr>
            <a:normAutofit/>
          </a:bodyPr>
          <a:lstStyle/>
          <a:p>
            <a:r>
              <a:rPr lang="en-GB" dirty="0"/>
              <a:t>Robin Morgan </a:t>
            </a:r>
            <a:r>
              <a:rPr lang="en-GB" dirty="0" smtClean="0"/>
              <a:t/>
            </a:r>
            <a:br>
              <a:rPr lang="en-GB" dirty="0" smtClean="0"/>
            </a:br>
            <a:r>
              <a:rPr lang="en-GB" dirty="0" smtClean="0"/>
              <a:t>“</a:t>
            </a:r>
            <a:r>
              <a:rPr lang="en-GB" dirty="0"/>
              <a:t>porn is the theory, rape is the practice”</a:t>
            </a:r>
          </a:p>
        </p:txBody>
      </p:sp>
    </p:spTree>
    <p:extLst>
      <p:ext uri="{BB962C8B-B14F-4D97-AF65-F5344CB8AC3E}">
        <p14:creationId xmlns:p14="http://schemas.microsoft.com/office/powerpoint/2010/main" val="26400997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1"/>
            <a:ext cx="10058400" cy="4619631"/>
          </a:xfrm>
        </p:spPr>
        <p:txBody>
          <a:bodyPr/>
          <a:lstStyle/>
          <a:p>
            <a:r>
              <a:rPr lang="en-GB" dirty="0"/>
              <a:t>Feminists Against Censorship</a:t>
            </a:r>
            <a:br>
              <a:rPr lang="en-GB" dirty="0"/>
            </a:br>
            <a:r>
              <a:rPr lang="en-GB" dirty="0"/>
              <a:t>(Established 1989)</a:t>
            </a:r>
          </a:p>
        </p:txBody>
      </p:sp>
    </p:spTree>
    <p:extLst>
      <p:ext uri="{BB962C8B-B14F-4D97-AF65-F5344CB8AC3E}">
        <p14:creationId xmlns:p14="http://schemas.microsoft.com/office/powerpoint/2010/main" val="1119871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ex Exposed : Sexuality and the Pornography Debate - Lynne Sega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66783" y="487895"/>
            <a:ext cx="3546830" cy="5563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2636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Knowlton Trial (1877)</a:t>
            </a:r>
          </a:p>
        </p:txBody>
      </p:sp>
      <p:pic>
        <p:nvPicPr>
          <p:cNvPr id="2050" name="Picture 2" descr="photo59.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58101" y="1934047"/>
            <a:ext cx="3120306" cy="4552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13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5032" y="4438836"/>
            <a:ext cx="10058400" cy="1768469"/>
          </a:xfrm>
        </p:spPr>
        <p:txBody>
          <a:bodyPr>
            <a:noAutofit/>
          </a:bodyPr>
          <a:lstStyle/>
          <a:p>
            <a:r>
              <a:rPr lang="en-GB" sz="3200" dirty="0"/>
              <a:t>‘free discussion ought to be maintained at all hazards… So that the public, enabled to see all sides of the question, may have the materials for forming sound judgement’ </a:t>
            </a:r>
          </a:p>
        </p:txBody>
      </p:sp>
      <p:pic>
        <p:nvPicPr>
          <p:cNvPr id="3074" name="Picture 2" descr="http://ichef.bbci.co.uk/images/ic/1200x675/p01hhjr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7145" y="994581"/>
            <a:ext cx="4976884" cy="279949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6727494" y="994581"/>
            <a:ext cx="2476500" cy="3095625"/>
          </a:xfrm>
          <a:prstGeom prst="rect">
            <a:avLst/>
          </a:prstGeom>
        </p:spPr>
      </p:pic>
    </p:spTree>
    <p:extLst>
      <p:ext uri="{BB962C8B-B14F-4D97-AF65-F5344CB8AC3E}">
        <p14:creationId xmlns:p14="http://schemas.microsoft.com/office/powerpoint/2010/main" val="20730751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TM03090434[[fn=Wood Type]]</Template>
  <TotalTime>1001</TotalTime>
  <Words>1843</Words>
  <Application>Microsoft Macintosh PowerPoint</Application>
  <PresentationFormat>Custom</PresentationFormat>
  <Paragraphs>107</Paragraphs>
  <Slides>29</Slides>
  <Notes>5</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Wood Type</vt:lpstr>
      <vt:lpstr>Feminism, Pornography and Censorship</vt:lpstr>
      <vt:lpstr>PowerPoint Presentation</vt:lpstr>
      <vt:lpstr>Anti-pornography developments…</vt:lpstr>
      <vt:lpstr>(Dawn) Primarolo Bill (1989)</vt:lpstr>
      <vt:lpstr>Robin Morgan  “porn is the theory, rape is the practice”</vt:lpstr>
      <vt:lpstr>Feminists Against Censorship (Established 1989)</vt:lpstr>
      <vt:lpstr>PowerPoint Presentation</vt:lpstr>
      <vt:lpstr>The Knowlton Trial (1877)</vt:lpstr>
      <vt:lpstr>PowerPoint Presentation</vt:lpstr>
      <vt:lpstr>PowerPoint Presentation</vt:lpstr>
      <vt:lpstr>Why do feminists so often disagree on the subject of censorship?</vt:lpstr>
      <vt:lpstr>Changes to UK Pornography regulations </vt:lpstr>
      <vt:lpstr>UK PORN BLOCK</vt:lpstr>
      <vt:lpstr>Prohibiting female-focused sex toys</vt:lpstr>
      <vt:lpstr>Revenge Porn</vt:lpstr>
      <vt:lpstr>The Power of the law</vt:lpstr>
      <vt:lpstr>Racism and Pornography</vt:lpstr>
      <vt:lpstr>Pornography as a Mirror</vt:lpstr>
      <vt:lpstr>Pornography harms</vt:lpstr>
      <vt:lpstr>Critical perspectives</vt:lpstr>
      <vt:lpstr>Erika Lust:  Ethical Adult cinema</vt:lpstr>
      <vt:lpstr>Group Activity </vt:lpstr>
      <vt:lpstr>PowerPoint Presentation</vt:lpstr>
      <vt:lpstr>PowerPoint Presentation</vt:lpstr>
      <vt:lpstr>PowerPoint Presentation</vt:lpstr>
      <vt:lpstr>PowerPoint Presentation</vt:lpstr>
      <vt:lpstr>Whole group discussion</vt:lpstr>
      <vt:lpstr>Student Conference</vt:lpstr>
      <vt:lpstr>Student Organisation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Feminism, Pornography and Censorship</dc:title>
  <dc:creator>Laura Schwartz</dc:creator>
  <cp:lastModifiedBy>Roxanne Bibizadeh</cp:lastModifiedBy>
  <cp:revision>42</cp:revision>
  <dcterms:created xsi:type="dcterms:W3CDTF">2016-01-22T11:55:33Z</dcterms:created>
  <dcterms:modified xsi:type="dcterms:W3CDTF">2019-01-22T13:50:51Z</dcterms:modified>
</cp:coreProperties>
</file>