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5" r:id="rId3"/>
    <p:sldId id="258" r:id="rId4"/>
    <p:sldId id="259" r:id="rId5"/>
    <p:sldId id="291" r:id="rId6"/>
    <p:sldId id="292" r:id="rId7"/>
    <p:sldId id="256" r:id="rId8"/>
    <p:sldId id="260" r:id="rId9"/>
    <p:sldId id="261" r:id="rId10"/>
    <p:sldId id="296" r:id="rId11"/>
    <p:sldId id="265" r:id="rId12"/>
    <p:sldId id="266" r:id="rId13"/>
    <p:sldId id="297" r:id="rId14"/>
    <p:sldId id="278" r:id="rId15"/>
    <p:sldId id="280" r:id="rId16"/>
    <p:sldId id="282" r:id="rId17"/>
    <p:sldId id="283" r:id="rId18"/>
    <p:sldId id="306" r:id="rId19"/>
    <p:sldId id="284" r:id="rId20"/>
    <p:sldId id="285" r:id="rId21"/>
    <p:sldId id="286" r:id="rId22"/>
    <p:sldId id="287" r:id="rId23"/>
    <p:sldId id="288" r:id="rId24"/>
    <p:sldId id="289" r:id="rId25"/>
    <p:sldId id="264" r:id="rId26"/>
    <p:sldId id="262" r:id="rId27"/>
    <p:sldId id="263" r:id="rId28"/>
    <p:sldId id="305" r:id="rId29"/>
    <p:sldId id="298" r:id="rId30"/>
    <p:sldId id="299" r:id="rId31"/>
    <p:sldId id="300" r:id="rId32"/>
    <p:sldId id="301" r:id="rId33"/>
    <p:sldId id="302" r:id="rId34"/>
    <p:sldId id="303" r:id="rId35"/>
    <p:sldId id="304" r:id="rId36"/>
    <p:sldId id="308" r:id="rId37"/>
    <p:sldId id="309" r:id="rId38"/>
    <p:sldId id="307" r:id="rId39"/>
    <p:sldId id="293"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76490" autoAdjust="0"/>
  </p:normalViewPr>
  <p:slideViewPr>
    <p:cSldViewPr snapToGrid="0">
      <p:cViewPr>
        <p:scale>
          <a:sx n="85" d="100"/>
          <a:sy n="85" d="100"/>
        </p:scale>
        <p:origin x="-712" y="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8BE82C-C8B4-4734-8E5F-5B44E7F72E3B}" type="datetimeFigureOut">
              <a:rPr lang="en-GB" smtClean="0"/>
              <a:t>29/01/18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F10E7-16B6-4609-96E3-11EC4B0D30F4}" type="slidenum">
              <a:rPr lang="en-GB" smtClean="0"/>
              <a:t>‹#›</a:t>
            </a:fld>
            <a:endParaRPr lang="en-GB"/>
          </a:p>
        </p:txBody>
      </p:sp>
    </p:spTree>
    <p:extLst>
      <p:ext uri="{BB962C8B-B14F-4D97-AF65-F5344CB8AC3E}">
        <p14:creationId xmlns:p14="http://schemas.microsoft.com/office/powerpoint/2010/main" val="242501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1</a:t>
            </a:fld>
            <a:endParaRPr lang="en-US"/>
          </a:p>
        </p:txBody>
      </p:sp>
    </p:spTree>
    <p:extLst>
      <p:ext uri="{BB962C8B-B14F-4D97-AF65-F5344CB8AC3E}">
        <p14:creationId xmlns:p14="http://schemas.microsoft.com/office/powerpoint/2010/main" val="3636830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14</a:t>
            </a:fld>
            <a:endParaRPr lang="en-GB"/>
          </a:p>
        </p:txBody>
      </p:sp>
    </p:spTree>
    <p:extLst>
      <p:ext uri="{BB962C8B-B14F-4D97-AF65-F5344CB8AC3E}">
        <p14:creationId xmlns:p14="http://schemas.microsoft.com/office/powerpoint/2010/main" val="2383999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46B67-F22A-6443-BA6B-B41AE9605E0A}" type="slidenum">
              <a:rPr lang="en-US" smtClean="0"/>
              <a:t>15</a:t>
            </a:fld>
            <a:endParaRPr lang="en-US"/>
          </a:p>
        </p:txBody>
      </p:sp>
    </p:spTree>
    <p:extLst>
      <p:ext uri="{BB962C8B-B14F-4D97-AF65-F5344CB8AC3E}">
        <p14:creationId xmlns:p14="http://schemas.microsoft.com/office/powerpoint/2010/main" val="3509331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16</a:t>
            </a:fld>
            <a:endParaRPr lang="en-GB"/>
          </a:p>
        </p:txBody>
      </p:sp>
    </p:spTree>
    <p:extLst>
      <p:ext uri="{BB962C8B-B14F-4D97-AF65-F5344CB8AC3E}">
        <p14:creationId xmlns:p14="http://schemas.microsoft.com/office/powerpoint/2010/main" val="241430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26</a:t>
            </a:fld>
            <a:endParaRPr lang="en-US"/>
          </a:p>
        </p:txBody>
      </p:sp>
    </p:spTree>
    <p:extLst>
      <p:ext uri="{BB962C8B-B14F-4D97-AF65-F5344CB8AC3E}">
        <p14:creationId xmlns:p14="http://schemas.microsoft.com/office/powerpoint/2010/main" val="902943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91F10E7-16B6-4609-96E3-11EC4B0D30F4}" type="slidenum">
              <a:rPr lang="en-GB" smtClean="0"/>
              <a:t>29</a:t>
            </a:fld>
            <a:endParaRPr lang="en-GB"/>
          </a:p>
        </p:txBody>
      </p:sp>
    </p:spTree>
    <p:extLst>
      <p:ext uri="{BB962C8B-B14F-4D97-AF65-F5344CB8AC3E}">
        <p14:creationId xmlns:p14="http://schemas.microsoft.com/office/powerpoint/2010/main" val="2366394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34</a:t>
            </a:fld>
            <a:endParaRPr lang="en-GB"/>
          </a:p>
        </p:txBody>
      </p:sp>
    </p:spTree>
    <p:extLst>
      <p:ext uri="{BB962C8B-B14F-4D97-AF65-F5344CB8AC3E}">
        <p14:creationId xmlns:p14="http://schemas.microsoft.com/office/powerpoint/2010/main" val="59655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91F10E7-16B6-4609-96E3-11EC4B0D30F4}" type="slidenum">
              <a:rPr lang="en-GB" smtClean="0"/>
              <a:t>2</a:t>
            </a:fld>
            <a:endParaRPr lang="en-GB"/>
          </a:p>
        </p:txBody>
      </p:sp>
    </p:spTree>
    <p:extLst>
      <p:ext uri="{BB962C8B-B14F-4D97-AF65-F5344CB8AC3E}">
        <p14:creationId xmlns:p14="http://schemas.microsoft.com/office/powerpoint/2010/main" val="17029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3</a:t>
            </a:fld>
            <a:endParaRPr lang="en-US"/>
          </a:p>
        </p:txBody>
      </p:sp>
    </p:spTree>
    <p:extLst>
      <p:ext uri="{BB962C8B-B14F-4D97-AF65-F5344CB8AC3E}">
        <p14:creationId xmlns:p14="http://schemas.microsoft.com/office/powerpoint/2010/main" val="1539800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4</a:t>
            </a:fld>
            <a:endParaRPr lang="en-GB"/>
          </a:p>
        </p:txBody>
      </p:sp>
    </p:spTree>
    <p:extLst>
      <p:ext uri="{BB962C8B-B14F-4D97-AF65-F5344CB8AC3E}">
        <p14:creationId xmlns:p14="http://schemas.microsoft.com/office/powerpoint/2010/main" val="1613941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8</a:t>
            </a:fld>
            <a:endParaRPr lang="en-GB"/>
          </a:p>
        </p:txBody>
      </p:sp>
    </p:spTree>
    <p:extLst>
      <p:ext uri="{BB962C8B-B14F-4D97-AF65-F5344CB8AC3E}">
        <p14:creationId xmlns:p14="http://schemas.microsoft.com/office/powerpoint/2010/main" val="191866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10</a:t>
            </a:fld>
            <a:endParaRPr lang="en-GB"/>
          </a:p>
        </p:txBody>
      </p:sp>
    </p:spTree>
    <p:extLst>
      <p:ext uri="{BB962C8B-B14F-4D97-AF65-F5344CB8AC3E}">
        <p14:creationId xmlns:p14="http://schemas.microsoft.com/office/powerpoint/2010/main" val="998769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11</a:t>
            </a:fld>
            <a:endParaRPr lang="en-GB"/>
          </a:p>
        </p:txBody>
      </p:sp>
    </p:spTree>
    <p:extLst>
      <p:ext uri="{BB962C8B-B14F-4D97-AF65-F5344CB8AC3E}">
        <p14:creationId xmlns:p14="http://schemas.microsoft.com/office/powerpoint/2010/main" val="933816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12</a:t>
            </a:fld>
            <a:endParaRPr lang="en-GB"/>
          </a:p>
        </p:txBody>
      </p:sp>
    </p:spTree>
    <p:extLst>
      <p:ext uri="{BB962C8B-B14F-4D97-AF65-F5344CB8AC3E}">
        <p14:creationId xmlns:p14="http://schemas.microsoft.com/office/powerpoint/2010/main" val="4067709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13</a:t>
            </a:fld>
            <a:endParaRPr lang="en-GB"/>
          </a:p>
        </p:txBody>
      </p:sp>
    </p:spTree>
    <p:extLst>
      <p:ext uri="{BB962C8B-B14F-4D97-AF65-F5344CB8AC3E}">
        <p14:creationId xmlns:p14="http://schemas.microsoft.com/office/powerpoint/2010/main" val="3591508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607966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926277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072750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3054826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DEA5DD-7AFD-4772-BA92-9B2BF332DA45}" type="datetimeFigureOut">
              <a:rPr lang="en-GB" smtClean="0"/>
              <a:t>29/01/18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18441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CDEA5DD-7AFD-4772-BA92-9B2BF332DA45}" type="datetimeFigureOut">
              <a:rPr lang="en-GB" smtClean="0"/>
              <a:t>29/01/18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642579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CDEA5DD-7AFD-4772-BA92-9B2BF332DA45}" type="datetimeFigureOut">
              <a:rPr lang="en-GB" smtClean="0"/>
              <a:t>29/01/18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377867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CDEA5DD-7AFD-4772-BA92-9B2BF332DA45}" type="datetimeFigureOut">
              <a:rPr lang="en-GB" smtClean="0"/>
              <a:t>29/01/18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36434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EA5DD-7AFD-4772-BA92-9B2BF332DA45}" type="datetimeFigureOut">
              <a:rPr lang="en-GB" smtClean="0"/>
              <a:t>29/01/18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26096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EA5DD-7AFD-4772-BA92-9B2BF332DA45}" type="datetimeFigureOut">
              <a:rPr lang="en-GB" smtClean="0"/>
              <a:t>29/01/18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662643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EA5DD-7AFD-4772-BA92-9B2BF332DA45}" type="datetimeFigureOut">
              <a:rPr lang="en-GB" smtClean="0"/>
              <a:t>29/01/18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12146561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EA5DD-7AFD-4772-BA92-9B2BF332DA45}" type="datetimeFigureOut">
              <a:rPr lang="en-GB" smtClean="0"/>
              <a:t>29/01/18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F032D-1F6E-4479-96F7-A4F1178EB1A1}" type="slidenum">
              <a:rPr lang="en-GB" smtClean="0"/>
              <a:t>‹#›</a:t>
            </a:fld>
            <a:endParaRPr lang="en-GB"/>
          </a:p>
        </p:txBody>
      </p:sp>
    </p:spTree>
    <p:extLst>
      <p:ext uri="{BB962C8B-B14F-4D97-AF65-F5344CB8AC3E}">
        <p14:creationId xmlns:p14="http://schemas.microsoft.com/office/powerpoint/2010/main" val="1697340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ordswithoutborders.org/article/doors-windows-and-the-office-of-foreign-assets-control%23ixzz49Tzco3i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ordswithoutborders.org/article/doors-windows-and-the-office-of-foreign-assets-control%23ixzz49U0KCOm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profile/shahviar-mandanipour" TargetMode="External"/><Relationship Id="rId3" Type="http://schemas.openxmlformats.org/officeDocument/2006/relationships/hyperlink" Target="http://www.theguardian.com/commentisfree/2009/jul/03/iran-islamic-revolution-coup/"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77144" y="0"/>
            <a:ext cx="6554290" cy="2387600"/>
          </a:xfrm>
        </p:spPr>
        <p:txBody>
          <a:bodyPr>
            <a:normAutofit fontScale="90000"/>
          </a:bodyPr>
          <a:lstStyle/>
          <a:p>
            <a:r>
              <a:rPr lang="en-US" i="1" dirty="0" smtClean="0"/>
              <a:t>Censoring An Iranian Love Story </a:t>
            </a:r>
            <a:r>
              <a:rPr lang="en-US" dirty="0" smtClean="0"/>
              <a:t/>
            </a:r>
            <a:br>
              <a:rPr lang="en-US" dirty="0" smtClean="0"/>
            </a:br>
            <a:r>
              <a:rPr lang="en-US" dirty="0" err="1" smtClean="0"/>
              <a:t>Shahriar</a:t>
            </a:r>
            <a:r>
              <a:rPr lang="en-US" dirty="0" smtClean="0"/>
              <a:t> </a:t>
            </a:r>
            <a:r>
              <a:rPr lang="en-US" dirty="0" err="1" smtClean="0"/>
              <a:t>Mandanipour</a:t>
            </a:r>
            <a:endParaRPr lang="en-US" dirty="0"/>
          </a:p>
        </p:txBody>
      </p:sp>
      <p:pic>
        <p:nvPicPr>
          <p:cNvPr id="4" name="Picture 3"/>
          <p:cNvPicPr>
            <a:picLocks noChangeAspect="1"/>
          </p:cNvPicPr>
          <p:nvPr/>
        </p:nvPicPr>
        <p:blipFill>
          <a:blip r:embed="rId3"/>
          <a:stretch>
            <a:fillRect/>
          </a:stretch>
        </p:blipFill>
        <p:spPr>
          <a:xfrm>
            <a:off x="9749504" y="0"/>
            <a:ext cx="2442496" cy="1651000"/>
          </a:xfrm>
          <a:prstGeom prst="rect">
            <a:avLst/>
          </a:prstGeom>
        </p:spPr>
      </p:pic>
      <p:pic>
        <p:nvPicPr>
          <p:cNvPr id="5" name="Picture 4"/>
          <p:cNvPicPr>
            <a:picLocks noChangeAspect="1"/>
          </p:cNvPicPr>
          <p:nvPr/>
        </p:nvPicPr>
        <p:blipFill>
          <a:blip r:embed="rId4"/>
          <a:stretch>
            <a:fillRect/>
          </a:stretch>
        </p:blipFill>
        <p:spPr>
          <a:xfrm>
            <a:off x="0" y="3911600"/>
            <a:ext cx="2709333" cy="2946400"/>
          </a:xfrm>
          <a:prstGeom prst="rect">
            <a:avLst/>
          </a:prstGeom>
        </p:spPr>
      </p:pic>
      <p:pic>
        <p:nvPicPr>
          <p:cNvPr id="6" name="Picture 5"/>
          <p:cNvPicPr>
            <a:picLocks noChangeAspect="1"/>
          </p:cNvPicPr>
          <p:nvPr/>
        </p:nvPicPr>
        <p:blipFill>
          <a:blip r:embed="rId5"/>
          <a:stretch>
            <a:fillRect/>
          </a:stretch>
        </p:blipFill>
        <p:spPr>
          <a:xfrm>
            <a:off x="9585646" y="3994950"/>
            <a:ext cx="2606354" cy="2863049"/>
          </a:xfrm>
          <a:prstGeom prst="rect">
            <a:avLst/>
          </a:prstGeom>
        </p:spPr>
      </p:pic>
      <p:pic>
        <p:nvPicPr>
          <p:cNvPr id="7" name="Picture 6"/>
          <p:cNvPicPr>
            <a:picLocks noChangeAspect="1"/>
          </p:cNvPicPr>
          <p:nvPr/>
        </p:nvPicPr>
        <p:blipFill>
          <a:blip r:embed="rId6"/>
          <a:stretch>
            <a:fillRect/>
          </a:stretch>
        </p:blipFill>
        <p:spPr>
          <a:xfrm>
            <a:off x="1" y="0"/>
            <a:ext cx="3277144" cy="1803806"/>
          </a:xfrm>
          <a:prstGeom prst="rect">
            <a:avLst/>
          </a:prstGeom>
        </p:spPr>
      </p:pic>
      <p:sp>
        <p:nvSpPr>
          <p:cNvPr id="3" name="TextBox 2"/>
          <p:cNvSpPr txBox="1"/>
          <p:nvPr/>
        </p:nvSpPr>
        <p:spPr>
          <a:xfrm>
            <a:off x="0" y="2643460"/>
            <a:ext cx="12191999" cy="3139321"/>
          </a:xfrm>
          <a:prstGeom prst="rect">
            <a:avLst/>
          </a:prstGeom>
          <a:noFill/>
        </p:spPr>
        <p:txBody>
          <a:bodyPr wrap="square" rtlCol="0">
            <a:spAutoFit/>
          </a:bodyPr>
          <a:lstStyle/>
          <a:p>
            <a:pPr algn="ctr"/>
            <a:r>
              <a:rPr lang="en-US" sz="5400" dirty="0" smtClean="0">
                <a:solidFill>
                  <a:srgbClr val="FF0000"/>
                </a:solidFill>
              </a:rPr>
              <a:t>“Death to freedom, death to captivity”</a:t>
            </a:r>
          </a:p>
          <a:p>
            <a:pPr algn="ctr"/>
            <a:endParaRPr lang="en-US" sz="4800" dirty="0">
              <a:solidFill>
                <a:srgbClr val="FF0000"/>
              </a:solidFill>
            </a:endParaRPr>
          </a:p>
          <a:p>
            <a:pPr algn="ctr"/>
            <a:endParaRPr lang="en-US" sz="4800" dirty="0" smtClean="0">
              <a:solidFill>
                <a:srgbClr val="FF0000"/>
              </a:solidFill>
            </a:endParaRPr>
          </a:p>
          <a:p>
            <a:pPr algn="ctr"/>
            <a:r>
              <a:rPr lang="en-US" sz="4800" dirty="0" smtClean="0">
                <a:solidFill>
                  <a:srgbClr val="FF0000"/>
                </a:solidFill>
              </a:rPr>
              <a:t> </a:t>
            </a:r>
            <a:r>
              <a:rPr lang="en-US" sz="3200" dirty="0" smtClean="0"/>
              <a:t>What might this mean?</a:t>
            </a:r>
            <a:endParaRPr lang="en-US" sz="3200" dirty="0"/>
          </a:p>
        </p:txBody>
      </p:sp>
    </p:spTree>
    <p:extLst>
      <p:ext uri="{BB962C8B-B14F-4D97-AF65-F5344CB8AC3E}">
        <p14:creationId xmlns:p14="http://schemas.microsoft.com/office/powerpoint/2010/main" val="38923148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Sara’s choice between </a:t>
            </a:r>
            <a:r>
              <a:rPr lang="en-US" dirty="0" err="1" smtClean="0"/>
              <a:t>Dara</a:t>
            </a:r>
            <a:r>
              <a:rPr lang="en-US" dirty="0" smtClean="0"/>
              <a:t> and Sinbad</a:t>
            </a:r>
            <a:endParaRPr lang="en-US" dirty="0"/>
          </a:p>
        </p:txBody>
      </p:sp>
      <p:sp>
        <p:nvSpPr>
          <p:cNvPr id="3" name="Content Placeholder 2"/>
          <p:cNvSpPr>
            <a:spLocks noGrp="1"/>
          </p:cNvSpPr>
          <p:nvPr>
            <p:ph idx="1"/>
          </p:nvPr>
        </p:nvSpPr>
        <p:spPr/>
        <p:txBody>
          <a:bodyPr/>
          <a:lstStyle/>
          <a:p>
            <a:r>
              <a:rPr lang="en-GB" dirty="0" smtClean="0"/>
              <a:t>“She </a:t>
            </a:r>
            <a:r>
              <a:rPr lang="en-GB" dirty="0"/>
              <a:t>knows with all her being that she is not willing to repeat her mother’s life, to let her youth and dreams be frittered away in the kitchen for the ideal ambition of how best to feed the family, with only hardship on the </a:t>
            </a:r>
            <a:r>
              <a:rPr lang="en-GB" dirty="0" err="1"/>
              <a:t>kitcheny</a:t>
            </a:r>
            <a:r>
              <a:rPr lang="en-GB" dirty="0"/>
              <a:t> horizon. […] Each time she thinks of marrying </a:t>
            </a:r>
            <a:r>
              <a:rPr lang="en-GB" dirty="0" err="1"/>
              <a:t>Dara</a:t>
            </a:r>
            <a:r>
              <a:rPr lang="en-GB" dirty="0"/>
              <a:t>, all the financial and political difficulties that await her flash before her eyes, and consequently she thinks of Sinbad, […] She sees herself with him in the capital cities of Europe, drunk on the beauties and joys that await her there, with all the things that she knows can only be attained with money and Western freedom</a:t>
            </a:r>
            <a:r>
              <a:rPr lang="en-GB" dirty="0" smtClean="0"/>
              <a:t>.” (195)</a:t>
            </a:r>
          </a:p>
          <a:p>
            <a:r>
              <a:rPr lang="en-GB" dirty="0" smtClean="0">
                <a:solidFill>
                  <a:srgbClr val="3366FF"/>
                </a:solidFill>
              </a:rPr>
              <a:t>What does this tell us about Sara’s choice?</a:t>
            </a:r>
            <a:endParaRPr lang="en-US" dirty="0">
              <a:solidFill>
                <a:srgbClr val="3366FF"/>
              </a:solidFill>
            </a:endParaRPr>
          </a:p>
        </p:txBody>
      </p:sp>
    </p:spTree>
    <p:extLst>
      <p:ext uri="{BB962C8B-B14F-4D97-AF65-F5344CB8AC3E}">
        <p14:creationId xmlns:p14="http://schemas.microsoft.com/office/powerpoint/2010/main" val="3522344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9958" y="2373936"/>
            <a:ext cx="8229600" cy="1143000"/>
          </a:xfrm>
        </p:spPr>
        <p:txBody>
          <a:bodyPr>
            <a:normAutofit fontScale="90000"/>
          </a:bodyPr>
          <a:lstStyle/>
          <a:p>
            <a:r>
              <a:rPr lang="en-US" dirty="0">
                <a:solidFill>
                  <a:srgbClr val="660066"/>
                </a:solidFill>
              </a:rPr>
              <a:t>Are there moments in the text that examine </a:t>
            </a:r>
            <a:r>
              <a:rPr lang="en-US" dirty="0" smtClean="0">
                <a:solidFill>
                  <a:srgbClr val="660066"/>
                </a:solidFill>
              </a:rPr>
              <a:t>censorship in the West?</a:t>
            </a:r>
            <a:endParaRPr lang="en-US" dirty="0"/>
          </a:p>
        </p:txBody>
      </p:sp>
    </p:spTree>
    <p:extLst>
      <p:ext uri="{BB962C8B-B14F-4D97-AF65-F5344CB8AC3E}">
        <p14:creationId xmlns:p14="http://schemas.microsoft.com/office/powerpoint/2010/main" val="1781695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660066"/>
                </a:solidFill>
              </a:rPr>
              <a:t>Are there moments in the text that examine censorship in the West?</a:t>
            </a:r>
            <a:endParaRPr lang="en-US" dirty="0">
              <a:solidFill>
                <a:srgbClr val="660066"/>
              </a:solidFill>
            </a:endParaRPr>
          </a:p>
        </p:txBody>
      </p:sp>
      <p:sp>
        <p:nvSpPr>
          <p:cNvPr id="3" name="Content Placeholder 2"/>
          <p:cNvSpPr>
            <a:spLocks noGrp="1"/>
          </p:cNvSpPr>
          <p:nvPr>
            <p:ph idx="1"/>
          </p:nvPr>
        </p:nvSpPr>
        <p:spPr/>
        <p:txBody>
          <a:bodyPr>
            <a:normAutofit/>
          </a:bodyPr>
          <a:lstStyle/>
          <a:p>
            <a:r>
              <a:rPr lang="en-US" dirty="0" smtClean="0"/>
              <a:t>“The anti-riot police, armed with the most sophisticated paraphernalia, including stun batons purchased from the West, stand facing the students” (1)</a:t>
            </a:r>
          </a:p>
          <a:p>
            <a:r>
              <a:rPr lang="en-US" dirty="0" smtClean="0"/>
              <a:t>“we will argue whether this is a new conspiracy by the British or the Americans or our own government” (231-2)</a:t>
            </a:r>
          </a:p>
          <a:p>
            <a:r>
              <a:rPr lang="en-US" dirty="0" smtClean="0"/>
              <a:t>Western participation and complicity in technological instruments to facilitate censorship in Iran, “special software that we purchased from a Western country.” (141)</a:t>
            </a:r>
          </a:p>
          <a:p>
            <a:r>
              <a:rPr lang="en-US" dirty="0" smtClean="0">
                <a:solidFill>
                  <a:srgbClr val="660066"/>
                </a:solidFill>
              </a:rPr>
              <a:t>What purpose does this serve in the text?</a:t>
            </a:r>
            <a:endParaRPr lang="en-US" dirty="0">
              <a:solidFill>
                <a:srgbClr val="660066"/>
              </a:solidFill>
            </a:endParaRPr>
          </a:p>
        </p:txBody>
      </p:sp>
    </p:spTree>
    <p:extLst>
      <p:ext uri="{BB962C8B-B14F-4D97-AF65-F5344CB8AC3E}">
        <p14:creationId xmlns:p14="http://schemas.microsoft.com/office/powerpoint/2010/main" val="1352593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smtClean="0"/>
              <a:t>Karima</a:t>
            </a:r>
            <a:r>
              <a:rPr lang="en-US" sz="3200" dirty="0" smtClean="0"/>
              <a:t> </a:t>
            </a:r>
            <a:r>
              <a:rPr lang="en-US" sz="3200" dirty="0" err="1" smtClean="0"/>
              <a:t>Bennoune</a:t>
            </a:r>
            <a:r>
              <a:rPr lang="en-US" sz="3200" dirty="0"/>
              <a:t> </a:t>
            </a:r>
            <a:r>
              <a:rPr lang="en-US" sz="3200" dirty="0" smtClean="0"/>
              <a:t>– </a:t>
            </a:r>
            <a:r>
              <a:rPr lang="en-US" sz="3200" i="1" dirty="0" smtClean="0"/>
              <a:t>Your Fatwa Does Not Apply Here: Untold Stories from the fight against Muslim fundamentalism</a:t>
            </a:r>
            <a:endParaRPr lang="en-US" sz="3200" i="1" dirty="0"/>
          </a:p>
        </p:txBody>
      </p:sp>
      <p:sp>
        <p:nvSpPr>
          <p:cNvPr id="3" name="Content Placeholder 2"/>
          <p:cNvSpPr>
            <a:spLocks noGrp="1"/>
          </p:cNvSpPr>
          <p:nvPr>
            <p:ph idx="1"/>
          </p:nvPr>
        </p:nvSpPr>
        <p:spPr/>
        <p:txBody>
          <a:bodyPr/>
          <a:lstStyle/>
          <a:p>
            <a:r>
              <a:rPr lang="en-GB" dirty="0" smtClean="0"/>
              <a:t>“Many </a:t>
            </a:r>
            <a:r>
              <a:rPr lang="en-GB" dirty="0"/>
              <a:t>wanted the United States to take a long look at its own policies that had promoted fundamentalism – whether collaborating with the Saudi government, financing fundamentalist groups in Afghanistan, or violating international law in our own treatment of Muslim majority populations in places like Iraq. […] Empowering civil society is not a strategy that has really been tried in combating Muslim extremism. The West has mostly empowered autocrats […] [who] have often constrained liberal civil society any way they could because they are more afraid of its democratic spirit than of fundamentalism</a:t>
            </a:r>
            <a:r>
              <a:rPr lang="en-GB" dirty="0" smtClean="0"/>
              <a:t>.”  (332-3)</a:t>
            </a:r>
            <a:endParaRPr lang="en-US" dirty="0"/>
          </a:p>
        </p:txBody>
      </p:sp>
    </p:spTree>
    <p:extLst>
      <p:ext uri="{BB962C8B-B14F-4D97-AF65-F5344CB8AC3E}">
        <p14:creationId xmlns:p14="http://schemas.microsoft.com/office/powerpoint/2010/main" val="347457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Displacement</a:t>
            </a:r>
            <a:endParaRPr lang="en-US" dirty="0"/>
          </a:p>
        </p:txBody>
      </p:sp>
      <p:sp>
        <p:nvSpPr>
          <p:cNvPr id="3" name="Content Placeholder 2"/>
          <p:cNvSpPr>
            <a:spLocks noGrp="1"/>
          </p:cNvSpPr>
          <p:nvPr>
            <p:ph idx="1"/>
          </p:nvPr>
        </p:nvSpPr>
        <p:spPr/>
        <p:txBody>
          <a:bodyPr>
            <a:normAutofit lnSpcReduction="10000"/>
          </a:bodyPr>
          <a:lstStyle/>
          <a:p>
            <a:r>
              <a:rPr lang="en-US" dirty="0" err="1" smtClean="0"/>
              <a:t>Mandanipour</a:t>
            </a:r>
            <a:r>
              <a:rPr lang="en-US" dirty="0" smtClean="0"/>
              <a:t> discusses picking words which are not only difficult to translate but have also become obsolete.</a:t>
            </a:r>
          </a:p>
          <a:p>
            <a:r>
              <a:rPr lang="en-GB" dirty="0"/>
              <a:t>‘The word </a:t>
            </a:r>
            <a:r>
              <a:rPr lang="en-GB" i="1" dirty="0" err="1"/>
              <a:t>vessāl</a:t>
            </a:r>
            <a:r>
              <a:rPr lang="en-GB" dirty="0"/>
              <a:t>, in the ages-old Iranian literature, has many explicit and implicit religious, mystic, amorous and sexual connotations and hence is not really translatable</a:t>
            </a:r>
            <a:r>
              <a:rPr lang="en-GB" dirty="0" smtClean="0"/>
              <a:t>.’ (57)</a:t>
            </a:r>
            <a:endParaRPr lang="en-US" dirty="0" smtClean="0"/>
          </a:p>
          <a:p>
            <a:r>
              <a:rPr lang="en-US" dirty="0" smtClean="0">
                <a:solidFill>
                  <a:srgbClr val="F100C4"/>
                </a:solidFill>
              </a:rPr>
              <a:t>What effect does this have on the reader?</a:t>
            </a:r>
          </a:p>
          <a:p>
            <a:r>
              <a:rPr lang="en-US" dirty="0" smtClean="0">
                <a:solidFill>
                  <a:srgbClr val="F100C4"/>
                </a:solidFill>
              </a:rPr>
              <a:t>Does it serve to intensify the linguistic distance between the text and its Western reader?</a:t>
            </a:r>
          </a:p>
          <a:p>
            <a:r>
              <a:rPr lang="en-US" dirty="0" smtClean="0">
                <a:solidFill>
                  <a:srgbClr val="F100C4"/>
                </a:solidFill>
              </a:rPr>
              <a:t>Why might </a:t>
            </a:r>
            <a:r>
              <a:rPr lang="en-US" dirty="0" err="1" smtClean="0">
                <a:solidFill>
                  <a:srgbClr val="F100C4"/>
                </a:solidFill>
              </a:rPr>
              <a:t>Mandanipour</a:t>
            </a:r>
            <a:r>
              <a:rPr lang="en-US" dirty="0" smtClean="0">
                <a:solidFill>
                  <a:srgbClr val="F100C4"/>
                </a:solidFill>
              </a:rPr>
              <a:t> have incorporated language such as this when the novel was intended to be published in English?</a:t>
            </a:r>
          </a:p>
          <a:p>
            <a:endParaRPr lang="en-US" dirty="0"/>
          </a:p>
        </p:txBody>
      </p:sp>
    </p:spTree>
    <p:extLst>
      <p:ext uri="{BB962C8B-B14F-4D97-AF65-F5344CB8AC3E}">
        <p14:creationId xmlns:p14="http://schemas.microsoft.com/office/powerpoint/2010/main" val="345672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Proverbialization</a:t>
            </a:r>
            <a:r>
              <a:rPr lang="en-US" dirty="0" smtClean="0"/>
              <a:t>”</a:t>
            </a:r>
            <a:endParaRPr lang="en-US" dirty="0"/>
          </a:p>
        </p:txBody>
      </p:sp>
      <p:sp>
        <p:nvSpPr>
          <p:cNvPr id="3" name="Content Placeholder 2"/>
          <p:cNvSpPr>
            <a:spLocks noGrp="1"/>
          </p:cNvSpPr>
          <p:nvPr>
            <p:ph idx="1"/>
          </p:nvPr>
        </p:nvSpPr>
        <p:spPr>
          <a:xfrm>
            <a:off x="1981200" y="1600201"/>
            <a:ext cx="8229600" cy="4973023"/>
          </a:xfrm>
        </p:spPr>
        <p:txBody>
          <a:bodyPr>
            <a:normAutofit/>
          </a:bodyPr>
          <a:lstStyle/>
          <a:p>
            <a:r>
              <a:rPr lang="en-US" dirty="0" smtClean="0"/>
              <a:t>Amy </a:t>
            </a:r>
            <a:r>
              <a:rPr lang="en-US" dirty="0" err="1" smtClean="0"/>
              <a:t>Motlagh</a:t>
            </a:r>
            <a:r>
              <a:rPr lang="en-US" dirty="0" smtClean="0"/>
              <a:t> contends that “the lines between scholarly writing and memoir are increasingly blurred”.</a:t>
            </a:r>
          </a:p>
          <a:p>
            <a:r>
              <a:rPr lang="en-US" dirty="0" smtClean="0"/>
              <a:t>Femi </a:t>
            </a:r>
            <a:r>
              <a:rPr lang="en-US" dirty="0" err="1" smtClean="0"/>
              <a:t>Osofisan</a:t>
            </a:r>
            <a:r>
              <a:rPr lang="en-US" dirty="0" smtClean="0"/>
              <a:t> termed this “</a:t>
            </a:r>
            <a:r>
              <a:rPr lang="en-US" dirty="0" err="1" smtClean="0"/>
              <a:t>proverbialization</a:t>
            </a:r>
            <a:r>
              <a:rPr lang="en-US" dirty="0" smtClean="0"/>
              <a:t>” which is a mode of </a:t>
            </a:r>
            <a:r>
              <a:rPr lang="en-US" dirty="0" err="1" smtClean="0"/>
              <a:t>transational</a:t>
            </a:r>
            <a:r>
              <a:rPr lang="en-US" dirty="0" smtClean="0"/>
              <a:t> explanation which “reduces the writer’s world to the </a:t>
            </a:r>
            <a:r>
              <a:rPr lang="en-US" dirty="0" err="1" smtClean="0"/>
              <a:t>trado</a:t>
            </a:r>
            <a:r>
              <a:rPr lang="en-US" dirty="0" smtClean="0"/>
              <a:t>-mythical level and his linguistic universe to the proportions of a museum, if not a prison”.</a:t>
            </a:r>
          </a:p>
          <a:p>
            <a:r>
              <a:rPr lang="en-US" dirty="0" smtClean="0"/>
              <a:t>“</a:t>
            </a:r>
            <a:r>
              <a:rPr lang="en-US" dirty="0" err="1" smtClean="0"/>
              <a:t>Proverbialization</a:t>
            </a:r>
            <a:r>
              <a:rPr lang="en-US" dirty="0" smtClean="0"/>
              <a:t>” in Iranian-American memoirs takes the form of over-explanation of cultural terms geared towards a non-Iranian, though not always American audience.</a:t>
            </a:r>
          </a:p>
        </p:txBody>
      </p:sp>
    </p:spTree>
    <p:extLst>
      <p:ext uri="{BB962C8B-B14F-4D97-AF65-F5344CB8AC3E}">
        <p14:creationId xmlns:p14="http://schemas.microsoft.com/office/powerpoint/2010/main" val="2227324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Mandanipour’s</a:t>
            </a:r>
            <a:r>
              <a:rPr lang="en-US" dirty="0" smtClean="0"/>
              <a:t> Awareness</a:t>
            </a:r>
            <a:endParaRPr lang="en-US" dirty="0"/>
          </a:p>
        </p:txBody>
      </p:sp>
      <p:sp>
        <p:nvSpPr>
          <p:cNvPr id="3" name="Content Placeholder 2"/>
          <p:cNvSpPr>
            <a:spLocks noGrp="1"/>
          </p:cNvSpPr>
          <p:nvPr>
            <p:ph idx="1"/>
          </p:nvPr>
        </p:nvSpPr>
        <p:spPr/>
        <p:txBody>
          <a:bodyPr/>
          <a:lstStyle/>
          <a:p>
            <a:r>
              <a:rPr lang="en-US" dirty="0" smtClean="0">
                <a:solidFill>
                  <a:srgbClr val="F100C4"/>
                </a:solidFill>
              </a:rPr>
              <a:t>Is </a:t>
            </a:r>
            <a:r>
              <a:rPr lang="en-US" dirty="0" err="1" smtClean="0">
                <a:solidFill>
                  <a:srgbClr val="F100C4"/>
                </a:solidFill>
              </a:rPr>
              <a:t>Mandanipour</a:t>
            </a:r>
            <a:r>
              <a:rPr lang="en-US" dirty="0" smtClean="0">
                <a:solidFill>
                  <a:srgbClr val="F100C4"/>
                </a:solidFill>
              </a:rPr>
              <a:t> aware of his position as a cultural translator?</a:t>
            </a:r>
          </a:p>
          <a:p>
            <a:r>
              <a:rPr lang="en-US" dirty="0" smtClean="0">
                <a:solidFill>
                  <a:srgbClr val="F100C4"/>
                </a:solidFill>
              </a:rPr>
              <a:t>How does </a:t>
            </a:r>
            <a:r>
              <a:rPr lang="en-US" dirty="0" err="1" smtClean="0">
                <a:solidFill>
                  <a:srgbClr val="F100C4"/>
                </a:solidFill>
              </a:rPr>
              <a:t>Mandanipour</a:t>
            </a:r>
            <a:r>
              <a:rPr lang="en-US" dirty="0" smtClean="0">
                <a:solidFill>
                  <a:srgbClr val="F100C4"/>
                </a:solidFill>
              </a:rPr>
              <a:t> navigate this position within his auto-fiction?</a:t>
            </a:r>
            <a:endParaRPr lang="en-US" dirty="0">
              <a:solidFill>
                <a:srgbClr val="F100C4"/>
              </a:solidFill>
            </a:endParaRPr>
          </a:p>
        </p:txBody>
      </p:sp>
    </p:spTree>
    <p:extLst>
      <p:ext uri="{BB962C8B-B14F-4D97-AF65-F5344CB8AC3E}">
        <p14:creationId xmlns:p14="http://schemas.microsoft.com/office/powerpoint/2010/main" val="34393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Maneuvering</a:t>
            </a:r>
            <a:endParaRPr lang="en-US" dirty="0"/>
          </a:p>
        </p:txBody>
      </p:sp>
      <p:sp>
        <p:nvSpPr>
          <p:cNvPr id="3" name="Content Placeholder 2"/>
          <p:cNvSpPr>
            <a:spLocks noGrp="1"/>
          </p:cNvSpPr>
          <p:nvPr>
            <p:ph idx="1"/>
          </p:nvPr>
        </p:nvSpPr>
        <p:spPr/>
        <p:txBody>
          <a:bodyPr>
            <a:normAutofit/>
          </a:bodyPr>
          <a:lstStyle/>
          <a:p>
            <a:r>
              <a:rPr lang="en-US" dirty="0" smtClean="0"/>
              <a:t>“I don’t like to interrupt the progress of my story constantly to offer explanations. But it seems I have no choice. Some things, certain actions in Iran are so strange and outlandish that without explaining them it is impossible for an Iranian story to be well understood by non-Iranians. These explanations are also important for young Iranian readers” (183).</a:t>
            </a:r>
          </a:p>
          <a:p>
            <a:r>
              <a:rPr lang="en-US" dirty="0" smtClean="0">
                <a:solidFill>
                  <a:srgbClr val="F100C4"/>
                </a:solidFill>
              </a:rPr>
              <a:t>What does this tell us?</a:t>
            </a:r>
            <a:endParaRPr lang="en-US" dirty="0">
              <a:solidFill>
                <a:srgbClr val="F100C4"/>
              </a:solidFill>
            </a:endParaRPr>
          </a:p>
        </p:txBody>
      </p:sp>
    </p:spTree>
    <p:extLst>
      <p:ext uri="{BB962C8B-B14F-4D97-AF65-F5344CB8AC3E}">
        <p14:creationId xmlns:p14="http://schemas.microsoft.com/office/powerpoint/2010/main" val="341284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Interpreting Censoring an </a:t>
            </a:r>
            <a:br>
              <a:rPr lang="en-US" dirty="0" smtClean="0"/>
            </a:br>
            <a:r>
              <a:rPr lang="en-US" dirty="0" smtClean="0"/>
              <a:t>Iranian Love Story</a:t>
            </a:r>
            <a:endParaRPr lang="en-US" dirty="0"/>
          </a:p>
        </p:txBody>
      </p:sp>
      <p:sp>
        <p:nvSpPr>
          <p:cNvPr id="3" name="Content Placeholder 2"/>
          <p:cNvSpPr>
            <a:spLocks noGrp="1"/>
          </p:cNvSpPr>
          <p:nvPr>
            <p:ph idx="1"/>
          </p:nvPr>
        </p:nvSpPr>
        <p:spPr/>
        <p:txBody>
          <a:bodyPr/>
          <a:lstStyle/>
          <a:p>
            <a:r>
              <a:rPr lang="en-US" dirty="0" smtClean="0">
                <a:solidFill>
                  <a:srgbClr val="F100C4"/>
                </a:solidFill>
              </a:rPr>
              <a:t>Do you agree with the contention that only Iranian readers have the cultural knowledge and familiarity with socio-cultural conditions required to sufficiently interpret Censoring an Iranian Love Story?</a:t>
            </a:r>
            <a:endParaRPr lang="en-US" dirty="0">
              <a:solidFill>
                <a:srgbClr val="F100C4"/>
              </a:solidFill>
            </a:endParaRPr>
          </a:p>
        </p:txBody>
      </p:sp>
    </p:spTree>
    <p:extLst>
      <p:ext uri="{BB962C8B-B14F-4D97-AF65-F5344CB8AC3E}">
        <p14:creationId xmlns:p14="http://schemas.microsoft.com/office/powerpoint/2010/main" val="3391747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Confessional Life Narrative</a:t>
            </a:r>
            <a:endParaRPr lang="en-US" dirty="0"/>
          </a:p>
        </p:txBody>
      </p:sp>
      <p:sp>
        <p:nvSpPr>
          <p:cNvPr id="3" name="Content Placeholder 2"/>
          <p:cNvSpPr>
            <a:spLocks noGrp="1"/>
          </p:cNvSpPr>
          <p:nvPr>
            <p:ph idx="1"/>
          </p:nvPr>
        </p:nvSpPr>
        <p:spPr/>
        <p:txBody>
          <a:bodyPr>
            <a:normAutofit/>
          </a:bodyPr>
          <a:lstStyle/>
          <a:p>
            <a:r>
              <a:rPr lang="en-US" dirty="0" err="1" smtClean="0"/>
              <a:t>Mandanipour’s</a:t>
            </a:r>
            <a:r>
              <a:rPr lang="en-US" dirty="0" smtClean="0"/>
              <a:t> </a:t>
            </a:r>
            <a:r>
              <a:rPr lang="en-US" dirty="0" err="1" smtClean="0"/>
              <a:t>autofiction</a:t>
            </a:r>
            <a:r>
              <a:rPr lang="en-US" dirty="0" smtClean="0"/>
              <a:t> is not marketed as a confessional life narrative, therefore it escapes the obligation to connect the narrator’s life to historical events in Iran.</a:t>
            </a:r>
          </a:p>
          <a:p>
            <a:r>
              <a:rPr lang="en-US" dirty="0" smtClean="0"/>
              <a:t>This is not an auto-</a:t>
            </a:r>
            <a:r>
              <a:rPr lang="en-US" dirty="0" err="1" smtClean="0"/>
              <a:t>historiographic</a:t>
            </a:r>
            <a:r>
              <a:rPr lang="en-US" dirty="0" smtClean="0"/>
              <a:t> project that aims to reconcile personal memories with historical and cultural representations of Iran.</a:t>
            </a:r>
          </a:p>
          <a:p>
            <a:r>
              <a:rPr lang="en-US" dirty="0" smtClean="0"/>
              <a:t>He doesn’t agree with tracing the life of an author through a series of nationally significant events such as the 1953 coup, the Islamic Revolution or hostage crisis.</a:t>
            </a:r>
            <a:endParaRPr lang="en-US" dirty="0"/>
          </a:p>
        </p:txBody>
      </p:sp>
    </p:spTree>
    <p:extLst>
      <p:ext uri="{BB962C8B-B14F-4D97-AF65-F5344CB8AC3E}">
        <p14:creationId xmlns:p14="http://schemas.microsoft.com/office/powerpoint/2010/main" val="873455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Trump, we are all women – </a:t>
            </a:r>
            <a:br>
              <a:rPr lang="en-US" dirty="0" smtClean="0"/>
            </a:br>
            <a:r>
              <a:rPr lang="en-US" dirty="0" err="1" smtClean="0"/>
              <a:t>Soraya</a:t>
            </a:r>
            <a:r>
              <a:rPr lang="en-US" dirty="0" smtClean="0"/>
              <a:t> </a:t>
            </a:r>
            <a:r>
              <a:rPr lang="en-US" dirty="0" err="1" smtClean="0"/>
              <a:t>Chemaly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problems we face are so much more than about abortion.” The point isn’t abortion per se, but the model establishment by a right wing Christian ideology. It’s a model of strategies and tactics, arrayed against women’s rights during the past fifty years, now being applied more broadly. </a:t>
            </a:r>
            <a:r>
              <a:rPr lang="en-US" b="1" dirty="0" smtClean="0"/>
              <a:t>When public harm is going to be done, perpetuators usually practice first on women and children, to see what society will tolerate. </a:t>
            </a:r>
            <a:r>
              <a:rPr lang="en-US" dirty="0" smtClean="0"/>
              <a:t>This situation is no different. […] Along the way, and via techniques well honed in the battle against women’s rights and access to safe and legal abortion, great damage will be done to women, LGTBQ communities, racial, religious and ethnic minorities, immigrants, the economy and the environment. In other words, less palatable words, heterosexual white male supremacy will have politically exerted itself.”</a:t>
            </a:r>
          </a:p>
          <a:p>
            <a:r>
              <a:rPr lang="en-US" dirty="0" smtClean="0">
                <a:solidFill>
                  <a:srgbClr val="3366FF"/>
                </a:solidFill>
              </a:rPr>
              <a:t>How do you interpret the connection drawn between censorship and gender inequality in </a:t>
            </a:r>
            <a:r>
              <a:rPr lang="en-US" dirty="0" err="1" smtClean="0">
                <a:solidFill>
                  <a:srgbClr val="3366FF"/>
                </a:solidFill>
              </a:rPr>
              <a:t>Mandanipour’s</a:t>
            </a:r>
            <a:r>
              <a:rPr lang="en-US" dirty="0" smtClean="0">
                <a:solidFill>
                  <a:srgbClr val="3366FF"/>
                </a:solidFill>
              </a:rPr>
              <a:t> text? </a:t>
            </a:r>
            <a:endParaRPr lang="en-US" dirty="0">
              <a:solidFill>
                <a:srgbClr val="3366FF"/>
              </a:solidFill>
            </a:endParaRPr>
          </a:p>
        </p:txBody>
      </p:sp>
    </p:spTree>
    <p:extLst>
      <p:ext uri="{BB962C8B-B14F-4D97-AF65-F5344CB8AC3E}">
        <p14:creationId xmlns:p14="http://schemas.microsoft.com/office/powerpoint/2010/main" val="1267397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Censorship</a:t>
            </a:r>
            <a:endParaRPr lang="en-US" dirty="0"/>
          </a:p>
        </p:txBody>
      </p:sp>
      <p:sp>
        <p:nvSpPr>
          <p:cNvPr id="3" name="Content Placeholder 2"/>
          <p:cNvSpPr>
            <a:spLocks noGrp="1"/>
          </p:cNvSpPr>
          <p:nvPr>
            <p:ph idx="1"/>
          </p:nvPr>
        </p:nvSpPr>
        <p:spPr>
          <a:xfrm>
            <a:off x="851647" y="1600200"/>
            <a:ext cx="9359153" cy="5010370"/>
          </a:xfrm>
        </p:spPr>
        <p:txBody>
          <a:bodyPr>
            <a:normAutofit fontScale="77500" lnSpcReduction="20000"/>
          </a:bodyPr>
          <a:lstStyle/>
          <a:p>
            <a:r>
              <a:rPr lang="en-US" dirty="0"/>
              <a:t>The global nature of censorship is particularly urgent.</a:t>
            </a:r>
          </a:p>
          <a:p>
            <a:pPr marL="0" indent="0">
              <a:buNone/>
            </a:pPr>
            <a:endParaRPr lang="en-US" dirty="0" smtClean="0"/>
          </a:p>
          <a:p>
            <a:r>
              <a:rPr lang="en-US" dirty="0" smtClean="0"/>
              <a:t>Then</a:t>
            </a:r>
            <a:r>
              <a:rPr lang="en-US" dirty="0"/>
              <a:t>, in September of 2003, the Office of Foreign Assets Control (OFAC), the Treasury Department bureau that monitors transactions with countries under embargo, issued a ruling that informed the U.S.-based Institute of Electrical and Electronics Engineers (IEEE) that "the collaboration on and editing of manuscripts submitted by persons in Iran" was prohibited. What this meant was that the society's journals could only publish articles from Iran (and, by extension, from Cuba or any other embargoed country) if they received them "camera ready" from the authors-no editing or even formatting of the text was permitted. In another ruling later that month, OFAC stated that an U.S. entity could not publish a book written by an Iranian living in Iran because "inherent in the publication of a book are marketing, distribution, artistic, advertising and other services not exempt from" the OFAC regulations.</a:t>
            </a:r>
          </a:p>
          <a:p>
            <a:endParaRPr lang="en-US" dirty="0"/>
          </a:p>
          <a:p>
            <a:r>
              <a:rPr lang="en-US" dirty="0"/>
              <a:t>Read more: </a:t>
            </a:r>
            <a:r>
              <a:rPr lang="en-US" u="sng" dirty="0">
                <a:hlinkClick r:id="rId2"/>
              </a:rPr>
              <a:t>http://www.wordswithoutborders.org/article/doors-windows-and-the-office-of-foreign-assets-control#</a:t>
            </a:r>
            <a:r>
              <a:rPr lang="en-US" u="sng" dirty="0" smtClean="0">
                <a:hlinkClick r:id="rId2"/>
              </a:rPr>
              <a:t>ixzz49Tzco3iS</a:t>
            </a:r>
            <a:endParaRPr lang="en-US" u="sng" dirty="0" smtClean="0"/>
          </a:p>
          <a:p>
            <a:endParaRPr lang="en-US" dirty="0"/>
          </a:p>
        </p:txBody>
      </p:sp>
    </p:spTree>
    <p:extLst>
      <p:ext uri="{BB962C8B-B14F-4D97-AF65-F5344CB8AC3E}">
        <p14:creationId xmlns:p14="http://schemas.microsoft.com/office/powerpoint/2010/main" val="2137383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smtClean="0"/>
              <a:t>the difference?</a:t>
            </a:r>
            <a:endParaRPr lang="en-US"/>
          </a:p>
        </p:txBody>
      </p:sp>
      <p:sp>
        <p:nvSpPr>
          <p:cNvPr id="3" name="Content Placeholder 2"/>
          <p:cNvSpPr>
            <a:spLocks noGrp="1"/>
          </p:cNvSpPr>
          <p:nvPr>
            <p:ph idx="1"/>
          </p:nvPr>
        </p:nvSpPr>
        <p:spPr/>
        <p:txBody>
          <a:bodyPr>
            <a:normAutofit fontScale="85000" lnSpcReduction="20000"/>
          </a:bodyPr>
          <a:lstStyle/>
          <a:p>
            <a:r>
              <a:rPr lang="en-US" dirty="0"/>
              <a:t>Not long after that suit was filed, </a:t>
            </a:r>
            <a:r>
              <a:rPr lang="en-US" dirty="0" err="1"/>
              <a:t>Shirin</a:t>
            </a:r>
            <a:r>
              <a:rPr lang="en-US" dirty="0"/>
              <a:t> </a:t>
            </a:r>
            <a:r>
              <a:rPr lang="en-US" dirty="0" err="1"/>
              <a:t>Ebadi</a:t>
            </a:r>
            <a:r>
              <a:rPr lang="en-US" dirty="0"/>
              <a:t>, the University of Tehran law professor who won the Nobel Peace Prize in 2003, filed a lawsuit of her own against the Treasury Department and OFAC. After she received the Nobel, </a:t>
            </a:r>
            <a:r>
              <a:rPr lang="en-US" dirty="0" err="1"/>
              <a:t>Ebadi</a:t>
            </a:r>
            <a:r>
              <a:rPr lang="en-US" dirty="0"/>
              <a:t> was approached by several American publishers who, mindful of the huge success of </a:t>
            </a:r>
            <a:r>
              <a:rPr lang="en-US" dirty="0" err="1"/>
              <a:t>Azar</a:t>
            </a:r>
            <a:r>
              <a:rPr lang="en-US" dirty="0"/>
              <a:t> </a:t>
            </a:r>
            <a:r>
              <a:rPr lang="en-US" dirty="0" err="1"/>
              <a:t>Nafisi's</a:t>
            </a:r>
            <a:r>
              <a:rPr lang="en-US" dirty="0"/>
              <a:t> </a:t>
            </a:r>
            <a:r>
              <a:rPr lang="en-US" i="1" dirty="0"/>
              <a:t>Reading Lolita in Tehran,</a:t>
            </a:r>
            <a:r>
              <a:rPr lang="en-US" dirty="0"/>
              <a:t> were eager for her to write a memoir for publication in the United States (a work of the kind she could not possibly publish in Iran). But the project would clearly have been in violation of several aspects of the OFAC regulations. In November, </a:t>
            </a:r>
            <a:r>
              <a:rPr lang="en-US" dirty="0" err="1"/>
              <a:t>Ebadi</a:t>
            </a:r>
            <a:r>
              <a:rPr lang="en-US" dirty="0"/>
              <a:t> wrote an extremely stirring editorial for the </a:t>
            </a:r>
            <a:r>
              <a:rPr lang="en-US" i="1" dirty="0"/>
              <a:t>Times</a:t>
            </a:r>
            <a:r>
              <a:rPr lang="en-US" dirty="0"/>
              <a:t> in which she finally and powerfully asked the question that unmasked the twisted logic underlying OFAC's restrictions on speech: "What is the difference," she wrote, "between the censorship in Iran and this censorship in the United States?" </a:t>
            </a:r>
            <a:r>
              <a:rPr lang="en-US" dirty="0" smtClean="0"/>
              <a:t>After a long legal battle, </a:t>
            </a:r>
            <a:r>
              <a:rPr lang="en-US" dirty="0" err="1" smtClean="0"/>
              <a:t>Ebadi</a:t>
            </a:r>
            <a:r>
              <a:rPr lang="en-US" dirty="0" smtClean="0"/>
              <a:t> won and was able to publish her memoir in the United States.</a:t>
            </a:r>
            <a:endParaRPr lang="en-US" dirty="0"/>
          </a:p>
          <a:p>
            <a:r>
              <a:rPr lang="en-US" dirty="0"/>
              <a:t>Read more: </a:t>
            </a:r>
            <a:r>
              <a:rPr lang="en-US" u="sng" dirty="0">
                <a:hlinkClick r:id="rId2"/>
              </a:rPr>
              <a:t>http://www.wordswithoutborders.org/article/doors-windows-and-the-office-of-foreign-assets-control#ixzz49U0KCOm5</a:t>
            </a:r>
            <a:endParaRPr lang="en-US" dirty="0"/>
          </a:p>
        </p:txBody>
      </p:sp>
    </p:spTree>
    <p:extLst>
      <p:ext uri="{BB962C8B-B14F-4D97-AF65-F5344CB8AC3E}">
        <p14:creationId xmlns:p14="http://schemas.microsoft.com/office/powerpoint/2010/main" val="35526073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Iran today, generation must speak to generation</a:t>
            </a:r>
            <a:br>
              <a:rPr lang="en-US" dirty="0"/>
            </a:br>
            <a:r>
              <a:rPr lang="en-US" dirty="0">
                <a:hlinkClick r:id="rId2"/>
              </a:rPr>
              <a:t>Shahriar Mandanipour</a:t>
            </a:r>
            <a:endParaRPr lang="en-US" dirty="0"/>
          </a:p>
        </p:txBody>
      </p:sp>
      <p:sp>
        <p:nvSpPr>
          <p:cNvPr id="3" name="Content Placeholder 2"/>
          <p:cNvSpPr>
            <a:spLocks noGrp="1"/>
          </p:cNvSpPr>
          <p:nvPr>
            <p:ph idx="1"/>
          </p:nvPr>
        </p:nvSpPr>
        <p:spPr>
          <a:xfrm>
            <a:off x="1981200" y="2166176"/>
            <a:ext cx="8229600" cy="4481742"/>
          </a:xfrm>
        </p:spPr>
        <p:txBody>
          <a:bodyPr>
            <a:normAutofit fontScale="77500" lnSpcReduction="20000"/>
          </a:bodyPr>
          <a:lstStyle/>
          <a:p>
            <a:r>
              <a:rPr lang="en-US" dirty="0" smtClean="0"/>
              <a:t>“The </a:t>
            </a:r>
            <a:r>
              <a:rPr lang="en-US" dirty="0"/>
              <a:t>problem we Iranians have is that there has always been a gap, a great divide, between our generations. The new generation does not learn from the bitter experiences of the older generation and only winds up repeating them.</a:t>
            </a:r>
          </a:p>
          <a:p>
            <a:r>
              <a:rPr lang="en-US" dirty="0"/>
              <a:t>Perhaps the reason for this repetition is the severe censorship that has taken root in Iran. To erase people's memories of their history, each regime that has come to power has immediately set out to change the history books taught in schools and universities. They have banned previously published books from being reprinted and have gone as far as changing the names of streets that the previous regime had named after notable people and important events. Perhaps the reason for this repetition is that independent journals and newspapers have been banned and the older generation cannot convey its own experiences to the next generation</a:t>
            </a:r>
            <a:r>
              <a:rPr lang="en-US" dirty="0" smtClean="0"/>
              <a:t>.</a:t>
            </a:r>
            <a:r>
              <a:rPr lang="en-US" dirty="0" smtClean="0">
                <a:hlinkClick r:id="rId3"/>
              </a:rPr>
              <a:t>”</a:t>
            </a:r>
            <a:endParaRPr lang="en-US" dirty="0">
              <a:hlinkClick r:id="rId3"/>
            </a:endParaRPr>
          </a:p>
          <a:p>
            <a:r>
              <a:rPr lang="en-US" dirty="0" smtClean="0">
                <a:hlinkClick r:id="rId3"/>
              </a:rPr>
              <a:t>http</a:t>
            </a:r>
            <a:r>
              <a:rPr lang="en-US" dirty="0">
                <a:hlinkClick r:id="rId3"/>
              </a:rPr>
              <a:t>://www.theguardian.com/commentisfree/2009/jul/03/iran-islamic-revolution-</a:t>
            </a:r>
            <a:r>
              <a:rPr lang="en-US" dirty="0" smtClean="0">
                <a:hlinkClick r:id="rId3"/>
              </a:rPr>
              <a:t>coup\</a:t>
            </a:r>
            <a:endParaRPr lang="en-US" dirty="0" smtClean="0"/>
          </a:p>
          <a:p>
            <a:endParaRPr lang="en-US" dirty="0"/>
          </a:p>
        </p:txBody>
      </p:sp>
    </p:spTree>
    <p:extLst>
      <p:ext uri="{BB962C8B-B14F-4D97-AF65-F5344CB8AC3E}">
        <p14:creationId xmlns:p14="http://schemas.microsoft.com/office/powerpoint/2010/main" val="237511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Intergenerational Learning</a:t>
            </a:r>
            <a:endParaRPr lang="en-US" dirty="0"/>
          </a:p>
        </p:txBody>
      </p:sp>
      <p:sp>
        <p:nvSpPr>
          <p:cNvPr id="3" name="Content Placeholder 2"/>
          <p:cNvSpPr>
            <a:spLocks noGrp="1"/>
          </p:cNvSpPr>
          <p:nvPr>
            <p:ph idx="1"/>
          </p:nvPr>
        </p:nvSpPr>
        <p:spPr/>
        <p:txBody>
          <a:bodyPr>
            <a:normAutofit/>
          </a:bodyPr>
          <a:lstStyle/>
          <a:p>
            <a:r>
              <a:rPr lang="en-US" dirty="0" smtClean="0"/>
              <a:t>“We Iranians, having lived under the dictatorial rule of kings for twenty-five hundred years, have expertly learned that we should never leave any records or documents behind… It is for this reason that the records of our history are often limited to the travelogues of Westerners and reports by Western spies.” (13)</a:t>
            </a:r>
          </a:p>
          <a:p>
            <a:r>
              <a:rPr lang="en-US" dirty="0" smtClean="0"/>
              <a:t>“Sara is studying Iranian literature at Tehran University. </a:t>
            </a:r>
            <a:r>
              <a:rPr lang="en-US" strike="sngStrike" dirty="0" smtClean="0"/>
              <a:t>However, in compliance with an unwritten law, teaching contemporary literature is forbidden in Iranian schools and universities.</a:t>
            </a:r>
            <a:r>
              <a:rPr lang="en-US" dirty="0" smtClean="0"/>
              <a:t>” (12)</a:t>
            </a:r>
          </a:p>
          <a:p>
            <a:r>
              <a:rPr lang="en-US" dirty="0" smtClean="0">
                <a:solidFill>
                  <a:srgbClr val="F100C4"/>
                </a:solidFill>
              </a:rPr>
              <a:t>What impact does this censorship have on the history of Iran and modern Iranian literary heritage?</a:t>
            </a:r>
          </a:p>
          <a:p>
            <a:endParaRPr lang="en-US" dirty="0"/>
          </a:p>
        </p:txBody>
      </p:sp>
    </p:spTree>
    <p:extLst>
      <p:ext uri="{BB962C8B-B14F-4D97-AF65-F5344CB8AC3E}">
        <p14:creationId xmlns:p14="http://schemas.microsoft.com/office/powerpoint/2010/main" val="641603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Narrative</a:t>
            </a:r>
            <a:endParaRPr lang="en-US" dirty="0"/>
          </a:p>
        </p:txBody>
      </p:sp>
      <p:sp>
        <p:nvSpPr>
          <p:cNvPr id="3" name="Content Placeholder 2"/>
          <p:cNvSpPr>
            <a:spLocks noGrp="1"/>
          </p:cNvSpPr>
          <p:nvPr>
            <p:ph idx="1"/>
          </p:nvPr>
        </p:nvSpPr>
        <p:spPr/>
        <p:txBody>
          <a:bodyPr>
            <a:normAutofit/>
          </a:bodyPr>
          <a:lstStyle/>
          <a:p>
            <a:r>
              <a:rPr lang="en-US" dirty="0" err="1" smtClean="0"/>
              <a:t>Diasporic</a:t>
            </a:r>
            <a:r>
              <a:rPr lang="en-US" dirty="0" smtClean="0"/>
              <a:t> Iranian women writers often identify their purpose as one of historicizing their subjectivity rather than writing a political manifesto.</a:t>
            </a:r>
          </a:p>
          <a:p>
            <a:r>
              <a:rPr lang="en-US" dirty="0" smtClean="0"/>
              <a:t>They seek to redefine the blurred lines between self and other.</a:t>
            </a:r>
          </a:p>
          <a:p>
            <a:r>
              <a:rPr lang="en-US" dirty="0" smtClean="0">
                <a:solidFill>
                  <a:srgbClr val="F100C4"/>
                </a:solidFill>
              </a:rPr>
              <a:t>Can first person life narratives create a space for deconstructive </a:t>
            </a:r>
            <a:r>
              <a:rPr lang="en-US" dirty="0" err="1" smtClean="0">
                <a:solidFill>
                  <a:srgbClr val="F100C4"/>
                </a:solidFill>
              </a:rPr>
              <a:t>historicization</a:t>
            </a:r>
            <a:r>
              <a:rPr lang="en-US" dirty="0" smtClean="0">
                <a:solidFill>
                  <a:srgbClr val="F100C4"/>
                </a:solidFill>
              </a:rPr>
              <a:t> that simultaneously destroy and preserve the position of the author?</a:t>
            </a:r>
            <a:endParaRPr lang="en-US" dirty="0">
              <a:solidFill>
                <a:srgbClr val="F100C4"/>
              </a:solidFill>
            </a:endParaRPr>
          </a:p>
        </p:txBody>
      </p:sp>
    </p:spTree>
    <p:extLst>
      <p:ext uri="{BB962C8B-B14F-4D97-AF65-F5344CB8AC3E}">
        <p14:creationId xmlns:p14="http://schemas.microsoft.com/office/powerpoint/2010/main" val="845187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a:t>
            </a:r>
            <a:r>
              <a:rPr lang="en-US" smtClean="0"/>
              <a:t>-Fiction</a:t>
            </a:r>
            <a:endParaRPr lang="en-US"/>
          </a:p>
        </p:txBody>
      </p:sp>
      <p:sp>
        <p:nvSpPr>
          <p:cNvPr id="3" name="Content Placeholder 2"/>
          <p:cNvSpPr>
            <a:spLocks noGrp="1"/>
          </p:cNvSpPr>
          <p:nvPr>
            <p:ph idx="1"/>
          </p:nvPr>
        </p:nvSpPr>
        <p:spPr/>
        <p:txBody>
          <a:bodyPr>
            <a:normAutofit/>
          </a:bodyPr>
          <a:lstStyle/>
          <a:p>
            <a:r>
              <a:rPr lang="en-US" dirty="0" smtClean="0"/>
              <a:t>A term used in literary criticism to refer to a form of </a:t>
            </a:r>
            <a:r>
              <a:rPr lang="en-US" dirty="0" err="1" smtClean="0"/>
              <a:t>fictionalised</a:t>
            </a:r>
            <a:r>
              <a:rPr lang="en-US" dirty="0" smtClean="0"/>
              <a:t> autobiography.</a:t>
            </a:r>
          </a:p>
          <a:p>
            <a:r>
              <a:rPr lang="en-US" dirty="0" smtClean="0"/>
              <a:t>Auto-Fiction combines two paradoxically contradictory styles, that of autobiography and fiction.</a:t>
            </a:r>
          </a:p>
          <a:p>
            <a:r>
              <a:rPr lang="en-US" dirty="0" smtClean="0"/>
              <a:t>The self of the author becomes a living thing composed of fictions.</a:t>
            </a:r>
          </a:p>
          <a:p>
            <a:r>
              <a:rPr lang="en-US" dirty="0" smtClean="0"/>
              <a:t>The life of the author becomes the novels </a:t>
            </a:r>
            <a:r>
              <a:rPr lang="en-US" dirty="0" err="1" smtClean="0"/>
              <a:t>organising</a:t>
            </a:r>
            <a:r>
              <a:rPr lang="en-US" dirty="0" smtClean="0"/>
              <a:t> principle.</a:t>
            </a:r>
          </a:p>
          <a:p>
            <a:r>
              <a:rPr lang="en-US" dirty="0" smtClean="0"/>
              <a:t>The novel is alive with the author, and in a state of formation.</a:t>
            </a:r>
          </a:p>
          <a:p>
            <a:r>
              <a:rPr lang="en-US" dirty="0" smtClean="0">
                <a:solidFill>
                  <a:srgbClr val="604A7B"/>
                </a:solidFill>
              </a:rPr>
              <a:t>What are the limits and possibilities of auto-fiction?</a:t>
            </a:r>
          </a:p>
          <a:p>
            <a:r>
              <a:rPr lang="en-US" dirty="0" smtClean="0">
                <a:solidFill>
                  <a:srgbClr val="604A7B"/>
                </a:solidFill>
              </a:rPr>
              <a:t>Do you enjoy this style of writing?</a:t>
            </a:r>
          </a:p>
          <a:p>
            <a:endParaRPr lang="en-US" dirty="0"/>
          </a:p>
        </p:txBody>
      </p:sp>
    </p:spTree>
    <p:extLst>
      <p:ext uri="{BB962C8B-B14F-4D97-AF65-F5344CB8AC3E}">
        <p14:creationId xmlns:p14="http://schemas.microsoft.com/office/powerpoint/2010/main" val="3580502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Typographical Layers</a:t>
            </a:r>
            <a:endParaRPr lang="en-US" dirty="0"/>
          </a:p>
        </p:txBody>
      </p:sp>
      <p:sp>
        <p:nvSpPr>
          <p:cNvPr id="3" name="Content Placeholder 2"/>
          <p:cNvSpPr>
            <a:spLocks noGrp="1"/>
          </p:cNvSpPr>
          <p:nvPr>
            <p:ph idx="1"/>
          </p:nvPr>
        </p:nvSpPr>
        <p:spPr>
          <a:xfrm>
            <a:off x="609600" y="1600200"/>
            <a:ext cx="10972800" cy="4955618"/>
          </a:xfrm>
        </p:spPr>
        <p:txBody>
          <a:bodyPr>
            <a:normAutofit fontScale="92500" lnSpcReduction="20000"/>
          </a:bodyPr>
          <a:lstStyle/>
          <a:p>
            <a:pPr marL="514350" indent="-514350">
              <a:buFont typeface="+mj-lt"/>
              <a:buAutoNum type="arabicPeriod"/>
            </a:pPr>
            <a:r>
              <a:rPr lang="en-US" dirty="0" smtClean="0"/>
              <a:t>Bold text is used for the love story between two subversive young Iranian’s named Sara and </a:t>
            </a:r>
            <a:r>
              <a:rPr lang="en-US" dirty="0" err="1" smtClean="0"/>
              <a:t>Dara</a:t>
            </a:r>
            <a:r>
              <a:rPr lang="en-US" dirty="0" smtClean="0"/>
              <a:t>, this text, it is imagined is approved by the censor.</a:t>
            </a:r>
          </a:p>
          <a:p>
            <a:pPr marL="514350" indent="-514350">
              <a:buFont typeface="+mj-lt"/>
              <a:buAutoNum type="arabicPeriod"/>
            </a:pPr>
            <a:r>
              <a:rPr lang="en-US" dirty="0" smtClean="0"/>
              <a:t>The interior plot is in bold and struck-through, because had it been included it would have made the story too political or sexually charged to be published.</a:t>
            </a:r>
          </a:p>
          <a:p>
            <a:pPr marL="514350" indent="-514350">
              <a:buFont typeface="+mj-lt"/>
              <a:buAutoNum type="arabicPeriod"/>
            </a:pPr>
            <a:r>
              <a:rPr lang="en-US" dirty="0" smtClean="0"/>
              <a:t>Non-bolded story of a frustrated author also named </a:t>
            </a:r>
            <a:r>
              <a:rPr lang="en-US" dirty="0" err="1" smtClean="0"/>
              <a:t>Shahriar</a:t>
            </a:r>
            <a:r>
              <a:rPr lang="en-US" dirty="0" smtClean="0"/>
              <a:t> </a:t>
            </a:r>
            <a:r>
              <a:rPr lang="en-US" dirty="0" err="1" smtClean="0"/>
              <a:t>Mandanipour</a:t>
            </a:r>
            <a:r>
              <a:rPr lang="en-US" dirty="0" smtClean="0"/>
              <a:t>, who struggles against a fictive censoring bureaucrat named after Dostoevsky’s </a:t>
            </a:r>
            <a:r>
              <a:rPr lang="en-US" dirty="0" err="1" smtClean="0"/>
              <a:t>Porfiry</a:t>
            </a:r>
            <a:r>
              <a:rPr lang="en-US" dirty="0" smtClean="0"/>
              <a:t> </a:t>
            </a:r>
            <a:r>
              <a:rPr lang="en-US" dirty="0" err="1" smtClean="0"/>
              <a:t>Petrovich</a:t>
            </a:r>
            <a:r>
              <a:rPr lang="en-US" dirty="0" smtClean="0"/>
              <a:t> from Crime and Punishment. </a:t>
            </a:r>
            <a:r>
              <a:rPr lang="en-US" dirty="0" err="1" smtClean="0"/>
              <a:t>Porfiry</a:t>
            </a:r>
            <a:r>
              <a:rPr lang="en-US" dirty="0" smtClean="0"/>
              <a:t> </a:t>
            </a:r>
            <a:r>
              <a:rPr lang="en-US" dirty="0" err="1" smtClean="0"/>
              <a:t>Petrovich</a:t>
            </a:r>
            <a:r>
              <a:rPr lang="en-US" dirty="0" smtClean="0"/>
              <a:t> is a magistrate in charge of investigating murders, and although he only appears sparingly in Crime and Punishment, his presence is constantly felt. In Censoring an Iranian Love Story </a:t>
            </a:r>
            <a:r>
              <a:rPr lang="en-US" dirty="0" err="1" smtClean="0"/>
              <a:t>Petrovich</a:t>
            </a:r>
            <a:r>
              <a:rPr lang="en-US" dirty="0"/>
              <a:t> </a:t>
            </a:r>
            <a:r>
              <a:rPr lang="en-US" dirty="0" smtClean="0"/>
              <a:t>is a censoring bureaucrat from Iran’s Ministry of Culture and Islamic Guidance.</a:t>
            </a:r>
          </a:p>
          <a:p>
            <a:r>
              <a:rPr lang="en-US" dirty="0" smtClean="0">
                <a:solidFill>
                  <a:srgbClr val="660066"/>
                </a:solidFill>
              </a:rPr>
              <a:t>What is the impact of the three different styles?</a:t>
            </a:r>
          </a:p>
          <a:p>
            <a:r>
              <a:rPr lang="en-US" dirty="0" smtClean="0">
                <a:solidFill>
                  <a:srgbClr val="660066"/>
                </a:solidFill>
              </a:rPr>
              <a:t>Why do you believe the author might have employed this style?</a:t>
            </a:r>
            <a:endParaRPr lang="en-US" dirty="0">
              <a:solidFill>
                <a:srgbClr val="660066"/>
              </a:solidFill>
            </a:endParaRPr>
          </a:p>
        </p:txBody>
      </p:sp>
    </p:spTree>
    <p:extLst>
      <p:ext uri="{BB962C8B-B14F-4D97-AF65-F5344CB8AC3E}">
        <p14:creationId xmlns:p14="http://schemas.microsoft.com/office/powerpoint/2010/main" val="102422152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Typographical </a:t>
            </a:r>
            <a:r>
              <a:rPr lang="en-US" dirty="0" smtClean="0"/>
              <a:t>Layers of Censorship</a:t>
            </a:r>
            <a:endParaRPr lang="en-US" dirty="0"/>
          </a:p>
        </p:txBody>
      </p:sp>
      <p:sp>
        <p:nvSpPr>
          <p:cNvPr id="3" name="Content Placeholder 2"/>
          <p:cNvSpPr>
            <a:spLocks noGrp="1"/>
          </p:cNvSpPr>
          <p:nvPr>
            <p:ph idx="1"/>
          </p:nvPr>
        </p:nvSpPr>
        <p:spPr/>
        <p:txBody>
          <a:bodyPr/>
          <a:lstStyle/>
          <a:p>
            <a:pPr>
              <a:buAutoNum type="arabicPeriod"/>
            </a:pPr>
            <a:r>
              <a:rPr lang="en-US" dirty="0"/>
              <a:t>Bold </a:t>
            </a:r>
            <a:r>
              <a:rPr lang="en-US" dirty="0" smtClean="0"/>
              <a:t>font / </a:t>
            </a:r>
            <a:r>
              <a:rPr lang="en-US" dirty="0" err="1" smtClean="0"/>
              <a:t>colour</a:t>
            </a:r>
            <a:r>
              <a:rPr lang="en-US" dirty="0" smtClean="0"/>
              <a:t> font </a:t>
            </a:r>
            <a:r>
              <a:rPr lang="en-US" dirty="0"/>
              <a:t>– what we feel able to say</a:t>
            </a:r>
          </a:p>
          <a:p>
            <a:pPr>
              <a:buAutoNum type="arabicPeriod"/>
            </a:pPr>
            <a:r>
              <a:rPr lang="en-US" dirty="0" smtClean="0"/>
              <a:t>Struck </a:t>
            </a:r>
            <a:r>
              <a:rPr lang="en-US" dirty="0"/>
              <a:t>out/crossed out </a:t>
            </a:r>
            <a:r>
              <a:rPr lang="en-US" dirty="0" smtClean="0"/>
              <a:t>font – </a:t>
            </a:r>
            <a:r>
              <a:rPr lang="en-US" dirty="0"/>
              <a:t>what we feel we cannot say</a:t>
            </a:r>
          </a:p>
          <a:p>
            <a:pPr>
              <a:buAutoNum type="arabicPeriod"/>
            </a:pPr>
            <a:r>
              <a:rPr lang="en-US" dirty="0"/>
              <a:t>Non-</a:t>
            </a:r>
            <a:r>
              <a:rPr lang="en-US" dirty="0" smtClean="0"/>
              <a:t>bold </a:t>
            </a:r>
            <a:r>
              <a:rPr lang="en-US" dirty="0"/>
              <a:t>– our internal monologue detailing the struggle over what we wish to </a:t>
            </a:r>
            <a:r>
              <a:rPr lang="en-US" dirty="0" smtClean="0"/>
              <a:t>say, our personal conflict with censorship.</a:t>
            </a:r>
            <a:endParaRPr lang="en-US" dirty="0"/>
          </a:p>
          <a:p>
            <a:endParaRPr lang="en-US" dirty="0"/>
          </a:p>
        </p:txBody>
      </p:sp>
      <p:pic>
        <p:nvPicPr>
          <p:cNvPr id="4" name="Picture 3"/>
          <p:cNvPicPr>
            <a:picLocks noChangeAspect="1"/>
          </p:cNvPicPr>
          <p:nvPr/>
        </p:nvPicPr>
        <p:blipFill>
          <a:blip r:embed="rId2"/>
          <a:stretch>
            <a:fillRect/>
          </a:stretch>
        </p:blipFill>
        <p:spPr>
          <a:xfrm>
            <a:off x="0" y="3933490"/>
            <a:ext cx="12192000" cy="2924510"/>
          </a:xfrm>
          <a:prstGeom prst="rect">
            <a:avLst/>
          </a:prstGeom>
        </p:spPr>
      </p:pic>
    </p:spTree>
    <p:extLst>
      <p:ext uri="{BB962C8B-B14F-4D97-AF65-F5344CB8AC3E}">
        <p14:creationId xmlns:p14="http://schemas.microsoft.com/office/powerpoint/2010/main" val="361446033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“Islamic” Love Story?</a:t>
            </a:r>
            <a:endParaRPr lang="en-US" dirty="0"/>
          </a:p>
        </p:txBody>
      </p:sp>
      <p:sp>
        <p:nvSpPr>
          <p:cNvPr id="3" name="Content Placeholder 2"/>
          <p:cNvSpPr>
            <a:spLocks noGrp="1"/>
          </p:cNvSpPr>
          <p:nvPr>
            <p:ph idx="1"/>
          </p:nvPr>
        </p:nvSpPr>
        <p:spPr/>
        <p:txBody>
          <a:bodyPr/>
          <a:lstStyle/>
          <a:p>
            <a:r>
              <a:rPr lang="en-US" dirty="0" err="1" smtClean="0"/>
              <a:t>Mandanipour</a:t>
            </a:r>
            <a:r>
              <a:rPr lang="en-US" dirty="0" smtClean="0"/>
              <a:t> won novel of the year at the Muslim Writers’ Awards in 2011.</a:t>
            </a:r>
          </a:p>
          <a:p>
            <a:r>
              <a:rPr lang="en-US" dirty="0" err="1" smtClean="0"/>
              <a:t>Irfan</a:t>
            </a:r>
            <a:r>
              <a:rPr lang="en-US" dirty="0" smtClean="0"/>
              <a:t> </a:t>
            </a:r>
            <a:r>
              <a:rPr lang="en-US" dirty="0" err="1" smtClean="0"/>
              <a:t>Akram</a:t>
            </a:r>
            <a:r>
              <a:rPr lang="en-US" dirty="0" smtClean="0"/>
              <a:t>, the director of the awards explained in an interview that he hoped the </a:t>
            </a:r>
            <a:r>
              <a:rPr lang="en-US" dirty="0" err="1" smtClean="0"/>
              <a:t>organisation</a:t>
            </a:r>
            <a:r>
              <a:rPr lang="en-US" dirty="0" smtClean="0"/>
              <a:t> would “give Muslim writers confidence in their abilities and offer a platform to communicate their experiences and creativity through the power of the pen.”</a:t>
            </a:r>
          </a:p>
          <a:p>
            <a:r>
              <a:rPr lang="en-US" dirty="0" smtClean="0">
                <a:solidFill>
                  <a:srgbClr val="3366FF"/>
                </a:solidFill>
              </a:rPr>
              <a:t>How can we interpret this award?</a:t>
            </a:r>
          </a:p>
          <a:p>
            <a:r>
              <a:rPr lang="en-US" dirty="0" smtClean="0">
                <a:solidFill>
                  <a:srgbClr val="3366FF"/>
                </a:solidFill>
              </a:rPr>
              <a:t>What makes this text an “Islamic” love story?</a:t>
            </a:r>
            <a:endParaRPr lang="en-US" dirty="0">
              <a:solidFill>
                <a:srgbClr val="3366FF"/>
              </a:solidFill>
            </a:endParaRPr>
          </a:p>
        </p:txBody>
      </p:sp>
    </p:spTree>
    <p:extLst>
      <p:ext uri="{BB962C8B-B14F-4D97-AF65-F5344CB8AC3E}">
        <p14:creationId xmlns:p14="http://schemas.microsoft.com/office/powerpoint/2010/main" val="1747366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Love Story?</a:t>
            </a:r>
            <a:endParaRPr lang="en-US" dirty="0"/>
          </a:p>
        </p:txBody>
      </p:sp>
      <p:sp>
        <p:nvSpPr>
          <p:cNvPr id="3" name="Content Placeholder 2"/>
          <p:cNvSpPr>
            <a:spLocks noGrp="1"/>
          </p:cNvSpPr>
          <p:nvPr>
            <p:ph idx="1"/>
          </p:nvPr>
        </p:nvSpPr>
        <p:spPr/>
        <p:txBody>
          <a:bodyPr/>
          <a:lstStyle/>
          <a:p>
            <a:r>
              <a:rPr lang="en-US" dirty="0" smtClean="0"/>
              <a:t>Compare </a:t>
            </a:r>
            <a:r>
              <a:rPr lang="en-US" dirty="0" err="1" smtClean="0"/>
              <a:t>Dara</a:t>
            </a:r>
            <a:r>
              <a:rPr lang="en-US" dirty="0" smtClean="0"/>
              <a:t> with Sinbad, what do the two men represent?</a:t>
            </a:r>
          </a:p>
          <a:p>
            <a:r>
              <a:rPr lang="en-US" dirty="0" smtClean="0"/>
              <a:t>How can we interpret the ending?</a:t>
            </a:r>
          </a:p>
          <a:p>
            <a:r>
              <a:rPr lang="en-US" dirty="0" smtClean="0"/>
              <a:t>How do we read </a:t>
            </a:r>
            <a:r>
              <a:rPr lang="en-US" dirty="0" err="1" smtClean="0"/>
              <a:t>Mr</a:t>
            </a:r>
            <a:r>
              <a:rPr lang="en-US" dirty="0" smtClean="0"/>
              <a:t> </a:t>
            </a:r>
            <a:r>
              <a:rPr lang="en-US" dirty="0" err="1" smtClean="0"/>
              <a:t>Petrovich’s</a:t>
            </a:r>
            <a:r>
              <a:rPr lang="en-US" dirty="0" smtClean="0"/>
              <a:t> desire to marry Sara (290)?</a:t>
            </a:r>
          </a:p>
          <a:p>
            <a:r>
              <a:rPr lang="en-US" dirty="0" smtClean="0"/>
              <a:t>Why does </a:t>
            </a:r>
            <a:r>
              <a:rPr lang="en-US" dirty="0" err="1" smtClean="0"/>
              <a:t>Mandanipour</a:t>
            </a:r>
            <a:r>
              <a:rPr lang="en-US" dirty="0" smtClean="0"/>
              <a:t> desire to write a love story?</a:t>
            </a:r>
          </a:p>
          <a:p>
            <a:r>
              <a:rPr lang="en-US" dirty="0" smtClean="0"/>
              <a:t>Does he succeed?</a:t>
            </a:r>
            <a:endParaRPr lang="en-US" dirty="0"/>
          </a:p>
        </p:txBody>
      </p:sp>
    </p:spTree>
    <p:extLst>
      <p:ext uri="{BB962C8B-B14F-4D97-AF65-F5344CB8AC3E}">
        <p14:creationId xmlns:p14="http://schemas.microsoft.com/office/powerpoint/2010/main" val="3105608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356"/>
            <a:ext cx="6473928" cy="1325563"/>
          </a:xfrm>
        </p:spPr>
        <p:txBody>
          <a:bodyPr/>
          <a:lstStyle/>
          <a:p>
            <a:r>
              <a:rPr lang="en-US" dirty="0" smtClean="0"/>
              <a:t>The currency of silence</a:t>
            </a:r>
            <a:endParaRPr lang="en-US" dirty="0"/>
          </a:p>
        </p:txBody>
      </p:sp>
      <p:sp>
        <p:nvSpPr>
          <p:cNvPr id="3" name="Content Placeholder 2"/>
          <p:cNvSpPr>
            <a:spLocks noGrp="1"/>
          </p:cNvSpPr>
          <p:nvPr>
            <p:ph idx="1"/>
          </p:nvPr>
        </p:nvSpPr>
        <p:spPr>
          <a:xfrm>
            <a:off x="143375" y="1673677"/>
            <a:ext cx="5345841" cy="4849324"/>
          </a:xfrm>
        </p:spPr>
        <p:txBody>
          <a:bodyPr>
            <a:normAutofit/>
          </a:bodyPr>
          <a:lstStyle/>
          <a:p>
            <a:r>
              <a:rPr lang="en-US" dirty="0" smtClean="0"/>
              <a:t>Censorship has become part of the Iranian discourse of communication.</a:t>
            </a:r>
          </a:p>
          <a:p>
            <a:r>
              <a:rPr lang="en-US" dirty="0" smtClean="0"/>
              <a:t>This is why proverbs such as:</a:t>
            </a:r>
          </a:p>
          <a:p>
            <a:pPr lvl="1"/>
            <a:r>
              <a:rPr lang="en-US" dirty="0" smtClean="0"/>
              <a:t>‘</a:t>
            </a:r>
            <a:r>
              <a:rPr lang="en-US" dirty="0" err="1" smtClean="0"/>
              <a:t>hefz</a:t>
            </a:r>
            <a:r>
              <a:rPr lang="en-US" dirty="0" smtClean="0"/>
              <a:t>-e </a:t>
            </a:r>
            <a:r>
              <a:rPr lang="en-US" dirty="0" err="1" smtClean="0"/>
              <a:t>aberu</a:t>
            </a:r>
            <a:r>
              <a:rPr lang="en-US" dirty="0" smtClean="0"/>
              <a:t> [to save face]</a:t>
            </a:r>
          </a:p>
          <a:p>
            <a:pPr lvl="1"/>
            <a:r>
              <a:rPr lang="en-US" dirty="0" err="1" smtClean="0"/>
              <a:t>Hefz</a:t>
            </a:r>
            <a:r>
              <a:rPr lang="en-US" dirty="0" smtClean="0"/>
              <a:t>-e </a:t>
            </a:r>
            <a:r>
              <a:rPr lang="en-US" dirty="0" err="1" smtClean="0"/>
              <a:t>zaher</a:t>
            </a:r>
            <a:r>
              <a:rPr lang="en-US" dirty="0" smtClean="0"/>
              <a:t> [to protect appearances]</a:t>
            </a:r>
          </a:p>
          <a:p>
            <a:pPr lvl="1"/>
            <a:r>
              <a:rPr lang="en-US" dirty="0" smtClean="0"/>
              <a:t>Ba </a:t>
            </a:r>
            <a:r>
              <a:rPr lang="en-US" dirty="0" err="1" smtClean="0"/>
              <a:t>sili</a:t>
            </a:r>
            <a:r>
              <a:rPr lang="en-US" dirty="0" smtClean="0"/>
              <a:t> </a:t>
            </a:r>
            <a:r>
              <a:rPr lang="en-US" dirty="0" err="1" smtClean="0"/>
              <a:t>surat</a:t>
            </a:r>
            <a:r>
              <a:rPr lang="en-US" dirty="0" smtClean="0"/>
              <a:t>-o </a:t>
            </a:r>
            <a:r>
              <a:rPr lang="en-US" dirty="0" err="1" smtClean="0"/>
              <a:t>sorkh</a:t>
            </a:r>
            <a:r>
              <a:rPr lang="en-US" dirty="0" smtClean="0"/>
              <a:t> </a:t>
            </a:r>
            <a:r>
              <a:rPr lang="en-US" dirty="0" err="1" smtClean="0"/>
              <a:t>negah</a:t>
            </a:r>
            <a:r>
              <a:rPr lang="en-US" dirty="0" smtClean="0"/>
              <a:t> </a:t>
            </a:r>
            <a:r>
              <a:rPr lang="en-US" dirty="0" err="1" smtClean="0"/>
              <a:t>dashtan</a:t>
            </a:r>
            <a:r>
              <a:rPr lang="en-US" dirty="0" smtClean="0"/>
              <a:t> [to keep the face red with a slap]</a:t>
            </a:r>
          </a:p>
          <a:p>
            <a:pPr marL="457200" lvl="1" indent="0">
              <a:buNone/>
            </a:pPr>
            <a:r>
              <a:rPr lang="en-US" dirty="0"/>
              <a:t>P</a:t>
            </a:r>
            <a:r>
              <a:rPr lang="en-US" dirty="0" smtClean="0"/>
              <a:t>lay a central role within Iranian family dynamics, even today.</a:t>
            </a:r>
          </a:p>
        </p:txBody>
      </p:sp>
      <p:pic>
        <p:nvPicPr>
          <p:cNvPr id="4" name="Picture 3"/>
          <p:cNvPicPr>
            <a:picLocks noChangeAspect="1"/>
          </p:cNvPicPr>
          <p:nvPr/>
        </p:nvPicPr>
        <p:blipFill>
          <a:blip r:embed="rId3"/>
          <a:stretch>
            <a:fillRect/>
          </a:stretch>
        </p:blipFill>
        <p:spPr>
          <a:xfrm>
            <a:off x="8315752" y="1"/>
            <a:ext cx="3876247" cy="4814428"/>
          </a:xfrm>
          <a:prstGeom prst="rect">
            <a:avLst/>
          </a:prstGeom>
        </p:spPr>
      </p:pic>
      <p:pic>
        <p:nvPicPr>
          <p:cNvPr id="5" name="Picture 4"/>
          <p:cNvPicPr>
            <a:picLocks noChangeAspect="1"/>
          </p:cNvPicPr>
          <p:nvPr/>
        </p:nvPicPr>
        <p:blipFill>
          <a:blip r:embed="rId4"/>
          <a:stretch>
            <a:fillRect/>
          </a:stretch>
        </p:blipFill>
        <p:spPr>
          <a:xfrm>
            <a:off x="5653074" y="1946259"/>
            <a:ext cx="3528050" cy="4911742"/>
          </a:xfrm>
          <a:prstGeom prst="rect">
            <a:avLst/>
          </a:prstGeom>
        </p:spPr>
      </p:pic>
    </p:spTree>
    <p:extLst>
      <p:ext uri="{BB962C8B-B14F-4D97-AF65-F5344CB8AC3E}">
        <p14:creationId xmlns:p14="http://schemas.microsoft.com/office/powerpoint/2010/main" val="29639141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Assassin</a:t>
            </a:r>
            <a:endParaRPr lang="en-US" dirty="0"/>
          </a:p>
        </p:txBody>
      </p:sp>
      <p:sp>
        <p:nvSpPr>
          <p:cNvPr id="3" name="Content Placeholder 2"/>
          <p:cNvSpPr>
            <a:spLocks noGrp="1"/>
          </p:cNvSpPr>
          <p:nvPr>
            <p:ph idx="1"/>
          </p:nvPr>
        </p:nvSpPr>
        <p:spPr/>
        <p:txBody>
          <a:bodyPr/>
          <a:lstStyle/>
          <a:p>
            <a:r>
              <a:rPr lang="en-US" dirty="0" smtClean="0"/>
              <a:t>“Stunned, I look at this </a:t>
            </a:r>
            <a:r>
              <a:rPr lang="en-US" dirty="0" err="1" smtClean="0"/>
              <a:t>Dara</a:t>
            </a:r>
            <a:r>
              <a:rPr lang="en-US" dirty="0" smtClean="0"/>
              <a:t> who is walking out of the dead-end alley and I feel the blade of a knife against my Achilles tendon.” (264)</a:t>
            </a:r>
          </a:p>
          <a:p>
            <a:r>
              <a:rPr lang="en-US" dirty="0" smtClean="0"/>
              <a:t>Who is the assassin?</a:t>
            </a:r>
          </a:p>
          <a:p>
            <a:r>
              <a:rPr lang="en-US" dirty="0" smtClean="0"/>
              <a:t>Why is </a:t>
            </a:r>
            <a:r>
              <a:rPr lang="en-US" dirty="0" err="1" smtClean="0"/>
              <a:t>Dara</a:t>
            </a:r>
            <a:r>
              <a:rPr lang="en-US" dirty="0" smtClean="0"/>
              <a:t> pursued and under threat?</a:t>
            </a:r>
          </a:p>
          <a:p>
            <a:r>
              <a:rPr lang="en-US" dirty="0" smtClean="0"/>
              <a:t>What does this assassin want?</a:t>
            </a:r>
            <a:endParaRPr lang="en-US" dirty="0"/>
          </a:p>
        </p:txBody>
      </p:sp>
    </p:spTree>
    <p:extLst>
      <p:ext uri="{BB962C8B-B14F-4D97-AF65-F5344CB8AC3E}">
        <p14:creationId xmlns:p14="http://schemas.microsoft.com/office/powerpoint/2010/main" val="157387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Sara</a:t>
            </a:r>
            <a:endParaRPr lang="en-US" dirty="0"/>
          </a:p>
        </p:txBody>
      </p:sp>
      <p:sp>
        <p:nvSpPr>
          <p:cNvPr id="3" name="Content Placeholder 2"/>
          <p:cNvSpPr>
            <a:spLocks noGrp="1"/>
          </p:cNvSpPr>
          <p:nvPr>
            <p:ph idx="1"/>
          </p:nvPr>
        </p:nvSpPr>
        <p:spPr/>
        <p:txBody>
          <a:bodyPr>
            <a:normAutofit/>
          </a:bodyPr>
          <a:lstStyle/>
          <a:p>
            <a:r>
              <a:rPr lang="en-US" dirty="0" smtClean="0"/>
              <a:t>Sara is objectified twice, by </a:t>
            </a:r>
            <a:r>
              <a:rPr lang="en-US" dirty="0" err="1" smtClean="0"/>
              <a:t>Dara</a:t>
            </a:r>
            <a:r>
              <a:rPr lang="en-US" dirty="0" smtClean="0"/>
              <a:t> but also his antagonist the wealthy bureaucrat Sinbad, who attempts to woo Sara with the privileged double lifestyle that allows him to drink whiskey in opulent Tehran restaurants and bribe prison guards to release </a:t>
            </a:r>
            <a:r>
              <a:rPr lang="en-US" dirty="0" err="1" smtClean="0"/>
              <a:t>Dara</a:t>
            </a:r>
            <a:r>
              <a:rPr lang="en-US" dirty="0" smtClean="0"/>
              <a:t>. </a:t>
            </a:r>
            <a:endParaRPr lang="en-US" dirty="0"/>
          </a:p>
          <a:p>
            <a:r>
              <a:rPr lang="en-US" dirty="0" smtClean="0">
                <a:solidFill>
                  <a:srgbClr val="604A7B"/>
                </a:solidFill>
              </a:rPr>
              <a:t>How can we read the fact that his narrative is never crossed out?</a:t>
            </a:r>
          </a:p>
          <a:p>
            <a:r>
              <a:rPr lang="en-US" dirty="0" smtClean="0">
                <a:solidFill>
                  <a:srgbClr val="604A7B"/>
                </a:solidFill>
              </a:rPr>
              <a:t>How can he function seamlessly within the censoring authority?</a:t>
            </a:r>
          </a:p>
          <a:p>
            <a:endParaRPr lang="en-US" dirty="0"/>
          </a:p>
        </p:txBody>
      </p:sp>
    </p:spTree>
    <p:extLst>
      <p:ext uri="{BB962C8B-B14F-4D97-AF65-F5344CB8AC3E}">
        <p14:creationId xmlns:p14="http://schemas.microsoft.com/office/powerpoint/2010/main" val="1038988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sexual anxieties</a:t>
            </a:r>
            <a:endParaRPr lang="en-US" dirty="0"/>
          </a:p>
        </p:txBody>
      </p:sp>
      <p:sp>
        <p:nvSpPr>
          <p:cNvPr id="3" name="Content Placeholder 2"/>
          <p:cNvSpPr>
            <a:spLocks noGrp="1"/>
          </p:cNvSpPr>
          <p:nvPr>
            <p:ph idx="1"/>
          </p:nvPr>
        </p:nvSpPr>
        <p:spPr/>
        <p:txBody>
          <a:bodyPr>
            <a:normAutofit/>
          </a:bodyPr>
          <a:lstStyle/>
          <a:p>
            <a:r>
              <a:rPr lang="en-US" dirty="0" smtClean="0"/>
              <a:t>In the climax to </a:t>
            </a:r>
            <a:r>
              <a:rPr lang="en-US" dirty="0" err="1" smtClean="0"/>
              <a:t>Dara</a:t>
            </a:r>
            <a:r>
              <a:rPr lang="en-US" dirty="0" smtClean="0"/>
              <a:t> and Sara’s love story, </a:t>
            </a:r>
            <a:r>
              <a:rPr lang="en-US" dirty="0" err="1" smtClean="0"/>
              <a:t>Dara</a:t>
            </a:r>
            <a:r>
              <a:rPr lang="en-US" dirty="0" smtClean="0"/>
              <a:t> finally alone with Sara freezes in a moment of what some interpret as impotence, while Sara embraces her sexuality. </a:t>
            </a:r>
          </a:p>
          <a:p>
            <a:r>
              <a:rPr lang="en-US" dirty="0" smtClean="0"/>
              <a:t>“Sara raises </a:t>
            </a:r>
            <a:r>
              <a:rPr lang="en-US" dirty="0" err="1" smtClean="0"/>
              <a:t>Dara’s</a:t>
            </a:r>
            <a:r>
              <a:rPr lang="en-US" dirty="0" smtClean="0"/>
              <a:t> hand to her lips and kisses the finger that bears the turquoise stain. A kiss so silent that neither </a:t>
            </a:r>
            <a:r>
              <a:rPr lang="en-US" dirty="0" err="1" smtClean="0"/>
              <a:t>Mr</a:t>
            </a:r>
            <a:r>
              <a:rPr lang="en-US" dirty="0" smtClean="0"/>
              <a:t> </a:t>
            </a:r>
            <a:r>
              <a:rPr lang="en-US" dirty="0" err="1" smtClean="0"/>
              <a:t>Petrovich</a:t>
            </a:r>
            <a:r>
              <a:rPr lang="en-US" dirty="0" smtClean="0"/>
              <a:t> nor even I can hear. […] He is tongue-tied, and no word or action comes to his mind.” (288)</a:t>
            </a:r>
          </a:p>
          <a:p>
            <a:r>
              <a:rPr lang="en-US" dirty="0" smtClean="0">
                <a:solidFill>
                  <a:srgbClr val="604A7B"/>
                </a:solidFill>
              </a:rPr>
              <a:t>Why is </a:t>
            </a:r>
            <a:r>
              <a:rPr lang="en-US" dirty="0" err="1" smtClean="0">
                <a:solidFill>
                  <a:srgbClr val="604A7B"/>
                </a:solidFill>
              </a:rPr>
              <a:t>Dara</a:t>
            </a:r>
            <a:r>
              <a:rPr lang="en-US" dirty="0" smtClean="0">
                <a:solidFill>
                  <a:srgbClr val="604A7B"/>
                </a:solidFill>
              </a:rPr>
              <a:t> stunned into immobility?</a:t>
            </a:r>
          </a:p>
          <a:p>
            <a:r>
              <a:rPr lang="en-US" dirty="0" smtClean="0">
                <a:solidFill>
                  <a:srgbClr val="604A7B"/>
                </a:solidFill>
              </a:rPr>
              <a:t>Why does </a:t>
            </a:r>
            <a:r>
              <a:rPr lang="en-US" dirty="0" err="1" smtClean="0">
                <a:solidFill>
                  <a:srgbClr val="604A7B"/>
                </a:solidFill>
              </a:rPr>
              <a:t>Dara</a:t>
            </a:r>
            <a:r>
              <a:rPr lang="en-US" dirty="0" smtClean="0">
                <a:solidFill>
                  <a:srgbClr val="604A7B"/>
                </a:solidFill>
              </a:rPr>
              <a:t> then say “Death to freedom, death to captivity” (289)?</a:t>
            </a:r>
          </a:p>
          <a:p>
            <a:pPr marL="0" indent="0">
              <a:buNone/>
            </a:pPr>
            <a:endParaRPr lang="en-US" dirty="0"/>
          </a:p>
        </p:txBody>
      </p:sp>
    </p:spTree>
    <p:extLst>
      <p:ext uri="{BB962C8B-B14F-4D97-AF65-F5344CB8AC3E}">
        <p14:creationId xmlns:p14="http://schemas.microsoft.com/office/powerpoint/2010/main" val="11030485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“Death to freedom, </a:t>
            </a:r>
            <a:br>
              <a:rPr lang="en-US" dirty="0" smtClean="0"/>
            </a:br>
            <a:r>
              <a:rPr lang="en-US" dirty="0" smtClean="0"/>
              <a:t>death to creativity”</a:t>
            </a:r>
            <a:endParaRPr lang="en-US" dirty="0"/>
          </a:p>
        </p:txBody>
      </p:sp>
      <p:sp>
        <p:nvSpPr>
          <p:cNvPr id="3" name="Content Placeholder 2"/>
          <p:cNvSpPr>
            <a:spLocks noGrp="1"/>
          </p:cNvSpPr>
          <p:nvPr>
            <p:ph idx="1"/>
          </p:nvPr>
        </p:nvSpPr>
        <p:spPr/>
        <p:txBody>
          <a:bodyPr>
            <a:normAutofit/>
          </a:bodyPr>
          <a:lstStyle/>
          <a:p>
            <a:r>
              <a:rPr lang="en-US" dirty="0" smtClean="0"/>
              <a:t>These words take us back to the words on Sara’s placard in the opening scene of the book. </a:t>
            </a:r>
            <a:r>
              <a:rPr lang="en-US" dirty="0" smtClean="0">
                <a:solidFill>
                  <a:srgbClr val="604A7B"/>
                </a:solidFill>
              </a:rPr>
              <a:t>Why are we taken back to the beginning of the novel?</a:t>
            </a:r>
          </a:p>
          <a:p>
            <a:r>
              <a:rPr lang="en-US" dirty="0" smtClean="0">
                <a:solidFill>
                  <a:srgbClr val="604A7B"/>
                </a:solidFill>
              </a:rPr>
              <a:t>Does it highlight the problematized gaze on the political female subject? – All of the male characters have projected an image onto her body – from </a:t>
            </a:r>
            <a:r>
              <a:rPr lang="en-US" dirty="0" err="1" smtClean="0">
                <a:solidFill>
                  <a:srgbClr val="604A7B"/>
                </a:solidFill>
              </a:rPr>
              <a:t>Dara</a:t>
            </a:r>
            <a:r>
              <a:rPr lang="en-US" dirty="0" smtClean="0">
                <a:solidFill>
                  <a:srgbClr val="604A7B"/>
                </a:solidFill>
              </a:rPr>
              <a:t> to Sinbad, to </a:t>
            </a:r>
            <a:r>
              <a:rPr lang="en-US" dirty="0" err="1" smtClean="0">
                <a:solidFill>
                  <a:srgbClr val="604A7B"/>
                </a:solidFill>
              </a:rPr>
              <a:t>Petrovich</a:t>
            </a:r>
            <a:r>
              <a:rPr lang="en-US" dirty="0" smtClean="0">
                <a:solidFill>
                  <a:srgbClr val="604A7B"/>
                </a:solidFill>
              </a:rPr>
              <a:t> to </a:t>
            </a:r>
            <a:r>
              <a:rPr lang="en-US" dirty="0" err="1" smtClean="0">
                <a:solidFill>
                  <a:srgbClr val="604A7B"/>
                </a:solidFill>
              </a:rPr>
              <a:t>Mandanipour</a:t>
            </a:r>
            <a:r>
              <a:rPr lang="en-US" dirty="0" smtClean="0">
                <a:solidFill>
                  <a:srgbClr val="604A7B"/>
                </a:solidFill>
              </a:rPr>
              <a:t>.</a:t>
            </a:r>
          </a:p>
          <a:p>
            <a:r>
              <a:rPr lang="en-US" dirty="0" smtClean="0">
                <a:solidFill>
                  <a:srgbClr val="604A7B"/>
                </a:solidFill>
              </a:rPr>
              <a:t>Does Sara manage to reject the way in which she is reduced? Does she achieve freedom? Or does she suffer much the same fate as the author?</a:t>
            </a:r>
          </a:p>
        </p:txBody>
      </p:sp>
    </p:spTree>
    <p:extLst>
      <p:ext uri="{BB962C8B-B14F-4D97-AF65-F5344CB8AC3E}">
        <p14:creationId xmlns:p14="http://schemas.microsoft.com/office/powerpoint/2010/main" val="38293302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interpret these lines?</a:t>
            </a:r>
            <a:endParaRPr lang="en-US" dirty="0"/>
          </a:p>
        </p:txBody>
      </p:sp>
      <p:sp>
        <p:nvSpPr>
          <p:cNvPr id="3" name="Content Placeholder 2"/>
          <p:cNvSpPr>
            <a:spLocks noGrp="1"/>
          </p:cNvSpPr>
          <p:nvPr>
            <p:ph idx="1"/>
          </p:nvPr>
        </p:nvSpPr>
        <p:spPr/>
        <p:txBody>
          <a:bodyPr>
            <a:normAutofit/>
          </a:bodyPr>
          <a:lstStyle/>
          <a:p>
            <a:r>
              <a:rPr lang="en-US" b="1" dirty="0" smtClean="0"/>
              <a:t>“And at last, staring at her closed eyes, he opens his lips.” </a:t>
            </a:r>
            <a:r>
              <a:rPr lang="en-US" dirty="0" smtClean="0"/>
              <a:t>(289)</a:t>
            </a:r>
          </a:p>
          <a:p>
            <a:r>
              <a:rPr lang="en-US" b="1" dirty="0" smtClean="0"/>
              <a:t>“</a:t>
            </a:r>
            <a:r>
              <a:rPr lang="en-US" b="1" strike="sngStrike" dirty="0" smtClean="0"/>
              <a:t>She opens her eyes that had been closed to the fantasy of a kiss. </a:t>
            </a:r>
            <a:r>
              <a:rPr lang="en-US" b="1" dirty="0" smtClean="0"/>
              <a:t>She grins. “I was inspired…” </a:t>
            </a:r>
            <a:r>
              <a:rPr lang="en-US" dirty="0" smtClean="0"/>
              <a:t>This is the wisest and most ironic response that can come from the lips of an Iranian woman. […] </a:t>
            </a:r>
            <a:r>
              <a:rPr lang="en-US" b="1" dirty="0" smtClean="0"/>
              <a:t>“I am tired. I am very, very tired.””</a:t>
            </a:r>
            <a:r>
              <a:rPr lang="en-US" dirty="0" smtClean="0"/>
              <a:t> (289)</a:t>
            </a:r>
          </a:p>
          <a:p>
            <a:r>
              <a:rPr lang="en-US" dirty="0" smtClean="0">
                <a:solidFill>
                  <a:srgbClr val="604A7B"/>
                </a:solidFill>
              </a:rPr>
              <a:t>What is the significance of crossing out Sara’s eyes opening?</a:t>
            </a:r>
          </a:p>
          <a:p>
            <a:r>
              <a:rPr lang="en-US" dirty="0" smtClean="0">
                <a:solidFill>
                  <a:srgbClr val="604A7B"/>
                </a:solidFill>
              </a:rPr>
              <a:t>How do we interpret what Sara says?</a:t>
            </a:r>
          </a:p>
        </p:txBody>
      </p:sp>
    </p:spTree>
    <p:extLst>
      <p:ext uri="{BB962C8B-B14F-4D97-AF65-F5344CB8AC3E}">
        <p14:creationId xmlns:p14="http://schemas.microsoft.com/office/powerpoint/2010/main" val="3688633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Petrovich’s</a:t>
            </a:r>
            <a:r>
              <a:rPr lang="en-US" dirty="0" smtClean="0"/>
              <a:t> Intervention</a:t>
            </a:r>
            <a:endParaRPr lang="en-US" dirty="0"/>
          </a:p>
        </p:txBody>
      </p:sp>
      <p:sp>
        <p:nvSpPr>
          <p:cNvPr id="3" name="Content Placeholder 2"/>
          <p:cNvSpPr>
            <a:spLocks noGrp="1"/>
          </p:cNvSpPr>
          <p:nvPr>
            <p:ph idx="1"/>
          </p:nvPr>
        </p:nvSpPr>
        <p:spPr/>
        <p:txBody>
          <a:bodyPr>
            <a:normAutofit/>
          </a:bodyPr>
          <a:lstStyle/>
          <a:p>
            <a:r>
              <a:rPr lang="en-US" dirty="0" err="1" smtClean="0"/>
              <a:t>Petrovich</a:t>
            </a:r>
            <a:r>
              <a:rPr lang="en-US" dirty="0" smtClean="0"/>
              <a:t> falls in love with Sara and wishes to be written into the story so he can meet and marry her.</a:t>
            </a:r>
          </a:p>
          <a:p>
            <a:r>
              <a:rPr lang="en-US" dirty="0" smtClean="0">
                <a:solidFill>
                  <a:srgbClr val="604A7B"/>
                </a:solidFill>
              </a:rPr>
              <a:t>What does this tell us about censorship and it’s effect on the narrative and writer?</a:t>
            </a:r>
          </a:p>
          <a:p>
            <a:r>
              <a:rPr lang="en-US" dirty="0" err="1" smtClean="0">
                <a:solidFill>
                  <a:srgbClr val="604A7B"/>
                </a:solidFill>
              </a:rPr>
              <a:t>Mandanipour</a:t>
            </a:r>
            <a:r>
              <a:rPr lang="en-US" dirty="0" smtClean="0">
                <a:solidFill>
                  <a:srgbClr val="604A7B"/>
                </a:solidFill>
              </a:rPr>
              <a:t> refuses, claiming “I can’t I have been completely </a:t>
            </a:r>
            <a:r>
              <a:rPr lang="en-US" dirty="0" err="1" smtClean="0">
                <a:solidFill>
                  <a:srgbClr val="604A7B"/>
                </a:solidFill>
              </a:rPr>
              <a:t>scissored</a:t>
            </a:r>
            <a:r>
              <a:rPr lang="en-US" dirty="0" smtClean="0">
                <a:solidFill>
                  <a:srgbClr val="604A7B"/>
                </a:solidFill>
              </a:rPr>
              <a:t> out of this story. I’m done in…” […] “Listen! Sara wants to speak for herself.”” (292) – How do we read </a:t>
            </a:r>
            <a:r>
              <a:rPr lang="en-US" dirty="0" err="1" smtClean="0">
                <a:solidFill>
                  <a:srgbClr val="604A7B"/>
                </a:solidFill>
              </a:rPr>
              <a:t>Mandanipour’s</a:t>
            </a:r>
            <a:r>
              <a:rPr lang="en-US" dirty="0" smtClean="0">
                <a:solidFill>
                  <a:srgbClr val="604A7B"/>
                </a:solidFill>
              </a:rPr>
              <a:t> refusal or inability to write </a:t>
            </a:r>
            <a:r>
              <a:rPr lang="en-US" dirty="0" err="1" smtClean="0">
                <a:solidFill>
                  <a:srgbClr val="604A7B"/>
                </a:solidFill>
              </a:rPr>
              <a:t>Petrovich’s</a:t>
            </a:r>
            <a:r>
              <a:rPr lang="en-US" dirty="0" smtClean="0">
                <a:solidFill>
                  <a:srgbClr val="604A7B"/>
                </a:solidFill>
              </a:rPr>
              <a:t> conclusion?</a:t>
            </a:r>
          </a:p>
          <a:p>
            <a:r>
              <a:rPr lang="en-US" dirty="0" err="1" smtClean="0">
                <a:solidFill>
                  <a:srgbClr val="604A7B"/>
                </a:solidFill>
              </a:rPr>
              <a:t>Mandanipour</a:t>
            </a:r>
            <a:r>
              <a:rPr lang="en-US" dirty="0" smtClean="0">
                <a:solidFill>
                  <a:srgbClr val="604A7B"/>
                </a:solidFill>
              </a:rPr>
              <a:t> seems to be admitting defeat in the project of representing female subjectivity – how can we interpret this?</a:t>
            </a:r>
            <a:endParaRPr lang="en-US" dirty="0" smtClean="0"/>
          </a:p>
          <a:p>
            <a:endParaRPr lang="en-US" dirty="0" smtClean="0"/>
          </a:p>
          <a:p>
            <a:endParaRPr lang="en-US" dirty="0"/>
          </a:p>
        </p:txBody>
      </p:sp>
    </p:spTree>
    <p:extLst>
      <p:ext uri="{BB962C8B-B14F-4D97-AF65-F5344CB8AC3E}">
        <p14:creationId xmlns:p14="http://schemas.microsoft.com/office/powerpoint/2010/main" val="40122747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Commentary</a:t>
            </a:r>
            <a:endParaRPr lang="en-US" dirty="0"/>
          </a:p>
        </p:txBody>
      </p:sp>
      <p:sp>
        <p:nvSpPr>
          <p:cNvPr id="3" name="Content Placeholder 2"/>
          <p:cNvSpPr>
            <a:spLocks noGrp="1"/>
          </p:cNvSpPr>
          <p:nvPr>
            <p:ph idx="1"/>
          </p:nvPr>
        </p:nvSpPr>
        <p:spPr>
          <a:xfrm>
            <a:off x="838200" y="1284941"/>
            <a:ext cx="10515600" cy="5573059"/>
          </a:xfrm>
        </p:spPr>
        <p:txBody>
          <a:bodyPr>
            <a:normAutofit fontScale="85000" lnSpcReduction="20000"/>
          </a:bodyPr>
          <a:lstStyle/>
          <a:p>
            <a:r>
              <a:rPr lang="en-US" dirty="0" smtClean="0"/>
              <a:t>What did you learn from the experience? This can extend to what you learnt from others, from the experience of presenting, the physical and mental challenge it presented, including engaging in the problems or questions you were left with surrounding your topic and that of others.</a:t>
            </a:r>
          </a:p>
          <a:p>
            <a:r>
              <a:rPr lang="en-US" dirty="0" smtClean="0"/>
              <a:t>Don’t just focus on the positive, what would you do differently? What difficulties did you encounter? How might you improve? </a:t>
            </a:r>
          </a:p>
          <a:p>
            <a:r>
              <a:rPr lang="en-US" dirty="0" smtClean="0"/>
              <a:t>Reflect on the presentations of others, focusing on the content, what did you learn, were your ideas challenged, were you inspired to go in search of more knowledge on their topic?</a:t>
            </a:r>
          </a:p>
          <a:p>
            <a:r>
              <a:rPr lang="en-US" dirty="0" smtClean="0"/>
              <a:t>Reflect on the questions you were asked, and your responses. Consider what you were not asked and what this might indicate, what did you wish you had said if you had more time, or what question would you have liked to receive from the audience?</a:t>
            </a:r>
          </a:p>
          <a:p>
            <a:r>
              <a:rPr lang="en-US" dirty="0" smtClean="0"/>
              <a:t>What did you learn from chairing a panel? </a:t>
            </a:r>
            <a:r>
              <a:rPr lang="mr-IN" dirty="0" smtClean="0"/>
              <a:t>–</a:t>
            </a:r>
            <a:r>
              <a:rPr lang="en-US" dirty="0" smtClean="0"/>
              <a:t> Focus on the content of the presentations.</a:t>
            </a:r>
          </a:p>
          <a:p>
            <a:r>
              <a:rPr lang="en-US" dirty="0" smtClean="0"/>
              <a:t>Remember don’t describe what you did, if you want to be descriptive pick the creative life writing option, you need to be critical and analytical in the commentary.</a:t>
            </a:r>
            <a:endParaRPr lang="en-US" dirty="0"/>
          </a:p>
        </p:txBody>
      </p:sp>
    </p:spTree>
    <p:extLst>
      <p:ext uri="{BB962C8B-B14F-4D97-AF65-F5344CB8AC3E}">
        <p14:creationId xmlns:p14="http://schemas.microsoft.com/office/powerpoint/2010/main" val="1879756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 on the commentary or creative life writing assessment?</a:t>
            </a:r>
            <a:endParaRPr lang="en-US" dirty="0"/>
          </a:p>
        </p:txBody>
      </p:sp>
      <p:sp>
        <p:nvSpPr>
          <p:cNvPr id="3" name="Content Placeholder 2"/>
          <p:cNvSpPr>
            <a:spLocks noGrp="1"/>
          </p:cNvSpPr>
          <p:nvPr>
            <p:ph idx="1"/>
          </p:nvPr>
        </p:nvSpPr>
        <p:spPr/>
        <p:txBody>
          <a:bodyPr/>
          <a:lstStyle/>
          <a:p>
            <a:r>
              <a:rPr lang="en-US" dirty="0" smtClean="0"/>
              <a:t>Group plans for the conference?</a:t>
            </a:r>
          </a:p>
          <a:p>
            <a:r>
              <a:rPr lang="en-US" dirty="0" smtClean="0"/>
              <a:t>Helpers for the conference?</a:t>
            </a:r>
          </a:p>
          <a:p>
            <a:r>
              <a:rPr lang="en-US" dirty="0" smtClean="0"/>
              <a:t>Blogging?</a:t>
            </a:r>
            <a:endParaRPr lang="en-US" dirty="0"/>
          </a:p>
        </p:txBody>
      </p:sp>
    </p:spTree>
    <p:extLst>
      <p:ext uri="{BB962C8B-B14F-4D97-AF65-F5344CB8AC3E}">
        <p14:creationId xmlns:p14="http://schemas.microsoft.com/office/powerpoint/2010/main" val="17358355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 Term Feedback</a:t>
            </a:r>
            <a:endParaRPr lang="en-US" dirty="0"/>
          </a:p>
        </p:txBody>
      </p:sp>
      <p:sp>
        <p:nvSpPr>
          <p:cNvPr id="3" name="Content Placeholder 2"/>
          <p:cNvSpPr>
            <a:spLocks noGrp="1"/>
          </p:cNvSpPr>
          <p:nvPr>
            <p:ph idx="1"/>
          </p:nvPr>
        </p:nvSpPr>
        <p:spPr/>
        <p:txBody>
          <a:bodyPr/>
          <a:lstStyle/>
          <a:p>
            <a:r>
              <a:rPr lang="en-US" dirty="0" smtClean="0"/>
              <a:t>Please go to:</a:t>
            </a:r>
          </a:p>
          <a:p>
            <a:r>
              <a:rPr lang="en-US" dirty="0" err="1" smtClean="0"/>
              <a:t>Kahoot.it</a:t>
            </a:r>
            <a:endParaRPr lang="en-US" dirty="0" smtClean="0"/>
          </a:p>
          <a:p>
            <a:r>
              <a:rPr lang="en-US" dirty="0" smtClean="0"/>
              <a:t>Type in the Game pin and complete the short questionnaire</a:t>
            </a:r>
          </a:p>
          <a:p>
            <a:r>
              <a:rPr lang="en-US" dirty="0" smtClean="0"/>
              <a:t>Please write as freely as you can on what you are enjoying, what are the limitations or difficulties or concerns you may have, any feedback you would like to give on paper.</a:t>
            </a:r>
            <a:endParaRPr lang="en-US" dirty="0"/>
          </a:p>
        </p:txBody>
      </p:sp>
    </p:spTree>
    <p:extLst>
      <p:ext uri="{BB962C8B-B14F-4D97-AF65-F5344CB8AC3E}">
        <p14:creationId xmlns:p14="http://schemas.microsoft.com/office/powerpoint/2010/main" val="2057872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 Blogging Inspiration</a:t>
            </a:r>
            <a:endParaRPr lang="en-GB" dirty="0"/>
          </a:p>
        </p:txBody>
      </p:sp>
      <p:sp>
        <p:nvSpPr>
          <p:cNvPr id="3" name="Content Placeholder 2"/>
          <p:cNvSpPr>
            <a:spLocks noGrp="1"/>
          </p:cNvSpPr>
          <p:nvPr>
            <p:ph idx="1"/>
          </p:nvPr>
        </p:nvSpPr>
        <p:spPr/>
        <p:txBody>
          <a:bodyPr/>
          <a:lstStyle/>
          <a:p>
            <a:r>
              <a:rPr lang="en-US" dirty="0"/>
              <a:t>Explore the meaning of "Death to freedom, death to captivity".</a:t>
            </a:r>
          </a:p>
          <a:p>
            <a:r>
              <a:rPr lang="en-US" dirty="0"/>
              <a:t>Does </a:t>
            </a:r>
            <a:r>
              <a:rPr lang="en-US" dirty="0" err="1"/>
              <a:t>Mandanipour</a:t>
            </a:r>
            <a:r>
              <a:rPr lang="en-US" dirty="0"/>
              <a:t> escape censorship through creative means?</a:t>
            </a:r>
          </a:p>
          <a:p>
            <a:r>
              <a:rPr lang="en-US" dirty="0"/>
              <a:t>Explore the quest for sexual and political freedom in </a:t>
            </a:r>
            <a:r>
              <a:rPr lang="en-US" dirty="0" err="1"/>
              <a:t>Mandanipour's</a:t>
            </a:r>
            <a:r>
              <a:rPr lang="en-US" dirty="0"/>
              <a:t> text</a:t>
            </a:r>
            <a:r>
              <a:rPr lang="en-US" dirty="0" smtClean="0"/>
              <a:t>.</a:t>
            </a:r>
          </a:p>
          <a:p>
            <a:r>
              <a:rPr lang="en-US" dirty="0" smtClean="0"/>
              <a:t>Examine the meaning of freedom and </a:t>
            </a:r>
            <a:r>
              <a:rPr lang="en-US" dirty="0" err="1" smtClean="0"/>
              <a:t>unfreedom</a:t>
            </a:r>
            <a:r>
              <a:rPr lang="en-US" dirty="0" smtClean="0"/>
              <a:t> with reference to </a:t>
            </a:r>
            <a:r>
              <a:rPr lang="en-US" dirty="0" err="1" smtClean="0"/>
              <a:t>Mandanipour’s</a:t>
            </a:r>
            <a:r>
              <a:rPr lang="en-US" dirty="0" smtClean="0"/>
              <a:t> text.</a:t>
            </a:r>
            <a:endParaRPr lang="en-US" dirty="0"/>
          </a:p>
          <a:p>
            <a:endParaRPr lang="en-GB" dirty="0"/>
          </a:p>
        </p:txBody>
      </p:sp>
    </p:spTree>
    <p:extLst>
      <p:ext uri="{BB962C8B-B14F-4D97-AF65-F5344CB8AC3E}">
        <p14:creationId xmlns:p14="http://schemas.microsoft.com/office/powerpoint/2010/main" val="2848350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Self-Censorship</a:t>
            </a:r>
            <a:endParaRPr lang="en-US" dirty="0"/>
          </a:p>
        </p:txBody>
      </p:sp>
      <p:sp>
        <p:nvSpPr>
          <p:cNvPr id="3" name="Content Placeholder 2"/>
          <p:cNvSpPr>
            <a:spLocks noGrp="1"/>
          </p:cNvSpPr>
          <p:nvPr>
            <p:ph idx="1"/>
          </p:nvPr>
        </p:nvSpPr>
        <p:spPr>
          <a:xfrm>
            <a:off x="1981200" y="1600201"/>
            <a:ext cx="8229600" cy="5037565"/>
          </a:xfrm>
        </p:spPr>
        <p:txBody>
          <a:bodyPr>
            <a:normAutofit lnSpcReduction="10000"/>
          </a:bodyPr>
          <a:lstStyle/>
          <a:p>
            <a:r>
              <a:rPr lang="en-GB" dirty="0" smtClean="0"/>
              <a:t>“Working </a:t>
            </a:r>
            <a:r>
              <a:rPr lang="en-GB" dirty="0"/>
              <a:t>under censorship is like being intimate with someone who does not love you, with whom you want no intimacy, but who presses himself in upon you. The censor is an intrusive reader, a reader who forces his way into the intimacy of the writing transaction, forces out the figure of the loved or courted reader, reads your words in a disapproving and censorious fashion</a:t>
            </a:r>
            <a:r>
              <a:rPr lang="en-GB" dirty="0" smtClean="0"/>
              <a:t>.” </a:t>
            </a:r>
            <a:r>
              <a:rPr lang="en-GB" dirty="0"/>
              <a:t>Coetzee, J. M., </a:t>
            </a:r>
            <a:r>
              <a:rPr lang="en-GB" i="1" dirty="0"/>
              <a:t>Giving Offence: Essays on Censorship</a:t>
            </a:r>
            <a:r>
              <a:rPr lang="en-GB" dirty="0"/>
              <a:t>, p.38</a:t>
            </a:r>
            <a:endParaRPr lang="en-US" dirty="0" smtClean="0">
              <a:solidFill>
                <a:srgbClr val="660066"/>
              </a:solidFill>
            </a:endParaRPr>
          </a:p>
          <a:p>
            <a:r>
              <a:rPr lang="en-US" dirty="0" smtClean="0">
                <a:solidFill>
                  <a:srgbClr val="660066"/>
                </a:solidFill>
              </a:rPr>
              <a:t>If censorship succeeds when language is no longer able to represent or resist the governmental structures that control it, does </a:t>
            </a:r>
            <a:r>
              <a:rPr lang="en-US" dirty="0" err="1" smtClean="0">
                <a:solidFill>
                  <a:srgbClr val="660066"/>
                </a:solidFill>
              </a:rPr>
              <a:t>Mandanipour</a:t>
            </a:r>
            <a:r>
              <a:rPr lang="en-US" dirty="0" smtClean="0">
                <a:solidFill>
                  <a:srgbClr val="660066"/>
                </a:solidFill>
              </a:rPr>
              <a:t> escape censorship through creative means?</a:t>
            </a:r>
            <a:endParaRPr lang="en-US" dirty="0">
              <a:solidFill>
                <a:srgbClr val="660066"/>
              </a:solidFill>
            </a:endParaRPr>
          </a:p>
        </p:txBody>
      </p:sp>
    </p:spTree>
    <p:extLst>
      <p:ext uri="{BB962C8B-B14F-4D97-AF65-F5344CB8AC3E}">
        <p14:creationId xmlns:p14="http://schemas.microsoft.com/office/powerpoint/2010/main" val="3585610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Petrovich</a:t>
            </a:r>
            <a:r>
              <a:rPr lang="en-US" dirty="0" smtClean="0"/>
              <a:t> and </a:t>
            </a:r>
            <a:r>
              <a:rPr lang="en-US" dirty="0" err="1" smtClean="0"/>
              <a:t>Mandanipour</a:t>
            </a:r>
            <a:endParaRPr lang="en-US" dirty="0"/>
          </a:p>
        </p:txBody>
      </p:sp>
      <p:sp>
        <p:nvSpPr>
          <p:cNvPr id="3" name="Content Placeholder 2"/>
          <p:cNvSpPr>
            <a:spLocks noGrp="1"/>
          </p:cNvSpPr>
          <p:nvPr>
            <p:ph idx="1"/>
          </p:nvPr>
        </p:nvSpPr>
        <p:spPr/>
        <p:txBody>
          <a:bodyPr/>
          <a:lstStyle/>
          <a:p>
            <a:r>
              <a:rPr lang="en-US" dirty="0" smtClean="0"/>
              <a:t>How do you interpret their relationship?</a:t>
            </a:r>
          </a:p>
          <a:p>
            <a:r>
              <a:rPr lang="en-US" dirty="0" smtClean="0"/>
              <a:t>What role does </a:t>
            </a:r>
            <a:r>
              <a:rPr lang="en-US" dirty="0" err="1" smtClean="0"/>
              <a:t>Mandanipour</a:t>
            </a:r>
            <a:r>
              <a:rPr lang="en-US" dirty="0" smtClean="0"/>
              <a:t> play in the text?</a:t>
            </a:r>
          </a:p>
          <a:p>
            <a:r>
              <a:rPr lang="en-US" dirty="0" smtClean="0"/>
              <a:t>Does this role remind you of any other literature you have read?</a:t>
            </a:r>
          </a:p>
          <a:p>
            <a:r>
              <a:rPr lang="en-US" dirty="0" smtClean="0"/>
              <a:t>What is </a:t>
            </a:r>
            <a:r>
              <a:rPr lang="en-US" dirty="0" err="1" smtClean="0"/>
              <a:t>Petrovich’s</a:t>
            </a:r>
            <a:r>
              <a:rPr lang="en-US" dirty="0" smtClean="0"/>
              <a:t> role in the text?</a:t>
            </a:r>
          </a:p>
          <a:p>
            <a:endParaRPr lang="en-US" dirty="0"/>
          </a:p>
        </p:txBody>
      </p:sp>
    </p:spTree>
    <p:extLst>
      <p:ext uri="{BB962C8B-B14F-4D97-AF65-F5344CB8AC3E}">
        <p14:creationId xmlns:p14="http://schemas.microsoft.com/office/powerpoint/2010/main" val="315298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If on a winter's night a traveler</a:t>
            </a:r>
            <a:br>
              <a:rPr lang="en-US" b="1" dirty="0"/>
            </a:br>
            <a:r>
              <a:rPr lang="en-US" b="1" dirty="0" err="1"/>
              <a:t>Italo</a:t>
            </a:r>
            <a:r>
              <a:rPr lang="en-US" b="1" dirty="0"/>
              <a:t> </a:t>
            </a:r>
            <a:r>
              <a:rPr lang="en-US" b="1" dirty="0" smtClean="0"/>
              <a:t>Calvino (1979)</a:t>
            </a:r>
            <a:endParaRPr lang="en-US" dirty="0"/>
          </a:p>
        </p:txBody>
      </p:sp>
      <p:sp>
        <p:nvSpPr>
          <p:cNvPr id="3" name="Content Placeholder 2"/>
          <p:cNvSpPr>
            <a:spLocks noGrp="1"/>
          </p:cNvSpPr>
          <p:nvPr>
            <p:ph idx="1"/>
          </p:nvPr>
        </p:nvSpPr>
        <p:spPr>
          <a:xfrm>
            <a:off x="838200" y="1600201"/>
            <a:ext cx="9372600" cy="5085799"/>
          </a:xfrm>
        </p:spPr>
        <p:txBody>
          <a:bodyPr>
            <a:normAutofit/>
          </a:bodyPr>
          <a:lstStyle/>
          <a:p>
            <a:r>
              <a:rPr lang="en-US" dirty="0"/>
              <a:t>You are about to begin reading </a:t>
            </a:r>
            <a:r>
              <a:rPr lang="en-US" dirty="0" err="1"/>
              <a:t>Italo</a:t>
            </a:r>
            <a:r>
              <a:rPr lang="en-US" dirty="0"/>
              <a:t> Calvino's new novel, </a:t>
            </a:r>
            <a:r>
              <a:rPr lang="en-US" i="1" dirty="0"/>
              <a:t>If on a winter's night a traveler</a:t>
            </a:r>
            <a:r>
              <a:rPr lang="en-US" dirty="0"/>
              <a:t>. Relax. Concentrate. Dispel every other thought. Let the world around you fade. Best to close the door; the TV is always on in the next room. Tell the others right away, "No, I don't want to watch TV!" Raise your voice--they won't hear you otherwise--"I'm reading! I don't want to be disturbed!" Maybe they haven't heard you, with all that racket; speak louder, yell: "I'm beginning to </a:t>
            </a:r>
            <a:r>
              <a:rPr lang="en-US" dirty="0" smtClean="0"/>
              <a:t>read </a:t>
            </a:r>
            <a:r>
              <a:rPr lang="en-US" dirty="0" err="1"/>
              <a:t>Italo</a:t>
            </a:r>
            <a:r>
              <a:rPr lang="en-US" dirty="0"/>
              <a:t> Calvino's new novel!" Or if you prefer, don't say anything; just hope they'll leave you alone</a:t>
            </a:r>
            <a:r>
              <a:rPr lang="en-US" dirty="0" smtClean="0"/>
              <a:t>.</a:t>
            </a:r>
          </a:p>
          <a:p>
            <a:r>
              <a:rPr lang="en-US" dirty="0" smtClean="0">
                <a:solidFill>
                  <a:srgbClr val="604A7B"/>
                </a:solidFill>
              </a:rPr>
              <a:t>How does </a:t>
            </a:r>
            <a:r>
              <a:rPr lang="en-US" dirty="0" err="1" smtClean="0">
                <a:solidFill>
                  <a:srgbClr val="604A7B"/>
                </a:solidFill>
              </a:rPr>
              <a:t>Mandanipour</a:t>
            </a:r>
            <a:r>
              <a:rPr lang="en-US" dirty="0" smtClean="0">
                <a:solidFill>
                  <a:srgbClr val="604A7B"/>
                </a:solidFill>
              </a:rPr>
              <a:t> compare to Calvino?</a:t>
            </a:r>
          </a:p>
          <a:p>
            <a:r>
              <a:rPr lang="en-US" dirty="0" smtClean="0">
                <a:solidFill>
                  <a:srgbClr val="604A7B"/>
                </a:solidFill>
              </a:rPr>
              <a:t>Why might </a:t>
            </a:r>
            <a:r>
              <a:rPr lang="en-US" dirty="0" err="1" smtClean="0">
                <a:solidFill>
                  <a:srgbClr val="604A7B"/>
                </a:solidFill>
              </a:rPr>
              <a:t>Mandanipour</a:t>
            </a:r>
            <a:r>
              <a:rPr lang="en-US" dirty="0" smtClean="0">
                <a:solidFill>
                  <a:srgbClr val="604A7B"/>
                </a:solidFill>
              </a:rPr>
              <a:t> have chosen this style of writing?</a:t>
            </a:r>
            <a:endParaRPr lang="en-US" dirty="0">
              <a:solidFill>
                <a:srgbClr val="604A7B"/>
              </a:solidFill>
            </a:endParaRPr>
          </a:p>
        </p:txBody>
      </p:sp>
    </p:spTree>
    <p:extLst>
      <p:ext uri="{BB962C8B-B14F-4D97-AF65-F5344CB8AC3E}">
        <p14:creationId xmlns:p14="http://schemas.microsoft.com/office/powerpoint/2010/main" val="1229424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199" y="345055"/>
            <a:ext cx="9144000" cy="1301601"/>
          </a:xfrm>
        </p:spPr>
        <p:txBody>
          <a:bodyPr/>
          <a:lstStyle/>
          <a:p>
            <a:r>
              <a:rPr lang="en-GB" dirty="0" smtClean="0"/>
              <a:t>Freedom and </a:t>
            </a:r>
            <a:r>
              <a:rPr lang="en-GB" dirty="0" err="1" smtClean="0"/>
              <a:t>Unfreedom</a:t>
            </a:r>
            <a:endParaRPr lang="en-GB" dirty="0"/>
          </a:p>
        </p:txBody>
      </p:sp>
      <p:sp>
        <p:nvSpPr>
          <p:cNvPr id="3" name="Subtitle 2"/>
          <p:cNvSpPr>
            <a:spLocks noGrp="1"/>
          </p:cNvSpPr>
          <p:nvPr>
            <p:ph type="subTitle" idx="1"/>
          </p:nvPr>
        </p:nvSpPr>
        <p:spPr>
          <a:xfrm>
            <a:off x="552092" y="2260120"/>
            <a:ext cx="11076316" cy="4415817"/>
          </a:xfrm>
        </p:spPr>
        <p:txBody>
          <a:bodyPr>
            <a:normAutofit/>
          </a:bodyPr>
          <a:lstStyle/>
          <a:p>
            <a:r>
              <a:rPr lang="en-GB" dirty="0" smtClean="0"/>
              <a:t>Draw an image individually or in pairs/small groups to represent what freedom means to you.</a:t>
            </a:r>
          </a:p>
          <a:p>
            <a:r>
              <a:rPr lang="en-GB" dirty="0" smtClean="0"/>
              <a:t>Now flip it! </a:t>
            </a:r>
          </a:p>
          <a:p>
            <a:r>
              <a:rPr lang="en-GB" dirty="0" smtClean="0"/>
              <a:t>What is the opposite of your image? Draw what </a:t>
            </a:r>
            <a:r>
              <a:rPr lang="en-GB" dirty="0" err="1" smtClean="0"/>
              <a:t>unfreedom</a:t>
            </a:r>
            <a:r>
              <a:rPr lang="en-GB" dirty="0" smtClean="0"/>
              <a:t> means to you.</a:t>
            </a:r>
          </a:p>
          <a:p>
            <a:r>
              <a:rPr lang="en-GB" dirty="0" smtClean="0"/>
              <a:t>As a pair or small group pick an image which represents how you feel or the one you most prefer and drop it in the middle of the room.</a:t>
            </a:r>
          </a:p>
          <a:p>
            <a:r>
              <a:rPr lang="en-GB" dirty="0" smtClean="0"/>
              <a:t>Lets discuss what these images might mean or tell us.</a:t>
            </a:r>
            <a:endParaRPr lang="en-GB" dirty="0"/>
          </a:p>
        </p:txBody>
      </p:sp>
    </p:spTree>
    <p:extLst>
      <p:ext uri="{BB962C8B-B14F-4D97-AF65-F5344CB8AC3E}">
        <p14:creationId xmlns:p14="http://schemas.microsoft.com/office/powerpoint/2010/main" val="2078186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Sadia Abbas, "The Echo Chamber of Freedom: The Muslim Woman and the Pretext of Agency"</a:t>
            </a:r>
          </a:p>
        </p:txBody>
      </p:sp>
      <p:sp>
        <p:nvSpPr>
          <p:cNvPr id="3" name="Content Placeholder 2"/>
          <p:cNvSpPr>
            <a:spLocks noGrp="1"/>
          </p:cNvSpPr>
          <p:nvPr>
            <p:ph idx="1"/>
          </p:nvPr>
        </p:nvSpPr>
        <p:spPr/>
        <p:txBody>
          <a:bodyPr>
            <a:normAutofit/>
          </a:bodyPr>
          <a:lstStyle/>
          <a:p>
            <a:r>
              <a:rPr lang="en-US" dirty="0" smtClean="0"/>
              <a:t>“The women’s decision to veil very quickly gets manipulated by everyone.” (44)</a:t>
            </a:r>
          </a:p>
          <a:p>
            <a:r>
              <a:rPr lang="en-US" dirty="0" smtClean="0"/>
              <a:t>“the figure of the Muslim woman for whom the metonym is increasingly the veil. The Muslim woman is object of imperial rescue, justification for imperial warfare, Orientalist cipher, target of jihadist violence, and increasingly, the discursive site on which the central preoccupation of our time – how do you free yourself from freedom? – is worked out.” (45)</a:t>
            </a:r>
            <a:endParaRPr lang="en-US" dirty="0"/>
          </a:p>
        </p:txBody>
      </p:sp>
    </p:spTree>
    <p:extLst>
      <p:ext uri="{BB962C8B-B14F-4D97-AF65-F5344CB8AC3E}">
        <p14:creationId xmlns:p14="http://schemas.microsoft.com/office/powerpoint/2010/main" val="2966482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Sadia</a:t>
            </a:r>
            <a:r>
              <a:rPr lang="en-US" dirty="0" smtClean="0"/>
              <a:t> Abbas’ Thesis</a:t>
            </a:r>
            <a:endParaRPr lang="en-US" dirty="0"/>
          </a:p>
        </p:txBody>
      </p:sp>
      <p:sp>
        <p:nvSpPr>
          <p:cNvPr id="3" name="Content Placeholder 2"/>
          <p:cNvSpPr>
            <a:spLocks noGrp="1"/>
          </p:cNvSpPr>
          <p:nvPr>
            <p:ph idx="1"/>
          </p:nvPr>
        </p:nvSpPr>
        <p:spPr/>
        <p:txBody>
          <a:bodyPr>
            <a:normAutofit/>
          </a:bodyPr>
          <a:lstStyle/>
          <a:p>
            <a:r>
              <a:rPr lang="en-US" dirty="0" smtClean="0"/>
              <a:t>“Agency can be produced out of subordination; choosing subordination can be an exercise of agency; agency is not comprised of acts of resistance but can consist of modes of inhabiting norms.” (67)</a:t>
            </a:r>
          </a:p>
          <a:p>
            <a:r>
              <a:rPr lang="en-US" dirty="0" smtClean="0"/>
              <a:t>“What Muslim women require most is to be freed from “our” freedom.” (70)</a:t>
            </a:r>
          </a:p>
          <a:p>
            <a:r>
              <a:rPr lang="en-US" dirty="0" smtClean="0">
                <a:solidFill>
                  <a:srgbClr val="3366FF"/>
                </a:solidFill>
              </a:rPr>
              <a:t>How do you respond to this argument?</a:t>
            </a:r>
            <a:endParaRPr lang="en-US" dirty="0">
              <a:solidFill>
                <a:srgbClr val="3366FF"/>
              </a:solidFill>
            </a:endParaRPr>
          </a:p>
          <a:p>
            <a:endParaRPr lang="en-US" dirty="0"/>
          </a:p>
        </p:txBody>
      </p:sp>
    </p:spTree>
    <p:extLst>
      <p:ext uri="{BB962C8B-B14F-4D97-AF65-F5344CB8AC3E}">
        <p14:creationId xmlns:p14="http://schemas.microsoft.com/office/powerpoint/2010/main" val="5960283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377</TotalTime>
  <Words>3814</Words>
  <Application>Microsoft Macintosh PowerPoint</Application>
  <PresentationFormat>Custom</PresentationFormat>
  <Paragraphs>188</Paragraphs>
  <Slides>39</Slides>
  <Notes>15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Censoring An Iranian Love Story  Shahriar Mandanipour</vt:lpstr>
      <vt:lpstr>Under Trump, we are all women –  Soraya Chemaly</vt:lpstr>
      <vt:lpstr>The currency of silence</vt:lpstr>
      <vt:lpstr>Self-Censorship</vt:lpstr>
      <vt:lpstr>Petrovich and Mandanipour</vt:lpstr>
      <vt:lpstr>If on a winter's night a traveler Italo Calvino (1979)</vt:lpstr>
      <vt:lpstr>Freedom and Unfreedom</vt:lpstr>
      <vt:lpstr>Sadia Abbas, "The Echo Chamber of Freedom: The Muslim Woman and the Pretext of Agency"</vt:lpstr>
      <vt:lpstr>Sadia Abbas’ Thesis</vt:lpstr>
      <vt:lpstr>Sara’s choice between Dara and Sinbad</vt:lpstr>
      <vt:lpstr>Are there moments in the text that examine censorship in the West?</vt:lpstr>
      <vt:lpstr>Are there moments in the text that examine censorship in the West?</vt:lpstr>
      <vt:lpstr>Karima Bennoune – Your Fatwa Does Not Apply Here: Untold Stories from the fight against Muslim fundamentalism</vt:lpstr>
      <vt:lpstr>Language Displacement</vt:lpstr>
      <vt:lpstr>“Proverbialization”</vt:lpstr>
      <vt:lpstr>Mandanipour’s Awareness</vt:lpstr>
      <vt:lpstr>Political Maneuvering</vt:lpstr>
      <vt:lpstr>Interpreting Censoring an  Iranian Love Story</vt:lpstr>
      <vt:lpstr>Confessional Life Narrative</vt:lpstr>
      <vt:lpstr>Global Censorship</vt:lpstr>
      <vt:lpstr>What is the difference?</vt:lpstr>
      <vt:lpstr>In Iran today, generation must speak to generation Shahriar Mandanipour</vt:lpstr>
      <vt:lpstr>Intergenerational Learning</vt:lpstr>
      <vt:lpstr>Life Narrative</vt:lpstr>
      <vt:lpstr>Auto-Fiction</vt:lpstr>
      <vt:lpstr>Three Typographical Layers</vt:lpstr>
      <vt:lpstr>Three Typographical Layers of Censorship</vt:lpstr>
      <vt:lpstr>“Islamic” Love Story?</vt:lpstr>
      <vt:lpstr>Love Story?</vt:lpstr>
      <vt:lpstr>Assassin</vt:lpstr>
      <vt:lpstr>Sara</vt:lpstr>
      <vt:lpstr>Male sexual anxieties</vt:lpstr>
      <vt:lpstr>“Death to freedom,  death to creativity”</vt:lpstr>
      <vt:lpstr>How can we interpret these lines?</vt:lpstr>
      <vt:lpstr>Petrovich’s Intervention</vt:lpstr>
      <vt:lpstr>Conference Commentary</vt:lpstr>
      <vt:lpstr>Any questions on the commentary or creative life writing assessment?</vt:lpstr>
      <vt:lpstr>Mid Term Feedback</vt:lpstr>
      <vt:lpstr>Plenary: Blogging Inspiration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Censoring An Iranian Love Story  Shahriar Mandanipour</dc:title>
  <dc:creator>Bibizadeh, Roxanne</dc:creator>
  <cp:lastModifiedBy>Roxanne Bibizadeh</cp:lastModifiedBy>
  <cp:revision>44</cp:revision>
  <dcterms:created xsi:type="dcterms:W3CDTF">2017-01-30T14:21:39Z</dcterms:created>
  <dcterms:modified xsi:type="dcterms:W3CDTF">2018-01-29T21:48:20Z</dcterms:modified>
</cp:coreProperties>
</file>