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95" r:id="rId3"/>
    <p:sldId id="257" r:id="rId4"/>
    <p:sldId id="271" r:id="rId5"/>
    <p:sldId id="273" r:id="rId6"/>
    <p:sldId id="260" r:id="rId7"/>
    <p:sldId id="268" r:id="rId8"/>
    <p:sldId id="275" r:id="rId9"/>
    <p:sldId id="272" r:id="rId10"/>
    <p:sldId id="274" r:id="rId11"/>
    <p:sldId id="304" r:id="rId12"/>
    <p:sldId id="277" r:id="rId13"/>
    <p:sldId id="278" r:id="rId14"/>
    <p:sldId id="279" r:id="rId15"/>
    <p:sldId id="280" r:id="rId16"/>
    <p:sldId id="281" r:id="rId17"/>
    <p:sldId id="282" r:id="rId18"/>
    <p:sldId id="283" r:id="rId19"/>
    <p:sldId id="284" r:id="rId20"/>
    <p:sldId id="285" r:id="rId21"/>
    <p:sldId id="289" r:id="rId22"/>
    <p:sldId id="296" r:id="rId23"/>
    <p:sldId id="299" r:id="rId24"/>
    <p:sldId id="291" r:id="rId25"/>
    <p:sldId id="292" r:id="rId26"/>
    <p:sldId id="297" r:id="rId27"/>
    <p:sldId id="298" r:id="rId28"/>
    <p:sldId id="288" r:id="rId29"/>
    <p:sldId id="300" r:id="rId30"/>
    <p:sldId id="301" r:id="rId31"/>
    <p:sldId id="290" r:id="rId32"/>
    <p:sldId id="303" r:id="rId33"/>
    <p:sldId id="302"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6" d="100"/>
          <a:sy n="96" d="100"/>
        </p:scale>
        <p:origin x="-976"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0EBA5E-36FC-4148-A746-A6DE21E48540}" type="datetimeFigureOut">
              <a:rPr lang="en-GB" smtClean="0"/>
              <a:pPr/>
              <a:t>02/02/16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5D68B7-45AA-4319-A453-266C425C106A}" type="slidenum">
              <a:rPr lang="en-GB" smtClean="0"/>
              <a:pPr/>
              <a:t>‹#›</a:t>
            </a:fld>
            <a:endParaRPr lang="en-GB"/>
          </a:p>
        </p:txBody>
      </p:sp>
    </p:spTree>
    <p:extLst>
      <p:ext uri="{BB962C8B-B14F-4D97-AF65-F5344CB8AC3E}">
        <p14:creationId xmlns:p14="http://schemas.microsoft.com/office/powerpoint/2010/main" val="23610252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516C01F-06F9-4088-8847-BB8D5E86FD59}" type="slidenum">
              <a:rPr lang="en-GB" smtClean="0"/>
              <a:t>12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7DF6B18-CBDF-43C7-8747-90D06AC3D8E3}" type="datetimeFigureOut">
              <a:rPr lang="en-GB" smtClean="0"/>
              <a:pPr/>
              <a:t>02/02/16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E03FA46-6C0A-4EB4-B4A1-1D21ACB86CA5}"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7DF6B18-CBDF-43C7-8747-90D06AC3D8E3}" type="datetimeFigureOut">
              <a:rPr lang="en-GB" smtClean="0"/>
              <a:pPr/>
              <a:t>02/02/16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E03FA46-6C0A-4EB4-B4A1-1D21ACB86CA5}"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7DF6B18-CBDF-43C7-8747-90D06AC3D8E3}" type="datetimeFigureOut">
              <a:rPr lang="en-GB" smtClean="0"/>
              <a:pPr/>
              <a:t>02/02/16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E03FA46-6C0A-4EB4-B4A1-1D21ACB86CA5}"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7DF6B18-CBDF-43C7-8747-90D06AC3D8E3}" type="datetimeFigureOut">
              <a:rPr lang="en-GB" smtClean="0"/>
              <a:pPr/>
              <a:t>02/02/16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E03FA46-6C0A-4EB4-B4A1-1D21ACB86CA5}"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DF6B18-CBDF-43C7-8747-90D06AC3D8E3}" type="datetimeFigureOut">
              <a:rPr lang="en-GB" smtClean="0"/>
              <a:pPr/>
              <a:t>02/02/16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E03FA46-6C0A-4EB4-B4A1-1D21ACB86CA5}"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7DF6B18-CBDF-43C7-8747-90D06AC3D8E3}" type="datetimeFigureOut">
              <a:rPr lang="en-GB" smtClean="0"/>
              <a:pPr/>
              <a:t>02/02/16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E03FA46-6C0A-4EB4-B4A1-1D21ACB86CA5}"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7DF6B18-CBDF-43C7-8747-90D06AC3D8E3}" type="datetimeFigureOut">
              <a:rPr lang="en-GB" smtClean="0"/>
              <a:pPr/>
              <a:t>02/02/16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E03FA46-6C0A-4EB4-B4A1-1D21ACB86CA5}"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7DF6B18-CBDF-43C7-8747-90D06AC3D8E3}" type="datetimeFigureOut">
              <a:rPr lang="en-GB" smtClean="0"/>
              <a:pPr/>
              <a:t>02/02/16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E03FA46-6C0A-4EB4-B4A1-1D21ACB86CA5}"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DF6B18-CBDF-43C7-8747-90D06AC3D8E3}" type="datetimeFigureOut">
              <a:rPr lang="en-GB" smtClean="0"/>
              <a:pPr/>
              <a:t>02/02/16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E03FA46-6C0A-4EB4-B4A1-1D21ACB86CA5}"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DF6B18-CBDF-43C7-8747-90D06AC3D8E3}" type="datetimeFigureOut">
              <a:rPr lang="en-GB" smtClean="0"/>
              <a:pPr/>
              <a:t>02/02/16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E03FA46-6C0A-4EB4-B4A1-1D21ACB86CA5}"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DF6B18-CBDF-43C7-8747-90D06AC3D8E3}" type="datetimeFigureOut">
              <a:rPr lang="en-GB" smtClean="0"/>
              <a:pPr/>
              <a:t>02/02/16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E03FA46-6C0A-4EB4-B4A1-1D21ACB86CA5}"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DF6B18-CBDF-43C7-8747-90D06AC3D8E3}" type="datetimeFigureOut">
              <a:rPr lang="en-GB" smtClean="0"/>
              <a:pPr/>
              <a:t>02/02/16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03FA46-6C0A-4EB4-B4A1-1D21ACB86CA5}"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google.co.uk/url?sa=i&amp;rct=j&amp;q=&amp;esrc=s&amp;source=images&amp;cd=&amp;cad=rja&amp;uact=8&amp;docid=pMQs_yUz27t3sM&amp;tbnid=fjQhJ9XjJgyt_M:&amp;ved=0CAUQjRw&amp;url=http://www.rottentomatoes.com/m/color_purple/&amp;ei=AQR5U9n1CZSO7Ab36oDgAg&amp;bvm=bv.66917471,d.ZGU&amp;psig=AFQjCNGgpAjt19VJI2zrbOTLZmiFV0aTxw&amp;ust=1400526028650262" TargetMode="External"/><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drug-laws.eventbrite.com"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gAyncf3DBUQ"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feministfrequency.com/archive/Game_harassment.jpg" TargetMode="External"/><Relationship Id="rId3" Type="http://schemas.openxmlformats.org/officeDocument/2006/relationships/image" Target="../media/image6.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UadveROnHHk" TargetMode="External"/><Relationship Id="rId3" Type="http://schemas.openxmlformats.org/officeDocument/2006/relationships/hyperlink" Target="https://www.youtube.com/watch?v=H-a49NJIuH4"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uernicamag.com/daily/alice-walker-writing-whats-right/"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Gender and Power in </a:t>
            </a:r>
            <a:r>
              <a:rPr lang="en-GB" dirty="0" smtClean="0"/>
              <a:t>Alice Walker’s The </a:t>
            </a:r>
            <a:r>
              <a:rPr lang="en-GB" dirty="0"/>
              <a:t>Colour Purple</a:t>
            </a:r>
          </a:p>
        </p:txBody>
      </p:sp>
      <p:sp>
        <p:nvSpPr>
          <p:cNvPr id="3" name="Subtitle 2"/>
          <p:cNvSpPr>
            <a:spLocks noGrp="1"/>
          </p:cNvSpPr>
          <p:nvPr>
            <p:ph type="subTitle" idx="1"/>
          </p:nvPr>
        </p:nvSpPr>
        <p:spPr/>
        <p:txBody>
          <a:bodyPr>
            <a:normAutofit/>
          </a:bodyPr>
          <a:lstStyle/>
          <a:p>
            <a:r>
              <a:rPr lang="en-GB" dirty="0" smtClean="0"/>
              <a:t>Starter:</a:t>
            </a:r>
          </a:p>
          <a:p>
            <a:r>
              <a:rPr lang="en-GB" dirty="0" smtClean="0"/>
              <a:t>What were your first impressions of the novel?</a:t>
            </a:r>
            <a:endParaRPr lang="en-GB" dirty="0"/>
          </a:p>
        </p:txBody>
      </p:sp>
      <p:pic>
        <p:nvPicPr>
          <p:cNvPr id="24578" name="Picture 2" descr="http://susancushman.com/wp-content/uploads/2012/10/the-color-purple-alice-walker.jpg"/>
          <p:cNvPicPr>
            <a:picLocks noChangeAspect="1" noChangeArrowheads="1"/>
          </p:cNvPicPr>
          <p:nvPr/>
        </p:nvPicPr>
        <p:blipFill>
          <a:blip r:embed="rId2" cstate="print"/>
          <a:srcRect/>
          <a:stretch>
            <a:fillRect/>
          </a:stretch>
        </p:blipFill>
        <p:spPr bwMode="auto">
          <a:xfrm>
            <a:off x="0" y="0"/>
            <a:ext cx="4572000" cy="2269381"/>
          </a:xfrm>
          <a:prstGeom prst="rect">
            <a:avLst/>
          </a:prstGeom>
          <a:noFill/>
        </p:spPr>
      </p:pic>
      <p:pic>
        <p:nvPicPr>
          <p:cNvPr id="24580" name="Picture 4" descr="http://susancushman.com/wp-content/uploads/2012/10/the-color-purple-alice-walker.jpg"/>
          <p:cNvPicPr>
            <a:picLocks noChangeAspect="1" noChangeArrowheads="1"/>
          </p:cNvPicPr>
          <p:nvPr/>
        </p:nvPicPr>
        <p:blipFill>
          <a:blip r:embed="rId2" cstate="print"/>
          <a:srcRect/>
          <a:stretch>
            <a:fillRect/>
          </a:stretch>
        </p:blipFill>
        <p:spPr bwMode="auto">
          <a:xfrm>
            <a:off x="4572000" y="0"/>
            <a:ext cx="4572000" cy="2276872"/>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your own curriculum</a:t>
            </a:r>
            <a:endParaRPr lang="en-US" dirty="0"/>
          </a:p>
        </p:txBody>
      </p:sp>
      <p:sp>
        <p:nvSpPr>
          <p:cNvPr id="3" name="Content Placeholder 2"/>
          <p:cNvSpPr>
            <a:spLocks noGrp="1"/>
          </p:cNvSpPr>
          <p:nvPr>
            <p:ph idx="1"/>
          </p:nvPr>
        </p:nvSpPr>
        <p:spPr/>
        <p:txBody>
          <a:bodyPr/>
          <a:lstStyle/>
          <a:p>
            <a:r>
              <a:rPr lang="en-US" dirty="0" smtClean="0"/>
              <a:t>What would you like to see in your school or university?</a:t>
            </a:r>
            <a:endParaRPr lang="en-US" dirty="0"/>
          </a:p>
        </p:txBody>
      </p:sp>
    </p:spTree>
    <p:extLst>
      <p:ext uri="{BB962C8B-B14F-4D97-AF65-F5344CB8AC3E}">
        <p14:creationId xmlns:p14="http://schemas.microsoft.com/office/powerpoint/2010/main" val="625178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780928"/>
            <a:ext cx="8229600" cy="1143000"/>
          </a:xfrm>
        </p:spPr>
        <p:txBody>
          <a:bodyPr/>
          <a:lstStyle/>
          <a:p>
            <a:r>
              <a:rPr lang="en-US" dirty="0" smtClean="0"/>
              <a:t>Language and Power</a:t>
            </a:r>
            <a:endParaRPr lang="en-US" dirty="0"/>
          </a:p>
        </p:txBody>
      </p:sp>
    </p:spTree>
    <p:extLst>
      <p:ext uri="{BB962C8B-B14F-4D97-AF65-F5344CB8AC3E}">
        <p14:creationId xmlns:p14="http://schemas.microsoft.com/office/powerpoint/2010/main" val="7199337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7824" y="274638"/>
            <a:ext cx="5698976" cy="1143000"/>
          </a:xfrm>
        </p:spPr>
        <p:txBody>
          <a:bodyPr/>
          <a:lstStyle/>
          <a:p>
            <a:r>
              <a:rPr lang="en-GB" dirty="0" err="1" smtClean="0"/>
              <a:t>Celie’s</a:t>
            </a:r>
            <a:r>
              <a:rPr lang="en-GB" dirty="0" smtClean="0"/>
              <a:t> Language</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Compare one of the first letters </a:t>
            </a:r>
            <a:r>
              <a:rPr lang="en-GB" dirty="0" err="1" smtClean="0"/>
              <a:t>Celie</a:t>
            </a:r>
            <a:r>
              <a:rPr lang="en-GB" dirty="0" smtClean="0"/>
              <a:t> writes with one of the last.</a:t>
            </a:r>
          </a:p>
          <a:p>
            <a:r>
              <a:rPr lang="en-GB" dirty="0" smtClean="0">
                <a:solidFill>
                  <a:srgbClr val="1302EE"/>
                </a:solidFill>
              </a:rPr>
              <a:t>How has her use of language changed?</a:t>
            </a:r>
          </a:p>
          <a:p>
            <a:r>
              <a:rPr lang="en-GB" dirty="0" err="1" smtClean="0">
                <a:solidFill>
                  <a:srgbClr val="1302EE"/>
                </a:solidFill>
              </a:rPr>
              <a:t>Celie</a:t>
            </a:r>
            <a:r>
              <a:rPr lang="en-GB" dirty="0" smtClean="0">
                <a:solidFill>
                  <a:srgbClr val="1302EE"/>
                </a:solidFill>
              </a:rPr>
              <a:t> is often told to use the language of “white folks” but she never adopts Standard English. Why might this be? </a:t>
            </a:r>
          </a:p>
          <a:p>
            <a:r>
              <a:rPr lang="en-GB" dirty="0" smtClean="0">
                <a:solidFill>
                  <a:srgbClr val="1302EE"/>
                </a:solidFill>
              </a:rPr>
              <a:t>Why might Walker have decided that </a:t>
            </a:r>
            <a:r>
              <a:rPr lang="en-GB" dirty="0" err="1" smtClean="0">
                <a:solidFill>
                  <a:srgbClr val="1302EE"/>
                </a:solidFill>
              </a:rPr>
              <a:t>Celie</a:t>
            </a:r>
            <a:r>
              <a:rPr lang="en-GB" dirty="0" smtClean="0">
                <a:solidFill>
                  <a:srgbClr val="1302EE"/>
                </a:solidFill>
              </a:rPr>
              <a:t> should always write in African American English?</a:t>
            </a:r>
          </a:p>
          <a:p>
            <a:r>
              <a:rPr lang="en-GB" dirty="0" smtClean="0">
                <a:solidFill>
                  <a:srgbClr val="1302EE"/>
                </a:solidFill>
              </a:rPr>
              <a:t>If </a:t>
            </a:r>
            <a:r>
              <a:rPr lang="en-GB" dirty="0" err="1" smtClean="0">
                <a:solidFill>
                  <a:srgbClr val="1302EE"/>
                </a:solidFill>
              </a:rPr>
              <a:t>Celie</a:t>
            </a:r>
            <a:r>
              <a:rPr lang="en-GB" dirty="0" smtClean="0">
                <a:solidFill>
                  <a:srgbClr val="1302EE"/>
                </a:solidFill>
              </a:rPr>
              <a:t> had adopted the linguistic system of white people what would this imply? How might this alter our perception of the novel?</a:t>
            </a:r>
          </a:p>
          <a:p>
            <a:pPr>
              <a:buNone/>
            </a:pPr>
            <a:endParaRPr lang="en-GB" dirty="0"/>
          </a:p>
        </p:txBody>
      </p:sp>
      <p:pic>
        <p:nvPicPr>
          <p:cNvPr id="12292" name="Picture 4" descr="http://content.internetvideoarchive.com/content/photos/102/00430202_.jpg">
            <a:hlinkClick r:id="rId3"/>
          </p:cNvPr>
          <p:cNvPicPr>
            <a:picLocks noChangeAspect="1" noChangeArrowheads="1"/>
          </p:cNvPicPr>
          <p:nvPr/>
        </p:nvPicPr>
        <p:blipFill>
          <a:blip r:embed="rId4" cstate="print"/>
          <a:srcRect/>
          <a:stretch>
            <a:fillRect/>
          </a:stretch>
        </p:blipFill>
        <p:spPr bwMode="auto">
          <a:xfrm>
            <a:off x="0" y="1"/>
            <a:ext cx="3048000" cy="1412776"/>
          </a:xfrm>
          <a:prstGeom prst="rect">
            <a:avLst/>
          </a:prstGeom>
          <a:noFill/>
        </p:spPr>
      </p:pic>
    </p:spTree>
    <p:extLst>
      <p:ext uri="{BB962C8B-B14F-4D97-AF65-F5344CB8AC3E}">
        <p14:creationId xmlns:p14="http://schemas.microsoft.com/office/powerpoint/2010/main" val="37213731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Eye Dialect</a:t>
            </a:r>
            <a:endParaRPr lang="en-GB" dirty="0"/>
          </a:p>
        </p:txBody>
      </p:sp>
      <p:sp>
        <p:nvSpPr>
          <p:cNvPr id="3" name="Content Placeholder 2"/>
          <p:cNvSpPr>
            <a:spLocks noGrp="1"/>
          </p:cNvSpPr>
          <p:nvPr>
            <p:ph idx="1"/>
          </p:nvPr>
        </p:nvSpPr>
        <p:spPr/>
        <p:txBody>
          <a:bodyPr>
            <a:normAutofit lnSpcReduction="10000"/>
          </a:bodyPr>
          <a:lstStyle/>
          <a:p>
            <a:r>
              <a:rPr lang="en-GB" dirty="0"/>
              <a:t>Eye dialect, in Hans Sauer’s words, “shows that </a:t>
            </a:r>
            <a:r>
              <a:rPr lang="en-GB" dirty="0" err="1"/>
              <a:t>Celie</a:t>
            </a:r>
            <a:r>
              <a:rPr lang="en-GB" dirty="0"/>
              <a:t> does </a:t>
            </a:r>
            <a:r>
              <a:rPr lang="en-GB" dirty="0" smtClean="0"/>
              <a:t>not master </a:t>
            </a:r>
            <a:r>
              <a:rPr lang="en-GB" dirty="0"/>
              <a:t>the correct </a:t>
            </a:r>
            <a:r>
              <a:rPr lang="en-GB" dirty="0" smtClean="0"/>
              <a:t>orthography</a:t>
            </a:r>
            <a:r>
              <a:rPr lang="en-GB" dirty="0" smtClean="0">
                <a:solidFill>
                  <a:srgbClr val="FF0000"/>
                </a:solidFill>
              </a:rPr>
              <a:t>*</a:t>
            </a:r>
            <a:r>
              <a:rPr lang="en-GB" dirty="0" smtClean="0"/>
              <a:t> </a:t>
            </a:r>
            <a:r>
              <a:rPr lang="en-GB" dirty="0"/>
              <a:t>and that she tries to write as she speaks</a:t>
            </a:r>
            <a:r>
              <a:rPr lang="en-GB" dirty="0" smtClean="0"/>
              <a:t>.”</a:t>
            </a:r>
          </a:p>
          <a:p>
            <a:r>
              <a:rPr lang="en-GB" dirty="0" smtClean="0">
                <a:solidFill>
                  <a:srgbClr val="1302EE"/>
                </a:solidFill>
              </a:rPr>
              <a:t>Examples of this include: </a:t>
            </a:r>
            <a:r>
              <a:rPr lang="en-GB" i="1" dirty="0" smtClean="0">
                <a:solidFill>
                  <a:srgbClr val="1302EE"/>
                </a:solidFill>
              </a:rPr>
              <a:t>pore, </a:t>
            </a:r>
            <a:r>
              <a:rPr lang="en-GB" i="1" dirty="0" err="1" smtClean="0">
                <a:solidFill>
                  <a:srgbClr val="1302EE"/>
                </a:solidFill>
              </a:rPr>
              <a:t>neumonia</a:t>
            </a:r>
            <a:r>
              <a:rPr lang="en-GB" i="1" dirty="0" smtClean="0">
                <a:solidFill>
                  <a:srgbClr val="1302EE"/>
                </a:solidFill>
              </a:rPr>
              <a:t>, </a:t>
            </a:r>
            <a:r>
              <a:rPr lang="en-GB" i="1" dirty="0" err="1" smtClean="0">
                <a:solidFill>
                  <a:srgbClr val="1302EE"/>
                </a:solidFill>
              </a:rPr>
              <a:t>orkestra</a:t>
            </a:r>
            <a:r>
              <a:rPr lang="en-GB" i="1" dirty="0" smtClean="0">
                <a:solidFill>
                  <a:srgbClr val="1302EE"/>
                </a:solidFill>
              </a:rPr>
              <a:t>, an</a:t>
            </a:r>
            <a:r>
              <a:rPr lang="en-GB" dirty="0" smtClean="0">
                <a:solidFill>
                  <a:srgbClr val="1302EE"/>
                </a:solidFill>
              </a:rPr>
              <a:t>d </a:t>
            </a:r>
            <a:r>
              <a:rPr lang="en-GB" i="1" dirty="0">
                <a:solidFill>
                  <a:srgbClr val="1302EE"/>
                </a:solidFill>
              </a:rPr>
              <a:t>two </a:t>
            </a:r>
            <a:r>
              <a:rPr lang="en-GB" i="1" dirty="0" err="1" smtClean="0">
                <a:solidFill>
                  <a:srgbClr val="1302EE"/>
                </a:solidFill>
              </a:rPr>
              <a:t>berkulosis</a:t>
            </a:r>
            <a:endParaRPr lang="en-GB" i="1" dirty="0" smtClean="0">
              <a:solidFill>
                <a:srgbClr val="1302EE"/>
              </a:solidFill>
            </a:endParaRPr>
          </a:p>
          <a:p>
            <a:r>
              <a:rPr lang="en-GB" i="1" dirty="0" smtClean="0">
                <a:solidFill>
                  <a:srgbClr val="1302EE"/>
                </a:solidFill>
              </a:rPr>
              <a:t>Why do you think Walker adopts the use of eye dialect in </a:t>
            </a:r>
            <a:r>
              <a:rPr lang="en-GB" i="1" dirty="0" err="1" smtClean="0">
                <a:solidFill>
                  <a:srgbClr val="1302EE"/>
                </a:solidFill>
              </a:rPr>
              <a:t>Celie’s</a:t>
            </a:r>
            <a:r>
              <a:rPr lang="en-GB" i="1" dirty="0" smtClean="0">
                <a:solidFill>
                  <a:srgbClr val="1302EE"/>
                </a:solidFill>
              </a:rPr>
              <a:t> letters?</a:t>
            </a:r>
          </a:p>
          <a:p>
            <a:pPr>
              <a:buNone/>
            </a:pPr>
            <a:endParaRPr lang="en-GB" sz="1900" i="1" dirty="0" smtClean="0">
              <a:solidFill>
                <a:srgbClr val="FF0000"/>
              </a:solidFill>
            </a:endParaRPr>
          </a:p>
          <a:p>
            <a:pPr>
              <a:buNone/>
            </a:pPr>
            <a:r>
              <a:rPr lang="en-GB" sz="2400" i="1" dirty="0" smtClean="0">
                <a:solidFill>
                  <a:srgbClr val="FF0000"/>
                </a:solidFill>
              </a:rPr>
              <a:t>*</a:t>
            </a:r>
            <a:r>
              <a:rPr lang="en-GB" sz="2400" dirty="0">
                <a:solidFill>
                  <a:srgbClr val="FF0000"/>
                </a:solidFill>
              </a:rPr>
              <a:t>the conventional spelling system of a language</a:t>
            </a:r>
          </a:p>
          <a:p>
            <a:endParaRPr lang="en-GB" sz="1900" dirty="0">
              <a:solidFill>
                <a:srgbClr val="FF0000"/>
              </a:solidFill>
            </a:endParaRPr>
          </a:p>
        </p:txBody>
      </p:sp>
    </p:spTree>
    <p:extLst>
      <p:ext uri="{BB962C8B-B14F-4D97-AF65-F5344CB8AC3E}">
        <p14:creationId xmlns:p14="http://schemas.microsoft.com/office/powerpoint/2010/main" val="14044579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Autonomy through Language</a:t>
            </a:r>
            <a:endParaRPr lang="en-GB" dirty="0"/>
          </a:p>
        </p:txBody>
      </p:sp>
      <p:sp>
        <p:nvSpPr>
          <p:cNvPr id="3" name="Content Placeholder 2"/>
          <p:cNvSpPr>
            <a:spLocks noGrp="1"/>
          </p:cNvSpPr>
          <p:nvPr>
            <p:ph idx="1"/>
          </p:nvPr>
        </p:nvSpPr>
        <p:spPr>
          <a:xfrm>
            <a:off x="457200" y="1600200"/>
            <a:ext cx="8229600" cy="4997152"/>
          </a:xfrm>
        </p:spPr>
        <p:txBody>
          <a:bodyPr>
            <a:normAutofit fontScale="70000" lnSpcReduction="20000"/>
          </a:bodyPr>
          <a:lstStyle/>
          <a:p>
            <a:pPr>
              <a:buNone/>
            </a:pPr>
            <a:r>
              <a:rPr lang="en-GB" dirty="0" smtClean="0"/>
              <a:t>	Walker </a:t>
            </a:r>
            <a:r>
              <a:rPr lang="en-GB" dirty="0"/>
              <a:t>has </a:t>
            </a:r>
            <a:r>
              <a:rPr lang="en-GB" dirty="0" err="1"/>
              <a:t>Celie</a:t>
            </a:r>
            <a:r>
              <a:rPr lang="en-GB" dirty="0"/>
              <a:t> speak vernacular because she wants </a:t>
            </a:r>
            <a:r>
              <a:rPr lang="en-GB" dirty="0" err="1"/>
              <a:t>Celie</a:t>
            </a:r>
            <a:r>
              <a:rPr lang="en-GB" dirty="0"/>
              <a:t> to maintain </a:t>
            </a:r>
            <a:r>
              <a:rPr lang="en-GB" dirty="0" smtClean="0"/>
              <a:t>her autonomy</a:t>
            </a:r>
            <a:r>
              <a:rPr lang="en-GB" dirty="0"/>
              <a:t>. The two women who attempt to teach </a:t>
            </a:r>
            <a:r>
              <a:rPr lang="en-GB" dirty="0" err="1"/>
              <a:t>Celie</a:t>
            </a:r>
            <a:r>
              <a:rPr lang="en-GB" dirty="0"/>
              <a:t> to talk properly believe </a:t>
            </a:r>
            <a:r>
              <a:rPr lang="en-GB" dirty="0" smtClean="0"/>
              <a:t>in speaking </a:t>
            </a:r>
            <a:r>
              <a:rPr lang="en-GB" dirty="0"/>
              <a:t>white people’s language, but they fail to persuade </a:t>
            </a:r>
            <a:r>
              <a:rPr lang="en-GB" dirty="0" err="1"/>
              <a:t>Celie</a:t>
            </a:r>
            <a:r>
              <a:rPr lang="en-GB" dirty="0"/>
              <a:t> to do the same </a:t>
            </a:r>
            <a:r>
              <a:rPr lang="en-GB" dirty="0" smtClean="0"/>
              <a:t>thing. According </a:t>
            </a:r>
            <a:r>
              <a:rPr lang="en-GB" dirty="0"/>
              <a:t>to Janet Holmgren McKay and Spencer Cosmos, “all languages </a:t>
            </a:r>
            <a:r>
              <a:rPr lang="en-GB" dirty="0" smtClean="0"/>
              <a:t>are complex</a:t>
            </a:r>
            <a:r>
              <a:rPr lang="en-GB" dirty="0"/>
              <a:t>, innovative systems and . . . it is inappropriate to say that one language . . . </a:t>
            </a:r>
            <a:r>
              <a:rPr lang="en-GB" dirty="0" smtClean="0"/>
              <a:t>Is better </a:t>
            </a:r>
            <a:r>
              <a:rPr lang="en-GB" dirty="0"/>
              <a:t>than another on the basis of its vocabulary, inflectional system, or </a:t>
            </a:r>
            <a:r>
              <a:rPr lang="en-GB" dirty="0" smtClean="0"/>
              <a:t>other inherent </a:t>
            </a:r>
            <a:r>
              <a:rPr lang="en-GB" dirty="0"/>
              <a:t>features</a:t>
            </a:r>
            <a:r>
              <a:rPr lang="en-GB" dirty="0" smtClean="0"/>
              <a:t>.”</a:t>
            </a:r>
          </a:p>
          <a:p>
            <a:r>
              <a:rPr lang="en-GB" dirty="0" smtClean="0">
                <a:solidFill>
                  <a:srgbClr val="1302EE"/>
                </a:solidFill>
              </a:rPr>
              <a:t>How does </a:t>
            </a:r>
            <a:r>
              <a:rPr lang="en-GB" dirty="0" err="1" smtClean="0">
                <a:solidFill>
                  <a:srgbClr val="1302EE"/>
                </a:solidFill>
              </a:rPr>
              <a:t>Celie’s</a:t>
            </a:r>
            <a:r>
              <a:rPr lang="en-GB" dirty="0" smtClean="0">
                <a:solidFill>
                  <a:srgbClr val="1302EE"/>
                </a:solidFill>
              </a:rPr>
              <a:t> language influence our initial impressions of the novel?</a:t>
            </a:r>
          </a:p>
          <a:p>
            <a:r>
              <a:rPr lang="en-GB" dirty="0" smtClean="0">
                <a:solidFill>
                  <a:srgbClr val="1302EE"/>
                </a:solidFill>
              </a:rPr>
              <a:t>What difference would it make if all the characters were to speak in standard English?</a:t>
            </a:r>
          </a:p>
          <a:p>
            <a:r>
              <a:rPr lang="en-GB" dirty="0" smtClean="0">
                <a:solidFill>
                  <a:srgbClr val="1302EE"/>
                </a:solidFill>
              </a:rPr>
              <a:t>Is it important that </a:t>
            </a:r>
            <a:r>
              <a:rPr lang="en-GB" dirty="0" err="1" smtClean="0">
                <a:solidFill>
                  <a:srgbClr val="1302EE"/>
                </a:solidFill>
              </a:rPr>
              <a:t>Celie</a:t>
            </a:r>
            <a:r>
              <a:rPr lang="en-GB" dirty="0" smtClean="0">
                <a:solidFill>
                  <a:srgbClr val="1302EE"/>
                </a:solidFill>
              </a:rPr>
              <a:t> writes in African American English?</a:t>
            </a:r>
            <a:endParaRPr lang="en-GB" dirty="0">
              <a:solidFill>
                <a:srgbClr val="1302EE"/>
              </a:solidFill>
            </a:endParaRPr>
          </a:p>
        </p:txBody>
      </p:sp>
    </p:spTree>
    <p:extLst>
      <p:ext uri="{BB962C8B-B14F-4D97-AF65-F5344CB8AC3E}">
        <p14:creationId xmlns:p14="http://schemas.microsoft.com/office/powerpoint/2010/main" val="9983809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Letter Novels</a:t>
            </a:r>
            <a:endParaRPr lang="en-GB" dirty="0"/>
          </a:p>
        </p:txBody>
      </p:sp>
      <p:sp>
        <p:nvSpPr>
          <p:cNvPr id="3" name="Content Placeholder 2"/>
          <p:cNvSpPr>
            <a:spLocks noGrp="1"/>
          </p:cNvSpPr>
          <p:nvPr>
            <p:ph idx="1"/>
          </p:nvPr>
        </p:nvSpPr>
        <p:spPr>
          <a:xfrm>
            <a:off x="457200" y="1484784"/>
            <a:ext cx="5050904" cy="4641379"/>
          </a:xfrm>
        </p:spPr>
        <p:txBody>
          <a:bodyPr>
            <a:normAutofit fontScale="92500" lnSpcReduction="10000"/>
          </a:bodyPr>
          <a:lstStyle/>
          <a:p>
            <a:r>
              <a:rPr lang="en-GB" dirty="0" smtClean="0"/>
              <a:t>In </a:t>
            </a:r>
            <a:r>
              <a:rPr lang="en-GB" dirty="0"/>
              <a:t>the eighteenth century when Samuel Richardson wrote </a:t>
            </a:r>
            <a:r>
              <a:rPr lang="en-GB" i="1" dirty="0"/>
              <a:t>Pamela </a:t>
            </a:r>
            <a:r>
              <a:rPr lang="en-GB" i="1" dirty="0" smtClean="0"/>
              <a:t>and Clarissa</a:t>
            </a:r>
            <a:r>
              <a:rPr lang="en-GB" i="1" dirty="0"/>
              <a:t>, letter novels </a:t>
            </a:r>
            <a:r>
              <a:rPr lang="en-GB" i="1" dirty="0" smtClean="0"/>
              <a:t>were </a:t>
            </a:r>
            <a:r>
              <a:rPr lang="en-GB" i="1" dirty="0"/>
              <a:t>a traditional genre which </a:t>
            </a:r>
            <a:r>
              <a:rPr lang="en-GB" i="1" dirty="0" smtClean="0"/>
              <a:t>allowed </a:t>
            </a:r>
            <a:r>
              <a:rPr lang="en-GB" i="1" dirty="0"/>
              <a:t>the female </a:t>
            </a:r>
            <a:r>
              <a:rPr lang="en-GB" i="1" dirty="0" smtClean="0"/>
              <a:t>heroine </a:t>
            </a:r>
            <a:r>
              <a:rPr lang="en-GB" dirty="0" smtClean="0"/>
              <a:t>a voice. The </a:t>
            </a:r>
            <a:r>
              <a:rPr lang="en-GB" dirty="0"/>
              <a:t>epistolary form </a:t>
            </a:r>
            <a:r>
              <a:rPr lang="en-GB" dirty="0" smtClean="0"/>
              <a:t>created a </a:t>
            </a:r>
            <a:r>
              <a:rPr lang="en-GB" dirty="0"/>
              <a:t>sense </a:t>
            </a:r>
            <a:r>
              <a:rPr lang="en-GB" dirty="0" smtClean="0"/>
              <a:t>of immediacy, </a:t>
            </a:r>
            <a:r>
              <a:rPr lang="en-GB" dirty="0"/>
              <a:t>readers </a:t>
            </a:r>
            <a:r>
              <a:rPr lang="en-GB" dirty="0" smtClean="0"/>
              <a:t>found themselves thrown into the novel with </a:t>
            </a:r>
            <a:r>
              <a:rPr lang="en-GB" dirty="0"/>
              <a:t>the narrator.</a:t>
            </a:r>
          </a:p>
        </p:txBody>
      </p:sp>
      <p:pic>
        <p:nvPicPr>
          <p:cNvPr id="7170" name="Picture 2" descr="http://www.simandan.com/wp-content/uploads/2010/06/pamela-samuel-richardson.jpg"/>
          <p:cNvPicPr>
            <a:picLocks noChangeAspect="1" noChangeArrowheads="1"/>
          </p:cNvPicPr>
          <p:nvPr/>
        </p:nvPicPr>
        <p:blipFill>
          <a:blip r:embed="rId2" cstate="print"/>
          <a:srcRect/>
          <a:stretch>
            <a:fillRect/>
          </a:stretch>
        </p:blipFill>
        <p:spPr bwMode="auto">
          <a:xfrm>
            <a:off x="5580112" y="1268760"/>
            <a:ext cx="3240360" cy="4680520"/>
          </a:xfrm>
          <a:prstGeom prst="rect">
            <a:avLst/>
          </a:prstGeom>
          <a:noFill/>
        </p:spPr>
      </p:pic>
    </p:spTree>
    <p:extLst>
      <p:ext uri="{BB962C8B-B14F-4D97-AF65-F5344CB8AC3E}">
        <p14:creationId xmlns:p14="http://schemas.microsoft.com/office/powerpoint/2010/main" val="12627901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Nettie’s Letters</a:t>
            </a:r>
            <a:endParaRPr lang="en-GB" dirty="0"/>
          </a:p>
        </p:txBody>
      </p:sp>
      <p:sp>
        <p:nvSpPr>
          <p:cNvPr id="3" name="Content Placeholder 2"/>
          <p:cNvSpPr>
            <a:spLocks noGrp="1"/>
          </p:cNvSpPr>
          <p:nvPr>
            <p:ph idx="1"/>
          </p:nvPr>
        </p:nvSpPr>
        <p:spPr>
          <a:xfrm>
            <a:off x="457200" y="1196752"/>
            <a:ext cx="8229600" cy="5400600"/>
          </a:xfrm>
        </p:spPr>
        <p:txBody>
          <a:bodyPr>
            <a:normAutofit fontScale="85000" lnSpcReduction="20000"/>
          </a:bodyPr>
          <a:lstStyle/>
          <a:p>
            <a:r>
              <a:rPr lang="en-GB" dirty="0" smtClean="0"/>
              <a:t>Unlike </a:t>
            </a:r>
            <a:r>
              <a:rPr lang="en-GB" dirty="0" err="1"/>
              <a:t>Celie</a:t>
            </a:r>
            <a:r>
              <a:rPr lang="en-GB" dirty="0"/>
              <a:t>, who is deprived of education because of pregnancy, Nettie has </a:t>
            </a:r>
            <a:r>
              <a:rPr lang="en-GB" dirty="0" smtClean="0"/>
              <a:t>a good </a:t>
            </a:r>
            <a:r>
              <a:rPr lang="en-GB" dirty="0"/>
              <a:t>command of Standard English. Nevertheless, critics generally have a </a:t>
            </a:r>
            <a:r>
              <a:rPr lang="en-GB" dirty="0" smtClean="0"/>
              <a:t>lower opinion </a:t>
            </a:r>
            <a:r>
              <a:rPr lang="en-GB" dirty="0"/>
              <a:t>of her letters. Elizabeth </a:t>
            </a:r>
            <a:r>
              <a:rPr lang="en-GB" dirty="0" err="1"/>
              <a:t>Bartlelme</a:t>
            </a:r>
            <a:r>
              <a:rPr lang="en-GB" dirty="0"/>
              <a:t> describes her as “a </a:t>
            </a:r>
            <a:r>
              <a:rPr lang="en-GB" dirty="0" err="1"/>
              <a:t>colorless</a:t>
            </a:r>
            <a:r>
              <a:rPr lang="en-GB" dirty="0"/>
              <a:t> character</a:t>
            </a:r>
            <a:r>
              <a:rPr lang="en-GB" dirty="0" smtClean="0"/>
              <a:t>,” Robert </a:t>
            </a:r>
            <a:r>
              <a:rPr lang="en-GB" dirty="0"/>
              <a:t>Towers, “a mere reporter of events</a:t>
            </a:r>
            <a:r>
              <a:rPr lang="en-GB" dirty="0" smtClean="0"/>
              <a:t>,” </a:t>
            </a:r>
            <a:r>
              <a:rPr lang="en-GB" dirty="0"/>
              <a:t>and Joan </a:t>
            </a:r>
            <a:r>
              <a:rPr lang="en-GB" dirty="0" err="1"/>
              <a:t>Digby</a:t>
            </a:r>
            <a:r>
              <a:rPr lang="en-GB" dirty="0"/>
              <a:t>, “a biographer </a:t>
            </a:r>
            <a:r>
              <a:rPr lang="en-GB" dirty="0" smtClean="0"/>
              <a:t>of [</a:t>
            </a:r>
            <a:r>
              <a:rPr lang="en-GB" dirty="0" err="1" smtClean="0"/>
              <a:t>Celie’s</a:t>
            </a:r>
            <a:r>
              <a:rPr lang="en-GB" dirty="0" smtClean="0"/>
              <a:t> </a:t>
            </a:r>
            <a:r>
              <a:rPr lang="en-GB" dirty="0"/>
              <a:t>children] Oliver and Adam</a:t>
            </a:r>
            <a:r>
              <a:rPr lang="en-GB" dirty="0" smtClean="0"/>
              <a:t>.” </a:t>
            </a:r>
            <a:r>
              <a:rPr lang="en-GB" dirty="0"/>
              <a:t>If </a:t>
            </a:r>
            <a:r>
              <a:rPr lang="en-GB" dirty="0" err="1"/>
              <a:t>Celie’s</a:t>
            </a:r>
            <a:r>
              <a:rPr lang="en-GB" dirty="0"/>
              <a:t> letters read like a diary, </a:t>
            </a:r>
            <a:r>
              <a:rPr lang="en-GB" dirty="0" smtClean="0"/>
              <a:t>Nettie’s letters </a:t>
            </a:r>
            <a:r>
              <a:rPr lang="en-GB" dirty="0"/>
              <a:t>remind one of a textbook. As Walker’s spokesperson, Nettie addresses </a:t>
            </a:r>
            <a:r>
              <a:rPr lang="en-GB" dirty="0" smtClean="0"/>
              <a:t>issues like </a:t>
            </a:r>
            <a:r>
              <a:rPr lang="en-GB" dirty="0"/>
              <a:t>slavery, women’s place in society, colonialism, and environmentalism.</a:t>
            </a:r>
          </a:p>
          <a:p>
            <a:r>
              <a:rPr lang="en-GB" dirty="0" smtClean="0"/>
              <a:t>Critical </a:t>
            </a:r>
            <a:r>
              <a:rPr lang="en-GB" dirty="0"/>
              <a:t>opinions suggest that Nettie’s language is </a:t>
            </a:r>
            <a:r>
              <a:rPr lang="en-GB" dirty="0" smtClean="0"/>
              <a:t>“</a:t>
            </a:r>
            <a:r>
              <a:rPr lang="en-GB" dirty="0"/>
              <a:t>conventional and educational</a:t>
            </a:r>
            <a:r>
              <a:rPr lang="en-GB" dirty="0" smtClean="0"/>
              <a:t>,” </a:t>
            </a:r>
            <a:r>
              <a:rPr lang="en-GB" dirty="0"/>
              <a:t>characterized by </a:t>
            </a:r>
            <a:r>
              <a:rPr lang="en-GB" dirty="0" smtClean="0"/>
              <a:t>“dreary correctness</a:t>
            </a:r>
            <a:r>
              <a:rPr lang="en-GB" dirty="0"/>
              <a:t>.” </a:t>
            </a:r>
            <a:r>
              <a:rPr lang="en-GB" dirty="0" smtClean="0"/>
              <a:t>Nettie’s </a:t>
            </a:r>
            <a:r>
              <a:rPr lang="en-GB" dirty="0"/>
              <a:t>letters are </a:t>
            </a:r>
            <a:r>
              <a:rPr lang="en-GB" dirty="0" smtClean="0"/>
              <a:t>“largely [considered] ethnographic </a:t>
            </a:r>
            <a:r>
              <a:rPr lang="en-GB" dirty="0"/>
              <a:t>readings </a:t>
            </a:r>
            <a:r>
              <a:rPr lang="en-GB" dirty="0" smtClean="0"/>
              <a:t>of African culture”.</a:t>
            </a:r>
            <a:endParaRPr lang="en-GB" dirty="0"/>
          </a:p>
        </p:txBody>
      </p:sp>
    </p:spTree>
    <p:extLst>
      <p:ext uri="{BB962C8B-B14F-4D97-AF65-F5344CB8AC3E}">
        <p14:creationId xmlns:p14="http://schemas.microsoft.com/office/powerpoint/2010/main" val="39354746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Nettie’s Letters</a:t>
            </a:r>
            <a:endParaRPr lang="en-GB" dirty="0"/>
          </a:p>
        </p:txBody>
      </p:sp>
      <p:sp>
        <p:nvSpPr>
          <p:cNvPr id="3" name="Content Placeholder 2"/>
          <p:cNvSpPr>
            <a:spLocks noGrp="1"/>
          </p:cNvSpPr>
          <p:nvPr>
            <p:ph idx="1"/>
          </p:nvPr>
        </p:nvSpPr>
        <p:spPr/>
        <p:txBody>
          <a:bodyPr/>
          <a:lstStyle/>
          <a:p>
            <a:r>
              <a:rPr lang="en-GB" dirty="0" smtClean="0"/>
              <a:t>What is the function of her letters?</a:t>
            </a:r>
          </a:p>
          <a:p>
            <a:r>
              <a:rPr lang="en-GB" dirty="0" smtClean="0"/>
              <a:t>What are the tensions between the two narratives?</a:t>
            </a:r>
          </a:p>
          <a:p>
            <a:r>
              <a:rPr lang="en-GB" dirty="0" smtClean="0"/>
              <a:t>Are Nettie’s letters imperative to </a:t>
            </a:r>
            <a:r>
              <a:rPr lang="en-GB" dirty="0" err="1" smtClean="0"/>
              <a:t>Celie’s</a:t>
            </a:r>
            <a:r>
              <a:rPr lang="en-GB" dirty="0" smtClean="0"/>
              <a:t> story. If they were removed what difference would it make?</a:t>
            </a:r>
            <a:endParaRPr lang="en-GB" dirty="0"/>
          </a:p>
        </p:txBody>
      </p:sp>
      <p:pic>
        <p:nvPicPr>
          <p:cNvPr id="4" name="Picture 2" descr="color-purple-purple.jpg"/>
          <p:cNvPicPr>
            <a:picLocks noChangeAspect="1" noChangeArrowheads="1"/>
          </p:cNvPicPr>
          <p:nvPr/>
        </p:nvPicPr>
        <p:blipFill>
          <a:blip r:embed="rId2" cstate="print"/>
          <a:srcRect/>
          <a:stretch>
            <a:fillRect/>
          </a:stretch>
        </p:blipFill>
        <p:spPr bwMode="auto">
          <a:xfrm>
            <a:off x="5029200" y="4581128"/>
            <a:ext cx="4114800" cy="2276872"/>
          </a:xfrm>
          <a:prstGeom prst="rect">
            <a:avLst/>
          </a:prstGeom>
          <a:noFill/>
        </p:spPr>
      </p:pic>
    </p:spTree>
    <p:extLst>
      <p:ext uri="{BB962C8B-B14F-4D97-AF65-F5344CB8AC3E}">
        <p14:creationId xmlns:p14="http://schemas.microsoft.com/office/powerpoint/2010/main" val="35253417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Nettie’s letters have three functions</a:t>
            </a:r>
            <a:endParaRPr lang="en-GB" dirty="0"/>
          </a:p>
        </p:txBody>
      </p:sp>
      <p:sp>
        <p:nvSpPr>
          <p:cNvPr id="3" name="Content Placeholder 2"/>
          <p:cNvSpPr>
            <a:spLocks noGrp="1"/>
          </p:cNvSpPr>
          <p:nvPr>
            <p:ph idx="1"/>
          </p:nvPr>
        </p:nvSpPr>
        <p:spPr/>
        <p:txBody>
          <a:bodyPr>
            <a:normAutofit fontScale="85000" lnSpcReduction="10000"/>
          </a:bodyPr>
          <a:lstStyle/>
          <a:p>
            <a:pPr marL="514350" indent="-514350">
              <a:buFont typeface="+mj-lt"/>
              <a:buAutoNum type="arabicPeriod"/>
            </a:pPr>
            <a:r>
              <a:rPr lang="en-GB" dirty="0" smtClean="0"/>
              <a:t>First,</a:t>
            </a:r>
            <a:r>
              <a:rPr lang="en-GB" dirty="0"/>
              <a:t> they broaden the scope of the novel. Nettie’s African experience makes a </a:t>
            </a:r>
            <a:r>
              <a:rPr lang="en-GB" dirty="0" smtClean="0"/>
              <a:t>grand narrative </a:t>
            </a:r>
            <a:r>
              <a:rPr lang="en-GB" dirty="0"/>
              <a:t>against which </a:t>
            </a:r>
            <a:r>
              <a:rPr lang="en-GB" dirty="0" err="1"/>
              <a:t>Celie’s</a:t>
            </a:r>
            <a:r>
              <a:rPr lang="en-GB" dirty="0"/>
              <a:t> confessional narrative stands out. </a:t>
            </a:r>
            <a:endParaRPr lang="en-GB" dirty="0" smtClean="0"/>
          </a:p>
          <a:p>
            <a:pPr marL="514350" indent="-514350">
              <a:buFont typeface="+mj-lt"/>
              <a:buAutoNum type="arabicPeriod"/>
            </a:pPr>
            <a:r>
              <a:rPr lang="en-GB" dirty="0" smtClean="0"/>
              <a:t>The </a:t>
            </a:r>
            <a:r>
              <a:rPr lang="en-GB" dirty="0"/>
              <a:t>letters </a:t>
            </a:r>
            <a:r>
              <a:rPr lang="en-GB" dirty="0" smtClean="0"/>
              <a:t>also establish </a:t>
            </a:r>
            <a:r>
              <a:rPr lang="en-GB" dirty="0"/>
              <a:t>a connection between </a:t>
            </a:r>
            <a:r>
              <a:rPr lang="en-GB" dirty="0" err="1"/>
              <a:t>Celie</a:t>
            </a:r>
            <a:r>
              <a:rPr lang="en-GB" dirty="0"/>
              <a:t> and Nettie; therefore, </a:t>
            </a:r>
            <a:r>
              <a:rPr lang="en-GB" dirty="0" err="1"/>
              <a:t>Celie’s</a:t>
            </a:r>
            <a:r>
              <a:rPr lang="en-GB" dirty="0"/>
              <a:t> life and </a:t>
            </a:r>
            <a:r>
              <a:rPr lang="en-GB" dirty="0" smtClean="0"/>
              <a:t>writing becomes </a:t>
            </a:r>
            <a:r>
              <a:rPr lang="en-GB" dirty="0"/>
              <a:t>meaningful. </a:t>
            </a:r>
            <a:endParaRPr lang="en-GB" dirty="0" smtClean="0"/>
          </a:p>
          <a:p>
            <a:pPr marL="514350" indent="-514350">
              <a:buFont typeface="+mj-lt"/>
              <a:buAutoNum type="arabicPeriod"/>
            </a:pPr>
            <a:r>
              <a:rPr lang="en-GB" dirty="0" smtClean="0"/>
              <a:t>Finally</a:t>
            </a:r>
            <a:r>
              <a:rPr lang="en-GB" dirty="0"/>
              <a:t>, they free </a:t>
            </a:r>
            <a:r>
              <a:rPr lang="en-GB" dirty="0" err="1"/>
              <a:t>Celie</a:t>
            </a:r>
            <a:r>
              <a:rPr lang="en-GB" dirty="0"/>
              <a:t> from hatred </a:t>
            </a:r>
            <a:r>
              <a:rPr lang="en-GB" dirty="0" smtClean="0"/>
              <a:t>and a </a:t>
            </a:r>
            <a:r>
              <a:rPr lang="en-GB" dirty="0"/>
              <a:t>sense of </a:t>
            </a:r>
            <a:r>
              <a:rPr lang="en-GB" dirty="0" smtClean="0"/>
              <a:t>guilt. From Nettie</a:t>
            </a:r>
            <a:r>
              <a:rPr lang="en-GB" dirty="0"/>
              <a:t>, </a:t>
            </a:r>
            <a:r>
              <a:rPr lang="en-GB" dirty="0" err="1"/>
              <a:t>Celie</a:t>
            </a:r>
            <a:r>
              <a:rPr lang="en-GB" dirty="0"/>
              <a:t> knows that their Pa, who rapes </a:t>
            </a:r>
            <a:r>
              <a:rPr lang="en-GB" dirty="0" err="1"/>
              <a:t>Celie</a:t>
            </a:r>
            <a:r>
              <a:rPr lang="en-GB" dirty="0"/>
              <a:t>, is their stepfather, and that </a:t>
            </a:r>
            <a:r>
              <a:rPr lang="en-GB" dirty="0" err="1" smtClean="0"/>
              <a:t>Celie’s</a:t>
            </a:r>
            <a:r>
              <a:rPr lang="en-GB" dirty="0" smtClean="0"/>
              <a:t> two </a:t>
            </a:r>
            <a:r>
              <a:rPr lang="en-GB" dirty="0"/>
              <a:t>supposedly abandoned children are raised in Africa by a missionary couple.</a:t>
            </a:r>
          </a:p>
        </p:txBody>
      </p:sp>
    </p:spTree>
    <p:extLst>
      <p:ext uri="{BB962C8B-B14F-4D97-AF65-F5344CB8AC3E}">
        <p14:creationId xmlns:p14="http://schemas.microsoft.com/office/powerpoint/2010/main" val="23396104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143000"/>
          </a:xfrm>
        </p:spPr>
        <p:txBody>
          <a:bodyPr/>
          <a:lstStyle/>
          <a:p>
            <a:r>
              <a:rPr lang="en-GB" dirty="0" smtClean="0"/>
              <a:t>Language and Power</a:t>
            </a:r>
            <a:endParaRPr lang="en-GB" dirty="0"/>
          </a:p>
        </p:txBody>
      </p:sp>
      <p:sp>
        <p:nvSpPr>
          <p:cNvPr id="3" name="Content Placeholder 2"/>
          <p:cNvSpPr>
            <a:spLocks noGrp="1"/>
          </p:cNvSpPr>
          <p:nvPr>
            <p:ph idx="1"/>
          </p:nvPr>
        </p:nvSpPr>
        <p:spPr>
          <a:xfrm>
            <a:off x="467544" y="1196752"/>
            <a:ext cx="8229600" cy="5400600"/>
          </a:xfrm>
        </p:spPr>
        <p:txBody>
          <a:bodyPr>
            <a:normAutofit fontScale="77500" lnSpcReduction="20000"/>
          </a:bodyPr>
          <a:lstStyle/>
          <a:p>
            <a:r>
              <a:rPr lang="en-GB" dirty="0" smtClean="0"/>
              <a:t>In </a:t>
            </a:r>
            <a:r>
              <a:rPr lang="en-GB" dirty="0"/>
              <a:t>addition to her vernacular, one thing that distinguishes </a:t>
            </a:r>
            <a:r>
              <a:rPr lang="en-GB" dirty="0" err="1"/>
              <a:t>Celie’s</a:t>
            </a:r>
            <a:r>
              <a:rPr lang="en-GB" dirty="0"/>
              <a:t> letters is “</a:t>
            </a:r>
            <a:r>
              <a:rPr lang="en-GB" dirty="0" smtClean="0"/>
              <a:t>the model </a:t>
            </a:r>
            <a:r>
              <a:rPr lang="en-GB" dirty="0"/>
              <a:t>of spoken language</a:t>
            </a:r>
            <a:r>
              <a:rPr lang="en-GB" dirty="0" smtClean="0"/>
              <a:t>.” </a:t>
            </a:r>
            <a:r>
              <a:rPr lang="en-GB" dirty="0" err="1"/>
              <a:t>Celie</a:t>
            </a:r>
            <a:r>
              <a:rPr lang="en-GB" dirty="0"/>
              <a:t> tells stories by faithfully recording the </a:t>
            </a:r>
            <a:r>
              <a:rPr lang="en-GB" dirty="0" smtClean="0"/>
              <a:t>dialogues between </a:t>
            </a:r>
            <a:r>
              <a:rPr lang="en-GB" dirty="0"/>
              <a:t>the characters. </a:t>
            </a:r>
            <a:r>
              <a:rPr lang="en-GB" dirty="0" smtClean="0"/>
              <a:t>This creates </a:t>
            </a:r>
            <a:r>
              <a:rPr lang="en-GB" dirty="0"/>
              <a:t>vivid </a:t>
            </a:r>
            <a:r>
              <a:rPr lang="en-GB" dirty="0" smtClean="0"/>
              <a:t>characterization. </a:t>
            </a:r>
          </a:p>
          <a:p>
            <a:r>
              <a:rPr lang="en-GB" dirty="0" smtClean="0"/>
              <a:t>In her </a:t>
            </a:r>
            <a:r>
              <a:rPr lang="en-GB" dirty="0"/>
              <a:t>essay “In Search of Our Mothers’ Gardens,” Walker asserts that telling stories </a:t>
            </a:r>
            <a:r>
              <a:rPr lang="en-GB" dirty="0" smtClean="0"/>
              <a:t>has made </a:t>
            </a:r>
            <a:r>
              <a:rPr lang="en-GB" dirty="0"/>
              <a:t>her mother “an artist</a:t>
            </a:r>
            <a:r>
              <a:rPr lang="en-GB" dirty="0" smtClean="0"/>
              <a:t>.” Not </a:t>
            </a:r>
            <a:r>
              <a:rPr lang="en-GB" dirty="0"/>
              <a:t>having any access to written words, </a:t>
            </a:r>
            <a:r>
              <a:rPr lang="en-GB" dirty="0" smtClean="0"/>
              <a:t>Walker’s mother </a:t>
            </a:r>
            <a:r>
              <a:rPr lang="en-GB" dirty="0"/>
              <a:t>as well as many other black women </a:t>
            </a:r>
            <a:r>
              <a:rPr lang="en-GB" dirty="0" smtClean="0"/>
              <a:t>resort </a:t>
            </a:r>
            <a:r>
              <a:rPr lang="en-GB" dirty="0"/>
              <a:t>to the oral traditions to pass </a:t>
            </a:r>
            <a:r>
              <a:rPr lang="en-GB" dirty="0" smtClean="0"/>
              <a:t>down her </a:t>
            </a:r>
            <a:r>
              <a:rPr lang="en-GB" dirty="0"/>
              <a:t>wisdom and creativity. </a:t>
            </a:r>
            <a:r>
              <a:rPr lang="en-GB" dirty="0" err="1"/>
              <a:t>Lizbeth</a:t>
            </a:r>
            <a:r>
              <a:rPr lang="en-GB" dirty="0"/>
              <a:t> Goodman further elaborates: “[T]he telling </a:t>
            </a:r>
            <a:r>
              <a:rPr lang="en-GB" dirty="0" smtClean="0"/>
              <a:t>of stories </a:t>
            </a:r>
            <a:r>
              <a:rPr lang="en-GB" dirty="0"/>
              <a:t>is a way of presenting self in opposition to a language which is not your </a:t>
            </a:r>
            <a:r>
              <a:rPr lang="en-GB" dirty="0" smtClean="0"/>
              <a:t>own, not </a:t>
            </a:r>
            <a:r>
              <a:rPr lang="en-GB" dirty="0"/>
              <a:t>part of your people’s tradition</a:t>
            </a:r>
            <a:r>
              <a:rPr lang="en-GB" dirty="0" smtClean="0"/>
              <a:t>.” </a:t>
            </a:r>
          </a:p>
          <a:p>
            <a:r>
              <a:rPr lang="en-GB" dirty="0" err="1" smtClean="0"/>
              <a:t>Celie’s</a:t>
            </a:r>
            <a:r>
              <a:rPr lang="en-GB" dirty="0" smtClean="0"/>
              <a:t> </a:t>
            </a:r>
            <a:r>
              <a:rPr lang="en-GB" dirty="0"/>
              <a:t>crude words represent </a:t>
            </a:r>
            <a:r>
              <a:rPr lang="en-GB" dirty="0" smtClean="0"/>
              <a:t>Walker’s accusation </a:t>
            </a:r>
            <a:r>
              <a:rPr lang="en-GB" dirty="0"/>
              <a:t>of the political–economic plight that deprives black women of </a:t>
            </a:r>
            <a:r>
              <a:rPr lang="en-GB" dirty="0" smtClean="0"/>
              <a:t>their education </a:t>
            </a:r>
            <a:r>
              <a:rPr lang="en-GB" dirty="0"/>
              <a:t>and hence their power.</a:t>
            </a:r>
          </a:p>
        </p:txBody>
      </p:sp>
    </p:spTree>
    <p:extLst>
      <p:ext uri="{BB962C8B-B14F-4D97-AF65-F5344CB8AC3E}">
        <p14:creationId xmlns:p14="http://schemas.microsoft.com/office/powerpoint/2010/main" val="4149843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Notices</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r>
              <a:rPr lang="en-US" dirty="0"/>
              <a:t>Drug Laws: The Worst Censorship of Research Since the Catholic Church Banned the </a:t>
            </a:r>
            <a:r>
              <a:rPr lang="en-US" dirty="0" smtClean="0"/>
              <a:t>Telescope</a:t>
            </a:r>
          </a:p>
          <a:p>
            <a:r>
              <a:rPr lang="en-US" dirty="0" smtClean="0"/>
              <a:t>Lecture tomorrow – 6-8pm WBS 0.004</a:t>
            </a:r>
          </a:p>
          <a:p>
            <a:r>
              <a:rPr lang="en-US" dirty="0">
                <a:hlinkClick r:id="rId2"/>
              </a:rPr>
              <a:t>https://drug-</a:t>
            </a:r>
            <a:r>
              <a:rPr lang="en-US" dirty="0" smtClean="0">
                <a:hlinkClick r:id="rId2"/>
              </a:rPr>
              <a:t>laws.eventbrite.com</a:t>
            </a:r>
            <a:endParaRPr lang="en-US" dirty="0" smtClean="0"/>
          </a:p>
          <a:p>
            <a:r>
              <a:rPr lang="en-US" dirty="0"/>
              <a:t>Professor David Nutt will be available to sign copies of his </a:t>
            </a:r>
            <a:r>
              <a:rPr lang="en-US" dirty="0" smtClean="0"/>
              <a:t>book Drugs </a:t>
            </a:r>
            <a:r>
              <a:rPr lang="en-US" dirty="0"/>
              <a:t>Without The Hot Air on the day</a:t>
            </a:r>
            <a:r>
              <a:rPr lang="en-US" dirty="0" smtClean="0"/>
              <a:t>!</a:t>
            </a:r>
          </a:p>
          <a:p>
            <a:pPr marL="0" indent="0">
              <a:buNone/>
            </a:pPr>
            <a:endParaRPr lang="en-US" dirty="0"/>
          </a:p>
        </p:txBody>
      </p:sp>
    </p:spTree>
    <p:extLst>
      <p:ext uri="{BB962C8B-B14F-4D97-AF65-F5344CB8AC3E}">
        <p14:creationId xmlns:p14="http://schemas.microsoft.com/office/powerpoint/2010/main" val="5419782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Walker the </a:t>
            </a:r>
            <a:r>
              <a:rPr lang="en-GB" dirty="0" err="1" smtClean="0"/>
              <a:t>Womanist</a:t>
            </a:r>
            <a:r>
              <a:rPr lang="en-GB" dirty="0" smtClean="0"/>
              <a:t>/Black Feminist/ Feminist of Colour</a:t>
            </a:r>
            <a:endParaRPr lang="en-GB" dirty="0"/>
          </a:p>
        </p:txBody>
      </p:sp>
      <p:sp>
        <p:nvSpPr>
          <p:cNvPr id="3" name="Content Placeholder 2"/>
          <p:cNvSpPr>
            <a:spLocks noGrp="1"/>
          </p:cNvSpPr>
          <p:nvPr>
            <p:ph idx="1"/>
          </p:nvPr>
        </p:nvSpPr>
        <p:spPr>
          <a:xfrm>
            <a:off x="457200" y="1600200"/>
            <a:ext cx="8229600" cy="4781128"/>
          </a:xfrm>
        </p:spPr>
        <p:txBody>
          <a:bodyPr>
            <a:normAutofit fontScale="92500" lnSpcReduction="20000"/>
          </a:bodyPr>
          <a:lstStyle/>
          <a:p>
            <a:pPr>
              <a:buNone/>
            </a:pPr>
            <a:r>
              <a:rPr lang="en-GB" dirty="0" smtClean="0"/>
              <a:t>	Describing </a:t>
            </a:r>
            <a:r>
              <a:rPr lang="en-GB" dirty="0"/>
              <a:t>herself as a </a:t>
            </a:r>
            <a:r>
              <a:rPr lang="en-GB" dirty="0" err="1"/>
              <a:t>womanist</a:t>
            </a:r>
            <a:r>
              <a:rPr lang="en-GB" dirty="0"/>
              <a:t>, a “</a:t>
            </a:r>
            <a:r>
              <a:rPr lang="en-GB" dirty="0" smtClean="0"/>
              <a:t>black feminist </a:t>
            </a:r>
            <a:r>
              <a:rPr lang="en-GB" dirty="0"/>
              <a:t>or feminist of </a:t>
            </a:r>
            <a:r>
              <a:rPr lang="en-GB" dirty="0" err="1"/>
              <a:t>color</a:t>
            </a:r>
            <a:r>
              <a:rPr lang="en-GB" dirty="0" smtClean="0"/>
              <a:t>,” </a:t>
            </a:r>
            <a:r>
              <a:rPr lang="en-GB" dirty="0"/>
              <a:t>Walker strives to explore “the oppressions, </a:t>
            </a:r>
            <a:r>
              <a:rPr lang="en-GB" dirty="0" smtClean="0"/>
              <a:t>the insanities</a:t>
            </a:r>
            <a:r>
              <a:rPr lang="en-GB" dirty="0"/>
              <a:t>, the loyalties, and the triumphs of black women</a:t>
            </a:r>
            <a:r>
              <a:rPr lang="en-GB" dirty="0" smtClean="0"/>
              <a:t>” </a:t>
            </a:r>
            <a:r>
              <a:rPr lang="en-GB" dirty="0"/>
              <a:t>and to sustain </a:t>
            </a:r>
            <a:r>
              <a:rPr lang="en-GB" dirty="0" smtClean="0"/>
              <a:t>their creativity</a:t>
            </a:r>
            <a:r>
              <a:rPr lang="en-GB" dirty="0"/>
              <a:t>. Severe attacks have been launched against the novel because of “</a:t>
            </a:r>
            <a:r>
              <a:rPr lang="en-GB" dirty="0" smtClean="0"/>
              <a:t>its pernicious </a:t>
            </a:r>
            <a:r>
              <a:rPr lang="en-GB" dirty="0"/>
              <a:t>characterizations of black men</a:t>
            </a:r>
            <a:r>
              <a:rPr lang="en-GB" dirty="0" smtClean="0"/>
              <a:t>,” but </a:t>
            </a:r>
            <a:r>
              <a:rPr lang="en-GB" dirty="0"/>
              <a:t>Walker claimed that she based </a:t>
            </a:r>
            <a:r>
              <a:rPr lang="en-GB" dirty="0" smtClean="0"/>
              <a:t>the characterizations </a:t>
            </a:r>
            <a:r>
              <a:rPr lang="en-GB" dirty="0"/>
              <a:t>on her two grandfathers, who were “really horrible people,” “</a:t>
            </a:r>
            <a:r>
              <a:rPr lang="en-GB" dirty="0" smtClean="0"/>
              <a:t>very misogynous</a:t>
            </a:r>
            <a:r>
              <a:rPr lang="en-GB" dirty="0"/>
              <a:t>, very mean,” but who became mild when they got </a:t>
            </a:r>
            <a:r>
              <a:rPr lang="en-GB" dirty="0" smtClean="0"/>
              <a:t>old.</a:t>
            </a:r>
            <a:endParaRPr lang="en-GB" dirty="0"/>
          </a:p>
        </p:txBody>
      </p:sp>
    </p:spTree>
    <p:extLst>
      <p:ext uri="{BB962C8B-B14F-4D97-AF65-F5344CB8AC3E}">
        <p14:creationId xmlns:p14="http://schemas.microsoft.com/office/powerpoint/2010/main" val="2575506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smtClean="0"/>
              <a:t>What might we read is Walker’s ultimate concern regarding gender politics? </a:t>
            </a:r>
          </a:p>
          <a:p>
            <a:r>
              <a:rPr lang="en-GB" dirty="0" smtClean="0"/>
              <a:t>What might we argue is Walker advocating in her creation of characters such as </a:t>
            </a:r>
            <a:r>
              <a:rPr lang="en-GB" dirty="0" err="1" smtClean="0"/>
              <a:t>Shug</a:t>
            </a:r>
            <a:r>
              <a:rPr lang="en-GB" dirty="0" smtClean="0"/>
              <a:t>?</a:t>
            </a:r>
            <a:endParaRPr lang="en-GB" dirty="0"/>
          </a:p>
        </p:txBody>
      </p:sp>
    </p:spTree>
    <p:extLst>
      <p:ext uri="{BB962C8B-B14F-4D97-AF65-F5344CB8AC3E}">
        <p14:creationId xmlns:p14="http://schemas.microsoft.com/office/powerpoint/2010/main" val="18473096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t>
            </a:r>
            <a:r>
              <a:rPr lang="en-US" dirty="0" smtClean="0"/>
              <a:t>ell hooks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“Nothing </a:t>
            </a:r>
            <a:r>
              <a:rPr lang="en-US" dirty="0"/>
              <a:t>discounts the old antifeminist projection of men as all-powerful more than their basic ignorance of a major facet of the political system that shapes and informs male identity and sense of self from birth until death. I often use the phrase </a:t>
            </a:r>
            <a:r>
              <a:rPr lang="en-US" b="1" dirty="0">
                <a:solidFill>
                  <a:srgbClr val="FF0000"/>
                </a:solidFill>
              </a:rPr>
              <a:t>“imperialist white-supremacist capitalist patriarchy” </a:t>
            </a:r>
            <a:r>
              <a:rPr lang="en-US" dirty="0"/>
              <a:t>to describe the interlocking political systems that are the foundation of our nation’s politics. Of these systems the one that we all learn the most about growing up is the system of patriarchy, even if we never know</a:t>
            </a:r>
            <a:br>
              <a:rPr lang="en-US" dirty="0"/>
            </a:br>
            <a:r>
              <a:rPr lang="en-US" dirty="0"/>
              <a:t>the word, because patriarchal gender roles are assigned to us as children and we are given continual guidance about the ways we can best fulfill these roles</a:t>
            </a:r>
            <a:r>
              <a:rPr lang="en-US" dirty="0" smtClean="0"/>
              <a:t>.” </a:t>
            </a:r>
          </a:p>
          <a:p>
            <a:r>
              <a:rPr lang="en-US" dirty="0" smtClean="0">
                <a:solidFill>
                  <a:srgbClr val="FF0000"/>
                </a:solidFill>
              </a:rPr>
              <a:t>What </a:t>
            </a:r>
            <a:r>
              <a:rPr lang="en-US" smtClean="0">
                <a:solidFill>
                  <a:srgbClr val="FF0000"/>
                </a:solidFill>
              </a:rPr>
              <a:t>roles </a:t>
            </a:r>
            <a:r>
              <a:rPr lang="en-US" smtClean="0">
                <a:solidFill>
                  <a:srgbClr val="FF0000"/>
                </a:solidFill>
              </a:rPr>
              <a:t>were </a:t>
            </a:r>
            <a:r>
              <a:rPr lang="en-US" dirty="0" smtClean="0">
                <a:solidFill>
                  <a:srgbClr val="FF0000"/>
                </a:solidFill>
              </a:rPr>
              <a:t>you assigned as a child?</a:t>
            </a:r>
          </a:p>
          <a:p>
            <a:r>
              <a:rPr lang="en-US" dirty="0" smtClean="0">
                <a:solidFill>
                  <a:srgbClr val="FF0000"/>
                </a:solidFill>
              </a:rPr>
              <a:t>Can you think of examples of the silencing of women and feminists in contemporary society?</a:t>
            </a:r>
            <a:endParaRPr lang="en-US" dirty="0">
              <a:solidFill>
                <a:srgbClr val="FF0000"/>
              </a:solidFill>
            </a:endParaRPr>
          </a:p>
          <a:p>
            <a:endParaRPr lang="en-US" dirty="0"/>
          </a:p>
        </p:txBody>
      </p:sp>
    </p:spTree>
    <p:extLst>
      <p:ext uri="{BB962C8B-B14F-4D97-AF65-F5344CB8AC3E}">
        <p14:creationId xmlns:p14="http://schemas.microsoft.com/office/powerpoint/2010/main" val="28123821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 you know about </a:t>
            </a:r>
            <a:r>
              <a:rPr lang="en-US" dirty="0" err="1" smtClean="0"/>
              <a:t>GamerGate</a:t>
            </a:r>
            <a:r>
              <a:rPr lang="en-US" dirty="0" smtClean="0"/>
              <a:t>?</a:t>
            </a:r>
            <a:endParaRPr lang="en-US" dirty="0"/>
          </a:p>
        </p:txBody>
      </p:sp>
      <p:sp>
        <p:nvSpPr>
          <p:cNvPr id="3" name="Content Placeholder 2"/>
          <p:cNvSpPr>
            <a:spLocks noGrp="1"/>
          </p:cNvSpPr>
          <p:nvPr>
            <p:ph idx="1"/>
          </p:nvPr>
        </p:nvSpPr>
        <p:spPr/>
        <p:txBody>
          <a:bodyPr/>
          <a:lstStyle/>
          <a:p>
            <a:r>
              <a:rPr lang="en-US" dirty="0">
                <a:hlinkClick r:id="rId2"/>
              </a:rPr>
              <a:t>https://www.youtube.com/watch?v=</a:t>
            </a:r>
            <a:r>
              <a:rPr lang="en-US" dirty="0" smtClean="0">
                <a:hlinkClick r:id="rId2"/>
              </a:rPr>
              <a:t>gAyncf3DBUQ</a:t>
            </a:r>
            <a:endParaRPr lang="en-US" dirty="0" smtClean="0"/>
          </a:p>
          <a:p>
            <a:endParaRPr lang="en-US" dirty="0"/>
          </a:p>
        </p:txBody>
      </p:sp>
    </p:spTree>
    <p:extLst>
      <p:ext uri="{BB962C8B-B14F-4D97-AF65-F5344CB8AC3E}">
        <p14:creationId xmlns:p14="http://schemas.microsoft.com/office/powerpoint/2010/main" val="11662449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Should we live in a society where we are free to express all opinions?</a:t>
            </a:r>
            <a:endParaRPr lang="en-GB" dirty="0"/>
          </a:p>
        </p:txBody>
      </p:sp>
      <p:sp>
        <p:nvSpPr>
          <p:cNvPr id="3" name="Content Placeholder 2"/>
          <p:cNvSpPr>
            <a:spLocks noGrp="1"/>
          </p:cNvSpPr>
          <p:nvPr>
            <p:ph idx="1"/>
          </p:nvPr>
        </p:nvSpPr>
        <p:spPr>
          <a:xfrm>
            <a:off x="251520" y="1772816"/>
            <a:ext cx="4114800" cy="4525963"/>
          </a:xfrm>
        </p:spPr>
        <p:txBody>
          <a:bodyPr>
            <a:normAutofit fontScale="70000" lnSpcReduction="20000"/>
          </a:bodyPr>
          <a:lstStyle/>
          <a:p>
            <a:r>
              <a:rPr lang="en-GB" dirty="0" smtClean="0"/>
              <a:t>Anita Sarkeesian set up a project posting a video web series called Feminist Frequency examining common tropes and stereotypes of female characters in video games</a:t>
            </a:r>
          </a:p>
          <a:p>
            <a:r>
              <a:rPr lang="en-GB" dirty="0" smtClean="0"/>
              <a:t>She exposed the fact that there are largely insignificant non-playable female characters whose sexuality or victimhood is exploited as a way to infuse edgy, gritty or racy flavouring into game worlds.</a:t>
            </a:r>
            <a:endParaRPr lang="en-GB" dirty="0"/>
          </a:p>
        </p:txBody>
      </p:sp>
      <p:pic>
        <p:nvPicPr>
          <p:cNvPr id="26626" name="Picture 2" descr="tropesvwomen"/>
          <p:cNvPicPr>
            <a:picLocks noChangeAspect="1" noChangeArrowheads="1"/>
          </p:cNvPicPr>
          <p:nvPr/>
        </p:nvPicPr>
        <p:blipFill>
          <a:blip r:embed="rId2" cstate="print"/>
          <a:srcRect/>
          <a:stretch>
            <a:fillRect/>
          </a:stretch>
        </p:blipFill>
        <p:spPr bwMode="auto">
          <a:xfrm>
            <a:off x="4572000" y="1844824"/>
            <a:ext cx="4248472" cy="4320480"/>
          </a:xfrm>
          <a:prstGeom prst="rect">
            <a:avLst/>
          </a:prstGeom>
          <a:noFill/>
        </p:spPr>
      </p:pic>
    </p:spTree>
    <p:extLst>
      <p:ext uri="{BB962C8B-B14F-4D97-AF65-F5344CB8AC3E}">
        <p14:creationId xmlns:p14="http://schemas.microsoft.com/office/powerpoint/2010/main" val="98506882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268760"/>
            <a:ext cx="8229600" cy="2404864"/>
          </a:xfrm>
        </p:spPr>
        <p:txBody>
          <a:bodyPr>
            <a:normAutofit fontScale="70000" lnSpcReduction="20000"/>
          </a:bodyPr>
          <a:lstStyle/>
          <a:p>
            <a:r>
              <a:rPr lang="en-GB" dirty="0" smtClean="0"/>
              <a:t>Anita was subject to a torrent of abuse, including image based harassment - from vulgar photo manipulation to creating pornographic or degrading drawings of rape and sexual assault. These harassment images were sent en masse through email, Twitter, YouTube, </a:t>
            </a:r>
            <a:r>
              <a:rPr lang="en-GB" dirty="0" err="1" smtClean="0"/>
              <a:t>Facebook</a:t>
            </a:r>
            <a:r>
              <a:rPr lang="en-GB" dirty="0" smtClean="0"/>
              <a:t> or any other online service with messaging capabilities.</a:t>
            </a:r>
          </a:p>
          <a:p>
            <a:r>
              <a:rPr lang="en-GB" dirty="0" smtClean="0"/>
              <a:t>An interactive domestic abuse game called “Beat up Anita Sarkeesian” was created.</a:t>
            </a:r>
          </a:p>
          <a:p>
            <a:endParaRPr lang="en-GB" dirty="0"/>
          </a:p>
        </p:txBody>
      </p:sp>
      <p:sp>
        <p:nvSpPr>
          <p:cNvPr id="4" name="Title 1"/>
          <p:cNvSpPr txBox="1">
            <a:spLocks/>
          </p:cNvSpPr>
          <p:nvPr/>
        </p:nvSpPr>
        <p:spPr>
          <a:xfrm>
            <a:off x="467544" y="260648"/>
            <a:ext cx="82296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0" i="0" u="none" strike="noStrike" kern="1200" cap="none" spc="0" normalizeH="0" baseline="0" noProof="0" dirty="0" smtClean="0">
                <a:ln>
                  <a:noFill/>
                </a:ln>
                <a:solidFill>
                  <a:schemeClr val="tx1"/>
                </a:solidFill>
                <a:effectLst/>
                <a:uLnTx/>
                <a:uFillTx/>
                <a:latin typeface="+mj-lt"/>
                <a:ea typeface="+mj-ea"/>
                <a:cs typeface="+mj-cs"/>
              </a:rPr>
              <a:t>Should we live in a society where we are free to express all opinions?</a:t>
            </a: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30722" name="Picture 2" descr="http://www.feministfrequency.com/archive/Game_harassment.jpg">
            <a:hlinkClick r:id="rId2"/>
          </p:cNvPr>
          <p:cNvPicPr>
            <a:picLocks noChangeAspect="1" noChangeArrowheads="1"/>
          </p:cNvPicPr>
          <p:nvPr/>
        </p:nvPicPr>
        <p:blipFill>
          <a:blip r:embed="rId3" cstate="print"/>
          <a:srcRect/>
          <a:stretch>
            <a:fillRect/>
          </a:stretch>
        </p:blipFill>
        <p:spPr bwMode="auto">
          <a:xfrm>
            <a:off x="0" y="3645024"/>
            <a:ext cx="9144000" cy="3212976"/>
          </a:xfrm>
          <a:prstGeom prst="rect">
            <a:avLst/>
          </a:prstGeom>
          <a:noFill/>
        </p:spPr>
      </p:pic>
    </p:spTree>
    <p:extLst>
      <p:ext uri="{BB962C8B-B14F-4D97-AF65-F5344CB8AC3E}">
        <p14:creationId xmlns:p14="http://schemas.microsoft.com/office/powerpoint/2010/main" val="162749062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Anita Sarkeesian </a:t>
            </a:r>
            <a:r>
              <a:rPr lang="en-GB" dirty="0" smtClean="0"/>
              <a:t>explained:</a:t>
            </a:r>
            <a:endParaRPr lang="en-US" dirty="0"/>
          </a:p>
        </p:txBody>
      </p:sp>
      <p:sp>
        <p:nvSpPr>
          <p:cNvPr id="3" name="Content Placeholder 2"/>
          <p:cNvSpPr>
            <a:spLocks noGrp="1"/>
          </p:cNvSpPr>
          <p:nvPr>
            <p:ph idx="1"/>
          </p:nvPr>
        </p:nvSpPr>
        <p:spPr/>
        <p:txBody>
          <a:bodyPr/>
          <a:lstStyle/>
          <a:p>
            <a:r>
              <a:rPr lang="en-US" dirty="0" smtClean="0"/>
              <a:t>“Back </a:t>
            </a:r>
            <a:r>
              <a:rPr lang="en-US" dirty="0"/>
              <a:t>in June of 2012, I never imagined that the initial surge of harassment would not only increase in volume, but continue for years to come. One thing was immediately apparent, however: the harassers had made it their mission to pick apart and distort every minuscule detail of my work and even my personal life in order to try to discredit, defame, and ultimately silence me</a:t>
            </a:r>
            <a:r>
              <a:rPr lang="en-US" dirty="0" smtClean="0"/>
              <a:t>.” </a:t>
            </a:r>
            <a:endParaRPr lang="en-US" dirty="0"/>
          </a:p>
        </p:txBody>
      </p:sp>
    </p:spTree>
    <p:extLst>
      <p:ext uri="{BB962C8B-B14F-4D97-AF65-F5344CB8AC3E}">
        <p14:creationId xmlns:p14="http://schemas.microsoft.com/office/powerpoint/2010/main" val="26726960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Anita Sarkeesian explained:</a:t>
            </a:r>
            <a:endParaRPr lang="en-US" dirty="0"/>
          </a:p>
        </p:txBody>
      </p:sp>
      <p:sp>
        <p:nvSpPr>
          <p:cNvPr id="3" name="Content Placeholder 2"/>
          <p:cNvSpPr>
            <a:spLocks noGrp="1"/>
          </p:cNvSpPr>
          <p:nvPr>
            <p:ph idx="1"/>
          </p:nvPr>
        </p:nvSpPr>
        <p:spPr>
          <a:xfrm>
            <a:off x="457200" y="1600200"/>
            <a:ext cx="8229600" cy="4997152"/>
          </a:xfrm>
        </p:spPr>
        <p:txBody>
          <a:bodyPr>
            <a:normAutofit fontScale="62500" lnSpcReduction="20000"/>
          </a:bodyPr>
          <a:lstStyle/>
          <a:p>
            <a:r>
              <a:rPr lang="en-US" dirty="0" smtClean="0"/>
              <a:t>“It’s </a:t>
            </a:r>
            <a:r>
              <a:rPr lang="en-US" dirty="0"/>
              <a:t>hard to quantify the emotional costs that accompany daily harassment both for me and those bystanders who support me online. Every time I post anything online there is a predictable wave of harassing messages in response. However, when I publish an episode of Tropes </a:t>
            </a:r>
            <a:r>
              <a:rPr lang="en-US" dirty="0" err="1"/>
              <a:t>vs</a:t>
            </a:r>
            <a:r>
              <a:rPr lang="en-US" dirty="0"/>
              <a:t> Women in Video Games the vicious wave of harassment can carry on for weeks or even months. Instead of the satisfaction that typically comes with completing and publishing a big project, I am often forced to turn off my computer and avoid Facebook, Twitter and email, sometimes for days at a time. In addition to the sexist harassment, the death and rape threats have been persistent and have ranged from annoying to criminal. Local and national law enforcement agencies are involved in investigating the worst of these crimes. While the harassment existed long before the mob began self identifying as “</a:t>
            </a:r>
            <a:r>
              <a:rPr lang="en-US" dirty="0" err="1"/>
              <a:t>GamerGate</a:t>
            </a:r>
            <a:r>
              <a:rPr lang="en-US" dirty="0"/>
              <a:t>”, the emergence of this organized backlash in August 2014 caused the hate and vitriol targeting women in gaming to intensify exponentially with widespread ramifications across the gaming industry</a:t>
            </a:r>
            <a:r>
              <a:rPr lang="en-US" dirty="0" smtClean="0"/>
              <a:t>.”</a:t>
            </a:r>
          </a:p>
          <a:p>
            <a:r>
              <a:rPr lang="en-GB" dirty="0">
                <a:solidFill>
                  <a:srgbClr val="FF0000"/>
                </a:solidFill>
              </a:rPr>
              <a:t>Is censorship ever necessary in the public domain – can it ever be justified?</a:t>
            </a:r>
          </a:p>
          <a:p>
            <a:endParaRPr lang="en-US" dirty="0"/>
          </a:p>
        </p:txBody>
      </p:sp>
    </p:spTree>
    <p:extLst>
      <p:ext uri="{BB962C8B-B14F-4D97-AF65-F5344CB8AC3E}">
        <p14:creationId xmlns:p14="http://schemas.microsoft.com/office/powerpoint/2010/main" val="6606071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GB" dirty="0"/>
              <a:t>Silencing Feminists</a:t>
            </a:r>
          </a:p>
        </p:txBody>
      </p:sp>
      <p:sp>
        <p:nvSpPr>
          <p:cNvPr id="3" name="Content Placeholder 2"/>
          <p:cNvSpPr>
            <a:spLocks noGrp="1"/>
          </p:cNvSpPr>
          <p:nvPr>
            <p:ph idx="1"/>
          </p:nvPr>
        </p:nvSpPr>
        <p:spPr/>
        <p:txBody>
          <a:bodyPr>
            <a:normAutofit fontScale="92500" lnSpcReduction="20000"/>
          </a:bodyPr>
          <a:lstStyle/>
          <a:p>
            <a:r>
              <a:rPr lang="en-GB" dirty="0" smtClean="0"/>
              <a:t>Returning to the novel…</a:t>
            </a:r>
          </a:p>
          <a:p>
            <a:r>
              <a:rPr lang="en-GB" dirty="0" smtClean="0"/>
              <a:t>Read the questions and consider your responses before feeding back to the group.</a:t>
            </a:r>
          </a:p>
          <a:p>
            <a:r>
              <a:rPr lang="en-GB" b="1" dirty="0" smtClean="0"/>
              <a:t>Also consider the following:</a:t>
            </a:r>
            <a:endParaRPr lang="en-GB" b="1" dirty="0"/>
          </a:p>
          <a:p>
            <a:r>
              <a:rPr lang="en-GB" dirty="0" smtClean="0"/>
              <a:t>Why are women silenced?</a:t>
            </a:r>
          </a:p>
          <a:p>
            <a:r>
              <a:rPr lang="en-GB" dirty="0" smtClean="0"/>
              <a:t>Explore your experience of gendered roles. What does your experience tell us about society today?</a:t>
            </a:r>
          </a:p>
          <a:p>
            <a:r>
              <a:rPr lang="en-GB" dirty="0" smtClean="0"/>
              <a:t>Can censorship ever be constructive?</a:t>
            </a:r>
          </a:p>
          <a:p>
            <a:r>
              <a:rPr lang="en-GB" dirty="0" smtClean="0"/>
              <a:t>What should be incorporated into our curriculums?</a:t>
            </a:r>
          </a:p>
          <a:p>
            <a:pPr marL="0" indent="0">
              <a:buNone/>
            </a:pPr>
            <a:endParaRPr lang="en-GB" dirty="0" smtClean="0"/>
          </a:p>
          <a:p>
            <a:endParaRPr lang="en-GB" dirty="0" smtClean="0"/>
          </a:p>
          <a:p>
            <a:endParaRPr lang="en-GB" dirty="0"/>
          </a:p>
        </p:txBody>
      </p:sp>
    </p:spTree>
    <p:extLst>
      <p:ext uri="{BB962C8B-B14F-4D97-AF65-F5344CB8AC3E}">
        <p14:creationId xmlns:p14="http://schemas.microsoft.com/office/powerpoint/2010/main" val="32357902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Silence to Articulation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Walker and </a:t>
            </a:r>
            <a:r>
              <a:rPr lang="en-GB" dirty="0" smtClean="0"/>
              <a:t>Sarkeesian have something in common, they both challenged dominant ideologies.</a:t>
            </a:r>
          </a:p>
          <a:p>
            <a:r>
              <a:rPr lang="en-GB" dirty="0" smtClean="0"/>
              <a:t>Both examine the experience of being silenced.</a:t>
            </a:r>
          </a:p>
          <a:p>
            <a:r>
              <a:rPr lang="en-GB" dirty="0" smtClean="0"/>
              <a:t>Have you ever experienced patriarchy?</a:t>
            </a:r>
          </a:p>
          <a:p>
            <a:r>
              <a:rPr lang="en-GB" dirty="0" smtClean="0"/>
              <a:t>What are the pertinent issues of your time/your life?</a:t>
            </a:r>
          </a:p>
          <a:p>
            <a:r>
              <a:rPr lang="en-GB" dirty="0" smtClean="0"/>
              <a:t>What would you like to challenge or change?</a:t>
            </a:r>
          </a:p>
          <a:p>
            <a:r>
              <a:rPr lang="en-GB" dirty="0" smtClean="0"/>
              <a:t>Close your eyes – think about something that angers/upsets you. Visualise it. What would you say to it if you could?</a:t>
            </a:r>
          </a:p>
          <a:p>
            <a:r>
              <a:rPr lang="en-GB" dirty="0" smtClean="0"/>
              <a:t>Write creatively or in the form of a letter what you would like to change or challenge. You can incorporate personal experiences which might have influenced your opinion or desire to make a difference.</a:t>
            </a:r>
          </a:p>
          <a:p>
            <a:pPr marL="0" indent="0">
              <a:buNone/>
            </a:pPr>
            <a:endParaRPr lang="en-US" dirty="0"/>
          </a:p>
        </p:txBody>
      </p:sp>
    </p:spTree>
    <p:extLst>
      <p:ext uri="{BB962C8B-B14F-4D97-AF65-F5344CB8AC3E}">
        <p14:creationId xmlns:p14="http://schemas.microsoft.com/office/powerpoint/2010/main" val="21975808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i="1" dirty="0" smtClean="0"/>
              <a:t>What do we know about Alice Walker?</a:t>
            </a:r>
            <a:endParaRPr lang="en-GB" dirty="0"/>
          </a:p>
        </p:txBody>
      </p:sp>
      <p:sp>
        <p:nvSpPr>
          <p:cNvPr id="3" name="Content Placeholder 2"/>
          <p:cNvSpPr>
            <a:spLocks noGrp="1"/>
          </p:cNvSpPr>
          <p:nvPr>
            <p:ph idx="1"/>
          </p:nvPr>
        </p:nvSpPr>
        <p:spPr>
          <a:xfrm>
            <a:off x="457200" y="1556792"/>
            <a:ext cx="8229600" cy="5040560"/>
          </a:xfrm>
        </p:spPr>
        <p:txBody>
          <a:bodyPr>
            <a:noAutofit/>
          </a:bodyPr>
          <a:lstStyle/>
          <a:p>
            <a:r>
              <a:rPr lang="en-GB" sz="2000" dirty="0"/>
              <a:t>H</a:t>
            </a:r>
            <a:r>
              <a:rPr lang="en-GB" sz="2000" dirty="0" smtClean="0"/>
              <a:t>er </a:t>
            </a:r>
            <a:r>
              <a:rPr lang="en-GB" sz="2000" dirty="0"/>
              <a:t>father’s </a:t>
            </a:r>
            <a:r>
              <a:rPr lang="en-GB" sz="2000" dirty="0" smtClean="0"/>
              <a:t>brutality</a:t>
            </a:r>
            <a:r>
              <a:rPr lang="en-GB" sz="2000" dirty="0"/>
              <a:t> </a:t>
            </a:r>
            <a:r>
              <a:rPr lang="en-GB" sz="2000" dirty="0" smtClean="0"/>
              <a:t>served </a:t>
            </a:r>
            <a:r>
              <a:rPr lang="en-GB" sz="2000" dirty="0"/>
              <a:t>as a model </a:t>
            </a:r>
            <a:r>
              <a:rPr lang="en-GB" sz="2000" dirty="0" smtClean="0"/>
              <a:t>for </a:t>
            </a:r>
            <a:r>
              <a:rPr lang="en-GB" sz="2000" dirty="0" err="1" smtClean="0"/>
              <a:t>Mr</a:t>
            </a:r>
            <a:r>
              <a:rPr lang="en-GB" sz="2000" dirty="0" err="1"/>
              <a:t>.</a:t>
            </a:r>
            <a:r>
              <a:rPr lang="en-GB" sz="2000" dirty="0"/>
              <a:t>____ in </a:t>
            </a:r>
            <a:r>
              <a:rPr lang="en-GB" sz="2000" i="1" dirty="0"/>
              <a:t>The Colour </a:t>
            </a:r>
            <a:r>
              <a:rPr lang="en-GB" sz="2000" i="1" dirty="0" smtClean="0"/>
              <a:t>Purple.</a:t>
            </a:r>
          </a:p>
          <a:p>
            <a:r>
              <a:rPr lang="en-GB" sz="2000" i="1" dirty="0" smtClean="0"/>
              <a:t>She </a:t>
            </a:r>
            <a:r>
              <a:rPr lang="en-GB" sz="2000" i="1" dirty="0"/>
              <a:t>reconciled her feelings with </a:t>
            </a:r>
            <a:r>
              <a:rPr lang="en-GB" sz="2000" i="1" dirty="0" smtClean="0"/>
              <a:t>her</a:t>
            </a:r>
            <a:r>
              <a:rPr lang="en-GB" sz="2000" dirty="0"/>
              <a:t> </a:t>
            </a:r>
            <a:r>
              <a:rPr lang="en-GB" sz="2000" dirty="0" smtClean="0"/>
              <a:t>father </a:t>
            </a:r>
            <a:r>
              <a:rPr lang="en-GB" sz="2000" dirty="0"/>
              <a:t>once she understood the difficult life he had led and </a:t>
            </a:r>
            <a:r>
              <a:rPr lang="en-GB" sz="2000" dirty="0" smtClean="0"/>
              <a:t>the abuse </a:t>
            </a:r>
            <a:r>
              <a:rPr lang="en-GB" sz="2000" dirty="0"/>
              <a:t>that he himself experienced (his mother was </a:t>
            </a:r>
            <a:r>
              <a:rPr lang="en-GB" sz="2000" dirty="0" smtClean="0"/>
              <a:t>murdered coming </a:t>
            </a:r>
            <a:r>
              <a:rPr lang="en-GB" sz="2000" dirty="0"/>
              <a:t>out of church)</a:t>
            </a:r>
            <a:r>
              <a:rPr lang="en-GB" sz="2000" dirty="0" smtClean="0"/>
              <a:t>.</a:t>
            </a:r>
          </a:p>
          <a:p>
            <a:r>
              <a:rPr lang="en-GB" sz="2000" dirty="0" smtClean="0"/>
              <a:t>Walker </a:t>
            </a:r>
            <a:r>
              <a:rPr lang="en-GB" sz="2000" dirty="0"/>
              <a:t>became a literary scholar after her graduation</a:t>
            </a:r>
            <a:r>
              <a:rPr lang="en-GB" sz="2000" dirty="0" smtClean="0"/>
              <a:t>, but </a:t>
            </a:r>
            <a:r>
              <a:rPr lang="en-GB" sz="2000" dirty="0"/>
              <a:t>her work was impeded by “the blind spot” </a:t>
            </a:r>
            <a:r>
              <a:rPr lang="en-GB" sz="2000" dirty="0" smtClean="0"/>
              <a:t>in </a:t>
            </a:r>
            <a:r>
              <a:rPr lang="en-GB" sz="2000" dirty="0"/>
              <a:t>the education that she had received. Walker was fascinated </a:t>
            </a:r>
            <a:r>
              <a:rPr lang="en-GB" sz="2000" dirty="0" smtClean="0"/>
              <a:t>by female </a:t>
            </a:r>
            <a:r>
              <a:rPr lang="en-GB" sz="2000" dirty="0"/>
              <a:t>writers such as Flannery O’Connor but eventually </a:t>
            </a:r>
            <a:r>
              <a:rPr lang="en-GB" sz="2000" dirty="0" smtClean="0"/>
              <a:t>became frustrated </a:t>
            </a:r>
            <a:r>
              <a:rPr lang="en-GB" sz="2000" dirty="0"/>
              <a:t>by the lack of black women writers in the curriculum </a:t>
            </a:r>
            <a:r>
              <a:rPr lang="en-GB" sz="2000" dirty="0" smtClean="0"/>
              <a:t>of colleges</a:t>
            </a:r>
            <a:r>
              <a:rPr lang="en-GB" sz="2000" dirty="0"/>
              <a:t>. Even when she did find black writers being taught, </a:t>
            </a:r>
            <a:r>
              <a:rPr lang="en-GB" sz="2000" dirty="0" smtClean="0"/>
              <a:t>only prominent </a:t>
            </a:r>
            <a:r>
              <a:rPr lang="en-GB" sz="2000" dirty="0"/>
              <a:t>male writers such as Richard Wright and </a:t>
            </a:r>
            <a:r>
              <a:rPr lang="en-GB" sz="2000" dirty="0" smtClean="0"/>
              <a:t>Langston Hughes </a:t>
            </a:r>
            <a:r>
              <a:rPr lang="en-GB" sz="2000" dirty="0"/>
              <a:t>were ever discussed. Walker eventually “discovered” </a:t>
            </a:r>
            <a:r>
              <a:rPr lang="en-GB" sz="2000" dirty="0" smtClean="0"/>
              <a:t>the works </a:t>
            </a:r>
            <a:r>
              <a:rPr lang="en-GB" sz="2000" dirty="0"/>
              <a:t>of </a:t>
            </a:r>
            <a:r>
              <a:rPr lang="en-GB" sz="2000" dirty="0" err="1"/>
              <a:t>Zora</a:t>
            </a:r>
            <a:r>
              <a:rPr lang="en-GB" sz="2000" dirty="0"/>
              <a:t> Neale Hurston, a writer in the mid-twentieth </a:t>
            </a:r>
            <a:r>
              <a:rPr lang="en-GB" sz="2000" dirty="0" smtClean="0"/>
              <a:t>century whose </a:t>
            </a:r>
            <a:r>
              <a:rPr lang="en-GB" sz="2000" dirty="0"/>
              <a:t>apolitical work was shunned in favour of authors </a:t>
            </a:r>
            <a:r>
              <a:rPr lang="en-GB" sz="2000" dirty="0" smtClean="0"/>
              <a:t>such as </a:t>
            </a:r>
            <a:r>
              <a:rPr lang="en-GB" sz="2000" dirty="0"/>
              <a:t>Wright. </a:t>
            </a:r>
          </a:p>
          <a:p>
            <a:pPr>
              <a:buNone/>
            </a:pPr>
            <a:endParaRPr lang="en-GB" sz="20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Creative Writing Splurge</a:t>
            </a:r>
            <a:endParaRPr lang="en-US" dirty="0"/>
          </a:p>
        </p:txBody>
      </p:sp>
      <p:sp>
        <p:nvSpPr>
          <p:cNvPr id="3" name="Content Placeholder 2"/>
          <p:cNvSpPr>
            <a:spLocks noGrp="1"/>
          </p:cNvSpPr>
          <p:nvPr>
            <p:ph idx="1"/>
          </p:nvPr>
        </p:nvSpPr>
        <p:spPr/>
        <p:txBody>
          <a:bodyPr/>
          <a:lstStyle/>
          <a:p>
            <a:r>
              <a:rPr lang="en-US" dirty="0" smtClean="0"/>
              <a:t>Review your creative writing splurge:</a:t>
            </a:r>
          </a:p>
          <a:p>
            <a:r>
              <a:rPr lang="en-US" dirty="0" smtClean="0"/>
              <a:t>What does it tell you about yourself?</a:t>
            </a:r>
          </a:p>
          <a:p>
            <a:r>
              <a:rPr lang="en-US" dirty="0" smtClean="0"/>
              <a:t>Is anyone prepared to share what they </a:t>
            </a:r>
            <a:r>
              <a:rPr lang="en-US" smtClean="0"/>
              <a:t>have written?</a:t>
            </a:r>
            <a:endParaRPr lang="en-US" dirty="0" smtClean="0"/>
          </a:p>
        </p:txBody>
      </p:sp>
    </p:spTree>
    <p:extLst>
      <p:ext uri="{BB962C8B-B14F-4D97-AF65-F5344CB8AC3E}">
        <p14:creationId xmlns:p14="http://schemas.microsoft.com/office/powerpoint/2010/main" val="5953527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Extra Reading:</a:t>
            </a:r>
            <a:endParaRPr lang="en-GB" dirty="0"/>
          </a:p>
        </p:txBody>
      </p:sp>
      <p:sp>
        <p:nvSpPr>
          <p:cNvPr id="3" name="Content Placeholder 2"/>
          <p:cNvSpPr>
            <a:spLocks noGrp="1"/>
          </p:cNvSpPr>
          <p:nvPr>
            <p:ph idx="1"/>
          </p:nvPr>
        </p:nvSpPr>
        <p:spPr/>
        <p:txBody>
          <a:bodyPr/>
          <a:lstStyle/>
          <a:p>
            <a:r>
              <a:rPr lang="en-GB" dirty="0"/>
              <a:t>Harold </a:t>
            </a:r>
            <a:r>
              <a:rPr lang="en-GB" dirty="0" smtClean="0"/>
              <a:t>Bloom - </a:t>
            </a:r>
            <a:r>
              <a:rPr lang="en-GB" i="1" dirty="0"/>
              <a:t>Alice </a:t>
            </a:r>
            <a:r>
              <a:rPr lang="en-GB" i="1" dirty="0" smtClean="0"/>
              <a:t>Walker</a:t>
            </a:r>
          </a:p>
          <a:p>
            <a:r>
              <a:rPr lang="en-GB" dirty="0" smtClean="0"/>
              <a:t>Sara Mills et al - </a:t>
            </a:r>
            <a:r>
              <a:rPr lang="en-GB" i="1" dirty="0" smtClean="0"/>
              <a:t>Feminist Readings/Feminist Reading</a:t>
            </a:r>
          </a:p>
          <a:p>
            <a:r>
              <a:rPr lang="en-GB" dirty="0" smtClean="0"/>
              <a:t>Alice Walker - </a:t>
            </a:r>
            <a:r>
              <a:rPr lang="en-GB" i="1" dirty="0"/>
              <a:t>In Search of Our Mothers’ Gardens: Womanist </a:t>
            </a:r>
            <a:r>
              <a:rPr lang="en-GB" i="1" dirty="0" smtClean="0"/>
              <a:t>Prose</a:t>
            </a:r>
          </a:p>
          <a:p>
            <a:r>
              <a:rPr lang="en-GB" i="1" dirty="0" smtClean="0"/>
              <a:t>Alice Walker Banned – Alice Walker</a:t>
            </a:r>
            <a:endParaRPr lang="en-GB" dirty="0"/>
          </a:p>
        </p:txBody>
      </p:sp>
    </p:spTree>
    <p:extLst>
      <p:ext uri="{BB962C8B-B14F-4D97-AF65-F5344CB8AC3E}">
        <p14:creationId xmlns:p14="http://schemas.microsoft.com/office/powerpoint/2010/main" val="36662173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Beauty in Truth</a:t>
            </a:r>
            <a:endParaRPr lang="en-GB" dirty="0"/>
          </a:p>
        </p:txBody>
      </p:sp>
      <p:sp>
        <p:nvSpPr>
          <p:cNvPr id="3" name="Content Placeholder 2"/>
          <p:cNvSpPr>
            <a:spLocks noGrp="1"/>
          </p:cNvSpPr>
          <p:nvPr>
            <p:ph idx="1"/>
          </p:nvPr>
        </p:nvSpPr>
        <p:spPr/>
        <p:txBody>
          <a:bodyPr/>
          <a:lstStyle/>
          <a:p>
            <a:pPr marL="0" indent="0">
              <a:buNone/>
            </a:pPr>
            <a:r>
              <a:rPr lang="en-GB" dirty="0" smtClean="0">
                <a:hlinkClick r:id="rId2"/>
              </a:rPr>
              <a:t>Alice Walker Q&amp;A discussion: Beauty In Truth – YouTube</a:t>
            </a:r>
            <a:endParaRPr lang="en-GB" dirty="0" smtClean="0"/>
          </a:p>
          <a:p>
            <a:r>
              <a:rPr lang="en-GB" dirty="0" smtClean="0"/>
              <a:t>1.50-15mins</a:t>
            </a:r>
          </a:p>
          <a:p>
            <a:endParaRPr lang="en-GB" dirty="0"/>
          </a:p>
          <a:p>
            <a:r>
              <a:rPr lang="en-GB" dirty="0">
                <a:hlinkClick r:id="rId3"/>
              </a:rPr>
              <a:t>https://www.youtube.com/watch?v=H-</a:t>
            </a:r>
            <a:r>
              <a:rPr lang="en-GB" dirty="0" smtClean="0">
                <a:hlinkClick r:id="rId3"/>
              </a:rPr>
              <a:t>a49NJIuH4</a:t>
            </a:r>
            <a:endParaRPr lang="en-GB" dirty="0" smtClean="0"/>
          </a:p>
          <a:p>
            <a:endParaRPr lang="en-GB" dirty="0"/>
          </a:p>
        </p:txBody>
      </p:sp>
    </p:spTree>
    <p:extLst>
      <p:ext uri="{BB962C8B-B14F-4D97-AF65-F5344CB8AC3E}">
        <p14:creationId xmlns:p14="http://schemas.microsoft.com/office/powerpoint/2010/main" val="33542043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and Blogging</a:t>
            </a:r>
            <a:endParaRPr lang="en-US" dirty="0"/>
          </a:p>
        </p:txBody>
      </p:sp>
      <p:sp>
        <p:nvSpPr>
          <p:cNvPr id="3" name="Content Placeholder 2"/>
          <p:cNvSpPr>
            <a:spLocks noGrp="1"/>
          </p:cNvSpPr>
          <p:nvPr>
            <p:ph idx="1"/>
          </p:nvPr>
        </p:nvSpPr>
        <p:spPr/>
        <p:txBody>
          <a:bodyPr/>
          <a:lstStyle/>
          <a:p>
            <a:r>
              <a:rPr lang="en-US" dirty="0" smtClean="0"/>
              <a:t>Lets take 10 minutes to review where we are with our planning and preparation.</a:t>
            </a:r>
            <a:endParaRPr lang="en-US" dirty="0"/>
          </a:p>
        </p:txBody>
      </p:sp>
    </p:spTree>
    <p:extLst>
      <p:ext uri="{BB962C8B-B14F-4D97-AF65-F5344CB8AC3E}">
        <p14:creationId xmlns:p14="http://schemas.microsoft.com/office/powerpoint/2010/main" val="1694122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Celebrated and Censored</a:t>
            </a:r>
            <a:endParaRPr lang="en-US" dirty="0"/>
          </a:p>
        </p:txBody>
      </p:sp>
      <p:sp>
        <p:nvSpPr>
          <p:cNvPr id="3" name="Content Placeholder 2"/>
          <p:cNvSpPr>
            <a:spLocks noGrp="1"/>
          </p:cNvSpPr>
          <p:nvPr>
            <p:ph idx="1"/>
          </p:nvPr>
        </p:nvSpPr>
        <p:spPr/>
        <p:txBody>
          <a:bodyPr>
            <a:normAutofit fontScale="77500" lnSpcReduction="20000"/>
          </a:bodyPr>
          <a:lstStyle/>
          <a:p>
            <a:r>
              <a:rPr lang="en-US" dirty="0"/>
              <a:t>Her novel, </a:t>
            </a:r>
            <a:r>
              <a:rPr lang="en-US" i="1" dirty="0" smtClean="0"/>
              <a:t>The </a:t>
            </a:r>
            <a:r>
              <a:rPr lang="en-US" i="1" dirty="0" err="1" smtClean="0"/>
              <a:t>Colour</a:t>
            </a:r>
            <a:r>
              <a:rPr lang="en-US" i="1" dirty="0" smtClean="0"/>
              <a:t> Purple</a:t>
            </a:r>
            <a:r>
              <a:rPr lang="en-US" dirty="0" smtClean="0"/>
              <a:t>, won the Pulitzer Prize and National Book Award in 1983 – the following year it was challenged as inappropriate reading material for students. In the decades since, Walker has addressed censorship in speeches, essays and a book </a:t>
            </a:r>
            <a:r>
              <a:rPr lang="en-US" i="1" dirty="0" smtClean="0"/>
              <a:t>Alice Walker Banned</a:t>
            </a:r>
            <a:r>
              <a:rPr lang="en-US" dirty="0" smtClean="0"/>
              <a:t>. </a:t>
            </a:r>
          </a:p>
          <a:p>
            <a:r>
              <a:rPr lang="en-US" dirty="0"/>
              <a:t>According to the American Library Association, </a:t>
            </a:r>
            <a:r>
              <a:rPr lang="en-US" i="1" dirty="0"/>
              <a:t>The </a:t>
            </a:r>
            <a:r>
              <a:rPr lang="en-US" i="1" dirty="0" err="1" smtClean="0"/>
              <a:t>Colour</a:t>
            </a:r>
            <a:r>
              <a:rPr lang="en-US" i="1" dirty="0" smtClean="0"/>
              <a:t> </a:t>
            </a:r>
            <a:r>
              <a:rPr lang="en-US" i="1" dirty="0"/>
              <a:t>Purple</a:t>
            </a:r>
            <a:r>
              <a:rPr lang="en-US" dirty="0"/>
              <a:t> was first challenged in Oakland, California schools in 1984—removed from or retained by schools and libraries after serious debates in 1985, 1986, 1989, 1990, 1992, 1995, 1996, 1997, 1999, 2002—and </a:t>
            </a:r>
            <a:r>
              <a:rPr lang="en-US" dirty="0" smtClean="0"/>
              <a:t>more </a:t>
            </a:r>
            <a:r>
              <a:rPr lang="en-US" dirty="0"/>
              <a:t>recently challenged in Morgantown, North Carolina schools in 2008. </a:t>
            </a:r>
            <a:endParaRPr lang="en-US" dirty="0" smtClean="0"/>
          </a:p>
          <a:p>
            <a:r>
              <a:rPr lang="en-US" dirty="0" smtClean="0">
                <a:solidFill>
                  <a:srgbClr val="FF0000"/>
                </a:solidFill>
              </a:rPr>
              <a:t>Why do you think The </a:t>
            </a:r>
            <a:r>
              <a:rPr lang="en-US" dirty="0" err="1" smtClean="0">
                <a:solidFill>
                  <a:srgbClr val="FF0000"/>
                </a:solidFill>
              </a:rPr>
              <a:t>Colour</a:t>
            </a:r>
            <a:r>
              <a:rPr lang="en-US" dirty="0" smtClean="0">
                <a:solidFill>
                  <a:srgbClr val="FF0000"/>
                </a:solidFill>
              </a:rPr>
              <a:t> Purple is both celebrated and censored?</a:t>
            </a:r>
            <a:endParaRPr lang="en-US" dirty="0">
              <a:solidFill>
                <a:srgbClr val="FF0000"/>
              </a:solidFill>
            </a:endParaRPr>
          </a:p>
        </p:txBody>
      </p:sp>
    </p:spTree>
    <p:extLst>
      <p:ext uri="{BB962C8B-B14F-4D97-AF65-F5344CB8AC3E}">
        <p14:creationId xmlns:p14="http://schemas.microsoft.com/office/powerpoint/2010/main" val="779774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Alice Walker on her reception:</a:t>
            </a:r>
            <a:endParaRPr lang="en-US" dirty="0"/>
          </a:p>
        </p:txBody>
      </p:sp>
      <p:sp>
        <p:nvSpPr>
          <p:cNvPr id="3" name="Content Placeholder 2"/>
          <p:cNvSpPr>
            <a:spLocks noGrp="1"/>
          </p:cNvSpPr>
          <p:nvPr>
            <p:ph idx="1"/>
          </p:nvPr>
        </p:nvSpPr>
        <p:spPr/>
        <p:txBody>
          <a:bodyPr>
            <a:normAutofit fontScale="62500" lnSpcReduction="20000"/>
          </a:bodyPr>
          <a:lstStyle/>
          <a:p>
            <a:r>
              <a:rPr lang="en-US" b="1" dirty="0"/>
              <a:t>Alice Walker</a:t>
            </a:r>
            <a:r>
              <a:rPr lang="en-US" dirty="0"/>
              <a:t>: I found it very interesting; however I was very busy at the time working on making a film of the book with Steven Spielberg.  I remember feeling, and understanding, the fear that drove some parents in the schools to wish to ban </a:t>
            </a:r>
            <a:r>
              <a:rPr lang="en-US" i="1" dirty="0"/>
              <a:t>The Color Purple</a:t>
            </a:r>
            <a:r>
              <a:rPr lang="en-US" dirty="0"/>
              <a:t>.  I realized, given the sexism in our culture, that some of the complainers were probably people who had at some time sexually abused children.  Or, they had been sexually abused themselves and could not bear thinking about it, as adults. There were also those who felt the language, or way of speaking, of their parents and grandparents would best be forgotten, since it was not “correct” standard English speech.  I actually felt a lot of compassion for everyone.  Black men had a fear they were being trashed in the character of Mister and had no faith that he could redeem himself.  Which he does, by novel’s end.  The lesbian nature of </a:t>
            </a:r>
            <a:r>
              <a:rPr lang="en-US" dirty="0" err="1"/>
              <a:t>Shug</a:t>
            </a:r>
            <a:r>
              <a:rPr lang="en-US" dirty="0"/>
              <a:t> and </a:t>
            </a:r>
            <a:r>
              <a:rPr lang="en-US" dirty="0" err="1"/>
              <a:t>Celie’s</a:t>
            </a:r>
            <a:r>
              <a:rPr lang="en-US" dirty="0"/>
              <a:t> relationship was especially hard to bear for people who believe sex, like marriage, should only occur between a woman and a man.  It was a lot.  And yet, for me, those considerations were all secondary to the overarching expression in the book of spirituality and the assurance found by many of the characters that the divine is all around us in Nature.</a:t>
            </a:r>
          </a:p>
        </p:txBody>
      </p:sp>
    </p:spTree>
    <p:extLst>
      <p:ext uri="{BB962C8B-B14F-4D97-AF65-F5344CB8AC3E}">
        <p14:creationId xmlns:p14="http://schemas.microsoft.com/office/powerpoint/2010/main" val="25149095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0728"/>
            <a:ext cx="8229600" cy="4968552"/>
          </a:xfrm>
        </p:spPr>
        <p:txBody>
          <a:bodyPr>
            <a:normAutofit/>
          </a:bodyPr>
          <a:lstStyle/>
          <a:p>
            <a:endParaRPr lang="en-GB" dirty="0" smtClean="0"/>
          </a:p>
          <a:p>
            <a:pPr marL="0" indent="0">
              <a:buNone/>
            </a:pPr>
            <a:r>
              <a:rPr lang="en-GB" dirty="0" smtClean="0">
                <a:solidFill>
                  <a:srgbClr val="FF0000"/>
                </a:solidFill>
              </a:rPr>
              <a:t>What do you imagine critics have said of her work?</a:t>
            </a:r>
          </a:p>
          <a:p>
            <a:r>
              <a:rPr lang="en-GB" dirty="0" smtClean="0"/>
              <a:t>Critics </a:t>
            </a:r>
            <a:r>
              <a:rPr lang="en-GB" dirty="0"/>
              <a:t>of Walker have stated that she has portrayed black men as cruel in her works, which has sustained stereotypes of black male violence.</a:t>
            </a:r>
          </a:p>
          <a:p>
            <a:pPr>
              <a:buNone/>
            </a:pPr>
            <a:endParaRPr lang="en-GB" dirty="0"/>
          </a:p>
          <a:p>
            <a:pPr>
              <a:buNone/>
            </a:pPr>
            <a:r>
              <a:rPr lang="en-GB" dirty="0" smtClean="0">
                <a:solidFill>
                  <a:srgbClr val="FF0000"/>
                </a:solidFill>
              </a:rPr>
              <a:t>How would you respond to these critics?</a:t>
            </a:r>
            <a:endParaRPr lang="en-GB" dirty="0">
              <a:solidFill>
                <a:srgbClr val="FF0000"/>
              </a:solidFill>
            </a:endParaRPr>
          </a:p>
        </p:txBody>
      </p:sp>
      <p:sp>
        <p:nvSpPr>
          <p:cNvPr id="4" name="Title 1"/>
          <p:cNvSpPr txBox="1">
            <a:spLocks/>
          </p:cNvSpPr>
          <p:nvPr/>
        </p:nvSpPr>
        <p:spPr>
          <a:xfrm>
            <a:off x="611560" y="188640"/>
            <a:ext cx="7772400" cy="1470025"/>
          </a:xfrm>
          <a:prstGeom prst="rect">
            <a:avLst/>
          </a:prstGeom>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t>Why do you think The Colour Purple has been banned from schools?</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Interview: </a:t>
            </a:r>
            <a:r>
              <a:rPr lang="en-GB" sz="3200" dirty="0" smtClean="0">
                <a:hlinkClick r:id="rId2"/>
              </a:rPr>
              <a:t>Alice Walker: Writing What’s Right - Guernica</a:t>
            </a:r>
            <a:endParaRPr lang="en-GB" sz="3200" dirty="0"/>
          </a:p>
        </p:txBody>
      </p:sp>
      <p:sp>
        <p:nvSpPr>
          <p:cNvPr id="3" name="Content Placeholder 2"/>
          <p:cNvSpPr>
            <a:spLocks noGrp="1"/>
          </p:cNvSpPr>
          <p:nvPr>
            <p:ph idx="1"/>
          </p:nvPr>
        </p:nvSpPr>
        <p:spPr>
          <a:xfrm>
            <a:off x="323528" y="1600200"/>
            <a:ext cx="8363272" cy="4853136"/>
          </a:xfrm>
        </p:spPr>
        <p:txBody>
          <a:bodyPr>
            <a:normAutofit fontScale="70000" lnSpcReduction="20000"/>
          </a:bodyPr>
          <a:lstStyle/>
          <a:p>
            <a:r>
              <a:rPr lang="en-GB" b="1" dirty="0" smtClean="0"/>
              <a:t>Guernica</a:t>
            </a:r>
            <a:r>
              <a:rPr lang="en-GB" dirty="0" smtClean="0"/>
              <a:t>: What’s most at stake when a book like The </a:t>
            </a:r>
            <a:r>
              <a:rPr lang="en-GB" dirty="0" err="1" smtClean="0"/>
              <a:t>Color</a:t>
            </a:r>
            <a:r>
              <a:rPr lang="en-GB" dirty="0" smtClean="0"/>
              <a:t> Purple is banned?  What’s at stake for women, and women of </a:t>
            </a:r>
            <a:r>
              <a:rPr lang="en-GB" dirty="0" err="1" smtClean="0"/>
              <a:t>color</a:t>
            </a:r>
            <a:r>
              <a:rPr lang="en-GB" dirty="0" smtClean="0"/>
              <a:t>, when a story like this is silenced?</a:t>
            </a:r>
          </a:p>
          <a:p>
            <a:r>
              <a:rPr lang="en-GB" b="1" dirty="0" smtClean="0"/>
              <a:t>Alice Walker</a:t>
            </a:r>
            <a:r>
              <a:rPr lang="en-GB" dirty="0" smtClean="0"/>
              <a:t>: Great Literature is help for humans.  It is medicine of the highest order.  In a more aware culture, writers would be considered priests.  And, in fact, I have approached writing in a distinctly priestess frame of mind.  I know what </a:t>
            </a:r>
            <a:r>
              <a:rPr lang="en-GB" i="1" dirty="0" smtClean="0"/>
              <a:t>The </a:t>
            </a:r>
            <a:r>
              <a:rPr lang="en-GB" i="1" dirty="0" err="1" smtClean="0"/>
              <a:t>Color</a:t>
            </a:r>
            <a:r>
              <a:rPr lang="en-GB" i="1" dirty="0" smtClean="0"/>
              <a:t> Purple</a:t>
            </a:r>
            <a:r>
              <a:rPr lang="en-GB" dirty="0" smtClean="0"/>
              <a:t> can mean to people, women and men, who have no voice. Who believe they have few choices in life.  It can open to them, to their view, the full abundance of this amazing journey we are all on.  It can lift them into a new realization of their own power, beauty, love, courage.  It is a book that unites the present with the past, therefore giving people a sense of history and of timelessness they might never achieve otherwise.  And even were it not “great” literature, it has the best interests of all of us humans at heart.  That we grow, change, challenge, encourage, love fiercely in the awareness that real love can never be incorrect.</a:t>
            </a:r>
          </a:p>
          <a:p>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Accused of “self-censorship”</a:t>
            </a:r>
            <a:endParaRPr lang="en-US" dirty="0"/>
          </a:p>
        </p:txBody>
      </p:sp>
      <p:sp>
        <p:nvSpPr>
          <p:cNvPr id="3" name="Content Placeholder 2"/>
          <p:cNvSpPr>
            <a:spLocks noGrp="1"/>
          </p:cNvSpPr>
          <p:nvPr>
            <p:ph idx="1"/>
          </p:nvPr>
        </p:nvSpPr>
        <p:spPr/>
        <p:txBody>
          <a:bodyPr>
            <a:normAutofit fontScale="77500" lnSpcReduction="20000"/>
          </a:bodyPr>
          <a:lstStyle/>
          <a:p>
            <a:r>
              <a:rPr lang="en-US" dirty="0"/>
              <a:t>Walker wrote on June 9, in which she declined a request from Israel’s </a:t>
            </a:r>
            <a:r>
              <a:rPr lang="en-US" dirty="0" err="1"/>
              <a:t>Yediot</a:t>
            </a:r>
            <a:r>
              <a:rPr lang="en-US" dirty="0"/>
              <a:t> Books to publish </a:t>
            </a:r>
            <a:r>
              <a:rPr lang="en-US" i="1" dirty="0"/>
              <a:t>The Color Purple</a:t>
            </a:r>
            <a:r>
              <a:rPr lang="en-US" dirty="0"/>
              <a:t> in Hebrew. Walker cited her participation in the Boycott Divestment Sanctions (BDS) movement, in response to Israel’s treatment of Palestinians within and outside its current borders. As she puts it, “I would so like knowing my books are read by the people of your country… I am hopeful that one day, maybe soon this will happen.” When change comes, she will happily release the book</a:t>
            </a:r>
            <a:r>
              <a:rPr lang="en-US" dirty="0" smtClean="0"/>
              <a:t>.</a:t>
            </a:r>
          </a:p>
          <a:p>
            <a:r>
              <a:rPr lang="en-US" dirty="0" smtClean="0">
                <a:solidFill>
                  <a:srgbClr val="FF0000"/>
                </a:solidFill>
              </a:rPr>
              <a:t>Read her letter, what are the benefits or limitations of using “censorship” as a form of protest?</a:t>
            </a:r>
          </a:p>
          <a:p>
            <a:r>
              <a:rPr lang="en-US" dirty="0" smtClean="0">
                <a:solidFill>
                  <a:srgbClr val="FF0000"/>
                </a:solidFill>
              </a:rPr>
              <a:t>What is your opinion of the use of “censorship” as an act of political resistance?</a:t>
            </a:r>
            <a:endParaRPr lang="en-US" dirty="0">
              <a:solidFill>
                <a:srgbClr val="FF0000"/>
              </a:solidFill>
            </a:endParaRPr>
          </a:p>
        </p:txBody>
      </p:sp>
    </p:spTree>
    <p:extLst>
      <p:ext uri="{BB962C8B-B14F-4D97-AF65-F5344CB8AC3E}">
        <p14:creationId xmlns:p14="http://schemas.microsoft.com/office/powerpoint/2010/main" val="27239218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your Curriculums</a:t>
            </a:r>
            <a:endParaRPr lang="en-US" dirty="0"/>
          </a:p>
        </p:txBody>
      </p:sp>
      <p:sp>
        <p:nvSpPr>
          <p:cNvPr id="3" name="Content Placeholder 2"/>
          <p:cNvSpPr>
            <a:spLocks noGrp="1"/>
          </p:cNvSpPr>
          <p:nvPr>
            <p:ph idx="1"/>
          </p:nvPr>
        </p:nvSpPr>
        <p:spPr/>
        <p:txBody>
          <a:bodyPr>
            <a:normAutofit lnSpcReduction="10000"/>
          </a:bodyPr>
          <a:lstStyle/>
          <a:p>
            <a:r>
              <a:rPr lang="en-US" dirty="0" smtClean="0"/>
              <a:t>Consider what your school or university curriculum </a:t>
            </a:r>
            <a:r>
              <a:rPr lang="en-US" dirty="0"/>
              <a:t>i</a:t>
            </a:r>
            <a:r>
              <a:rPr lang="en-US" dirty="0" smtClean="0"/>
              <a:t>s missing?</a:t>
            </a:r>
          </a:p>
          <a:p>
            <a:r>
              <a:rPr lang="en-US" dirty="0" smtClean="0"/>
              <a:t>What would you like to study?</a:t>
            </a:r>
          </a:p>
          <a:p>
            <a:r>
              <a:rPr lang="en-US" dirty="0" smtClean="0"/>
              <a:t>Review the modules on offer – what would you like to see more of, or what is missing/underrepresented?</a:t>
            </a:r>
          </a:p>
          <a:p>
            <a:r>
              <a:rPr lang="en-US" dirty="0" smtClean="0"/>
              <a:t>If you can think of topics that are underrepresented, examine why this might be.</a:t>
            </a:r>
          </a:p>
          <a:p>
            <a:endParaRPr lang="en-US" dirty="0"/>
          </a:p>
        </p:txBody>
      </p:sp>
    </p:spTree>
    <p:extLst>
      <p:ext uri="{BB962C8B-B14F-4D97-AF65-F5344CB8AC3E}">
        <p14:creationId xmlns:p14="http://schemas.microsoft.com/office/powerpoint/2010/main" val="37491646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334</TotalTime>
  <Words>2256</Words>
  <Application>Microsoft Macintosh PowerPoint</Application>
  <PresentationFormat>On-screen Show (4:3)</PresentationFormat>
  <Paragraphs>129</Paragraphs>
  <Slides>33</Slides>
  <Notes>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Gender and Power in Alice Walker’s The Colour Purple</vt:lpstr>
      <vt:lpstr>Notices</vt:lpstr>
      <vt:lpstr>What do we know about Alice Walker?</vt:lpstr>
      <vt:lpstr>Celebrated and Censored</vt:lpstr>
      <vt:lpstr>Alice Walker on her reception:</vt:lpstr>
      <vt:lpstr>PowerPoint Presentation</vt:lpstr>
      <vt:lpstr>Interview: Alice Walker: Writing What’s Right - Guernica</vt:lpstr>
      <vt:lpstr>Accused of “self-censorship”</vt:lpstr>
      <vt:lpstr>Review your Curriculums</vt:lpstr>
      <vt:lpstr>Design your own curriculum</vt:lpstr>
      <vt:lpstr>Language and Power</vt:lpstr>
      <vt:lpstr>Celie’s Language</vt:lpstr>
      <vt:lpstr>Eye Dialect</vt:lpstr>
      <vt:lpstr>Autonomy through Language</vt:lpstr>
      <vt:lpstr>Letter Novels</vt:lpstr>
      <vt:lpstr>Nettie’s Letters</vt:lpstr>
      <vt:lpstr>Nettie’s Letters</vt:lpstr>
      <vt:lpstr>Nettie’s letters have three functions</vt:lpstr>
      <vt:lpstr>Language and Power</vt:lpstr>
      <vt:lpstr>Walker the Womanist/Black Feminist/ Feminist of Colour</vt:lpstr>
      <vt:lpstr>PowerPoint Presentation</vt:lpstr>
      <vt:lpstr>bell hooks</vt:lpstr>
      <vt:lpstr>What do you know about GamerGate?</vt:lpstr>
      <vt:lpstr>Should we live in a society where we are free to express all opinions?</vt:lpstr>
      <vt:lpstr>PowerPoint Presentation</vt:lpstr>
      <vt:lpstr>Anita Sarkeesian explained:</vt:lpstr>
      <vt:lpstr>Anita Sarkeesian explained:</vt:lpstr>
      <vt:lpstr>Silencing Feminists</vt:lpstr>
      <vt:lpstr>Silence to Articulation</vt:lpstr>
      <vt:lpstr>Creative Writing Splurge</vt:lpstr>
      <vt:lpstr>Extra Reading:</vt:lpstr>
      <vt:lpstr>Beauty in Truth</vt:lpstr>
      <vt:lpstr>Assessment and Blogging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Alice Walker – The Colour Purple</dc:title>
  <dc:creator>Roxanne</dc:creator>
  <cp:lastModifiedBy>Roxanne Bibizadeh</cp:lastModifiedBy>
  <cp:revision>60</cp:revision>
  <dcterms:created xsi:type="dcterms:W3CDTF">2014-05-11T20:34:08Z</dcterms:created>
  <dcterms:modified xsi:type="dcterms:W3CDTF">2016-02-02T14:38:08Z</dcterms:modified>
</cp:coreProperties>
</file>