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5"/>
  </p:notesMasterIdLst>
  <p:sldIdLst>
    <p:sldId id="256" r:id="rId2"/>
    <p:sldId id="295" r:id="rId3"/>
    <p:sldId id="257" r:id="rId4"/>
    <p:sldId id="258" r:id="rId5"/>
    <p:sldId id="259" r:id="rId6"/>
    <p:sldId id="274" r:id="rId7"/>
    <p:sldId id="261" r:id="rId8"/>
    <p:sldId id="296" r:id="rId9"/>
    <p:sldId id="260" r:id="rId10"/>
    <p:sldId id="262" r:id="rId11"/>
    <p:sldId id="263" r:id="rId12"/>
    <p:sldId id="264" r:id="rId13"/>
    <p:sldId id="267" r:id="rId14"/>
    <p:sldId id="271" r:id="rId15"/>
    <p:sldId id="272" r:id="rId16"/>
    <p:sldId id="279" r:id="rId17"/>
    <p:sldId id="280" r:id="rId18"/>
    <p:sldId id="270" r:id="rId19"/>
    <p:sldId id="278" r:id="rId20"/>
    <p:sldId id="284" r:id="rId21"/>
    <p:sldId id="286" r:id="rId22"/>
    <p:sldId id="281" r:id="rId23"/>
    <p:sldId id="266" r:id="rId24"/>
    <p:sldId id="282" r:id="rId25"/>
    <p:sldId id="283" r:id="rId26"/>
    <p:sldId id="265" r:id="rId27"/>
    <p:sldId id="277" r:id="rId28"/>
    <p:sldId id="269" r:id="rId29"/>
    <p:sldId id="268" r:id="rId30"/>
    <p:sldId id="276" r:id="rId31"/>
    <p:sldId id="288" r:id="rId32"/>
    <p:sldId id="289" r:id="rId33"/>
    <p:sldId id="290" r:id="rId34"/>
    <p:sldId id="292" r:id="rId35"/>
    <p:sldId id="291" r:id="rId36"/>
    <p:sldId id="293" r:id="rId37"/>
    <p:sldId id="294" r:id="rId38"/>
    <p:sldId id="275" r:id="rId39"/>
    <p:sldId id="287" r:id="rId40"/>
    <p:sldId id="273" r:id="rId41"/>
    <p:sldId id="285" r:id="rId42"/>
    <p:sldId id="297" r:id="rId43"/>
    <p:sldId id="298"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8" d="100"/>
          <a:sy n="78" d="100"/>
        </p:scale>
        <p:origin x="-104" y="-7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56ADE6-10B2-4101-9099-80242A7B46AE}" type="datetimeFigureOut">
              <a:rPr lang="en-GB" smtClean="0"/>
              <a:t>05/02/19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539EF4-3F48-4247-AD6D-D1B45958FEAB}" type="slidenum">
              <a:rPr lang="en-GB" smtClean="0"/>
              <a:t>‹#›</a:t>
            </a:fld>
            <a:endParaRPr lang="en-GB"/>
          </a:p>
        </p:txBody>
      </p:sp>
    </p:spTree>
    <p:extLst>
      <p:ext uri="{BB962C8B-B14F-4D97-AF65-F5344CB8AC3E}">
        <p14:creationId xmlns:p14="http://schemas.microsoft.com/office/powerpoint/2010/main" val="2188865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A539EF4-3F48-4247-AD6D-D1B45958FEAB}" type="slidenum">
              <a:rPr lang="en-GB" smtClean="0"/>
              <a:t>6</a:t>
            </a:fld>
            <a:endParaRPr lang="en-GB"/>
          </a:p>
        </p:txBody>
      </p:sp>
    </p:spTree>
    <p:extLst>
      <p:ext uri="{BB962C8B-B14F-4D97-AF65-F5344CB8AC3E}">
        <p14:creationId xmlns:p14="http://schemas.microsoft.com/office/powerpoint/2010/main" val="2421319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A539EF4-3F48-4247-AD6D-D1B45958FEAB}" type="slidenum">
              <a:rPr lang="en-GB" smtClean="0"/>
              <a:t>11</a:t>
            </a:fld>
            <a:endParaRPr lang="en-GB"/>
          </a:p>
        </p:txBody>
      </p:sp>
    </p:spTree>
    <p:extLst>
      <p:ext uri="{BB962C8B-B14F-4D97-AF65-F5344CB8AC3E}">
        <p14:creationId xmlns:p14="http://schemas.microsoft.com/office/powerpoint/2010/main" val="2390507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A539EF4-3F48-4247-AD6D-D1B45958FEAB}" type="slidenum">
              <a:rPr lang="en-GB" smtClean="0"/>
              <a:t>14</a:t>
            </a:fld>
            <a:endParaRPr lang="en-GB"/>
          </a:p>
        </p:txBody>
      </p:sp>
    </p:spTree>
    <p:extLst>
      <p:ext uri="{BB962C8B-B14F-4D97-AF65-F5344CB8AC3E}">
        <p14:creationId xmlns:p14="http://schemas.microsoft.com/office/powerpoint/2010/main" val="2871971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456D1F5-5F17-441D-9773-7CAAF77333AC}" type="datetime1">
              <a:rPr lang="en-US" smtClean="0"/>
              <a:t>05/02/19</a:t>
            </a:fld>
            <a:endParaRPr lang="en-US" dirty="0"/>
          </a:p>
        </p:txBody>
      </p:sp>
      <p:sp>
        <p:nvSpPr>
          <p:cNvPr id="5"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509807-489D-4DA1-AE29-82337C120123}" type="datetime1">
              <a:rPr lang="en-US" smtClean="0"/>
              <a:t>05/02/19</a:t>
            </a:fld>
            <a:endParaRPr lang="en-US" dirty="0"/>
          </a:p>
        </p:txBody>
      </p:sp>
      <p:sp>
        <p:nvSpPr>
          <p:cNvPr id="6" name="Footer Placeholder 5"/>
          <p:cNvSpPr>
            <a:spLocks noGrp="1"/>
          </p:cNvSpPr>
          <p:nvPr>
            <p:ph type="ftr" sz="quarter" idx="11"/>
          </p:nvPr>
        </p:nvSpPr>
        <p:spPr/>
        <p:txBody>
          <a:bodyPr/>
          <a:lstStyle/>
          <a:p>
            <a:r>
              <a:rPr lang="en-US" smtClean="0"/>
              <a:t>http://www.infoplease.com/spot/banned-harry.html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AC3A36-C5F2-488F-82CF-EB18BB1F5A30}" type="datetime1">
              <a:rPr lang="en-US" smtClean="0"/>
              <a:t>05/02/19</a:t>
            </a:fld>
            <a:endParaRPr lang="en-US" dirty="0"/>
          </a:p>
        </p:txBody>
      </p:sp>
      <p:sp>
        <p:nvSpPr>
          <p:cNvPr id="5"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DD183C-4264-4EB4-A567-B9CDD2AF123B}" type="datetime1">
              <a:rPr lang="en-US" smtClean="0"/>
              <a:t>05/02/19</a:t>
            </a:fld>
            <a:endParaRPr lang="en-US" dirty="0"/>
          </a:p>
        </p:txBody>
      </p:sp>
      <p:sp>
        <p:nvSpPr>
          <p:cNvPr id="5"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8654B6-FFC4-4AAA-B745-F56833DE61C4}" type="datetime1">
              <a:rPr lang="en-US" smtClean="0"/>
              <a:t>05/02/19</a:t>
            </a:fld>
            <a:endParaRPr lang="en-US" dirty="0"/>
          </a:p>
        </p:txBody>
      </p:sp>
      <p:sp>
        <p:nvSpPr>
          <p:cNvPr id="5"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4EB95E1-A3DD-4638-AB11-3CB1A04C01C9}" type="datetime1">
              <a:rPr lang="en-US" smtClean="0"/>
              <a:t>05/02/19</a:t>
            </a:fld>
            <a:endParaRPr lang="en-US" dirty="0"/>
          </a:p>
        </p:txBody>
      </p:sp>
      <p:sp>
        <p:nvSpPr>
          <p:cNvPr id="4"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FF7FB78-56AD-49A7-8ADD-F679AB50743C}" type="datetime1">
              <a:rPr lang="en-US" smtClean="0"/>
              <a:t>05/02/19</a:t>
            </a:fld>
            <a:endParaRPr lang="en-US" dirty="0"/>
          </a:p>
        </p:txBody>
      </p:sp>
      <p:sp>
        <p:nvSpPr>
          <p:cNvPr id="4"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E98A9A-AF85-4CB8-BF2F-2F8B60945497}" type="datetime1">
              <a:rPr lang="en-US" smtClean="0"/>
              <a:t>05/02/19</a:t>
            </a:fld>
            <a:endParaRPr lang="en-US" dirty="0"/>
          </a:p>
        </p:txBody>
      </p:sp>
      <p:sp>
        <p:nvSpPr>
          <p:cNvPr id="5"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C1B1EB-B6BA-41CB-A5AE-72AF33033310}" type="datetime1">
              <a:rPr lang="en-US" smtClean="0"/>
              <a:t>05/02/19</a:t>
            </a:fld>
            <a:endParaRPr lang="en-US" dirty="0"/>
          </a:p>
        </p:txBody>
      </p:sp>
      <p:sp>
        <p:nvSpPr>
          <p:cNvPr id="5"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8006F561-FD13-48BE-8519-44B50BD26F6D}" type="datetime1">
              <a:rPr lang="en-US" smtClean="0"/>
              <a:t>05/02/19</a:t>
            </a:fld>
            <a:endParaRPr lang="en-US" dirty="0"/>
          </a:p>
        </p:txBody>
      </p:sp>
      <p:sp>
        <p:nvSpPr>
          <p:cNvPr id="5"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9B0656-12F2-4E4A-91D2-9F1945A25A67}" type="datetime1">
              <a:rPr lang="en-US" smtClean="0"/>
              <a:t>05/02/19</a:t>
            </a:fld>
            <a:endParaRPr lang="en-US" dirty="0"/>
          </a:p>
        </p:txBody>
      </p:sp>
      <p:sp>
        <p:nvSpPr>
          <p:cNvPr id="5" name="Footer Placeholder 4"/>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DF1EFD2-EBB4-40BC-AA81-65C1EC9FA2F5}" type="datetime1">
              <a:rPr lang="en-US" smtClean="0"/>
              <a:t>05/02/19</a:t>
            </a:fld>
            <a:endParaRPr lang="en-US" dirty="0"/>
          </a:p>
        </p:txBody>
      </p:sp>
      <p:sp>
        <p:nvSpPr>
          <p:cNvPr id="6" name="Footer Placeholder 5"/>
          <p:cNvSpPr>
            <a:spLocks noGrp="1"/>
          </p:cNvSpPr>
          <p:nvPr>
            <p:ph type="ftr" sz="quarter" idx="11"/>
          </p:nvPr>
        </p:nvSpPr>
        <p:spPr/>
        <p:txBody>
          <a:bodyPr/>
          <a:lstStyle/>
          <a:p>
            <a:r>
              <a:rPr lang="en-US" smtClean="0"/>
              <a:t>http://www.infoplease.com/spot/banned-harry.html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7CA7377-C208-4B99-8E7B-10D199F24583}" type="datetime1">
              <a:rPr lang="en-US" smtClean="0"/>
              <a:t>05/02/19</a:t>
            </a:fld>
            <a:endParaRPr lang="en-US" dirty="0"/>
          </a:p>
        </p:txBody>
      </p:sp>
      <p:sp>
        <p:nvSpPr>
          <p:cNvPr id="8" name="Footer Placeholder 7"/>
          <p:cNvSpPr>
            <a:spLocks noGrp="1"/>
          </p:cNvSpPr>
          <p:nvPr>
            <p:ph type="ftr" sz="quarter" idx="11"/>
          </p:nvPr>
        </p:nvSpPr>
        <p:spPr/>
        <p:txBody>
          <a:bodyPr/>
          <a:lstStyle/>
          <a:p>
            <a:r>
              <a:rPr lang="en-US" smtClean="0"/>
              <a:t>http://www.infoplease.com/spot/banned-harry.html   </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FFEBE307-7BFF-425B-BFD9-6096B5151D4C}" type="datetime1">
              <a:rPr lang="en-US" smtClean="0"/>
              <a:t>05/02/19</a:t>
            </a:fld>
            <a:endParaRPr lang="en-US" dirty="0"/>
          </a:p>
        </p:txBody>
      </p:sp>
      <p:sp>
        <p:nvSpPr>
          <p:cNvPr id="5" name="Footer Placeholder 3"/>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15A64E5-8A50-42C3-B612-CCBBE96C41E4}" type="datetime1">
              <a:rPr lang="en-US" smtClean="0"/>
              <a:t>05/02/19</a:t>
            </a:fld>
            <a:endParaRPr lang="en-US" dirty="0"/>
          </a:p>
        </p:txBody>
      </p:sp>
      <p:sp>
        <p:nvSpPr>
          <p:cNvPr id="5" name="Footer Placeholder 2"/>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989B7C03-516D-44AF-964E-97E43D63BD90}" type="datetime1">
              <a:rPr lang="en-US" smtClean="0"/>
              <a:t>05/02/19</a:t>
            </a:fld>
            <a:endParaRPr lang="en-US" dirty="0"/>
          </a:p>
        </p:txBody>
      </p:sp>
      <p:sp>
        <p:nvSpPr>
          <p:cNvPr id="5" name="Footer Placeholder 5"/>
          <p:cNvSpPr>
            <a:spLocks noGrp="1"/>
          </p:cNvSpPr>
          <p:nvPr>
            <p:ph type="ftr" sz="quarter" idx="11"/>
          </p:nvPr>
        </p:nvSpPr>
        <p:spPr/>
        <p:txBody>
          <a:bodyPr/>
          <a:lstStyle/>
          <a:p>
            <a:r>
              <a:rPr lang="en-US" smtClean="0"/>
              <a:t>http://www.infoplease.com/spot/banned-harry.html   </a:t>
            </a:r>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6540C7-3F7F-4927-A1DF-65F411EBA7DE}" type="datetime1">
              <a:rPr lang="en-US" smtClean="0"/>
              <a:t>05/02/19</a:t>
            </a:fld>
            <a:endParaRPr lang="en-US" dirty="0"/>
          </a:p>
        </p:txBody>
      </p:sp>
      <p:sp>
        <p:nvSpPr>
          <p:cNvPr id="6" name="Footer Placeholder 5"/>
          <p:cNvSpPr>
            <a:spLocks noGrp="1"/>
          </p:cNvSpPr>
          <p:nvPr>
            <p:ph type="ftr" sz="quarter" idx="11"/>
          </p:nvPr>
        </p:nvSpPr>
        <p:spPr/>
        <p:txBody>
          <a:bodyPr/>
          <a:lstStyle/>
          <a:p>
            <a:r>
              <a:rPr lang="en-US" smtClean="0"/>
              <a:t>http://www.infoplease.com/spot/banned-harry.html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987D2BC-C31C-4358-B30F-3FF5588E04E8}" type="datetime1">
              <a:rPr lang="en-US" smtClean="0"/>
              <a:t>05/02/19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http://www.infoplease.com/spot/banned-harry.html   </a:t>
            </a:r>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
        <p:nvSpPr>
          <p:cNvPr id="11" name="MSIPCMContentMarking" descr="{&quot;HashCode&quot;:269651335,&quot;Placement&quot;:&quot;Footer&quot;}"/>
          <p:cNvSpPr txBox="1"/>
          <p:nvPr userDrawn="1"/>
        </p:nvSpPr>
        <p:spPr>
          <a:xfrm>
            <a:off x="0" y="6595656"/>
            <a:ext cx="1283967" cy="262344"/>
          </a:xfrm>
          <a:prstGeom prst="rect">
            <a:avLst/>
          </a:prstGeom>
          <a:noFill/>
        </p:spPr>
        <p:txBody>
          <a:bodyPr vert="horz" wrap="square" lIns="0" tIns="0" rIns="0" bIns="0" rtlCol="0" anchor="ctr" anchorCtr="1">
            <a:spAutoFit/>
          </a:bodyPr>
          <a:lstStyle/>
          <a:p>
            <a:pPr algn="l">
              <a:spcBef>
                <a:spcPts val="0"/>
              </a:spcBef>
              <a:spcAft>
                <a:spcPts val="0"/>
              </a:spcAft>
            </a:pPr>
            <a:r>
              <a:rPr lang="en-GB" sz="1000" smtClean="0">
                <a:solidFill>
                  <a:srgbClr val="000000"/>
                </a:solidFill>
                <a:latin typeface="Calibri" panose="020F0502020204030204" pitchFamily="34" charset="0"/>
              </a:rPr>
              <a:t>Sensitivity: Internal</a:t>
            </a:r>
            <a:endParaRPr lang="en-GB" sz="1000">
              <a:solidFill>
                <a:srgbClr val="000000"/>
              </a:solidFill>
              <a:latin typeface="Calibri" panose="020F0502020204030204" pitchFamily="34" charset="0"/>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nfoplease.com/spot/banned-harry.html" TargetMode="External"/><Relationship Id="rId4" Type="http://schemas.openxmlformats.org/officeDocument/2006/relationships/hyperlink" Target="http://www.telegraph.co.uk/education/educationnews/12052212/Religious-parents-want-Harry-Potter-banned-from-the-classroom-because-it-glorifies-witchcraft.html"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heguardian.com/books/2009/sep/30/american-library-association-banned-book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heguardian.com/education/2008/sep/04/gcses.english"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J11P9Xdsi_g" TargetMode="External"/><Relationship Id="rId4" Type="http://schemas.openxmlformats.org/officeDocument/2006/relationships/image" Target="../media/image6.jpeg"/><Relationship Id="rId1" Type="http://schemas.openxmlformats.org/officeDocument/2006/relationships/video" Target="https://www.youtube.com/embed/J11P9Xdsi_g" TargetMode="Externa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bc.co.uk/news/magazine-1141767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theguardian.com/education/2019/jan/31/school-defends-lgbt-lessons-after-religious-parents-complain"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classiclit.about.com/od/lordoftheflieswg/f/Lord-Of-The-Flies-Banned-Or-Challenged.htm" TargetMode="External"/><Relationship Id="rId4" Type="http://schemas.openxmlformats.org/officeDocument/2006/relationships/hyperlink" Target="https://www.theguardian.com/books/gallery/2016/sep/26/banned-books-week-2016-the-10-most-challenged-titles-in-pictures" TargetMode="External"/><Relationship Id="rId1" Type="http://schemas.openxmlformats.org/officeDocument/2006/relationships/slideLayout" Target="../slideLayouts/slideLayout2.xml"/><Relationship Id="rId2" Type="http://schemas.openxmlformats.org/officeDocument/2006/relationships/hyperlink" Target="http://www.theguardian.com/books/2013/may/07/anne-frank-diary-us-schools-censorship"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theguardian.com/books/booksblog/2016/sep/27/my-trans-picture-book-was-challenged-but-the-answer-to-hate-speech-is-more-speech?CMP=share_btn_link"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en.wikipedia.org/wiki/Local_Government_Act_1986" TargetMode="External"/><Relationship Id="rId4" Type="http://schemas.openxmlformats.org/officeDocument/2006/relationships/hyperlink" Target="https://en.wikipedia.org/wiki/England_and_Wales" TargetMode="External"/><Relationship Id="rId5" Type="http://schemas.openxmlformats.org/officeDocument/2006/relationships/hyperlink" Target="https://en.wikipedia.org/wiki/Scotland" TargetMode="External"/><Relationship Id="rId6" Type="http://schemas.openxmlformats.org/officeDocument/2006/relationships/hyperlink" Target="https://en.wikipedia.org/wiki/Local_government_in_the_United_Kingdom" TargetMode="External"/><Relationship Id="rId7" Type="http://schemas.openxmlformats.org/officeDocument/2006/relationships/hyperlink" Target="https://en.wikipedia.org/wiki/Maintained_school" TargetMode="External"/><Relationship Id="rId8" Type="http://schemas.openxmlformats.org/officeDocument/2006/relationships/hyperlink" Target="https://en.wikipedia.org/wiki/Scottish_Parliament" TargetMode="External"/><Relationship Id="rId9" Type="http://schemas.openxmlformats.org/officeDocument/2006/relationships/hyperlink" Target="https://en.wikipedia.org/wiki/Local_Government_Act_2003" TargetMode="External"/><Relationship Id="rId10" Type="http://schemas.openxmlformats.org/officeDocument/2006/relationships/hyperlink" Target="https://en.wikipedia.org/wiki/Section_28" TargetMode="External"/><Relationship Id="rId11" Type="http://schemas.openxmlformats.org/officeDocument/2006/relationships/hyperlink" Target="http://www.theguardian.com/politics/2003/nov/17/uk.gayrights" TargetMode="External"/><Relationship Id="rId1" Type="http://schemas.openxmlformats.org/officeDocument/2006/relationships/slideLayout" Target="../slideLayouts/slideLayout2.xml"/><Relationship Id="rId2" Type="http://schemas.openxmlformats.org/officeDocument/2006/relationships/hyperlink" Target="https://en.wikipedia.org/wiki/Local_Government_Act_1988"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en.wikipedia.org/wiki/Jenny_lives_with_Eric_and_Martin" TargetMode="External"/><Relationship Id="rId4" Type="http://schemas.openxmlformats.org/officeDocument/2006/relationships/hyperlink" Target="https://en.wikipedia.org/wiki/Inner_London_Education_Authority" TargetMode="External"/><Relationship Id="rId1" Type="http://schemas.openxmlformats.org/officeDocument/2006/relationships/slideLayout" Target="../slideLayouts/slideLayout2.xml"/><Relationship Id="rId2" Type="http://schemas.openxmlformats.org/officeDocument/2006/relationships/hyperlink" Target="https://en.wikipedia.org/wiki/Daily_Mai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en.wikipedia.org/wiki/Conservative_Party_(UK)" TargetMode="External"/><Relationship Id="rId4" Type="http://schemas.openxmlformats.org/officeDocument/2006/relationships/hyperlink" Target="https://en.wikipedia.org/wiki/Margaret_Thatcher" TargetMode="External"/><Relationship Id="rId5" Type="http://schemas.openxmlformats.org/officeDocument/2006/relationships/hyperlink" Target="https://en.wikipedia.org/wiki/Young,_Gay_and_Proud" TargetMode="External"/><Relationship Id="rId6" Type="http://schemas.openxmlformats.org/officeDocument/2006/relationships/hyperlink" Target="https://en.wikipedia.org/wiki/Jill_Knight" TargetMode="External"/><Relationship Id="rId7" Type="http://schemas.openxmlformats.org/officeDocument/2006/relationships/hyperlink" Target="https://en.wikipedia.org/wiki/Same-sex_marriage" TargetMode="External"/><Relationship Id="rId8" Type="http://schemas.openxmlformats.org/officeDocument/2006/relationships/hyperlink" Target="https://en.wikipedia.org/wiki/Section_28%23cite_note-Hansard1-26" TargetMode="External"/><Relationship Id="rId1" Type="http://schemas.openxmlformats.org/officeDocument/2006/relationships/slideLayout" Target="../slideLayouts/slideLayout2.xml"/><Relationship Id="rId2" Type="http://schemas.openxmlformats.org/officeDocument/2006/relationships/hyperlink" Target="https://en.wikipedia.org/wiki/UK_general_election,_1987"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rt.com/uk/167044-uk-bans-teaching-creationism/"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elegraph.co.uk/education/educationnews/10735397/Ofqual-faith-schools-banned-from-censoring-exam-papers.html" TargetMode="External"/><Relationship Id="rId3" Type="http://schemas.openxmlformats.org/officeDocument/2006/relationships/hyperlink" Target="http://www.secularism.org.uk/news/2013/10/jewish-faith-school-caught-censoring-questions-on-science-exam-papers"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theguardian.com/education/2014/may/29/harper-lee-steinbeck-dropped-english-gcse?CMP=share_btn_link" TargetMode="External"/><Relationship Id="rId4" Type="http://schemas.openxmlformats.org/officeDocument/2006/relationships/hyperlink" Target="http://www.theguardian.com/politics/2014/may/27/michael-gove-denies-ban-of-american-novels-from-gcse?CMP=share_btn_link" TargetMode="External"/><Relationship Id="rId1" Type="http://schemas.openxmlformats.org/officeDocument/2006/relationships/slideLayout" Target="../slideLayouts/slideLayout2.xml"/><Relationship Id="rId2" Type="http://schemas.openxmlformats.org/officeDocument/2006/relationships/hyperlink" Target="http://www.theguardian.com/books/2014/jun/05/michael-gove-go-gsce-english-literature-row-petition?CMP=share_btn_link"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ov.uk/national-curriculum/other-compulsory-subject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l.uk/my-digital-rights/videos/freedom-web-censorship-in-schools"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theguardian.com/education/2018/jan/05/diverse-reading-list-shakespeare-students"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theguardian.com/education/2017/dec/26/jo-johnson-universities-no-platforming-freedom-of-speech"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hyperlink" Target="https://www.spiked-online.com/free-speech-university-rankings/"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theguardian.com/education/2017/oct/26/do-no-platform-policies-threaten-free-speech-at-uni-students-share-their-views" TargetMode="External"/><Relationship Id="rId3" Type="http://schemas.openxmlformats.org/officeDocument/2006/relationships/hyperlink" Target="https://www.nusconnect.org.uk/resources/nus-no-platform-policy-f22f"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mresglobal.com/polls/bbc-victoria-derbyshire-no-platform-poll/"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theguardian.com/books/2016/sep/26/banned-books-week-launches-with-call-to-read-books-the-closed-minded-want-shu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sla.org.uk/links-censorship.php" TargetMode="External"/><Relationship Id="rId4" Type="http://schemas.openxmlformats.org/officeDocument/2006/relationships/hyperlink" Target="http://www.sampsoniaway.org/blog/2013/05/27/banned-books-of-childhood/" TargetMode="External"/><Relationship Id="rId1" Type="http://schemas.openxmlformats.org/officeDocument/2006/relationships/slideLayout" Target="../slideLayouts/slideLayout2.xml"/><Relationship Id="rId2" Type="http://schemas.openxmlformats.org/officeDocument/2006/relationships/hyperlink" Target="http://www.bannedbooksweek.org/about"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www.theguardian.com/books/gallery/2016/sep/26/banned-books-week-2016-the-10-most-challenged-titles-in-pictures" TargetMode="External"/><Relationship Id="rId4" Type="http://schemas.openxmlformats.org/officeDocument/2006/relationships/hyperlink" Target="https://www.theguardian.com/books/booksblog/2016/sep/27/my-trans-picture-book-was-challenged-but-the-answer-to-hate-speech-is-more-speech" TargetMode="External"/><Relationship Id="rId5" Type="http://schemas.openxmlformats.org/officeDocument/2006/relationships/hyperlink" Target="https://www.theguardian.com/education/2019/jan/31/school-defends-lgbt-lessons-after-religious-parents-complain" TargetMode="External"/><Relationship Id="rId6" Type="http://schemas.openxmlformats.org/officeDocument/2006/relationships/hyperlink" Target="https://www.theguardian.com/society/2017/jan/02/book-explaining-gender-diversity-to-primary-school-children-sparks-furore" TargetMode="External"/><Relationship Id="rId1" Type="http://schemas.openxmlformats.org/officeDocument/2006/relationships/slideLayout" Target="../slideLayouts/slideLayout2.xml"/><Relationship Id="rId2" Type="http://schemas.openxmlformats.org/officeDocument/2006/relationships/hyperlink" Target="https://www.theguardian.com/books/2016/sep/26/banned-books-week-launches-with-call-to-read-books-the-closed-minded-want-shut"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Censorship and education </a:t>
            </a:r>
            <a:br>
              <a:rPr lang="en-GB" dirty="0" smtClean="0"/>
            </a:br>
            <a:r>
              <a:rPr lang="en-GB" sz="2800" dirty="0" smtClean="0"/>
              <a:t>5 February 2019</a:t>
            </a:r>
            <a:r>
              <a:rPr lang="en-GB" dirty="0" smtClean="0"/>
              <a:t/>
            </a:r>
            <a:br>
              <a:rPr lang="en-GB" dirty="0" smtClean="0"/>
            </a:br>
            <a:endParaRPr lang="en-GB" dirty="0"/>
          </a:p>
        </p:txBody>
      </p:sp>
      <p:sp>
        <p:nvSpPr>
          <p:cNvPr id="3" name="Subtitle 2"/>
          <p:cNvSpPr>
            <a:spLocks noGrp="1"/>
          </p:cNvSpPr>
          <p:nvPr>
            <p:ph type="subTitle" idx="1"/>
          </p:nvPr>
        </p:nvSpPr>
        <p:spPr>
          <a:xfrm>
            <a:off x="1154955" y="4777380"/>
            <a:ext cx="8825658" cy="1542738"/>
          </a:xfrm>
        </p:spPr>
        <p:txBody>
          <a:bodyPr>
            <a:normAutofit/>
          </a:bodyPr>
          <a:lstStyle/>
          <a:p>
            <a:r>
              <a:rPr lang="en-GB" b="1" dirty="0" smtClean="0"/>
              <a:t>Dr Melanie Pope </a:t>
            </a:r>
          </a:p>
          <a:p>
            <a:r>
              <a:rPr lang="en-GB" dirty="0" smtClean="0"/>
              <a:t>Associate Professor of learning and teaching </a:t>
            </a:r>
          </a:p>
          <a:p>
            <a:r>
              <a:rPr lang="en-GB" dirty="0" smtClean="0"/>
              <a:t>University of derby</a:t>
            </a:r>
            <a:endParaRPr lang="en-GB" dirty="0"/>
          </a:p>
        </p:txBody>
      </p:sp>
    </p:spTree>
    <p:extLst>
      <p:ext uri="{BB962C8B-B14F-4D97-AF65-F5344CB8AC3E}">
        <p14:creationId xmlns:p14="http://schemas.microsoft.com/office/powerpoint/2010/main" val="120795197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Activity 4</a:t>
            </a:r>
            <a:endParaRPr lang="en-GB" b="1" dirty="0"/>
          </a:p>
        </p:txBody>
      </p:sp>
      <p:sp>
        <p:nvSpPr>
          <p:cNvPr id="3" name="Content Placeholder 2"/>
          <p:cNvSpPr>
            <a:spLocks noGrp="1"/>
          </p:cNvSpPr>
          <p:nvPr>
            <p:ph idx="1"/>
          </p:nvPr>
        </p:nvSpPr>
        <p:spPr/>
        <p:txBody>
          <a:bodyPr>
            <a:normAutofit/>
          </a:bodyPr>
          <a:lstStyle/>
          <a:p>
            <a:r>
              <a:rPr lang="en-GB" sz="3200" dirty="0" smtClean="0"/>
              <a:t>Who tries to/does censor materials that children are exposed to in schools?</a:t>
            </a:r>
          </a:p>
          <a:p>
            <a:r>
              <a:rPr lang="en-GB" sz="3200" dirty="0" smtClean="0"/>
              <a:t>Who, if anyone, should be able to censor in schools? Why?</a:t>
            </a:r>
            <a:endParaRPr lang="en-GB" sz="3200" dirty="0"/>
          </a:p>
        </p:txBody>
      </p:sp>
    </p:spTree>
    <p:extLst>
      <p:ext uri="{BB962C8B-B14F-4D97-AF65-F5344CB8AC3E}">
        <p14:creationId xmlns:p14="http://schemas.microsoft.com/office/powerpoint/2010/main" val="38409583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Summary</a:t>
            </a:r>
            <a:endParaRPr lang="en-GB" b="1" dirty="0"/>
          </a:p>
        </p:txBody>
      </p:sp>
      <p:sp>
        <p:nvSpPr>
          <p:cNvPr id="3" name="Content Placeholder 2"/>
          <p:cNvSpPr>
            <a:spLocks noGrp="1"/>
          </p:cNvSpPr>
          <p:nvPr>
            <p:ph idx="1"/>
          </p:nvPr>
        </p:nvSpPr>
        <p:spPr/>
        <p:txBody>
          <a:bodyPr>
            <a:normAutofit/>
          </a:bodyPr>
          <a:lstStyle/>
          <a:p>
            <a:r>
              <a:rPr lang="en-GB" sz="2800" dirty="0" smtClean="0"/>
              <a:t>At this point in the session, draw together your thinking about the role of, and reasons for, censorship in schools.</a:t>
            </a:r>
          </a:p>
          <a:p>
            <a:endParaRPr lang="en-GB" sz="2800" dirty="0"/>
          </a:p>
          <a:p>
            <a:r>
              <a:rPr lang="en-GB" sz="2800" b="1" dirty="0" smtClean="0"/>
              <a:t>What should be censored?</a:t>
            </a:r>
          </a:p>
          <a:p>
            <a:r>
              <a:rPr lang="en-GB" sz="2800" b="1" dirty="0" smtClean="0"/>
              <a:t>On what grounds?</a:t>
            </a:r>
          </a:p>
          <a:p>
            <a:r>
              <a:rPr lang="en-GB" sz="2800" b="1" dirty="0" smtClean="0"/>
              <a:t>By whom?</a:t>
            </a:r>
          </a:p>
          <a:p>
            <a:r>
              <a:rPr lang="en-GB" sz="2800" b="1" dirty="0" smtClean="0"/>
              <a:t>What cultural beliefs and values underpin these?</a:t>
            </a:r>
            <a:endParaRPr lang="en-GB" sz="2800" b="1" dirty="0"/>
          </a:p>
        </p:txBody>
      </p:sp>
    </p:spTree>
    <p:extLst>
      <p:ext uri="{BB962C8B-B14F-4D97-AF65-F5344CB8AC3E}">
        <p14:creationId xmlns:p14="http://schemas.microsoft.com/office/powerpoint/2010/main" val="29207832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is there censorship in schools?</a:t>
            </a:r>
            <a:endParaRPr lang="en-GB" dirty="0"/>
          </a:p>
        </p:txBody>
      </p:sp>
      <p:sp>
        <p:nvSpPr>
          <p:cNvPr id="3" name="Content Placeholder 2"/>
          <p:cNvSpPr>
            <a:spLocks noGrp="1"/>
          </p:cNvSpPr>
          <p:nvPr>
            <p:ph idx="1"/>
          </p:nvPr>
        </p:nvSpPr>
        <p:spPr/>
        <p:txBody>
          <a:bodyPr>
            <a:normAutofit/>
          </a:bodyPr>
          <a:lstStyle/>
          <a:p>
            <a:r>
              <a:rPr lang="en-GB" sz="2400" dirty="0" smtClean="0"/>
              <a:t>The safeguarding agenda would be the primary reason in the current educational climate</a:t>
            </a:r>
          </a:p>
          <a:p>
            <a:pPr lvl="1"/>
            <a:r>
              <a:rPr lang="en-GB" sz="2200" i="1" dirty="0" smtClean="0"/>
              <a:t>Safeguarding children goes beyond child protection to incorporate the additional aims of preventing the harm of children's health and development</a:t>
            </a:r>
          </a:p>
          <a:p>
            <a:r>
              <a:rPr lang="en-GB" sz="2400" dirty="0" smtClean="0"/>
              <a:t>Prior to this, suitability of materials for the age of pupils based on the moral, sexual or religious nature of the materials/topics</a:t>
            </a:r>
          </a:p>
          <a:p>
            <a:r>
              <a:rPr lang="en-GB" sz="2400" dirty="0" smtClean="0"/>
              <a:t>More recently, political agendas have also been a reason for covert censorship</a:t>
            </a:r>
            <a:endParaRPr lang="en-GB" sz="2400" dirty="0"/>
          </a:p>
        </p:txBody>
      </p:sp>
    </p:spTree>
    <p:extLst>
      <p:ext uri="{BB962C8B-B14F-4D97-AF65-F5344CB8AC3E}">
        <p14:creationId xmlns:p14="http://schemas.microsoft.com/office/powerpoint/2010/main" val="341485070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Banned books in schools</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37841551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Banned books in schools: Harry Potter</a:t>
            </a:r>
            <a:endParaRPr lang="en-GB" dirty="0"/>
          </a:p>
        </p:txBody>
      </p:sp>
      <p:sp>
        <p:nvSpPr>
          <p:cNvPr id="3" name="Content Placeholder 2"/>
          <p:cNvSpPr>
            <a:spLocks noGrp="1"/>
          </p:cNvSpPr>
          <p:nvPr>
            <p:ph idx="1"/>
          </p:nvPr>
        </p:nvSpPr>
        <p:spPr/>
        <p:txBody>
          <a:bodyPr>
            <a:normAutofit/>
          </a:bodyPr>
          <a:lstStyle/>
          <a:p>
            <a:r>
              <a:rPr lang="en-GB" sz="2400" dirty="0"/>
              <a:t>One school to ban Harry Potter was St. Mary's Island Church of England school in Chatham, Kent. Head teacher Carol Rockwood explained that "The Bible is very clear and consistent in its teachings that wizards, devils and demons exist and are very real, powerful and dangerous and God's people are told to have nothing to do with them." She added that "I believe it is confusing to children when something wicked is being made to look fun</a:t>
            </a:r>
            <a:r>
              <a:rPr lang="en-GB" sz="2400" dirty="0" smtClean="0"/>
              <a:t>.”</a:t>
            </a:r>
          </a:p>
          <a:p>
            <a:pPr marL="0" indent="0">
              <a:buNone/>
            </a:pPr>
            <a:r>
              <a:rPr lang="en-US" sz="1200" dirty="0">
                <a:hlinkClick r:id="rId3"/>
              </a:rPr>
              <a:t>http://www.infoplease.com/spot/banned-harry.html</a:t>
            </a:r>
            <a:r>
              <a:rPr lang="en-US" sz="1200" dirty="0"/>
              <a:t>     </a:t>
            </a:r>
            <a:r>
              <a:rPr lang="en-US" sz="1200" dirty="0">
                <a:hlinkClick r:id="rId4"/>
              </a:rPr>
              <a:t>http://www.telegraph.co.uk/education/educationnews/12052212/Religious-parents-want-Harry-Potter-banned-from-the-classroom-because-it-glorifies-witchcraft.html</a:t>
            </a:r>
            <a:r>
              <a:rPr lang="en-US" sz="1200" dirty="0"/>
              <a:t>  </a:t>
            </a:r>
          </a:p>
          <a:p>
            <a:pPr marL="0" indent="0">
              <a:buNone/>
            </a:pPr>
            <a:endParaRPr lang="en-GB"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5385457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Banned books in schools: Philip Pullman’s </a:t>
            </a:r>
            <a:r>
              <a:rPr lang="en-GB" i="1" dirty="0" smtClean="0"/>
              <a:t>His Dark Materials </a:t>
            </a:r>
            <a:r>
              <a:rPr lang="en-GB" dirty="0" smtClean="0"/>
              <a:t>trilogy</a:t>
            </a:r>
            <a:endParaRPr lang="en-GB" dirty="0"/>
          </a:p>
        </p:txBody>
      </p:sp>
      <p:sp>
        <p:nvSpPr>
          <p:cNvPr id="3" name="Content Placeholder 2"/>
          <p:cNvSpPr>
            <a:spLocks noGrp="1"/>
          </p:cNvSpPr>
          <p:nvPr>
            <p:ph idx="1"/>
          </p:nvPr>
        </p:nvSpPr>
        <p:spPr/>
        <p:txBody>
          <a:bodyPr/>
          <a:lstStyle/>
          <a:p>
            <a:r>
              <a:rPr lang="en-GB" dirty="0" smtClean="0"/>
              <a:t>International bans –US and Canada</a:t>
            </a:r>
            <a:endParaRPr lang="en-GB" dirty="0"/>
          </a:p>
          <a:p>
            <a:endParaRPr lang="en-GB" dirty="0" smtClean="0"/>
          </a:p>
          <a:p>
            <a:r>
              <a:rPr lang="en-GB" dirty="0">
                <a:hlinkClick r:id="rId2"/>
              </a:rPr>
              <a:t>http://www.theguardian.com/books/2009/sep/30/american-library-association-banned-books</a:t>
            </a:r>
            <a:r>
              <a:rPr lang="en-GB" dirty="0"/>
              <a:t>  </a:t>
            </a:r>
          </a:p>
          <a:p>
            <a:endParaRPr lang="en-GB"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7864185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GCSE syllabus – “Education for Leisure” by Carol-Ann Duffy dropped by AQA 2008</a:t>
            </a:r>
            <a:br>
              <a:rPr lang="en-GB" dirty="0" smtClean="0"/>
            </a:br>
            <a:r>
              <a:rPr lang="en-GB" dirty="0"/>
              <a:t/>
            </a:r>
            <a:br>
              <a:rPr lang="en-GB" dirty="0"/>
            </a:br>
            <a:endParaRPr lang="en-GB" dirty="0"/>
          </a:p>
        </p:txBody>
      </p:sp>
      <p:sp>
        <p:nvSpPr>
          <p:cNvPr id="9" name="Content Placeholder 8"/>
          <p:cNvSpPr>
            <a:spLocks noGrp="1"/>
          </p:cNvSpPr>
          <p:nvPr>
            <p:ph idx="1"/>
          </p:nvPr>
        </p:nvSpPr>
        <p:spPr>
          <a:xfrm>
            <a:off x="1103312" y="2504303"/>
            <a:ext cx="8946541" cy="3744096"/>
          </a:xfrm>
        </p:spPr>
        <p:txBody>
          <a:bodyPr/>
          <a:lstStyle/>
          <a:p>
            <a:r>
              <a:rPr lang="en-GB" dirty="0" smtClean="0"/>
              <a:t>  </a:t>
            </a:r>
            <a:r>
              <a:rPr lang="en-US" dirty="0">
                <a:hlinkClick r:id="rId2"/>
              </a:rPr>
              <a:t>http://www.theguardian.com/education/2008/sep/04/gcses.english</a:t>
            </a:r>
            <a:r>
              <a:rPr lang="en-US" dirty="0"/>
              <a:t> </a:t>
            </a:r>
          </a:p>
          <a:p>
            <a:endParaRPr lang="en-GB" dirty="0"/>
          </a:p>
        </p:txBody>
      </p:sp>
    </p:spTree>
    <p:extLst>
      <p:ext uri="{BB962C8B-B14F-4D97-AF65-F5344CB8AC3E}">
        <p14:creationId xmlns:p14="http://schemas.microsoft.com/office/powerpoint/2010/main" val="200591849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Grp="1" noChangeArrowheads="1"/>
          </p:cNvSpPr>
          <p:nvPr>
            <p:ph idx="1"/>
          </p:nvPr>
        </p:nvSpPr>
        <p:spPr bwMode="auto">
          <a:xfrm>
            <a:off x="1103313" y="134154"/>
            <a:ext cx="5993949" cy="6432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Arial" panose="020B0604020202020204" pitchFamily="34" charset="0"/>
              </a:rPr>
              <a:t>Education for Leisure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Today I am going to kill something. Anything.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I have had enough of being ignored and today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I am going to play God. It is an ordinary day,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a sort of grey with boredom stirring in the streets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I squash a fly against the window with my thumb.</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We did that at school. Shakespeare. It was in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another language and now the fly is in another language.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I breathe out talent on the glass to write my name.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I am a genius. I could be anything at all, with half</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the chance. But today I am going to change the world.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Something's world. The cat avoids me. The cat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knows I am a genius, and has hidden itself.</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I pour the goldfish down the bog. I pull the chain.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I see that it is good. The budgie is panicking.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Once a fortnight, I walk the two miles into town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For signing on. They don't appreciate my autograph.</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There is nothing left to kill. I dial the radio</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and tell the man he's talking to a superstar.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He cuts me off. I get our bread-knife and go out.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The pavements glitter suddenly. I touch your arm.</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anose="020B0604020202020204" pitchFamily="34" charset="0"/>
              </a:rPr>
              <a:t>Carol Ann Duffy</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5140057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Banned books in schools – </a:t>
            </a:r>
            <a:r>
              <a:rPr lang="en-GB" dirty="0" smtClean="0">
                <a:hlinkClick r:id="rId3"/>
              </a:rPr>
              <a:t>the international context</a:t>
            </a:r>
            <a:endParaRPr lang="en-GB" dirty="0"/>
          </a:p>
        </p:txBody>
      </p:sp>
      <p:pic>
        <p:nvPicPr>
          <p:cNvPr id="4" name="J11P9Xdsi_g"/>
          <p:cNvPicPr>
            <a:picLocks noGrp="1" noRot="1" noChangeAspect="1"/>
          </p:cNvPicPr>
          <p:nvPr>
            <p:ph idx="1"/>
            <a:quickTimeFile r:link="rId1"/>
          </p:nvPr>
        </p:nvPicPr>
        <p:blipFill>
          <a:blip r:embed="rId4"/>
          <a:stretch>
            <a:fillRect/>
          </a:stretch>
        </p:blipFill>
        <p:spPr>
          <a:xfrm>
            <a:off x="1473200" y="1841400"/>
            <a:ext cx="8577634" cy="4824920"/>
          </a:xfrm>
          <a:prstGeom prst="rect">
            <a:avLst/>
          </a:prstGeom>
        </p:spPr>
      </p:pic>
    </p:spTree>
    <p:extLst>
      <p:ext uri="{BB962C8B-B14F-4D97-AF65-F5344CB8AC3E}">
        <p14:creationId xmlns:p14="http://schemas.microsoft.com/office/powerpoint/2010/main" val="290025990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UK vs US context</a:t>
            </a:r>
            <a:endParaRPr lang="en-GB" dirty="0"/>
          </a:p>
        </p:txBody>
      </p:sp>
      <p:sp>
        <p:nvSpPr>
          <p:cNvPr id="3" name="Content Placeholder 2"/>
          <p:cNvSpPr>
            <a:spLocks noGrp="1"/>
          </p:cNvSpPr>
          <p:nvPr>
            <p:ph idx="1"/>
          </p:nvPr>
        </p:nvSpPr>
        <p:spPr/>
        <p:txBody>
          <a:bodyPr/>
          <a:lstStyle/>
          <a:p>
            <a:r>
              <a:rPr lang="en-US" dirty="0">
                <a:hlinkClick r:id="rId2"/>
              </a:rPr>
              <a:t>http://www.bbc.co.uk/news/magazine-11417672</a:t>
            </a:r>
            <a:r>
              <a:rPr lang="en-US" dirty="0"/>
              <a:t> </a:t>
            </a:r>
          </a:p>
          <a:p>
            <a:endParaRPr lang="en-GB"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160545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31 January 2018 – </a:t>
            </a:r>
            <a:r>
              <a:rPr lang="en-GB" i="1" dirty="0" smtClean="0"/>
              <a:t>School defends LGBT lessons after religious parents complain</a:t>
            </a:r>
            <a:r>
              <a:rPr lang="en-GB" dirty="0" smtClean="0"/>
              <a:t/>
            </a:r>
            <a:br>
              <a:rPr lang="en-GB" dirty="0" smtClean="0"/>
            </a:br>
            <a:endParaRPr lang="en-GB" dirty="0"/>
          </a:p>
        </p:txBody>
      </p:sp>
      <p:sp>
        <p:nvSpPr>
          <p:cNvPr id="3" name="Content Placeholder 2"/>
          <p:cNvSpPr>
            <a:spLocks noGrp="1"/>
          </p:cNvSpPr>
          <p:nvPr>
            <p:ph idx="1"/>
          </p:nvPr>
        </p:nvSpPr>
        <p:spPr>
          <a:xfrm>
            <a:off x="1103312" y="2841812"/>
            <a:ext cx="8946541" cy="3406587"/>
          </a:xfrm>
        </p:spPr>
        <p:txBody>
          <a:bodyPr/>
          <a:lstStyle/>
          <a:p>
            <a:r>
              <a:rPr lang="en-GB" dirty="0">
                <a:hlinkClick r:id="rId2"/>
              </a:rPr>
              <a:t>https://</a:t>
            </a:r>
            <a:r>
              <a:rPr lang="en-GB" dirty="0" smtClean="0">
                <a:hlinkClick r:id="rId2"/>
              </a:rPr>
              <a:t>www.theguardian.com/education/2019/jan/31/school-defends-lgbt-lessons-after-religious-parents-complain</a:t>
            </a:r>
            <a:r>
              <a:rPr lang="en-GB" dirty="0" smtClean="0"/>
              <a:t> </a:t>
            </a:r>
            <a:endParaRPr lang="en-GB" dirty="0"/>
          </a:p>
        </p:txBody>
      </p:sp>
    </p:spTree>
    <p:extLst>
      <p:ext uri="{BB962C8B-B14F-4D97-AF65-F5344CB8AC3E}">
        <p14:creationId xmlns:p14="http://schemas.microsoft.com/office/powerpoint/2010/main" val="323367611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Books that have been banned in schools in the US</a:t>
            </a:r>
            <a:endParaRPr lang="en-GB" dirty="0"/>
          </a:p>
        </p:txBody>
      </p:sp>
      <p:sp>
        <p:nvSpPr>
          <p:cNvPr id="3" name="Content Placeholder 2"/>
          <p:cNvSpPr>
            <a:spLocks noGrp="1"/>
          </p:cNvSpPr>
          <p:nvPr>
            <p:ph idx="1"/>
          </p:nvPr>
        </p:nvSpPr>
        <p:spPr>
          <a:xfrm>
            <a:off x="1104293" y="2052918"/>
            <a:ext cx="8946541" cy="4195481"/>
          </a:xfrm>
        </p:spPr>
        <p:txBody>
          <a:bodyPr>
            <a:normAutofit fontScale="85000" lnSpcReduction="20000"/>
          </a:bodyPr>
          <a:lstStyle/>
          <a:p>
            <a:r>
              <a:rPr lang="en-GB" dirty="0" smtClean="0"/>
              <a:t>The Diary of Anne Frank</a:t>
            </a:r>
          </a:p>
          <a:p>
            <a:r>
              <a:rPr lang="en-GB" dirty="0" smtClean="0"/>
              <a:t>The Lord of the Flies</a:t>
            </a:r>
          </a:p>
          <a:p>
            <a:r>
              <a:rPr lang="en-GB" dirty="0" smtClean="0"/>
              <a:t>Alice in Wonderland</a:t>
            </a:r>
          </a:p>
          <a:p>
            <a:r>
              <a:rPr lang="en-GB" dirty="0" smtClean="0"/>
              <a:t>To Kill a Mockingbird</a:t>
            </a:r>
          </a:p>
          <a:p>
            <a:r>
              <a:rPr lang="en-GB" dirty="0" smtClean="0"/>
              <a:t>The Adventures of Huckleberry Finn</a:t>
            </a:r>
          </a:p>
          <a:p>
            <a:endParaRPr lang="en-GB" dirty="0" smtClean="0"/>
          </a:p>
          <a:p>
            <a:endParaRPr lang="en-GB" dirty="0"/>
          </a:p>
          <a:p>
            <a:r>
              <a:rPr lang="en-US" dirty="0">
                <a:hlinkClick r:id="rId2"/>
              </a:rPr>
              <a:t>http://www.theguardian.com/books/2013/may/07/anne-frank-diary-us-schools-censorship</a:t>
            </a:r>
            <a:r>
              <a:rPr lang="en-US" dirty="0"/>
              <a:t> </a:t>
            </a:r>
          </a:p>
          <a:p>
            <a:r>
              <a:rPr lang="en-US" dirty="0"/>
              <a:t> </a:t>
            </a:r>
            <a:r>
              <a:rPr lang="en-US" dirty="0">
                <a:hlinkClick r:id="rId3"/>
              </a:rPr>
              <a:t>http://classiclit.about.com/od/lordoftheflieswg/f/Lord-Of-The-Flies-Banned-Or-Challenged.htm</a:t>
            </a:r>
            <a:r>
              <a:rPr lang="en-US" dirty="0"/>
              <a:t> </a:t>
            </a:r>
            <a:endParaRPr lang="en-US" dirty="0" smtClean="0"/>
          </a:p>
          <a:p>
            <a:r>
              <a:rPr lang="en-US" dirty="0">
                <a:hlinkClick r:id="rId4"/>
              </a:rPr>
              <a:t>https://</a:t>
            </a:r>
            <a:r>
              <a:rPr lang="en-US" dirty="0" smtClean="0">
                <a:hlinkClick r:id="rId4"/>
              </a:rPr>
              <a:t>www.theguardian.com/books/gallery/2016/sep/26/banned-books-week-2016-the-10-most-challenged-titles-in-pictures</a:t>
            </a:r>
            <a:r>
              <a:rPr lang="en-US" dirty="0" smtClean="0"/>
              <a:t> </a:t>
            </a:r>
            <a:endParaRPr lang="en-US" dirty="0"/>
          </a:p>
          <a:p>
            <a:endParaRPr lang="en-GB"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58611954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Recently banned book: </a:t>
            </a:r>
            <a:r>
              <a:rPr lang="en-GB" i="1" dirty="0" smtClean="0"/>
              <a:t>I am Jazz</a:t>
            </a:r>
            <a:endParaRPr lang="en-GB" i="1" dirty="0"/>
          </a:p>
        </p:txBody>
      </p:sp>
      <p:sp>
        <p:nvSpPr>
          <p:cNvPr id="3" name="Content Placeholder 2"/>
          <p:cNvSpPr>
            <a:spLocks noGrp="1"/>
          </p:cNvSpPr>
          <p:nvPr>
            <p:ph idx="1"/>
          </p:nvPr>
        </p:nvSpPr>
        <p:spPr/>
        <p:txBody>
          <a:bodyPr/>
          <a:lstStyle/>
          <a:p>
            <a:r>
              <a:rPr lang="en-GB" dirty="0" smtClean="0"/>
              <a:t>Autobiographical picture book about the life of a celebrity transgender teenager</a:t>
            </a:r>
          </a:p>
          <a:p>
            <a:r>
              <a:rPr lang="en-GB" dirty="0" smtClean="0"/>
              <a:t>Aimed at junior-school age children</a:t>
            </a:r>
          </a:p>
          <a:p>
            <a:r>
              <a:rPr lang="en-GB" sz="1000" dirty="0">
                <a:hlinkClick r:id="rId2"/>
              </a:rPr>
              <a:t>https://</a:t>
            </a:r>
            <a:r>
              <a:rPr lang="en-GB" sz="1000" dirty="0" smtClean="0">
                <a:hlinkClick r:id="rId2"/>
              </a:rPr>
              <a:t>www.theguardian.com/books/booksblog/2016/sep/27/my-trans-picture-book-was-challenged-but-the-answer-to-hate-speech-is-more-speech?CMP=share_btn_link</a:t>
            </a:r>
            <a:r>
              <a:rPr lang="en-GB" sz="1000" dirty="0" smtClean="0"/>
              <a:t> </a:t>
            </a:r>
            <a:endParaRPr lang="en-GB" sz="1000" dirty="0"/>
          </a:p>
        </p:txBody>
      </p:sp>
    </p:spTree>
    <p:extLst>
      <p:ext uri="{BB962C8B-B14F-4D97-AF65-F5344CB8AC3E}">
        <p14:creationId xmlns:p14="http://schemas.microsoft.com/office/powerpoint/2010/main" val="98023342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censored issues in schools</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26428734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Section 28 </a:t>
            </a:r>
            <a:endParaRPr lang="en-GB" dirty="0"/>
          </a:p>
        </p:txBody>
      </p:sp>
      <p:sp>
        <p:nvSpPr>
          <p:cNvPr id="3" name="Content Placeholder 2"/>
          <p:cNvSpPr>
            <a:spLocks noGrp="1"/>
          </p:cNvSpPr>
          <p:nvPr>
            <p:ph idx="1"/>
          </p:nvPr>
        </p:nvSpPr>
        <p:spPr/>
        <p:txBody>
          <a:bodyPr>
            <a:normAutofit fontScale="92500" lnSpcReduction="10000"/>
          </a:bodyPr>
          <a:lstStyle/>
          <a:p>
            <a:r>
              <a:rPr lang="en-GB" b="1" dirty="0"/>
              <a:t>Section 28</a:t>
            </a:r>
            <a:r>
              <a:rPr lang="en-GB" dirty="0"/>
              <a:t> or </a:t>
            </a:r>
            <a:r>
              <a:rPr lang="en-GB" b="1" dirty="0"/>
              <a:t>Clause </a:t>
            </a:r>
            <a:r>
              <a:rPr lang="en-GB" b="1" dirty="0" smtClean="0"/>
              <a:t>28</a:t>
            </a:r>
            <a:r>
              <a:rPr lang="en-GB" dirty="0" smtClean="0"/>
              <a:t> </a:t>
            </a:r>
            <a:r>
              <a:rPr lang="en-GB" dirty="0"/>
              <a:t>of the </a:t>
            </a:r>
            <a:r>
              <a:rPr lang="en-GB" dirty="0">
                <a:hlinkClick r:id="rId2" tooltip="Local Government Act 1988"/>
              </a:rPr>
              <a:t>Local Government Act 1988</a:t>
            </a:r>
            <a:r>
              <a:rPr lang="en-GB" dirty="0"/>
              <a:t> caused the addition of </a:t>
            </a:r>
            <a:r>
              <a:rPr lang="en-GB" b="1" dirty="0"/>
              <a:t>Section 2A</a:t>
            </a:r>
            <a:r>
              <a:rPr lang="en-GB" dirty="0"/>
              <a:t> to the </a:t>
            </a:r>
            <a:r>
              <a:rPr lang="en-GB" dirty="0">
                <a:hlinkClick r:id="rId3" tooltip="Local Government Act 1986"/>
              </a:rPr>
              <a:t>Local Government Act </a:t>
            </a:r>
            <a:r>
              <a:rPr lang="en-GB" dirty="0" smtClean="0">
                <a:hlinkClick r:id="rId3" tooltip="Local Government Act 1986"/>
              </a:rPr>
              <a:t>1986</a:t>
            </a:r>
            <a:r>
              <a:rPr lang="en-GB" dirty="0" smtClean="0"/>
              <a:t>,</a:t>
            </a:r>
            <a:r>
              <a:rPr lang="en-GB" baseline="30000" dirty="0"/>
              <a:t> </a:t>
            </a:r>
            <a:r>
              <a:rPr lang="en-GB" dirty="0" smtClean="0"/>
              <a:t>which </a:t>
            </a:r>
            <a:r>
              <a:rPr lang="en-GB" dirty="0"/>
              <a:t>affected </a:t>
            </a:r>
            <a:r>
              <a:rPr lang="en-GB" dirty="0">
                <a:hlinkClick r:id="rId4" tooltip="England and Wales"/>
              </a:rPr>
              <a:t>England, Wales</a:t>
            </a:r>
            <a:r>
              <a:rPr lang="en-GB" dirty="0"/>
              <a:t> and </a:t>
            </a:r>
            <a:r>
              <a:rPr lang="en-GB" dirty="0">
                <a:hlinkClick r:id="rId5" tooltip="Scotland"/>
              </a:rPr>
              <a:t>Scotland</a:t>
            </a:r>
            <a:r>
              <a:rPr lang="en-GB" dirty="0"/>
              <a:t>. The amendment was enacted on 24 May 1988, and stated that a </a:t>
            </a:r>
            <a:r>
              <a:rPr lang="en-GB" dirty="0">
                <a:hlinkClick r:id="rId6" tooltip="Local government in the United Kingdom"/>
              </a:rPr>
              <a:t>local authority</a:t>
            </a:r>
            <a:r>
              <a:rPr lang="en-GB" dirty="0"/>
              <a:t> "shall not intentionally promote homosexuality or publish material with the intention of promoting homosexuality" or "</a:t>
            </a:r>
            <a:r>
              <a:rPr lang="en-GB" b="1" dirty="0"/>
              <a:t>promote the teaching in any </a:t>
            </a:r>
            <a:r>
              <a:rPr lang="en-GB" b="1" dirty="0">
                <a:hlinkClick r:id="rId7" tooltip="Maintained school"/>
              </a:rPr>
              <a:t>maintained school</a:t>
            </a:r>
            <a:r>
              <a:rPr lang="en-GB" b="1" dirty="0"/>
              <a:t> of the acceptability of homosexuality as a pretended family relationship</a:t>
            </a:r>
            <a:r>
              <a:rPr lang="en-GB" dirty="0" smtClean="0"/>
              <a:t>". </a:t>
            </a:r>
            <a:r>
              <a:rPr lang="en-GB" dirty="0"/>
              <a:t>It was repealed on 21 June 2000 in Scotland as one of the first pieces of legislation enacted by the new </a:t>
            </a:r>
            <a:r>
              <a:rPr lang="en-GB" dirty="0">
                <a:hlinkClick r:id="rId8" tooltip="Scottish Parliament"/>
              </a:rPr>
              <a:t>Scottish Parliament</a:t>
            </a:r>
            <a:r>
              <a:rPr lang="en-GB" dirty="0"/>
              <a:t>, and on 18 November 2003 in the rest of the United Kingdom by section 122 of the </a:t>
            </a:r>
            <a:r>
              <a:rPr lang="en-GB" dirty="0">
                <a:hlinkClick r:id="rId9" tooltip="Local Government Act 2003"/>
              </a:rPr>
              <a:t>Local Government Act </a:t>
            </a:r>
            <a:r>
              <a:rPr lang="en-GB" dirty="0" smtClean="0">
                <a:hlinkClick r:id="rId9" tooltip="Local Government Act 2003"/>
              </a:rPr>
              <a:t>200</a:t>
            </a:r>
            <a:r>
              <a:rPr lang="en-GB" dirty="0" smtClean="0"/>
              <a:t>3</a:t>
            </a:r>
          </a:p>
          <a:p>
            <a:endParaRPr lang="en-GB" dirty="0"/>
          </a:p>
          <a:p>
            <a:r>
              <a:rPr lang="en-US" dirty="0"/>
              <a:t>From </a:t>
            </a:r>
            <a:r>
              <a:rPr lang="en-US" dirty="0">
                <a:hlinkClick r:id="rId10"/>
              </a:rPr>
              <a:t>https://en.wikipedia.org/wiki/Section_28</a:t>
            </a:r>
            <a:endParaRPr lang="en-US" dirty="0"/>
          </a:p>
          <a:p>
            <a:r>
              <a:rPr lang="en-US" dirty="0">
                <a:hlinkClick r:id="rId11"/>
              </a:rPr>
              <a:t>http://www.theguardian.com/politics/2003/nov/17/uk.gayrights</a:t>
            </a:r>
            <a:r>
              <a:rPr lang="en-US" dirty="0"/>
              <a:t>  </a:t>
            </a:r>
          </a:p>
          <a:p>
            <a:endParaRPr lang="en-GB"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1842745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brought Section 28 about? Books!</a:t>
            </a:r>
            <a:endParaRPr lang="en-GB" dirty="0"/>
          </a:p>
        </p:txBody>
      </p:sp>
      <p:sp>
        <p:nvSpPr>
          <p:cNvPr id="3" name="Content Placeholder 2"/>
          <p:cNvSpPr>
            <a:spLocks noGrp="1"/>
          </p:cNvSpPr>
          <p:nvPr>
            <p:ph idx="1"/>
          </p:nvPr>
        </p:nvSpPr>
        <p:spPr/>
        <p:txBody>
          <a:bodyPr>
            <a:normAutofit/>
          </a:bodyPr>
          <a:lstStyle/>
          <a:p>
            <a:r>
              <a:rPr lang="en-GB" dirty="0"/>
              <a:t>In 1983, the </a:t>
            </a:r>
            <a:r>
              <a:rPr lang="en-GB" i="1" dirty="0">
                <a:hlinkClick r:id="rId2" tooltip="Daily Mail"/>
              </a:rPr>
              <a:t>Daily Mail</a:t>
            </a:r>
            <a:r>
              <a:rPr lang="en-GB" dirty="0"/>
              <a:t> reported that a copy of a book entitled </a:t>
            </a:r>
            <a:r>
              <a:rPr lang="en-GB" i="1" dirty="0">
                <a:hlinkClick r:id="rId3" tooltip="Jenny lives with Eric and Martin"/>
              </a:rPr>
              <a:t>Jenny lives with Eric and Martin</a:t>
            </a:r>
            <a:r>
              <a:rPr lang="en-GB" dirty="0"/>
              <a:t>, portraying a young girl who lives with her father and his male partner, was provided in a school library run by the Labour-controlled </a:t>
            </a:r>
            <a:r>
              <a:rPr lang="en-GB" dirty="0">
                <a:hlinkClick r:id="rId4" tooltip="Inner London Education Authority"/>
              </a:rPr>
              <a:t>Inner London Education Authority</a:t>
            </a:r>
            <a:r>
              <a:rPr lang="en-GB" dirty="0" smtClean="0"/>
              <a:t>.</a:t>
            </a:r>
          </a:p>
          <a:p>
            <a:r>
              <a:rPr lang="en-GB" dirty="0" smtClean="0"/>
              <a:t>The book was subsequently banned from schools.</a:t>
            </a:r>
          </a:p>
        </p:txBody>
      </p:sp>
    </p:spTree>
    <p:extLst>
      <p:ext uri="{BB962C8B-B14F-4D97-AF65-F5344CB8AC3E}">
        <p14:creationId xmlns:p14="http://schemas.microsoft.com/office/powerpoint/2010/main" val="265069095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brought Section 28 about? Books!</a:t>
            </a:r>
            <a:endParaRPr lang="en-GB" dirty="0"/>
          </a:p>
        </p:txBody>
      </p:sp>
      <p:sp>
        <p:nvSpPr>
          <p:cNvPr id="3" name="Content Placeholder 2"/>
          <p:cNvSpPr>
            <a:spLocks noGrp="1"/>
          </p:cNvSpPr>
          <p:nvPr>
            <p:ph idx="1"/>
          </p:nvPr>
        </p:nvSpPr>
        <p:spPr/>
        <p:txBody>
          <a:bodyPr>
            <a:normAutofit/>
          </a:bodyPr>
          <a:lstStyle/>
          <a:p>
            <a:r>
              <a:rPr lang="en-GB" dirty="0"/>
              <a:t>During the </a:t>
            </a:r>
            <a:r>
              <a:rPr lang="en-GB" dirty="0">
                <a:hlinkClick r:id="rId2" tooltip="UK general election, 1987"/>
              </a:rPr>
              <a:t>1987 election campaign</a:t>
            </a:r>
            <a:r>
              <a:rPr lang="en-GB" dirty="0"/>
              <a:t>, the </a:t>
            </a:r>
            <a:r>
              <a:rPr lang="en-GB" dirty="0">
                <a:hlinkClick r:id="rId3" tooltip="Conservative Party (UK)"/>
              </a:rPr>
              <a:t>Conservative Party</a:t>
            </a:r>
            <a:r>
              <a:rPr lang="en-GB" dirty="0"/>
              <a:t> (under the leadership of </a:t>
            </a:r>
            <a:r>
              <a:rPr lang="en-GB" dirty="0">
                <a:hlinkClick r:id="rId4" tooltip="Margaret Thatcher"/>
              </a:rPr>
              <a:t>Margaret Thatcher</a:t>
            </a:r>
            <a:r>
              <a:rPr lang="en-GB" dirty="0"/>
              <a:t>) issued attack posters claiming that the Labour Party wanted the book </a:t>
            </a:r>
            <a:r>
              <a:rPr lang="en-GB" i="1" dirty="0">
                <a:hlinkClick r:id="rId5" tooltip="Young, Gay and Proud"/>
              </a:rPr>
              <a:t>Young, Gay and Proud</a:t>
            </a:r>
            <a:r>
              <a:rPr lang="en-GB" dirty="0"/>
              <a:t> to be read in schools, as well as </a:t>
            </a:r>
            <a:r>
              <a:rPr lang="en-GB" i="1" dirty="0"/>
              <a:t>Police: Out of School</a:t>
            </a:r>
            <a:r>
              <a:rPr lang="en-GB" dirty="0"/>
              <a:t>, </a:t>
            </a:r>
            <a:r>
              <a:rPr lang="en-GB" i="1" dirty="0"/>
              <a:t>The Playbook for Kids about Sex</a:t>
            </a:r>
            <a:r>
              <a:rPr lang="en-GB" dirty="0" smtClean="0"/>
              <a:t>, </a:t>
            </a:r>
            <a:r>
              <a:rPr lang="en-GB" dirty="0"/>
              <a:t>and </a:t>
            </a:r>
            <a:r>
              <a:rPr lang="en-GB" i="1" dirty="0"/>
              <a:t>The Milkman's on his Way</a:t>
            </a:r>
            <a:r>
              <a:rPr lang="en-GB" dirty="0" smtClean="0"/>
              <a:t>, </a:t>
            </a:r>
            <a:r>
              <a:rPr lang="en-GB" dirty="0"/>
              <a:t>which, according to </a:t>
            </a:r>
            <a:r>
              <a:rPr lang="en-GB" dirty="0">
                <a:hlinkClick r:id="rId6" tooltip="Jill Knight"/>
              </a:rPr>
              <a:t>Jill Knight</a:t>
            </a:r>
            <a:r>
              <a:rPr lang="en-GB" dirty="0"/>
              <a:t> – who introduced Section 28 and later campaigned against </a:t>
            </a:r>
            <a:r>
              <a:rPr lang="en-GB" dirty="0">
                <a:hlinkClick r:id="rId7" tooltip="Same-sex marriage"/>
              </a:rPr>
              <a:t>same-sex </a:t>
            </a:r>
            <a:r>
              <a:rPr lang="en-GB" dirty="0" smtClean="0">
                <a:hlinkClick r:id="rId7" tooltip="Same-sex marriage"/>
              </a:rPr>
              <a:t>marriage</a:t>
            </a:r>
            <a:r>
              <a:rPr lang="en-GB" dirty="0" smtClean="0"/>
              <a:t> </a:t>
            </a:r>
            <a:r>
              <a:rPr lang="en-GB" dirty="0"/>
              <a:t>– were being taught to "little children as young as five and six", which contained "brightly coloured pictures of little stick men showed all about homosexuality and how it was done", and "explicitly described homosexual intercourse and, indeed, glorified it, encouraging youngsters to believe that it was better than any other sexual way of life".</a:t>
            </a:r>
            <a:r>
              <a:rPr lang="en-GB" baseline="30000" dirty="0">
                <a:hlinkClick r:id="rId8"/>
              </a:rPr>
              <a:t>[</a:t>
            </a:r>
            <a:endParaRPr lang="en-GB" dirty="0"/>
          </a:p>
        </p:txBody>
      </p:sp>
    </p:spTree>
    <p:extLst>
      <p:ext uri="{BB962C8B-B14F-4D97-AF65-F5344CB8AC3E}">
        <p14:creationId xmlns:p14="http://schemas.microsoft.com/office/powerpoint/2010/main" val="362302824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Free schools banned from teaching Creationism</a:t>
            </a:r>
            <a:endParaRPr lang="en-GB" dirty="0"/>
          </a:p>
        </p:txBody>
      </p:sp>
      <p:sp>
        <p:nvSpPr>
          <p:cNvPr id="3" name="Content Placeholder 2"/>
          <p:cNvSpPr>
            <a:spLocks noGrp="1"/>
          </p:cNvSpPr>
          <p:nvPr>
            <p:ph idx="1"/>
          </p:nvPr>
        </p:nvSpPr>
        <p:spPr/>
        <p:txBody>
          <a:bodyPr/>
          <a:lstStyle/>
          <a:p>
            <a:r>
              <a:rPr lang="en-GB" dirty="0" smtClean="0"/>
              <a:t>Schools to be held in violation of the State Funding Agreement if they teach Creationism as an alternative to evolution</a:t>
            </a:r>
          </a:p>
          <a:p>
            <a:endParaRPr lang="en-GB" dirty="0"/>
          </a:p>
          <a:p>
            <a:pPr marL="0" indent="0">
              <a:buNone/>
            </a:pPr>
            <a:r>
              <a:rPr lang="en-GB" dirty="0">
                <a:hlinkClick r:id="rId2"/>
              </a:rPr>
              <a:t>https://www.rt.com/uk/167044-uk-bans-teaching-creationism/</a:t>
            </a:r>
            <a:r>
              <a:rPr lang="en-GB" dirty="0"/>
              <a:t> </a:t>
            </a:r>
            <a:endParaRPr lang="en-US" dirty="0"/>
          </a:p>
          <a:p>
            <a:pPr marL="0" indent="0">
              <a:buNone/>
            </a:pPr>
            <a:endParaRPr lang="en-GB" dirty="0" smtClean="0"/>
          </a:p>
          <a:p>
            <a:endParaRPr lang="en-GB" dirty="0"/>
          </a:p>
          <a:p>
            <a:endParaRPr lang="en-GB" dirty="0"/>
          </a:p>
        </p:txBody>
      </p:sp>
    </p:spTree>
    <p:extLst>
      <p:ext uri="{BB962C8B-B14F-4D97-AF65-F5344CB8AC3E}">
        <p14:creationId xmlns:p14="http://schemas.microsoft.com/office/powerpoint/2010/main" val="327527846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Jewish school redacted exam questions on evolution</a:t>
            </a:r>
            <a:endParaRPr lang="en-GB" dirty="0"/>
          </a:p>
        </p:txBody>
      </p:sp>
      <p:sp>
        <p:nvSpPr>
          <p:cNvPr id="3" name="Content Placeholder 2"/>
          <p:cNvSpPr>
            <a:spLocks noGrp="1"/>
          </p:cNvSpPr>
          <p:nvPr>
            <p:ph idx="1"/>
          </p:nvPr>
        </p:nvSpPr>
        <p:spPr/>
        <p:txBody>
          <a:bodyPr/>
          <a:lstStyle/>
          <a:p>
            <a:r>
              <a:rPr lang="en-GB" dirty="0" smtClean="0"/>
              <a:t>All faith schools consequently barred from doing so by </a:t>
            </a:r>
            <a:r>
              <a:rPr lang="en-GB" dirty="0" err="1" smtClean="0"/>
              <a:t>Ofqual</a:t>
            </a:r>
            <a:endParaRPr lang="en-GB" dirty="0" smtClean="0"/>
          </a:p>
          <a:p>
            <a:r>
              <a:rPr lang="en-US" dirty="0">
                <a:hlinkClick r:id="rId2"/>
              </a:rPr>
              <a:t>http://www.telegraph.co.uk/education/educationnews/10735397/Ofqual-faith-schools-banned-from-censoring-exam-papers.html</a:t>
            </a:r>
            <a:r>
              <a:rPr lang="en-US" dirty="0"/>
              <a:t> </a:t>
            </a:r>
            <a:endParaRPr lang="en-US" dirty="0" smtClean="0"/>
          </a:p>
          <a:p>
            <a:endParaRPr lang="en-US" dirty="0"/>
          </a:p>
          <a:p>
            <a:r>
              <a:rPr lang="en-US" dirty="0">
                <a:hlinkClick r:id="rId3"/>
              </a:rPr>
              <a:t>http://www.secularism.org.uk/news/2013/10/jewish-faith-school-caught-censoring-questions-on-science-exam-papers</a:t>
            </a:r>
            <a:r>
              <a:rPr lang="en-US" dirty="0"/>
              <a:t> </a:t>
            </a:r>
          </a:p>
          <a:p>
            <a:endParaRPr lang="en-US" dirty="0"/>
          </a:p>
          <a:p>
            <a:endParaRPr lang="en-GB" dirty="0"/>
          </a:p>
        </p:txBody>
      </p:sp>
    </p:spTree>
    <p:extLst>
      <p:ext uri="{BB962C8B-B14F-4D97-AF65-F5344CB8AC3E}">
        <p14:creationId xmlns:p14="http://schemas.microsoft.com/office/powerpoint/2010/main" val="91705266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Political censorship of the curriculum</a:t>
            </a:r>
            <a:r>
              <a:rPr lang="en-GB" smtClean="0"/>
              <a:t>: Michael Gove</a:t>
            </a:r>
            <a:endParaRPr lang="en-GB"/>
          </a:p>
        </p:txBody>
      </p:sp>
      <p:sp>
        <p:nvSpPr>
          <p:cNvPr id="3" name="Content Placeholder 2"/>
          <p:cNvSpPr>
            <a:spLocks noGrp="1"/>
          </p:cNvSpPr>
          <p:nvPr>
            <p:ph idx="1"/>
          </p:nvPr>
        </p:nvSpPr>
        <p:spPr/>
        <p:txBody>
          <a:bodyPr>
            <a:normAutofit fontScale="70000" lnSpcReduction="20000"/>
          </a:bodyPr>
          <a:lstStyle/>
          <a:p>
            <a:r>
              <a:rPr lang="en-GB" dirty="0" smtClean="0"/>
              <a:t>GCSE reforms English Literature = covert censorship</a:t>
            </a:r>
          </a:p>
          <a:p>
            <a:r>
              <a:rPr lang="en-GB" dirty="0" smtClean="0"/>
              <a:t>Of Mice and Men</a:t>
            </a:r>
          </a:p>
          <a:p>
            <a:r>
              <a:rPr lang="en-GB" dirty="0" smtClean="0"/>
              <a:t>To Kill and Mockingbird </a:t>
            </a:r>
          </a:p>
          <a:p>
            <a:endParaRPr lang="en-GB" dirty="0"/>
          </a:p>
          <a:p>
            <a:r>
              <a:rPr lang="en-GB" dirty="0" smtClean="0"/>
              <a:t>The ‘other cultures and traditions’ emphasis from previous National Curriculum requirements has been revoked.</a:t>
            </a:r>
          </a:p>
          <a:p>
            <a:r>
              <a:rPr lang="en-GB" dirty="0" smtClean="0"/>
              <a:t>Gove required a focus on literature in English by </a:t>
            </a:r>
            <a:r>
              <a:rPr lang="en-GB" dirty="0"/>
              <a:t>British writers</a:t>
            </a:r>
          </a:p>
          <a:p>
            <a:endParaRPr lang="en-GB" dirty="0" smtClean="0"/>
          </a:p>
          <a:p>
            <a:endParaRPr lang="en-GB" dirty="0"/>
          </a:p>
          <a:p>
            <a:r>
              <a:rPr lang="en-US" dirty="0">
                <a:hlinkClick r:id="rId2"/>
              </a:rPr>
              <a:t>http://www.theguardian.com/books/2014/jun/05/michael-gove-go-gsce-english-literature-row-petition?CMP=share_btn_link</a:t>
            </a:r>
            <a:r>
              <a:rPr lang="en-US" dirty="0"/>
              <a:t> </a:t>
            </a:r>
          </a:p>
          <a:p>
            <a:r>
              <a:rPr lang="en-US" dirty="0">
                <a:hlinkClick r:id="rId3"/>
              </a:rPr>
              <a:t>http://www.theguardian.com/education/2014/may/29/harper-lee-steinbeck-dropped-english-gcse?CMP=share_btn_link</a:t>
            </a:r>
            <a:r>
              <a:rPr lang="en-US" dirty="0"/>
              <a:t> </a:t>
            </a:r>
          </a:p>
          <a:p>
            <a:r>
              <a:rPr lang="en-US" dirty="0">
                <a:hlinkClick r:id="rId4"/>
              </a:rPr>
              <a:t>http://www.theguardian.com/politics/2014/may/27/michael-gove-denies-ban-of-american-novels-from-gcse?CMP=share_btn_link</a:t>
            </a:r>
            <a:r>
              <a:rPr lang="en-US" dirty="0"/>
              <a:t> </a:t>
            </a:r>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7345075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Parents allowed to take children out of sex education and religious education</a:t>
            </a:r>
            <a:endParaRPr lang="en-GB" dirty="0"/>
          </a:p>
        </p:txBody>
      </p:sp>
      <p:sp>
        <p:nvSpPr>
          <p:cNvPr id="3" name="Content Placeholder 2"/>
          <p:cNvSpPr>
            <a:spLocks noGrp="1"/>
          </p:cNvSpPr>
          <p:nvPr>
            <p:ph idx="1"/>
          </p:nvPr>
        </p:nvSpPr>
        <p:spPr/>
        <p:txBody>
          <a:bodyPr/>
          <a:lstStyle/>
          <a:p>
            <a:endParaRPr lang="en-GB" dirty="0" smtClean="0"/>
          </a:p>
          <a:p>
            <a:endParaRPr lang="en-GB" dirty="0" smtClean="0"/>
          </a:p>
          <a:p>
            <a:r>
              <a:rPr lang="en-US" dirty="0">
                <a:hlinkClick r:id="rId2"/>
              </a:rPr>
              <a:t>Https://www.gov.uk/national-curriculum/other-compulsory-subjects</a:t>
            </a:r>
            <a:r>
              <a:rPr lang="en-US" dirty="0"/>
              <a:t> </a:t>
            </a:r>
          </a:p>
          <a:p>
            <a:endParaRPr lang="en-GB" dirty="0"/>
          </a:p>
        </p:txBody>
      </p:sp>
    </p:spTree>
    <p:extLst>
      <p:ext uri="{BB962C8B-B14F-4D97-AF65-F5344CB8AC3E}">
        <p14:creationId xmlns:p14="http://schemas.microsoft.com/office/powerpoint/2010/main" val="40440105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Aims of the session</a:t>
            </a:r>
            <a:endParaRPr lang="en-GB" dirty="0"/>
          </a:p>
        </p:txBody>
      </p:sp>
      <p:sp>
        <p:nvSpPr>
          <p:cNvPr id="3" name="Content Placeholder 2"/>
          <p:cNvSpPr>
            <a:spLocks noGrp="1"/>
          </p:cNvSpPr>
          <p:nvPr>
            <p:ph idx="1"/>
          </p:nvPr>
        </p:nvSpPr>
        <p:spPr/>
        <p:txBody>
          <a:bodyPr>
            <a:normAutofit/>
          </a:bodyPr>
          <a:lstStyle/>
          <a:p>
            <a:r>
              <a:rPr lang="en-GB" sz="2400" dirty="0" smtClean="0"/>
              <a:t>To introduce you to some of the ways censorship occurs in schools</a:t>
            </a:r>
          </a:p>
          <a:p>
            <a:r>
              <a:rPr lang="en-GB" sz="2400" dirty="0" smtClean="0"/>
              <a:t>To explore some of the parties and issues involved in censorship in schools, and the potential impact of this censorship on pupils</a:t>
            </a:r>
          </a:p>
          <a:p>
            <a:r>
              <a:rPr lang="en-GB" sz="2400" dirty="0" smtClean="0"/>
              <a:t>To begin to explore censorship in university</a:t>
            </a:r>
            <a:endParaRPr lang="en-GB" sz="2400" dirty="0"/>
          </a:p>
        </p:txBody>
      </p:sp>
    </p:spTree>
    <p:extLst>
      <p:ext uri="{BB962C8B-B14F-4D97-AF65-F5344CB8AC3E}">
        <p14:creationId xmlns:p14="http://schemas.microsoft.com/office/powerpoint/2010/main" val="167859743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Online censorship in schools:</a:t>
            </a:r>
            <a:endParaRPr lang="en-GB" dirty="0"/>
          </a:p>
        </p:txBody>
      </p:sp>
      <p:sp>
        <p:nvSpPr>
          <p:cNvPr id="3" name="Content Placeholder 2"/>
          <p:cNvSpPr>
            <a:spLocks noGrp="1"/>
          </p:cNvSpPr>
          <p:nvPr>
            <p:ph idx="1"/>
          </p:nvPr>
        </p:nvSpPr>
        <p:spPr/>
        <p:txBody>
          <a:bodyPr>
            <a:normAutofit/>
          </a:bodyPr>
          <a:lstStyle/>
          <a:p>
            <a:r>
              <a:rPr lang="en-GB" sz="2400" dirty="0" smtClean="0"/>
              <a:t>A whole new censorship ball-game? Or the same, just another medium?</a:t>
            </a:r>
          </a:p>
          <a:p>
            <a:r>
              <a:rPr lang="en-GB" sz="2400" dirty="0"/>
              <a:t>firewalls and </a:t>
            </a:r>
            <a:r>
              <a:rPr lang="en-GB" sz="2400" dirty="0" smtClean="0"/>
              <a:t>software</a:t>
            </a:r>
          </a:p>
          <a:p>
            <a:r>
              <a:rPr lang="en-GB" sz="2400" dirty="0" smtClean="0"/>
              <a:t>Apps and personal devices</a:t>
            </a:r>
          </a:p>
          <a:p>
            <a:endParaRPr lang="en-GB" sz="2400" dirty="0"/>
          </a:p>
          <a:p>
            <a:r>
              <a:rPr lang="en-US" sz="2400" dirty="0">
                <a:hlinkClick r:id="rId2"/>
              </a:rPr>
              <a:t>http://www.bl.uk/my-digital-rights/videos/freedom-web-censorship-in-schools</a:t>
            </a:r>
            <a:r>
              <a:rPr lang="en-US" sz="2400" dirty="0"/>
              <a:t> </a:t>
            </a:r>
          </a:p>
          <a:p>
            <a:endParaRPr lang="en-GB" sz="2400" dirty="0"/>
          </a:p>
        </p:txBody>
      </p:sp>
    </p:spTree>
    <p:extLst>
      <p:ext uri="{BB962C8B-B14F-4D97-AF65-F5344CB8AC3E}">
        <p14:creationId xmlns:p14="http://schemas.microsoft.com/office/powerpoint/2010/main" val="274458825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 what, if anything, is different about the context of censorship in schools?</a:t>
            </a:r>
            <a:endParaRPr lang="en-GB" dirty="0"/>
          </a:p>
        </p:txBody>
      </p:sp>
      <p:sp>
        <p:nvSpPr>
          <p:cNvPr id="3" name="Content Placeholder 2"/>
          <p:cNvSpPr>
            <a:spLocks noGrp="1"/>
          </p:cNvSpPr>
          <p:nvPr>
            <p:ph idx="1"/>
          </p:nvPr>
        </p:nvSpPr>
        <p:spPr/>
        <p:txBody>
          <a:bodyPr/>
          <a:lstStyle/>
          <a:p>
            <a:endParaRPr lang="en-GB" dirty="0" smtClean="0"/>
          </a:p>
          <a:p>
            <a:r>
              <a:rPr lang="en-GB" dirty="0" smtClean="0"/>
              <a:t>Do we need to censor in schools?</a:t>
            </a:r>
          </a:p>
          <a:p>
            <a:r>
              <a:rPr lang="en-GB" dirty="0" smtClean="0"/>
              <a:t>If so, what drives that need for censorship? How, if at all, is it different from other reasons for censorship?</a:t>
            </a:r>
          </a:p>
          <a:p>
            <a:r>
              <a:rPr lang="en-GB" dirty="0" smtClean="0"/>
              <a:t>What are some of the potential dangers of the act of censorship for children?</a:t>
            </a:r>
            <a:endParaRPr lang="en-GB" dirty="0"/>
          </a:p>
        </p:txBody>
      </p:sp>
    </p:spTree>
    <p:extLst>
      <p:ext uri="{BB962C8B-B14F-4D97-AF65-F5344CB8AC3E}">
        <p14:creationId xmlns:p14="http://schemas.microsoft.com/office/powerpoint/2010/main" val="88731674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Censorship in universities</a:t>
            </a:r>
            <a:endParaRPr lang="en-GB" dirty="0"/>
          </a:p>
        </p:txBody>
      </p:sp>
      <p:sp>
        <p:nvSpPr>
          <p:cNvPr id="3" name="Content Placeholder 2"/>
          <p:cNvSpPr>
            <a:spLocks noGrp="1"/>
          </p:cNvSpPr>
          <p:nvPr>
            <p:ph idx="1"/>
          </p:nvPr>
        </p:nvSpPr>
        <p:spPr/>
        <p:txBody>
          <a:bodyPr/>
          <a:lstStyle/>
          <a:p>
            <a:r>
              <a:rPr lang="en-GB" dirty="0" smtClean="0"/>
              <a:t>What kinds of censorship occur in universities?</a:t>
            </a:r>
          </a:p>
          <a:p>
            <a:r>
              <a:rPr lang="en-GB" dirty="0" smtClean="0"/>
              <a:t>Curriculum censorship</a:t>
            </a:r>
          </a:p>
          <a:p>
            <a:r>
              <a:rPr lang="en-GB" dirty="0" smtClean="0"/>
              <a:t>Free-speech and no-platforming </a:t>
            </a:r>
          </a:p>
          <a:p>
            <a:endParaRPr lang="en-GB" dirty="0"/>
          </a:p>
          <a:p>
            <a:endParaRPr lang="en-GB" dirty="0"/>
          </a:p>
        </p:txBody>
      </p:sp>
    </p:spTree>
    <p:extLst>
      <p:ext uri="{BB962C8B-B14F-4D97-AF65-F5344CB8AC3E}">
        <p14:creationId xmlns:p14="http://schemas.microsoft.com/office/powerpoint/2010/main" val="419630444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Unconscious bias (curriculum censorship) in HE</a:t>
            </a:r>
            <a:endParaRPr lang="en-GB" dirty="0"/>
          </a:p>
        </p:txBody>
      </p:sp>
      <p:sp>
        <p:nvSpPr>
          <p:cNvPr id="3" name="Content Placeholder 2"/>
          <p:cNvSpPr>
            <a:spLocks noGrp="1"/>
          </p:cNvSpPr>
          <p:nvPr>
            <p:ph idx="1"/>
          </p:nvPr>
        </p:nvSpPr>
        <p:spPr/>
        <p:txBody>
          <a:bodyPr/>
          <a:lstStyle/>
          <a:p>
            <a:r>
              <a:rPr lang="en-GB" dirty="0" smtClean="0"/>
              <a:t>English literature – colonialized curriculum?</a:t>
            </a:r>
            <a:endParaRPr lang="en-GB" dirty="0"/>
          </a:p>
          <a:p>
            <a:r>
              <a:rPr lang="en-GB" dirty="0" smtClean="0"/>
              <a:t>Where else might curricula be covertly censoring the material students are exposed to? And why? </a:t>
            </a:r>
            <a:endParaRPr lang="en-GB" dirty="0"/>
          </a:p>
        </p:txBody>
      </p:sp>
      <p:sp>
        <p:nvSpPr>
          <p:cNvPr id="5" name="Rectangle 4"/>
          <p:cNvSpPr/>
          <p:nvPr/>
        </p:nvSpPr>
        <p:spPr>
          <a:xfrm>
            <a:off x="1245462" y="3675304"/>
            <a:ext cx="6096000" cy="646331"/>
          </a:xfrm>
          <a:prstGeom prst="rect">
            <a:avLst/>
          </a:prstGeom>
        </p:spPr>
        <p:txBody>
          <a:bodyPr>
            <a:spAutoFit/>
          </a:bodyPr>
          <a:lstStyle/>
          <a:p>
            <a:r>
              <a:rPr lang="en-GB" dirty="0">
                <a:hlinkClick r:id="rId2"/>
              </a:rPr>
              <a:t>https://</a:t>
            </a:r>
            <a:r>
              <a:rPr lang="en-GB" dirty="0" smtClean="0">
                <a:hlinkClick r:id="rId2"/>
              </a:rPr>
              <a:t>www.theguardian.com/education/2018/jan/05/diverse-reading-list-shakespeare-students</a:t>
            </a:r>
            <a:r>
              <a:rPr lang="en-GB" dirty="0" smtClean="0"/>
              <a:t> </a:t>
            </a:r>
            <a:endParaRPr lang="en-GB" dirty="0"/>
          </a:p>
        </p:txBody>
      </p:sp>
    </p:spTree>
    <p:extLst>
      <p:ext uri="{BB962C8B-B14F-4D97-AF65-F5344CB8AC3E}">
        <p14:creationId xmlns:p14="http://schemas.microsoft.com/office/powerpoint/2010/main" val="279334542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Free speech and no-platforming</a:t>
            </a:r>
            <a:endParaRPr lang="en-GB" dirty="0"/>
          </a:p>
        </p:txBody>
      </p:sp>
      <p:sp>
        <p:nvSpPr>
          <p:cNvPr id="3" name="Content Placeholder 2"/>
          <p:cNvSpPr>
            <a:spLocks noGrp="1"/>
          </p:cNvSpPr>
          <p:nvPr>
            <p:ph idx="1"/>
          </p:nvPr>
        </p:nvSpPr>
        <p:spPr/>
        <p:txBody>
          <a:bodyPr/>
          <a:lstStyle/>
          <a:p>
            <a:r>
              <a:rPr lang="en-GB" dirty="0" smtClean="0"/>
              <a:t>Jo Johnson (until recently minister for HE) has put in place opportunities for the new Office for Students to impose sanctions (possibly fines) on universities that, in their view, are limiting freedom of speech across campuses.</a:t>
            </a:r>
          </a:p>
          <a:p>
            <a:r>
              <a:rPr lang="en-GB" dirty="0">
                <a:hlinkClick r:id="rId2"/>
              </a:rPr>
              <a:t>https://</a:t>
            </a:r>
            <a:r>
              <a:rPr lang="en-GB" dirty="0" smtClean="0">
                <a:hlinkClick r:id="rId2"/>
              </a:rPr>
              <a:t>www.theguardian.com/education/2017/dec/26/jo-johnson-universities-no-platforming-freedom-of-speech</a:t>
            </a:r>
            <a:r>
              <a:rPr lang="en-GB" dirty="0" smtClean="0"/>
              <a:t> </a:t>
            </a:r>
            <a:endParaRPr lang="en-GB" dirty="0"/>
          </a:p>
        </p:txBody>
      </p:sp>
    </p:spTree>
    <p:extLst>
      <p:ext uri="{BB962C8B-B14F-4D97-AF65-F5344CB8AC3E}">
        <p14:creationId xmlns:p14="http://schemas.microsoft.com/office/powerpoint/2010/main" val="187113487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Free speech university rankings </a:t>
            </a:r>
            <a:endParaRPr lang="en-GB" dirty="0"/>
          </a:p>
        </p:txBody>
      </p:sp>
      <p:sp>
        <p:nvSpPr>
          <p:cNvPr id="3" name="Content Placeholder 2"/>
          <p:cNvSpPr>
            <a:spLocks noGrp="1"/>
          </p:cNvSpPr>
          <p:nvPr>
            <p:ph idx="1"/>
          </p:nvPr>
        </p:nvSpPr>
        <p:spPr/>
        <p:txBody>
          <a:bodyPr/>
          <a:lstStyle/>
          <a:p>
            <a:r>
              <a:rPr lang="en-GB" dirty="0">
                <a:hlinkClick r:id="rId2"/>
              </a:rPr>
              <a:t>https://www.spiked-online.com/free-speech-university-rankings</a:t>
            </a:r>
            <a:r>
              <a:rPr lang="en-GB" dirty="0" smtClean="0">
                <a:hlinkClick r:id="rId2"/>
              </a:rPr>
              <a:t>/</a:t>
            </a:r>
            <a:endParaRPr lang="en-GB" dirty="0" smtClean="0"/>
          </a:p>
          <a:p>
            <a:r>
              <a:rPr lang="en-GB" dirty="0" smtClean="0"/>
              <a:t>Red</a:t>
            </a:r>
            <a:r>
              <a:rPr lang="en-GB" dirty="0"/>
              <a:t>: has banned and actively censored ideas on </a:t>
            </a:r>
            <a:r>
              <a:rPr lang="en-GB" dirty="0" smtClean="0"/>
              <a:t>campus 73 </a:t>
            </a:r>
          </a:p>
          <a:p>
            <a:r>
              <a:rPr lang="en-GB" dirty="0"/>
              <a:t>Amber: has chilled free speech through </a:t>
            </a:r>
            <a:r>
              <a:rPr lang="en-GB" dirty="0" smtClean="0"/>
              <a:t>intervention 35</a:t>
            </a:r>
          </a:p>
          <a:p>
            <a:r>
              <a:rPr lang="en-GB" dirty="0" smtClean="0"/>
              <a:t>Green</a:t>
            </a:r>
            <a:r>
              <a:rPr lang="en-GB" dirty="0"/>
              <a:t>: has a hands-off approach to free </a:t>
            </a:r>
            <a:r>
              <a:rPr lang="en-GB" dirty="0" smtClean="0"/>
              <a:t>speech 7</a:t>
            </a:r>
          </a:p>
          <a:p>
            <a:endParaRPr lang="en-GB" dirty="0"/>
          </a:p>
          <a:p>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4971" y="4321200"/>
            <a:ext cx="1011292" cy="101129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5158" y="4321200"/>
            <a:ext cx="987973" cy="987973"/>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68662" y="4321200"/>
            <a:ext cx="1058420" cy="1058420"/>
          </a:xfrm>
          <a:prstGeom prst="rect">
            <a:avLst/>
          </a:prstGeom>
        </p:spPr>
      </p:pic>
    </p:spTree>
    <p:extLst>
      <p:ext uri="{BB962C8B-B14F-4D97-AF65-F5344CB8AC3E}">
        <p14:creationId xmlns:p14="http://schemas.microsoft.com/office/powerpoint/2010/main" val="155566012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 some students think? Activity 4</a:t>
            </a:r>
            <a:endParaRPr lang="en-GB" dirty="0"/>
          </a:p>
        </p:txBody>
      </p:sp>
      <p:sp>
        <p:nvSpPr>
          <p:cNvPr id="3" name="Content Placeholder 2"/>
          <p:cNvSpPr>
            <a:spLocks noGrp="1"/>
          </p:cNvSpPr>
          <p:nvPr>
            <p:ph idx="1"/>
          </p:nvPr>
        </p:nvSpPr>
        <p:spPr/>
        <p:txBody>
          <a:bodyPr/>
          <a:lstStyle/>
          <a:p>
            <a:r>
              <a:rPr lang="en-GB" dirty="0">
                <a:hlinkClick r:id="rId2"/>
              </a:rPr>
              <a:t>https://</a:t>
            </a:r>
            <a:r>
              <a:rPr lang="en-GB" dirty="0" smtClean="0">
                <a:hlinkClick r:id="rId2"/>
              </a:rPr>
              <a:t>www.theguardian.com/education/2017/oct/26/do-no-platform-policies-threaten-free-speech-at-uni-students-share-their-views</a:t>
            </a:r>
            <a:r>
              <a:rPr lang="en-GB" dirty="0" smtClean="0"/>
              <a:t> </a:t>
            </a:r>
          </a:p>
          <a:p>
            <a:r>
              <a:rPr lang="en-GB" dirty="0" smtClean="0"/>
              <a:t>NUS </a:t>
            </a:r>
            <a:r>
              <a:rPr lang="en-GB" dirty="0"/>
              <a:t>no-platform policy: </a:t>
            </a:r>
            <a:r>
              <a:rPr lang="en-GB" dirty="0">
                <a:hlinkClick r:id="rId3"/>
              </a:rPr>
              <a:t>https://</a:t>
            </a:r>
            <a:r>
              <a:rPr lang="en-GB" dirty="0" smtClean="0">
                <a:hlinkClick r:id="rId3"/>
              </a:rPr>
              <a:t>www.nusconnect.org.uk/resources/nus-no-platform-policy-f22f</a:t>
            </a:r>
            <a:r>
              <a:rPr lang="en-GB" dirty="0" smtClean="0"/>
              <a:t> </a:t>
            </a:r>
            <a:endParaRPr lang="en-GB" dirty="0"/>
          </a:p>
        </p:txBody>
      </p:sp>
    </p:spTree>
    <p:extLst>
      <p:ext uri="{BB962C8B-B14F-4D97-AF65-F5344CB8AC3E}">
        <p14:creationId xmlns:p14="http://schemas.microsoft.com/office/powerpoint/2010/main" val="228010932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 some students think? Activity </a:t>
            </a:r>
            <a:endParaRPr lang="en-GB" dirty="0"/>
          </a:p>
        </p:txBody>
      </p:sp>
      <p:sp>
        <p:nvSpPr>
          <p:cNvPr id="3" name="Content Placeholder 2"/>
          <p:cNvSpPr>
            <a:spLocks noGrp="1"/>
          </p:cNvSpPr>
          <p:nvPr>
            <p:ph idx="1"/>
          </p:nvPr>
        </p:nvSpPr>
        <p:spPr/>
        <p:txBody>
          <a:bodyPr/>
          <a:lstStyle/>
          <a:p>
            <a:r>
              <a:rPr lang="en-GB" dirty="0" smtClean="0"/>
              <a:t>63% of students surveyed agreed that the NUS was right to have a no-platforming policy</a:t>
            </a:r>
          </a:p>
          <a:p>
            <a:r>
              <a:rPr lang="en-GB" dirty="0">
                <a:hlinkClick r:id="rId2"/>
              </a:rPr>
              <a:t>http://www.comresglobal.com/polls/bbc-victoria-derbyshire-no-platform-poll</a:t>
            </a:r>
            <a:r>
              <a:rPr lang="en-GB" dirty="0" smtClean="0">
                <a:hlinkClick r:id="rId2"/>
              </a:rPr>
              <a:t>/</a:t>
            </a:r>
            <a:r>
              <a:rPr lang="en-GB" dirty="0" smtClean="0"/>
              <a:t> </a:t>
            </a:r>
            <a:endParaRPr lang="en-GB" dirty="0"/>
          </a:p>
        </p:txBody>
      </p:sp>
    </p:spTree>
    <p:extLst>
      <p:ext uri="{BB962C8B-B14F-4D97-AF65-F5344CB8AC3E}">
        <p14:creationId xmlns:p14="http://schemas.microsoft.com/office/powerpoint/2010/main" val="361660306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the scope of censorship in schools</a:t>
            </a:r>
            <a:endParaRPr lang="en-GB" dirty="0"/>
          </a:p>
        </p:txBody>
      </p:sp>
      <p:sp>
        <p:nvSpPr>
          <p:cNvPr id="3" name="Content Placeholder 2"/>
          <p:cNvSpPr>
            <a:spLocks noGrp="1"/>
          </p:cNvSpPr>
          <p:nvPr>
            <p:ph idx="1"/>
          </p:nvPr>
        </p:nvSpPr>
        <p:spPr/>
        <p:txBody>
          <a:bodyPr/>
          <a:lstStyle/>
          <a:p>
            <a:r>
              <a:rPr lang="en-GB" sz="2400" dirty="0" smtClean="0"/>
              <a:t>Should there ever be censorship in schools?</a:t>
            </a:r>
          </a:p>
          <a:p>
            <a:r>
              <a:rPr lang="en-GB" sz="2400" dirty="0" smtClean="0"/>
              <a:t>Who should have the power to censor in schools?</a:t>
            </a:r>
          </a:p>
          <a:p>
            <a:r>
              <a:rPr lang="en-GB" sz="2400" dirty="0" smtClean="0"/>
              <a:t>Who should not have the power to censor in schools?</a:t>
            </a:r>
          </a:p>
          <a:p>
            <a:endParaRPr lang="en-GB" sz="2400" dirty="0"/>
          </a:p>
          <a:p>
            <a:r>
              <a:rPr lang="en-GB" sz="2400" dirty="0" smtClean="0"/>
              <a:t>What are the potential impacts of censorship in schools?</a:t>
            </a:r>
          </a:p>
          <a:p>
            <a:endParaRPr lang="en-GB"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6968623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conclude</a:t>
            </a:r>
            <a:endParaRPr lang="en-GB" dirty="0"/>
          </a:p>
        </p:txBody>
      </p:sp>
      <p:sp>
        <p:nvSpPr>
          <p:cNvPr id="3" name="Content Placeholder 2"/>
          <p:cNvSpPr>
            <a:spLocks noGrp="1"/>
          </p:cNvSpPr>
          <p:nvPr>
            <p:ph idx="1"/>
          </p:nvPr>
        </p:nvSpPr>
        <p:spPr>
          <a:xfrm>
            <a:off x="1103312" y="2052918"/>
            <a:ext cx="8946541" cy="4496163"/>
          </a:xfrm>
        </p:spPr>
        <p:txBody>
          <a:bodyPr>
            <a:normAutofit/>
          </a:bodyPr>
          <a:lstStyle/>
          <a:p>
            <a:pPr marL="0" indent="0">
              <a:buNone/>
            </a:pPr>
            <a:r>
              <a:rPr lang="en-GB" dirty="0"/>
              <a:t>People have been trying to censor books probably for as long as books have been around. Commonly “challenged” titles in 2015 included Adventures of Huckleberry Finn, To Kill a Mockingbird and even the Bible. But now, with the rise of Donald Trump and the wave of xenophobia, racism, misogyny, and Islamophobia that has accompanied his campaign, the sharing of stories has never been more crucial. Without the authentic stories of immigrants, women, LGBT people, and Muslims, people will become more entrenched in their view of those groups as the Other. What we need now is more information, more voices; otherwise the diversity that has long been one of our greatest strengths will end up tearing the US apart. </a:t>
            </a:r>
            <a:endParaRPr lang="en-GB" dirty="0" smtClean="0"/>
          </a:p>
          <a:p>
            <a:pPr marL="0" indent="0">
              <a:buNone/>
            </a:pPr>
            <a:endParaRPr lang="en-GB" dirty="0"/>
          </a:p>
          <a:p>
            <a:pPr marL="0" indent="0">
              <a:buNone/>
            </a:pPr>
            <a:r>
              <a:rPr lang="en-GB" dirty="0" smtClean="0"/>
              <a:t>Jessica </a:t>
            </a:r>
            <a:r>
              <a:rPr lang="en-GB" dirty="0" err="1" smtClean="0"/>
              <a:t>Herthel</a:t>
            </a:r>
            <a:r>
              <a:rPr lang="en-GB" dirty="0" smtClean="0"/>
              <a:t>, cited in </a:t>
            </a:r>
            <a:r>
              <a:rPr lang="en-GB" dirty="0">
                <a:hlinkClick r:id="rId2"/>
              </a:rPr>
              <a:t>The </a:t>
            </a:r>
            <a:r>
              <a:rPr lang="en-GB" dirty="0" smtClean="0">
                <a:hlinkClick r:id="rId2"/>
              </a:rPr>
              <a:t>Guardian</a:t>
            </a:r>
            <a:r>
              <a:rPr lang="en-GB" dirty="0" smtClean="0"/>
              <a:t> ,2016</a:t>
            </a:r>
            <a:endParaRPr lang="en-GB" dirty="0"/>
          </a:p>
        </p:txBody>
      </p:sp>
    </p:spTree>
    <p:extLst>
      <p:ext uri="{BB962C8B-B14F-4D97-AF65-F5344CB8AC3E}">
        <p14:creationId xmlns:p14="http://schemas.microsoft.com/office/powerpoint/2010/main" val="19794133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outcomes</a:t>
            </a:r>
            <a:endParaRPr lang="en-GB" dirty="0"/>
          </a:p>
        </p:txBody>
      </p:sp>
      <p:sp>
        <p:nvSpPr>
          <p:cNvPr id="3" name="Content Placeholder 2"/>
          <p:cNvSpPr>
            <a:spLocks noGrp="1"/>
          </p:cNvSpPr>
          <p:nvPr>
            <p:ph idx="1"/>
          </p:nvPr>
        </p:nvSpPr>
        <p:spPr/>
        <p:txBody>
          <a:bodyPr>
            <a:normAutofit/>
          </a:bodyPr>
          <a:lstStyle/>
          <a:p>
            <a:pPr marL="0" indent="0">
              <a:buNone/>
            </a:pPr>
            <a:r>
              <a:rPr lang="en-GB" sz="2400" dirty="0" smtClean="0"/>
              <a:t>By the end of this session you should be able to:</a:t>
            </a:r>
          </a:p>
          <a:p>
            <a:r>
              <a:rPr lang="en-GB" sz="2400" dirty="0" smtClean="0"/>
              <a:t>Identify some of the reasons why censorship occurs in schools and universities</a:t>
            </a:r>
          </a:p>
          <a:p>
            <a:r>
              <a:rPr lang="en-GB" sz="2400" dirty="0" smtClean="0"/>
              <a:t>Appreciate some of the ways censorship occurs in relation to children and their education</a:t>
            </a:r>
          </a:p>
          <a:p>
            <a:r>
              <a:rPr lang="en-GB" sz="2400" dirty="0" smtClean="0"/>
              <a:t>Critically evaluate the potential impact of censorship in schools and universities</a:t>
            </a:r>
            <a:endParaRPr lang="en-GB" sz="2400" dirty="0"/>
          </a:p>
        </p:txBody>
      </p:sp>
    </p:spTree>
    <p:extLst>
      <p:ext uri="{BB962C8B-B14F-4D97-AF65-F5344CB8AC3E}">
        <p14:creationId xmlns:p14="http://schemas.microsoft.com/office/powerpoint/2010/main" val="329094794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resources</a:t>
            </a:r>
            <a:endParaRPr lang="en-GB" dirty="0"/>
          </a:p>
        </p:txBody>
      </p:sp>
      <p:sp>
        <p:nvSpPr>
          <p:cNvPr id="3" name="Content Placeholder 2"/>
          <p:cNvSpPr>
            <a:spLocks noGrp="1"/>
          </p:cNvSpPr>
          <p:nvPr>
            <p:ph idx="1"/>
          </p:nvPr>
        </p:nvSpPr>
        <p:spPr/>
        <p:txBody>
          <a:bodyPr/>
          <a:lstStyle/>
          <a:p>
            <a:r>
              <a:rPr lang="en-GB" dirty="0" smtClean="0"/>
              <a:t>Banned Books Week (US) </a:t>
            </a:r>
            <a:r>
              <a:rPr lang="en-GB" dirty="0">
                <a:hlinkClick r:id="rId2"/>
              </a:rPr>
              <a:t>http://www.bannedbooksweek.org/about</a:t>
            </a:r>
            <a:r>
              <a:rPr lang="en-GB" dirty="0"/>
              <a:t> </a:t>
            </a:r>
            <a:endParaRPr lang="en-GB" dirty="0" smtClean="0"/>
          </a:p>
          <a:p>
            <a:r>
              <a:rPr lang="en-GB" dirty="0" smtClean="0"/>
              <a:t>Schools Library Association on banning books stocked in </a:t>
            </a:r>
            <a:r>
              <a:rPr lang="en-GB" dirty="0"/>
              <a:t>school libraries: </a:t>
            </a:r>
            <a:r>
              <a:rPr lang="en-GB" dirty="0">
                <a:hlinkClick r:id="rId3"/>
              </a:rPr>
              <a:t>http://</a:t>
            </a:r>
            <a:r>
              <a:rPr lang="en-GB" dirty="0" smtClean="0">
                <a:hlinkClick r:id="rId3"/>
              </a:rPr>
              <a:t>www.sla.org.uk/links-censorship.php</a:t>
            </a:r>
            <a:r>
              <a:rPr lang="en-GB" dirty="0" smtClean="0"/>
              <a:t> </a:t>
            </a:r>
          </a:p>
          <a:p>
            <a:r>
              <a:rPr lang="en-GB" dirty="0" smtClean="0"/>
              <a:t>Banned Books </a:t>
            </a:r>
            <a:r>
              <a:rPr lang="en-GB" dirty="0"/>
              <a:t>of Childhood: </a:t>
            </a:r>
            <a:r>
              <a:rPr lang="en-GB" dirty="0">
                <a:hlinkClick r:id="rId4"/>
              </a:rPr>
              <a:t>http://www.sampsoniaway.org/blog/2013/05/27/banned-books-of-childhood</a:t>
            </a:r>
            <a:r>
              <a:rPr lang="en-GB" dirty="0" smtClean="0">
                <a:hlinkClick r:id="rId4"/>
              </a:rPr>
              <a:t>/</a:t>
            </a:r>
            <a:r>
              <a:rPr lang="en-GB" dirty="0" smtClean="0"/>
              <a:t> </a:t>
            </a:r>
          </a:p>
          <a:p>
            <a:endParaRPr lang="en-GB" dirty="0" smtClean="0"/>
          </a:p>
          <a:p>
            <a:endParaRPr lang="en-GB" dirty="0"/>
          </a:p>
          <a:p>
            <a:endParaRPr lang="en-GB" dirty="0"/>
          </a:p>
        </p:txBody>
      </p:sp>
    </p:spTree>
    <p:extLst>
      <p:ext uri="{BB962C8B-B14F-4D97-AF65-F5344CB8AC3E}">
        <p14:creationId xmlns:p14="http://schemas.microsoft.com/office/powerpoint/2010/main" val="341263904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r>
              <a:rPr lang="en-GB" dirty="0">
                <a:hlinkClick r:id="rId2"/>
              </a:rPr>
              <a:t>https://</a:t>
            </a:r>
            <a:r>
              <a:rPr lang="en-GB" dirty="0" smtClean="0">
                <a:hlinkClick r:id="rId2"/>
              </a:rPr>
              <a:t>www.theguardian.com/books/2016/sep/26/banned-books-week-launches-with-call-to-read-books-the-closed-minded-want-shut</a:t>
            </a:r>
            <a:r>
              <a:rPr lang="en-GB" dirty="0" smtClean="0"/>
              <a:t> </a:t>
            </a:r>
          </a:p>
          <a:p>
            <a:r>
              <a:rPr lang="en-GB" dirty="0">
                <a:hlinkClick r:id="rId3"/>
              </a:rPr>
              <a:t>https://</a:t>
            </a:r>
            <a:r>
              <a:rPr lang="en-GB" dirty="0" smtClean="0">
                <a:hlinkClick r:id="rId3"/>
              </a:rPr>
              <a:t>www.theguardian.com/books/gallery/2016/sep/26/banned-books-week-2016-the-10-most-challenged-titles-in-pictures</a:t>
            </a:r>
            <a:r>
              <a:rPr lang="en-GB" dirty="0" smtClean="0"/>
              <a:t> </a:t>
            </a:r>
          </a:p>
          <a:p>
            <a:r>
              <a:rPr lang="en-GB" dirty="0">
                <a:hlinkClick r:id="rId4"/>
              </a:rPr>
              <a:t>https://</a:t>
            </a:r>
            <a:r>
              <a:rPr lang="en-GB" dirty="0" smtClean="0">
                <a:hlinkClick r:id="rId4"/>
              </a:rPr>
              <a:t>www.theguardian.com/books/booksblog/2016/sep/27/my-trans-picture-book-was-challenged-but-the-answer-to-hate-speech-is-more-speech</a:t>
            </a:r>
            <a:r>
              <a:rPr lang="en-GB" dirty="0" smtClean="0"/>
              <a:t> </a:t>
            </a:r>
          </a:p>
          <a:p>
            <a:r>
              <a:rPr lang="en-GB" dirty="0">
                <a:hlinkClick r:id="rId5"/>
              </a:rPr>
              <a:t>https://</a:t>
            </a:r>
            <a:r>
              <a:rPr lang="en-GB" dirty="0" smtClean="0">
                <a:hlinkClick r:id="rId5"/>
              </a:rPr>
              <a:t>www.theguardian.com/education/2019/jan/31/school-defends-lgbt-lessons-after-religious-parents-complain</a:t>
            </a:r>
            <a:endParaRPr lang="en-GB" dirty="0"/>
          </a:p>
          <a:p>
            <a:r>
              <a:rPr lang="en-GB" dirty="0">
                <a:hlinkClick r:id="rId6"/>
              </a:rPr>
              <a:t>https://www.theguardian.com/society/2017/jan/02/book-explaining-gender-diversity-to-primary-school-children-sparks-furore</a:t>
            </a:r>
            <a:r>
              <a:rPr lang="en-GB" dirty="0"/>
              <a:t> </a:t>
            </a:r>
          </a:p>
          <a:p>
            <a:endParaRPr lang="en-GB" dirty="0"/>
          </a:p>
        </p:txBody>
      </p:sp>
    </p:spTree>
    <p:extLst>
      <p:ext uri="{BB962C8B-B14F-4D97-AF65-F5344CB8AC3E}">
        <p14:creationId xmlns:p14="http://schemas.microsoft.com/office/powerpoint/2010/main" val="310807153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63652"/>
          </a:xfrm>
        </p:spPr>
        <p:txBody>
          <a:bodyPr/>
          <a:lstStyle/>
          <a:p>
            <a:r>
              <a:rPr lang="en-US" dirty="0" smtClean="0"/>
              <a:t>Notices</a:t>
            </a:r>
            <a:endParaRPr lang="en-US" dirty="0"/>
          </a:p>
        </p:txBody>
      </p:sp>
      <p:sp>
        <p:nvSpPr>
          <p:cNvPr id="3" name="Content Placeholder 2"/>
          <p:cNvSpPr>
            <a:spLocks noGrp="1"/>
          </p:cNvSpPr>
          <p:nvPr>
            <p:ph idx="1"/>
          </p:nvPr>
        </p:nvSpPr>
        <p:spPr>
          <a:xfrm>
            <a:off x="1103312" y="1432650"/>
            <a:ext cx="8946541" cy="4815749"/>
          </a:xfrm>
        </p:spPr>
        <p:txBody>
          <a:bodyPr/>
          <a:lstStyle/>
          <a:p>
            <a:r>
              <a:rPr lang="en-US" dirty="0" smtClean="0"/>
              <a:t>There will not be a session/office hour held in week 6 </a:t>
            </a:r>
            <a:r>
              <a:rPr lang="mr-IN" dirty="0" smtClean="0"/>
              <a:t>–</a:t>
            </a:r>
            <a:r>
              <a:rPr lang="en-US" dirty="0" smtClean="0"/>
              <a:t> please review the David Nutt lecture recording in your own time.</a:t>
            </a:r>
          </a:p>
          <a:p>
            <a:r>
              <a:rPr lang="en-US" dirty="0" smtClean="0"/>
              <a:t>Remember to blog </a:t>
            </a:r>
            <a:r>
              <a:rPr lang="mr-IN" dirty="0" smtClean="0"/>
              <a:t>–</a:t>
            </a:r>
            <a:r>
              <a:rPr lang="en-US" dirty="0" smtClean="0"/>
              <a:t> there are 4 more office hours available for feedback on blogs and questions regarding assessments.</a:t>
            </a:r>
          </a:p>
          <a:p>
            <a:r>
              <a:rPr lang="en-US" b="1" dirty="0" smtClean="0"/>
              <a:t>Week 7 abstracts are due</a:t>
            </a:r>
            <a:r>
              <a:rPr lang="en-US" dirty="0" smtClean="0"/>
              <a:t>. Please come to class with a printed copy and one person per group should email me the group abstract.</a:t>
            </a:r>
          </a:p>
          <a:p>
            <a:r>
              <a:rPr lang="en-US" dirty="0" smtClean="0"/>
              <a:t>Individual abstracts should be around 100 words.</a:t>
            </a:r>
          </a:p>
          <a:p>
            <a:r>
              <a:rPr lang="en-US" dirty="0" smtClean="0"/>
              <a:t>Please also indicate your availability on Monday and Tuesday of week 10 </a:t>
            </a:r>
            <a:r>
              <a:rPr lang="mr-IN" dirty="0" smtClean="0"/>
              <a:t>–</a:t>
            </a:r>
            <a:r>
              <a:rPr lang="en-US" dirty="0" smtClean="0"/>
              <a:t> only indicate when you cannot attend due to a clash with another module.</a:t>
            </a:r>
          </a:p>
          <a:p>
            <a:endParaRPr lang="en-US" dirty="0" smtClean="0"/>
          </a:p>
        </p:txBody>
      </p:sp>
    </p:spTree>
    <p:extLst>
      <p:ext uri="{BB962C8B-B14F-4D97-AF65-F5344CB8AC3E}">
        <p14:creationId xmlns:p14="http://schemas.microsoft.com/office/powerpoint/2010/main" val="30664129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3" name="Content Placeholder 2"/>
          <p:cNvSpPr>
            <a:spLocks noGrp="1"/>
          </p:cNvSpPr>
          <p:nvPr>
            <p:ph idx="1"/>
          </p:nvPr>
        </p:nvSpPr>
        <p:spPr/>
        <p:txBody>
          <a:bodyPr/>
          <a:lstStyle/>
          <a:p>
            <a:r>
              <a:rPr lang="en-US" dirty="0" smtClean="0"/>
              <a:t>Academic level</a:t>
            </a:r>
          </a:p>
          <a:p>
            <a:r>
              <a:rPr lang="en-US" dirty="0" smtClean="0"/>
              <a:t>Pace</a:t>
            </a:r>
          </a:p>
          <a:p>
            <a:r>
              <a:rPr lang="en-US" dirty="0" smtClean="0"/>
              <a:t>Course material</a:t>
            </a:r>
          </a:p>
          <a:p>
            <a:r>
              <a:rPr lang="en-US" dirty="0" smtClean="0"/>
              <a:t>Learning engagement</a:t>
            </a:r>
          </a:p>
          <a:p>
            <a:r>
              <a:rPr lang="en-US" dirty="0" smtClean="0"/>
              <a:t>Location session</a:t>
            </a:r>
          </a:p>
          <a:p>
            <a:endParaRPr lang="en-US" dirty="0" smtClean="0"/>
          </a:p>
          <a:p>
            <a:endParaRPr lang="en-US" dirty="0"/>
          </a:p>
        </p:txBody>
      </p:sp>
    </p:spTree>
    <p:extLst>
      <p:ext uri="{BB962C8B-B14F-4D97-AF65-F5344CB8AC3E}">
        <p14:creationId xmlns:p14="http://schemas.microsoft.com/office/powerpoint/2010/main" val="1106430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Approach to the session: flipped</a:t>
            </a:r>
            <a:endParaRPr lang="en-GB" dirty="0"/>
          </a:p>
        </p:txBody>
      </p:sp>
      <p:sp>
        <p:nvSpPr>
          <p:cNvPr id="3" name="Content Placeholder 2"/>
          <p:cNvSpPr>
            <a:spLocks noGrp="1"/>
          </p:cNvSpPr>
          <p:nvPr>
            <p:ph idx="1"/>
          </p:nvPr>
        </p:nvSpPr>
        <p:spPr/>
        <p:txBody>
          <a:bodyPr>
            <a:normAutofit/>
          </a:bodyPr>
          <a:lstStyle/>
          <a:p>
            <a:r>
              <a:rPr lang="en-GB" sz="2400" dirty="0" smtClean="0"/>
              <a:t>You will explore some of your thinking about censorship in schools and universities</a:t>
            </a:r>
          </a:p>
          <a:p>
            <a:r>
              <a:rPr lang="en-GB" sz="2400" dirty="0" smtClean="0"/>
              <a:t>Then follow up with some input from me about specific examples of censorship in schools</a:t>
            </a:r>
          </a:p>
          <a:p>
            <a:r>
              <a:rPr lang="en-GB" sz="2400" dirty="0" smtClean="0"/>
              <a:t>Finally, critically evaluate your response to these examples, and the potential impact on children and students of this censorship</a:t>
            </a:r>
            <a:endParaRPr lang="en-GB" sz="2400" dirty="0"/>
          </a:p>
        </p:txBody>
      </p:sp>
    </p:spTree>
    <p:extLst>
      <p:ext uri="{BB962C8B-B14F-4D97-AF65-F5344CB8AC3E}">
        <p14:creationId xmlns:p14="http://schemas.microsoft.com/office/powerpoint/2010/main" val="393211877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Censorship – a definition</a:t>
            </a:r>
            <a:endParaRPr lang="en-GB" dirty="0"/>
          </a:p>
        </p:txBody>
      </p:sp>
      <p:sp>
        <p:nvSpPr>
          <p:cNvPr id="3" name="Content Placeholder 2"/>
          <p:cNvSpPr>
            <a:spLocks noGrp="1"/>
          </p:cNvSpPr>
          <p:nvPr>
            <p:ph idx="1"/>
          </p:nvPr>
        </p:nvSpPr>
        <p:spPr/>
        <p:txBody>
          <a:bodyPr>
            <a:normAutofit/>
          </a:bodyPr>
          <a:lstStyle/>
          <a:p>
            <a:r>
              <a:rPr lang="en-GB" sz="2800" dirty="0" smtClean="0"/>
              <a:t>“The suppression or prohibition of </a:t>
            </a:r>
            <a:r>
              <a:rPr lang="en-GB" sz="2800" dirty="0"/>
              <a:t>any parts of </a:t>
            </a:r>
            <a:r>
              <a:rPr lang="en-GB" sz="2800" dirty="0" smtClean="0"/>
              <a:t>books, films, </a:t>
            </a:r>
            <a:r>
              <a:rPr lang="en-GB" sz="2800" dirty="0"/>
              <a:t>news, etc. that are </a:t>
            </a:r>
            <a:r>
              <a:rPr lang="en-GB" sz="2800" dirty="0" smtClean="0"/>
              <a:t>considered obscene, politically unacceptable, </a:t>
            </a:r>
            <a:r>
              <a:rPr lang="en-GB" sz="2800" dirty="0"/>
              <a:t>or a </a:t>
            </a:r>
            <a:r>
              <a:rPr lang="en-GB" sz="2800" dirty="0" smtClean="0"/>
              <a:t>threat to security”.</a:t>
            </a:r>
          </a:p>
          <a:p>
            <a:pPr marL="0" indent="0">
              <a:buNone/>
            </a:pPr>
            <a:endParaRPr lang="en-GB" sz="2800" i="1" dirty="0"/>
          </a:p>
          <a:p>
            <a:r>
              <a:rPr lang="en-GB" sz="2800" i="1" dirty="0" smtClean="0"/>
              <a:t>What, if anything, would you add to this definition in relation to </a:t>
            </a:r>
            <a:r>
              <a:rPr lang="en-GB" sz="2800" b="1" i="1" dirty="0" smtClean="0"/>
              <a:t>censorship in education</a:t>
            </a:r>
            <a:r>
              <a:rPr lang="en-GB" sz="2800" i="1" dirty="0" smtClean="0"/>
              <a:t>?</a:t>
            </a:r>
            <a:endParaRPr lang="en-GB" sz="2800" dirty="0"/>
          </a:p>
        </p:txBody>
      </p:sp>
    </p:spTree>
    <p:extLst>
      <p:ext uri="{BB962C8B-B14F-4D97-AF65-F5344CB8AC3E}">
        <p14:creationId xmlns:p14="http://schemas.microsoft.com/office/powerpoint/2010/main" val="14693774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Activity 1</a:t>
            </a:r>
            <a:endParaRPr lang="en-GB" b="1" dirty="0"/>
          </a:p>
        </p:txBody>
      </p:sp>
      <p:sp>
        <p:nvSpPr>
          <p:cNvPr id="3" name="Content Placeholder 2"/>
          <p:cNvSpPr>
            <a:spLocks noGrp="1"/>
          </p:cNvSpPr>
          <p:nvPr>
            <p:ph idx="1"/>
          </p:nvPr>
        </p:nvSpPr>
        <p:spPr/>
        <p:txBody>
          <a:bodyPr>
            <a:normAutofit/>
          </a:bodyPr>
          <a:lstStyle/>
          <a:p>
            <a:r>
              <a:rPr lang="en-GB" sz="3200" dirty="0" smtClean="0"/>
              <a:t>Why is censorship an issue in relation to the materials children should encounter in schools?</a:t>
            </a:r>
            <a:endParaRPr lang="en-GB" sz="3200" dirty="0"/>
          </a:p>
        </p:txBody>
      </p:sp>
    </p:spTree>
    <p:extLst>
      <p:ext uri="{BB962C8B-B14F-4D97-AF65-F5344CB8AC3E}">
        <p14:creationId xmlns:p14="http://schemas.microsoft.com/office/powerpoint/2010/main" val="37632489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Activity 2</a:t>
            </a:r>
            <a:endParaRPr lang="en-GB" b="1" dirty="0"/>
          </a:p>
        </p:txBody>
      </p:sp>
      <p:sp>
        <p:nvSpPr>
          <p:cNvPr id="3" name="Content Placeholder 2"/>
          <p:cNvSpPr>
            <a:spLocks noGrp="1"/>
          </p:cNvSpPr>
          <p:nvPr>
            <p:ph idx="1"/>
          </p:nvPr>
        </p:nvSpPr>
        <p:spPr/>
        <p:txBody>
          <a:bodyPr>
            <a:normAutofit/>
          </a:bodyPr>
          <a:lstStyle/>
          <a:p>
            <a:r>
              <a:rPr lang="en-GB" sz="3200" dirty="0" smtClean="0"/>
              <a:t>What are the beliefs/assumptions about children that underpin these reasons for censorship in schools?</a:t>
            </a:r>
            <a:endParaRPr lang="en-GB" sz="3200" dirty="0"/>
          </a:p>
        </p:txBody>
      </p:sp>
    </p:spTree>
    <p:extLst>
      <p:ext uri="{BB962C8B-B14F-4D97-AF65-F5344CB8AC3E}">
        <p14:creationId xmlns:p14="http://schemas.microsoft.com/office/powerpoint/2010/main" val="160111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Activity 3</a:t>
            </a:r>
            <a:endParaRPr lang="en-GB" b="1" dirty="0"/>
          </a:p>
        </p:txBody>
      </p:sp>
      <p:sp>
        <p:nvSpPr>
          <p:cNvPr id="3" name="Content Placeholder 2"/>
          <p:cNvSpPr>
            <a:spLocks noGrp="1"/>
          </p:cNvSpPr>
          <p:nvPr>
            <p:ph idx="1"/>
          </p:nvPr>
        </p:nvSpPr>
        <p:spPr/>
        <p:txBody>
          <a:bodyPr>
            <a:normAutofit/>
          </a:bodyPr>
          <a:lstStyle/>
          <a:p>
            <a:pPr marL="0" indent="0">
              <a:buNone/>
            </a:pPr>
            <a:r>
              <a:rPr lang="en-GB" sz="3200" dirty="0" smtClean="0"/>
              <a:t>Should books ever be censored in schools? If so, why?</a:t>
            </a:r>
          </a:p>
          <a:p>
            <a:pPr marL="0" indent="0">
              <a:buNone/>
            </a:pPr>
            <a:endParaRPr lang="en-GB" sz="3200" dirty="0"/>
          </a:p>
          <a:p>
            <a:pPr marL="0" indent="0">
              <a:buNone/>
            </a:pPr>
            <a:r>
              <a:rPr lang="en-GB" sz="3200" dirty="0" smtClean="0"/>
              <a:t>If they should, what should be censored, and in what way should the censorship be applied?</a:t>
            </a:r>
            <a:endParaRPr lang="en-GB" sz="3200" dirty="0"/>
          </a:p>
        </p:txBody>
      </p:sp>
    </p:spTree>
    <p:extLst>
      <p:ext uri="{BB962C8B-B14F-4D97-AF65-F5344CB8AC3E}">
        <p14:creationId xmlns:p14="http://schemas.microsoft.com/office/powerpoint/2010/main" val="261275040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2579</TotalTime>
  <Words>2837</Words>
  <Application>Microsoft Macintosh PowerPoint</Application>
  <PresentationFormat>Custom</PresentationFormat>
  <Paragraphs>202</Paragraphs>
  <Slides>43</Slides>
  <Notes>3</Notes>
  <HiddenSlides>0</HiddenSlides>
  <MMClips>1</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Ion</vt:lpstr>
      <vt:lpstr>Censorship and education  5 February 2019 </vt:lpstr>
      <vt:lpstr>31 January 2018 – School defends LGBT lessons after religious parents complain </vt:lpstr>
      <vt:lpstr>Aims of the session</vt:lpstr>
      <vt:lpstr>Learning outcomes</vt:lpstr>
      <vt:lpstr>Approach to the session: flipped</vt:lpstr>
      <vt:lpstr>Censorship – a definition</vt:lpstr>
      <vt:lpstr>Activity 1</vt:lpstr>
      <vt:lpstr>Activity 2</vt:lpstr>
      <vt:lpstr>Activity 3</vt:lpstr>
      <vt:lpstr>Activity 4</vt:lpstr>
      <vt:lpstr>Summary</vt:lpstr>
      <vt:lpstr>Why is there censorship in schools?</vt:lpstr>
      <vt:lpstr>Banned books in schools</vt:lpstr>
      <vt:lpstr>Banned books in schools: Harry Potter</vt:lpstr>
      <vt:lpstr>Banned books in schools: Philip Pullman’s His Dark Materials trilogy</vt:lpstr>
      <vt:lpstr>GCSE syllabus – “Education for Leisure” by Carol-Ann Duffy dropped by AQA 2008  </vt:lpstr>
      <vt:lpstr>PowerPoint Presentation</vt:lpstr>
      <vt:lpstr>Banned books in schools – the international context</vt:lpstr>
      <vt:lpstr>UK vs US context</vt:lpstr>
      <vt:lpstr>Books that have been banned in schools in the US</vt:lpstr>
      <vt:lpstr>Recently banned book: I am Jazz</vt:lpstr>
      <vt:lpstr>Other censored issues in schools</vt:lpstr>
      <vt:lpstr>Section 28 </vt:lpstr>
      <vt:lpstr>What brought Section 28 about? Books!</vt:lpstr>
      <vt:lpstr>What brought Section 28 about? Books!</vt:lpstr>
      <vt:lpstr>Free schools banned from teaching Creationism</vt:lpstr>
      <vt:lpstr>Jewish school redacted exam questions on evolution</vt:lpstr>
      <vt:lpstr>Political censorship of the curriculum: Michael Gove</vt:lpstr>
      <vt:lpstr>Parents allowed to take children out of sex education and religious education</vt:lpstr>
      <vt:lpstr>Online censorship in schools:</vt:lpstr>
      <vt:lpstr>So, what, if anything, is different about the context of censorship in schools?</vt:lpstr>
      <vt:lpstr>Censorship in universities</vt:lpstr>
      <vt:lpstr>Unconscious bias (curriculum censorship) in HE</vt:lpstr>
      <vt:lpstr>Free speech and no-platforming</vt:lpstr>
      <vt:lpstr>Free speech university rankings </vt:lpstr>
      <vt:lpstr>What do some students think? Activity 4</vt:lpstr>
      <vt:lpstr>What do some students think? Activity </vt:lpstr>
      <vt:lpstr>Summary: the scope of censorship in schools</vt:lpstr>
      <vt:lpstr>To conclude</vt:lpstr>
      <vt:lpstr>Other resources</vt:lpstr>
      <vt:lpstr>PowerPoint Presentation</vt:lpstr>
      <vt:lpstr>Notices</vt:lpstr>
      <vt:lpstr>Feedback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Censorship and Schools</dc:title>
  <dc:creator>Melanie Pope</dc:creator>
  <cp:lastModifiedBy>Roxanne Bibizadeh</cp:lastModifiedBy>
  <cp:revision>164</cp:revision>
  <dcterms:created xsi:type="dcterms:W3CDTF">2016-02-06T15:59:30Z</dcterms:created>
  <dcterms:modified xsi:type="dcterms:W3CDTF">2019-02-05T11:58:46Z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47d098f-2640-4837-b575-e0be04df0525_Enabled">
    <vt:lpwstr>True</vt:lpwstr>
  </property>
  <property fmtid="{D5CDD505-2E9C-101B-9397-08002B2CF9AE}" pid="3" name="MSIP_Label_b47d098f-2640-4837-b575-e0be04df0525_SiteId">
    <vt:lpwstr>98f1bb3a-5efa-4782-88ba-bd897db60e62</vt:lpwstr>
  </property>
  <property fmtid="{D5CDD505-2E9C-101B-9397-08002B2CF9AE}" pid="4" name="MSIP_Label_b47d098f-2640-4837-b575-e0be04df0525_Owner">
    <vt:lpwstr>786230@derby.ac.uk</vt:lpwstr>
  </property>
  <property fmtid="{D5CDD505-2E9C-101B-9397-08002B2CF9AE}" pid="5" name="MSIP_Label_b47d098f-2640-4837-b575-e0be04df0525_SetDate">
    <vt:lpwstr>2019-02-01T13:37:45.0033768Z</vt:lpwstr>
  </property>
  <property fmtid="{D5CDD505-2E9C-101B-9397-08002B2CF9AE}" pid="6" name="MSIP_Label_b47d098f-2640-4837-b575-e0be04df0525_Name">
    <vt:lpwstr>Internal</vt:lpwstr>
  </property>
  <property fmtid="{D5CDD505-2E9C-101B-9397-08002B2CF9AE}" pid="7" name="MSIP_Label_b47d098f-2640-4837-b575-e0be04df0525_Application">
    <vt:lpwstr>Microsoft Azure Information Protection</vt:lpwstr>
  </property>
  <property fmtid="{D5CDD505-2E9C-101B-9397-08002B2CF9AE}" pid="8" name="MSIP_Label_b47d098f-2640-4837-b575-e0be04df0525_Extended_MSFT_Method">
    <vt:lpwstr>Automatic</vt:lpwstr>
  </property>
  <property fmtid="{D5CDD505-2E9C-101B-9397-08002B2CF9AE}" pid="9" name="MSIP_Label_501a0944-9d81-4c75-b857-2ec7863455b7_Enabled">
    <vt:lpwstr>True</vt:lpwstr>
  </property>
  <property fmtid="{D5CDD505-2E9C-101B-9397-08002B2CF9AE}" pid="10" name="MSIP_Label_501a0944-9d81-4c75-b857-2ec7863455b7_SiteId">
    <vt:lpwstr>98f1bb3a-5efa-4782-88ba-bd897db60e62</vt:lpwstr>
  </property>
  <property fmtid="{D5CDD505-2E9C-101B-9397-08002B2CF9AE}" pid="11" name="MSIP_Label_501a0944-9d81-4c75-b857-2ec7863455b7_Owner">
    <vt:lpwstr>786230@derby.ac.uk</vt:lpwstr>
  </property>
  <property fmtid="{D5CDD505-2E9C-101B-9397-08002B2CF9AE}" pid="12" name="MSIP_Label_501a0944-9d81-4c75-b857-2ec7863455b7_SetDate">
    <vt:lpwstr>2019-02-01T13:37:45.0033768Z</vt:lpwstr>
  </property>
  <property fmtid="{D5CDD505-2E9C-101B-9397-08002B2CF9AE}" pid="13" name="MSIP_Label_501a0944-9d81-4c75-b857-2ec7863455b7_Name">
    <vt:lpwstr>Internal with visible marking</vt:lpwstr>
  </property>
  <property fmtid="{D5CDD505-2E9C-101B-9397-08002B2CF9AE}" pid="14" name="MSIP_Label_501a0944-9d81-4c75-b857-2ec7863455b7_Application">
    <vt:lpwstr>Microsoft Azure Information Protection</vt:lpwstr>
  </property>
  <property fmtid="{D5CDD505-2E9C-101B-9397-08002B2CF9AE}" pid="15" name="MSIP_Label_501a0944-9d81-4c75-b857-2ec7863455b7_Parent">
    <vt:lpwstr>b47d098f-2640-4837-b575-e0be04df0525</vt:lpwstr>
  </property>
  <property fmtid="{D5CDD505-2E9C-101B-9397-08002B2CF9AE}" pid="16" name="MSIP_Label_501a0944-9d81-4c75-b857-2ec7863455b7_Extended_MSFT_Method">
    <vt:lpwstr>Automatic</vt:lpwstr>
  </property>
  <property fmtid="{D5CDD505-2E9C-101B-9397-08002B2CF9AE}" pid="17" name="Sensitivity">
    <vt:lpwstr>Internal Internal with visible marking</vt:lpwstr>
  </property>
</Properties>
</file>