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5" r:id="rId8"/>
    <p:sldId id="266" r:id="rId9"/>
    <p:sldId id="267" r:id="rId10"/>
    <p:sldId id="268" r:id="rId11"/>
    <p:sldId id="269" r:id="rId12"/>
    <p:sldId id="262" r:id="rId13"/>
    <p:sldId id="263" r:id="rId14"/>
    <p:sldId id="264"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6" d="100"/>
          <a:sy n="76" d="100"/>
        </p:scale>
        <p:origin x="-174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5D44F11A-D79A-4048-AB5F-2E4269E44479}" type="datetimeFigureOut">
              <a:rPr lang="en-US" smtClean="0"/>
              <a:t>09/02/16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C0CE28-8BCC-7F4B-9855-1C2E14A94BC4}" type="slidenum">
              <a:rPr lang="en-US" smtClean="0"/>
              <a:t>‹#›</a:t>
            </a:fld>
            <a:endParaRPr lang="en-US"/>
          </a:p>
        </p:txBody>
      </p:sp>
    </p:spTree>
    <p:extLst>
      <p:ext uri="{BB962C8B-B14F-4D97-AF65-F5344CB8AC3E}">
        <p14:creationId xmlns:p14="http://schemas.microsoft.com/office/powerpoint/2010/main" val="1253074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D44F11A-D79A-4048-AB5F-2E4269E44479}" type="datetimeFigureOut">
              <a:rPr lang="en-US" smtClean="0"/>
              <a:t>09/02/16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C0CE28-8BCC-7F4B-9855-1C2E14A94BC4}" type="slidenum">
              <a:rPr lang="en-US" smtClean="0"/>
              <a:t>‹#›</a:t>
            </a:fld>
            <a:endParaRPr lang="en-US"/>
          </a:p>
        </p:txBody>
      </p:sp>
    </p:spTree>
    <p:extLst>
      <p:ext uri="{BB962C8B-B14F-4D97-AF65-F5344CB8AC3E}">
        <p14:creationId xmlns:p14="http://schemas.microsoft.com/office/powerpoint/2010/main" val="1879409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D44F11A-D79A-4048-AB5F-2E4269E44479}" type="datetimeFigureOut">
              <a:rPr lang="en-US" smtClean="0"/>
              <a:t>09/02/16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C0CE28-8BCC-7F4B-9855-1C2E14A94BC4}" type="slidenum">
              <a:rPr lang="en-US" smtClean="0"/>
              <a:t>‹#›</a:t>
            </a:fld>
            <a:endParaRPr lang="en-US"/>
          </a:p>
        </p:txBody>
      </p:sp>
    </p:spTree>
    <p:extLst>
      <p:ext uri="{BB962C8B-B14F-4D97-AF65-F5344CB8AC3E}">
        <p14:creationId xmlns:p14="http://schemas.microsoft.com/office/powerpoint/2010/main" val="4245772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D44F11A-D79A-4048-AB5F-2E4269E44479}" type="datetimeFigureOut">
              <a:rPr lang="en-US" smtClean="0"/>
              <a:t>09/02/16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C0CE28-8BCC-7F4B-9855-1C2E14A94BC4}" type="slidenum">
              <a:rPr lang="en-US" smtClean="0"/>
              <a:t>‹#›</a:t>
            </a:fld>
            <a:endParaRPr lang="en-US"/>
          </a:p>
        </p:txBody>
      </p:sp>
    </p:spTree>
    <p:extLst>
      <p:ext uri="{BB962C8B-B14F-4D97-AF65-F5344CB8AC3E}">
        <p14:creationId xmlns:p14="http://schemas.microsoft.com/office/powerpoint/2010/main" val="277524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D44F11A-D79A-4048-AB5F-2E4269E44479}" type="datetimeFigureOut">
              <a:rPr lang="en-US" smtClean="0"/>
              <a:t>09/02/16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C0CE28-8BCC-7F4B-9855-1C2E14A94BC4}" type="slidenum">
              <a:rPr lang="en-US" smtClean="0"/>
              <a:t>‹#›</a:t>
            </a:fld>
            <a:endParaRPr lang="en-US"/>
          </a:p>
        </p:txBody>
      </p:sp>
    </p:spTree>
    <p:extLst>
      <p:ext uri="{BB962C8B-B14F-4D97-AF65-F5344CB8AC3E}">
        <p14:creationId xmlns:p14="http://schemas.microsoft.com/office/powerpoint/2010/main" val="1371032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D44F11A-D79A-4048-AB5F-2E4269E44479}" type="datetimeFigureOut">
              <a:rPr lang="en-US" smtClean="0"/>
              <a:t>09/02/16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C0CE28-8BCC-7F4B-9855-1C2E14A94BC4}" type="slidenum">
              <a:rPr lang="en-US" smtClean="0"/>
              <a:t>‹#›</a:t>
            </a:fld>
            <a:endParaRPr lang="en-US"/>
          </a:p>
        </p:txBody>
      </p:sp>
    </p:spTree>
    <p:extLst>
      <p:ext uri="{BB962C8B-B14F-4D97-AF65-F5344CB8AC3E}">
        <p14:creationId xmlns:p14="http://schemas.microsoft.com/office/powerpoint/2010/main" val="3933708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5D44F11A-D79A-4048-AB5F-2E4269E44479}" type="datetimeFigureOut">
              <a:rPr lang="en-US" smtClean="0"/>
              <a:t>09/02/16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C0CE28-8BCC-7F4B-9855-1C2E14A94BC4}" type="slidenum">
              <a:rPr lang="en-US" smtClean="0"/>
              <a:t>‹#›</a:t>
            </a:fld>
            <a:endParaRPr lang="en-US"/>
          </a:p>
        </p:txBody>
      </p:sp>
    </p:spTree>
    <p:extLst>
      <p:ext uri="{BB962C8B-B14F-4D97-AF65-F5344CB8AC3E}">
        <p14:creationId xmlns:p14="http://schemas.microsoft.com/office/powerpoint/2010/main" val="1413351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5D44F11A-D79A-4048-AB5F-2E4269E44479}" type="datetimeFigureOut">
              <a:rPr lang="en-US" smtClean="0"/>
              <a:t>09/02/16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C0CE28-8BCC-7F4B-9855-1C2E14A94BC4}" type="slidenum">
              <a:rPr lang="en-US" smtClean="0"/>
              <a:t>‹#›</a:t>
            </a:fld>
            <a:endParaRPr lang="en-US"/>
          </a:p>
        </p:txBody>
      </p:sp>
    </p:spTree>
    <p:extLst>
      <p:ext uri="{BB962C8B-B14F-4D97-AF65-F5344CB8AC3E}">
        <p14:creationId xmlns:p14="http://schemas.microsoft.com/office/powerpoint/2010/main" val="3820904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44F11A-D79A-4048-AB5F-2E4269E44479}" type="datetimeFigureOut">
              <a:rPr lang="en-US" smtClean="0"/>
              <a:t>09/02/16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C0CE28-8BCC-7F4B-9855-1C2E14A94BC4}" type="slidenum">
              <a:rPr lang="en-US" smtClean="0"/>
              <a:t>‹#›</a:t>
            </a:fld>
            <a:endParaRPr lang="en-US"/>
          </a:p>
        </p:txBody>
      </p:sp>
    </p:spTree>
    <p:extLst>
      <p:ext uri="{BB962C8B-B14F-4D97-AF65-F5344CB8AC3E}">
        <p14:creationId xmlns:p14="http://schemas.microsoft.com/office/powerpoint/2010/main" val="1764154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D44F11A-D79A-4048-AB5F-2E4269E44479}" type="datetimeFigureOut">
              <a:rPr lang="en-US" smtClean="0"/>
              <a:t>09/02/16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C0CE28-8BCC-7F4B-9855-1C2E14A94BC4}" type="slidenum">
              <a:rPr lang="en-US" smtClean="0"/>
              <a:t>‹#›</a:t>
            </a:fld>
            <a:endParaRPr lang="en-US"/>
          </a:p>
        </p:txBody>
      </p:sp>
    </p:spTree>
    <p:extLst>
      <p:ext uri="{BB962C8B-B14F-4D97-AF65-F5344CB8AC3E}">
        <p14:creationId xmlns:p14="http://schemas.microsoft.com/office/powerpoint/2010/main" val="420891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D44F11A-D79A-4048-AB5F-2E4269E44479}" type="datetimeFigureOut">
              <a:rPr lang="en-US" smtClean="0"/>
              <a:t>09/02/16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C0CE28-8BCC-7F4B-9855-1C2E14A94BC4}" type="slidenum">
              <a:rPr lang="en-US" smtClean="0"/>
              <a:t>‹#›</a:t>
            </a:fld>
            <a:endParaRPr lang="en-US"/>
          </a:p>
        </p:txBody>
      </p:sp>
    </p:spTree>
    <p:extLst>
      <p:ext uri="{BB962C8B-B14F-4D97-AF65-F5344CB8AC3E}">
        <p14:creationId xmlns:p14="http://schemas.microsoft.com/office/powerpoint/2010/main" val="80022213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44F11A-D79A-4048-AB5F-2E4269E44479}" type="datetimeFigureOut">
              <a:rPr lang="en-US" smtClean="0"/>
              <a:t>09/02/16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C0CE28-8BCC-7F4B-9855-1C2E14A94BC4}" type="slidenum">
              <a:rPr lang="en-US" smtClean="0"/>
              <a:t>‹#›</a:t>
            </a:fld>
            <a:endParaRPr lang="en-US"/>
          </a:p>
        </p:txBody>
      </p:sp>
    </p:spTree>
    <p:extLst>
      <p:ext uri="{BB962C8B-B14F-4D97-AF65-F5344CB8AC3E}">
        <p14:creationId xmlns:p14="http://schemas.microsoft.com/office/powerpoint/2010/main" val="10582857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Making Connections</a:t>
            </a:r>
            <a:endParaRPr lang="en-US" dirty="0"/>
          </a:p>
        </p:txBody>
      </p:sp>
    </p:spTree>
    <p:extLst>
      <p:ext uri="{BB962C8B-B14F-4D97-AF65-F5344CB8AC3E}">
        <p14:creationId xmlns:p14="http://schemas.microsoft.com/office/powerpoint/2010/main" val="3111970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37691"/>
            <a:ext cx="8229600" cy="3976520"/>
          </a:xfrm>
        </p:spPr>
        <p:txBody>
          <a:bodyPr>
            <a:normAutofit/>
          </a:bodyPr>
          <a:lstStyle/>
          <a:p>
            <a:r>
              <a:rPr lang="en-US" dirty="0" smtClean="0"/>
              <a:t>Can you draw any connections to the other sessions and topics explored this term?</a:t>
            </a:r>
            <a:endParaRPr lang="en-US" dirty="0"/>
          </a:p>
        </p:txBody>
      </p:sp>
    </p:spTree>
    <p:extLst>
      <p:ext uri="{BB962C8B-B14F-4D97-AF65-F5344CB8AC3E}">
        <p14:creationId xmlns:p14="http://schemas.microsoft.com/office/powerpoint/2010/main" val="25912841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Conference</a:t>
            </a:r>
            <a:endParaRPr lang="en-US" dirty="0"/>
          </a:p>
        </p:txBody>
      </p:sp>
      <p:sp>
        <p:nvSpPr>
          <p:cNvPr id="3" name="Content Placeholder 2"/>
          <p:cNvSpPr>
            <a:spLocks noGrp="1"/>
          </p:cNvSpPr>
          <p:nvPr>
            <p:ph idx="1"/>
          </p:nvPr>
        </p:nvSpPr>
        <p:spPr/>
        <p:txBody>
          <a:bodyPr/>
          <a:lstStyle/>
          <a:p>
            <a:r>
              <a:rPr lang="en-US" dirty="0" smtClean="0"/>
              <a:t>Where are we with preparations?</a:t>
            </a:r>
          </a:p>
          <a:p>
            <a:r>
              <a:rPr lang="en-US" dirty="0" smtClean="0"/>
              <a:t>Any questions?</a:t>
            </a:r>
            <a:endParaRPr lang="en-US" dirty="0"/>
          </a:p>
        </p:txBody>
      </p:sp>
    </p:spTree>
    <p:extLst>
      <p:ext uri="{BB962C8B-B14F-4D97-AF65-F5344CB8AC3E}">
        <p14:creationId xmlns:p14="http://schemas.microsoft.com/office/powerpoint/2010/main" val="4279946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Conference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Self-censorship in online feminist discourses – Cindy, </a:t>
            </a:r>
            <a:r>
              <a:rPr lang="en-US" dirty="0" err="1" smtClean="0"/>
              <a:t>Keren</a:t>
            </a:r>
            <a:r>
              <a:rPr lang="en-US" dirty="0" smtClean="0"/>
              <a:t>, Wendy</a:t>
            </a:r>
          </a:p>
          <a:p>
            <a:r>
              <a:rPr lang="en-US" dirty="0" smtClean="0"/>
              <a:t>What motivates censorship using a law and psychoanalysis – Naomi, Lena, Tam</a:t>
            </a:r>
          </a:p>
          <a:p>
            <a:r>
              <a:rPr lang="en-US" dirty="0" smtClean="0"/>
              <a:t>“State Censorship” – </a:t>
            </a:r>
            <a:r>
              <a:rPr lang="en-US" dirty="0" err="1" smtClean="0"/>
              <a:t>Bisma</a:t>
            </a:r>
            <a:r>
              <a:rPr lang="en-US" dirty="0" smtClean="0"/>
              <a:t>, Sonia, Jenny, Tara</a:t>
            </a:r>
          </a:p>
          <a:p>
            <a:r>
              <a:rPr lang="en-US" dirty="0" smtClean="0"/>
              <a:t>Censorship, education and feminism – Lewis, Ibrahim, Leigh-Ann, </a:t>
            </a:r>
            <a:r>
              <a:rPr lang="en-US" dirty="0" smtClean="0"/>
              <a:t>Rachel</a:t>
            </a:r>
          </a:p>
          <a:p>
            <a:r>
              <a:rPr lang="en-US" dirty="0" smtClean="0"/>
              <a:t>Contemporary </a:t>
            </a:r>
            <a:r>
              <a:rPr lang="en-US" smtClean="0"/>
              <a:t>Censorship – Emily and Su</a:t>
            </a:r>
            <a:endParaRPr lang="en-US" dirty="0" smtClean="0"/>
          </a:p>
          <a:p>
            <a:r>
              <a:rPr lang="en-US" b="1" dirty="0" smtClean="0"/>
              <a:t>Does anyone not have a group?</a:t>
            </a:r>
            <a:endParaRPr lang="en-US" b="1" dirty="0"/>
          </a:p>
        </p:txBody>
      </p:sp>
    </p:spTree>
    <p:extLst>
      <p:ext uri="{BB962C8B-B14F-4D97-AF65-F5344CB8AC3E}">
        <p14:creationId xmlns:p14="http://schemas.microsoft.com/office/powerpoint/2010/main" val="20877548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a:t>
            </a:r>
            <a:r>
              <a:rPr lang="en-US" dirty="0" err="1" smtClean="0"/>
              <a:t>Organisation</a:t>
            </a:r>
            <a:endParaRPr lang="en-US" dirty="0"/>
          </a:p>
        </p:txBody>
      </p:sp>
      <p:sp>
        <p:nvSpPr>
          <p:cNvPr id="3" name="Content Placeholder 2"/>
          <p:cNvSpPr>
            <a:spLocks noGrp="1"/>
          </p:cNvSpPr>
          <p:nvPr>
            <p:ph idx="1"/>
          </p:nvPr>
        </p:nvSpPr>
        <p:spPr/>
        <p:txBody>
          <a:bodyPr>
            <a:normAutofit lnSpcReduction="10000"/>
          </a:bodyPr>
          <a:lstStyle/>
          <a:p>
            <a:r>
              <a:rPr lang="en-US" dirty="0" err="1" smtClean="0"/>
              <a:t>Programme</a:t>
            </a:r>
            <a:r>
              <a:rPr lang="en-US" dirty="0" smtClean="0"/>
              <a:t> </a:t>
            </a:r>
            <a:r>
              <a:rPr lang="en-US" dirty="0" err="1" smtClean="0"/>
              <a:t>etc</a:t>
            </a:r>
            <a:r>
              <a:rPr lang="en-US" dirty="0" smtClean="0"/>
              <a:t> – </a:t>
            </a:r>
            <a:r>
              <a:rPr lang="en-US" dirty="0" err="1" smtClean="0"/>
              <a:t>Keren</a:t>
            </a:r>
            <a:r>
              <a:rPr lang="en-US" dirty="0" smtClean="0"/>
              <a:t>, Wendy, Cindy</a:t>
            </a:r>
          </a:p>
          <a:p>
            <a:r>
              <a:rPr lang="en-US" dirty="0" smtClean="0"/>
              <a:t>Filming – </a:t>
            </a:r>
            <a:r>
              <a:rPr lang="en-US" dirty="0" err="1" smtClean="0"/>
              <a:t>Yinsu</a:t>
            </a:r>
            <a:r>
              <a:rPr lang="en-US" dirty="0" smtClean="0"/>
              <a:t>, Jenny, Tara</a:t>
            </a:r>
          </a:p>
          <a:p>
            <a:r>
              <a:rPr lang="en-US" dirty="0" err="1" smtClean="0"/>
              <a:t>Publicising</a:t>
            </a:r>
            <a:r>
              <a:rPr lang="en-US" dirty="0" smtClean="0"/>
              <a:t> – Sonia, </a:t>
            </a:r>
            <a:r>
              <a:rPr lang="en-US" dirty="0" err="1" smtClean="0"/>
              <a:t>Bisma</a:t>
            </a:r>
            <a:endParaRPr lang="en-US" dirty="0"/>
          </a:p>
          <a:p>
            <a:r>
              <a:rPr lang="en-US" dirty="0" smtClean="0"/>
              <a:t>Setting up on the day – Emily, Naomi, Tam, Lena, Ibrahim, Lewis</a:t>
            </a:r>
          </a:p>
          <a:p>
            <a:r>
              <a:rPr lang="en-US" dirty="0" smtClean="0"/>
              <a:t>Guest Lecture Admin – Rachel, Leigh-Ann</a:t>
            </a:r>
          </a:p>
          <a:p>
            <a:r>
              <a:rPr lang="en-US" b="1" dirty="0" smtClean="0"/>
              <a:t>Has everyone got a role?</a:t>
            </a:r>
          </a:p>
          <a:p>
            <a:r>
              <a:rPr lang="en-US" b="1" dirty="0" smtClean="0"/>
              <a:t>What has been done so far?</a:t>
            </a:r>
            <a:endParaRPr lang="en-US" b="1" dirty="0"/>
          </a:p>
        </p:txBody>
      </p:sp>
    </p:spTree>
    <p:extLst>
      <p:ext uri="{BB962C8B-B14F-4D97-AF65-F5344CB8AC3E}">
        <p14:creationId xmlns:p14="http://schemas.microsoft.com/office/powerpoint/2010/main" val="14537072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a:t>
            </a:r>
            <a:endParaRPr lang="en-US" dirty="0"/>
          </a:p>
        </p:txBody>
      </p:sp>
      <p:sp>
        <p:nvSpPr>
          <p:cNvPr id="3" name="Content Placeholder 2"/>
          <p:cNvSpPr>
            <a:spLocks noGrp="1"/>
          </p:cNvSpPr>
          <p:nvPr>
            <p:ph idx="1"/>
          </p:nvPr>
        </p:nvSpPr>
        <p:spPr/>
        <p:txBody>
          <a:bodyPr/>
          <a:lstStyle/>
          <a:p>
            <a:r>
              <a:rPr lang="en-US" dirty="0" smtClean="0"/>
              <a:t>Was anyone planning to come along?</a:t>
            </a:r>
          </a:p>
          <a:p>
            <a:r>
              <a:rPr lang="en-US" dirty="0" smtClean="0"/>
              <a:t>Wednesdays </a:t>
            </a:r>
            <a:r>
              <a:rPr lang="en-US" dirty="0"/>
              <a:t>18.00-19.00 R3.41</a:t>
            </a:r>
          </a:p>
        </p:txBody>
      </p:sp>
    </p:spTree>
    <p:extLst>
      <p:ext uri="{BB962C8B-B14F-4D97-AF65-F5344CB8AC3E}">
        <p14:creationId xmlns:p14="http://schemas.microsoft.com/office/powerpoint/2010/main" val="3771117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Week 2: </a:t>
            </a:r>
            <a:r>
              <a:rPr lang="en-US" dirty="0" err="1" smtClean="0"/>
              <a:t>Handyside</a:t>
            </a:r>
            <a:r>
              <a:rPr lang="en-US" dirty="0" smtClean="0"/>
              <a:t> v UK.</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Charged and convicted for having possession of obscene books entitled </a:t>
            </a:r>
            <a:r>
              <a:rPr lang="en-US" i="1" dirty="0" smtClean="0"/>
              <a:t>The Little Red Schoolbook </a:t>
            </a:r>
            <a:r>
              <a:rPr lang="en-US" dirty="0" smtClean="0"/>
              <a:t>for publication for gain.</a:t>
            </a:r>
          </a:p>
          <a:p>
            <a:r>
              <a:rPr lang="en-US" dirty="0" smtClean="0"/>
              <a:t>The book was written by two Danish school teachers, providing a guide for children into the adult world and how they might challenge societal norms.</a:t>
            </a:r>
          </a:p>
          <a:p>
            <a:r>
              <a:rPr lang="en-US" dirty="0" smtClean="0"/>
              <a:t>For example: “Maybe you smoke pot or go to bed with your boyfriend or girlfriend – and don’t tell your parents or teachers, either because you don’t dare to or just because you want to keep it secret. Don’t feel ashamed or guilty about doing things you really want to do and think are right just because your parents or teachers might disapprove. A lot of these things will be more important to you later in life than the things that are ‘approved of’”</a:t>
            </a:r>
          </a:p>
          <a:p>
            <a:r>
              <a:rPr lang="en-US" dirty="0" smtClean="0"/>
              <a:t>It was found that the book was likely to ‘deprave and corrupt’ and not for the ‘public good’, particularly because the intended reader would be below the age of consent.</a:t>
            </a:r>
          </a:p>
        </p:txBody>
      </p:sp>
    </p:spTree>
    <p:extLst>
      <p:ext uri="{BB962C8B-B14F-4D97-AF65-F5344CB8AC3E}">
        <p14:creationId xmlns:p14="http://schemas.microsoft.com/office/powerpoint/2010/main" val="16575568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 Education</a:t>
            </a:r>
            <a:endParaRPr lang="en-US" dirty="0"/>
          </a:p>
        </p:txBody>
      </p:sp>
      <p:sp>
        <p:nvSpPr>
          <p:cNvPr id="3" name="Content Placeholder 2"/>
          <p:cNvSpPr>
            <a:spLocks noGrp="1"/>
          </p:cNvSpPr>
          <p:nvPr>
            <p:ph idx="1"/>
          </p:nvPr>
        </p:nvSpPr>
        <p:spPr/>
        <p:txBody>
          <a:bodyPr>
            <a:normAutofit/>
          </a:bodyPr>
          <a:lstStyle/>
          <a:p>
            <a:r>
              <a:rPr lang="en-US" dirty="0" smtClean="0"/>
              <a:t>Review your sex education at school. How would you change it?</a:t>
            </a:r>
          </a:p>
          <a:p>
            <a:r>
              <a:rPr lang="en-US" dirty="0" smtClean="0"/>
              <a:t>Did your school incorporate homosexuality </a:t>
            </a:r>
            <a:r>
              <a:rPr lang="en-US" dirty="0" smtClean="0"/>
              <a:t>into </a:t>
            </a:r>
            <a:r>
              <a:rPr lang="en-US" dirty="0" smtClean="0"/>
              <a:t>sex education?</a:t>
            </a:r>
          </a:p>
          <a:p>
            <a:r>
              <a:rPr lang="en-US" dirty="0" smtClean="0"/>
              <a:t>If you were designing national curriculum guidelines on sex education, what would they be?</a:t>
            </a:r>
          </a:p>
        </p:txBody>
      </p:sp>
    </p:spTree>
    <p:extLst>
      <p:ext uri="{BB962C8B-B14F-4D97-AF65-F5344CB8AC3E}">
        <p14:creationId xmlns:p14="http://schemas.microsoft.com/office/powerpoint/2010/main" val="2356218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Racial and Religious Hatred</a:t>
            </a:r>
            <a:endParaRPr lang="en-US" dirty="0"/>
          </a:p>
        </p:txBody>
      </p:sp>
      <p:sp>
        <p:nvSpPr>
          <p:cNvPr id="3" name="Content Placeholder 2"/>
          <p:cNvSpPr>
            <a:spLocks noGrp="1"/>
          </p:cNvSpPr>
          <p:nvPr>
            <p:ph idx="1"/>
          </p:nvPr>
        </p:nvSpPr>
        <p:spPr/>
        <p:txBody>
          <a:bodyPr>
            <a:normAutofit lnSpcReduction="10000"/>
          </a:bodyPr>
          <a:lstStyle/>
          <a:p>
            <a:r>
              <a:rPr lang="en-US" dirty="0" smtClean="0"/>
              <a:t>“There are two schools of thought on this: that the material is offensive and must be removed; or that it should be kept but classified as racist and offered alongside opposing viewpoints: this would allow borrowers to draw their own conclusions regarding the material” (Taylor and </a:t>
            </a:r>
            <a:r>
              <a:rPr lang="en-US" dirty="0" err="1" smtClean="0"/>
              <a:t>McMenemy</a:t>
            </a:r>
            <a:r>
              <a:rPr lang="en-US" dirty="0" smtClean="0"/>
              <a:t> 155)</a:t>
            </a:r>
          </a:p>
          <a:p>
            <a:r>
              <a:rPr lang="en-US" dirty="0" smtClean="0"/>
              <a:t>Which school of thought do you ascribe to?</a:t>
            </a:r>
            <a:endParaRPr lang="en-US" dirty="0"/>
          </a:p>
        </p:txBody>
      </p:sp>
    </p:spTree>
    <p:extLst>
      <p:ext uri="{BB962C8B-B14F-4D97-AF65-F5344CB8AC3E}">
        <p14:creationId xmlns:p14="http://schemas.microsoft.com/office/powerpoint/2010/main" val="485865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Labelling</a:t>
            </a:r>
            <a:endParaRPr lang="en-US" dirty="0"/>
          </a:p>
        </p:txBody>
      </p:sp>
      <p:sp>
        <p:nvSpPr>
          <p:cNvPr id="3" name="Content Placeholder 2"/>
          <p:cNvSpPr>
            <a:spLocks noGrp="1"/>
          </p:cNvSpPr>
          <p:nvPr>
            <p:ph idx="1"/>
          </p:nvPr>
        </p:nvSpPr>
        <p:spPr/>
        <p:txBody>
          <a:bodyPr/>
          <a:lstStyle/>
          <a:p>
            <a:r>
              <a:rPr lang="en-US" dirty="0" smtClean="0"/>
              <a:t>Review </a:t>
            </a:r>
            <a:r>
              <a:rPr lang="en-US" dirty="0" err="1" smtClean="0"/>
              <a:t>labelling</a:t>
            </a:r>
            <a:r>
              <a:rPr lang="en-US" dirty="0" smtClean="0"/>
              <a:t>, an action taken after challenges.</a:t>
            </a:r>
          </a:p>
          <a:p>
            <a:r>
              <a:rPr lang="en-US" dirty="0" smtClean="0"/>
              <a:t>Do you believe that </a:t>
            </a:r>
            <a:r>
              <a:rPr lang="en-US" dirty="0" err="1" smtClean="0"/>
              <a:t>labelling</a:t>
            </a:r>
            <a:r>
              <a:rPr lang="en-US" dirty="0" smtClean="0"/>
              <a:t> books that have been challenged in libraries is a “slippery slope” towards censorship?</a:t>
            </a:r>
            <a:endParaRPr lang="en-US" dirty="0"/>
          </a:p>
        </p:txBody>
      </p:sp>
    </p:spTree>
    <p:extLst>
      <p:ext uri="{BB962C8B-B14F-4D97-AF65-F5344CB8AC3E}">
        <p14:creationId xmlns:p14="http://schemas.microsoft.com/office/powerpoint/2010/main" val="3712423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95412"/>
            <a:ext cx="7772400" cy="1470025"/>
          </a:xfrm>
        </p:spPr>
        <p:txBody>
          <a:bodyPr/>
          <a:lstStyle/>
          <a:p>
            <a:r>
              <a:rPr lang="en-US" b="1" dirty="0" smtClean="0"/>
              <a:t>Group Activity </a:t>
            </a:r>
            <a:endParaRPr lang="en-US" dirty="0"/>
          </a:p>
        </p:txBody>
      </p:sp>
      <p:sp>
        <p:nvSpPr>
          <p:cNvPr id="3" name="Subtitle 2"/>
          <p:cNvSpPr>
            <a:spLocks noGrp="1"/>
          </p:cNvSpPr>
          <p:nvPr>
            <p:ph type="subTitle" idx="1"/>
          </p:nvPr>
        </p:nvSpPr>
        <p:spPr>
          <a:xfrm>
            <a:off x="1371600" y="3180553"/>
            <a:ext cx="6400800" cy="2341129"/>
          </a:xfrm>
        </p:spPr>
        <p:txBody>
          <a:bodyPr>
            <a:normAutofit fontScale="92500" lnSpcReduction="20000"/>
          </a:bodyPr>
          <a:lstStyle/>
          <a:p>
            <a:r>
              <a:rPr lang="en-US" b="1" dirty="0"/>
              <a:t>C</a:t>
            </a:r>
            <a:r>
              <a:rPr lang="en-US" b="1" dirty="0" smtClean="0"/>
              <a:t>ircle </a:t>
            </a:r>
            <a:r>
              <a:rPr lang="en-US" b="1" dirty="0"/>
              <a:t>the room in </a:t>
            </a:r>
            <a:r>
              <a:rPr lang="en-US" b="1" dirty="0" smtClean="0"/>
              <a:t>4 </a:t>
            </a:r>
            <a:r>
              <a:rPr lang="en-US" b="1" dirty="0"/>
              <a:t>groups spending 5 minutes with each question below, discussing and making notes of your </a:t>
            </a:r>
            <a:r>
              <a:rPr lang="en-US" b="1" dirty="0" smtClean="0"/>
              <a:t>ideas. You could take a picture of the 4 boards when the activity is complete </a:t>
            </a:r>
            <a:r>
              <a:rPr lang="en-US" b="1" dirty="0"/>
              <a:t>to help with blog posting.</a:t>
            </a:r>
            <a:endParaRPr lang="en-GB" dirty="0"/>
          </a:p>
          <a:p>
            <a:endParaRPr lang="en-US" dirty="0"/>
          </a:p>
        </p:txBody>
      </p:sp>
    </p:spTree>
    <p:extLst>
      <p:ext uri="{BB962C8B-B14F-4D97-AF65-F5344CB8AC3E}">
        <p14:creationId xmlns:p14="http://schemas.microsoft.com/office/powerpoint/2010/main" val="3991676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38216"/>
            <a:ext cx="8229600" cy="3174415"/>
          </a:xfrm>
        </p:spPr>
        <p:txBody>
          <a:bodyPr>
            <a:normAutofit/>
          </a:bodyPr>
          <a:lstStyle/>
          <a:p>
            <a:r>
              <a:rPr lang="en-US" dirty="0" smtClean="0"/>
              <a:t>To what extent is it necessary for schools to censor in order to keep pupils safe yet well-educated?</a:t>
            </a:r>
            <a:br>
              <a:rPr lang="en-US" dirty="0" smtClean="0"/>
            </a:br>
            <a:endParaRPr lang="en-US" dirty="0"/>
          </a:p>
        </p:txBody>
      </p:sp>
    </p:spTree>
    <p:extLst>
      <p:ext uri="{BB962C8B-B14F-4D97-AF65-F5344CB8AC3E}">
        <p14:creationId xmlns:p14="http://schemas.microsoft.com/office/powerpoint/2010/main" val="558602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253" y="1464426"/>
            <a:ext cx="8229600" cy="4123573"/>
          </a:xfrm>
        </p:spPr>
        <p:txBody>
          <a:bodyPr>
            <a:normAutofit/>
          </a:bodyPr>
          <a:lstStyle/>
          <a:p>
            <a:r>
              <a:rPr lang="en-US" dirty="0" smtClean="0"/>
              <a:t>What does ‘safeguarding’ children in schools mean in relation to censorship?</a:t>
            </a:r>
            <a:br>
              <a:rPr lang="en-US" dirty="0" smtClean="0"/>
            </a:br>
            <a:endParaRPr lang="en-US" dirty="0"/>
          </a:p>
        </p:txBody>
      </p:sp>
    </p:spTree>
    <p:extLst>
      <p:ext uri="{BB962C8B-B14F-4D97-AF65-F5344CB8AC3E}">
        <p14:creationId xmlns:p14="http://schemas.microsoft.com/office/powerpoint/2010/main" val="21160642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74949"/>
            <a:ext cx="8229600" cy="3000625"/>
          </a:xfrm>
        </p:spPr>
        <p:txBody>
          <a:bodyPr>
            <a:normAutofit fontScale="90000"/>
          </a:bodyPr>
          <a:lstStyle/>
          <a:p>
            <a:r>
              <a:rPr lang="en-US" dirty="0" smtClean="0"/>
              <a:t>Critically explore some possible materials that schools have and have not censored, and the extent to which such censorship is justified.</a:t>
            </a:r>
            <a:br>
              <a:rPr lang="en-US" dirty="0" smtClean="0"/>
            </a:br>
            <a:endParaRPr lang="en-US" dirty="0"/>
          </a:p>
        </p:txBody>
      </p:sp>
    </p:spTree>
    <p:extLst>
      <p:ext uri="{BB962C8B-B14F-4D97-AF65-F5344CB8AC3E}">
        <p14:creationId xmlns:p14="http://schemas.microsoft.com/office/powerpoint/2010/main" val="16870153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133</TotalTime>
  <Words>593</Words>
  <Application>Microsoft Macintosh PowerPoint</Application>
  <PresentationFormat>On-screen Show (4:3)</PresentationFormat>
  <Paragraphs>43</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Making Connections</vt:lpstr>
      <vt:lpstr>Week 2: Handyside v UK.</vt:lpstr>
      <vt:lpstr>Sex Education</vt:lpstr>
      <vt:lpstr>Racial and Religious Hatred</vt:lpstr>
      <vt:lpstr>Labelling</vt:lpstr>
      <vt:lpstr>Group Activity </vt:lpstr>
      <vt:lpstr>To what extent is it necessary for schools to censor in order to keep pupils safe yet well-educated? </vt:lpstr>
      <vt:lpstr>What does ‘safeguarding’ children in schools mean in relation to censorship? </vt:lpstr>
      <vt:lpstr>Critically explore some possible materials that schools have and have not censored, and the extent to which such censorship is justified. </vt:lpstr>
      <vt:lpstr>Can you draw any connections to the other sessions and topics explored this term?</vt:lpstr>
      <vt:lpstr>Student Conference</vt:lpstr>
      <vt:lpstr>Student Conference</vt:lpstr>
      <vt:lpstr>Student Organisation</vt:lpstr>
      <vt:lpstr>Workshop</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Connections</dc:title>
  <dc:creator>Roxanne Bibizadeh</dc:creator>
  <cp:lastModifiedBy>Roxanne Bibizadeh</cp:lastModifiedBy>
  <cp:revision>15</cp:revision>
  <dcterms:created xsi:type="dcterms:W3CDTF">2016-02-08T23:17:34Z</dcterms:created>
  <dcterms:modified xsi:type="dcterms:W3CDTF">2016-02-09T12:25:19Z</dcterms:modified>
</cp:coreProperties>
</file>