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8"/>
  </p:notesMasterIdLst>
  <p:sldIdLst>
    <p:sldId id="256" r:id="rId2"/>
    <p:sldId id="341" r:id="rId3"/>
    <p:sldId id="272" r:id="rId4"/>
    <p:sldId id="305" r:id="rId5"/>
    <p:sldId id="266" r:id="rId6"/>
    <p:sldId id="267" r:id="rId7"/>
    <p:sldId id="313" r:id="rId8"/>
    <p:sldId id="314" r:id="rId9"/>
    <p:sldId id="315" r:id="rId10"/>
    <p:sldId id="310" r:id="rId11"/>
    <p:sldId id="318" r:id="rId12"/>
    <p:sldId id="319" r:id="rId13"/>
    <p:sldId id="311" r:id="rId14"/>
    <p:sldId id="321" r:id="rId15"/>
    <p:sldId id="312" r:id="rId16"/>
    <p:sldId id="320" r:id="rId17"/>
    <p:sldId id="309" r:id="rId18"/>
    <p:sldId id="323" r:id="rId19"/>
    <p:sldId id="331" r:id="rId20"/>
    <p:sldId id="332" r:id="rId21"/>
    <p:sldId id="333" r:id="rId22"/>
    <p:sldId id="335" r:id="rId23"/>
    <p:sldId id="336" r:id="rId24"/>
    <p:sldId id="337" r:id="rId25"/>
    <p:sldId id="324" r:id="rId26"/>
    <p:sldId id="325" r:id="rId27"/>
    <p:sldId id="327" r:id="rId28"/>
    <p:sldId id="326" r:id="rId29"/>
    <p:sldId id="328" r:id="rId30"/>
    <p:sldId id="329" r:id="rId31"/>
    <p:sldId id="330" r:id="rId32"/>
    <p:sldId id="334" r:id="rId33"/>
    <p:sldId id="317" r:id="rId34"/>
    <p:sldId id="273" r:id="rId35"/>
    <p:sldId id="274" r:id="rId36"/>
    <p:sldId id="259" r:id="rId37"/>
    <p:sldId id="275" r:id="rId38"/>
    <p:sldId id="338" r:id="rId39"/>
    <p:sldId id="339" r:id="rId40"/>
    <p:sldId id="276" r:id="rId41"/>
    <p:sldId id="265" r:id="rId42"/>
    <p:sldId id="277" r:id="rId43"/>
    <p:sldId id="278" r:id="rId44"/>
    <p:sldId id="283" r:id="rId45"/>
    <p:sldId id="286" r:id="rId46"/>
    <p:sldId id="289" r:id="rId47"/>
    <p:sldId id="340" r:id="rId48"/>
    <p:sldId id="302" r:id="rId49"/>
    <p:sldId id="303" r:id="rId50"/>
    <p:sldId id="304" r:id="rId51"/>
    <p:sldId id="294" r:id="rId52"/>
    <p:sldId id="301" r:id="rId53"/>
    <p:sldId id="296" r:id="rId54"/>
    <p:sldId id="297" r:id="rId55"/>
    <p:sldId id="298" r:id="rId56"/>
    <p:sldId id="299" r:id="rId5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6" d="100"/>
          <a:sy n="86" d="100"/>
        </p:scale>
        <p:origin x="-104" y="-3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notesMaster" Target="notesMasters/notesMaster1.xml"/><Relationship Id="rId59" Type="http://schemas.openxmlformats.org/officeDocument/2006/relationships/printerSettings" Target="printerSettings/printerSettings1.bin"/><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486B44-915A-B846-B5C7-AB695AF0F634}" type="datetimeFigureOut">
              <a:rPr lang="en-US" smtClean="0"/>
              <a:t>19/02/19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3E6CF9-05E4-2B48-92B8-07B16AA12188}" type="slidenum">
              <a:rPr lang="en-US" smtClean="0"/>
              <a:t>‹#›</a:t>
            </a:fld>
            <a:endParaRPr lang="en-US"/>
          </a:p>
        </p:txBody>
      </p:sp>
    </p:spTree>
    <p:extLst>
      <p:ext uri="{BB962C8B-B14F-4D97-AF65-F5344CB8AC3E}">
        <p14:creationId xmlns:p14="http://schemas.microsoft.com/office/powerpoint/2010/main" val="109165497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adweek.com/socialtimes/instagram-algorithm-based-feed-official/640442" TargetMode="External"/><Relationship Id="rId4" Type="http://schemas.openxmlformats.org/officeDocument/2006/relationships/hyperlink" Target="http://marketingland.com/twitters-algorithmic-timeline-now-fully-rolled-opt-outs-reported-169532" TargetMode="External"/><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telegraph.co.uk/news/2018/08/13/viktor-orban-moves-ban-gender-studies-courses-university-dangerous/" TargetMode="External"/><Relationship Id="rId4" Type="http://schemas.openxmlformats.org/officeDocument/2006/relationships/hyperlink" Target="https://www.independent.co.uk/news/world/europe/hungary-bans-gender-studies-programmes-viktor-orban-central-european-university-budapest-a8599796.html" TargetMode="External"/><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Rules of the Game:</a:t>
            </a:r>
            <a:r>
              <a:rPr lang="en-US" baseline="0" dirty="0" smtClean="0"/>
              <a:t> Disadvantaged students and the university admissions process </a:t>
            </a:r>
            <a:r>
              <a:rPr lang="mr-IN" baseline="0" dirty="0" smtClean="0"/>
              <a:t>–</a:t>
            </a:r>
            <a:r>
              <a:rPr lang="en-US" baseline="0" dirty="0" smtClean="0"/>
              <a:t> Gill </a:t>
            </a:r>
            <a:r>
              <a:rPr lang="en-US" baseline="0" dirty="0" err="1" smtClean="0"/>
              <a:t>Wyness</a:t>
            </a:r>
            <a:r>
              <a:rPr lang="en-US" baseline="0" dirty="0" smtClean="0"/>
              <a:t> </a:t>
            </a:r>
            <a:r>
              <a:rPr lang="mr-IN" baseline="0" dirty="0" smtClean="0"/>
              <a:t>–</a:t>
            </a:r>
            <a:r>
              <a:rPr lang="en-US" baseline="0" dirty="0" smtClean="0"/>
              <a:t> December 2017</a:t>
            </a:r>
            <a:endParaRPr lang="en-US" dirty="0" smtClean="0"/>
          </a:p>
          <a:p>
            <a:endParaRPr lang="en-US" dirty="0"/>
          </a:p>
        </p:txBody>
      </p:sp>
      <p:sp>
        <p:nvSpPr>
          <p:cNvPr id="4" name="Slide Number Placeholder 3"/>
          <p:cNvSpPr>
            <a:spLocks noGrp="1"/>
          </p:cNvSpPr>
          <p:nvPr>
            <p:ph type="sldNum" sz="quarter" idx="10"/>
          </p:nvPr>
        </p:nvSpPr>
        <p:spPr/>
        <p:txBody>
          <a:bodyPr/>
          <a:lstStyle/>
          <a:p>
            <a:fld id="{313E6CF9-05E4-2B48-92B8-07B16AA12188}" type="slidenum">
              <a:rPr lang="en-US" smtClean="0"/>
              <a:t>18</a:t>
            </a:fld>
            <a:endParaRPr lang="en-US"/>
          </a:p>
        </p:txBody>
      </p:sp>
    </p:spTree>
    <p:extLst>
      <p:ext uri="{BB962C8B-B14F-4D97-AF65-F5344CB8AC3E}">
        <p14:creationId xmlns:p14="http://schemas.microsoft.com/office/powerpoint/2010/main" val="33426115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www.parliament.uk</a:t>
            </a:r>
            <a:r>
              <a:rPr lang="en-US" dirty="0" smtClean="0"/>
              <a:t>/business/committees/committees-a-z/commons-select/digital-culture-media-and-sport-committee/news/fake-news-report-published-17-19/</a:t>
            </a:r>
            <a:endParaRPr lang="en-US" dirty="0"/>
          </a:p>
        </p:txBody>
      </p:sp>
      <p:sp>
        <p:nvSpPr>
          <p:cNvPr id="4" name="Slide Number Placeholder 3"/>
          <p:cNvSpPr>
            <a:spLocks noGrp="1"/>
          </p:cNvSpPr>
          <p:nvPr>
            <p:ph type="sldNum" sz="quarter" idx="10"/>
          </p:nvPr>
        </p:nvSpPr>
        <p:spPr/>
        <p:txBody>
          <a:bodyPr/>
          <a:lstStyle/>
          <a:p>
            <a:fld id="{313E6CF9-05E4-2B48-92B8-07B16AA12188}" type="slidenum">
              <a:rPr lang="en-US" smtClean="0"/>
              <a:t>38</a:t>
            </a:fld>
            <a:endParaRPr lang="en-US"/>
          </a:p>
        </p:txBody>
      </p:sp>
    </p:spTree>
    <p:extLst>
      <p:ext uri="{BB962C8B-B14F-4D97-AF65-F5344CB8AC3E}">
        <p14:creationId xmlns:p14="http://schemas.microsoft.com/office/powerpoint/2010/main" val="19400120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3E6CF9-05E4-2B48-92B8-07B16AA12188}" type="slidenum">
              <a:rPr lang="en-US" smtClean="0"/>
              <a:t>41</a:t>
            </a:fld>
            <a:endParaRPr lang="en-US"/>
          </a:p>
        </p:txBody>
      </p:sp>
    </p:spTree>
    <p:extLst>
      <p:ext uri="{BB962C8B-B14F-4D97-AF65-F5344CB8AC3E}">
        <p14:creationId xmlns:p14="http://schemas.microsoft.com/office/powerpoint/2010/main" val="38689329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www.theatlantic.com</a:t>
            </a:r>
            <a:r>
              <a:rPr lang="en-US" dirty="0" smtClean="0"/>
              <a:t>/international/archive/2013/07/the-creepy-long-standing-practice-of-undersea-cable-tapping/277855/</a:t>
            </a:r>
          </a:p>
          <a:p>
            <a:endParaRPr lang="en-US" dirty="0"/>
          </a:p>
        </p:txBody>
      </p:sp>
      <p:sp>
        <p:nvSpPr>
          <p:cNvPr id="4" name="Slide Number Placeholder 3"/>
          <p:cNvSpPr>
            <a:spLocks noGrp="1"/>
          </p:cNvSpPr>
          <p:nvPr>
            <p:ph type="sldNum" sz="quarter" idx="10"/>
          </p:nvPr>
        </p:nvSpPr>
        <p:spPr/>
        <p:txBody>
          <a:bodyPr/>
          <a:lstStyle/>
          <a:p>
            <a:fld id="{313E6CF9-05E4-2B48-92B8-07B16AA12188}" type="slidenum">
              <a:rPr lang="en-US" smtClean="0"/>
              <a:t>42</a:t>
            </a:fld>
            <a:endParaRPr lang="en-US"/>
          </a:p>
        </p:txBody>
      </p:sp>
    </p:spTree>
    <p:extLst>
      <p:ext uri="{BB962C8B-B14F-4D97-AF65-F5344CB8AC3E}">
        <p14:creationId xmlns:p14="http://schemas.microsoft.com/office/powerpoint/2010/main" val="37611971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documentary Deep Web is useful</a:t>
            </a:r>
            <a:endParaRPr lang="en-US" dirty="0"/>
          </a:p>
        </p:txBody>
      </p:sp>
      <p:sp>
        <p:nvSpPr>
          <p:cNvPr id="4" name="Slide Number Placeholder 3"/>
          <p:cNvSpPr>
            <a:spLocks noGrp="1"/>
          </p:cNvSpPr>
          <p:nvPr>
            <p:ph type="sldNum" sz="quarter" idx="10"/>
          </p:nvPr>
        </p:nvSpPr>
        <p:spPr/>
        <p:txBody>
          <a:bodyPr/>
          <a:lstStyle/>
          <a:p>
            <a:fld id="{313E6CF9-05E4-2B48-92B8-07B16AA12188}" type="slidenum">
              <a:rPr lang="en-US" smtClean="0"/>
              <a:t>43</a:t>
            </a:fld>
            <a:endParaRPr lang="en-US"/>
          </a:p>
        </p:txBody>
      </p:sp>
    </p:spTree>
    <p:extLst>
      <p:ext uri="{BB962C8B-B14F-4D97-AF65-F5344CB8AC3E}">
        <p14:creationId xmlns:p14="http://schemas.microsoft.com/office/powerpoint/2010/main" val="35677365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Useful article: https://</a:t>
            </a:r>
            <a:r>
              <a:rPr lang="en-US" dirty="0" err="1" smtClean="0"/>
              <a:t>www.alternet.org</a:t>
            </a:r>
            <a:r>
              <a:rPr lang="en-US" dirty="0" smtClean="0"/>
              <a:t>/media/noam-chomsky-why-internet-hasnt-freed-our-minds-propaganda-continues-dominate</a:t>
            </a:r>
            <a:endParaRPr lang="en-US" dirty="0"/>
          </a:p>
        </p:txBody>
      </p:sp>
      <p:sp>
        <p:nvSpPr>
          <p:cNvPr id="4" name="Slide Number Placeholder 3"/>
          <p:cNvSpPr>
            <a:spLocks noGrp="1"/>
          </p:cNvSpPr>
          <p:nvPr>
            <p:ph type="sldNum" sz="quarter" idx="10"/>
          </p:nvPr>
        </p:nvSpPr>
        <p:spPr/>
        <p:txBody>
          <a:bodyPr/>
          <a:lstStyle/>
          <a:p>
            <a:fld id="{313E6CF9-05E4-2B48-92B8-07B16AA12188}" type="slidenum">
              <a:rPr lang="en-US" smtClean="0"/>
              <a:t>44</a:t>
            </a:fld>
            <a:endParaRPr lang="en-US"/>
          </a:p>
        </p:txBody>
      </p:sp>
    </p:spTree>
    <p:extLst>
      <p:ext uri="{BB962C8B-B14F-4D97-AF65-F5344CB8AC3E}">
        <p14:creationId xmlns:p14="http://schemas.microsoft.com/office/powerpoint/2010/main" val="2588748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www.nytimes.com</a:t>
            </a:r>
            <a:r>
              <a:rPr lang="en-US" dirty="0" smtClean="0"/>
              <a:t>/2017/12/15/technology/net-neutrality-</a:t>
            </a:r>
            <a:r>
              <a:rPr lang="en-US" dirty="0" err="1" smtClean="0"/>
              <a:t>repeal.html</a:t>
            </a:r>
            <a:endParaRPr lang="en-US" dirty="0"/>
          </a:p>
        </p:txBody>
      </p:sp>
      <p:sp>
        <p:nvSpPr>
          <p:cNvPr id="4" name="Slide Number Placeholder 3"/>
          <p:cNvSpPr>
            <a:spLocks noGrp="1"/>
          </p:cNvSpPr>
          <p:nvPr>
            <p:ph type="sldNum" sz="quarter" idx="10"/>
          </p:nvPr>
        </p:nvSpPr>
        <p:spPr/>
        <p:txBody>
          <a:bodyPr/>
          <a:lstStyle/>
          <a:p>
            <a:fld id="{313E6CF9-05E4-2B48-92B8-07B16AA12188}" type="slidenum">
              <a:rPr lang="en-US" smtClean="0"/>
              <a:t>45</a:t>
            </a:fld>
            <a:endParaRPr lang="en-US"/>
          </a:p>
        </p:txBody>
      </p:sp>
    </p:spTree>
    <p:extLst>
      <p:ext uri="{BB962C8B-B14F-4D97-AF65-F5344CB8AC3E}">
        <p14:creationId xmlns:p14="http://schemas.microsoft.com/office/powerpoint/2010/main" val="31034692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https://www.fastcompany.com/3066100/how-companies-will-use-social-media-in-2017</a:t>
            </a:r>
          </a:p>
          <a:p>
            <a:r>
              <a:rPr lang="en-GB" dirty="0" smtClean="0"/>
              <a:t>http://www.mckin</a:t>
            </a:r>
          </a:p>
          <a:p>
            <a:endParaRPr lang="en-GB" dirty="0" smtClean="0"/>
          </a:p>
          <a:p>
            <a:r>
              <a:rPr lang="en-US" dirty="0" smtClean="0"/>
              <a:t>Facebook prioritizes, using its own algorithms to auto-select what we see. </a:t>
            </a:r>
          </a:p>
          <a:p>
            <a:r>
              <a:rPr lang="en-US" dirty="0" smtClean="0"/>
              <a:t>Users of Instagram, which the social network owns, now have their feeds </a:t>
            </a:r>
            <a:r>
              <a:rPr lang="en-US" dirty="0" smtClean="0">
                <a:hlinkClick r:id="rId3"/>
              </a:rPr>
              <a:t>curated by algorithm</a:t>
            </a:r>
            <a:r>
              <a:rPr lang="en-US" dirty="0" smtClean="0"/>
              <a:t>, with the order optimized based on “relationship with the person posting.” Even Twitter, long celebrated as the place to see real-time, streaming updates in the raw, is increasingly algorithm-driven, with </a:t>
            </a:r>
            <a:r>
              <a:rPr lang="en-US" dirty="0" smtClean="0">
                <a:hlinkClick r:id="rId4"/>
              </a:rPr>
              <a:t>the “best Tweets” auto-selected</a:t>
            </a:r>
            <a:r>
              <a:rPr lang="en-US" dirty="0" smtClean="0"/>
              <a:t> to appear at the tops of users’ feeds.</a:t>
            </a:r>
            <a:endParaRPr lang="en-GB" dirty="0" smtClean="0"/>
          </a:p>
          <a:p>
            <a:r>
              <a:rPr lang="en-GB" dirty="0" smtClean="0"/>
              <a:t>sey.com/business-functions/marketing-and-sales/our-insights/getting-a-sharper-picture-of-social-medias-influence</a:t>
            </a:r>
            <a:endParaRPr lang="en-GB" dirty="0"/>
          </a:p>
        </p:txBody>
      </p:sp>
      <p:sp>
        <p:nvSpPr>
          <p:cNvPr id="4" name="Slide Number Placeholder 3"/>
          <p:cNvSpPr>
            <a:spLocks noGrp="1"/>
          </p:cNvSpPr>
          <p:nvPr>
            <p:ph type="sldNum" sz="quarter" idx="10"/>
          </p:nvPr>
        </p:nvSpPr>
        <p:spPr/>
        <p:txBody>
          <a:bodyPr/>
          <a:lstStyle/>
          <a:p>
            <a:fld id="{D03A18D1-8CA7-4BB4-A7AB-0BBC75714EB3}" type="slidenum">
              <a:rPr lang="en-GB" smtClean="0"/>
              <a:t>49</a:t>
            </a:fld>
            <a:endParaRPr lang="en-GB"/>
          </a:p>
        </p:txBody>
      </p:sp>
    </p:spTree>
    <p:extLst>
      <p:ext uri="{BB962C8B-B14F-4D97-AF65-F5344CB8AC3E}">
        <p14:creationId xmlns:p14="http://schemas.microsoft.com/office/powerpoint/2010/main" val="2728891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https://arstechnica.com/business/2017/05/facebook-helped-advertisers-target-teens-who-feel-worthless/</a:t>
            </a:r>
            <a:endParaRPr lang="en-GB" dirty="0"/>
          </a:p>
        </p:txBody>
      </p:sp>
      <p:sp>
        <p:nvSpPr>
          <p:cNvPr id="4" name="Slide Number Placeholder 3"/>
          <p:cNvSpPr>
            <a:spLocks noGrp="1"/>
          </p:cNvSpPr>
          <p:nvPr>
            <p:ph type="sldNum" sz="quarter" idx="10"/>
          </p:nvPr>
        </p:nvSpPr>
        <p:spPr/>
        <p:txBody>
          <a:bodyPr/>
          <a:lstStyle/>
          <a:p>
            <a:fld id="{D03A18D1-8CA7-4BB4-A7AB-0BBC75714EB3}" type="slidenum">
              <a:rPr lang="en-GB" smtClean="0"/>
              <a:t>50</a:t>
            </a:fld>
            <a:endParaRPr lang="en-GB"/>
          </a:p>
        </p:txBody>
      </p:sp>
    </p:spTree>
    <p:extLst>
      <p:ext uri="{BB962C8B-B14F-4D97-AF65-F5344CB8AC3E}">
        <p14:creationId xmlns:p14="http://schemas.microsoft.com/office/powerpoint/2010/main" val="28212036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curia.europa.eu</a:t>
            </a:r>
            <a:r>
              <a:rPr lang="en-US" dirty="0" smtClean="0"/>
              <a:t>/</a:t>
            </a:r>
            <a:r>
              <a:rPr lang="en-US" dirty="0" err="1" smtClean="0"/>
              <a:t>juris</a:t>
            </a:r>
            <a:r>
              <a:rPr lang="en-US" dirty="0" smtClean="0"/>
              <a:t>/document/</a:t>
            </a:r>
            <a:r>
              <a:rPr lang="en-US" dirty="0" err="1" smtClean="0"/>
              <a:t>document_print.jsf?doclang</a:t>
            </a:r>
            <a:r>
              <a:rPr lang="en-US" dirty="0" smtClean="0"/>
              <a:t>=</a:t>
            </a:r>
            <a:r>
              <a:rPr lang="en-US" dirty="0" err="1" smtClean="0"/>
              <a:t>EN&amp;docid</a:t>
            </a:r>
            <a:r>
              <a:rPr lang="en-US" dirty="0" smtClean="0"/>
              <a:t>=152065</a:t>
            </a:r>
            <a:endParaRPr lang="en-US" dirty="0"/>
          </a:p>
        </p:txBody>
      </p:sp>
      <p:sp>
        <p:nvSpPr>
          <p:cNvPr id="4" name="Slide Number Placeholder 3"/>
          <p:cNvSpPr>
            <a:spLocks noGrp="1"/>
          </p:cNvSpPr>
          <p:nvPr>
            <p:ph type="sldNum" sz="quarter" idx="10"/>
          </p:nvPr>
        </p:nvSpPr>
        <p:spPr/>
        <p:txBody>
          <a:bodyPr/>
          <a:lstStyle/>
          <a:p>
            <a:fld id="{313E6CF9-05E4-2B48-92B8-07B16AA12188}" type="slidenum">
              <a:rPr lang="en-US" smtClean="0"/>
              <a:t>52</a:t>
            </a:fld>
            <a:endParaRPr lang="en-US"/>
          </a:p>
        </p:txBody>
      </p:sp>
    </p:spTree>
    <p:extLst>
      <p:ext uri="{BB962C8B-B14F-4D97-AF65-F5344CB8AC3E}">
        <p14:creationId xmlns:p14="http://schemas.microsoft.com/office/powerpoint/2010/main" val="39237997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www.theguardian.com</a:t>
            </a:r>
            <a:r>
              <a:rPr lang="en-US" dirty="0" smtClean="0"/>
              <a:t>/</a:t>
            </a:r>
            <a:r>
              <a:rPr lang="en-US" dirty="0" err="1" smtClean="0"/>
              <a:t>uk</a:t>
            </a:r>
            <a:r>
              <a:rPr lang="en-US" dirty="0" smtClean="0"/>
              <a:t>/2013/</a:t>
            </a:r>
            <a:r>
              <a:rPr lang="en-US" dirty="0" err="1" smtClean="0"/>
              <a:t>apr</a:t>
            </a:r>
            <a:r>
              <a:rPr lang="en-US" dirty="0" smtClean="0"/>
              <a:t>/09/</a:t>
            </a:r>
            <a:r>
              <a:rPr lang="en-US" dirty="0" err="1" smtClean="0"/>
              <a:t>paris</a:t>
            </a:r>
            <a:r>
              <a:rPr lang="en-US" dirty="0" smtClean="0"/>
              <a:t>-brown-stands-down-twitter</a:t>
            </a:r>
          </a:p>
          <a:p>
            <a:r>
              <a:rPr lang="en-US" dirty="0" smtClean="0"/>
              <a:t>http://</a:t>
            </a:r>
            <a:r>
              <a:rPr lang="en-US" dirty="0" err="1" smtClean="0"/>
              <a:t>www.wired.co.uk</a:t>
            </a:r>
            <a:r>
              <a:rPr lang="en-US" dirty="0" smtClean="0"/>
              <a:t>/article/data-</a:t>
            </a:r>
            <a:r>
              <a:rPr lang="en-US" dirty="0" err="1" smtClean="0"/>
              <a:t>google</a:t>
            </a:r>
            <a:r>
              <a:rPr lang="en-US" dirty="0" smtClean="0"/>
              <a:t>-</a:t>
            </a:r>
            <a:r>
              <a:rPr lang="en-US" dirty="0" err="1" smtClean="0"/>
              <a:t>facebook</a:t>
            </a:r>
            <a:endParaRPr lang="en-US" dirty="0"/>
          </a:p>
        </p:txBody>
      </p:sp>
      <p:sp>
        <p:nvSpPr>
          <p:cNvPr id="4" name="Slide Number Placeholder 3"/>
          <p:cNvSpPr>
            <a:spLocks noGrp="1"/>
          </p:cNvSpPr>
          <p:nvPr>
            <p:ph type="sldNum" sz="quarter" idx="10"/>
          </p:nvPr>
        </p:nvSpPr>
        <p:spPr/>
        <p:txBody>
          <a:bodyPr/>
          <a:lstStyle/>
          <a:p>
            <a:fld id="{313E6CF9-05E4-2B48-92B8-07B16AA12188}" type="slidenum">
              <a:rPr lang="en-US" smtClean="0"/>
              <a:t>53</a:t>
            </a:fld>
            <a:endParaRPr lang="en-US"/>
          </a:p>
        </p:txBody>
      </p:sp>
    </p:spTree>
    <p:extLst>
      <p:ext uri="{BB962C8B-B14F-4D97-AF65-F5344CB8AC3E}">
        <p14:creationId xmlns:p14="http://schemas.microsoft.com/office/powerpoint/2010/main" val="2614603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Spivak</a:t>
            </a:r>
            <a:r>
              <a:rPr lang="en-US" baseline="0" dirty="0" smtClean="0"/>
              <a:t> </a:t>
            </a:r>
            <a:r>
              <a:rPr lang="mr-IN" baseline="0" dirty="0" smtClean="0"/>
              <a:t>–</a:t>
            </a:r>
            <a:r>
              <a:rPr lang="en-US" baseline="0" dirty="0" smtClean="0"/>
              <a:t> Can the Subaltern Speak?</a:t>
            </a:r>
            <a:endParaRPr lang="en-US" dirty="0"/>
          </a:p>
        </p:txBody>
      </p:sp>
      <p:sp>
        <p:nvSpPr>
          <p:cNvPr id="4" name="Slide Number Placeholder 3"/>
          <p:cNvSpPr>
            <a:spLocks noGrp="1"/>
          </p:cNvSpPr>
          <p:nvPr>
            <p:ph type="sldNum" sz="quarter" idx="10"/>
          </p:nvPr>
        </p:nvSpPr>
        <p:spPr/>
        <p:txBody>
          <a:bodyPr/>
          <a:lstStyle/>
          <a:p>
            <a:fld id="{313E6CF9-05E4-2B48-92B8-07B16AA12188}" type="slidenum">
              <a:rPr lang="en-US" smtClean="0"/>
              <a:t>25</a:t>
            </a:fld>
            <a:endParaRPr lang="en-US"/>
          </a:p>
        </p:txBody>
      </p:sp>
    </p:spTree>
    <p:extLst>
      <p:ext uri="{BB962C8B-B14F-4D97-AF65-F5344CB8AC3E}">
        <p14:creationId xmlns:p14="http://schemas.microsoft.com/office/powerpoint/2010/main" val="22471762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http://news.sky.com/story/social-media-should-be-fined-for-failure-to-tackle-online-hate-10858957</a:t>
            </a:r>
          </a:p>
          <a:p>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https://</a:t>
            </a:r>
            <a:r>
              <a:rPr lang="en-US" dirty="0" err="1" smtClean="0"/>
              <a:t>www.theguardian.com</a:t>
            </a:r>
            <a:r>
              <a:rPr lang="en-US" dirty="0" smtClean="0"/>
              <a:t>/technology/2017/may/24/</a:t>
            </a:r>
            <a:r>
              <a:rPr lang="en-US" dirty="0" err="1" smtClean="0"/>
              <a:t>facebook</a:t>
            </a:r>
            <a:r>
              <a:rPr lang="en-US" dirty="0" smtClean="0"/>
              <a:t>-</a:t>
            </a:r>
            <a:r>
              <a:rPr lang="en-US" dirty="0" err="1" smtClean="0"/>
              <a:t>youtube</a:t>
            </a:r>
            <a:r>
              <a:rPr lang="en-US" dirty="0" smtClean="0"/>
              <a:t>-tough-new-laws-extremist-explicit-video-</a:t>
            </a:r>
            <a:r>
              <a:rPr lang="en-US" dirty="0" err="1" smtClean="0"/>
              <a:t>europe</a:t>
            </a:r>
            <a:endParaRPr lang="en-US" dirty="0" smtClean="0"/>
          </a:p>
          <a:p>
            <a:endParaRPr lang="en-GB" dirty="0"/>
          </a:p>
        </p:txBody>
      </p:sp>
      <p:sp>
        <p:nvSpPr>
          <p:cNvPr id="4" name="Slide Number Placeholder 3"/>
          <p:cNvSpPr>
            <a:spLocks noGrp="1"/>
          </p:cNvSpPr>
          <p:nvPr>
            <p:ph type="sldNum" sz="quarter" idx="10"/>
          </p:nvPr>
        </p:nvSpPr>
        <p:spPr/>
        <p:txBody>
          <a:bodyPr/>
          <a:lstStyle/>
          <a:p>
            <a:fld id="{D03A18D1-8CA7-4BB4-A7AB-0BBC75714EB3}" type="slidenum">
              <a:rPr lang="en-GB" smtClean="0"/>
              <a:t>54</a:t>
            </a:fld>
            <a:endParaRPr lang="en-GB"/>
          </a:p>
        </p:txBody>
      </p:sp>
    </p:spTree>
    <p:extLst>
      <p:ext uri="{BB962C8B-B14F-4D97-AF65-F5344CB8AC3E}">
        <p14:creationId xmlns:p14="http://schemas.microsoft.com/office/powerpoint/2010/main" val="39298369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http://news.sky.com/story/social-media-should-be-fined-for-failure-to-tackle-online-hate-10858957</a:t>
            </a:r>
            <a:endParaRPr lang="en-GB" dirty="0"/>
          </a:p>
        </p:txBody>
      </p:sp>
      <p:sp>
        <p:nvSpPr>
          <p:cNvPr id="4" name="Slide Number Placeholder 3"/>
          <p:cNvSpPr>
            <a:spLocks noGrp="1"/>
          </p:cNvSpPr>
          <p:nvPr>
            <p:ph type="sldNum" sz="quarter" idx="10"/>
          </p:nvPr>
        </p:nvSpPr>
        <p:spPr/>
        <p:txBody>
          <a:bodyPr/>
          <a:lstStyle/>
          <a:p>
            <a:fld id="{D03A18D1-8CA7-4BB4-A7AB-0BBC75714EB3}" type="slidenum">
              <a:rPr lang="en-GB" smtClean="0"/>
              <a:t>55</a:t>
            </a:fld>
            <a:endParaRPr lang="en-GB"/>
          </a:p>
        </p:txBody>
      </p:sp>
    </p:spTree>
    <p:extLst>
      <p:ext uri="{BB962C8B-B14F-4D97-AF65-F5344CB8AC3E}">
        <p14:creationId xmlns:p14="http://schemas.microsoft.com/office/powerpoint/2010/main" val="3166523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u="sng" dirty="0" smtClean="0">
                <a:hlinkClick r:id="rId3"/>
              </a:rPr>
              <a:t>https://www.telegraph.co.uk/news/2018/08/13/viktor-orban-moves-ban-gender-studies-courses-university-dangerous/</a:t>
            </a:r>
            <a:endParaRPr lang="en-US" u="sng" dirty="0" smtClean="0"/>
          </a:p>
          <a:p>
            <a:pPr lvl="0"/>
            <a:r>
              <a:rPr lang="en-US" dirty="0" smtClean="0">
                <a:hlinkClick r:id="rId4"/>
              </a:rPr>
              <a:t>https://www.independent.co.uk/news/world/europe/hungary-bans-gender-studies-programmes-viktor-orban-central-european-university-budapest-a8599796.html</a:t>
            </a:r>
            <a:endParaRPr lang="en-US" dirty="0" smtClean="0"/>
          </a:p>
          <a:p>
            <a:pPr lvl="0"/>
            <a:endParaRPr lang="en-GB" dirty="0" smtClean="0"/>
          </a:p>
          <a:p>
            <a:endParaRPr lang="en-US" dirty="0"/>
          </a:p>
        </p:txBody>
      </p:sp>
      <p:sp>
        <p:nvSpPr>
          <p:cNvPr id="4" name="Slide Number Placeholder 3"/>
          <p:cNvSpPr>
            <a:spLocks noGrp="1"/>
          </p:cNvSpPr>
          <p:nvPr>
            <p:ph type="sldNum" sz="quarter" idx="10"/>
          </p:nvPr>
        </p:nvSpPr>
        <p:spPr/>
        <p:txBody>
          <a:bodyPr/>
          <a:lstStyle/>
          <a:p>
            <a:fld id="{313E6CF9-05E4-2B48-92B8-07B16AA12188}" type="slidenum">
              <a:rPr lang="en-US" smtClean="0"/>
              <a:t>27</a:t>
            </a:fld>
            <a:endParaRPr lang="en-US"/>
          </a:p>
        </p:txBody>
      </p:sp>
    </p:spTree>
    <p:extLst>
      <p:ext uri="{BB962C8B-B14F-4D97-AF65-F5344CB8AC3E}">
        <p14:creationId xmlns:p14="http://schemas.microsoft.com/office/powerpoint/2010/main" val="576664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www.opendemocracy.net</a:t>
            </a:r>
            <a:r>
              <a:rPr lang="en-US" dirty="0" smtClean="0"/>
              <a:t>/</a:t>
            </a:r>
            <a:r>
              <a:rPr lang="en-US" dirty="0" err="1" smtClean="0"/>
              <a:t>wfd</a:t>
            </a:r>
            <a:r>
              <a:rPr lang="en-US" dirty="0" smtClean="0"/>
              <a:t>/</a:t>
            </a:r>
            <a:r>
              <a:rPr lang="en-US" dirty="0" err="1" smtClean="0"/>
              <a:t>joanna-williams</a:t>
            </a:r>
            <a:r>
              <a:rPr lang="en-US" dirty="0" smtClean="0"/>
              <a:t>/</a:t>
            </a:r>
            <a:r>
              <a:rPr lang="en-US" dirty="0" err="1" smtClean="0"/>
              <a:t>decolonise</a:t>
            </a:r>
            <a:r>
              <a:rPr lang="en-US" dirty="0" smtClean="0"/>
              <a:t>-curriculum-movement-re-</a:t>
            </a:r>
            <a:r>
              <a:rPr lang="en-US" dirty="0" err="1" smtClean="0"/>
              <a:t>racialises</a:t>
            </a:r>
            <a:r>
              <a:rPr lang="en-US" dirty="0" smtClean="0"/>
              <a:t>-knowledge</a:t>
            </a:r>
            <a:endParaRPr lang="en-US" dirty="0"/>
          </a:p>
        </p:txBody>
      </p:sp>
      <p:sp>
        <p:nvSpPr>
          <p:cNvPr id="4" name="Slide Number Placeholder 3"/>
          <p:cNvSpPr>
            <a:spLocks noGrp="1"/>
          </p:cNvSpPr>
          <p:nvPr>
            <p:ph type="sldNum" sz="quarter" idx="10"/>
          </p:nvPr>
        </p:nvSpPr>
        <p:spPr/>
        <p:txBody>
          <a:bodyPr/>
          <a:lstStyle/>
          <a:p>
            <a:fld id="{313E6CF9-05E4-2B48-92B8-07B16AA12188}" type="slidenum">
              <a:rPr lang="en-US" smtClean="0"/>
              <a:t>28</a:t>
            </a:fld>
            <a:endParaRPr lang="en-US"/>
          </a:p>
        </p:txBody>
      </p:sp>
    </p:spTree>
    <p:extLst>
      <p:ext uri="{BB962C8B-B14F-4D97-AF65-F5344CB8AC3E}">
        <p14:creationId xmlns:p14="http://schemas.microsoft.com/office/powerpoint/2010/main" val="2543008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908414-BEA8-A34A-ABEE-DF536F0A2292}" type="slidenum">
              <a:rPr lang="en-US" smtClean="0"/>
              <a:t>29</a:t>
            </a:fld>
            <a:endParaRPr lang="en-US"/>
          </a:p>
        </p:txBody>
      </p:sp>
    </p:spTree>
    <p:extLst>
      <p:ext uri="{BB962C8B-B14F-4D97-AF65-F5344CB8AC3E}">
        <p14:creationId xmlns:p14="http://schemas.microsoft.com/office/powerpoint/2010/main" val="2296012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07908414-BEA8-A34A-ABEE-DF536F0A2292}" type="slidenum">
              <a:rPr lang="en-US" smtClean="0"/>
              <a:t>30</a:t>
            </a:fld>
            <a:endParaRPr lang="en-US"/>
          </a:p>
        </p:txBody>
      </p:sp>
    </p:spTree>
    <p:extLst>
      <p:ext uri="{BB962C8B-B14F-4D97-AF65-F5344CB8AC3E}">
        <p14:creationId xmlns:p14="http://schemas.microsoft.com/office/powerpoint/2010/main" val="537928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3E6CF9-05E4-2B48-92B8-07B16AA12188}" type="slidenum">
              <a:rPr lang="en-US" smtClean="0"/>
              <a:t>34</a:t>
            </a:fld>
            <a:endParaRPr lang="en-US"/>
          </a:p>
        </p:txBody>
      </p:sp>
    </p:spTree>
    <p:extLst>
      <p:ext uri="{BB962C8B-B14F-4D97-AF65-F5344CB8AC3E}">
        <p14:creationId xmlns:p14="http://schemas.microsoft.com/office/powerpoint/2010/main" val="1757157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3E6CF9-05E4-2B48-92B8-07B16AA12188}" type="slidenum">
              <a:rPr lang="en-US" smtClean="0"/>
              <a:t>36</a:t>
            </a:fld>
            <a:endParaRPr lang="en-US"/>
          </a:p>
        </p:txBody>
      </p:sp>
    </p:spTree>
    <p:extLst>
      <p:ext uri="{BB962C8B-B14F-4D97-AF65-F5344CB8AC3E}">
        <p14:creationId xmlns:p14="http://schemas.microsoft.com/office/powerpoint/2010/main" val="2525287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Garrett Hardin coined the phrase “The Tragedy of the Commons” in his 1968 article published in Science </a:t>
            </a:r>
            <a:r>
              <a:rPr lang="en-US" sz="1200" kern="1200" dirty="0" err="1" smtClean="0">
                <a:solidFill>
                  <a:schemeClr val="tx1"/>
                </a:solidFill>
                <a:effectLst/>
                <a:latin typeface="+mn-lt"/>
                <a:ea typeface="+mn-ea"/>
                <a:cs typeface="+mn-cs"/>
              </a:rPr>
              <a:t>Vol</a:t>
            </a:r>
            <a:r>
              <a:rPr lang="en-US" sz="1200" kern="1200" dirty="0" smtClean="0">
                <a:solidFill>
                  <a:schemeClr val="tx1"/>
                </a:solidFill>
                <a:effectLst/>
                <a:latin typeface="+mn-lt"/>
                <a:ea typeface="+mn-ea"/>
                <a:cs typeface="+mn-cs"/>
              </a:rPr>
              <a:t> 162. The concept originated in “Two Lectures on the Checks to Population” which were first published in 1833 in Oxford by William Foster Lloyd. The tragedy of the commons is an economic theory where individuals acting independently in their own self-interests exploit a shared unregulated resource. </a:t>
            </a:r>
            <a:endParaRPr lang="en-GB"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13E6CF9-05E4-2B48-92B8-07B16AA12188}" type="slidenum">
              <a:rPr lang="en-US" smtClean="0"/>
              <a:t>37</a:t>
            </a:fld>
            <a:endParaRPr lang="en-US"/>
          </a:p>
        </p:txBody>
      </p:sp>
    </p:spTree>
    <p:extLst>
      <p:ext uri="{BB962C8B-B14F-4D97-AF65-F5344CB8AC3E}">
        <p14:creationId xmlns:p14="http://schemas.microsoft.com/office/powerpoint/2010/main" val="1686057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DE04FC29-4997-5840-9662-F5FE8704018E}" type="datetimeFigureOut">
              <a:rPr lang="en-US" smtClean="0"/>
              <a:t>19/02/19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F35B9-B5D6-C043-BB2F-46AC34B60949}" type="slidenum">
              <a:rPr lang="en-US" smtClean="0"/>
              <a:t>‹#›</a:t>
            </a:fld>
            <a:endParaRPr lang="en-US"/>
          </a:p>
        </p:txBody>
      </p:sp>
    </p:spTree>
    <p:extLst>
      <p:ext uri="{BB962C8B-B14F-4D97-AF65-F5344CB8AC3E}">
        <p14:creationId xmlns:p14="http://schemas.microsoft.com/office/powerpoint/2010/main" val="2491556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E04FC29-4997-5840-9662-F5FE8704018E}" type="datetimeFigureOut">
              <a:rPr lang="en-US" smtClean="0"/>
              <a:t>19/02/19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F35B9-B5D6-C043-BB2F-46AC34B60949}" type="slidenum">
              <a:rPr lang="en-US" smtClean="0"/>
              <a:t>‹#›</a:t>
            </a:fld>
            <a:endParaRPr lang="en-US"/>
          </a:p>
        </p:txBody>
      </p:sp>
    </p:spTree>
    <p:extLst>
      <p:ext uri="{BB962C8B-B14F-4D97-AF65-F5344CB8AC3E}">
        <p14:creationId xmlns:p14="http://schemas.microsoft.com/office/powerpoint/2010/main" val="2741155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E04FC29-4997-5840-9662-F5FE8704018E}" type="datetimeFigureOut">
              <a:rPr lang="en-US" smtClean="0"/>
              <a:t>19/02/19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F35B9-B5D6-C043-BB2F-46AC34B60949}" type="slidenum">
              <a:rPr lang="en-US" smtClean="0"/>
              <a:t>‹#›</a:t>
            </a:fld>
            <a:endParaRPr lang="en-US"/>
          </a:p>
        </p:txBody>
      </p:sp>
    </p:spTree>
    <p:extLst>
      <p:ext uri="{BB962C8B-B14F-4D97-AF65-F5344CB8AC3E}">
        <p14:creationId xmlns:p14="http://schemas.microsoft.com/office/powerpoint/2010/main" val="33734140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E04FC29-4997-5840-9662-F5FE8704018E}" type="datetimeFigureOut">
              <a:rPr lang="en-US" smtClean="0"/>
              <a:t>19/02/19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F35B9-B5D6-C043-BB2F-46AC34B60949}" type="slidenum">
              <a:rPr lang="en-US" smtClean="0"/>
              <a:t>‹#›</a:t>
            </a:fld>
            <a:endParaRPr lang="en-US"/>
          </a:p>
        </p:txBody>
      </p:sp>
    </p:spTree>
    <p:extLst>
      <p:ext uri="{BB962C8B-B14F-4D97-AF65-F5344CB8AC3E}">
        <p14:creationId xmlns:p14="http://schemas.microsoft.com/office/powerpoint/2010/main" val="3434497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E04FC29-4997-5840-9662-F5FE8704018E}" type="datetimeFigureOut">
              <a:rPr lang="en-US" smtClean="0"/>
              <a:t>19/02/19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F35B9-B5D6-C043-BB2F-46AC34B60949}" type="slidenum">
              <a:rPr lang="en-US" smtClean="0"/>
              <a:t>‹#›</a:t>
            </a:fld>
            <a:endParaRPr lang="en-US"/>
          </a:p>
        </p:txBody>
      </p:sp>
    </p:spTree>
    <p:extLst>
      <p:ext uri="{BB962C8B-B14F-4D97-AF65-F5344CB8AC3E}">
        <p14:creationId xmlns:p14="http://schemas.microsoft.com/office/powerpoint/2010/main" val="1420751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E04FC29-4997-5840-9662-F5FE8704018E}" type="datetimeFigureOut">
              <a:rPr lang="en-US" smtClean="0"/>
              <a:t>19/02/19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8F35B9-B5D6-C043-BB2F-46AC34B60949}" type="slidenum">
              <a:rPr lang="en-US" smtClean="0"/>
              <a:t>‹#›</a:t>
            </a:fld>
            <a:endParaRPr lang="en-US"/>
          </a:p>
        </p:txBody>
      </p:sp>
    </p:spTree>
    <p:extLst>
      <p:ext uri="{BB962C8B-B14F-4D97-AF65-F5344CB8AC3E}">
        <p14:creationId xmlns:p14="http://schemas.microsoft.com/office/powerpoint/2010/main" val="3667092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E04FC29-4997-5840-9662-F5FE8704018E}" type="datetimeFigureOut">
              <a:rPr lang="en-US" smtClean="0"/>
              <a:t>19/02/19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8F35B9-B5D6-C043-BB2F-46AC34B60949}" type="slidenum">
              <a:rPr lang="en-US" smtClean="0"/>
              <a:t>‹#›</a:t>
            </a:fld>
            <a:endParaRPr lang="en-US"/>
          </a:p>
        </p:txBody>
      </p:sp>
    </p:spTree>
    <p:extLst>
      <p:ext uri="{BB962C8B-B14F-4D97-AF65-F5344CB8AC3E}">
        <p14:creationId xmlns:p14="http://schemas.microsoft.com/office/powerpoint/2010/main" val="2340121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DE04FC29-4997-5840-9662-F5FE8704018E}" type="datetimeFigureOut">
              <a:rPr lang="en-US" smtClean="0"/>
              <a:t>19/02/19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8F35B9-B5D6-C043-BB2F-46AC34B60949}" type="slidenum">
              <a:rPr lang="en-US" smtClean="0"/>
              <a:t>‹#›</a:t>
            </a:fld>
            <a:endParaRPr lang="en-US"/>
          </a:p>
        </p:txBody>
      </p:sp>
    </p:spTree>
    <p:extLst>
      <p:ext uri="{BB962C8B-B14F-4D97-AF65-F5344CB8AC3E}">
        <p14:creationId xmlns:p14="http://schemas.microsoft.com/office/powerpoint/2010/main" val="3356077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04FC29-4997-5840-9662-F5FE8704018E}" type="datetimeFigureOut">
              <a:rPr lang="en-US" smtClean="0"/>
              <a:t>19/02/19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8F35B9-B5D6-C043-BB2F-46AC34B60949}" type="slidenum">
              <a:rPr lang="en-US" smtClean="0"/>
              <a:t>‹#›</a:t>
            </a:fld>
            <a:endParaRPr lang="en-US"/>
          </a:p>
        </p:txBody>
      </p:sp>
    </p:spTree>
    <p:extLst>
      <p:ext uri="{BB962C8B-B14F-4D97-AF65-F5344CB8AC3E}">
        <p14:creationId xmlns:p14="http://schemas.microsoft.com/office/powerpoint/2010/main" val="4081190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E04FC29-4997-5840-9662-F5FE8704018E}" type="datetimeFigureOut">
              <a:rPr lang="en-US" smtClean="0"/>
              <a:t>19/02/19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8F35B9-B5D6-C043-BB2F-46AC34B60949}" type="slidenum">
              <a:rPr lang="en-US" smtClean="0"/>
              <a:t>‹#›</a:t>
            </a:fld>
            <a:endParaRPr lang="en-US"/>
          </a:p>
        </p:txBody>
      </p:sp>
    </p:spTree>
    <p:extLst>
      <p:ext uri="{BB962C8B-B14F-4D97-AF65-F5344CB8AC3E}">
        <p14:creationId xmlns:p14="http://schemas.microsoft.com/office/powerpoint/2010/main" val="3686357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E04FC29-4997-5840-9662-F5FE8704018E}" type="datetimeFigureOut">
              <a:rPr lang="en-US" smtClean="0"/>
              <a:t>19/02/19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8F35B9-B5D6-C043-BB2F-46AC34B60949}" type="slidenum">
              <a:rPr lang="en-US" smtClean="0"/>
              <a:t>‹#›</a:t>
            </a:fld>
            <a:endParaRPr lang="en-US"/>
          </a:p>
        </p:txBody>
      </p:sp>
    </p:spTree>
    <p:extLst>
      <p:ext uri="{BB962C8B-B14F-4D97-AF65-F5344CB8AC3E}">
        <p14:creationId xmlns:p14="http://schemas.microsoft.com/office/powerpoint/2010/main" val="17577653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04FC29-4997-5840-9662-F5FE8704018E}" type="datetimeFigureOut">
              <a:rPr lang="en-US" smtClean="0"/>
              <a:t>19/02/19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8F35B9-B5D6-C043-BB2F-46AC34B60949}" type="slidenum">
              <a:rPr lang="en-US" smtClean="0"/>
              <a:t>‹#›</a:t>
            </a:fld>
            <a:endParaRPr lang="en-US"/>
          </a:p>
        </p:txBody>
      </p:sp>
    </p:spTree>
    <p:extLst>
      <p:ext uri="{BB962C8B-B14F-4D97-AF65-F5344CB8AC3E}">
        <p14:creationId xmlns:p14="http://schemas.microsoft.com/office/powerpoint/2010/main" val="19354802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f"/><Relationship Id="rId3" Type="http://schemas.openxmlformats.org/officeDocument/2006/relationships/image" Target="../media/image4.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lse.ac.uk/website-archive/newsAndMedia/PDF/NuffieldBriefing.pdf"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s://www.telegraph.co.uk/news/2018/08/13/viktor-orban-moves-ban-gender-studies-courses-university-dangerous/"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globalsocialtheory.org/resources/reading-lists/" TargetMode="External"/><Relationship Id="rId3" Type="http://schemas.openxmlformats.org/officeDocument/2006/relationships/hyperlink" Target="http://www.historyisaweapon.com/defcon1/lordedismantle.html"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s://www.youtube.com/watch?v=v8nDWGBM2mM"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42.xml.rels><?xml version="1.0" encoding="UTF-8" standalone="yes"?>
<Relationships xmlns="http://schemas.openxmlformats.org/package/2006/relationships"><Relationship Id="rId3" Type="http://schemas.openxmlformats.org/officeDocument/2006/relationships/hyperlink" Target="http://www.washingtonpost.com/business/economy/the-nsa-slide-you-havent-seen/2013/07/10/32801426-e8e6-11e2-aa9f-c03a72e2d342_story.html" TargetMode="External"/><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43.xml.rels><?xml version="1.0" encoding="UTF-8" standalone="yes"?>
<Relationships xmlns="http://schemas.openxmlformats.org/package/2006/relationships"><Relationship Id="rId3" Type="http://schemas.openxmlformats.org/officeDocument/2006/relationships/hyperlink" Target="http://cryptome.org/2013/07/snowden-spiegel-13-0707-en.htm" TargetMode="External"/><Relationship Id="rId4" Type="http://schemas.openxmlformats.org/officeDocument/2006/relationships/hyperlink" Target="http://www.guardian.co.uk/uk/2013/jun/21/gchq-cables-secret-world-communications-nsa" TargetMode="Externa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0.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JU7My4vGB4Y" TargetMode="External"/><Relationship Id="rId3" Type="http://schemas.openxmlformats.org/officeDocument/2006/relationships/hyperlink" Target="https://www.google.com/webmasters/tools/legal-removal-request?complaint_type=rtbf"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1.jpeg"/></Relationships>
</file>

<file path=ppt/slides/_rels/slide54.xml.rels><?xml version="1.0" encoding="UTF-8" standalone="yes"?>
<Relationships xmlns="http://schemas.openxmlformats.org/package/2006/relationships"><Relationship Id="rId3" Type="http://schemas.openxmlformats.org/officeDocument/2006/relationships/hyperlink" Target="http://news.sky.com/story/social-media-should-be-fined-for-failure-to-tackle-online-hate-10858957" TargetMode="External"/><Relationship Id="rId4"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55.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7292" y="298951"/>
            <a:ext cx="7772400" cy="1470025"/>
          </a:xfrm>
        </p:spPr>
        <p:txBody>
          <a:bodyPr/>
          <a:lstStyle/>
          <a:p>
            <a:r>
              <a:rPr lang="en-US" b="1" dirty="0" smtClean="0"/>
              <a:t>Education as a Crucial site of Struggle: The Right to Education</a:t>
            </a:r>
            <a:endParaRPr lang="en-US" b="1"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605692" y="1898316"/>
            <a:ext cx="7874000" cy="4483923"/>
          </a:xfrm>
          <a:prstGeom prst="rect">
            <a:avLst/>
          </a:prstGeom>
        </p:spPr>
      </p:pic>
    </p:spTree>
    <p:extLst>
      <p:ext uri="{BB962C8B-B14F-4D97-AF65-F5344CB8AC3E}">
        <p14:creationId xmlns:p14="http://schemas.microsoft.com/office/powerpoint/2010/main" val="40695567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“Academic Barbarism”</a:t>
            </a:r>
            <a:endParaRPr lang="en-US" dirty="0"/>
          </a:p>
        </p:txBody>
      </p:sp>
      <p:sp>
        <p:nvSpPr>
          <p:cNvPr id="3" name="Content Placeholder 2"/>
          <p:cNvSpPr>
            <a:spLocks noGrp="1"/>
          </p:cNvSpPr>
          <p:nvPr>
            <p:ph idx="1"/>
          </p:nvPr>
        </p:nvSpPr>
        <p:spPr/>
        <p:txBody>
          <a:bodyPr>
            <a:normAutofit/>
          </a:bodyPr>
          <a:lstStyle/>
          <a:p>
            <a:r>
              <a:rPr lang="en-US" dirty="0" smtClean="0"/>
              <a:t>“Systems of exclusion, </a:t>
            </a:r>
            <a:r>
              <a:rPr lang="en-US" dirty="0" err="1" smtClean="0"/>
              <a:t>credentialization</a:t>
            </a:r>
            <a:r>
              <a:rPr lang="en-US" dirty="0" smtClean="0"/>
              <a:t>, and prestige promoted by universities reveal strong links between educational inequality and social inequality” (O’Sullivan 2016)</a:t>
            </a:r>
          </a:p>
        </p:txBody>
      </p:sp>
    </p:spTree>
    <p:extLst>
      <p:ext uri="{BB962C8B-B14F-4D97-AF65-F5344CB8AC3E}">
        <p14:creationId xmlns:p14="http://schemas.microsoft.com/office/powerpoint/2010/main" val="2432305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Noam Chomsky</a:t>
            </a:r>
            <a:endParaRPr lang="en-US" dirty="0"/>
          </a:p>
        </p:txBody>
      </p:sp>
      <p:sp>
        <p:nvSpPr>
          <p:cNvPr id="3" name="Content Placeholder 2"/>
          <p:cNvSpPr>
            <a:spLocks noGrp="1"/>
          </p:cNvSpPr>
          <p:nvPr>
            <p:ph idx="1"/>
          </p:nvPr>
        </p:nvSpPr>
        <p:spPr/>
        <p:txBody>
          <a:bodyPr>
            <a:normAutofit/>
          </a:bodyPr>
          <a:lstStyle/>
          <a:p>
            <a:r>
              <a:rPr lang="en-US" dirty="0" smtClean="0"/>
              <a:t>Chomsky compares corporations to a psychopath, because their main goal is to “ensure that the human beings who [it is] interacting with, you and me, also become inhuman. You have to drive out of people’s heads the natural sentiments, like care about others and sympathy and solidarity” (2005)</a:t>
            </a:r>
          </a:p>
          <a:p>
            <a:r>
              <a:rPr lang="en-US" dirty="0" smtClean="0">
                <a:solidFill>
                  <a:srgbClr val="3366FF"/>
                </a:solidFill>
              </a:rPr>
              <a:t>Are universities acting as corporations?</a:t>
            </a:r>
            <a:endParaRPr lang="en-US" dirty="0">
              <a:solidFill>
                <a:srgbClr val="3366FF"/>
              </a:solidFill>
            </a:endParaRPr>
          </a:p>
        </p:txBody>
      </p:sp>
    </p:spTree>
    <p:extLst>
      <p:ext uri="{BB962C8B-B14F-4D97-AF65-F5344CB8AC3E}">
        <p14:creationId xmlns:p14="http://schemas.microsoft.com/office/powerpoint/2010/main" val="3963084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Testocratic</a:t>
            </a:r>
            <a:r>
              <a:rPr lang="en-US" dirty="0" smtClean="0"/>
              <a:t>”</a:t>
            </a:r>
            <a:endParaRPr lang="en-US" dirty="0"/>
          </a:p>
        </p:txBody>
      </p:sp>
      <p:sp>
        <p:nvSpPr>
          <p:cNvPr id="3" name="Content Placeholder 2"/>
          <p:cNvSpPr>
            <a:spLocks noGrp="1"/>
          </p:cNvSpPr>
          <p:nvPr>
            <p:ph idx="1"/>
          </p:nvPr>
        </p:nvSpPr>
        <p:spPr/>
        <p:txBody>
          <a:bodyPr/>
          <a:lstStyle/>
          <a:p>
            <a:r>
              <a:rPr lang="en-US" dirty="0"/>
              <a:t>Universities have embraced “</a:t>
            </a:r>
            <a:r>
              <a:rPr lang="en-US" dirty="0" err="1"/>
              <a:t>testocratic</a:t>
            </a:r>
            <a:r>
              <a:rPr lang="en-US" dirty="0"/>
              <a:t>” philosophy which has resulted in young people experiencing higher levels of anxiety, which are only exacerbated by the fact that when they graduate there are few jobs and large debts to pay off (O’Sullivan 2016)</a:t>
            </a:r>
            <a:r>
              <a:rPr lang="en-US" dirty="0" smtClean="0"/>
              <a:t>.</a:t>
            </a:r>
          </a:p>
          <a:p>
            <a:r>
              <a:rPr lang="en-US" dirty="0" smtClean="0">
                <a:solidFill>
                  <a:srgbClr val="3366FF"/>
                </a:solidFill>
              </a:rPr>
              <a:t>How should we assess students?</a:t>
            </a:r>
            <a:endParaRPr lang="en-US" dirty="0">
              <a:solidFill>
                <a:srgbClr val="3366FF"/>
              </a:solidFill>
            </a:endParaRPr>
          </a:p>
          <a:p>
            <a:endParaRPr lang="en-US" dirty="0"/>
          </a:p>
        </p:txBody>
      </p:sp>
    </p:spTree>
    <p:extLst>
      <p:ext uri="{BB962C8B-B14F-4D97-AF65-F5344CB8AC3E}">
        <p14:creationId xmlns:p14="http://schemas.microsoft.com/office/powerpoint/2010/main" val="2622722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“Post-human”</a:t>
            </a:r>
            <a:endParaRPr lang="en-US" dirty="0"/>
          </a:p>
        </p:txBody>
      </p:sp>
      <p:sp>
        <p:nvSpPr>
          <p:cNvPr id="3" name="Content Placeholder 2"/>
          <p:cNvSpPr>
            <a:spLocks noGrp="1"/>
          </p:cNvSpPr>
          <p:nvPr>
            <p:ph idx="1"/>
          </p:nvPr>
        </p:nvSpPr>
        <p:spPr/>
        <p:txBody>
          <a:bodyPr>
            <a:normAutofit fontScale="92500"/>
          </a:bodyPr>
          <a:lstStyle/>
          <a:p>
            <a:r>
              <a:rPr lang="en-US" dirty="0" err="1" smtClean="0"/>
              <a:t>Rosi</a:t>
            </a:r>
            <a:r>
              <a:rPr lang="en-US" dirty="0" smtClean="0"/>
              <a:t> </a:t>
            </a:r>
            <a:r>
              <a:rPr lang="en-US" dirty="0" err="1" smtClean="0"/>
              <a:t>Braidotti</a:t>
            </a:r>
            <a:r>
              <a:rPr lang="en-US" dirty="0" smtClean="0"/>
              <a:t> argues capitalism reduces bodies “into a commodity for trade and profit” (2013)</a:t>
            </a:r>
          </a:p>
          <a:p>
            <a:r>
              <a:rPr lang="en-US" dirty="0" err="1" smtClean="0"/>
              <a:t>Braidotti</a:t>
            </a:r>
            <a:r>
              <a:rPr lang="en-US" dirty="0" smtClean="0"/>
              <a:t> suggests we can salvage the “post-human” by reminding us of our “shared vulnerabilities” </a:t>
            </a:r>
          </a:p>
          <a:p>
            <a:r>
              <a:rPr lang="en-US" dirty="0" smtClean="0">
                <a:solidFill>
                  <a:srgbClr val="3366FF"/>
                </a:solidFill>
              </a:rPr>
              <a:t>Do you think universities have exacerbated rather than alleviated the capitalist commodification of life through systems of exclusion that perpetuate inequality?</a:t>
            </a:r>
            <a:endParaRPr lang="en-US" dirty="0">
              <a:solidFill>
                <a:srgbClr val="3366FF"/>
              </a:solidFill>
            </a:endParaRPr>
          </a:p>
        </p:txBody>
      </p:sp>
    </p:spTree>
    <p:extLst>
      <p:ext uri="{BB962C8B-B14F-4D97-AF65-F5344CB8AC3E}">
        <p14:creationId xmlns:p14="http://schemas.microsoft.com/office/powerpoint/2010/main" val="4047612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189" y="274638"/>
            <a:ext cx="8919550" cy="1143000"/>
          </a:xfrm>
        </p:spPr>
        <p:txBody>
          <a:bodyPr>
            <a:normAutofit fontScale="90000"/>
          </a:bodyPr>
          <a:lstStyle/>
          <a:p>
            <a:r>
              <a:rPr lang="en-US" dirty="0" smtClean="0">
                <a:solidFill>
                  <a:srgbClr val="3366FF"/>
                </a:solidFill>
              </a:rPr>
              <a:t>Do universities </a:t>
            </a:r>
            <a:r>
              <a:rPr lang="en-US" dirty="0" err="1" smtClean="0">
                <a:solidFill>
                  <a:srgbClr val="3366FF"/>
                </a:solidFill>
              </a:rPr>
              <a:t>favour</a:t>
            </a:r>
            <a:r>
              <a:rPr lang="en-US" dirty="0" smtClean="0">
                <a:solidFill>
                  <a:srgbClr val="3366FF"/>
                </a:solidFill>
              </a:rPr>
              <a:t> wealthier students?</a:t>
            </a:r>
            <a:endParaRPr lang="en-US" dirty="0">
              <a:solidFill>
                <a:srgbClr val="3366FF"/>
              </a:solidFill>
            </a:endParaRPr>
          </a:p>
        </p:txBody>
      </p:sp>
      <p:sp>
        <p:nvSpPr>
          <p:cNvPr id="3" name="Content Placeholder 2"/>
          <p:cNvSpPr>
            <a:spLocks noGrp="1"/>
          </p:cNvSpPr>
          <p:nvPr>
            <p:ph idx="1"/>
          </p:nvPr>
        </p:nvSpPr>
        <p:spPr/>
        <p:txBody>
          <a:bodyPr>
            <a:normAutofit lnSpcReduction="10000"/>
          </a:bodyPr>
          <a:lstStyle/>
          <a:p>
            <a:r>
              <a:rPr lang="en-US" dirty="0" smtClean="0"/>
              <a:t>“Elite colleges and universities generally </a:t>
            </a:r>
            <a:r>
              <a:rPr lang="en-US" dirty="0" err="1" smtClean="0"/>
              <a:t>favour</a:t>
            </a:r>
            <a:r>
              <a:rPr lang="en-US" dirty="0" smtClean="0"/>
              <a:t> wealthier students [</a:t>
            </a:r>
            <a:r>
              <a:rPr lang="mr-IN" dirty="0" smtClean="0"/>
              <a:t>…</a:t>
            </a:r>
            <a:r>
              <a:rPr lang="en-GB" dirty="0" smtClean="0"/>
              <a:t>] There are strong controls on the numbers of students accepted on each programme in the top universities [</a:t>
            </a:r>
            <a:r>
              <a:rPr lang="mr-IN" dirty="0" smtClean="0"/>
              <a:t>…</a:t>
            </a:r>
            <a:r>
              <a:rPr lang="en-GB" dirty="0" smtClean="0"/>
              <a:t>] if universities want to have a high percentage of international students [they] [</a:t>
            </a:r>
            <a:r>
              <a:rPr lang="mr-IN" dirty="0" smtClean="0"/>
              <a:t>…</a:t>
            </a:r>
            <a:r>
              <a:rPr lang="en-GB" dirty="0" smtClean="0"/>
              <a:t>] keep the number of local students low. Internationalization can then be a key factor in keeping down the numbers of local students” </a:t>
            </a:r>
            <a:endParaRPr lang="en-US" dirty="0"/>
          </a:p>
        </p:txBody>
      </p:sp>
    </p:spTree>
    <p:extLst>
      <p:ext uri="{BB962C8B-B14F-4D97-AF65-F5344CB8AC3E}">
        <p14:creationId xmlns:p14="http://schemas.microsoft.com/office/powerpoint/2010/main" val="23306475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Theodor </a:t>
            </a:r>
            <a:r>
              <a:rPr lang="en-US" dirty="0" err="1" smtClean="0"/>
              <a:t>Adorno</a:t>
            </a:r>
            <a:endParaRPr lang="en-US" dirty="0"/>
          </a:p>
        </p:txBody>
      </p:sp>
      <p:sp>
        <p:nvSpPr>
          <p:cNvPr id="3" name="Content Placeholder 2"/>
          <p:cNvSpPr>
            <a:spLocks noGrp="1"/>
          </p:cNvSpPr>
          <p:nvPr>
            <p:ph idx="1"/>
          </p:nvPr>
        </p:nvSpPr>
        <p:spPr/>
        <p:txBody>
          <a:bodyPr>
            <a:normAutofit fontScale="92500"/>
          </a:bodyPr>
          <a:lstStyle/>
          <a:p>
            <a:r>
              <a:rPr lang="en-US" dirty="0" err="1" smtClean="0"/>
              <a:t>Adorno</a:t>
            </a:r>
            <a:r>
              <a:rPr lang="en-US" dirty="0" smtClean="0"/>
              <a:t> connects the regression to barbarism with society’s systems of education, a “world which denies the mass of human beings the authentic experience of intellectual phenomena by making genuine education a privilege”.</a:t>
            </a:r>
          </a:p>
          <a:p>
            <a:r>
              <a:rPr lang="en-US" dirty="0" smtClean="0">
                <a:solidFill>
                  <a:srgbClr val="3366FF"/>
                </a:solidFill>
              </a:rPr>
              <a:t>Are university systems fair? Does everyone have access to the same opportunities?</a:t>
            </a:r>
          </a:p>
          <a:p>
            <a:r>
              <a:rPr lang="en-US" dirty="0" smtClean="0">
                <a:solidFill>
                  <a:srgbClr val="3366FF"/>
                </a:solidFill>
              </a:rPr>
              <a:t>Examine the link between social inequality and educational inequality.</a:t>
            </a:r>
            <a:endParaRPr lang="en-US" dirty="0">
              <a:solidFill>
                <a:srgbClr val="3366FF"/>
              </a:solidFill>
            </a:endParaRPr>
          </a:p>
        </p:txBody>
      </p:sp>
    </p:spTree>
    <p:extLst>
      <p:ext uri="{BB962C8B-B14F-4D97-AF65-F5344CB8AC3E}">
        <p14:creationId xmlns:p14="http://schemas.microsoft.com/office/powerpoint/2010/main" val="3043243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as a Soft Power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ordering of society through </a:t>
            </a:r>
            <a:r>
              <a:rPr lang="en-US" dirty="0" err="1" smtClean="0"/>
              <a:t>credentialization</a:t>
            </a:r>
            <a:r>
              <a:rPr lang="en-US" dirty="0" smtClean="0"/>
              <a:t>, the conferment of </a:t>
            </a:r>
            <a:r>
              <a:rPr lang="en-US" dirty="0" err="1" smtClean="0"/>
              <a:t>honours</a:t>
            </a:r>
            <a:r>
              <a:rPr lang="en-US" dirty="0" smtClean="0"/>
              <a:t> relating to knowledge acquisition, and academic prestige might be described as a form of soft power” (O’Sullivan 2016)</a:t>
            </a:r>
          </a:p>
          <a:p>
            <a:r>
              <a:rPr lang="en-US" dirty="0" smtClean="0">
                <a:solidFill>
                  <a:srgbClr val="3366FF"/>
                </a:solidFill>
              </a:rPr>
              <a:t>Do we act and think like ranking bodies -  do we measure a person by where they study or what they study?</a:t>
            </a:r>
          </a:p>
          <a:p>
            <a:r>
              <a:rPr lang="en-US" dirty="0" smtClean="0">
                <a:solidFill>
                  <a:srgbClr val="3366FF"/>
                </a:solidFill>
              </a:rPr>
              <a:t>Does education serve as a soft power committing a form of economic violence?</a:t>
            </a:r>
            <a:endParaRPr lang="en-US" dirty="0">
              <a:solidFill>
                <a:srgbClr val="3366FF"/>
              </a:solidFill>
            </a:endParaRPr>
          </a:p>
        </p:txBody>
      </p:sp>
    </p:spTree>
    <p:extLst>
      <p:ext uri="{BB962C8B-B14F-4D97-AF65-F5344CB8AC3E}">
        <p14:creationId xmlns:p14="http://schemas.microsoft.com/office/powerpoint/2010/main" val="2314798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 is your experience of university?</a:t>
            </a:r>
            <a:endParaRPr lang="en-US" dirty="0"/>
          </a:p>
        </p:txBody>
      </p:sp>
      <p:sp>
        <p:nvSpPr>
          <p:cNvPr id="3" name="Content Placeholder 2"/>
          <p:cNvSpPr>
            <a:spLocks noGrp="1"/>
          </p:cNvSpPr>
          <p:nvPr>
            <p:ph idx="1"/>
          </p:nvPr>
        </p:nvSpPr>
        <p:spPr/>
        <p:txBody>
          <a:bodyPr/>
          <a:lstStyle/>
          <a:p>
            <a:r>
              <a:rPr lang="en-US" dirty="0" smtClean="0">
                <a:solidFill>
                  <a:srgbClr val="3366FF"/>
                </a:solidFill>
              </a:rPr>
              <a:t>Discuss whether you consider universities are exacerbating and perpetuating inequality.</a:t>
            </a:r>
            <a:endParaRPr lang="en-US" dirty="0">
              <a:solidFill>
                <a:srgbClr val="3366FF"/>
              </a:solidFill>
            </a:endParaRPr>
          </a:p>
        </p:txBody>
      </p:sp>
    </p:spTree>
    <p:extLst>
      <p:ext uri="{BB962C8B-B14F-4D97-AF65-F5344CB8AC3E}">
        <p14:creationId xmlns:p14="http://schemas.microsoft.com/office/powerpoint/2010/main" val="27266425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Degree Pricing</a:t>
            </a:r>
            <a:endParaRPr lang="en-US" dirty="0"/>
          </a:p>
        </p:txBody>
      </p:sp>
      <p:sp>
        <p:nvSpPr>
          <p:cNvPr id="3" name="Content Placeholder 2"/>
          <p:cNvSpPr>
            <a:spLocks noGrp="1"/>
          </p:cNvSpPr>
          <p:nvPr>
            <p:ph idx="1"/>
          </p:nvPr>
        </p:nvSpPr>
        <p:spPr>
          <a:xfrm>
            <a:off x="457200" y="1600199"/>
            <a:ext cx="8229600" cy="5086107"/>
          </a:xfrm>
        </p:spPr>
        <p:txBody>
          <a:bodyPr>
            <a:normAutofit fontScale="70000" lnSpcReduction="20000"/>
          </a:bodyPr>
          <a:lstStyle/>
          <a:p>
            <a:r>
              <a:rPr lang="en-US" dirty="0" err="1" smtClean="0"/>
              <a:t>Dr</a:t>
            </a:r>
            <a:r>
              <a:rPr lang="en-US" dirty="0" smtClean="0"/>
              <a:t> Gill </a:t>
            </a:r>
            <a:r>
              <a:rPr lang="en-US" dirty="0" err="1" smtClean="0"/>
              <a:t>Wyness</a:t>
            </a:r>
            <a:r>
              <a:rPr lang="en-US" dirty="0" smtClean="0"/>
              <a:t> found:</a:t>
            </a:r>
          </a:p>
          <a:p>
            <a:r>
              <a:rPr lang="en-US" dirty="0" smtClean="0"/>
              <a:t>“the gap between disadvantaged students and their advantaged peers remains significant, particularly in the most selective universities. UCAS figures show that the most advantaged applicants are six times more likely to enter a high tariff institution compared to the most disadvantaged”</a:t>
            </a:r>
          </a:p>
          <a:p>
            <a:r>
              <a:rPr lang="en-US" dirty="0" smtClean="0"/>
              <a:t>“money not merit is driving university choices: disadvantaged high </a:t>
            </a:r>
            <a:r>
              <a:rPr lang="en-US" dirty="0" err="1" smtClean="0"/>
              <a:t>attainers</a:t>
            </a:r>
            <a:r>
              <a:rPr lang="en-US" dirty="0" smtClean="0"/>
              <a:t> are less likely to choose courses that meet their potential, while advantaged low </a:t>
            </a:r>
            <a:r>
              <a:rPr lang="en-US" dirty="0" err="1" smtClean="0"/>
              <a:t>attainers</a:t>
            </a:r>
            <a:r>
              <a:rPr lang="en-US" dirty="0" smtClean="0"/>
              <a:t> are more likely to be on courses that exceed theirs”.</a:t>
            </a:r>
          </a:p>
          <a:p>
            <a:r>
              <a:rPr lang="en-US" dirty="0" smtClean="0"/>
              <a:t>“the Schwartz commission on fair access to universities which concluded that the system in England of offering places based on predicted exam grades worked better for confident middle class students than for less advantaged young people who underestimated their own capabilities”</a:t>
            </a:r>
          </a:p>
          <a:p>
            <a:r>
              <a:rPr lang="en-US" dirty="0">
                <a:solidFill>
                  <a:srgbClr val="3366FF"/>
                </a:solidFill>
              </a:rPr>
              <a:t>What is your opinion of </a:t>
            </a:r>
            <a:r>
              <a:rPr lang="en-US" dirty="0" smtClean="0">
                <a:solidFill>
                  <a:srgbClr val="3366FF"/>
                </a:solidFill>
              </a:rPr>
              <a:t>the Tory </a:t>
            </a:r>
            <a:r>
              <a:rPr lang="en-US" dirty="0">
                <a:solidFill>
                  <a:srgbClr val="3366FF"/>
                </a:solidFill>
              </a:rPr>
              <a:t>plan for variable tuition fees</a:t>
            </a:r>
            <a:r>
              <a:rPr lang="en-US" dirty="0" smtClean="0">
                <a:solidFill>
                  <a:srgbClr val="3366FF"/>
                </a:solidFill>
              </a:rPr>
              <a:t>?</a:t>
            </a:r>
          </a:p>
          <a:p>
            <a:r>
              <a:rPr lang="en-US" dirty="0" smtClean="0">
                <a:solidFill>
                  <a:srgbClr val="3366FF"/>
                </a:solidFill>
              </a:rPr>
              <a:t>Is education unequal?</a:t>
            </a:r>
            <a:endParaRPr lang="en-US" dirty="0">
              <a:solidFill>
                <a:srgbClr val="3366FF"/>
              </a:solidFill>
            </a:endParaRPr>
          </a:p>
          <a:p>
            <a:endParaRPr lang="en-US" dirty="0"/>
          </a:p>
        </p:txBody>
      </p:sp>
    </p:spTree>
    <p:extLst>
      <p:ext uri="{BB962C8B-B14F-4D97-AF65-F5344CB8AC3E}">
        <p14:creationId xmlns:p14="http://schemas.microsoft.com/office/powerpoint/2010/main" val="109555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Decolonising</a:t>
            </a:r>
            <a:r>
              <a:rPr lang="en-US" dirty="0" smtClean="0"/>
              <a:t> the University</a:t>
            </a:r>
            <a:endParaRPr lang="en-US" dirty="0"/>
          </a:p>
        </p:txBody>
      </p:sp>
      <p:sp>
        <p:nvSpPr>
          <p:cNvPr id="3" name="Content Placeholder 2"/>
          <p:cNvSpPr>
            <a:spLocks noGrp="1"/>
          </p:cNvSpPr>
          <p:nvPr>
            <p:ph idx="1"/>
          </p:nvPr>
        </p:nvSpPr>
        <p:spPr>
          <a:xfrm>
            <a:off x="457200" y="1892185"/>
            <a:ext cx="8229600" cy="4525963"/>
          </a:xfrm>
        </p:spPr>
        <p:txBody>
          <a:bodyPr>
            <a:normAutofit fontScale="85000" lnSpcReduction="10000"/>
          </a:bodyPr>
          <a:lstStyle/>
          <a:p>
            <a:r>
              <a:rPr lang="en-US" dirty="0" smtClean="0"/>
              <a:t>The  UK’s National Union of Students (NUS) has been running “Why is My Curriculum White?” and “Liberate My Degree” as two of their flagship campaigns since 2015. Both campaigns seek to challenge Eurocentric domination and lack of diversity in curricula across UK universities (</a:t>
            </a:r>
            <a:r>
              <a:rPr lang="en-US" dirty="0" err="1" smtClean="0"/>
              <a:t>Bhambra</a:t>
            </a:r>
            <a:r>
              <a:rPr lang="en-US" dirty="0" smtClean="0"/>
              <a:t> et al 2018).</a:t>
            </a:r>
          </a:p>
          <a:p>
            <a:r>
              <a:rPr lang="en-US" dirty="0" smtClean="0"/>
              <a:t>“Subjects of Western scholarship are enduringly pale, male (and often stale); where people of </a:t>
            </a:r>
            <a:r>
              <a:rPr lang="en-US" dirty="0" err="1" smtClean="0"/>
              <a:t>colour</a:t>
            </a:r>
            <a:r>
              <a:rPr lang="en-US" dirty="0" smtClean="0"/>
              <a:t> do appear, they are all too often </a:t>
            </a:r>
            <a:r>
              <a:rPr lang="en-US" dirty="0" err="1" smtClean="0"/>
              <a:t>tokenistically</a:t>
            </a:r>
            <a:r>
              <a:rPr lang="en-US" dirty="0" smtClean="0"/>
              <a:t> represented, spoken on behalf of, or reduced to objects of scholarship” </a:t>
            </a:r>
            <a:r>
              <a:rPr lang="en-US" dirty="0"/>
              <a:t>(</a:t>
            </a:r>
            <a:r>
              <a:rPr lang="en-US" dirty="0" err="1"/>
              <a:t>Bhambra</a:t>
            </a:r>
            <a:r>
              <a:rPr lang="en-US" dirty="0"/>
              <a:t> et al 2018</a:t>
            </a:r>
            <a:r>
              <a:rPr lang="en-US" dirty="0" smtClean="0"/>
              <a:t>)</a:t>
            </a:r>
            <a:r>
              <a:rPr lang="en-US" dirty="0" smtClean="0"/>
              <a:t>. </a:t>
            </a:r>
            <a:r>
              <a:rPr lang="en-US" dirty="0" smtClean="0">
                <a:solidFill>
                  <a:srgbClr val="3366FF"/>
                </a:solidFill>
              </a:rPr>
              <a:t>Discuss.</a:t>
            </a:r>
            <a:endParaRPr lang="en-US" dirty="0">
              <a:solidFill>
                <a:srgbClr val="3366FF"/>
              </a:solidFill>
            </a:endParaRPr>
          </a:p>
        </p:txBody>
      </p:sp>
      <p:pic>
        <p:nvPicPr>
          <p:cNvPr id="4" name="Picture 3"/>
          <p:cNvPicPr>
            <a:picLocks noChangeAspect="1"/>
          </p:cNvPicPr>
          <p:nvPr/>
        </p:nvPicPr>
        <p:blipFill>
          <a:blip r:embed="rId2"/>
          <a:stretch>
            <a:fillRect/>
          </a:stretch>
        </p:blipFill>
        <p:spPr>
          <a:xfrm>
            <a:off x="0" y="0"/>
            <a:ext cx="1257252" cy="1777241"/>
          </a:xfrm>
          <a:prstGeom prst="rect">
            <a:avLst/>
          </a:prstGeom>
        </p:spPr>
      </p:pic>
      <p:pic>
        <p:nvPicPr>
          <p:cNvPr id="5" name="Picture 4"/>
          <p:cNvPicPr>
            <a:picLocks noChangeAspect="1"/>
          </p:cNvPicPr>
          <p:nvPr/>
        </p:nvPicPr>
        <p:blipFill>
          <a:blip r:embed="rId3"/>
          <a:stretch>
            <a:fillRect/>
          </a:stretch>
        </p:blipFill>
        <p:spPr>
          <a:xfrm>
            <a:off x="7784353" y="0"/>
            <a:ext cx="1359647" cy="1892185"/>
          </a:xfrm>
          <a:prstGeom prst="rect">
            <a:avLst/>
          </a:prstGeom>
        </p:spPr>
      </p:pic>
    </p:spTree>
    <p:extLst>
      <p:ext uri="{BB962C8B-B14F-4D97-AF65-F5344CB8AC3E}">
        <p14:creationId xmlns:p14="http://schemas.microsoft.com/office/powerpoint/2010/main" val="2714020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Structure</a:t>
            </a:r>
            <a:endParaRPr lang="en-US" dirty="0"/>
          </a:p>
        </p:txBody>
      </p:sp>
      <p:sp>
        <p:nvSpPr>
          <p:cNvPr id="3" name="Content Placeholder 2"/>
          <p:cNvSpPr>
            <a:spLocks noGrp="1"/>
          </p:cNvSpPr>
          <p:nvPr>
            <p:ph idx="1"/>
          </p:nvPr>
        </p:nvSpPr>
        <p:spPr/>
        <p:txBody>
          <a:bodyPr/>
          <a:lstStyle/>
          <a:p>
            <a:r>
              <a:rPr lang="en-US" dirty="0" smtClean="0"/>
              <a:t>Assessments</a:t>
            </a:r>
          </a:p>
          <a:p>
            <a:r>
              <a:rPr lang="en-US" dirty="0" smtClean="0"/>
              <a:t>Aaron Swartz</a:t>
            </a:r>
          </a:p>
          <a:p>
            <a:r>
              <a:rPr lang="en-US" dirty="0" err="1" smtClean="0"/>
              <a:t>Decolonise</a:t>
            </a:r>
            <a:r>
              <a:rPr lang="en-US" dirty="0" smtClean="0"/>
              <a:t> the Curriculum</a:t>
            </a:r>
          </a:p>
          <a:p>
            <a:r>
              <a:rPr lang="en-US" dirty="0" smtClean="0"/>
              <a:t>Internet Freedom</a:t>
            </a:r>
            <a:endParaRPr lang="en-US" dirty="0"/>
          </a:p>
        </p:txBody>
      </p:sp>
    </p:spTree>
    <p:extLst>
      <p:ext uri="{BB962C8B-B14F-4D97-AF65-F5344CB8AC3E}">
        <p14:creationId xmlns:p14="http://schemas.microsoft.com/office/powerpoint/2010/main" val="21091480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Criticisms of the Campaigns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“Campaigns to ‘</a:t>
            </a:r>
            <a:r>
              <a:rPr lang="en-US" dirty="0" err="1" smtClean="0"/>
              <a:t>decolonise</a:t>
            </a:r>
            <a:r>
              <a:rPr lang="en-US" dirty="0" smtClean="0"/>
              <a:t>’ the British academy are under attack and critics have provided a set of </a:t>
            </a:r>
            <a:r>
              <a:rPr lang="en-US" dirty="0" err="1" smtClean="0"/>
              <a:t>defences</a:t>
            </a:r>
            <a:r>
              <a:rPr lang="en-US" dirty="0" smtClean="0"/>
              <a:t> for academic tradition. Universities, they argue, should be sites of free thought and free speech, and the so-called ‘right of students not to be offended’ is detrimental to the ethos of these sites. Taking offense at a white curriculum and a white institutional space is considered a form of ‘cultural policing’ driven by a desire to ‘censor history, literature, politics and culture’. Not only a form of censorship, some point towards an almost fascistic urge by ‘young minds’ to ‘wipe away the past’ in order to avoid having to grapple with intellectually difficult questions” (</a:t>
            </a:r>
            <a:r>
              <a:rPr lang="en-US" dirty="0" err="1" smtClean="0"/>
              <a:t>Shilliam</a:t>
            </a:r>
            <a:r>
              <a:rPr lang="en-US" dirty="0" smtClean="0"/>
              <a:t> 2018). </a:t>
            </a:r>
            <a:r>
              <a:rPr lang="en-US" dirty="0" smtClean="0">
                <a:solidFill>
                  <a:srgbClr val="3366FF"/>
                </a:solidFill>
              </a:rPr>
              <a:t>Discuss.</a:t>
            </a:r>
            <a:endParaRPr lang="en-US" dirty="0">
              <a:solidFill>
                <a:srgbClr val="3366FF"/>
              </a:solidFill>
            </a:endParaRPr>
          </a:p>
        </p:txBody>
      </p:sp>
    </p:spTree>
    <p:extLst>
      <p:ext uri="{BB962C8B-B14F-4D97-AF65-F5344CB8AC3E}">
        <p14:creationId xmlns:p14="http://schemas.microsoft.com/office/powerpoint/2010/main" val="34912301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Disparities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“Black students of continental African heritage have been one of the fastest growing ethnic groups entering university and are the largest ethnic minority of the UK population. But Black students in general are recruited into less ‘prestigious’ institutions at percentages higher than any other ethnicity; their experience of higher education is significantly more negative than any other ethnicity; and their attainments are significantly lower than any other ethnicity” (</a:t>
            </a:r>
            <a:r>
              <a:rPr lang="en-US" dirty="0" err="1"/>
              <a:t>Shilliam</a:t>
            </a:r>
            <a:r>
              <a:rPr lang="en-US" dirty="0"/>
              <a:t> 2018). </a:t>
            </a:r>
          </a:p>
        </p:txBody>
      </p:sp>
    </p:spTree>
    <p:extLst>
      <p:ext uri="{BB962C8B-B14F-4D97-AF65-F5344CB8AC3E}">
        <p14:creationId xmlns:p14="http://schemas.microsoft.com/office/powerpoint/2010/main" val="29597292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Decolonising</a:t>
            </a:r>
            <a:r>
              <a:rPr lang="en-US" dirty="0" smtClean="0"/>
              <a:t> Philosophy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“generally speaking philosophy as a field or a discipline in modern Western universities remains a bastion of </a:t>
            </a:r>
            <a:r>
              <a:rPr lang="en-US" dirty="0" err="1" smtClean="0"/>
              <a:t>Eurocentrism</a:t>
            </a:r>
            <a:r>
              <a:rPr lang="en-US" dirty="0" smtClean="0"/>
              <a:t>, whiteness in general, and </a:t>
            </a:r>
            <a:r>
              <a:rPr lang="en-US" dirty="0" err="1" smtClean="0"/>
              <a:t>heteronormative</a:t>
            </a:r>
            <a:r>
              <a:rPr lang="en-US" dirty="0" smtClean="0"/>
              <a:t> male structural privilege and superiority in particular. One only has to look at curricular design and content, the overwhelming absence of people of </a:t>
            </a:r>
            <a:r>
              <a:rPr lang="en-US" dirty="0" err="1" smtClean="0"/>
              <a:t>colour</a:t>
            </a:r>
            <a:r>
              <a:rPr lang="en-US" dirty="0" smtClean="0"/>
              <a:t> in classrooms and philosophical reading lists despite the existence of a few, and to the criteria for merit and promotion in the field. It is no secret either, that this state of affairs is part of a legacy of Western imperialism, </a:t>
            </a:r>
            <a:r>
              <a:rPr lang="en-US" dirty="0" err="1" smtClean="0"/>
              <a:t>racialised</a:t>
            </a:r>
            <a:r>
              <a:rPr lang="en-US" dirty="0" smtClean="0"/>
              <a:t> slavery, white </a:t>
            </a:r>
            <a:r>
              <a:rPr lang="en-US" dirty="0" err="1" smtClean="0"/>
              <a:t>heteronormative</a:t>
            </a:r>
            <a:r>
              <a:rPr lang="en-US" dirty="0" smtClean="0"/>
              <a:t> male supremacy, and segregation, which highly elevated the value of civil and abstract universality and exclusively linked them with concepts, norms and values that were considered to be of European provenance” (Maldonado-Torres 2018).</a:t>
            </a:r>
            <a:endParaRPr lang="en-US" dirty="0"/>
          </a:p>
        </p:txBody>
      </p:sp>
    </p:spTree>
    <p:extLst>
      <p:ext uri="{BB962C8B-B14F-4D97-AF65-F5344CB8AC3E}">
        <p14:creationId xmlns:p14="http://schemas.microsoft.com/office/powerpoint/2010/main" val="35366071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to Higher Education</a:t>
            </a:r>
            <a:endParaRPr lang="en-US" dirty="0"/>
          </a:p>
        </p:txBody>
      </p:sp>
      <p:sp>
        <p:nvSpPr>
          <p:cNvPr id="3" name="Content Placeholder 2"/>
          <p:cNvSpPr>
            <a:spLocks noGrp="1"/>
          </p:cNvSpPr>
          <p:nvPr>
            <p:ph idx="1"/>
          </p:nvPr>
        </p:nvSpPr>
        <p:spPr/>
        <p:txBody>
          <a:bodyPr/>
          <a:lstStyle/>
          <a:p>
            <a:r>
              <a:rPr lang="en-US" dirty="0">
                <a:hlinkClick r:id="rId2"/>
              </a:rPr>
              <a:t>https://www.lse.ac.uk/website-archive/newsAndMedia/PDF/</a:t>
            </a:r>
            <a:r>
              <a:rPr lang="en-US" dirty="0" smtClean="0">
                <a:hlinkClick r:id="rId2"/>
              </a:rPr>
              <a:t>NuffieldBriefing.pdf</a:t>
            </a:r>
            <a:endParaRPr lang="en-US" dirty="0" smtClean="0"/>
          </a:p>
          <a:p>
            <a:r>
              <a:rPr lang="en-US" dirty="0" smtClean="0"/>
              <a:t>“Applications made by candidates from Pakistani, Bangladeshi, Black African, Indian, Black Caribbean, Chinese and various ‘other’ groups were all found to be less likely to yield an offer than those made by white British candidates”</a:t>
            </a:r>
            <a:endParaRPr lang="en-US" dirty="0"/>
          </a:p>
        </p:txBody>
      </p:sp>
    </p:spTree>
    <p:extLst>
      <p:ext uri="{BB962C8B-B14F-4D97-AF65-F5344CB8AC3E}">
        <p14:creationId xmlns:p14="http://schemas.microsoft.com/office/powerpoint/2010/main" val="25460220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Poorly Represented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“Of the UK’s 14,205 male professors, more than 12,000 are white, while only 90 are black”</a:t>
            </a:r>
          </a:p>
          <a:p>
            <a:r>
              <a:rPr lang="en-US" dirty="0" smtClean="0"/>
              <a:t>“Of the UK’s 4,735 female professors, more than 4,000 are white, while only 25 are black”</a:t>
            </a:r>
          </a:p>
          <a:p>
            <a:r>
              <a:rPr lang="en-US" dirty="0" smtClean="0"/>
              <a:t>“Only 6.7% of all academic staff identified as BME”</a:t>
            </a:r>
          </a:p>
          <a:p>
            <a:r>
              <a:rPr lang="en-US" dirty="0" smtClean="0"/>
              <a:t>“0.6% of UK professors were black”</a:t>
            </a:r>
          </a:p>
          <a:p>
            <a:r>
              <a:rPr lang="en-US" dirty="0" smtClean="0"/>
              <a:t>(2016-17 data)</a:t>
            </a:r>
          </a:p>
          <a:p>
            <a:r>
              <a:rPr lang="en-US" dirty="0"/>
              <a:t>https://</a:t>
            </a:r>
            <a:r>
              <a:rPr lang="en-US" dirty="0" err="1"/>
              <a:t>www.ecu.ac.uk</a:t>
            </a:r>
            <a:r>
              <a:rPr lang="en-US" dirty="0"/>
              <a:t>/publications/equality-higher-education-statistical-report-2018/</a:t>
            </a:r>
            <a:endParaRPr lang="en-US" dirty="0" smtClean="0"/>
          </a:p>
        </p:txBody>
      </p:sp>
    </p:spTree>
    <p:extLst>
      <p:ext uri="{BB962C8B-B14F-4D97-AF65-F5344CB8AC3E}">
        <p14:creationId xmlns:p14="http://schemas.microsoft.com/office/powerpoint/2010/main" val="41909306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Spivak</a:t>
            </a:r>
            <a:r>
              <a:rPr lang="en-US" dirty="0" smtClean="0"/>
              <a:t> </a:t>
            </a:r>
            <a:r>
              <a:rPr lang="mr-IN" dirty="0" smtClean="0"/>
              <a:t>–</a:t>
            </a:r>
            <a:r>
              <a:rPr lang="en-US" dirty="0" smtClean="0"/>
              <a:t> “epistemic violence”</a:t>
            </a:r>
            <a:endParaRPr lang="en-US" dirty="0"/>
          </a:p>
        </p:txBody>
      </p:sp>
      <p:sp>
        <p:nvSpPr>
          <p:cNvPr id="3" name="Content Placeholder 2"/>
          <p:cNvSpPr>
            <a:spLocks noGrp="1"/>
          </p:cNvSpPr>
          <p:nvPr>
            <p:ph idx="1"/>
          </p:nvPr>
        </p:nvSpPr>
        <p:spPr/>
        <p:txBody>
          <a:bodyPr/>
          <a:lstStyle/>
          <a:p>
            <a:r>
              <a:rPr lang="en-US" dirty="0" err="1" smtClean="0"/>
              <a:t>Spivak</a:t>
            </a:r>
            <a:r>
              <a:rPr lang="en-US" dirty="0" smtClean="0"/>
              <a:t> defines “epistemic violence” is violence inflicted through thought, speech, and writing that inaccurately records historic violence, it erases the history of the subaltern. This results in misconceptions of the subaltern’s perceptions </a:t>
            </a:r>
            <a:r>
              <a:rPr lang="en-US" dirty="0" smtClean="0"/>
              <a:t>of the world, convincing them they have nothing to offer the “modern” world and their only option is to blindly follow the “enlightened” </a:t>
            </a:r>
            <a:r>
              <a:rPr lang="en-US" dirty="0" err="1" smtClean="0"/>
              <a:t>coloniser</a:t>
            </a:r>
            <a:r>
              <a:rPr lang="en-US" dirty="0" smtClean="0"/>
              <a:t>.</a:t>
            </a:r>
            <a:endParaRPr lang="en-US" dirty="0"/>
          </a:p>
        </p:txBody>
      </p:sp>
    </p:spTree>
    <p:extLst>
      <p:ext uri="{BB962C8B-B14F-4D97-AF65-F5344CB8AC3E}">
        <p14:creationId xmlns:p14="http://schemas.microsoft.com/office/powerpoint/2010/main" val="3688487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Should we still study?</a:t>
            </a:r>
            <a:endParaRPr lang="en-US" dirty="0"/>
          </a:p>
        </p:txBody>
      </p:sp>
      <p:sp>
        <p:nvSpPr>
          <p:cNvPr id="3" name="Content Placeholder 2"/>
          <p:cNvSpPr>
            <a:spLocks noGrp="1"/>
          </p:cNvSpPr>
          <p:nvPr>
            <p:ph idx="1"/>
          </p:nvPr>
        </p:nvSpPr>
        <p:spPr/>
        <p:txBody>
          <a:bodyPr>
            <a:normAutofit fontScale="70000" lnSpcReduction="20000"/>
          </a:bodyPr>
          <a:lstStyle/>
          <a:p>
            <a:r>
              <a:rPr lang="en-GB" dirty="0" err="1"/>
              <a:t>Ngũgĩ</a:t>
            </a:r>
            <a:r>
              <a:rPr lang="en-GB" dirty="0"/>
              <a:t> </a:t>
            </a:r>
            <a:r>
              <a:rPr lang="en-GB" dirty="0" err="1"/>
              <a:t>Thiong’o</a:t>
            </a:r>
            <a:r>
              <a:rPr lang="en-GB" dirty="0"/>
              <a:t> </a:t>
            </a:r>
            <a:r>
              <a:rPr lang="en-GB" dirty="0" smtClean="0"/>
              <a:t>wrote of Hegel: “Hegel gives historical, philosophical, rational expression and legitimacy to every conceivable European racist myth about Africa. Africa is even denied her own geography where it does not correspond to the myth. Thus Egypt is not part of Africa; and North Africa is part of Europe. Africa proper is the especial home of ravenous beasts, snakes and all kinds. The African is not part of humanity. Only slavery to Europe can raise him, possibly to the lower ranks of humanity. Slavery is good for the African. ‘Slavery is in and for itself injustice, for the essence of humanity is freedom; but for this man must be matured. The gradual abolition of slavery is therefore wiser and more equitable than in sudden removal’” (1993)</a:t>
            </a:r>
            <a:endParaRPr lang="en-US" dirty="0" smtClean="0"/>
          </a:p>
          <a:p>
            <a:endParaRPr lang="en-US" dirty="0"/>
          </a:p>
          <a:p>
            <a:r>
              <a:rPr lang="en-US" dirty="0" smtClean="0">
                <a:solidFill>
                  <a:srgbClr val="3366FF"/>
                </a:solidFill>
              </a:rPr>
              <a:t>Should </a:t>
            </a:r>
            <a:r>
              <a:rPr lang="en-US" dirty="0" smtClean="0">
                <a:solidFill>
                  <a:srgbClr val="3366FF"/>
                </a:solidFill>
              </a:rPr>
              <a:t>we </a:t>
            </a:r>
            <a:r>
              <a:rPr lang="en-US" dirty="0" smtClean="0">
                <a:solidFill>
                  <a:srgbClr val="3366FF"/>
                </a:solidFill>
              </a:rPr>
              <a:t>remove certain philosophers from the curriculum?</a:t>
            </a:r>
            <a:endParaRPr lang="en-US" dirty="0">
              <a:solidFill>
                <a:srgbClr val="3366FF"/>
              </a:solidFill>
            </a:endParaRPr>
          </a:p>
        </p:txBody>
      </p:sp>
    </p:spTree>
    <p:extLst>
      <p:ext uri="{BB962C8B-B14F-4D97-AF65-F5344CB8AC3E}">
        <p14:creationId xmlns:p14="http://schemas.microsoft.com/office/powerpoint/2010/main" val="40512544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Gender Studies and Academic Freedom</a:t>
            </a:r>
            <a:endParaRPr lang="en-US" dirty="0"/>
          </a:p>
        </p:txBody>
      </p:sp>
      <p:sp>
        <p:nvSpPr>
          <p:cNvPr id="3" name="Content Placeholder 2"/>
          <p:cNvSpPr>
            <a:spLocks noGrp="1"/>
          </p:cNvSpPr>
          <p:nvPr>
            <p:ph idx="1"/>
          </p:nvPr>
        </p:nvSpPr>
        <p:spPr/>
        <p:txBody>
          <a:bodyPr>
            <a:normAutofit fontScale="92500"/>
          </a:bodyPr>
          <a:lstStyle/>
          <a:p>
            <a:pPr lvl="0"/>
            <a:r>
              <a:rPr lang="en-US" dirty="0" smtClean="0"/>
              <a:t>It is a turbulent time </a:t>
            </a:r>
            <a:r>
              <a:rPr lang="en-US" dirty="0"/>
              <a:t>for </a:t>
            </a:r>
            <a:r>
              <a:rPr lang="en-US" b="1" dirty="0"/>
              <a:t>gender studies</a:t>
            </a:r>
            <a:r>
              <a:rPr lang="en-US" dirty="0"/>
              <a:t> and </a:t>
            </a:r>
            <a:r>
              <a:rPr lang="en-US" b="1" dirty="0"/>
              <a:t>academic freedom</a:t>
            </a:r>
            <a:r>
              <a:rPr lang="en-US" dirty="0"/>
              <a:t> in Europe. </a:t>
            </a:r>
            <a:endParaRPr lang="en-US" dirty="0" smtClean="0"/>
          </a:p>
          <a:p>
            <a:pPr lvl="0"/>
            <a:r>
              <a:rPr lang="en-US" dirty="0" smtClean="0"/>
              <a:t>Hungary’s prime minister </a:t>
            </a:r>
            <a:r>
              <a:rPr lang="en-US" dirty="0" err="1" smtClean="0"/>
              <a:t>Vicktor</a:t>
            </a:r>
            <a:r>
              <a:rPr lang="en-US" dirty="0" smtClean="0"/>
              <a:t> </a:t>
            </a:r>
            <a:r>
              <a:rPr lang="en-US" dirty="0" err="1" smtClean="0"/>
              <a:t>Orban</a:t>
            </a:r>
            <a:r>
              <a:rPr lang="en-US" dirty="0" smtClean="0"/>
              <a:t> has banned gender studies </a:t>
            </a:r>
            <a:r>
              <a:rPr lang="en-US" dirty="0" err="1" smtClean="0"/>
              <a:t>programmes</a:t>
            </a:r>
            <a:r>
              <a:rPr lang="en-US" dirty="0" smtClean="0"/>
              <a:t> at universities. He issued a decree revoking accreditation and funding for gender studies.</a:t>
            </a:r>
          </a:p>
          <a:p>
            <a:pPr lvl="0"/>
            <a:r>
              <a:rPr lang="en-US" dirty="0" smtClean="0"/>
              <a:t>Deputy Prime Minister </a:t>
            </a:r>
            <a:r>
              <a:rPr lang="en-US" dirty="0" err="1" smtClean="0"/>
              <a:t>Zsolt</a:t>
            </a:r>
            <a:r>
              <a:rPr lang="en-US" dirty="0" smtClean="0"/>
              <a:t> </a:t>
            </a:r>
            <a:r>
              <a:rPr lang="en-US" dirty="0" err="1" smtClean="0"/>
              <a:t>Semjen</a:t>
            </a:r>
            <a:r>
              <a:rPr lang="en-US" dirty="0" smtClean="0"/>
              <a:t> has said gender studies has “no business in universities” because it is “an ideology, not a science”.</a:t>
            </a:r>
          </a:p>
          <a:p>
            <a:pPr lvl="0"/>
            <a:endParaRPr lang="en-US" u="sng" dirty="0">
              <a:hlinkClick r:id="rId3"/>
            </a:endParaRPr>
          </a:p>
          <a:p>
            <a:endParaRPr lang="en-US" dirty="0"/>
          </a:p>
        </p:txBody>
      </p:sp>
    </p:spTree>
    <p:extLst>
      <p:ext uri="{BB962C8B-B14F-4D97-AF65-F5344CB8AC3E}">
        <p14:creationId xmlns:p14="http://schemas.microsoft.com/office/powerpoint/2010/main" val="14125093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Decolonise</a:t>
            </a:r>
            <a:r>
              <a:rPr lang="en-US" dirty="0" smtClean="0"/>
              <a:t> the Curriculum</a:t>
            </a:r>
            <a:endParaRPr lang="en-US" dirty="0"/>
          </a:p>
        </p:txBody>
      </p:sp>
      <p:sp>
        <p:nvSpPr>
          <p:cNvPr id="3" name="Content Placeholder 2"/>
          <p:cNvSpPr>
            <a:spLocks noGrp="1"/>
          </p:cNvSpPr>
          <p:nvPr>
            <p:ph idx="1"/>
          </p:nvPr>
        </p:nvSpPr>
        <p:spPr/>
        <p:txBody>
          <a:bodyPr>
            <a:normAutofit fontScale="77500" lnSpcReduction="20000"/>
          </a:bodyPr>
          <a:lstStyle/>
          <a:p>
            <a:r>
              <a:rPr lang="en-US" dirty="0" err="1" smtClean="0"/>
              <a:t>Decolonise</a:t>
            </a:r>
            <a:r>
              <a:rPr lang="en-US" dirty="0" smtClean="0"/>
              <a:t> SOAS for example demands the university “grant the same credence to metaphysical and transcendental systems of knowledge from the Global South as it does to systems of knowledge that have emerged from Western Europe”.</a:t>
            </a:r>
          </a:p>
          <a:p>
            <a:r>
              <a:rPr lang="en-US" dirty="0" smtClean="0"/>
              <a:t>“Once, Martin Luther King dreamt of a day that people would be judged by the content of their character rather than the </a:t>
            </a:r>
            <a:r>
              <a:rPr lang="en-US" dirty="0" err="1" smtClean="0"/>
              <a:t>colour</a:t>
            </a:r>
            <a:r>
              <a:rPr lang="en-US" dirty="0" smtClean="0"/>
              <a:t> of their skins and the Roman playwright Terence argued that nothing that was human was alien to him. Today, however, it seems that everything not uttered by someone of the same skin </a:t>
            </a:r>
            <a:r>
              <a:rPr lang="en-US" dirty="0" err="1" smtClean="0"/>
              <a:t>colour</a:t>
            </a:r>
            <a:r>
              <a:rPr lang="en-US" dirty="0" smtClean="0"/>
              <a:t> and preferably gender as me is entirely alien. The </a:t>
            </a:r>
            <a:r>
              <a:rPr lang="en-US" dirty="0" err="1" smtClean="0"/>
              <a:t>decolonise</a:t>
            </a:r>
            <a:r>
              <a:rPr lang="en-US" dirty="0" smtClean="0"/>
              <a:t> the curriculum movement </a:t>
            </a:r>
            <a:r>
              <a:rPr lang="en-US" dirty="0" smtClean="0">
                <a:solidFill>
                  <a:srgbClr val="FF0000"/>
                </a:solidFill>
              </a:rPr>
              <a:t>re-</a:t>
            </a:r>
            <a:r>
              <a:rPr lang="en-US" dirty="0" err="1" smtClean="0">
                <a:solidFill>
                  <a:srgbClr val="FF0000"/>
                </a:solidFill>
              </a:rPr>
              <a:t>racialises</a:t>
            </a:r>
            <a:r>
              <a:rPr lang="en-US" dirty="0" smtClean="0">
                <a:solidFill>
                  <a:srgbClr val="FF0000"/>
                </a:solidFill>
              </a:rPr>
              <a:t> </a:t>
            </a:r>
            <a:r>
              <a:rPr lang="en-US" dirty="0" smtClean="0"/>
              <a:t>knowledge </a:t>
            </a:r>
            <a:r>
              <a:rPr lang="mr-IN" dirty="0" smtClean="0"/>
              <a:t>–</a:t>
            </a:r>
            <a:r>
              <a:rPr lang="en-US" dirty="0" smtClean="0"/>
              <a:t> and ultimately the university </a:t>
            </a:r>
            <a:r>
              <a:rPr lang="mr-IN" dirty="0" smtClean="0"/>
              <a:t>–</a:t>
            </a:r>
            <a:r>
              <a:rPr lang="en-US" dirty="0" smtClean="0"/>
              <a:t> in a most regressive way.” (Williams 2017)</a:t>
            </a:r>
          </a:p>
          <a:p>
            <a:endParaRPr lang="en-US" dirty="0"/>
          </a:p>
        </p:txBody>
      </p:sp>
    </p:spTree>
    <p:extLst>
      <p:ext uri="{BB962C8B-B14F-4D97-AF65-F5344CB8AC3E}">
        <p14:creationId xmlns:p14="http://schemas.microsoft.com/office/powerpoint/2010/main" val="34421069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662905" cy="1143000"/>
          </a:xfrm>
        </p:spPr>
        <p:txBody>
          <a:bodyPr/>
          <a:lstStyle/>
          <a:p>
            <a:r>
              <a:rPr lang="en-US" dirty="0" smtClean="0"/>
              <a:t>Social Agents?</a:t>
            </a:r>
            <a:endParaRPr lang="en-US" dirty="0"/>
          </a:p>
        </p:txBody>
      </p:sp>
      <p:sp>
        <p:nvSpPr>
          <p:cNvPr id="3" name="Content Placeholder 2"/>
          <p:cNvSpPr>
            <a:spLocks noGrp="1"/>
          </p:cNvSpPr>
          <p:nvPr>
            <p:ph idx="1"/>
          </p:nvPr>
        </p:nvSpPr>
        <p:spPr>
          <a:xfrm>
            <a:off x="121717" y="1456860"/>
            <a:ext cx="5116593" cy="4771167"/>
          </a:xfrm>
        </p:spPr>
        <p:txBody>
          <a:bodyPr>
            <a:normAutofit fontScale="92500" lnSpcReduction="20000"/>
          </a:bodyPr>
          <a:lstStyle/>
          <a:p>
            <a:r>
              <a:rPr lang="en-US" dirty="0"/>
              <a:t>Henry </a:t>
            </a:r>
            <a:r>
              <a:rPr lang="en-US" dirty="0" smtClean="0"/>
              <a:t>Giroux contends “</a:t>
            </a:r>
            <a:r>
              <a:rPr lang="en-US" dirty="0"/>
              <a:t>power works through the production, distribution and consumption of knowledge within particular institutional contexts and seeks to constitute students as informed subjects and social agents”.</a:t>
            </a:r>
          </a:p>
          <a:p>
            <a:r>
              <a:rPr lang="en-US" dirty="0">
                <a:solidFill>
                  <a:srgbClr val="3366FF"/>
                </a:solidFill>
              </a:rPr>
              <a:t>Can you think of any examples of when you have felt like a social agent?</a:t>
            </a:r>
          </a:p>
          <a:p>
            <a:endParaRPr lang="en-US" dirty="0"/>
          </a:p>
        </p:txBody>
      </p:sp>
      <p:pic>
        <p:nvPicPr>
          <p:cNvPr id="4" name="Picture 3"/>
          <p:cNvPicPr>
            <a:picLocks noChangeAspect="1"/>
          </p:cNvPicPr>
          <p:nvPr/>
        </p:nvPicPr>
        <p:blipFill>
          <a:blip r:embed="rId3"/>
          <a:stretch>
            <a:fillRect/>
          </a:stretch>
        </p:blipFill>
        <p:spPr>
          <a:xfrm>
            <a:off x="5391926" y="1"/>
            <a:ext cx="3752075" cy="6858001"/>
          </a:xfrm>
          <a:prstGeom prst="rect">
            <a:avLst/>
          </a:prstGeom>
        </p:spPr>
      </p:pic>
    </p:spTree>
    <p:extLst>
      <p:ext uri="{BB962C8B-B14F-4D97-AF65-F5344CB8AC3E}">
        <p14:creationId xmlns:p14="http://schemas.microsoft.com/office/powerpoint/2010/main" val="230087209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Conference</a:t>
            </a:r>
            <a:endParaRPr lang="en-US" dirty="0"/>
          </a:p>
        </p:txBody>
      </p:sp>
      <p:sp>
        <p:nvSpPr>
          <p:cNvPr id="3" name="Content Placeholder 2"/>
          <p:cNvSpPr>
            <a:spLocks noGrp="1"/>
          </p:cNvSpPr>
          <p:nvPr>
            <p:ph idx="1"/>
          </p:nvPr>
        </p:nvSpPr>
        <p:spPr/>
        <p:txBody>
          <a:bodyPr>
            <a:normAutofit/>
          </a:bodyPr>
          <a:lstStyle/>
          <a:p>
            <a:r>
              <a:rPr lang="en-GB" dirty="0" smtClean="0"/>
              <a:t>Abstracts </a:t>
            </a:r>
            <a:r>
              <a:rPr lang="en-GB" dirty="0" smtClean="0"/>
              <a:t>due </a:t>
            </a:r>
            <a:r>
              <a:rPr lang="en-GB" dirty="0" smtClean="0"/>
              <a:t>today.</a:t>
            </a:r>
          </a:p>
          <a:p>
            <a:r>
              <a:rPr lang="en-GB" dirty="0" smtClean="0"/>
              <a:t>Please ensure you hand in a paper and electronic copy</a:t>
            </a:r>
          </a:p>
          <a:p>
            <a:r>
              <a:rPr lang="en-GB" dirty="0" smtClean="0"/>
              <a:t>Please ensure you have added the times when you cannot attend the conference in week 10</a:t>
            </a:r>
            <a:r>
              <a:rPr lang="en-GB" dirty="0" smtClean="0"/>
              <a:t>.</a:t>
            </a:r>
          </a:p>
          <a:p>
            <a:r>
              <a:rPr lang="en-GB" dirty="0" smtClean="0"/>
              <a:t>Change in order of sessions week 8 and 9 topics swapped.</a:t>
            </a:r>
            <a:endParaRPr lang="en-US" dirty="0"/>
          </a:p>
        </p:txBody>
      </p:sp>
    </p:spTree>
    <p:extLst>
      <p:ext uri="{BB962C8B-B14F-4D97-AF65-F5344CB8AC3E}">
        <p14:creationId xmlns:p14="http://schemas.microsoft.com/office/powerpoint/2010/main" val="38988355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886700" cy="1325563"/>
          </a:xfrm>
        </p:spPr>
        <p:txBody>
          <a:bodyPr>
            <a:normAutofit fontScale="90000"/>
          </a:bodyPr>
          <a:lstStyle/>
          <a:p>
            <a:r>
              <a:rPr lang="en-US" dirty="0" smtClean="0"/>
              <a:t>	Paulo </a:t>
            </a:r>
            <a:r>
              <a:rPr lang="en-US" dirty="0" err="1" smtClean="0"/>
              <a:t>Freire</a:t>
            </a:r>
            <a:r>
              <a:rPr lang="en-US" dirty="0" smtClean="0"/>
              <a:t> </a:t>
            </a:r>
            <a:r>
              <a:rPr lang="en-US" i="1" dirty="0" smtClean="0"/>
              <a:t>Pedagogy of the Oppressed</a:t>
            </a:r>
            <a:endParaRPr lang="en-US" i="1" dirty="0"/>
          </a:p>
        </p:txBody>
      </p:sp>
      <p:sp>
        <p:nvSpPr>
          <p:cNvPr id="3" name="Content Placeholder 2"/>
          <p:cNvSpPr>
            <a:spLocks noGrp="1"/>
          </p:cNvSpPr>
          <p:nvPr>
            <p:ph idx="1"/>
          </p:nvPr>
        </p:nvSpPr>
        <p:spPr>
          <a:xfrm>
            <a:off x="244610" y="1723189"/>
            <a:ext cx="5807866" cy="5027863"/>
          </a:xfrm>
        </p:spPr>
        <p:txBody>
          <a:bodyPr>
            <a:normAutofit fontScale="77500" lnSpcReduction="20000"/>
          </a:bodyPr>
          <a:lstStyle/>
          <a:p>
            <a:r>
              <a:rPr lang="en-US" dirty="0" smtClean="0"/>
              <a:t>“Education is suffering from narration sickness”</a:t>
            </a:r>
          </a:p>
          <a:p>
            <a:r>
              <a:rPr lang="en-US" dirty="0" smtClean="0"/>
              <a:t>“Problem-posing education does not and cannot serve the interests of the oppressor. No oppressive order could permit the oppressed to begin to question: Why?”</a:t>
            </a:r>
          </a:p>
          <a:p>
            <a:r>
              <a:rPr lang="en-US" dirty="0" smtClean="0">
                <a:solidFill>
                  <a:srgbClr val="0000FF"/>
                </a:solidFill>
              </a:rPr>
              <a:t>How can we make knowledge critical and transformative?</a:t>
            </a:r>
          </a:p>
          <a:p>
            <a:r>
              <a:rPr lang="en-US" dirty="0" smtClean="0">
                <a:solidFill>
                  <a:srgbClr val="0000FF"/>
                </a:solidFill>
              </a:rPr>
              <a:t>How can we encourage students to question every aspect of society and to take responsibility for intervening in the world we inhabit?</a:t>
            </a:r>
          </a:p>
          <a:p>
            <a:r>
              <a:rPr lang="en-US" dirty="0" smtClean="0">
                <a:solidFill>
                  <a:srgbClr val="0000FF"/>
                </a:solidFill>
              </a:rPr>
              <a:t>What are the limitations of your education?</a:t>
            </a:r>
            <a:endParaRPr lang="en-US" dirty="0">
              <a:solidFill>
                <a:srgbClr val="0000FF"/>
              </a:solidFill>
            </a:endParaRPr>
          </a:p>
        </p:txBody>
      </p:sp>
      <p:pic>
        <p:nvPicPr>
          <p:cNvPr id="5" name="Picture 4"/>
          <p:cNvPicPr>
            <a:picLocks noChangeAspect="1"/>
          </p:cNvPicPr>
          <p:nvPr/>
        </p:nvPicPr>
        <p:blipFill>
          <a:blip r:embed="rId3"/>
          <a:stretch>
            <a:fillRect/>
          </a:stretch>
        </p:blipFill>
        <p:spPr>
          <a:xfrm>
            <a:off x="6144645" y="983374"/>
            <a:ext cx="2999355" cy="5874627"/>
          </a:xfrm>
          <a:prstGeom prst="rect">
            <a:avLst/>
          </a:prstGeom>
        </p:spPr>
      </p:pic>
    </p:spTree>
    <p:extLst>
      <p:ext uri="{BB962C8B-B14F-4D97-AF65-F5344CB8AC3E}">
        <p14:creationId xmlns:p14="http://schemas.microsoft.com/office/powerpoint/2010/main" val="261427236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Rethinking Education as the </a:t>
            </a:r>
            <a:br>
              <a:rPr lang="en-US" dirty="0" smtClean="0"/>
            </a:br>
            <a:r>
              <a:rPr lang="en-US" dirty="0" smtClean="0"/>
              <a:t>Practice of Freedom - Giroux</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t>
            </a:r>
            <a:r>
              <a:rPr lang="en-US" dirty="0" err="1" smtClean="0"/>
              <a:t>Freire</a:t>
            </a:r>
            <a:r>
              <a:rPr lang="en-US" dirty="0" smtClean="0"/>
              <a:t> believed that all education in the broadest sense was part of a project of freedom” </a:t>
            </a:r>
          </a:p>
          <a:p>
            <a:r>
              <a:rPr lang="en-US" dirty="0" smtClean="0"/>
              <a:t>“</a:t>
            </a:r>
            <a:r>
              <a:rPr lang="en-US" dirty="0" err="1" smtClean="0"/>
              <a:t>Freire</a:t>
            </a:r>
            <a:r>
              <a:rPr lang="en-US" dirty="0" smtClean="0"/>
              <a:t> rejected those regimes of educational degradation </a:t>
            </a:r>
            <a:r>
              <a:rPr lang="en-US" dirty="0" err="1" smtClean="0"/>
              <a:t>organised</a:t>
            </a:r>
            <a:r>
              <a:rPr lang="en-US" dirty="0" smtClean="0"/>
              <a:t> around demands of the market, </a:t>
            </a:r>
            <a:r>
              <a:rPr lang="en-US" dirty="0" err="1" smtClean="0"/>
              <a:t>instrumentalized</a:t>
            </a:r>
            <a:r>
              <a:rPr lang="en-US" dirty="0" smtClean="0"/>
              <a:t> knowledge and the priority of training over the pursuit of imagination, critical thinking and the teaching of freedom and social responsibility.”</a:t>
            </a:r>
          </a:p>
          <a:p>
            <a:r>
              <a:rPr lang="en-US" dirty="0" smtClean="0"/>
              <a:t>“the school and classroom being merely the instrument of official power or assuming the role of an apologist for the existing order”.</a:t>
            </a:r>
          </a:p>
          <a:p>
            <a:r>
              <a:rPr lang="en-US" dirty="0" smtClean="0">
                <a:solidFill>
                  <a:srgbClr val="0000FF"/>
                </a:solidFill>
              </a:rPr>
              <a:t>Think back over your experience in school or university.</a:t>
            </a:r>
          </a:p>
          <a:p>
            <a:r>
              <a:rPr lang="en-US" dirty="0" smtClean="0">
                <a:solidFill>
                  <a:srgbClr val="0000FF"/>
                </a:solidFill>
              </a:rPr>
              <a:t>Why did you decide to study your subject?</a:t>
            </a:r>
          </a:p>
          <a:p>
            <a:r>
              <a:rPr lang="en-US" dirty="0" smtClean="0">
                <a:solidFill>
                  <a:srgbClr val="0000FF"/>
                </a:solidFill>
              </a:rPr>
              <a:t>What is one of the most important things you have learnt?</a:t>
            </a:r>
          </a:p>
          <a:p>
            <a:r>
              <a:rPr lang="en-US" dirty="0" smtClean="0">
                <a:solidFill>
                  <a:srgbClr val="0000FF"/>
                </a:solidFill>
              </a:rPr>
              <a:t>Is there anything you were taught that you are still trying to forget? </a:t>
            </a:r>
            <a:endParaRPr lang="en-US" dirty="0">
              <a:solidFill>
                <a:srgbClr val="0000FF"/>
              </a:solidFill>
            </a:endParaRPr>
          </a:p>
        </p:txBody>
      </p:sp>
    </p:spTree>
    <p:extLst>
      <p:ext uri="{BB962C8B-B14F-4D97-AF65-F5344CB8AC3E}">
        <p14:creationId xmlns:p14="http://schemas.microsoft.com/office/powerpoint/2010/main" val="17541538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Decolonising</a:t>
            </a:r>
            <a:r>
              <a:rPr lang="en-US" dirty="0" smtClean="0"/>
              <a:t> Reading Lists</a:t>
            </a:r>
            <a:endParaRPr lang="en-US" dirty="0"/>
          </a:p>
        </p:txBody>
      </p:sp>
      <p:sp>
        <p:nvSpPr>
          <p:cNvPr id="3" name="Content Placeholder 2"/>
          <p:cNvSpPr>
            <a:spLocks noGrp="1"/>
          </p:cNvSpPr>
          <p:nvPr>
            <p:ph idx="1"/>
          </p:nvPr>
        </p:nvSpPr>
        <p:spPr/>
        <p:txBody>
          <a:bodyPr/>
          <a:lstStyle/>
          <a:p>
            <a:r>
              <a:rPr lang="en-US" dirty="0">
                <a:hlinkClick r:id="rId2"/>
              </a:rPr>
              <a:t>https://globalsocialtheory.org/resources/reading-lists</a:t>
            </a:r>
            <a:r>
              <a:rPr lang="en-US" dirty="0" smtClean="0">
                <a:hlinkClick r:id="rId2"/>
              </a:rPr>
              <a:t>/</a:t>
            </a:r>
            <a:endParaRPr lang="en-US" dirty="0" smtClean="0"/>
          </a:p>
          <a:p>
            <a:r>
              <a:rPr lang="en-US" dirty="0">
                <a:hlinkClick r:id="rId3"/>
              </a:rPr>
              <a:t>http://www.historyisaweapon.com/defcon1/</a:t>
            </a:r>
            <a:r>
              <a:rPr lang="en-US" dirty="0" smtClean="0">
                <a:hlinkClick r:id="rId3"/>
              </a:rPr>
              <a:t>lordedismantle.html</a:t>
            </a:r>
            <a:endParaRPr lang="en-US" dirty="0" smtClean="0"/>
          </a:p>
          <a:p>
            <a:r>
              <a:rPr lang="en-US" dirty="0" smtClean="0">
                <a:solidFill>
                  <a:srgbClr val="FF0000"/>
                </a:solidFill>
              </a:rPr>
              <a:t>Do you have any ideas for initiatives in Warwick?</a:t>
            </a:r>
            <a:endParaRPr lang="en-US" dirty="0" smtClean="0">
              <a:solidFill>
                <a:srgbClr val="FF0000"/>
              </a:solidFill>
            </a:endParaRPr>
          </a:p>
          <a:p>
            <a:endParaRPr lang="en-US" dirty="0"/>
          </a:p>
        </p:txBody>
      </p:sp>
    </p:spTree>
    <p:extLst>
      <p:ext uri="{BB962C8B-B14F-4D97-AF65-F5344CB8AC3E}">
        <p14:creationId xmlns:p14="http://schemas.microsoft.com/office/powerpoint/2010/main" val="27303819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Freedom</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Swartz: “There’s these two polarizing perspectives” the first holds that “everything is great: the Internet has created all this freedom and liberty and everything’s fantastic”. The second insists “everything is terrible. The Internet has created all these tools for cracking down and spying and controlling what we say [</a:t>
            </a:r>
            <a:r>
              <a:rPr lang="mr-IN" dirty="0" smtClean="0"/>
              <a:t>…</a:t>
            </a:r>
            <a:r>
              <a:rPr lang="en-GB" dirty="0" smtClean="0"/>
              <a:t>] The Internet has done both”</a:t>
            </a:r>
          </a:p>
          <a:p>
            <a:r>
              <a:rPr lang="en-GB" dirty="0" smtClean="0"/>
              <a:t>He continues: “Which one will win out in the long run is up to us. It doesn’t make sense to say one is doing better than the other. They are both true and it’s up to us which ones we want to emphasise and which ones we take advantage of because they’re both there and they’re both always going to be there”</a:t>
            </a:r>
          </a:p>
          <a:p>
            <a:r>
              <a:rPr lang="en-GB" dirty="0" smtClean="0"/>
              <a:t>The answer: “it’s up to you. You get to decide what happens. This isn’t something playing out on stage somewhere where big giants fight each other and you get to sit and munch popcorn. This is a fight you can join in</a:t>
            </a:r>
            <a:r>
              <a:rPr lang="mr-IN" dirty="0" smtClean="0"/>
              <a:t>…</a:t>
            </a:r>
            <a:r>
              <a:rPr lang="en-GB" dirty="0" smtClean="0"/>
              <a:t> It’s up to all of us to stop them”</a:t>
            </a:r>
          </a:p>
          <a:p>
            <a:r>
              <a:rPr lang="en-GB" dirty="0" smtClean="0">
                <a:solidFill>
                  <a:srgbClr val="3366FF"/>
                </a:solidFill>
              </a:rPr>
              <a:t>Is it possible to achieve Internet freedom?</a:t>
            </a:r>
          </a:p>
          <a:p>
            <a:r>
              <a:rPr lang="en-GB" dirty="0" smtClean="0">
                <a:solidFill>
                  <a:srgbClr val="3366FF"/>
                </a:solidFill>
              </a:rPr>
              <a:t>How can we achieve Internet freedom?</a:t>
            </a:r>
            <a:endParaRPr lang="en-US" dirty="0">
              <a:solidFill>
                <a:srgbClr val="3366FF"/>
              </a:solidFill>
            </a:endParaRPr>
          </a:p>
        </p:txBody>
      </p:sp>
    </p:spTree>
    <p:extLst>
      <p:ext uri="{BB962C8B-B14F-4D97-AF65-F5344CB8AC3E}">
        <p14:creationId xmlns:p14="http://schemas.microsoft.com/office/powerpoint/2010/main" val="34322187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Cyberspace as an ‘international space’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Cyberspace has often been </a:t>
            </a:r>
            <a:r>
              <a:rPr lang="en-US" dirty="0" err="1" smtClean="0"/>
              <a:t>characterised</a:t>
            </a:r>
            <a:r>
              <a:rPr lang="en-US" dirty="0" smtClean="0"/>
              <a:t> as an ‘international space’ similar to the high seas, Antarctica and the outer space. The purpose of this analogy is to offer a theoretical/institutional framework for dealing with matters of jurisdiction and more generally governance in/of cyberspace.</a:t>
            </a:r>
          </a:p>
          <a:p>
            <a:r>
              <a:rPr lang="en-US" dirty="0" smtClean="0"/>
              <a:t>However to treat cyberspace like an international space is reductive particularly in terms of governance, because it attempts to enclose this space and </a:t>
            </a:r>
            <a:r>
              <a:rPr lang="en-US" dirty="0" err="1" smtClean="0"/>
              <a:t>territorialise</a:t>
            </a:r>
            <a:r>
              <a:rPr lang="en-US" dirty="0" smtClean="0"/>
              <a:t> it as it fails to move beyond the conceptual, spatial and political stranglehold of state sovereignty.</a:t>
            </a:r>
          </a:p>
          <a:p>
            <a:r>
              <a:rPr lang="en-US" dirty="0" smtClean="0"/>
              <a:t>Treating cyberspace as a common heritage of mankind based on the principles of non-appropriation makes Cyberspace dependent on territoriality of nation states.</a:t>
            </a:r>
            <a:endParaRPr lang="en-US" dirty="0"/>
          </a:p>
        </p:txBody>
      </p:sp>
    </p:spTree>
    <p:extLst>
      <p:ext uri="{BB962C8B-B14F-4D97-AF65-F5344CB8AC3E}">
        <p14:creationId xmlns:p14="http://schemas.microsoft.com/office/powerpoint/2010/main" val="38512114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Governance through enclosure</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International spaces refers to a type of space over which no one has territorial jurisdiction or political/economic/social sovereignty.</a:t>
            </a:r>
          </a:p>
          <a:p>
            <a:r>
              <a:rPr lang="en-US" dirty="0" smtClean="0"/>
              <a:t>According to Oran R Young’s definition international spaces “are regions and resources that lie beyond the reach of the legal and political jurisdiction of the individual members of international society”.</a:t>
            </a:r>
          </a:p>
          <a:p>
            <a:r>
              <a:rPr lang="en-US" dirty="0" smtClean="0"/>
              <a:t>The history of these spaces dates back to 16</a:t>
            </a:r>
            <a:r>
              <a:rPr lang="en-US" baseline="30000" dirty="0" smtClean="0"/>
              <a:t>th</a:t>
            </a:r>
            <a:r>
              <a:rPr lang="en-US" dirty="0" smtClean="0"/>
              <a:t> and 17</a:t>
            </a:r>
            <a:r>
              <a:rPr lang="en-US" baseline="30000" dirty="0" smtClean="0"/>
              <a:t>th</a:t>
            </a:r>
            <a:r>
              <a:rPr lang="en-US" dirty="0" smtClean="0"/>
              <a:t> centuries when the seas gave rise to debates about the “right” of states to open waters and to what is meant by “high seas”.</a:t>
            </a:r>
          </a:p>
          <a:p>
            <a:r>
              <a:rPr lang="en-US" dirty="0" smtClean="0"/>
              <a:t>Darrel C. Menthe contends “what makes [international spaces] analogous is not any physical similarity, but their international, </a:t>
            </a:r>
            <a:r>
              <a:rPr lang="en-US" dirty="0" err="1" smtClean="0"/>
              <a:t>sovereignless</a:t>
            </a:r>
            <a:r>
              <a:rPr lang="en-US" dirty="0" smtClean="0"/>
              <a:t> quality”.</a:t>
            </a:r>
          </a:p>
          <a:p>
            <a:r>
              <a:rPr lang="en-US" dirty="0" smtClean="0"/>
              <a:t>This becomes more complex when you consider the exploitation of resources in these spaces by state sovereigns, thus there were calls for international regimes of governance.</a:t>
            </a:r>
            <a:endParaRPr lang="en-US" dirty="0"/>
          </a:p>
        </p:txBody>
      </p:sp>
    </p:spTree>
    <p:extLst>
      <p:ext uri="{BB962C8B-B14F-4D97-AF65-F5344CB8AC3E}">
        <p14:creationId xmlns:p14="http://schemas.microsoft.com/office/powerpoint/2010/main" val="10091538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8514"/>
            <a:ext cx="8229600" cy="5332571"/>
          </a:xfrm>
        </p:spPr>
        <p:txBody>
          <a:bodyPr>
            <a:normAutofit fontScale="85000" lnSpcReduction="20000"/>
          </a:bodyPr>
          <a:lstStyle/>
          <a:p>
            <a:r>
              <a:rPr lang="en-US" i="1" dirty="0" smtClean="0"/>
              <a:t>International spaces to be treated as </a:t>
            </a:r>
          </a:p>
          <a:p>
            <a:pPr marL="0" indent="0">
              <a:buNone/>
            </a:pPr>
            <a:r>
              <a:rPr lang="en-US" i="1" dirty="0"/>
              <a:t>	</a:t>
            </a:r>
            <a:r>
              <a:rPr lang="en-US" i="1" dirty="0" smtClean="0"/>
              <a:t>Res </a:t>
            </a:r>
            <a:r>
              <a:rPr lang="en-US" i="1" dirty="0" err="1" smtClean="0"/>
              <a:t>Communis</a:t>
            </a:r>
            <a:r>
              <a:rPr lang="en-US" i="1" dirty="0" smtClean="0"/>
              <a:t> – “a thing of no one”</a:t>
            </a:r>
          </a:p>
          <a:p>
            <a:pPr marL="0" indent="0">
              <a:buNone/>
            </a:pPr>
            <a:r>
              <a:rPr lang="en-US" i="1" dirty="0"/>
              <a:t>	</a:t>
            </a:r>
            <a:r>
              <a:rPr lang="en-US" i="1" dirty="0" smtClean="0"/>
              <a:t>Res </a:t>
            </a:r>
            <a:r>
              <a:rPr lang="en-US" i="1" dirty="0" err="1" smtClean="0"/>
              <a:t>Communis</a:t>
            </a:r>
            <a:r>
              <a:rPr lang="en-US" i="1" dirty="0" smtClean="0"/>
              <a:t> – “a common thing”</a:t>
            </a:r>
          </a:p>
          <a:p>
            <a:r>
              <a:rPr lang="en-US" dirty="0" smtClean="0"/>
              <a:t>“The sea is a thing so clearly common to all, that it cannot be the property of any one save God alone” </a:t>
            </a:r>
            <a:r>
              <a:rPr lang="en-US" b="1" dirty="0" smtClean="0"/>
              <a:t>Hugo Grotius </a:t>
            </a:r>
            <a:r>
              <a:rPr lang="en-US" dirty="0" smtClean="0"/>
              <a:t>(1609) </a:t>
            </a:r>
          </a:p>
          <a:p>
            <a:r>
              <a:rPr lang="en-US" dirty="0">
                <a:hlinkClick r:id="rId3"/>
              </a:rPr>
              <a:t>https://www.youtube.com/watch?v=</a:t>
            </a:r>
            <a:r>
              <a:rPr lang="en-US" dirty="0" smtClean="0">
                <a:hlinkClick r:id="rId3"/>
              </a:rPr>
              <a:t>v8nDWGBM2mM</a:t>
            </a:r>
            <a:endParaRPr lang="en-US" dirty="0" smtClean="0"/>
          </a:p>
          <a:p>
            <a:r>
              <a:rPr lang="en-US" dirty="0" smtClean="0"/>
              <a:t>Watch 31.30 mins to end lecture</a:t>
            </a:r>
          </a:p>
          <a:p>
            <a:r>
              <a:rPr lang="en-US" dirty="0" smtClean="0"/>
              <a:t>Professor Matthew Craven argues the common heritage of mankind becomes a system of appropriation.</a:t>
            </a:r>
          </a:p>
          <a:p>
            <a:r>
              <a:rPr lang="en-US" dirty="0" smtClean="0">
                <a:solidFill>
                  <a:srgbClr val="3366FF"/>
                </a:solidFill>
              </a:rPr>
              <a:t>How might this idea enable a system of exploitation?</a:t>
            </a:r>
          </a:p>
          <a:p>
            <a:r>
              <a:rPr lang="en-US" dirty="0" smtClean="0">
                <a:solidFill>
                  <a:srgbClr val="3366FF"/>
                </a:solidFill>
              </a:rPr>
              <a:t>How might we apply this to cyberspace?</a:t>
            </a:r>
          </a:p>
          <a:p>
            <a:endParaRPr lang="en-US" dirty="0" smtClean="0"/>
          </a:p>
          <a:p>
            <a:endParaRPr lang="en-US" dirty="0" smtClean="0"/>
          </a:p>
        </p:txBody>
      </p:sp>
    </p:spTree>
    <p:extLst>
      <p:ext uri="{BB962C8B-B14F-4D97-AF65-F5344CB8AC3E}">
        <p14:creationId xmlns:p14="http://schemas.microsoft.com/office/powerpoint/2010/main" val="9461195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Does Cyberspace need “taming”?</a:t>
            </a:r>
            <a:endParaRPr lang="en-GB" dirty="0"/>
          </a:p>
        </p:txBody>
      </p:sp>
      <p:sp>
        <p:nvSpPr>
          <p:cNvPr id="3" name="Content Placeholder 2"/>
          <p:cNvSpPr>
            <a:spLocks noGrp="1"/>
          </p:cNvSpPr>
          <p:nvPr>
            <p:ph idx="1"/>
          </p:nvPr>
        </p:nvSpPr>
        <p:spPr/>
        <p:txBody>
          <a:bodyPr>
            <a:normAutofit fontScale="92500" lnSpcReduction="20000"/>
          </a:bodyPr>
          <a:lstStyle/>
          <a:p>
            <a:r>
              <a:rPr lang="en-US" dirty="0" err="1"/>
              <a:t>Bederman</a:t>
            </a:r>
            <a:r>
              <a:rPr lang="en-US" dirty="0"/>
              <a:t> in his treatment of global ‘commons</a:t>
            </a:r>
            <a:r>
              <a:rPr lang="en-US" dirty="0" smtClean="0"/>
              <a:t>’ </a:t>
            </a:r>
            <a:r>
              <a:rPr lang="en-US" dirty="0"/>
              <a:t>argues that “[c]</a:t>
            </a:r>
            <a:r>
              <a:rPr lang="en-US" dirty="0" err="1"/>
              <a:t>yberspace</a:t>
            </a:r>
            <a:r>
              <a:rPr lang="en-US" dirty="0"/>
              <a:t> is... the next frontier of the global commonage, and likely to be much more commercially relevant and lucrative, and so much harder to manage, than “physical” places as the deep seabed... or outer space....” </a:t>
            </a:r>
            <a:r>
              <a:rPr lang="en-US" dirty="0" smtClean="0"/>
              <a:t>(</a:t>
            </a:r>
            <a:r>
              <a:rPr lang="en-US" dirty="0" err="1"/>
              <a:t>Bederman</a:t>
            </a:r>
            <a:r>
              <a:rPr lang="en-US" dirty="0"/>
              <a:t> 2008, 71-86) </a:t>
            </a:r>
            <a:endParaRPr lang="en-US" dirty="0" smtClean="0"/>
          </a:p>
          <a:p>
            <a:r>
              <a:rPr lang="en-US" dirty="0"/>
              <a:t>But from the perspective of international law Cyberspace needs “taming</a:t>
            </a:r>
            <a:r>
              <a:rPr lang="en-US" dirty="0" smtClean="0"/>
              <a:t>”</a:t>
            </a:r>
            <a:r>
              <a:rPr lang="en-US" dirty="0"/>
              <a:t> </a:t>
            </a:r>
            <a:r>
              <a:rPr lang="en-US" dirty="0" smtClean="0"/>
              <a:t>to </a:t>
            </a:r>
            <a:r>
              <a:rPr lang="en-US" dirty="0"/>
              <a:t>avoid the “tragedy of the commons”</a:t>
            </a:r>
            <a:r>
              <a:rPr lang="en-US" dirty="0" smtClean="0"/>
              <a:t>.</a:t>
            </a:r>
            <a:endParaRPr lang="en-US" dirty="0"/>
          </a:p>
          <a:p>
            <a:r>
              <a:rPr lang="en-US" dirty="0" smtClean="0"/>
              <a:t>What might this mean?</a:t>
            </a:r>
            <a:endParaRPr lang="en-GB" dirty="0"/>
          </a:p>
        </p:txBody>
      </p:sp>
    </p:spTree>
    <p:extLst>
      <p:ext uri="{BB962C8B-B14F-4D97-AF65-F5344CB8AC3E}">
        <p14:creationId xmlns:p14="http://schemas.microsoft.com/office/powerpoint/2010/main" val="12609009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422855"/>
          </a:xfrm>
        </p:spPr>
        <p:txBody>
          <a:bodyPr>
            <a:normAutofit fontScale="90000"/>
          </a:bodyPr>
          <a:lstStyle/>
          <a:p>
            <a:r>
              <a:rPr lang="en-US" dirty="0" smtClean="0"/>
              <a:t>Disinformation and Fake News Report 18 February 2019 House of Commons DCMSC Report</a:t>
            </a:r>
            <a:endParaRPr lang="en-US" dirty="0"/>
          </a:p>
        </p:txBody>
      </p:sp>
      <p:sp>
        <p:nvSpPr>
          <p:cNvPr id="3" name="Content Placeholder 2"/>
          <p:cNvSpPr>
            <a:spLocks noGrp="1"/>
          </p:cNvSpPr>
          <p:nvPr>
            <p:ph idx="1"/>
          </p:nvPr>
        </p:nvSpPr>
        <p:spPr>
          <a:xfrm>
            <a:off x="457200" y="1963023"/>
            <a:ext cx="8229600" cy="4723284"/>
          </a:xfrm>
        </p:spPr>
        <p:txBody>
          <a:bodyPr>
            <a:normAutofit fontScale="62500" lnSpcReduction="20000"/>
          </a:bodyPr>
          <a:lstStyle/>
          <a:p>
            <a:r>
              <a:rPr lang="en-US" dirty="0" smtClean="0"/>
              <a:t>“What does need to change is the enforcement of greater transparency in the digital sphere, to ensure that we know the source of what we are reading, who has paid for it and why the information has been sent to us. We need to understand how big tech companies work and what happens to our data. Facebook operates by monitoring both users and non-users, tracking their activity and retaining personal data. Facebook makes its money by selling access to users’ data through advertising tools”.</a:t>
            </a:r>
          </a:p>
          <a:p>
            <a:r>
              <a:rPr lang="en-US" dirty="0" smtClean="0"/>
              <a:t>“In a democracy, we need to experience a plurality of voices and, critically, to have the skills, experience and knowledge to gauge the veracity of those voices. While the Internet has brought many freedoms across the world and an unprecedented ability to communicate, it also carries the insidious ability to distort, to mislead and to produce hatred and instability. It functions on a scale and at a speed that is unprecedented in human history [</a:t>
            </a:r>
            <a:r>
              <a:rPr lang="mr-IN" dirty="0" smtClean="0"/>
              <a:t>…</a:t>
            </a:r>
            <a:r>
              <a:rPr lang="en-GB" dirty="0" smtClean="0"/>
              <a:t>] the current use of technology is “hijacking our minds and society”. We must use technology, instead to free our minds and use regulation to restore democratic accountability. We must make sure people stay in charge of the machines”.</a:t>
            </a:r>
          </a:p>
          <a:p>
            <a:r>
              <a:rPr lang="en-GB" dirty="0" smtClean="0">
                <a:solidFill>
                  <a:srgbClr val="3366FF"/>
                </a:solidFill>
              </a:rPr>
              <a:t>Is technology “hijacking our minds and society”?</a:t>
            </a:r>
          </a:p>
          <a:p>
            <a:endParaRPr lang="en-US" dirty="0">
              <a:solidFill>
                <a:srgbClr val="3366FF"/>
              </a:solidFill>
            </a:endParaRPr>
          </a:p>
        </p:txBody>
      </p:sp>
    </p:spTree>
    <p:extLst>
      <p:ext uri="{BB962C8B-B14F-4D97-AF65-F5344CB8AC3E}">
        <p14:creationId xmlns:p14="http://schemas.microsoft.com/office/powerpoint/2010/main" val="20225855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Disinformation and Fake News Report 18 February 2019 House of Commons DCMSC Report</a:t>
            </a:r>
          </a:p>
        </p:txBody>
      </p:sp>
      <p:sp>
        <p:nvSpPr>
          <p:cNvPr id="3" name="Content Placeholder 2"/>
          <p:cNvSpPr>
            <a:spLocks noGrp="1"/>
          </p:cNvSpPr>
          <p:nvPr>
            <p:ph idx="1"/>
          </p:nvPr>
        </p:nvSpPr>
        <p:spPr>
          <a:xfrm>
            <a:off x="457200" y="1963023"/>
            <a:ext cx="8229600" cy="4525963"/>
          </a:xfrm>
        </p:spPr>
        <p:txBody>
          <a:bodyPr>
            <a:normAutofit fontScale="62500" lnSpcReduction="20000"/>
          </a:bodyPr>
          <a:lstStyle/>
          <a:p>
            <a:r>
              <a:rPr lang="en-US" dirty="0" smtClean="0"/>
              <a:t>“Democracy is at risk from malicious and relentless targeting of citizens with disinformation and </a:t>
            </a:r>
            <a:r>
              <a:rPr lang="en-US" dirty="0" err="1" smtClean="0"/>
              <a:t>personalised</a:t>
            </a:r>
            <a:r>
              <a:rPr lang="en-US" dirty="0" smtClean="0"/>
              <a:t> ‘dark adverts’ from unidentifiable sources, delivered through the major social media platforms we use everyday. Much of this directed from agencies working in foreign countries, including Russia.”</a:t>
            </a:r>
          </a:p>
          <a:p>
            <a:r>
              <a:rPr lang="en-US" dirty="0" smtClean="0"/>
              <a:t>“We need a radical shift in the balance of power between platforms and the people. The age of inadequate self-regulation must come to an end. The rights of the citizen need to be established in statute, by requiring the tech companies to adhere to a code of conduct written into law, by Parliament, and overseen by an independent regulator. We also have to accept that our electoral regulations are hopelessly out of date for the internet age. We need reform so that the same principles of transparency of political communications apply online, just as they do in the real world. More needs to be done to require major donors to establish the source of their funds”</a:t>
            </a:r>
          </a:p>
          <a:p>
            <a:r>
              <a:rPr lang="en-US" dirty="0" smtClean="0">
                <a:solidFill>
                  <a:srgbClr val="3366FF"/>
                </a:solidFill>
              </a:rPr>
              <a:t>What rights should we have?</a:t>
            </a:r>
          </a:p>
          <a:p>
            <a:r>
              <a:rPr lang="en-US" dirty="0" smtClean="0">
                <a:solidFill>
                  <a:srgbClr val="3366FF"/>
                </a:solidFill>
              </a:rPr>
              <a:t>Design a code of conduct for tech companies.</a:t>
            </a:r>
            <a:endParaRPr lang="en-US" dirty="0">
              <a:solidFill>
                <a:srgbClr val="3366FF"/>
              </a:solidFill>
            </a:endParaRPr>
          </a:p>
        </p:txBody>
      </p:sp>
    </p:spTree>
    <p:extLst>
      <p:ext uri="{BB962C8B-B14F-4D97-AF65-F5344CB8AC3E}">
        <p14:creationId xmlns:p14="http://schemas.microsoft.com/office/powerpoint/2010/main" val="995434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AutoFiction</a:t>
            </a:r>
            <a:endParaRPr lang="en-US" dirty="0"/>
          </a:p>
        </p:txBody>
      </p:sp>
      <p:sp>
        <p:nvSpPr>
          <p:cNvPr id="3" name="Content Placeholder 2"/>
          <p:cNvSpPr>
            <a:spLocks noGrp="1"/>
          </p:cNvSpPr>
          <p:nvPr>
            <p:ph idx="1"/>
          </p:nvPr>
        </p:nvSpPr>
        <p:spPr/>
        <p:txBody>
          <a:bodyPr/>
          <a:lstStyle/>
          <a:p>
            <a:r>
              <a:rPr lang="en-US" dirty="0" smtClean="0"/>
              <a:t>Toni Morrison: “I rewrite a lot, over and over again, so that it looks like I never did. I try to make it look like I never touched it, and that takes a lot of time and a lot of sweat” (1995).</a:t>
            </a:r>
          </a:p>
          <a:p>
            <a:r>
              <a:rPr lang="en-US" dirty="0" smtClean="0">
                <a:solidFill>
                  <a:srgbClr val="3366FF"/>
                </a:solidFill>
              </a:rPr>
              <a:t>Marking </a:t>
            </a:r>
            <a:r>
              <a:rPr lang="en-US" dirty="0" smtClean="0">
                <a:solidFill>
                  <a:srgbClr val="3366FF"/>
                </a:solidFill>
              </a:rPr>
              <a:t>scheme</a:t>
            </a:r>
          </a:p>
          <a:p>
            <a:r>
              <a:rPr lang="en-US" dirty="0">
                <a:solidFill>
                  <a:srgbClr val="3366FF"/>
                </a:solidFill>
              </a:rPr>
              <a:t>https://</a:t>
            </a:r>
            <a:r>
              <a:rPr lang="en-US" dirty="0" err="1">
                <a:solidFill>
                  <a:srgbClr val="3366FF"/>
                </a:solidFill>
              </a:rPr>
              <a:t>warwick.ac.uk</a:t>
            </a:r>
            <a:r>
              <a:rPr lang="en-US" dirty="0">
                <a:solidFill>
                  <a:srgbClr val="3366FF"/>
                </a:solidFill>
              </a:rPr>
              <a:t>/</a:t>
            </a:r>
            <a:r>
              <a:rPr lang="en-US" dirty="0" err="1">
                <a:solidFill>
                  <a:srgbClr val="3366FF"/>
                </a:solidFill>
              </a:rPr>
              <a:t>fac</a:t>
            </a:r>
            <a:r>
              <a:rPr lang="en-US" dirty="0">
                <a:solidFill>
                  <a:srgbClr val="3366FF"/>
                </a:solidFill>
              </a:rPr>
              <a:t>/</a:t>
            </a:r>
            <a:r>
              <a:rPr lang="en-US" dirty="0" err="1">
                <a:solidFill>
                  <a:srgbClr val="3366FF"/>
                </a:solidFill>
              </a:rPr>
              <a:t>cross_fac</a:t>
            </a:r>
            <a:r>
              <a:rPr lang="en-US" dirty="0">
                <a:solidFill>
                  <a:srgbClr val="3366FF"/>
                </a:solidFill>
              </a:rPr>
              <a:t>/</a:t>
            </a:r>
            <a:r>
              <a:rPr lang="en-US" dirty="0" err="1">
                <a:solidFill>
                  <a:srgbClr val="3366FF"/>
                </a:solidFill>
              </a:rPr>
              <a:t>iatl</a:t>
            </a:r>
            <a:r>
              <a:rPr lang="en-US" dirty="0">
                <a:solidFill>
                  <a:srgbClr val="3366FF"/>
                </a:solidFill>
              </a:rPr>
              <a:t>/activities/modules/</a:t>
            </a:r>
            <a:r>
              <a:rPr lang="en-US" dirty="0" err="1">
                <a:solidFill>
                  <a:srgbClr val="3366FF"/>
                </a:solidFill>
              </a:rPr>
              <a:t>ugmodules</a:t>
            </a:r>
            <a:r>
              <a:rPr lang="en-US" dirty="0">
                <a:solidFill>
                  <a:srgbClr val="3366FF"/>
                </a:solidFill>
              </a:rPr>
              <a:t>/censorship/assessment/</a:t>
            </a:r>
            <a:endParaRPr lang="en-US" dirty="0">
              <a:solidFill>
                <a:srgbClr val="3366FF"/>
              </a:solidFill>
            </a:endParaRPr>
          </a:p>
        </p:txBody>
      </p:sp>
    </p:spTree>
    <p:extLst>
      <p:ext uri="{BB962C8B-B14F-4D97-AF65-F5344CB8AC3E}">
        <p14:creationId xmlns:p14="http://schemas.microsoft.com/office/powerpoint/2010/main" val="7890930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Franco </a:t>
            </a:r>
            <a:r>
              <a:rPr lang="en-US" dirty="0" err="1" smtClean="0"/>
              <a:t>Moretti</a:t>
            </a:r>
            <a:r>
              <a:rPr lang="en-US" dirty="0" smtClean="0"/>
              <a:t> </a:t>
            </a:r>
            <a:br>
              <a:rPr lang="en-US" dirty="0" smtClean="0"/>
            </a:br>
            <a:r>
              <a:rPr lang="en-US" dirty="0" smtClean="0"/>
              <a:t>‘Conjectures on World Literature’</a:t>
            </a:r>
            <a:endParaRPr lang="en-US" dirty="0"/>
          </a:p>
        </p:txBody>
      </p:sp>
      <p:sp>
        <p:nvSpPr>
          <p:cNvPr id="3" name="Content Placeholder 2"/>
          <p:cNvSpPr>
            <a:spLocks noGrp="1"/>
          </p:cNvSpPr>
          <p:nvPr>
            <p:ph idx="1"/>
          </p:nvPr>
        </p:nvSpPr>
        <p:spPr/>
        <p:txBody>
          <a:bodyPr/>
          <a:lstStyle/>
          <a:p>
            <a:r>
              <a:rPr lang="en-US" dirty="0" smtClean="0"/>
              <a:t>“international capitalism is a system that is simultaneously one, and unequal: with a core, and a periphery (and </a:t>
            </a:r>
            <a:r>
              <a:rPr lang="en-US" dirty="0" err="1" smtClean="0"/>
              <a:t>semiperiphery</a:t>
            </a:r>
            <a:r>
              <a:rPr lang="en-US" dirty="0" smtClean="0"/>
              <a:t>) that are bound together in a relationship of growing inequality.”</a:t>
            </a:r>
            <a:endParaRPr lang="en-US" dirty="0"/>
          </a:p>
        </p:txBody>
      </p:sp>
    </p:spTree>
    <p:extLst>
      <p:ext uri="{BB962C8B-B14F-4D97-AF65-F5344CB8AC3E}">
        <p14:creationId xmlns:p14="http://schemas.microsoft.com/office/powerpoint/2010/main" val="31370187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530099"/>
          </a:xfrm>
        </p:spPr>
        <p:txBody>
          <a:bodyPr>
            <a:normAutofit/>
          </a:bodyPr>
          <a:lstStyle/>
          <a:p>
            <a:r>
              <a:rPr lang="en-GB" sz="2400" dirty="0"/>
              <a:t>A. </a:t>
            </a:r>
            <a:r>
              <a:rPr lang="en-GB" sz="2400" dirty="0" err="1"/>
              <a:t>Anghie</a:t>
            </a:r>
            <a:r>
              <a:rPr lang="en-GB" sz="2400" dirty="0"/>
              <a:t>, </a:t>
            </a:r>
            <a:r>
              <a:rPr lang="en-GB" sz="2400" i="1" dirty="0"/>
              <a:t>Imperialism, Sovereignty and the Making of International Law</a:t>
            </a:r>
            <a:r>
              <a:rPr lang="en-GB" sz="2400" dirty="0"/>
              <a:t> (Cambridge: CUP, 2005) </a:t>
            </a:r>
            <a:r>
              <a:rPr lang="en-GB" sz="2400" dirty="0" smtClean="0"/>
              <a:t>4</a:t>
            </a:r>
            <a:endParaRPr lang="en-US" sz="2400" dirty="0"/>
          </a:p>
        </p:txBody>
      </p:sp>
      <p:sp>
        <p:nvSpPr>
          <p:cNvPr id="3" name="Content Placeholder 2"/>
          <p:cNvSpPr>
            <a:spLocks noGrp="1"/>
          </p:cNvSpPr>
          <p:nvPr>
            <p:ph idx="1"/>
          </p:nvPr>
        </p:nvSpPr>
        <p:spPr>
          <a:xfrm>
            <a:off x="457200" y="1951789"/>
            <a:ext cx="8229600" cy="4174374"/>
          </a:xfrm>
        </p:spPr>
        <p:txBody>
          <a:bodyPr>
            <a:normAutofit fontScale="77500" lnSpcReduction="20000"/>
          </a:bodyPr>
          <a:lstStyle/>
          <a:p>
            <a:r>
              <a:rPr lang="en-GB" dirty="0"/>
              <a:t>“the endless process of creating a gap between two cultures, demarcating one as ‘universal’ and civilised and the other as ‘particular’ and uncivilized”.</a:t>
            </a:r>
            <a:r>
              <a:rPr lang="en-GB" baseline="30000" dirty="0"/>
              <a:t> </a:t>
            </a:r>
            <a:r>
              <a:rPr lang="en-GB" dirty="0"/>
              <a:t>Language and meaning are not stable, but shift to define what is included and excluded.”</a:t>
            </a:r>
          </a:p>
          <a:p>
            <a:r>
              <a:rPr lang="en-GB" dirty="0"/>
              <a:t>“I have departed from the dominant theoretical paradigm of the discipline, which focuses on the problem of order among sovereign states in an attempt to reflect the realities of the colonial encounter. By adopting the model of cultural difference, it becomes possible to examine the complex relationship between culture and sovereignty and, specifically the manner in which sovereignty became identified with the cultural practices of Europe.”</a:t>
            </a:r>
          </a:p>
          <a:p>
            <a:endParaRPr lang="en-US" dirty="0"/>
          </a:p>
        </p:txBody>
      </p:sp>
    </p:spTree>
    <p:extLst>
      <p:ext uri="{BB962C8B-B14F-4D97-AF65-F5344CB8AC3E}">
        <p14:creationId xmlns:p14="http://schemas.microsoft.com/office/powerpoint/2010/main" val="4721664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4050633"/>
            <a:ext cx="8229600" cy="2446420"/>
          </a:xfrm>
        </p:spPr>
        <p:txBody>
          <a:bodyPr>
            <a:normAutofit fontScale="70000" lnSpcReduction="20000"/>
          </a:bodyPr>
          <a:lstStyle/>
          <a:p>
            <a:r>
              <a:rPr lang="en-US" dirty="0" smtClean="0"/>
              <a:t>“</a:t>
            </a:r>
            <a:r>
              <a:rPr lang="en-GB" dirty="0"/>
              <a:t>In addition to gaining access to web companies' servers and asking for phone metadata, we've now learned that both the U.S. and the U.K. spy agencies </a:t>
            </a:r>
            <a:r>
              <a:rPr lang="en-GB" dirty="0" smtClean="0"/>
              <a:t>are </a:t>
            </a:r>
            <a:r>
              <a:rPr lang="en-GB" dirty="0" smtClean="0">
                <a:hlinkClick r:id="rId3"/>
              </a:rPr>
              <a:t>tapping </a:t>
            </a:r>
            <a:r>
              <a:rPr lang="en-GB" dirty="0">
                <a:hlinkClick r:id="rId3"/>
              </a:rPr>
              <a:t>directly</a:t>
            </a:r>
            <a:r>
              <a:rPr lang="en-GB" dirty="0"/>
              <a:t> into the Internet's backbone -- the undersea </a:t>
            </a:r>
            <a:r>
              <a:rPr lang="en-GB" dirty="0" err="1"/>
              <a:t>fiber</a:t>
            </a:r>
            <a:r>
              <a:rPr lang="en-GB" dirty="0"/>
              <a:t> optic cables that shuttle online communications between countries and servers. For some privacy activists, this process is even more worrisome than monitoring call metadata because it allows governments to make copies of </a:t>
            </a:r>
            <a:r>
              <a:rPr lang="en-GB" i="1" dirty="0"/>
              <a:t>everything</a:t>
            </a:r>
            <a:r>
              <a:rPr lang="en-GB" dirty="0"/>
              <a:t> that transverses these cables, if they wanted to</a:t>
            </a:r>
            <a:r>
              <a:rPr lang="en-GB" dirty="0" smtClean="0"/>
              <a:t>.”</a:t>
            </a:r>
            <a:endParaRPr lang="en-GB" dirty="0"/>
          </a:p>
          <a:p>
            <a:endParaRPr lang="en-US" dirty="0"/>
          </a:p>
        </p:txBody>
      </p:sp>
      <p:pic>
        <p:nvPicPr>
          <p:cNvPr id="4" name="Picture 3"/>
          <p:cNvPicPr>
            <a:picLocks noChangeAspect="1"/>
          </p:cNvPicPr>
          <p:nvPr/>
        </p:nvPicPr>
        <p:blipFill>
          <a:blip r:embed="rId4"/>
          <a:stretch>
            <a:fillRect/>
          </a:stretch>
        </p:blipFill>
        <p:spPr>
          <a:xfrm>
            <a:off x="0" y="0"/>
            <a:ext cx="9144000" cy="3810000"/>
          </a:xfrm>
          <a:prstGeom prst="rect">
            <a:avLst/>
          </a:prstGeom>
        </p:spPr>
      </p:pic>
    </p:spTree>
    <p:extLst>
      <p:ext uri="{BB962C8B-B14F-4D97-AF65-F5344CB8AC3E}">
        <p14:creationId xmlns:p14="http://schemas.microsoft.com/office/powerpoint/2010/main" val="3142596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“Mastering the Internet”</a:t>
            </a:r>
            <a:endParaRPr lang="en-US" dirty="0"/>
          </a:p>
        </p:txBody>
      </p:sp>
      <p:sp>
        <p:nvSpPr>
          <p:cNvPr id="3" name="Content Placeholder 2"/>
          <p:cNvSpPr>
            <a:spLocks noGrp="1"/>
          </p:cNvSpPr>
          <p:nvPr>
            <p:ph idx="1"/>
          </p:nvPr>
        </p:nvSpPr>
        <p:spPr>
          <a:xfrm>
            <a:off x="457200" y="1600200"/>
            <a:ext cx="8229600" cy="4896853"/>
          </a:xfrm>
        </p:spPr>
        <p:txBody>
          <a:bodyPr>
            <a:normAutofit fontScale="62500" lnSpcReduction="20000"/>
          </a:bodyPr>
          <a:lstStyle/>
          <a:p>
            <a:r>
              <a:rPr lang="en-GB" dirty="0"/>
              <a:t>The British surveillance programs have fittingly sinister titles: "Mastering the Internet" and "Global Telecoms </a:t>
            </a:r>
            <a:r>
              <a:rPr lang="en-GB" dirty="0" smtClean="0"/>
              <a:t>Exploitation”.</a:t>
            </a:r>
            <a:endParaRPr lang="en-GB" dirty="0"/>
          </a:p>
          <a:p>
            <a:r>
              <a:rPr lang="en-GB" dirty="0"/>
              <a:t>This includes recordings of phone calls, the content of email messages, entries on Facebook and the history of any internet user's access to websites -- all of which is deemed legal, even though the warrant system was supposed to limit interception to a specified range of targets</a:t>
            </a:r>
            <a:r>
              <a:rPr lang="en-GB" dirty="0" smtClean="0"/>
              <a:t>.</a:t>
            </a:r>
          </a:p>
          <a:p>
            <a:r>
              <a:rPr lang="en-GB" dirty="0"/>
              <a:t>Edward Snowden called the British spy agency GCHQ "worse than" the NSA, saying it represents the first "full take" system, in which surveillance networks catch all Internet traffic regardless of its content. </a:t>
            </a:r>
            <a:r>
              <a:rPr lang="en-GB" dirty="0" smtClean="0"/>
              <a:t>Snowden was asked </a:t>
            </a:r>
            <a:r>
              <a:rPr lang="en-GB" dirty="0"/>
              <a:t>if "anyone could </a:t>
            </a:r>
            <a:r>
              <a:rPr lang="en-GB" dirty="0" smtClean="0"/>
              <a:t>escape” he states:</a:t>
            </a:r>
            <a:endParaRPr lang="en-GB" dirty="0"/>
          </a:p>
          <a:p>
            <a:r>
              <a:rPr lang="en-GB" dirty="0"/>
              <a:t>"Well, if you had the choice, you should never send information over British lines or British servers," </a:t>
            </a:r>
            <a:r>
              <a:rPr lang="en-GB" u="sng" dirty="0">
                <a:hlinkClick r:id="rId3"/>
              </a:rPr>
              <a:t>Snowden said</a:t>
            </a:r>
            <a:r>
              <a:rPr lang="en-GB" dirty="0"/>
              <a:t>. "Even the Queen's </a:t>
            </a:r>
            <a:r>
              <a:rPr lang="en-GB" dirty="0" err="1"/>
              <a:t>selfies</a:t>
            </a:r>
            <a:r>
              <a:rPr lang="en-GB" dirty="0"/>
              <a:t> with her lifeguards would be recorded, if they existed</a:t>
            </a:r>
            <a:r>
              <a:rPr lang="en-GB" dirty="0" smtClean="0"/>
              <a:t>.”</a:t>
            </a:r>
          </a:p>
          <a:p>
            <a:r>
              <a:rPr lang="en-GB" dirty="0"/>
              <a:t>T</a:t>
            </a:r>
            <a:r>
              <a:rPr lang="en-GB" dirty="0" smtClean="0"/>
              <a:t>he </a:t>
            </a:r>
            <a:r>
              <a:rPr lang="en-GB" dirty="0"/>
              <a:t>British agency, the GCHQ, has defended their practices by saying that they are merely looking for a few suspicious "</a:t>
            </a:r>
            <a:r>
              <a:rPr lang="en-GB" dirty="0">
                <a:hlinkClick r:id="rId4"/>
              </a:rPr>
              <a:t>needles</a:t>
            </a:r>
            <a:r>
              <a:rPr lang="en-GB" dirty="0"/>
              <a:t>" in a giant haystack of data, and that the techniques have allowed them to uncover terrorist plots.</a:t>
            </a:r>
          </a:p>
          <a:p>
            <a:endParaRPr lang="en-GB" dirty="0"/>
          </a:p>
          <a:p>
            <a:pPr marL="0" indent="0">
              <a:buNone/>
            </a:pPr>
            <a:endParaRPr lang="en-GB" dirty="0"/>
          </a:p>
          <a:p>
            <a:endParaRPr lang="en-US" dirty="0"/>
          </a:p>
        </p:txBody>
      </p:sp>
    </p:spTree>
    <p:extLst>
      <p:ext uri="{BB962C8B-B14F-4D97-AF65-F5344CB8AC3E}">
        <p14:creationId xmlns:p14="http://schemas.microsoft.com/office/powerpoint/2010/main" val="30930325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Manufacturing Consent: The Political Economy of the Mass Media</a:t>
            </a:r>
            <a:endParaRPr lang="en-US" dirty="0"/>
          </a:p>
        </p:txBody>
      </p:sp>
      <p:sp>
        <p:nvSpPr>
          <p:cNvPr id="3" name="Content Placeholder 2"/>
          <p:cNvSpPr>
            <a:spLocks noGrp="1"/>
          </p:cNvSpPr>
          <p:nvPr>
            <p:ph idx="1"/>
          </p:nvPr>
        </p:nvSpPr>
        <p:spPr/>
        <p:txBody>
          <a:bodyPr>
            <a:normAutofit lnSpcReduction="10000"/>
          </a:bodyPr>
          <a:lstStyle/>
          <a:p>
            <a:r>
              <a:rPr lang="en-US" dirty="0" smtClean="0"/>
              <a:t>“entertainment has the merit not only of being better suited to helping sell goods; it is an effective vehicle for hidden ideological messages. Furthermore, in a system of high and growing inequality, entertainment is the contemporary equivalent of the Roman “game of the circus” that diverts the public from politics and generates a political apathy that is helpful to preservation of the status quo” (Herman and Chomsky xviii)</a:t>
            </a:r>
            <a:endParaRPr lang="en-US" dirty="0"/>
          </a:p>
        </p:txBody>
      </p:sp>
    </p:spTree>
    <p:extLst>
      <p:ext uri="{BB962C8B-B14F-4D97-AF65-F5344CB8AC3E}">
        <p14:creationId xmlns:p14="http://schemas.microsoft.com/office/powerpoint/2010/main" val="25772774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 Neutrality</a:t>
            </a:r>
            <a:endParaRPr lang="en-US" dirty="0"/>
          </a:p>
        </p:txBody>
      </p:sp>
      <p:sp>
        <p:nvSpPr>
          <p:cNvPr id="3" name="Content Placeholder 2"/>
          <p:cNvSpPr>
            <a:spLocks noGrp="1"/>
          </p:cNvSpPr>
          <p:nvPr>
            <p:ph idx="1"/>
          </p:nvPr>
        </p:nvSpPr>
        <p:spPr/>
        <p:txBody>
          <a:bodyPr/>
          <a:lstStyle/>
          <a:p>
            <a:r>
              <a:rPr lang="en-US" dirty="0" smtClean="0"/>
              <a:t>The Federal Communications Commission voted to discard the Net Neutrality rules in December 2017</a:t>
            </a:r>
            <a:endParaRPr lang="en-US" dirty="0"/>
          </a:p>
        </p:txBody>
      </p:sp>
    </p:spTree>
    <p:extLst>
      <p:ext uri="{BB962C8B-B14F-4D97-AF65-F5344CB8AC3E}">
        <p14:creationId xmlns:p14="http://schemas.microsoft.com/office/powerpoint/2010/main" val="20395971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smtClean="0"/>
              <a:t>Education </a:t>
            </a:r>
            <a:r>
              <a:rPr lang="en-GB" dirty="0"/>
              <a:t>as a crucial site of </a:t>
            </a:r>
            <a:r>
              <a:rPr lang="en-GB" dirty="0" smtClean="0"/>
              <a:t>struggle</a:t>
            </a:r>
            <a:r>
              <a:rPr lang="en-GB" dirty="0"/>
              <a:t/>
            </a:r>
            <a:br>
              <a:rPr lang="en-GB" dirty="0"/>
            </a:br>
            <a:endParaRPr lang="en-US" dirty="0"/>
          </a:p>
        </p:txBody>
      </p:sp>
      <p:sp>
        <p:nvSpPr>
          <p:cNvPr id="3" name="Content Placeholder 2"/>
          <p:cNvSpPr>
            <a:spLocks noGrp="1"/>
          </p:cNvSpPr>
          <p:nvPr>
            <p:ph idx="1"/>
          </p:nvPr>
        </p:nvSpPr>
        <p:spPr>
          <a:xfrm>
            <a:off x="457200" y="1136386"/>
            <a:ext cx="8229600" cy="5581656"/>
          </a:xfrm>
        </p:spPr>
        <p:txBody>
          <a:bodyPr>
            <a:normAutofit fontScale="62500" lnSpcReduction="20000"/>
          </a:bodyPr>
          <a:lstStyle/>
          <a:p>
            <a:pPr marL="514350" lvl="0" indent="-514350">
              <a:buFont typeface="+mj-lt"/>
              <a:buAutoNum type="arabicPeriod"/>
            </a:pPr>
            <a:r>
              <a:rPr lang="en-GB" dirty="0"/>
              <a:t>What effect does the privatisation of knowledge by corporations have on freedom of information? Discuss with reference to Aaron Swartz's Guerrilla Open Access Manifesto.</a:t>
            </a:r>
          </a:p>
          <a:p>
            <a:pPr marL="514350" lvl="0" indent="-514350">
              <a:buFont typeface="+mj-lt"/>
              <a:buAutoNum type="arabicPeriod"/>
            </a:pPr>
            <a:r>
              <a:rPr lang="en-GB" dirty="0"/>
              <a:t>How can we create curriculums that encourage students to read the world critically?</a:t>
            </a:r>
          </a:p>
          <a:p>
            <a:pPr marL="514350" lvl="0" indent="-514350">
              <a:buFont typeface="+mj-lt"/>
              <a:buAutoNum type="arabicPeriod"/>
            </a:pPr>
            <a:r>
              <a:rPr lang="en-GB" dirty="0"/>
              <a:t>Explore what is meant by Henry Giroux’s contention that “power works through the production, distribution and consumption of knowledge within particular institutional contexts and seeks to constitute students as informed subjects and social agents”.</a:t>
            </a:r>
          </a:p>
          <a:p>
            <a:pPr marL="514350" lvl="0" indent="-514350">
              <a:buFont typeface="+mj-lt"/>
              <a:buAutoNum type="arabicPeriod"/>
            </a:pPr>
            <a:r>
              <a:rPr lang="en-GB" dirty="0"/>
              <a:t>Explore whether it is important to create a space in Universities where students have “unconditional freedom to question and assert” (Giroux)</a:t>
            </a:r>
          </a:p>
          <a:p>
            <a:pPr marL="514350" lvl="0" indent="-514350">
              <a:buFont typeface="+mj-lt"/>
              <a:buAutoNum type="arabicPeriod"/>
            </a:pPr>
            <a:r>
              <a:rPr lang="en-GB" dirty="0"/>
              <a:t>Examine how you might respond to some of the questions that Giroux poses: “What is the role of teachers and academics as public intellectuals? Whose interests does public and higher education serve? How might it be possible to understand and engage the diverse contexts in which education takes place? What is the role of education as a public good? How do we make knowledge meaningful in order to make it critical and transformative?”</a:t>
            </a:r>
          </a:p>
          <a:p>
            <a:pPr marL="514350" lvl="0" indent="-514350">
              <a:buFont typeface="+mj-lt"/>
              <a:buAutoNum type="arabicPeriod"/>
            </a:pPr>
            <a:r>
              <a:rPr lang="en-GB" dirty="0"/>
              <a:t>Paulo </a:t>
            </a:r>
            <a:r>
              <a:rPr lang="en-GB" dirty="0" err="1"/>
              <a:t>Freire</a:t>
            </a:r>
            <a:r>
              <a:rPr lang="en-GB" dirty="0"/>
              <a:t> argued that for education to enable freedom, it must attempt to expand the possibilities for human agency and this in turn will enable democracy. Discuss.</a:t>
            </a:r>
          </a:p>
          <a:p>
            <a:endParaRPr lang="en-US" dirty="0"/>
          </a:p>
        </p:txBody>
      </p:sp>
    </p:spTree>
    <p:extLst>
      <p:ext uri="{BB962C8B-B14F-4D97-AF65-F5344CB8AC3E}">
        <p14:creationId xmlns:p14="http://schemas.microsoft.com/office/powerpoint/2010/main" val="20635862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Blogging</a:t>
            </a:r>
            <a:endParaRPr lang="en-US" dirty="0"/>
          </a:p>
        </p:txBody>
      </p:sp>
      <p:sp>
        <p:nvSpPr>
          <p:cNvPr id="3" name="Content Placeholder 2"/>
          <p:cNvSpPr>
            <a:spLocks noGrp="1"/>
          </p:cNvSpPr>
          <p:nvPr>
            <p:ph idx="1"/>
          </p:nvPr>
        </p:nvSpPr>
        <p:spPr/>
        <p:txBody>
          <a:bodyPr>
            <a:normAutofit fontScale="92500" lnSpcReduction="10000"/>
          </a:bodyPr>
          <a:lstStyle/>
          <a:p>
            <a:pPr marL="514350" lvl="0" indent="-514350">
              <a:buFont typeface="+mj-lt"/>
              <a:buAutoNum type="arabicPeriod"/>
            </a:pPr>
            <a:r>
              <a:rPr lang="en-GB" dirty="0"/>
              <a:t>Examine the link between social inequality and educational inequality.</a:t>
            </a:r>
          </a:p>
          <a:p>
            <a:pPr marL="514350" lvl="0" indent="-514350">
              <a:buFont typeface="+mj-lt"/>
              <a:buAutoNum type="arabicPeriod"/>
            </a:pPr>
            <a:r>
              <a:rPr lang="en-GB" dirty="0" smtClean="0"/>
              <a:t>"</a:t>
            </a:r>
            <a:r>
              <a:rPr lang="en-GB" dirty="0"/>
              <a:t>Subjects of Western scholarship are enduringly pale, male (and often stale); where people of colour do appear, they are all too often </a:t>
            </a:r>
            <a:r>
              <a:rPr lang="en-GB" dirty="0" err="1"/>
              <a:t>tokenistically</a:t>
            </a:r>
            <a:r>
              <a:rPr lang="en-GB" dirty="0"/>
              <a:t> represented, spoken on behalf of, or reduced to objects of scholarship" (</a:t>
            </a:r>
            <a:r>
              <a:rPr lang="en-GB" dirty="0" err="1"/>
              <a:t>Bhambra</a:t>
            </a:r>
            <a:r>
              <a:rPr lang="en-GB" dirty="0"/>
              <a:t> et al 2018). Discuss</a:t>
            </a:r>
            <a:r>
              <a:rPr lang="en-GB" dirty="0" smtClean="0"/>
              <a:t>.</a:t>
            </a:r>
          </a:p>
          <a:p>
            <a:pPr marL="514350" lvl="0" indent="-514350">
              <a:buFont typeface="+mj-lt"/>
              <a:buAutoNum type="arabicPeriod"/>
            </a:pPr>
            <a:r>
              <a:rPr lang="en-GB" dirty="0" smtClean="0"/>
              <a:t>The current use of technology is “hijacking our minds and society”. Discuss.</a:t>
            </a:r>
            <a:endParaRPr lang="en-GB" dirty="0"/>
          </a:p>
          <a:p>
            <a:endParaRPr lang="en-US" dirty="0"/>
          </a:p>
        </p:txBody>
      </p:sp>
    </p:spTree>
    <p:extLst>
      <p:ext uri="{BB962C8B-B14F-4D97-AF65-F5344CB8AC3E}">
        <p14:creationId xmlns:p14="http://schemas.microsoft.com/office/powerpoint/2010/main" val="29614163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Swartz, Education and the Internet</a:t>
            </a:r>
            <a:endParaRPr lang="en-US" dirty="0"/>
          </a:p>
        </p:txBody>
      </p:sp>
      <p:sp>
        <p:nvSpPr>
          <p:cNvPr id="3" name="Content Placeholder 2"/>
          <p:cNvSpPr>
            <a:spLocks noGrp="1"/>
          </p:cNvSpPr>
          <p:nvPr>
            <p:ph idx="1"/>
          </p:nvPr>
        </p:nvSpPr>
        <p:spPr/>
        <p:txBody>
          <a:bodyPr/>
          <a:lstStyle/>
          <a:p>
            <a:r>
              <a:rPr lang="en-US" dirty="0" smtClean="0"/>
              <a:t>What connections can be drawn between the way the Internet is being used by institutions, the government, and the way in which Swartz was hounded for trying to make information free and open access for all?</a:t>
            </a:r>
            <a:endParaRPr lang="en-US" dirty="0"/>
          </a:p>
        </p:txBody>
      </p:sp>
    </p:spTree>
    <p:extLst>
      <p:ext uri="{BB962C8B-B14F-4D97-AF65-F5344CB8AC3E}">
        <p14:creationId xmlns:p14="http://schemas.microsoft.com/office/powerpoint/2010/main" val="180609212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b="1" dirty="0" smtClean="0">
                <a:ln w="22225">
                  <a:solidFill>
                    <a:schemeClr val="accent2"/>
                  </a:solidFill>
                  <a:prstDash val="solid"/>
                </a:ln>
                <a:solidFill>
                  <a:schemeClr val="accent2">
                    <a:lumMod val="40000"/>
                    <a:lumOff val="60000"/>
                  </a:schemeClr>
                </a:solidFill>
              </a:rPr>
              <a:t>Social Media Influences Buying Decisions</a:t>
            </a:r>
            <a:endParaRPr lang="en-GB" b="1" dirty="0">
              <a:ln w="22225">
                <a:solidFill>
                  <a:schemeClr val="accent2"/>
                </a:solidFill>
                <a:prstDash val="solid"/>
              </a:ln>
              <a:solidFill>
                <a:schemeClr val="accent2">
                  <a:lumMod val="40000"/>
                  <a:lumOff val="60000"/>
                </a:schemeClr>
              </a:solidFill>
            </a:endParaRPr>
          </a:p>
        </p:txBody>
      </p:sp>
      <p:sp>
        <p:nvSpPr>
          <p:cNvPr id="3" name="Content Placeholder 2"/>
          <p:cNvSpPr>
            <a:spLocks noGrp="1"/>
          </p:cNvSpPr>
          <p:nvPr>
            <p:ph idx="1"/>
          </p:nvPr>
        </p:nvSpPr>
        <p:spPr>
          <a:xfrm>
            <a:off x="457200" y="1600201"/>
            <a:ext cx="8229600" cy="3522644"/>
          </a:xfrm>
        </p:spPr>
        <p:style>
          <a:lnRef idx="2">
            <a:schemeClr val="accent2">
              <a:shade val="50000"/>
            </a:schemeClr>
          </a:lnRef>
          <a:fillRef idx="1">
            <a:schemeClr val="accent2"/>
          </a:fillRef>
          <a:effectRef idx="0">
            <a:schemeClr val="accent2"/>
          </a:effectRef>
          <a:fontRef idx="minor">
            <a:schemeClr val="lt1"/>
          </a:fontRef>
        </p:style>
        <p:txBody>
          <a:bodyPr>
            <a:normAutofit fontScale="85000" lnSpcReduction="20000"/>
          </a:bodyPr>
          <a:lstStyle/>
          <a:p>
            <a:r>
              <a:rPr lang="en-US" dirty="0"/>
              <a:t>The power of social media to influence buying decisions has surged. </a:t>
            </a:r>
            <a:r>
              <a:rPr lang="en-US" dirty="0" smtClean="0"/>
              <a:t>In one of the most comprehensive studies to date, </a:t>
            </a:r>
            <a:r>
              <a:rPr lang="en-US" dirty="0"/>
              <a:t>McKinsey recently surveyed 20,000 consumers in Europe and found that social recommendations are behind more than a quarter of all purchases made. </a:t>
            </a:r>
            <a:endParaRPr lang="en-US" dirty="0" smtClean="0"/>
          </a:p>
          <a:p>
            <a:r>
              <a:rPr lang="en-US" dirty="0" smtClean="0"/>
              <a:t>This </a:t>
            </a:r>
            <a:r>
              <a:rPr lang="en-US" dirty="0"/>
              <a:t>is well above the 10% to 15% that’s been estimated in earlier research. And in the majority of cases, the McKinsey report found, these social updates had a direct impact on buying decisions</a:t>
            </a:r>
            <a:r>
              <a:rPr lang="en-US" dirty="0" smtClean="0"/>
              <a:t>.</a:t>
            </a:r>
          </a:p>
        </p:txBody>
      </p:sp>
      <p:pic>
        <p:nvPicPr>
          <p:cNvPr id="1028" name="Picture 4" descr="Image result for online purchas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122843"/>
            <a:ext cx="3214688" cy="163495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online purchas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39150" y="5122844"/>
            <a:ext cx="3004850" cy="173515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637482" y="7336368"/>
            <a:ext cx="184666" cy="369332"/>
          </a:xfrm>
          <a:prstGeom prst="rect">
            <a:avLst/>
          </a:prstGeom>
          <a:noFill/>
        </p:spPr>
        <p:txBody>
          <a:bodyPr wrap="none" rtlCol="0">
            <a:spAutoFit/>
          </a:bodyPr>
          <a:lstStyle/>
          <a:p>
            <a:endParaRPr lang="en-US" dirty="0"/>
          </a:p>
        </p:txBody>
      </p:sp>
      <p:sp>
        <p:nvSpPr>
          <p:cNvPr id="5" name="TextBox 4"/>
          <p:cNvSpPr txBox="1"/>
          <p:nvPr/>
        </p:nvSpPr>
        <p:spPr>
          <a:xfrm>
            <a:off x="2289133" y="7369791"/>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051026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488"/>
            <a:ext cx="8229600" cy="890100"/>
          </a:xfrm>
        </p:spPr>
        <p:txBody>
          <a:bodyPr>
            <a:normAutofit fontScale="90000"/>
          </a:bodyPr>
          <a:lstStyle/>
          <a:p>
            <a:r>
              <a:rPr lang="en-US" dirty="0" smtClean="0"/>
              <a:t>Education as a Crucial Site of Struggle</a:t>
            </a:r>
            <a:endParaRPr lang="en-US" dirty="0"/>
          </a:p>
        </p:txBody>
      </p:sp>
      <p:sp>
        <p:nvSpPr>
          <p:cNvPr id="3" name="Content Placeholder 2"/>
          <p:cNvSpPr>
            <a:spLocks noGrp="1"/>
          </p:cNvSpPr>
          <p:nvPr>
            <p:ph idx="1"/>
          </p:nvPr>
        </p:nvSpPr>
        <p:spPr>
          <a:xfrm>
            <a:off x="457200" y="972588"/>
            <a:ext cx="8229600" cy="4674027"/>
          </a:xfrm>
        </p:spPr>
        <p:txBody>
          <a:bodyPr>
            <a:normAutofit fontScale="77500" lnSpcReduction="20000"/>
          </a:bodyPr>
          <a:lstStyle/>
          <a:p>
            <a:r>
              <a:rPr lang="en-US" dirty="0" smtClean="0"/>
              <a:t>This session will explore the importance of the Internet as a tool for freedom of expression and creativity. Aaron Swartz downloaded millions of articles from JSTOR, an academic database, because he thought information should be freely available for all. Swartz was arrested in January 2011 and he committed suicide 11 January 2013, while waiting federal trail, his charges meant he was facing bankruptcy and a potential jail sentence of 35 years. We will </a:t>
            </a:r>
            <a:r>
              <a:rPr lang="en-US" dirty="0" err="1" smtClean="0"/>
              <a:t>analyse</a:t>
            </a:r>
            <a:r>
              <a:rPr lang="en-US" dirty="0" smtClean="0"/>
              <a:t> the censorship of the web in relation to education, and whether education in higher educational establishments encourages students to read the world critically, enabling freedom and democracy, or whether institutions use education as an instrument of power.</a:t>
            </a:r>
            <a:endParaRPr lang="en-US" dirty="0"/>
          </a:p>
        </p:txBody>
      </p:sp>
      <p:pic>
        <p:nvPicPr>
          <p:cNvPr id="4" name="Picture 3"/>
          <p:cNvPicPr>
            <a:picLocks noChangeAspect="1"/>
          </p:cNvPicPr>
          <p:nvPr/>
        </p:nvPicPr>
        <p:blipFill>
          <a:blip r:embed="rId2"/>
          <a:stretch>
            <a:fillRect/>
          </a:stretch>
        </p:blipFill>
        <p:spPr>
          <a:xfrm>
            <a:off x="5334000" y="5099538"/>
            <a:ext cx="3810000" cy="1758461"/>
          </a:xfrm>
          <a:prstGeom prst="rect">
            <a:avLst/>
          </a:prstGeom>
        </p:spPr>
      </p:pic>
    </p:spTree>
    <p:extLst>
      <p:ext uri="{BB962C8B-B14F-4D97-AF65-F5344CB8AC3E}">
        <p14:creationId xmlns:p14="http://schemas.microsoft.com/office/powerpoint/2010/main" val="116457134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3542" y="354106"/>
            <a:ext cx="4516916" cy="1327131"/>
          </a:xfrm>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pPr algn="ctr"/>
            <a:r>
              <a:rPr lang="en-US" dirty="0" smtClean="0"/>
              <a:t>Facebook Exploits Users</a:t>
            </a:r>
            <a:r>
              <a:rPr lang="en-US" dirty="0"/>
              <a:t>' P</a:t>
            </a:r>
            <a:r>
              <a:rPr lang="en-GB" dirty="0" err="1" smtClean="0"/>
              <a:t>ersonal</a:t>
            </a:r>
            <a:r>
              <a:rPr lang="en-GB" dirty="0" smtClean="0"/>
              <a:t> </a:t>
            </a:r>
            <a:r>
              <a:rPr lang="en-GB" dirty="0"/>
              <a:t>D</a:t>
            </a:r>
            <a:r>
              <a:rPr lang="en-GB" dirty="0" smtClean="0"/>
              <a:t>ata</a:t>
            </a:r>
            <a:endParaRPr lang="en-GB" dirty="0"/>
          </a:p>
        </p:txBody>
      </p:sp>
      <p:sp>
        <p:nvSpPr>
          <p:cNvPr id="3" name="Content Placeholder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70000" lnSpcReduction="20000"/>
          </a:bodyPr>
          <a:lstStyle/>
          <a:p>
            <a:r>
              <a:rPr lang="en-US" dirty="0"/>
              <a:t>Facebook executives promote advertising campaigns that exploit Facebook users' emotional states—and </a:t>
            </a:r>
            <a:r>
              <a:rPr lang="en-US" dirty="0" smtClean="0"/>
              <a:t>are </a:t>
            </a:r>
            <a:r>
              <a:rPr lang="en-US" dirty="0"/>
              <a:t>aimed at users as young as 14 years old.</a:t>
            </a:r>
          </a:p>
          <a:p>
            <a:r>
              <a:rPr lang="en-US" dirty="0"/>
              <a:t>According to </a:t>
            </a:r>
            <a:r>
              <a:rPr lang="en-US" dirty="0" smtClean="0"/>
              <a:t>a </a:t>
            </a:r>
            <a:r>
              <a:rPr lang="en-US" dirty="0"/>
              <a:t>report, the selling point of this 2017 document is that Facebook's algorithms can determine, and allow advertisers to pinpoint, "moments when young people need a confidence boost." If that phrase isn't clear enough, Facebook's document offers a </a:t>
            </a:r>
            <a:r>
              <a:rPr lang="en-US" dirty="0" smtClean="0"/>
              <a:t>list </a:t>
            </a:r>
            <a:r>
              <a:rPr lang="en-US" dirty="0"/>
              <a:t>of teen emotional states that the company claims it can estimate based on how teens use the service, including "worthless," "insecure," "defeated," "anxious," "silly," "useless," "stupid," "overwhelmed," "stressed," and "a failure."</a:t>
            </a:r>
          </a:p>
          <a:p>
            <a:r>
              <a:rPr lang="en-US" i="1" dirty="0" smtClean="0"/>
              <a:t>The </a:t>
            </a:r>
            <a:r>
              <a:rPr lang="en-US" dirty="0" smtClean="0"/>
              <a:t>documents </a:t>
            </a:r>
            <a:r>
              <a:rPr lang="en-US" dirty="0"/>
              <a:t>also reveal a particular interest in helping advertisers target moments in which young users are interested in "looking good and body confidence” or “working out and losing weight."</a:t>
            </a:r>
          </a:p>
          <a:p>
            <a:endParaRPr lang="en-GB" dirty="0"/>
          </a:p>
        </p:txBody>
      </p:sp>
      <p:pic>
        <p:nvPicPr>
          <p:cNvPr id="4" name="Picture 3"/>
          <p:cNvPicPr>
            <a:picLocks noChangeAspect="1"/>
          </p:cNvPicPr>
          <p:nvPr/>
        </p:nvPicPr>
        <p:blipFill>
          <a:blip r:embed="rId3"/>
          <a:stretch>
            <a:fillRect/>
          </a:stretch>
        </p:blipFill>
        <p:spPr>
          <a:xfrm>
            <a:off x="6830458" y="365124"/>
            <a:ext cx="2313542" cy="1325563"/>
          </a:xfrm>
          <a:prstGeom prst="rect">
            <a:avLst/>
          </a:prstGeom>
        </p:spPr>
      </p:pic>
      <p:pic>
        <p:nvPicPr>
          <p:cNvPr id="5" name="Picture 4"/>
          <p:cNvPicPr>
            <a:picLocks noChangeAspect="1"/>
          </p:cNvPicPr>
          <p:nvPr/>
        </p:nvPicPr>
        <p:blipFill>
          <a:blip r:embed="rId3"/>
          <a:stretch>
            <a:fillRect/>
          </a:stretch>
        </p:blipFill>
        <p:spPr>
          <a:xfrm>
            <a:off x="0" y="365124"/>
            <a:ext cx="2313542" cy="1325563"/>
          </a:xfrm>
          <a:prstGeom prst="rect">
            <a:avLst/>
          </a:prstGeom>
        </p:spPr>
      </p:pic>
    </p:spTree>
    <p:extLst>
      <p:ext uri="{BB962C8B-B14F-4D97-AF65-F5344CB8AC3E}">
        <p14:creationId xmlns:p14="http://schemas.microsoft.com/office/powerpoint/2010/main" val="100875968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 </a:t>
            </a:r>
            <a:r>
              <a:rPr lang="en-US" dirty="0" err="1" smtClean="0"/>
              <a:t>Responsibilisation</a:t>
            </a:r>
            <a:endParaRPr lang="en-US" dirty="0"/>
          </a:p>
        </p:txBody>
      </p:sp>
      <p:sp>
        <p:nvSpPr>
          <p:cNvPr id="3" name="Content Placeholder 2"/>
          <p:cNvSpPr>
            <a:spLocks noGrp="1"/>
          </p:cNvSpPr>
          <p:nvPr>
            <p:ph idx="1"/>
          </p:nvPr>
        </p:nvSpPr>
        <p:spPr/>
        <p:txBody>
          <a:bodyPr/>
          <a:lstStyle/>
          <a:p>
            <a:r>
              <a:rPr lang="en-US" dirty="0" smtClean="0">
                <a:hlinkClick r:id="rId2"/>
              </a:rPr>
              <a:t>https://www.youtube.com/watch?v=JU7My4vGB4Y</a:t>
            </a:r>
            <a:endParaRPr lang="en-US" dirty="0"/>
          </a:p>
          <a:p>
            <a:r>
              <a:rPr lang="en-US" dirty="0" smtClean="0">
                <a:hlinkClick r:id="rId3"/>
              </a:rPr>
              <a:t>https://www.google.com/webmasters/tools/legal-removal-request?complaint_type=rtbf</a:t>
            </a:r>
            <a:endParaRPr lang="en-US" dirty="0" smtClean="0"/>
          </a:p>
          <a:p>
            <a:endParaRPr lang="en-US" dirty="0"/>
          </a:p>
        </p:txBody>
      </p:sp>
    </p:spTree>
    <p:extLst>
      <p:ext uri="{BB962C8B-B14F-4D97-AF65-F5344CB8AC3E}">
        <p14:creationId xmlns:p14="http://schemas.microsoft.com/office/powerpoint/2010/main" val="28429855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 to be forgotten</a:t>
            </a:r>
            <a:endParaRPr lang="en-US" dirty="0"/>
          </a:p>
        </p:txBody>
      </p:sp>
      <p:sp>
        <p:nvSpPr>
          <p:cNvPr id="3" name="Content Placeholder 2"/>
          <p:cNvSpPr>
            <a:spLocks noGrp="1"/>
          </p:cNvSpPr>
          <p:nvPr>
            <p:ph idx="1"/>
          </p:nvPr>
        </p:nvSpPr>
        <p:spPr/>
        <p:txBody>
          <a:bodyPr/>
          <a:lstStyle/>
          <a:p>
            <a:r>
              <a:rPr lang="en-US" dirty="0" smtClean="0"/>
              <a:t>Do we have a right to be forgotten?</a:t>
            </a:r>
          </a:p>
          <a:p>
            <a:r>
              <a:rPr lang="en-US" dirty="0" smtClean="0"/>
              <a:t>https</a:t>
            </a:r>
            <a:r>
              <a:rPr lang="en-US" dirty="0"/>
              <a:t>://</a:t>
            </a:r>
            <a:r>
              <a:rPr lang="en-US" dirty="0" err="1"/>
              <a:t>www.theguardian.com</a:t>
            </a:r>
            <a:r>
              <a:rPr lang="en-US" dirty="0"/>
              <a:t>/technology/2017/</a:t>
            </a:r>
            <a:r>
              <a:rPr lang="en-US" dirty="0" err="1"/>
              <a:t>jul</a:t>
            </a:r>
            <a:r>
              <a:rPr lang="en-US" dirty="0"/>
              <a:t>/20/ecj-ruling-google-right-to-be-forgotten-beyond-eu-france-data-removed</a:t>
            </a:r>
          </a:p>
        </p:txBody>
      </p:sp>
    </p:spTree>
    <p:extLst>
      <p:ext uri="{BB962C8B-B14F-4D97-AF65-F5344CB8AC3E}">
        <p14:creationId xmlns:p14="http://schemas.microsoft.com/office/powerpoint/2010/main" val="110560309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Paris Brown’s Twitter Comments</a:t>
            </a:r>
            <a:endParaRPr lang="en-GB" dirty="0"/>
          </a:p>
        </p:txBody>
      </p:sp>
      <p:sp>
        <p:nvSpPr>
          <p:cNvPr id="3" name="Content Placeholder 2"/>
          <p:cNvSpPr>
            <a:spLocks noGrp="1"/>
          </p:cNvSpPr>
          <p:nvPr>
            <p:ph idx="1"/>
          </p:nvPr>
        </p:nvSpPr>
        <p:spPr>
          <a:xfrm>
            <a:off x="457200" y="1417638"/>
            <a:ext cx="8229600" cy="4525963"/>
          </a:xfrm>
        </p:spPr>
        <p:txBody>
          <a:bodyPr/>
          <a:lstStyle/>
          <a:p>
            <a:r>
              <a:rPr lang="en-GB" dirty="0" smtClean="0"/>
              <a:t>What is your opinion of the response she received from the public?</a:t>
            </a:r>
          </a:p>
          <a:p>
            <a:r>
              <a:rPr lang="en-GB" dirty="0" smtClean="0"/>
              <a:t>What are your thoughts on tweets made between the ages of 14 and 16 resulting in a 17 year old not taking up a job she was appointed to?</a:t>
            </a:r>
          </a:p>
          <a:p>
            <a:endParaRPr lang="en-GB" dirty="0"/>
          </a:p>
        </p:txBody>
      </p:sp>
      <p:pic>
        <p:nvPicPr>
          <p:cNvPr id="2060" name="Picture 12" descr="Image result for paris brow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7275" y="4327958"/>
            <a:ext cx="4206726" cy="2530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473482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Social media 'should be fined' for failure to tackle online </a:t>
            </a:r>
            <a:r>
              <a:rPr lang="en-US" b="1" dirty="0" smtClean="0"/>
              <a:t>hate - </a:t>
            </a:r>
            <a:r>
              <a:rPr lang="en-US" b="1" dirty="0" smtClean="0">
                <a:hlinkClick r:id="rId3"/>
              </a:rPr>
              <a:t>VIDEO</a:t>
            </a:r>
            <a:endParaRPr lang="en-GB" dirty="0"/>
          </a:p>
        </p:txBody>
      </p:sp>
      <p:sp>
        <p:nvSpPr>
          <p:cNvPr id="3" name="Content Placeholder 2"/>
          <p:cNvSpPr>
            <a:spLocks noGrp="1"/>
          </p:cNvSpPr>
          <p:nvPr>
            <p:ph idx="1"/>
          </p:nvPr>
        </p:nvSpPr>
        <p:spPr/>
        <p:txBody>
          <a:bodyPr>
            <a:normAutofit fontScale="92500" lnSpcReduction="10000"/>
          </a:bodyPr>
          <a:lstStyle/>
          <a:p>
            <a:r>
              <a:rPr lang="en-US" b="1" dirty="0"/>
              <a:t>Social media companies should be fined for failing to remove illegal or harmful material, a committee of MPs has said.</a:t>
            </a:r>
          </a:p>
          <a:p>
            <a:r>
              <a:rPr lang="en-US" dirty="0"/>
              <a:t>The Home Affairs Select Committee insists many websites are "shamefully far" from tackling the issue, with some putting profits before safety.</a:t>
            </a:r>
          </a:p>
          <a:p>
            <a:r>
              <a:rPr lang="en-US" dirty="0"/>
              <a:t>They want fines to be introduced as punishment and would also like companies to publish quarterly reports, outlining their safeguarding strategy</a:t>
            </a:r>
            <a:r>
              <a:rPr lang="en-US" dirty="0" smtClean="0"/>
              <a:t>.</a:t>
            </a:r>
            <a:endParaRPr lang="en-US" dirty="0"/>
          </a:p>
        </p:txBody>
      </p:sp>
      <p:pic>
        <p:nvPicPr>
          <p:cNvPr id="7170" name="Picture 2" descr="Image result for hate crime onli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08643" y="5558965"/>
            <a:ext cx="3335357" cy="12990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7530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5109" y="5100810"/>
            <a:ext cx="3659666" cy="1630497"/>
          </a:xfrm>
        </p:spPr>
        <p:style>
          <a:lnRef idx="2">
            <a:schemeClr val="accent4">
              <a:shade val="50000"/>
            </a:schemeClr>
          </a:lnRef>
          <a:fillRef idx="1">
            <a:schemeClr val="accent4"/>
          </a:fillRef>
          <a:effectRef idx="0">
            <a:schemeClr val="accent4"/>
          </a:effectRef>
          <a:fontRef idx="minor">
            <a:schemeClr val="lt1"/>
          </a:fontRef>
        </p:style>
        <p:txBody>
          <a:bodyPr>
            <a:normAutofit fontScale="85000" lnSpcReduction="10000"/>
          </a:bodyPr>
          <a:lstStyle/>
          <a:p>
            <a:r>
              <a:rPr lang="en-GB" dirty="0" smtClean="0"/>
              <a:t>Do you use Snapchat?</a:t>
            </a:r>
          </a:p>
          <a:p>
            <a:r>
              <a:rPr lang="en-GB" dirty="0" smtClean="0"/>
              <a:t>Have you read their terms and conditions?</a:t>
            </a:r>
            <a:endParaRPr lang="en-GB" dirty="0"/>
          </a:p>
        </p:txBody>
      </p:sp>
      <p:pic>
        <p:nvPicPr>
          <p:cNvPr id="3074" name="Picture 2" descr="http://ei.marketwatch.com/Multimedia/2015/10/29/Photos/ZH/MW-DY133_snapch_20151029181232_ZH.jpg?uuid=268a6f36-7e8a-11e5-9a2a-0015c588e0f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4169885" cy="501267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agreecompletely.com/wp-content/uploads/2017/03/lightstock_347842_small_john-200x13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5812" y="576950"/>
            <a:ext cx="3610778" cy="282726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750805" y="4384712"/>
            <a:ext cx="2875403" cy="2246769"/>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GB" sz="2800" dirty="0" smtClean="0"/>
              <a:t>What are echo chambers?</a:t>
            </a:r>
          </a:p>
          <a:p>
            <a:r>
              <a:rPr lang="en-GB" sz="2800" dirty="0" smtClean="0"/>
              <a:t>Are they creating a tunnel vision of reality?</a:t>
            </a:r>
          </a:p>
        </p:txBody>
      </p:sp>
    </p:spTree>
    <p:extLst>
      <p:ext uri="{BB962C8B-B14F-4D97-AF65-F5344CB8AC3E}">
        <p14:creationId xmlns:p14="http://schemas.microsoft.com/office/powerpoint/2010/main" val="217233790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Branding</a:t>
            </a:r>
            <a:endParaRPr lang="en-US" dirty="0"/>
          </a:p>
        </p:txBody>
      </p:sp>
      <p:sp>
        <p:nvSpPr>
          <p:cNvPr id="3" name="Content Placeholder 2"/>
          <p:cNvSpPr>
            <a:spLocks noGrp="1"/>
          </p:cNvSpPr>
          <p:nvPr>
            <p:ph idx="1"/>
          </p:nvPr>
        </p:nvSpPr>
        <p:spPr/>
        <p:txBody>
          <a:bodyPr/>
          <a:lstStyle/>
          <a:p>
            <a:r>
              <a:rPr lang="en-US" dirty="0" smtClean="0"/>
              <a:t>How do you use social media?</a:t>
            </a:r>
          </a:p>
          <a:p>
            <a:r>
              <a:rPr lang="en-US" dirty="0" smtClean="0"/>
              <a:t>What does your online profile tell us about you? </a:t>
            </a:r>
          </a:p>
          <a:p>
            <a:r>
              <a:rPr lang="en-US" dirty="0" smtClean="0"/>
              <a:t>Do people perform when online?</a:t>
            </a:r>
          </a:p>
          <a:p>
            <a:r>
              <a:rPr lang="en-US" dirty="0" smtClean="0"/>
              <a:t>How does your online persona compare to your offline persona?</a:t>
            </a:r>
          </a:p>
          <a:p>
            <a:endParaRPr lang="en-US" dirty="0"/>
          </a:p>
          <a:p>
            <a:pPr marL="0" indent="0">
              <a:buNone/>
            </a:pPr>
            <a:endParaRPr lang="en-US" dirty="0" smtClean="0"/>
          </a:p>
        </p:txBody>
      </p:sp>
      <p:pic>
        <p:nvPicPr>
          <p:cNvPr id="4" name="Picture 3"/>
          <p:cNvPicPr>
            <a:picLocks noChangeAspect="1"/>
          </p:cNvPicPr>
          <p:nvPr/>
        </p:nvPicPr>
        <p:blipFill>
          <a:blip r:embed="rId2"/>
          <a:stretch>
            <a:fillRect/>
          </a:stretch>
        </p:blipFill>
        <p:spPr>
          <a:xfrm>
            <a:off x="5343681" y="4775961"/>
            <a:ext cx="2575471" cy="1910053"/>
          </a:xfrm>
          <a:prstGeom prst="rect">
            <a:avLst/>
          </a:prstGeom>
        </p:spPr>
      </p:pic>
    </p:spTree>
    <p:extLst>
      <p:ext uri="{BB962C8B-B14F-4D97-AF65-F5344CB8AC3E}">
        <p14:creationId xmlns:p14="http://schemas.microsoft.com/office/powerpoint/2010/main" val="33640075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Swartz trying to achieve in his Guerilla Open Access Manifesto?</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Stop the privatization of knowledge, where information becomes a currency that only the elite in power can purchase.</a:t>
            </a:r>
          </a:p>
          <a:p>
            <a:r>
              <a:rPr lang="en-US" dirty="0" smtClean="0"/>
              <a:t>He believed sharing knowledge and information is a moral imperative.</a:t>
            </a:r>
          </a:p>
          <a:p>
            <a:r>
              <a:rPr lang="en-US" dirty="0" smtClean="0"/>
              <a:t>He wrote “There is no justice in following unjust laws”.</a:t>
            </a:r>
          </a:p>
          <a:p>
            <a:r>
              <a:rPr lang="en-US" dirty="0" smtClean="0"/>
              <a:t>He fought for all scholarship to be available to anyone with Internet access.</a:t>
            </a:r>
          </a:p>
          <a:p>
            <a:r>
              <a:rPr lang="en-US" dirty="0" smtClean="0"/>
              <a:t>He asserted scholarship belongs to the entire world and should not be reducible to monetary exchange.</a:t>
            </a:r>
            <a:endParaRPr lang="en-US" dirty="0"/>
          </a:p>
        </p:txBody>
      </p:sp>
    </p:spTree>
    <p:extLst>
      <p:ext uri="{BB962C8B-B14F-4D97-AF65-F5344CB8AC3E}">
        <p14:creationId xmlns:p14="http://schemas.microsoft.com/office/powerpoint/2010/main" val="20580823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Intellectual Freedom</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“MIT’s decision to hand over Swartz’s case to the FBI without a warrant or subpoena is the most obvious recent example of academia’s failure to protect civil disobedience and suggests how the scholarly community has subordinated free inquiry to the directives of the state. But the failure of the academic community reaches well beyond MIT. Our complicity is entailed in </a:t>
            </a:r>
            <a:r>
              <a:rPr lang="mr-IN" dirty="0" smtClean="0"/>
              <a:t>–</a:t>
            </a:r>
            <a:r>
              <a:rPr lang="en-US" dirty="0" smtClean="0"/>
              <a:t> and dangerously reinforces </a:t>
            </a:r>
            <a:r>
              <a:rPr lang="mr-IN" dirty="0" smtClean="0"/>
              <a:t>–</a:t>
            </a:r>
            <a:r>
              <a:rPr lang="en-US" dirty="0" smtClean="0"/>
              <a:t> the very distinction Swartz lamented between the intellectual and the academic in American higher education” (Gould 2014)</a:t>
            </a:r>
          </a:p>
          <a:p>
            <a:r>
              <a:rPr lang="en-US" dirty="0" smtClean="0"/>
              <a:t>For Swartz an “intellectual: as opposed to an academic was someone who possessed the “intellectual drive”, “the tendency to not simply accept things as they are but to want to think about them, to understand them. To not be content to simply feel sad but to ask what sadness means”.</a:t>
            </a:r>
          </a:p>
          <a:p>
            <a:r>
              <a:rPr lang="en-US" dirty="0" smtClean="0">
                <a:solidFill>
                  <a:srgbClr val="3366FF"/>
                </a:solidFill>
              </a:rPr>
              <a:t>Was the persecution Swartz suffered an infringement on his right to freedom of expression? </a:t>
            </a:r>
            <a:endParaRPr lang="en-US" dirty="0">
              <a:solidFill>
                <a:srgbClr val="3366FF"/>
              </a:solidFill>
            </a:endParaRPr>
          </a:p>
        </p:txBody>
      </p:sp>
    </p:spTree>
    <p:extLst>
      <p:ext uri="{BB962C8B-B14F-4D97-AF65-F5344CB8AC3E}">
        <p14:creationId xmlns:p14="http://schemas.microsoft.com/office/powerpoint/2010/main" val="2368322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Appropriate Punishment</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Larry </a:t>
            </a:r>
            <a:r>
              <a:rPr lang="en-US" dirty="0" err="1" smtClean="0"/>
              <a:t>Lessig</a:t>
            </a:r>
            <a:r>
              <a:rPr lang="en-US" dirty="0" smtClean="0"/>
              <a:t>, the lawyer who represented Swartz writes: “So what was the appropriate punishment? Was Aaron a terrorist? Or a cracker trying to profit from stolen goods? [</a:t>
            </a:r>
            <a:r>
              <a:rPr lang="mr-IN" dirty="0" smtClean="0"/>
              <a:t>…</a:t>
            </a:r>
            <a:r>
              <a:rPr lang="en-GB" dirty="0" smtClean="0"/>
              <a:t>] Early on, and to its great credit, JSTOR figured ‘appropriate’ out: They declined to pursue their own action against Aaron, and they asked the government to drop its. MIT, to its great shame, was not as clear, and so the prosecutor had the excuse he needed to continue his war against the ‘criminal’ who we who loved him knew as Aaron”.</a:t>
            </a:r>
          </a:p>
          <a:p>
            <a:r>
              <a:rPr lang="en-GB" dirty="0" smtClean="0"/>
              <a:t>Carmen Ortiz district attorney stated “stealing is stealing, whether you use a computer command or a crowbar and whether you take documents, data, or dollars” </a:t>
            </a:r>
          </a:p>
          <a:p>
            <a:r>
              <a:rPr lang="en-US" dirty="0" smtClean="0"/>
              <a:t>Swartz </a:t>
            </a:r>
            <a:r>
              <a:rPr lang="en-US" dirty="0"/>
              <a:t>family wrote: “Aaron’s death is not simply a personal tragedy. It is a product of a criminal justice system rife with intimidation and prosecutorial overreach. Decisions made by officials in the Massachusetts U.S. Attorney’s office and at MIT contributed to his death”</a:t>
            </a:r>
            <a:r>
              <a:rPr lang="en-US" dirty="0" smtClean="0"/>
              <a:t>.</a:t>
            </a:r>
          </a:p>
          <a:p>
            <a:r>
              <a:rPr lang="en-GB" dirty="0" smtClean="0">
                <a:solidFill>
                  <a:srgbClr val="3366FF"/>
                </a:solidFill>
              </a:rPr>
              <a:t>Should </a:t>
            </a:r>
            <a:r>
              <a:rPr lang="en-GB" dirty="0">
                <a:solidFill>
                  <a:srgbClr val="3366FF"/>
                </a:solidFill>
              </a:rPr>
              <a:t>the government </a:t>
            </a:r>
            <a:r>
              <a:rPr lang="en-GB" dirty="0" smtClean="0">
                <a:solidFill>
                  <a:srgbClr val="3366FF"/>
                </a:solidFill>
              </a:rPr>
              <a:t>make a </a:t>
            </a:r>
            <a:r>
              <a:rPr lang="en-GB" dirty="0">
                <a:solidFill>
                  <a:srgbClr val="3366FF"/>
                </a:solidFill>
              </a:rPr>
              <a:t>distinction between crimes committed for profit and those carried out as a public </a:t>
            </a:r>
            <a:r>
              <a:rPr lang="en-GB" dirty="0" smtClean="0">
                <a:solidFill>
                  <a:srgbClr val="3366FF"/>
                </a:solidFill>
              </a:rPr>
              <a:t>service?</a:t>
            </a:r>
            <a:endParaRPr lang="en-US" dirty="0">
              <a:solidFill>
                <a:srgbClr val="3366FF"/>
              </a:solidFill>
            </a:endParaRPr>
          </a:p>
          <a:p>
            <a:endParaRPr lang="en-US" dirty="0"/>
          </a:p>
          <a:p>
            <a:endParaRPr lang="en-US" dirty="0"/>
          </a:p>
        </p:txBody>
      </p:sp>
    </p:spTree>
    <p:extLst>
      <p:ext uri="{BB962C8B-B14F-4D97-AF65-F5344CB8AC3E}">
        <p14:creationId xmlns:p14="http://schemas.microsoft.com/office/powerpoint/2010/main" val="16669298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Hannah Arendt On Violence (1970)</a:t>
            </a:r>
            <a:endParaRPr lang="en-US" dirty="0"/>
          </a:p>
        </p:txBody>
      </p:sp>
      <p:sp>
        <p:nvSpPr>
          <p:cNvPr id="3" name="Content Placeholder 2"/>
          <p:cNvSpPr>
            <a:spLocks noGrp="1"/>
          </p:cNvSpPr>
          <p:nvPr>
            <p:ph idx="1"/>
          </p:nvPr>
        </p:nvSpPr>
        <p:spPr/>
        <p:txBody>
          <a:bodyPr/>
          <a:lstStyle/>
          <a:p>
            <a:r>
              <a:rPr lang="en-US" dirty="0" smtClean="0">
                <a:solidFill>
                  <a:srgbClr val="3366FF"/>
                </a:solidFill>
              </a:rPr>
              <a:t>“Under certain circumstances, acting without argument or speech and without counting the consequences </a:t>
            </a:r>
            <a:r>
              <a:rPr lang="mr-IN" dirty="0" smtClean="0">
                <a:solidFill>
                  <a:srgbClr val="3366FF"/>
                </a:solidFill>
              </a:rPr>
              <a:t>–</a:t>
            </a:r>
            <a:r>
              <a:rPr lang="en-US" dirty="0" smtClean="0">
                <a:solidFill>
                  <a:srgbClr val="3366FF"/>
                </a:solidFill>
              </a:rPr>
              <a:t> is the only way to set the scales of justice right again.” Discuss.</a:t>
            </a:r>
            <a:endParaRPr lang="en-US" dirty="0">
              <a:solidFill>
                <a:srgbClr val="3366FF"/>
              </a:solidFill>
            </a:endParaRPr>
          </a:p>
        </p:txBody>
      </p:sp>
    </p:spTree>
    <p:extLst>
      <p:ext uri="{BB962C8B-B14F-4D97-AF65-F5344CB8AC3E}">
        <p14:creationId xmlns:p14="http://schemas.microsoft.com/office/powerpoint/2010/main" val="8650849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4125</TotalTime>
  <Words>5411</Words>
  <Application>Microsoft Macintosh PowerPoint</Application>
  <PresentationFormat>On-screen Show (4:3)</PresentationFormat>
  <Paragraphs>261</Paragraphs>
  <Slides>56</Slides>
  <Notes>21</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Education as a Crucial site of Struggle: The Right to Education</vt:lpstr>
      <vt:lpstr>Session Structure</vt:lpstr>
      <vt:lpstr>Student Conference</vt:lpstr>
      <vt:lpstr>AutoFiction</vt:lpstr>
      <vt:lpstr>Education as a Crucial Site of Struggle</vt:lpstr>
      <vt:lpstr>What is Swartz trying to achieve in his Guerilla Open Access Manifesto?</vt:lpstr>
      <vt:lpstr>Intellectual Freedom</vt:lpstr>
      <vt:lpstr>Appropriate Punishment</vt:lpstr>
      <vt:lpstr>Hannah Arendt On Violence (1970)</vt:lpstr>
      <vt:lpstr>“Academic Barbarism”</vt:lpstr>
      <vt:lpstr>Noam Chomsky</vt:lpstr>
      <vt:lpstr>“Testocratic”</vt:lpstr>
      <vt:lpstr>“Post-human”</vt:lpstr>
      <vt:lpstr>Do universities favour wealthier students?</vt:lpstr>
      <vt:lpstr>Theodor Adorno</vt:lpstr>
      <vt:lpstr>Education as a Soft Power</vt:lpstr>
      <vt:lpstr>What is your experience of university?</vt:lpstr>
      <vt:lpstr>Degree Pricing</vt:lpstr>
      <vt:lpstr>Decolonising the University</vt:lpstr>
      <vt:lpstr>Criticisms of the Campaigns</vt:lpstr>
      <vt:lpstr>Disparities</vt:lpstr>
      <vt:lpstr>Decolonising Philosophy</vt:lpstr>
      <vt:lpstr>Access to Higher Education</vt:lpstr>
      <vt:lpstr>Poorly Represented</vt:lpstr>
      <vt:lpstr>Spivak – “epistemic violence”</vt:lpstr>
      <vt:lpstr>Should we still study?</vt:lpstr>
      <vt:lpstr>Gender Studies and Academic Freedom</vt:lpstr>
      <vt:lpstr>Decolonise the Curriculum</vt:lpstr>
      <vt:lpstr>Social Agents?</vt:lpstr>
      <vt:lpstr> Paulo Freire Pedagogy of the Oppressed</vt:lpstr>
      <vt:lpstr>Rethinking Education as the  Practice of Freedom - Giroux</vt:lpstr>
      <vt:lpstr>Decolonising Reading Lists</vt:lpstr>
      <vt:lpstr>Internet Freedom</vt:lpstr>
      <vt:lpstr>Cyberspace as an ‘international space’</vt:lpstr>
      <vt:lpstr>Governance through enclosure</vt:lpstr>
      <vt:lpstr>PowerPoint Presentation</vt:lpstr>
      <vt:lpstr>Does Cyberspace need “taming”?</vt:lpstr>
      <vt:lpstr>Disinformation and Fake News Report 18 February 2019 House of Commons DCMSC Report</vt:lpstr>
      <vt:lpstr>Disinformation and Fake News Report 18 February 2019 House of Commons DCMSC Report</vt:lpstr>
      <vt:lpstr>Franco Moretti  ‘Conjectures on World Literature’</vt:lpstr>
      <vt:lpstr>A. Anghie, Imperialism, Sovereignty and the Making of International Law (Cambridge: CUP, 2005) 4</vt:lpstr>
      <vt:lpstr>PowerPoint Presentation</vt:lpstr>
      <vt:lpstr>“Mastering the Internet”</vt:lpstr>
      <vt:lpstr>Manufacturing Consent: The Political Economy of the Mass Media</vt:lpstr>
      <vt:lpstr>Net Neutrality</vt:lpstr>
      <vt:lpstr>Education as a crucial site of struggle </vt:lpstr>
      <vt:lpstr>Blogging</vt:lpstr>
      <vt:lpstr>Swartz, Education and the Internet</vt:lpstr>
      <vt:lpstr>Social Media Influences Buying Decisions</vt:lpstr>
      <vt:lpstr>Facebook Exploits Users' Personal Data</vt:lpstr>
      <vt:lpstr>Social Media Responsibilisation</vt:lpstr>
      <vt:lpstr>Right to be forgotten</vt:lpstr>
      <vt:lpstr>Paris Brown’s Twitter Comments</vt:lpstr>
      <vt:lpstr>Social media 'should be fined' for failure to tackle online hate - VIDEO</vt:lpstr>
      <vt:lpstr>PowerPoint Presentation</vt:lpstr>
      <vt:lpstr>Online Branding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Muin Boase</dc:creator>
  <cp:lastModifiedBy>Roxanne Bibizadeh</cp:lastModifiedBy>
  <cp:revision>120</cp:revision>
  <dcterms:created xsi:type="dcterms:W3CDTF">2017-02-25T12:10:57Z</dcterms:created>
  <dcterms:modified xsi:type="dcterms:W3CDTF">2019-02-19T13:32:01Z</dcterms:modified>
</cp:coreProperties>
</file>