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56" r:id="rId3"/>
    <p:sldId id="257" r:id="rId4"/>
    <p:sldId id="279" r:id="rId5"/>
    <p:sldId id="265" r:id="rId6"/>
    <p:sldId id="258" r:id="rId7"/>
    <p:sldId id="276" r:id="rId8"/>
    <p:sldId id="266" r:id="rId9"/>
    <p:sldId id="267" r:id="rId10"/>
    <p:sldId id="259" r:id="rId11"/>
    <p:sldId id="260" r:id="rId12"/>
    <p:sldId id="261" r:id="rId13"/>
    <p:sldId id="277" r:id="rId14"/>
    <p:sldId id="262" r:id="rId15"/>
    <p:sldId id="263" r:id="rId16"/>
    <p:sldId id="275" r:id="rId17"/>
    <p:sldId id="274" r:id="rId18"/>
    <p:sldId id="278" r:id="rId19"/>
    <p:sldId id="264" r:id="rId20"/>
    <p:sldId id="269" r:id="rId21"/>
    <p:sldId id="270" r:id="rId22"/>
    <p:sldId id="271" r:id="rId23"/>
    <p:sldId id="272" r:id="rId24"/>
    <p:sldId id="273"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0D02ED0-6B0D-6349-B7C5-E666245D3B2E}" type="datetimeFigureOut">
              <a:rPr lang="en-US" smtClean="0"/>
              <a:t>23/02/16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2225471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D02ED0-6B0D-6349-B7C5-E666245D3B2E}" type="datetimeFigureOut">
              <a:rPr lang="en-US" smtClean="0"/>
              <a:t>23/02/16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3421724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D02ED0-6B0D-6349-B7C5-E666245D3B2E}" type="datetimeFigureOut">
              <a:rPr lang="en-US" smtClean="0"/>
              <a:t>23/02/16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213813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D02ED0-6B0D-6349-B7C5-E666245D3B2E}" type="datetimeFigureOut">
              <a:rPr lang="en-US" smtClean="0"/>
              <a:t>23/02/16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41564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0D02ED0-6B0D-6349-B7C5-E666245D3B2E}" type="datetimeFigureOut">
              <a:rPr lang="en-US" smtClean="0"/>
              <a:t>23/02/16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67168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0D02ED0-6B0D-6349-B7C5-E666245D3B2E}" type="datetimeFigureOut">
              <a:rPr lang="en-US" smtClean="0"/>
              <a:t>23/02/16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4132094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0D02ED0-6B0D-6349-B7C5-E666245D3B2E}" type="datetimeFigureOut">
              <a:rPr lang="en-US" smtClean="0"/>
              <a:t>23/02/16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1233696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0D02ED0-6B0D-6349-B7C5-E666245D3B2E}" type="datetimeFigureOut">
              <a:rPr lang="en-US" smtClean="0"/>
              <a:t>23/02/16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2435888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02ED0-6B0D-6349-B7C5-E666245D3B2E}" type="datetimeFigureOut">
              <a:rPr lang="en-US" smtClean="0"/>
              <a:t>23/02/16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2790939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0D02ED0-6B0D-6349-B7C5-E666245D3B2E}" type="datetimeFigureOut">
              <a:rPr lang="en-US" smtClean="0"/>
              <a:t>23/02/16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2248992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0D02ED0-6B0D-6349-B7C5-E666245D3B2E}" type="datetimeFigureOut">
              <a:rPr lang="en-US" smtClean="0"/>
              <a:t>23/02/16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79B6D-9AC8-9B4B-8700-ABF25E55BA44}" type="slidenum">
              <a:rPr lang="en-US" smtClean="0"/>
              <a:t>‹#›</a:t>
            </a:fld>
            <a:endParaRPr lang="en-US"/>
          </a:p>
        </p:txBody>
      </p:sp>
    </p:spTree>
    <p:extLst>
      <p:ext uri="{BB962C8B-B14F-4D97-AF65-F5344CB8AC3E}">
        <p14:creationId xmlns:p14="http://schemas.microsoft.com/office/powerpoint/2010/main" val="33577191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D02ED0-6B0D-6349-B7C5-E666245D3B2E}" type="datetimeFigureOut">
              <a:rPr lang="en-US" smtClean="0"/>
              <a:t>23/02/16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79B6D-9AC8-9B4B-8700-ABF25E55BA44}" type="slidenum">
              <a:rPr lang="en-US" smtClean="0"/>
              <a:t>‹#›</a:t>
            </a:fld>
            <a:endParaRPr lang="en-US"/>
          </a:p>
        </p:txBody>
      </p:sp>
    </p:spTree>
    <p:extLst>
      <p:ext uri="{BB962C8B-B14F-4D97-AF65-F5344CB8AC3E}">
        <p14:creationId xmlns:p14="http://schemas.microsoft.com/office/powerpoint/2010/main" val="2367944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FGa9sGKqpE" TargetMode="External"/><Relationship Id="rId3" Type="http://schemas.openxmlformats.org/officeDocument/2006/relationships/hyperlink" Target="https://www.youtube.com/watch?v=9HAw1i4gOU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9HAw1i4gOU4" TargetMode="Externa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iNzA0raLe4%23t=46"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Starter</a:t>
            </a:r>
            <a:endParaRPr lang="en-US" dirty="0"/>
          </a:p>
        </p:txBody>
      </p:sp>
      <p:sp>
        <p:nvSpPr>
          <p:cNvPr id="3" name="Content Placeholder 2"/>
          <p:cNvSpPr>
            <a:spLocks noGrp="1"/>
          </p:cNvSpPr>
          <p:nvPr>
            <p:ph idx="1"/>
          </p:nvPr>
        </p:nvSpPr>
        <p:spPr/>
        <p:txBody>
          <a:bodyPr/>
          <a:lstStyle/>
          <a:p>
            <a:r>
              <a:rPr lang="en-US" dirty="0" smtClean="0"/>
              <a:t>At 3.05 I will ask each of you to tell me one thing you know/learnt about Aaron Swartz.</a:t>
            </a:r>
            <a:endParaRPr lang="en-US" dirty="0"/>
          </a:p>
        </p:txBody>
      </p:sp>
      <p:pic>
        <p:nvPicPr>
          <p:cNvPr id="4" name="Picture 3"/>
          <p:cNvPicPr>
            <a:picLocks noChangeAspect="1"/>
          </p:cNvPicPr>
          <p:nvPr/>
        </p:nvPicPr>
        <p:blipFill>
          <a:blip r:embed="rId2"/>
          <a:stretch>
            <a:fillRect/>
          </a:stretch>
        </p:blipFill>
        <p:spPr>
          <a:xfrm>
            <a:off x="605692" y="3145692"/>
            <a:ext cx="7874000" cy="3236547"/>
          </a:xfrm>
          <a:prstGeom prst="rect">
            <a:avLst/>
          </a:prstGeom>
        </p:spPr>
      </p:pic>
    </p:spTree>
    <p:extLst>
      <p:ext uri="{BB962C8B-B14F-4D97-AF65-F5344CB8AC3E}">
        <p14:creationId xmlns:p14="http://schemas.microsoft.com/office/powerpoint/2010/main" val="126632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we learn from Aaron Swartz’s story?</a:t>
            </a:r>
            <a:endParaRPr lang="en-US" dirty="0"/>
          </a:p>
        </p:txBody>
      </p:sp>
      <p:sp>
        <p:nvSpPr>
          <p:cNvPr id="3" name="Content Placeholder 2"/>
          <p:cNvSpPr>
            <a:spLocks noGrp="1"/>
          </p:cNvSpPr>
          <p:nvPr>
            <p:ph idx="1"/>
          </p:nvPr>
        </p:nvSpPr>
        <p:spPr/>
        <p:txBody>
          <a:bodyPr/>
          <a:lstStyle/>
          <a:p>
            <a:r>
              <a:rPr lang="en-US" dirty="0" smtClean="0"/>
              <a:t>Whilst everyone has a license to speak not everyone gets heard.</a:t>
            </a:r>
          </a:p>
          <a:p>
            <a:r>
              <a:rPr lang="en-US" dirty="0" smtClean="0"/>
              <a:t>Everything you learn is provisional, it is always open to questions, the same applies to society.</a:t>
            </a:r>
          </a:p>
          <a:p>
            <a:r>
              <a:rPr lang="en-US" dirty="0" smtClean="0"/>
              <a:t>The internet is a human right.</a:t>
            </a:r>
          </a:p>
          <a:p>
            <a:r>
              <a:rPr lang="en-US" dirty="0" smtClean="0"/>
              <a:t>Secrecy serves those in power.</a:t>
            </a:r>
            <a:endParaRPr lang="en-US" dirty="0"/>
          </a:p>
        </p:txBody>
      </p:sp>
    </p:spTree>
    <p:extLst>
      <p:ext uri="{BB962C8B-B14F-4D97-AF65-F5344CB8AC3E}">
        <p14:creationId xmlns:p14="http://schemas.microsoft.com/office/powerpoint/2010/main" val="1225345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Internet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What should we use the internet for?</a:t>
            </a:r>
          </a:p>
          <a:p>
            <a:pPr lvl="1"/>
            <a:r>
              <a:rPr lang="en-US" dirty="0" smtClean="0"/>
              <a:t>Creating freedom and liberty?</a:t>
            </a:r>
          </a:p>
          <a:p>
            <a:pPr lvl="1"/>
            <a:r>
              <a:rPr lang="en-US" dirty="0" smtClean="0"/>
              <a:t>To spy and control</a:t>
            </a:r>
          </a:p>
          <a:p>
            <a:r>
              <a:rPr lang="en-US" dirty="0" smtClean="0"/>
              <a:t>Should we govern the use of the internet?</a:t>
            </a:r>
          </a:p>
          <a:p>
            <a:r>
              <a:rPr lang="en-US" dirty="0" smtClean="0"/>
              <a:t>What </a:t>
            </a:r>
            <a:r>
              <a:rPr lang="en-US" dirty="0"/>
              <a:t>governance mechanisms exist and what is your opinion of them?</a:t>
            </a:r>
          </a:p>
          <a:p>
            <a:pPr lvl="1"/>
            <a:r>
              <a:rPr lang="en-US" dirty="0"/>
              <a:t>Legal governance</a:t>
            </a:r>
          </a:p>
          <a:p>
            <a:pPr lvl="1"/>
            <a:r>
              <a:rPr lang="en-US" dirty="0"/>
              <a:t>Social media governance</a:t>
            </a:r>
          </a:p>
          <a:p>
            <a:pPr lvl="1"/>
            <a:r>
              <a:rPr lang="en-US" dirty="0"/>
              <a:t>Institutional</a:t>
            </a:r>
          </a:p>
          <a:p>
            <a:pPr lvl="1"/>
            <a:r>
              <a:rPr lang="en-US" dirty="0"/>
              <a:t>Self-</a:t>
            </a:r>
            <a:r>
              <a:rPr lang="en-US" dirty="0" smtClean="0"/>
              <a:t>governance</a:t>
            </a:r>
          </a:p>
          <a:p>
            <a:r>
              <a:rPr lang="en-US" dirty="0"/>
              <a:t>If we should govern the internet, how should we govern it?</a:t>
            </a:r>
          </a:p>
          <a:p>
            <a:pPr marL="0" indent="0">
              <a:buNone/>
            </a:pPr>
            <a:endParaRPr lang="en-US" dirty="0"/>
          </a:p>
          <a:p>
            <a:endParaRPr lang="en-US" dirty="0"/>
          </a:p>
        </p:txBody>
      </p:sp>
    </p:spTree>
    <p:extLst>
      <p:ext uri="{BB962C8B-B14F-4D97-AF65-F5344CB8AC3E}">
        <p14:creationId xmlns:p14="http://schemas.microsoft.com/office/powerpoint/2010/main" val="868589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the Law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Is this an example of the justice system being used to scare people and capture the politics of fear and anger?</a:t>
            </a:r>
          </a:p>
          <a:p>
            <a:r>
              <a:rPr lang="en-US" dirty="0" smtClean="0"/>
              <a:t>Why is criminal justice intervention such as jail, prison, punishment being used to resolve problems that were not historically seen as criminal justice problems</a:t>
            </a:r>
            <a:r>
              <a:rPr lang="en-US" dirty="0" smtClean="0"/>
              <a:t>?</a:t>
            </a:r>
          </a:p>
          <a:p>
            <a:r>
              <a:rPr lang="en-US" dirty="0" smtClean="0"/>
              <a:t>How has the law been used to govern the internet?</a:t>
            </a:r>
          </a:p>
          <a:p>
            <a:r>
              <a:rPr lang="en-US" dirty="0" smtClean="0"/>
              <a:t>Should the law be used to govern the internet?</a:t>
            </a:r>
            <a:endParaRPr lang="en-US" dirty="0" smtClean="0"/>
          </a:p>
        </p:txBody>
      </p:sp>
    </p:spTree>
    <p:extLst>
      <p:ext uri="{BB962C8B-B14F-4D97-AF65-F5344CB8AC3E}">
        <p14:creationId xmlns:p14="http://schemas.microsoft.com/office/powerpoint/2010/main" val="1983923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4253"/>
          </a:xfrm>
        </p:spPr>
        <p:txBody>
          <a:bodyPr>
            <a:normAutofit fontScale="90000"/>
          </a:bodyPr>
          <a:lstStyle/>
          <a:p>
            <a:r>
              <a:rPr lang="en-US" dirty="0" smtClean="0"/>
              <a:t>The Role of the Law</a:t>
            </a:r>
            <a:endParaRPr lang="en-US" dirty="0"/>
          </a:p>
        </p:txBody>
      </p:sp>
      <p:sp>
        <p:nvSpPr>
          <p:cNvPr id="3" name="Content Placeholder 2"/>
          <p:cNvSpPr>
            <a:spLocks noGrp="1"/>
          </p:cNvSpPr>
          <p:nvPr>
            <p:ph idx="1"/>
          </p:nvPr>
        </p:nvSpPr>
        <p:spPr>
          <a:xfrm>
            <a:off x="457200" y="714253"/>
            <a:ext cx="8229600" cy="6143747"/>
          </a:xfrm>
        </p:spPr>
        <p:txBody>
          <a:bodyPr>
            <a:normAutofit fontScale="70000" lnSpcReduction="20000"/>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SOPA</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 </a:t>
            </a:r>
            <a:r>
              <a:rPr lang="en-US" dirty="0"/>
              <a:t>The proposed legislation is designed to tackle online piracy, with particular emphasis on illegal copies of films and other forms of media hosted on foreign </a:t>
            </a:r>
            <a:r>
              <a:rPr lang="en-US" dirty="0" smtClean="0"/>
              <a:t>servers. The bill proposed </a:t>
            </a:r>
            <a:r>
              <a:rPr lang="en-US" dirty="0"/>
              <a:t>that anyone found guilty of streaming copyrighted content without permission 10 or more times within six months should face up to five years in </a:t>
            </a:r>
            <a:r>
              <a:rPr lang="en-US" dirty="0" smtClean="0"/>
              <a:t>jail. The </a:t>
            </a:r>
            <a:r>
              <a:rPr lang="en-US" dirty="0"/>
              <a:t>US government and rights holders would have the right to seek court orders against any site accused of "enabling or facilitating" piracy. This could theoretically involve an entire website being shut down because it contains a link to a suspect site.</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Computer Fraud and Abuse Act </a:t>
            </a:r>
            <a:r>
              <a:rPr lang="en-US" dirty="0" smtClean="0"/>
              <a:t>- </a:t>
            </a:r>
            <a:r>
              <a:rPr lang="en-US" dirty="0"/>
              <a:t>users who violate terms of service can face prison and, because of redundancies in the CFAA, people can be tried for the same crime more than once under different provisions. Due to these redundancies, charges can be compounded and penalties can be severe if convicted</a:t>
            </a:r>
            <a:r>
              <a:rPr lang="en-US" dirty="0" smtClean="0"/>
              <a:t>.</a:t>
            </a:r>
            <a:endParaRPr lang="en-US" dirty="0"/>
          </a:p>
          <a:p>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Aaron’s Law </a:t>
            </a:r>
            <a:r>
              <a:rPr lang="en-US" dirty="0" smtClean="0"/>
              <a:t>- </a:t>
            </a:r>
            <a:r>
              <a:rPr lang="en-US" dirty="0"/>
              <a:t>bill proposed amending the language of the CFAA to make punishments in both prison terms and fines for downloading copyrighted material less punitive and more reflective of the value of the material stolen. The bill also sought to clarify vague statements and remove redundancies</a:t>
            </a:r>
            <a:r>
              <a:rPr lang="en-US" dirty="0" smtClean="0"/>
              <a:t>. (NOT ENACTED)</a:t>
            </a:r>
            <a:endParaRPr lang="en-US" dirty="0"/>
          </a:p>
        </p:txBody>
      </p:sp>
    </p:spTree>
    <p:extLst>
      <p:ext uri="{BB962C8B-B14F-4D97-AF65-F5344CB8AC3E}">
        <p14:creationId xmlns:p14="http://schemas.microsoft.com/office/powerpoint/2010/main" val="3385838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Rethinking Education as the </a:t>
            </a:r>
            <a:br>
              <a:rPr lang="en-US" dirty="0" smtClean="0"/>
            </a:br>
            <a:r>
              <a:rPr lang="en-US" dirty="0" smtClean="0"/>
              <a:t>Practice of Freedom - Giroux</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t>
            </a:r>
            <a:r>
              <a:rPr lang="en-US" dirty="0" err="1" smtClean="0"/>
              <a:t>Freire</a:t>
            </a:r>
            <a:r>
              <a:rPr lang="en-US" dirty="0" smtClean="0"/>
              <a:t> believed that all education in the broadest sense was part of a project of freedom” </a:t>
            </a:r>
          </a:p>
          <a:p>
            <a:r>
              <a:rPr lang="en-US" dirty="0" smtClean="0"/>
              <a:t>“</a:t>
            </a:r>
            <a:r>
              <a:rPr lang="en-US" dirty="0" err="1" smtClean="0"/>
              <a:t>Freire</a:t>
            </a:r>
            <a:r>
              <a:rPr lang="en-US" dirty="0" smtClean="0"/>
              <a:t> rejected those regimes of educational degradation </a:t>
            </a:r>
            <a:r>
              <a:rPr lang="en-US" dirty="0" err="1" smtClean="0"/>
              <a:t>organised</a:t>
            </a:r>
            <a:r>
              <a:rPr lang="en-US" dirty="0" smtClean="0"/>
              <a:t> around demands of the market, </a:t>
            </a:r>
            <a:r>
              <a:rPr lang="en-US" dirty="0" err="1" smtClean="0"/>
              <a:t>instrumentalized</a:t>
            </a:r>
            <a:r>
              <a:rPr lang="en-US" dirty="0" smtClean="0"/>
              <a:t> knowledge and the priority of training over the pursuit of imagination, critical thinking and the teaching of freedom and social responsibility.”</a:t>
            </a:r>
          </a:p>
          <a:p>
            <a:r>
              <a:rPr lang="en-US" dirty="0" smtClean="0"/>
              <a:t>“the school and classroom being merely the instrument of official power or assuming the role of an apologist for the existing order”.</a:t>
            </a:r>
          </a:p>
          <a:p>
            <a:r>
              <a:rPr lang="en-US" dirty="0" smtClean="0">
                <a:solidFill>
                  <a:srgbClr val="0000FF"/>
                </a:solidFill>
              </a:rPr>
              <a:t>Think back over your experience in school or university.</a:t>
            </a:r>
          </a:p>
          <a:p>
            <a:r>
              <a:rPr lang="en-US" dirty="0" smtClean="0">
                <a:solidFill>
                  <a:srgbClr val="0000FF"/>
                </a:solidFill>
              </a:rPr>
              <a:t>Why did you decide to study your subject?</a:t>
            </a:r>
          </a:p>
          <a:p>
            <a:r>
              <a:rPr lang="en-US" dirty="0" smtClean="0">
                <a:solidFill>
                  <a:srgbClr val="0000FF"/>
                </a:solidFill>
              </a:rPr>
              <a:t>What is one of the most important things you have learnt?</a:t>
            </a:r>
          </a:p>
          <a:p>
            <a:r>
              <a:rPr lang="en-US" dirty="0" smtClean="0">
                <a:solidFill>
                  <a:srgbClr val="0000FF"/>
                </a:solidFill>
              </a:rPr>
              <a:t>Is there anything you were taught that you are still trying to forget? </a:t>
            </a:r>
            <a:endParaRPr lang="en-US" dirty="0">
              <a:solidFill>
                <a:srgbClr val="0000FF"/>
              </a:solidFill>
            </a:endParaRPr>
          </a:p>
        </p:txBody>
      </p:sp>
    </p:spTree>
    <p:extLst>
      <p:ext uri="{BB962C8B-B14F-4D97-AF65-F5344CB8AC3E}">
        <p14:creationId xmlns:p14="http://schemas.microsoft.com/office/powerpoint/2010/main" val="1637481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Students – Agents in the Classroom?</a:t>
            </a:r>
            <a:endParaRPr lang="en-US" dirty="0"/>
          </a:p>
        </p:txBody>
      </p:sp>
      <p:sp>
        <p:nvSpPr>
          <p:cNvPr id="3" name="Content Placeholder 2"/>
          <p:cNvSpPr>
            <a:spLocks noGrp="1"/>
          </p:cNvSpPr>
          <p:nvPr>
            <p:ph idx="1"/>
          </p:nvPr>
        </p:nvSpPr>
        <p:spPr/>
        <p:txBody>
          <a:bodyPr/>
          <a:lstStyle/>
          <a:p>
            <a:r>
              <a:rPr lang="en-US" dirty="0" smtClean="0"/>
              <a:t>How can we make knowledge critical and transformative?</a:t>
            </a:r>
          </a:p>
          <a:p>
            <a:r>
              <a:rPr lang="en-US" dirty="0" smtClean="0"/>
              <a:t>How can we encourage students to question every aspect of society and to take responsibility for intervening in the world they inhabit?</a:t>
            </a:r>
            <a:endParaRPr lang="en-US" dirty="0"/>
          </a:p>
        </p:txBody>
      </p:sp>
    </p:spTree>
    <p:extLst>
      <p:ext uri="{BB962C8B-B14F-4D97-AF65-F5344CB8AC3E}">
        <p14:creationId xmlns:p14="http://schemas.microsoft.com/office/powerpoint/2010/main" val="92834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Agent?</a:t>
            </a:r>
            <a:endParaRPr lang="en-US" dirty="0"/>
          </a:p>
        </p:txBody>
      </p:sp>
      <p:sp>
        <p:nvSpPr>
          <p:cNvPr id="3" name="Content Placeholder 2"/>
          <p:cNvSpPr>
            <a:spLocks noGrp="1"/>
          </p:cNvSpPr>
          <p:nvPr>
            <p:ph idx="1"/>
          </p:nvPr>
        </p:nvSpPr>
        <p:spPr/>
        <p:txBody>
          <a:bodyPr/>
          <a:lstStyle/>
          <a:p>
            <a:r>
              <a:rPr lang="en-US" dirty="0"/>
              <a:t>Explore what is meant by Henry Giroux’s contention that “power works through the production, distribution and consumption of knowledge within particular institutional contexts and seeks to constitute students as informed subjects and social agents”</a:t>
            </a:r>
            <a:r>
              <a:rPr lang="en-US" dirty="0" smtClean="0"/>
              <a:t>.</a:t>
            </a:r>
          </a:p>
          <a:p>
            <a:r>
              <a:rPr lang="en-US" dirty="0" smtClean="0"/>
              <a:t>Can you think of any examples of when you have felt like a social agent?</a:t>
            </a:r>
            <a:endParaRPr lang="en-US" dirty="0"/>
          </a:p>
        </p:txBody>
      </p:sp>
    </p:spTree>
    <p:extLst>
      <p:ext uri="{BB962C8B-B14F-4D97-AF65-F5344CB8AC3E}">
        <p14:creationId xmlns:p14="http://schemas.microsoft.com/office/powerpoint/2010/main" val="3218820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Blogging</a:t>
            </a:r>
            <a:endParaRPr lang="en-US" dirty="0"/>
          </a:p>
        </p:txBody>
      </p:sp>
      <p:sp>
        <p:nvSpPr>
          <p:cNvPr id="3" name="Content Placeholder 2"/>
          <p:cNvSpPr>
            <a:spLocks noGrp="1"/>
          </p:cNvSpPr>
          <p:nvPr>
            <p:ph idx="1"/>
          </p:nvPr>
        </p:nvSpPr>
        <p:spPr/>
        <p:txBody>
          <a:bodyPr/>
          <a:lstStyle/>
          <a:p>
            <a:r>
              <a:rPr lang="en-US" dirty="0" smtClean="0"/>
              <a:t>Pick a question ideally from this week, but you can pick another week.</a:t>
            </a:r>
          </a:p>
          <a:p>
            <a:r>
              <a:rPr lang="en-US" dirty="0" smtClean="0"/>
              <a:t>Work as a group to mind-map your ideas and then submit either an individual post or group post signed off by you all.</a:t>
            </a:r>
          </a:p>
          <a:p>
            <a:r>
              <a:rPr lang="en-US" dirty="0" smtClean="0"/>
              <a:t>You have 15 minutes!</a:t>
            </a:r>
            <a:endParaRPr lang="en-US" dirty="0"/>
          </a:p>
        </p:txBody>
      </p:sp>
    </p:spTree>
    <p:extLst>
      <p:ext uri="{BB962C8B-B14F-4D97-AF65-F5344CB8AC3E}">
        <p14:creationId xmlns:p14="http://schemas.microsoft.com/office/powerpoint/2010/main" val="686571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97812"/>
            <a:ext cx="8229600" cy="1143000"/>
          </a:xfrm>
        </p:spPr>
        <p:txBody>
          <a:bodyPr>
            <a:normAutofit fontScale="90000"/>
          </a:bodyPr>
          <a:lstStyle/>
          <a:p>
            <a:r>
              <a:rPr lang="en-US" dirty="0" smtClean="0"/>
              <a:t>What connections can you see to the other sessions on censorship?</a:t>
            </a:r>
            <a:endParaRPr lang="en-US" dirty="0"/>
          </a:p>
        </p:txBody>
      </p:sp>
    </p:spTree>
    <p:extLst>
      <p:ext uri="{BB962C8B-B14F-4D97-AF65-F5344CB8AC3E}">
        <p14:creationId xmlns:p14="http://schemas.microsoft.com/office/powerpoint/2010/main" val="2419154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Aaron Swartz</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a:t>
            </a:r>
            <a:r>
              <a:rPr lang="en-US" dirty="0" smtClean="0">
                <a:hlinkClick r:id="rId2"/>
              </a:rPr>
              <a:t>eFGa9sGKqpE</a:t>
            </a:r>
            <a:endParaRPr lang="en-US" dirty="0" smtClean="0"/>
          </a:p>
          <a:p>
            <a:r>
              <a:rPr lang="en-US" dirty="0" smtClean="0">
                <a:hlinkClick r:id="rId3"/>
              </a:rPr>
              <a:t>https://www.youtube.com/watch?v=9HAw1i4gOU4</a:t>
            </a:r>
            <a:endParaRPr lang="en-US" dirty="0" smtClean="0"/>
          </a:p>
          <a:p>
            <a:endParaRPr lang="en-US" dirty="0"/>
          </a:p>
        </p:txBody>
      </p:sp>
    </p:spTree>
    <p:extLst>
      <p:ext uri="{BB962C8B-B14F-4D97-AF65-F5344CB8AC3E}">
        <p14:creationId xmlns:p14="http://schemas.microsoft.com/office/powerpoint/2010/main" val="205284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5987"/>
            <a:ext cx="7772400" cy="2282013"/>
          </a:xfrm>
        </p:spPr>
        <p:txBody>
          <a:bodyPr>
            <a:normAutofit fontScale="90000"/>
          </a:bodyPr>
          <a:lstStyle/>
          <a:p>
            <a:r>
              <a:rPr lang="en-US" dirty="0" smtClean="0"/>
              <a:t>Education as a Crucial Site of </a:t>
            </a:r>
            <a:r>
              <a:rPr lang="en-US" dirty="0" smtClean="0"/>
              <a:t>Struggle</a:t>
            </a:r>
            <a:br>
              <a:rPr lang="en-US" dirty="0" smtClean="0"/>
            </a:br>
            <a:r>
              <a:rPr lang="en-US" dirty="0">
                <a:hlinkClick r:id="rId2"/>
              </a:rPr>
              <a:t>https://www.youtube.com/watch?v=9HAw1i4gOU4</a:t>
            </a:r>
            <a:r>
              <a:rPr lang="en-US" dirty="0"/>
              <a:t/>
            </a:r>
            <a:br>
              <a:rPr lang="en-US" dirty="0"/>
            </a:br>
            <a:endParaRPr lang="en-US" dirty="0"/>
          </a:p>
        </p:txBody>
      </p:sp>
      <p:pic>
        <p:nvPicPr>
          <p:cNvPr id="4" name="Picture 3"/>
          <p:cNvPicPr>
            <a:picLocks noChangeAspect="1"/>
          </p:cNvPicPr>
          <p:nvPr/>
        </p:nvPicPr>
        <p:blipFill>
          <a:blip r:embed="rId3"/>
          <a:stretch>
            <a:fillRect/>
          </a:stretch>
        </p:blipFill>
        <p:spPr>
          <a:xfrm>
            <a:off x="444500" y="173893"/>
            <a:ext cx="8255000" cy="4068020"/>
          </a:xfrm>
          <a:prstGeom prst="rect">
            <a:avLst/>
          </a:prstGeom>
        </p:spPr>
      </p:pic>
    </p:spTree>
    <p:extLst>
      <p:ext uri="{BB962C8B-B14F-4D97-AF65-F5344CB8AC3E}">
        <p14:creationId xmlns:p14="http://schemas.microsoft.com/office/powerpoint/2010/main" val="2224314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Abstract Due</a:t>
            </a:r>
            <a:endParaRPr lang="en-US" dirty="0"/>
          </a:p>
        </p:txBody>
      </p:sp>
      <p:sp>
        <p:nvSpPr>
          <p:cNvPr id="3" name="Content Placeholder 2"/>
          <p:cNvSpPr>
            <a:spLocks noGrp="1"/>
          </p:cNvSpPr>
          <p:nvPr>
            <p:ph idx="1"/>
          </p:nvPr>
        </p:nvSpPr>
        <p:spPr/>
        <p:txBody>
          <a:bodyPr>
            <a:normAutofit fontScale="92500" lnSpcReduction="10000"/>
          </a:bodyPr>
          <a:lstStyle/>
          <a:p>
            <a:r>
              <a:rPr lang="en-US" dirty="0"/>
              <a:t>A group abstract of no more than 400 words must be submitted in class on </a:t>
            </a:r>
            <a:r>
              <a:rPr lang="en-US" b="1" dirty="0"/>
              <a:t>Tuesday 23 February 2016 - Week 7.</a:t>
            </a:r>
          </a:p>
          <a:p>
            <a:r>
              <a:rPr lang="en-US" dirty="0"/>
              <a:t>The abstract should provide an overview of your group presentation, you might decide to write around 100 words each, and allocate one person in the group to bring the abstract together. The abstract must include the title/question/theme of your presentation and the names of those within the group.</a:t>
            </a:r>
          </a:p>
        </p:txBody>
      </p:sp>
    </p:spTree>
    <p:extLst>
      <p:ext uri="{BB962C8B-B14F-4D97-AF65-F5344CB8AC3E}">
        <p14:creationId xmlns:p14="http://schemas.microsoft.com/office/powerpoint/2010/main" val="1953572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p:txBody>
          <a:bodyPr/>
          <a:lstStyle/>
          <a:p>
            <a:r>
              <a:rPr lang="en-US" dirty="0" smtClean="0"/>
              <a:t>Where are we with preparations?</a:t>
            </a:r>
          </a:p>
          <a:p>
            <a:r>
              <a:rPr lang="en-US" dirty="0" smtClean="0"/>
              <a:t>Any questions?</a:t>
            </a:r>
          </a:p>
          <a:p>
            <a:r>
              <a:rPr lang="en-US" dirty="0" smtClean="0">
                <a:solidFill>
                  <a:srgbClr val="FF0000"/>
                </a:solidFill>
              </a:rPr>
              <a:t>We need to </a:t>
            </a:r>
            <a:r>
              <a:rPr lang="en-US" dirty="0" err="1" smtClean="0">
                <a:solidFill>
                  <a:srgbClr val="FF0000"/>
                </a:solidFill>
              </a:rPr>
              <a:t>organise</a:t>
            </a:r>
            <a:r>
              <a:rPr lang="en-US" dirty="0" smtClean="0">
                <a:solidFill>
                  <a:srgbClr val="FF0000"/>
                </a:solidFill>
              </a:rPr>
              <a:t> the </a:t>
            </a:r>
            <a:r>
              <a:rPr lang="en-US" dirty="0" err="1" smtClean="0">
                <a:solidFill>
                  <a:srgbClr val="FF0000"/>
                </a:solidFill>
              </a:rPr>
              <a:t>programme</a:t>
            </a:r>
            <a:r>
              <a:rPr lang="en-US" dirty="0" smtClean="0">
                <a:solidFill>
                  <a:srgbClr val="FF0000"/>
                </a:solidFill>
              </a:rPr>
              <a:t> and collection of abstracts.</a:t>
            </a:r>
            <a:endParaRPr lang="en-US" dirty="0">
              <a:solidFill>
                <a:srgbClr val="FF0000"/>
              </a:solidFill>
            </a:endParaRPr>
          </a:p>
        </p:txBody>
      </p:sp>
    </p:spTree>
    <p:extLst>
      <p:ext uri="{BB962C8B-B14F-4D97-AF65-F5344CB8AC3E}">
        <p14:creationId xmlns:p14="http://schemas.microsoft.com/office/powerpoint/2010/main" val="2251838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a:xfrm>
            <a:off x="457200" y="1600200"/>
            <a:ext cx="8229600" cy="4800321"/>
          </a:xfrm>
        </p:spPr>
        <p:txBody>
          <a:bodyPr>
            <a:normAutofit fontScale="77500" lnSpcReduction="20000"/>
          </a:bodyPr>
          <a:lstStyle/>
          <a:p>
            <a:r>
              <a:rPr lang="en-US" dirty="0" smtClean="0"/>
              <a:t>Self-censorship in online feminist discourses – Cindy, </a:t>
            </a:r>
            <a:r>
              <a:rPr lang="en-US" dirty="0" err="1" smtClean="0"/>
              <a:t>Keren</a:t>
            </a:r>
            <a:r>
              <a:rPr lang="en-US" dirty="0" smtClean="0"/>
              <a:t>, Wendy</a:t>
            </a:r>
          </a:p>
          <a:p>
            <a:r>
              <a:rPr lang="en-US" dirty="0" smtClean="0"/>
              <a:t>What motivates censorship using a law and psychoanalysis – Naomi, Lena, Tam</a:t>
            </a:r>
          </a:p>
          <a:p>
            <a:r>
              <a:rPr lang="en-US" dirty="0" smtClean="0"/>
              <a:t>“State Censorship” – </a:t>
            </a:r>
            <a:r>
              <a:rPr lang="en-US" dirty="0" err="1" smtClean="0"/>
              <a:t>Bisma</a:t>
            </a:r>
            <a:r>
              <a:rPr lang="en-US" dirty="0" smtClean="0"/>
              <a:t>, Sonia, Jenny, Tara</a:t>
            </a:r>
          </a:p>
          <a:p>
            <a:r>
              <a:rPr lang="en-US" dirty="0" smtClean="0"/>
              <a:t>Censorship, education and feminism - Leigh-Ann, Rachel</a:t>
            </a:r>
          </a:p>
          <a:p>
            <a:r>
              <a:rPr lang="en-US" dirty="0" smtClean="0"/>
              <a:t>Drug Laws - – Lewis, Ibrahim</a:t>
            </a:r>
          </a:p>
          <a:p>
            <a:r>
              <a:rPr lang="en-US" dirty="0" smtClean="0"/>
              <a:t>Contemporary Censorship – Emily and Su</a:t>
            </a:r>
          </a:p>
          <a:p>
            <a:r>
              <a:rPr lang="en-US" b="1" dirty="0"/>
              <a:t>Students should work in groups to write an academic paper and presentation, their individual contribution to the group should last no longer than 10 minutes</a:t>
            </a:r>
            <a:r>
              <a:rPr lang="en-US" b="1" dirty="0" smtClean="0"/>
              <a:t>.</a:t>
            </a:r>
          </a:p>
          <a:p>
            <a:r>
              <a:rPr lang="en-US" b="1" dirty="0" smtClean="0"/>
              <a:t>Does anyone have a time they cannot present due to other commitments?</a:t>
            </a:r>
            <a:endParaRPr lang="en-US" b="1" dirty="0"/>
          </a:p>
        </p:txBody>
      </p:sp>
    </p:spTree>
    <p:extLst>
      <p:ext uri="{BB962C8B-B14F-4D97-AF65-F5344CB8AC3E}">
        <p14:creationId xmlns:p14="http://schemas.microsoft.com/office/powerpoint/2010/main" val="2983674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t>
            </a:r>
            <a:r>
              <a:rPr lang="en-US" dirty="0" err="1" smtClean="0"/>
              <a:t>Organisation</a:t>
            </a:r>
            <a:endParaRPr lang="en-US" dirty="0"/>
          </a:p>
        </p:txBody>
      </p:sp>
      <p:sp>
        <p:nvSpPr>
          <p:cNvPr id="3" name="Content Placeholder 2"/>
          <p:cNvSpPr>
            <a:spLocks noGrp="1"/>
          </p:cNvSpPr>
          <p:nvPr>
            <p:ph idx="1"/>
          </p:nvPr>
        </p:nvSpPr>
        <p:spPr/>
        <p:txBody>
          <a:bodyPr>
            <a:normAutofit lnSpcReduction="10000"/>
          </a:bodyPr>
          <a:lstStyle/>
          <a:p>
            <a:r>
              <a:rPr lang="en-US" dirty="0" err="1" smtClean="0"/>
              <a:t>Programme</a:t>
            </a:r>
            <a:r>
              <a:rPr lang="en-US" dirty="0" smtClean="0"/>
              <a:t> </a:t>
            </a:r>
            <a:r>
              <a:rPr lang="en-US" dirty="0" err="1" smtClean="0"/>
              <a:t>etc</a:t>
            </a:r>
            <a:r>
              <a:rPr lang="en-US" dirty="0" smtClean="0"/>
              <a:t> – </a:t>
            </a:r>
            <a:r>
              <a:rPr lang="en-US" dirty="0" err="1" smtClean="0"/>
              <a:t>Keren</a:t>
            </a:r>
            <a:r>
              <a:rPr lang="en-US" dirty="0" smtClean="0"/>
              <a:t>, Wendy, Cindy</a:t>
            </a:r>
          </a:p>
          <a:p>
            <a:r>
              <a:rPr lang="en-US" dirty="0" smtClean="0"/>
              <a:t>Filming – </a:t>
            </a:r>
            <a:r>
              <a:rPr lang="en-US" dirty="0" err="1" smtClean="0"/>
              <a:t>Yinsu</a:t>
            </a:r>
            <a:r>
              <a:rPr lang="en-US" dirty="0" smtClean="0"/>
              <a:t>, Jenny, Tara</a:t>
            </a:r>
          </a:p>
          <a:p>
            <a:r>
              <a:rPr lang="en-US" dirty="0" err="1" smtClean="0"/>
              <a:t>Publicising</a:t>
            </a:r>
            <a:r>
              <a:rPr lang="en-US" dirty="0" smtClean="0"/>
              <a:t> – Sonia, </a:t>
            </a:r>
            <a:r>
              <a:rPr lang="en-US" dirty="0" err="1" smtClean="0"/>
              <a:t>Bisma</a:t>
            </a:r>
            <a:endParaRPr lang="en-US" dirty="0"/>
          </a:p>
          <a:p>
            <a:r>
              <a:rPr lang="en-US" dirty="0" smtClean="0"/>
              <a:t>Setting up on the day – Emily, Naomi, Tam, Lena, Ibrahim, Lewis</a:t>
            </a:r>
          </a:p>
          <a:p>
            <a:r>
              <a:rPr lang="en-US" dirty="0" smtClean="0"/>
              <a:t>Guest Lecture Admin – Rachel, Leigh-Ann</a:t>
            </a:r>
          </a:p>
          <a:p>
            <a:r>
              <a:rPr lang="en-US" b="1" dirty="0" smtClean="0"/>
              <a:t>Has everyone got a role?</a:t>
            </a:r>
          </a:p>
          <a:p>
            <a:r>
              <a:rPr lang="en-US" b="1" dirty="0" smtClean="0"/>
              <a:t>What has been done so far?</a:t>
            </a:r>
            <a:endParaRPr lang="en-US" b="1" dirty="0"/>
          </a:p>
        </p:txBody>
      </p:sp>
    </p:spTree>
    <p:extLst>
      <p:ext uri="{BB962C8B-B14F-4D97-AF65-F5344CB8AC3E}">
        <p14:creationId xmlns:p14="http://schemas.microsoft.com/office/powerpoint/2010/main" val="2697999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p>
        </p:txBody>
      </p:sp>
      <p:sp>
        <p:nvSpPr>
          <p:cNvPr id="3" name="Content Placeholder 2"/>
          <p:cNvSpPr>
            <a:spLocks noGrp="1"/>
          </p:cNvSpPr>
          <p:nvPr>
            <p:ph idx="1"/>
          </p:nvPr>
        </p:nvSpPr>
        <p:spPr/>
        <p:txBody>
          <a:bodyPr/>
          <a:lstStyle/>
          <a:p>
            <a:r>
              <a:rPr lang="en-US" dirty="0" err="1" smtClean="0"/>
              <a:t>Programme</a:t>
            </a:r>
            <a:r>
              <a:rPr lang="en-US" dirty="0" smtClean="0"/>
              <a:t> planners can you come along?</a:t>
            </a:r>
          </a:p>
          <a:p>
            <a:r>
              <a:rPr lang="en-US" dirty="0" smtClean="0"/>
              <a:t>Wednesdays </a:t>
            </a:r>
            <a:r>
              <a:rPr lang="en-US" dirty="0"/>
              <a:t>18.00-19.00 R3.41</a:t>
            </a:r>
          </a:p>
        </p:txBody>
      </p:sp>
    </p:spTree>
    <p:extLst>
      <p:ext uri="{BB962C8B-B14F-4D97-AF65-F5344CB8AC3E}">
        <p14:creationId xmlns:p14="http://schemas.microsoft.com/office/powerpoint/2010/main" val="1360954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488"/>
            <a:ext cx="8229600" cy="890100"/>
          </a:xfrm>
        </p:spPr>
        <p:txBody>
          <a:bodyPr>
            <a:normAutofit fontScale="90000"/>
          </a:bodyPr>
          <a:lstStyle/>
          <a:p>
            <a:r>
              <a:rPr lang="en-US" dirty="0" smtClean="0"/>
              <a:t>Education as a Crucial Site of Struggle</a:t>
            </a:r>
            <a:endParaRPr lang="en-US" dirty="0"/>
          </a:p>
        </p:txBody>
      </p:sp>
      <p:sp>
        <p:nvSpPr>
          <p:cNvPr id="3" name="Content Placeholder 2"/>
          <p:cNvSpPr>
            <a:spLocks noGrp="1"/>
          </p:cNvSpPr>
          <p:nvPr>
            <p:ph idx="1"/>
          </p:nvPr>
        </p:nvSpPr>
        <p:spPr>
          <a:xfrm>
            <a:off x="457200" y="972588"/>
            <a:ext cx="8229600" cy="4674027"/>
          </a:xfrm>
        </p:spPr>
        <p:txBody>
          <a:bodyPr>
            <a:normAutofit fontScale="77500" lnSpcReduction="20000"/>
          </a:bodyPr>
          <a:lstStyle/>
          <a:p>
            <a:r>
              <a:rPr lang="en-US" dirty="0" smtClean="0"/>
              <a:t>This session will explore the importance of the Internet as a tool </a:t>
            </a:r>
            <a:r>
              <a:rPr lang="en-US" dirty="0" smtClean="0"/>
              <a:t>for </a:t>
            </a:r>
            <a:r>
              <a:rPr lang="en-US" dirty="0" smtClean="0"/>
              <a:t>freedom of expression and creativity. Aaron Swartz downloaded millions of articles from JSTOR, an academic database, because he thought information should be freely available for all. Swartz was arrested in January 2011 and he committed suicide 11 January 2013, while waiting federal trail, his charges meant he was facing bankruptcy and a potential jail sentence of 35 years. We will </a:t>
            </a:r>
            <a:r>
              <a:rPr lang="en-US" dirty="0" err="1" smtClean="0"/>
              <a:t>analyse</a:t>
            </a:r>
            <a:r>
              <a:rPr lang="en-US" dirty="0" smtClean="0"/>
              <a:t> the censorship of the web in relation to education, and whether education in higher educational establishments encourages students to read the world critically, enabling freedom and democracy, or whether institutions use education as an instrument of power.</a:t>
            </a:r>
            <a:endParaRPr lang="en-US" dirty="0"/>
          </a:p>
        </p:txBody>
      </p:sp>
      <p:pic>
        <p:nvPicPr>
          <p:cNvPr id="4" name="Picture 3"/>
          <p:cNvPicPr>
            <a:picLocks noChangeAspect="1"/>
          </p:cNvPicPr>
          <p:nvPr/>
        </p:nvPicPr>
        <p:blipFill>
          <a:blip r:embed="rId2"/>
          <a:stretch>
            <a:fillRect/>
          </a:stretch>
        </p:blipFill>
        <p:spPr>
          <a:xfrm>
            <a:off x="5334000" y="5099538"/>
            <a:ext cx="3810000" cy="1758461"/>
          </a:xfrm>
          <a:prstGeom prst="rect">
            <a:avLst/>
          </a:prstGeom>
        </p:spPr>
      </p:pic>
    </p:spTree>
    <p:extLst>
      <p:ext uri="{BB962C8B-B14F-4D97-AF65-F5344CB8AC3E}">
        <p14:creationId xmlns:p14="http://schemas.microsoft.com/office/powerpoint/2010/main" val="3006747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would your internet use tell us about you?</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https://www.youtube.com/watch?v=eiNzA0raLe4 - t=46</a:t>
            </a:r>
            <a:endParaRPr lang="en-US" dirty="0" smtClean="0"/>
          </a:p>
          <a:p>
            <a:r>
              <a:rPr lang="en-US" dirty="0" smtClean="0"/>
              <a:t>How can we make sure the web serves humanity?</a:t>
            </a:r>
            <a:endParaRPr lang="en-US" dirty="0"/>
          </a:p>
        </p:txBody>
      </p:sp>
    </p:spTree>
    <p:extLst>
      <p:ext uri="{BB962C8B-B14F-4D97-AF65-F5344CB8AC3E}">
        <p14:creationId xmlns:p14="http://schemas.microsoft.com/office/powerpoint/2010/main" val="3081914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6023"/>
            <a:ext cx="8229600" cy="1143000"/>
          </a:xfrm>
        </p:spPr>
        <p:txBody>
          <a:bodyPr>
            <a:normAutofit fontScale="90000"/>
          </a:bodyPr>
          <a:lstStyle/>
          <a:p>
            <a:r>
              <a:rPr lang="en-US" dirty="0"/>
              <a:t>What </a:t>
            </a:r>
            <a:r>
              <a:rPr lang="en-US" dirty="0" smtClean="0"/>
              <a:t>was </a:t>
            </a:r>
            <a:r>
              <a:rPr lang="en-US" dirty="0"/>
              <a:t>Swartz trying to achieve in his Guerilla Open Access Manifesto?</a:t>
            </a:r>
          </a:p>
        </p:txBody>
      </p:sp>
    </p:spTree>
    <p:extLst>
      <p:ext uri="{BB962C8B-B14F-4D97-AF65-F5344CB8AC3E}">
        <p14:creationId xmlns:p14="http://schemas.microsoft.com/office/powerpoint/2010/main" val="2073511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Swartz trying to achieve in his Guerilla Open Access Manifesto?</a:t>
            </a:r>
            <a:endParaRPr lang="en-US" dirty="0"/>
          </a:p>
        </p:txBody>
      </p:sp>
      <p:sp>
        <p:nvSpPr>
          <p:cNvPr id="3" name="Content Placeholder 2"/>
          <p:cNvSpPr>
            <a:spLocks noGrp="1"/>
          </p:cNvSpPr>
          <p:nvPr>
            <p:ph idx="1"/>
          </p:nvPr>
        </p:nvSpPr>
        <p:spPr/>
        <p:txBody>
          <a:bodyPr>
            <a:normAutofit lnSpcReduction="10000"/>
          </a:bodyPr>
          <a:lstStyle/>
          <a:p>
            <a:r>
              <a:rPr lang="en-US" dirty="0" smtClean="0"/>
              <a:t>Stop the privatization of knowledge, where information becomes a currency that only the elite in power can purchase.</a:t>
            </a:r>
          </a:p>
          <a:p>
            <a:r>
              <a:rPr lang="en-US" dirty="0" smtClean="0"/>
              <a:t>He believed sharing knowledge and information is a moral imperative.</a:t>
            </a:r>
            <a:endParaRPr lang="en-US" dirty="0"/>
          </a:p>
          <a:p>
            <a:r>
              <a:rPr lang="en-US" dirty="0" smtClean="0"/>
              <a:t>The </a:t>
            </a:r>
            <a:r>
              <a:rPr lang="en-US" dirty="0" smtClean="0"/>
              <a:t>government took the manifesto as a moral imperative that Swartz wasn’t just planning to break the law, he was seeking to nullify law.</a:t>
            </a:r>
          </a:p>
        </p:txBody>
      </p:sp>
    </p:spTree>
    <p:extLst>
      <p:ext uri="{BB962C8B-B14F-4D97-AF65-F5344CB8AC3E}">
        <p14:creationId xmlns:p14="http://schemas.microsoft.com/office/powerpoint/2010/main" val="2485468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Aaron Swartz paved </a:t>
            </a:r>
            <a:r>
              <a:rPr lang="en-US" dirty="0" smtClean="0"/>
              <a:t>the way </a:t>
            </a:r>
            <a:r>
              <a:rPr lang="en-US" dirty="0"/>
              <a:t>for Jack </a:t>
            </a:r>
            <a:r>
              <a:rPr lang="en-US" dirty="0" err="1"/>
              <a:t>Andraka's</a:t>
            </a:r>
            <a:r>
              <a:rPr lang="en-US" dirty="0"/>
              <a:t> revolutionary cancer test</a:t>
            </a:r>
            <a:endParaRPr lang="en-US" dirty="0"/>
          </a:p>
        </p:txBody>
      </p:sp>
      <p:sp>
        <p:nvSpPr>
          <p:cNvPr id="3" name="Content Placeholder 2"/>
          <p:cNvSpPr>
            <a:spLocks noGrp="1"/>
          </p:cNvSpPr>
          <p:nvPr>
            <p:ph idx="1"/>
          </p:nvPr>
        </p:nvSpPr>
        <p:spPr/>
        <p:txBody>
          <a:bodyPr/>
          <a:lstStyle/>
          <a:p>
            <a:r>
              <a:rPr lang="en-US" dirty="0"/>
              <a:t>Jack </a:t>
            </a:r>
            <a:r>
              <a:rPr lang="en-US" dirty="0" err="1"/>
              <a:t>Andraka's</a:t>
            </a:r>
            <a:r>
              <a:rPr lang="en-US" dirty="0"/>
              <a:t> breakthrough pancreatic cancer test would have never come about were it not for access to online journals -- what Internet guru Aaron Swartz was promoting before his death. </a:t>
            </a:r>
            <a:r>
              <a:rPr lang="en-US" dirty="0" err="1"/>
              <a:t>Andraka</a:t>
            </a:r>
            <a:r>
              <a:rPr lang="en-US" dirty="0"/>
              <a:t> "religiously" used free online academic journals in </a:t>
            </a:r>
            <a:r>
              <a:rPr lang="en-US" dirty="0" smtClean="0"/>
              <a:t>his </a:t>
            </a:r>
            <a:r>
              <a:rPr lang="en-US" dirty="0"/>
              <a:t>research because "in most online databases, articles cost about $35, and there are only about 10 pages</a:t>
            </a:r>
            <a:r>
              <a:rPr lang="en-US" dirty="0" smtClean="0"/>
              <a:t>.”</a:t>
            </a:r>
          </a:p>
          <a:p>
            <a:endParaRPr lang="en-US" dirty="0"/>
          </a:p>
        </p:txBody>
      </p:sp>
    </p:spTree>
    <p:extLst>
      <p:ext uri="{BB962C8B-B14F-4D97-AF65-F5344CB8AC3E}">
        <p14:creationId xmlns:p14="http://schemas.microsoft.com/office/powerpoint/2010/main" val="2652449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97407"/>
            <a:ext cx="8229600" cy="1143000"/>
          </a:xfrm>
        </p:spPr>
        <p:txBody>
          <a:bodyPr>
            <a:normAutofit fontScale="90000"/>
          </a:bodyPr>
          <a:lstStyle/>
          <a:p>
            <a:r>
              <a:rPr lang="en-US" dirty="0"/>
              <a:t>Explore the benefits </a:t>
            </a:r>
            <a:r>
              <a:rPr lang="en-US" dirty="0" smtClean="0"/>
              <a:t>of </a:t>
            </a:r>
            <a:r>
              <a:rPr lang="en-US" dirty="0"/>
              <a:t>open access</a:t>
            </a:r>
            <a:r>
              <a:rPr lang="en-US" dirty="0" smtClean="0"/>
              <a:t>.</a:t>
            </a:r>
            <a:br>
              <a:rPr lang="en-US" dirty="0" smtClean="0"/>
            </a:br>
            <a:r>
              <a:rPr lang="en-US" dirty="0" smtClean="0"/>
              <a:t>Are there any limitations?</a:t>
            </a:r>
            <a:endParaRPr lang="en-US" dirty="0"/>
          </a:p>
        </p:txBody>
      </p:sp>
    </p:spTree>
    <p:extLst>
      <p:ext uri="{BB962C8B-B14F-4D97-AF65-F5344CB8AC3E}">
        <p14:creationId xmlns:p14="http://schemas.microsoft.com/office/powerpoint/2010/main" val="292036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60638"/>
            <a:ext cx="8229600" cy="1143000"/>
          </a:xfrm>
        </p:spPr>
        <p:txBody>
          <a:bodyPr>
            <a:normAutofit fontScale="90000"/>
          </a:bodyPr>
          <a:lstStyle/>
          <a:p>
            <a:r>
              <a:rPr lang="en-US" dirty="0"/>
              <a:t>What can we learn from Aaron Swartz’s story?</a:t>
            </a:r>
          </a:p>
        </p:txBody>
      </p:sp>
    </p:spTree>
    <p:extLst>
      <p:ext uri="{BB962C8B-B14F-4D97-AF65-F5344CB8AC3E}">
        <p14:creationId xmlns:p14="http://schemas.microsoft.com/office/powerpoint/2010/main" val="32175187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393</TotalTime>
  <Words>1298</Words>
  <Application>Microsoft Macintosh PowerPoint</Application>
  <PresentationFormat>On-screen Show (4:3)</PresentationFormat>
  <Paragraphs>91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Starter</vt:lpstr>
      <vt:lpstr>Education as a Crucial Site of Struggle https://www.youtube.com/watch?v=9HAw1i4gOU4 </vt:lpstr>
      <vt:lpstr>Education as a Crucial Site of Struggle</vt:lpstr>
      <vt:lpstr>What would your internet use tell us about you?</vt:lpstr>
      <vt:lpstr>What was Swartz trying to achieve in his Guerilla Open Access Manifesto?</vt:lpstr>
      <vt:lpstr>What is Swartz trying to achieve in his Guerilla Open Access Manifesto?</vt:lpstr>
      <vt:lpstr>Aaron Swartz paved the way for Jack Andraka's revolutionary cancer test</vt:lpstr>
      <vt:lpstr>Explore the benefits of open access. Are there any limitations?</vt:lpstr>
      <vt:lpstr>What can we learn from Aaron Swartz’s story?</vt:lpstr>
      <vt:lpstr>What can we learn from Aaron Swartz’s story?</vt:lpstr>
      <vt:lpstr>Using the Internet</vt:lpstr>
      <vt:lpstr>The Role of the Law</vt:lpstr>
      <vt:lpstr>The Role of the Law</vt:lpstr>
      <vt:lpstr>Rethinking Education as the  Practice of Freedom - Giroux</vt:lpstr>
      <vt:lpstr>Students – Agents in the Classroom?</vt:lpstr>
      <vt:lpstr>Social Agent?</vt:lpstr>
      <vt:lpstr>Group Blogging</vt:lpstr>
      <vt:lpstr>What connections can you see to the other sessions on censorship?</vt:lpstr>
      <vt:lpstr>Aaron Swartz</vt:lpstr>
      <vt:lpstr>Group Abstract Due</vt:lpstr>
      <vt:lpstr>Student Conference</vt:lpstr>
      <vt:lpstr>Student Conference</vt:lpstr>
      <vt:lpstr>Student Organisation</vt:lpstr>
      <vt:lpstr>Workshop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as a Crucial Site of Struggle</dc:title>
  <dc:creator>Roxanne Bibizadeh</dc:creator>
  <cp:lastModifiedBy>Roxanne Bibizadeh</cp:lastModifiedBy>
  <cp:revision>34</cp:revision>
  <dcterms:created xsi:type="dcterms:W3CDTF">2016-02-22T21:40:25Z</dcterms:created>
  <dcterms:modified xsi:type="dcterms:W3CDTF">2016-02-23T14:02:49Z</dcterms:modified>
</cp:coreProperties>
</file>