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9"/>
  </p:notesMasterIdLst>
  <p:sldIdLst>
    <p:sldId id="256" r:id="rId2"/>
    <p:sldId id="290" r:id="rId3"/>
    <p:sldId id="314" r:id="rId4"/>
    <p:sldId id="257" r:id="rId5"/>
    <p:sldId id="292" r:id="rId6"/>
    <p:sldId id="293" r:id="rId7"/>
    <p:sldId id="258" r:id="rId8"/>
    <p:sldId id="315" r:id="rId9"/>
    <p:sldId id="316" r:id="rId10"/>
    <p:sldId id="260" r:id="rId11"/>
    <p:sldId id="259" r:id="rId12"/>
    <p:sldId id="261" r:id="rId13"/>
    <p:sldId id="291" r:id="rId14"/>
    <p:sldId id="263" r:id="rId15"/>
    <p:sldId id="264" r:id="rId16"/>
    <p:sldId id="317" r:id="rId17"/>
    <p:sldId id="265" r:id="rId18"/>
    <p:sldId id="266" r:id="rId19"/>
    <p:sldId id="319" r:id="rId20"/>
    <p:sldId id="300" r:id="rId21"/>
    <p:sldId id="318" r:id="rId22"/>
    <p:sldId id="320" r:id="rId23"/>
    <p:sldId id="267" r:id="rId24"/>
    <p:sldId id="277" r:id="rId25"/>
    <p:sldId id="278" r:id="rId26"/>
    <p:sldId id="279" r:id="rId27"/>
    <p:sldId id="268" r:id="rId28"/>
    <p:sldId id="275" r:id="rId29"/>
    <p:sldId id="276" r:id="rId30"/>
    <p:sldId id="294" r:id="rId31"/>
    <p:sldId id="286" r:id="rId32"/>
    <p:sldId id="287" r:id="rId33"/>
    <p:sldId id="288" r:id="rId34"/>
    <p:sldId id="305" r:id="rId35"/>
    <p:sldId id="313" r:id="rId36"/>
    <p:sldId id="312" r:id="rId37"/>
    <p:sldId id="306"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4624" autoAdjust="0"/>
    <p:restoredTop sz="83040" autoAdjust="0"/>
  </p:normalViewPr>
  <p:slideViewPr>
    <p:cSldViewPr snapToGrid="0" snapToObjects="1">
      <p:cViewPr varScale="1">
        <p:scale>
          <a:sx n="81" d="100"/>
          <a:sy n="81" d="100"/>
        </p:scale>
        <p:origin x="-544" y="-112"/>
      </p:cViewPr>
      <p:guideLst>
        <p:guide orient="horz" pos="2160"/>
        <p:guide pos="2880"/>
      </p:guideLst>
    </p:cSldViewPr>
  </p:slideViewPr>
  <p:outlineViewPr>
    <p:cViewPr>
      <p:scale>
        <a:sx n="33" d="100"/>
        <a:sy n="33" d="100"/>
      </p:scale>
      <p:origin x="0" y="23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515AD8-EA29-BB4B-8692-1A070AC34443}" type="datetimeFigureOut">
              <a:rPr lang="en-US" smtClean="0"/>
              <a:t>26/02/19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EF633-C42C-9546-B840-0D09006897E5}" type="slidenum">
              <a:rPr lang="en-US" smtClean="0"/>
              <a:t>‹#›</a:t>
            </a:fld>
            <a:endParaRPr lang="en-US"/>
          </a:p>
        </p:txBody>
      </p:sp>
    </p:spTree>
    <p:extLst>
      <p:ext uri="{BB962C8B-B14F-4D97-AF65-F5344CB8AC3E}">
        <p14:creationId xmlns:p14="http://schemas.microsoft.com/office/powerpoint/2010/main" val="2736305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x9ux4J17o8U" TargetMode="External"/><Relationship Id="rId4" Type="http://schemas.openxmlformats.org/officeDocument/2006/relationships/hyperlink" Target="https://www.youtube.com/watch?v=v9onZpQix_w" TargetMode="External"/><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hlinkClick r:id="rId3"/>
              </a:rPr>
              <a:t>https://www.youtube.com/watch?v=x9ux4J17o8U</a:t>
            </a:r>
            <a:r>
              <a:rPr lang="en-US" sz="1200" dirty="0" smtClean="0"/>
              <a:t/>
            </a:r>
            <a:br>
              <a:rPr lang="en-US" sz="1200" dirty="0" smtClean="0"/>
            </a:br>
            <a:r>
              <a:rPr lang="en-US" sz="1200" dirty="0" smtClean="0">
                <a:hlinkClick r:id="rId4"/>
              </a:rPr>
              <a:t>https://www.youtube.com/watch?v=v9onZpQix_w</a:t>
            </a:r>
            <a:endParaRPr lang="en-US" sz="1200" dirty="0" smtClean="0"/>
          </a:p>
          <a:p>
            <a:r>
              <a:rPr lang="en-US" dirty="0" smtClean="0"/>
              <a:t>https://</a:t>
            </a:r>
            <a:r>
              <a:rPr lang="en-US" dirty="0" err="1" smtClean="0"/>
              <a:t>www.youtube.com</a:t>
            </a:r>
            <a:r>
              <a:rPr lang="en-US" dirty="0" smtClean="0"/>
              <a:t>/</a:t>
            </a:r>
            <a:r>
              <a:rPr lang="en-US" dirty="0" err="1" smtClean="0"/>
              <a:t>watch?v</a:t>
            </a:r>
            <a:r>
              <a:rPr lang="en-US" dirty="0" smtClean="0"/>
              <a:t>=eJbbU6AN2BY</a:t>
            </a:r>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a:t>
            </a:fld>
            <a:endParaRPr lang="en-US"/>
          </a:p>
        </p:txBody>
      </p:sp>
    </p:spTree>
    <p:extLst>
      <p:ext uri="{BB962C8B-B14F-4D97-AF65-F5344CB8AC3E}">
        <p14:creationId xmlns:p14="http://schemas.microsoft.com/office/powerpoint/2010/main" val="1093919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15</a:t>
            </a:fld>
            <a:endParaRPr lang="en-US"/>
          </a:p>
        </p:txBody>
      </p:sp>
    </p:spTree>
    <p:extLst>
      <p:ext uri="{BB962C8B-B14F-4D97-AF65-F5344CB8AC3E}">
        <p14:creationId xmlns:p14="http://schemas.microsoft.com/office/powerpoint/2010/main" val="932358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E600C2-7113-EF4A-9303-D03459DD5B03}" type="slidenum">
              <a:rPr lang="en-US" smtClean="0"/>
              <a:t>17</a:t>
            </a:fld>
            <a:endParaRPr lang="en-US"/>
          </a:p>
        </p:txBody>
      </p:sp>
    </p:spTree>
    <p:extLst>
      <p:ext uri="{BB962C8B-B14F-4D97-AF65-F5344CB8AC3E}">
        <p14:creationId xmlns:p14="http://schemas.microsoft.com/office/powerpoint/2010/main" val="2720034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E600C2-7113-EF4A-9303-D03459DD5B03}" type="slidenum">
              <a:rPr lang="en-US" smtClean="0"/>
              <a:t>18</a:t>
            </a:fld>
            <a:endParaRPr lang="en-US"/>
          </a:p>
        </p:txBody>
      </p:sp>
    </p:spTree>
    <p:extLst>
      <p:ext uri="{BB962C8B-B14F-4D97-AF65-F5344CB8AC3E}">
        <p14:creationId xmlns:p14="http://schemas.microsoft.com/office/powerpoint/2010/main" val="4063845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Four Dangers</a:t>
            </a:r>
            <a:r>
              <a:rPr lang="en-US" baseline="0" dirty="0" smtClean="0"/>
              <a:t> for Freedom of Expression and the Internet: An Interview with Frank La Rue, UN Special Rapporteur on the Promotion and Protection of the  Right to Freedom of Opinion and Expression.</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20</a:t>
            </a:fld>
            <a:endParaRPr lang="en-US"/>
          </a:p>
        </p:txBody>
      </p:sp>
    </p:spTree>
    <p:extLst>
      <p:ext uri="{BB962C8B-B14F-4D97-AF65-F5344CB8AC3E}">
        <p14:creationId xmlns:p14="http://schemas.microsoft.com/office/powerpoint/2010/main" val="1272855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23</a:t>
            </a:fld>
            <a:endParaRPr lang="en-US"/>
          </a:p>
        </p:txBody>
      </p:sp>
    </p:spTree>
    <p:extLst>
      <p:ext uri="{BB962C8B-B14F-4D97-AF65-F5344CB8AC3E}">
        <p14:creationId xmlns:p14="http://schemas.microsoft.com/office/powerpoint/2010/main" val="542039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24</a:t>
            </a:fld>
            <a:endParaRPr lang="en-US"/>
          </a:p>
        </p:txBody>
      </p:sp>
    </p:spTree>
    <p:extLst>
      <p:ext uri="{BB962C8B-B14F-4D97-AF65-F5344CB8AC3E}">
        <p14:creationId xmlns:p14="http://schemas.microsoft.com/office/powerpoint/2010/main" val="2147865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4</a:t>
            </a:fld>
            <a:endParaRPr lang="en-US"/>
          </a:p>
        </p:txBody>
      </p:sp>
    </p:spTree>
    <p:extLst>
      <p:ext uri="{BB962C8B-B14F-4D97-AF65-F5344CB8AC3E}">
        <p14:creationId xmlns:p14="http://schemas.microsoft.com/office/powerpoint/2010/main" val="135520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Jewels of Allah: The untold</a:t>
            </a:r>
            <a:r>
              <a:rPr lang="en-US" baseline="0" dirty="0" smtClean="0"/>
              <a:t> story of women in Iran by Nina </a:t>
            </a:r>
            <a:r>
              <a:rPr lang="en-US" baseline="0" dirty="0" err="1" smtClean="0"/>
              <a:t>Ansary</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5</a:t>
            </a:fld>
            <a:endParaRPr lang="en-US"/>
          </a:p>
        </p:txBody>
      </p:sp>
    </p:spTree>
    <p:extLst>
      <p:ext uri="{BB962C8B-B14F-4D97-AF65-F5344CB8AC3E}">
        <p14:creationId xmlns:p14="http://schemas.microsoft.com/office/powerpoint/2010/main" val="472744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6</a:t>
            </a:fld>
            <a:endParaRPr lang="en-US"/>
          </a:p>
        </p:txBody>
      </p:sp>
    </p:spTree>
    <p:extLst>
      <p:ext uri="{BB962C8B-B14F-4D97-AF65-F5344CB8AC3E}">
        <p14:creationId xmlns:p14="http://schemas.microsoft.com/office/powerpoint/2010/main" val="3412140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7</a:t>
            </a:fld>
            <a:endParaRPr lang="en-US"/>
          </a:p>
        </p:txBody>
      </p:sp>
    </p:spTree>
    <p:extLst>
      <p:ext uri="{BB962C8B-B14F-4D97-AF65-F5344CB8AC3E}">
        <p14:creationId xmlns:p14="http://schemas.microsoft.com/office/powerpoint/2010/main" val="2275838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10</a:t>
            </a:fld>
            <a:endParaRPr lang="en-US"/>
          </a:p>
        </p:txBody>
      </p:sp>
    </p:spTree>
    <p:extLst>
      <p:ext uri="{BB962C8B-B14F-4D97-AF65-F5344CB8AC3E}">
        <p14:creationId xmlns:p14="http://schemas.microsoft.com/office/powerpoint/2010/main" val="1112112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solidFill>
                  <a:srgbClr val="3366FF"/>
                </a:solidFill>
              </a:rPr>
              <a:t>Milani</a:t>
            </a:r>
            <a:r>
              <a:rPr lang="en-US" dirty="0" smtClean="0">
                <a:solidFill>
                  <a:srgbClr val="3366FF"/>
                </a:solidFill>
              </a:rPr>
              <a:t>,</a:t>
            </a:r>
            <a:r>
              <a:rPr lang="en-US" baseline="0" dirty="0" smtClean="0">
                <a:solidFill>
                  <a:srgbClr val="3366FF"/>
                </a:solidFill>
              </a:rPr>
              <a:t> F. </a:t>
            </a:r>
            <a:r>
              <a:rPr lang="en-US" i="1" baseline="0" dirty="0" smtClean="0">
                <a:solidFill>
                  <a:srgbClr val="3366FF"/>
                </a:solidFill>
              </a:rPr>
              <a:t>Veils and Words: the Emerging Voices of Iranian Women Writers</a:t>
            </a:r>
            <a:r>
              <a:rPr lang="en-US" baseline="0" dirty="0" smtClean="0">
                <a:solidFill>
                  <a:srgbClr val="3366FF"/>
                </a:solidFill>
              </a:rPr>
              <a:t>. Syracuse University Press. p.46.</a:t>
            </a:r>
          </a:p>
          <a:p>
            <a:endParaRPr lang="en-US" baseline="0" dirty="0" smtClean="0"/>
          </a:p>
        </p:txBody>
      </p:sp>
      <p:sp>
        <p:nvSpPr>
          <p:cNvPr id="4" name="Slide Number Placeholder 3"/>
          <p:cNvSpPr>
            <a:spLocks noGrp="1"/>
          </p:cNvSpPr>
          <p:nvPr>
            <p:ph type="sldNum" sz="quarter" idx="10"/>
          </p:nvPr>
        </p:nvSpPr>
        <p:spPr/>
        <p:txBody>
          <a:bodyPr/>
          <a:lstStyle/>
          <a:p>
            <a:fld id="{C67EF633-C42C-9546-B840-0D09006897E5}" type="slidenum">
              <a:rPr lang="en-US" smtClean="0"/>
              <a:t>11</a:t>
            </a:fld>
            <a:endParaRPr lang="en-US"/>
          </a:p>
        </p:txBody>
      </p:sp>
    </p:spTree>
    <p:extLst>
      <p:ext uri="{BB962C8B-B14F-4D97-AF65-F5344CB8AC3E}">
        <p14:creationId xmlns:p14="http://schemas.microsoft.com/office/powerpoint/2010/main" val="4241588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12</a:t>
            </a:fld>
            <a:endParaRPr lang="en-US"/>
          </a:p>
        </p:txBody>
      </p:sp>
    </p:spTree>
    <p:extLst>
      <p:ext uri="{BB962C8B-B14F-4D97-AF65-F5344CB8AC3E}">
        <p14:creationId xmlns:p14="http://schemas.microsoft.com/office/powerpoint/2010/main" val="3524179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14</a:t>
            </a:fld>
            <a:endParaRPr lang="en-US"/>
          </a:p>
        </p:txBody>
      </p:sp>
    </p:spTree>
    <p:extLst>
      <p:ext uri="{BB962C8B-B14F-4D97-AF65-F5344CB8AC3E}">
        <p14:creationId xmlns:p14="http://schemas.microsoft.com/office/powerpoint/2010/main" val="3289653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775B5E0-D937-D94F-87A7-DB2ABE946FF6}" type="datetimeFigureOut">
              <a:rPr lang="en-US" smtClean="0"/>
              <a:t>26/02/19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75B5E0-D937-D94F-87A7-DB2ABE946FF6}" type="datetimeFigureOut">
              <a:rPr lang="en-US" smtClean="0"/>
              <a:t>26/02/19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775B5E0-D937-D94F-87A7-DB2ABE946FF6}" type="datetimeFigureOut">
              <a:rPr lang="en-US" smtClean="0"/>
              <a:t>26/02/19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6C983-82A3-5347-ABA4-317A49C2B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775B5E0-D937-D94F-87A7-DB2ABE946FF6}" type="datetimeFigureOut">
              <a:rPr lang="en-US" smtClean="0"/>
              <a:t>26/02/19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6C983-82A3-5347-ABA4-317A49C2B7F0}"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775B5E0-D937-D94F-87A7-DB2ABE946FF6}" type="datetimeFigureOut">
              <a:rPr lang="en-US" smtClean="0"/>
              <a:t>26/02/19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6C983-82A3-5347-ABA4-317A49C2B7F0}"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775B5E0-D937-D94F-87A7-DB2ABE946FF6}" type="datetimeFigureOut">
              <a:rPr lang="en-US" smtClean="0"/>
              <a:t>26/02/19</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A1A6C983-82A3-5347-ABA4-317A49C2B7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 Type="http://schemas.openxmlformats.org/officeDocument/2006/relationships/slideLayout" Target="../slideLayouts/slideLayout13.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6477000" cy="2449151"/>
          </a:xfrm>
        </p:spPr>
        <p:txBody>
          <a:bodyPr/>
          <a:lstStyle/>
          <a:p>
            <a:r>
              <a:rPr lang="en-US" dirty="0"/>
              <a:t>Marjane </a:t>
            </a:r>
            <a:r>
              <a:rPr lang="en-US" dirty="0" err="1"/>
              <a:t>Satrapi’s</a:t>
            </a:r>
            <a:r>
              <a:rPr lang="en-US" dirty="0"/>
              <a:t> Persepolis </a:t>
            </a:r>
            <a:r>
              <a:rPr lang="en-US" dirty="0" smtClean="0"/>
              <a:t/>
            </a:r>
            <a:br>
              <a:rPr lang="en-US" dirty="0" smtClean="0"/>
            </a:br>
            <a:endParaRPr lang="en-US" sz="1400" dirty="0"/>
          </a:p>
        </p:txBody>
      </p:sp>
      <p:sp>
        <p:nvSpPr>
          <p:cNvPr id="3" name="Subtitle 2"/>
          <p:cNvSpPr>
            <a:spLocks noGrp="1"/>
          </p:cNvSpPr>
          <p:nvPr>
            <p:ph type="subTitle" idx="1"/>
          </p:nvPr>
        </p:nvSpPr>
        <p:spPr>
          <a:xfrm>
            <a:off x="2025435" y="2601840"/>
            <a:ext cx="6477000" cy="4256160"/>
          </a:xfrm>
        </p:spPr>
        <p:txBody>
          <a:bodyPr>
            <a:normAutofit fontScale="40000" lnSpcReduction="20000"/>
          </a:bodyPr>
          <a:lstStyle/>
          <a:p>
            <a:r>
              <a:rPr lang="en-US" sz="6200" b="1" dirty="0"/>
              <a:t>Session aims:</a:t>
            </a:r>
          </a:p>
          <a:p>
            <a:pPr marL="342900" indent="-342900">
              <a:buFont typeface="Arial"/>
              <a:buChar char="•"/>
            </a:pPr>
            <a:r>
              <a:rPr lang="en-US" sz="6200" dirty="0"/>
              <a:t>To </a:t>
            </a:r>
            <a:r>
              <a:rPr lang="en-US" sz="6200" dirty="0" smtClean="0"/>
              <a:t>evaluate </a:t>
            </a:r>
            <a:r>
              <a:rPr lang="en-US" sz="6200" dirty="0" err="1"/>
              <a:t>Satrapi’s</a:t>
            </a:r>
            <a:r>
              <a:rPr lang="en-US" sz="6200" dirty="0"/>
              <a:t> portrayal of life in Iran for women and girls.</a:t>
            </a:r>
          </a:p>
          <a:p>
            <a:pPr marL="342900" indent="-342900">
              <a:buFont typeface="Arial"/>
              <a:buChar char="•"/>
            </a:pPr>
            <a:r>
              <a:rPr lang="en-US" sz="6200" dirty="0"/>
              <a:t>To </a:t>
            </a:r>
            <a:r>
              <a:rPr lang="en-US" sz="6200" dirty="0" err="1" smtClean="0"/>
              <a:t>analyse</a:t>
            </a:r>
            <a:r>
              <a:rPr lang="en-US" sz="6200" dirty="0" smtClean="0"/>
              <a:t> whether </a:t>
            </a:r>
            <a:r>
              <a:rPr lang="en-US" sz="6200" dirty="0" err="1"/>
              <a:t>Satrapi</a:t>
            </a:r>
            <a:r>
              <a:rPr lang="en-US" sz="6200" dirty="0"/>
              <a:t> succeeds in challenging or confirming stereotypes associating Iran with “fundamentalism, fanaticism, and terrorism”</a:t>
            </a:r>
            <a:r>
              <a:rPr lang="en-US" sz="6200" dirty="0" smtClean="0"/>
              <a:t>.</a:t>
            </a:r>
          </a:p>
          <a:p>
            <a:pPr marL="342900" indent="-342900">
              <a:buFont typeface="Arial"/>
              <a:buChar char="•"/>
            </a:pPr>
            <a:r>
              <a:rPr lang="en-US" sz="6600" dirty="0" smtClean="0"/>
              <a:t>To critically engage with </a:t>
            </a:r>
            <a:r>
              <a:rPr lang="en-US" sz="6600" dirty="0"/>
              <a:t>different theoretical interpretations of the Iranian women’s memoir </a:t>
            </a:r>
            <a:r>
              <a:rPr lang="en-US" sz="6600" dirty="0" smtClean="0"/>
              <a:t>genre.</a:t>
            </a:r>
          </a:p>
          <a:p>
            <a:pPr marL="342900" indent="-342900">
              <a:buFont typeface="Arial"/>
              <a:buChar char="•"/>
            </a:pPr>
            <a:r>
              <a:rPr lang="en-US" sz="6600" dirty="0" smtClean="0"/>
              <a:t>To formulate </a:t>
            </a:r>
            <a:r>
              <a:rPr lang="en-US" sz="6600" dirty="0"/>
              <a:t>an argument in response to </a:t>
            </a:r>
            <a:r>
              <a:rPr lang="en-US" sz="6600" dirty="0" smtClean="0"/>
              <a:t>the central </a:t>
            </a:r>
            <a:r>
              <a:rPr lang="en-US" sz="6600" dirty="0"/>
              <a:t>themes explored in Persepolis.</a:t>
            </a:r>
          </a:p>
          <a:p>
            <a:pPr marL="342900" indent="-342900">
              <a:buFont typeface="Arial"/>
              <a:buChar char="•"/>
            </a:pPr>
            <a:endParaRPr lang="en-US" sz="6200" dirty="0"/>
          </a:p>
          <a:p>
            <a:endParaRPr lang="en-US" dirty="0"/>
          </a:p>
        </p:txBody>
      </p:sp>
      <p:pic>
        <p:nvPicPr>
          <p:cNvPr id="5" name="Picture 4"/>
          <p:cNvPicPr>
            <a:picLocks noChangeAspect="1"/>
          </p:cNvPicPr>
          <p:nvPr/>
        </p:nvPicPr>
        <p:blipFill>
          <a:blip r:embed="rId3"/>
          <a:stretch>
            <a:fillRect/>
          </a:stretch>
        </p:blipFill>
        <p:spPr>
          <a:xfrm>
            <a:off x="5394627" y="0"/>
            <a:ext cx="3749373" cy="1803074"/>
          </a:xfrm>
          <a:prstGeom prst="rect">
            <a:avLst/>
          </a:prstGeom>
        </p:spPr>
      </p:pic>
    </p:spTree>
    <p:extLst>
      <p:ext uri="{BB962C8B-B14F-4D97-AF65-F5344CB8AC3E}">
        <p14:creationId xmlns:p14="http://schemas.microsoft.com/office/powerpoint/2010/main" val="17435528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Censorship</a:t>
            </a:r>
            <a:endParaRPr lang="en-US" dirty="0"/>
          </a:p>
        </p:txBody>
      </p:sp>
      <p:sp>
        <p:nvSpPr>
          <p:cNvPr id="3" name="Content Placeholder 2"/>
          <p:cNvSpPr>
            <a:spLocks noGrp="1"/>
          </p:cNvSpPr>
          <p:nvPr>
            <p:ph sz="quarter" idx="4294967295"/>
          </p:nvPr>
        </p:nvSpPr>
        <p:spPr>
          <a:xfrm>
            <a:off x="274320" y="1298448"/>
            <a:ext cx="8595360" cy="4937760"/>
          </a:xfrm>
          <a:prstGeom prst="rect">
            <a:avLst/>
          </a:prstGeom>
        </p:spPr>
        <p:txBody>
          <a:bodyPr>
            <a:normAutofit/>
          </a:bodyPr>
          <a:lstStyle/>
          <a:p>
            <a:r>
              <a:rPr lang="en-US" dirty="0">
                <a:solidFill>
                  <a:srgbClr val="964D2C"/>
                </a:solidFill>
              </a:rPr>
              <a:t>In March 2013, </a:t>
            </a:r>
            <a:r>
              <a:rPr lang="en-US" dirty="0" smtClean="0">
                <a:solidFill>
                  <a:srgbClr val="964D2C"/>
                </a:solidFill>
              </a:rPr>
              <a:t>the Chicago Public School district removed Persepolis from all seventh grade classrooms in the city. The school district defended its policy claiming it had not banned the book but removed it from the curriculum because it contained graphic language and images that were not appropriate for 12-13 year olds.</a:t>
            </a:r>
          </a:p>
          <a:p>
            <a:r>
              <a:rPr lang="en-US" dirty="0" smtClean="0">
                <a:solidFill>
                  <a:srgbClr val="964D2C"/>
                </a:solidFill>
              </a:rPr>
              <a:t>It has been banned in Iran, but in 2008 the animated film was screened a few times in Iran after sexual scenes were edited out.</a:t>
            </a:r>
          </a:p>
          <a:p>
            <a:r>
              <a:rPr lang="en-US" i="1" dirty="0">
                <a:solidFill>
                  <a:srgbClr val="964D2C"/>
                </a:solidFill>
              </a:rPr>
              <a:t>Persepolis</a:t>
            </a:r>
            <a:r>
              <a:rPr lang="en-US" dirty="0">
                <a:solidFill>
                  <a:srgbClr val="964D2C"/>
                </a:solidFill>
              </a:rPr>
              <a:t> was initially banned in Lebanon after some clerics found it to be "offensive to Iran and Islam". The ban was later revoked after an outcry in Lebanese intellectual and political circles</a:t>
            </a:r>
            <a:r>
              <a:rPr lang="en-US" dirty="0" smtClean="0">
                <a:solidFill>
                  <a:srgbClr val="964D2C"/>
                </a:solidFill>
              </a:rPr>
              <a:t>.</a:t>
            </a:r>
          </a:p>
        </p:txBody>
      </p:sp>
      <p:pic>
        <p:nvPicPr>
          <p:cNvPr id="4" name="Picture 3"/>
          <p:cNvPicPr>
            <a:picLocks noChangeAspect="1"/>
          </p:cNvPicPr>
          <p:nvPr/>
        </p:nvPicPr>
        <p:blipFill>
          <a:blip r:embed="rId3"/>
          <a:stretch>
            <a:fillRect/>
          </a:stretch>
        </p:blipFill>
        <p:spPr>
          <a:xfrm>
            <a:off x="1743487" y="1625131"/>
            <a:ext cx="5959231" cy="4611077"/>
          </a:xfrm>
          <a:prstGeom prst="rect">
            <a:avLst/>
          </a:prstGeom>
        </p:spPr>
      </p:pic>
    </p:spTree>
    <p:extLst>
      <p:ext uri="{BB962C8B-B14F-4D97-AF65-F5344CB8AC3E}">
        <p14:creationId xmlns:p14="http://schemas.microsoft.com/office/powerpoint/2010/main" val="3995519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currency of silence</a:t>
            </a:r>
            <a:endParaRPr lang="en-US" dirty="0"/>
          </a:p>
        </p:txBody>
      </p:sp>
      <p:sp>
        <p:nvSpPr>
          <p:cNvPr id="3" name="Content Placeholder 2"/>
          <p:cNvSpPr>
            <a:spLocks noGrp="1"/>
          </p:cNvSpPr>
          <p:nvPr>
            <p:ph idx="1"/>
          </p:nvPr>
        </p:nvSpPr>
        <p:spPr>
          <a:xfrm>
            <a:off x="914400" y="1735138"/>
            <a:ext cx="7313613" cy="4849324"/>
          </a:xfrm>
        </p:spPr>
        <p:txBody>
          <a:bodyPr>
            <a:normAutofit fontScale="92500" lnSpcReduction="20000"/>
          </a:bodyPr>
          <a:lstStyle/>
          <a:p>
            <a:r>
              <a:rPr lang="en-US" dirty="0" smtClean="0"/>
              <a:t>Censorship has become part of the Iranian discourse of communication.</a:t>
            </a:r>
          </a:p>
          <a:p>
            <a:r>
              <a:rPr lang="en-US" dirty="0" smtClean="0"/>
              <a:t>This is why proverbs such as:</a:t>
            </a:r>
          </a:p>
          <a:p>
            <a:pPr lvl="1"/>
            <a:r>
              <a:rPr lang="en-US" dirty="0" smtClean="0"/>
              <a:t>‘</a:t>
            </a:r>
            <a:r>
              <a:rPr lang="en-US" dirty="0" err="1" smtClean="0"/>
              <a:t>hefz</a:t>
            </a:r>
            <a:r>
              <a:rPr lang="en-US" dirty="0" smtClean="0"/>
              <a:t>-e </a:t>
            </a:r>
            <a:r>
              <a:rPr lang="en-US" dirty="0" err="1" smtClean="0"/>
              <a:t>aberu</a:t>
            </a:r>
            <a:r>
              <a:rPr lang="en-US" dirty="0" smtClean="0"/>
              <a:t> [to save face]</a:t>
            </a:r>
          </a:p>
          <a:p>
            <a:pPr lvl="1"/>
            <a:r>
              <a:rPr lang="en-US" dirty="0" err="1" smtClean="0"/>
              <a:t>Hefz</a:t>
            </a:r>
            <a:r>
              <a:rPr lang="en-US" dirty="0" smtClean="0"/>
              <a:t>-e </a:t>
            </a:r>
            <a:r>
              <a:rPr lang="en-US" dirty="0" err="1" smtClean="0"/>
              <a:t>zaher</a:t>
            </a:r>
            <a:r>
              <a:rPr lang="en-US" dirty="0" smtClean="0"/>
              <a:t> [to protect appearances]</a:t>
            </a:r>
          </a:p>
          <a:p>
            <a:pPr lvl="1"/>
            <a:r>
              <a:rPr lang="en-US" dirty="0" smtClean="0"/>
              <a:t>Ba </a:t>
            </a:r>
            <a:r>
              <a:rPr lang="en-US" dirty="0" err="1" smtClean="0"/>
              <a:t>sili</a:t>
            </a:r>
            <a:r>
              <a:rPr lang="en-US" dirty="0" smtClean="0"/>
              <a:t> </a:t>
            </a:r>
            <a:r>
              <a:rPr lang="en-US" dirty="0" err="1" smtClean="0"/>
              <a:t>surat</a:t>
            </a:r>
            <a:r>
              <a:rPr lang="en-US" dirty="0" smtClean="0"/>
              <a:t>-o </a:t>
            </a:r>
            <a:r>
              <a:rPr lang="en-US" dirty="0" err="1" smtClean="0"/>
              <a:t>sorkh</a:t>
            </a:r>
            <a:r>
              <a:rPr lang="en-US" dirty="0" smtClean="0"/>
              <a:t> </a:t>
            </a:r>
            <a:r>
              <a:rPr lang="en-US" dirty="0" err="1" smtClean="0"/>
              <a:t>negah</a:t>
            </a:r>
            <a:r>
              <a:rPr lang="en-US" dirty="0" smtClean="0"/>
              <a:t> </a:t>
            </a:r>
            <a:r>
              <a:rPr lang="en-US" dirty="0" err="1" smtClean="0"/>
              <a:t>dashtan</a:t>
            </a:r>
            <a:r>
              <a:rPr lang="en-US" dirty="0" smtClean="0"/>
              <a:t> [to keep the face red with a slap]</a:t>
            </a:r>
          </a:p>
          <a:p>
            <a:pPr marL="457200" lvl="1" indent="0">
              <a:buNone/>
            </a:pPr>
            <a:r>
              <a:rPr lang="en-US" dirty="0"/>
              <a:t>P</a:t>
            </a:r>
            <a:r>
              <a:rPr lang="en-US" dirty="0" smtClean="0"/>
              <a:t>lay a central role within Iranian family dynamics, even today.</a:t>
            </a:r>
          </a:p>
          <a:p>
            <a:r>
              <a:rPr lang="en-US" dirty="0" err="1" smtClean="0"/>
              <a:t>Milani</a:t>
            </a:r>
            <a:r>
              <a:rPr lang="en-US" dirty="0" smtClean="0"/>
              <a:t> explains “ Iranian women upheld the social conventions of silence and segregation because they knew that ‘public disclosure of any […] aspects of a woman’s life was considered an abuse of privacy and a violation of societal taboos […] for which punishments […] were many and varied’”</a:t>
            </a:r>
          </a:p>
        </p:txBody>
      </p:sp>
    </p:spTree>
    <p:extLst>
      <p:ext uri="{BB962C8B-B14F-4D97-AF65-F5344CB8AC3E}">
        <p14:creationId xmlns:p14="http://schemas.microsoft.com/office/powerpoint/2010/main" val="329203183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Paratextual</a:t>
            </a:r>
            <a:r>
              <a:rPr lang="en-US" dirty="0" smtClean="0"/>
              <a:t> reading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French theorist Gerard </a:t>
            </a:r>
            <a:r>
              <a:rPr lang="en-US" dirty="0" err="1" smtClean="0"/>
              <a:t>Genette</a:t>
            </a:r>
            <a:r>
              <a:rPr lang="en-US" dirty="0" smtClean="0"/>
              <a:t> argues, all literary works consist of accompanying elements, beyond their actual words and content, that ‘mediate the book to the reader’. These elements, which he calls ‘</a:t>
            </a:r>
            <a:r>
              <a:rPr lang="en-US" dirty="0" err="1" smtClean="0"/>
              <a:t>paratexts</a:t>
            </a:r>
            <a:r>
              <a:rPr lang="en-US" dirty="0" smtClean="0"/>
              <a:t>’ are essentially influenced by the socio-political and cultural situation of the time in which a book becomes part of the public domain. According to </a:t>
            </a:r>
            <a:r>
              <a:rPr lang="en-US" dirty="0" err="1" smtClean="0"/>
              <a:t>Genette</a:t>
            </a:r>
            <a:r>
              <a:rPr lang="en-US" dirty="0" smtClean="0"/>
              <a:t> there are two elements of </a:t>
            </a:r>
            <a:r>
              <a:rPr lang="en-US" dirty="0" err="1" smtClean="0"/>
              <a:t>paratextual</a:t>
            </a:r>
            <a:r>
              <a:rPr lang="en-US" dirty="0"/>
              <a:t> </a:t>
            </a:r>
            <a:r>
              <a:rPr lang="en-US" dirty="0" smtClean="0"/>
              <a:t>reading, and we will be focusing on a </a:t>
            </a:r>
            <a:r>
              <a:rPr lang="en-US" dirty="0" err="1" smtClean="0"/>
              <a:t>peritextual</a:t>
            </a:r>
            <a:r>
              <a:rPr lang="en-US" dirty="0" smtClean="0"/>
              <a:t> reading for our next exercise.</a:t>
            </a:r>
          </a:p>
          <a:p>
            <a:r>
              <a:rPr lang="en-US" dirty="0" smtClean="0"/>
              <a:t>A </a:t>
            </a:r>
            <a:r>
              <a:rPr lang="en-US" dirty="0" err="1" smtClean="0"/>
              <a:t>peritextual</a:t>
            </a:r>
            <a:r>
              <a:rPr lang="en-US" dirty="0" smtClean="0"/>
              <a:t> reading will examine everything on the cover of the book. This reading will help readers to better situate and understand the book.</a:t>
            </a:r>
          </a:p>
          <a:p>
            <a:r>
              <a:rPr lang="en-US" dirty="0" smtClean="0"/>
              <a:t>Make a </a:t>
            </a:r>
            <a:r>
              <a:rPr lang="en-US" dirty="0" err="1" smtClean="0"/>
              <a:t>peritextual</a:t>
            </a:r>
            <a:r>
              <a:rPr lang="en-US" dirty="0" smtClean="0"/>
              <a:t> reading of Persepolis in relation to some of the other covers on display in pairs.</a:t>
            </a:r>
          </a:p>
        </p:txBody>
      </p:sp>
    </p:spTree>
    <p:extLst>
      <p:ext uri="{BB962C8B-B14F-4D97-AF65-F5344CB8AC3E}">
        <p14:creationId xmlns:p14="http://schemas.microsoft.com/office/powerpoint/2010/main" val="18559627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2305538" cy="3505200"/>
          </a:xfrm>
          <a:prstGeom prst="rect">
            <a:avLst/>
          </a:prstGeom>
        </p:spPr>
      </p:pic>
      <p:pic>
        <p:nvPicPr>
          <p:cNvPr id="3" name="Picture 2"/>
          <p:cNvPicPr>
            <a:picLocks noChangeAspect="1"/>
          </p:cNvPicPr>
          <p:nvPr/>
        </p:nvPicPr>
        <p:blipFill>
          <a:blip r:embed="rId3"/>
          <a:stretch>
            <a:fillRect/>
          </a:stretch>
        </p:blipFill>
        <p:spPr>
          <a:xfrm>
            <a:off x="2305539" y="0"/>
            <a:ext cx="2311400" cy="3505200"/>
          </a:xfrm>
          <a:prstGeom prst="rect">
            <a:avLst/>
          </a:prstGeom>
        </p:spPr>
      </p:pic>
      <p:pic>
        <p:nvPicPr>
          <p:cNvPr id="4" name="Picture 3"/>
          <p:cNvPicPr>
            <a:picLocks noChangeAspect="1"/>
          </p:cNvPicPr>
          <p:nvPr/>
        </p:nvPicPr>
        <p:blipFill>
          <a:blip r:embed="rId4"/>
          <a:stretch>
            <a:fillRect/>
          </a:stretch>
        </p:blipFill>
        <p:spPr>
          <a:xfrm>
            <a:off x="4616939" y="0"/>
            <a:ext cx="2299676" cy="3505200"/>
          </a:xfrm>
          <a:prstGeom prst="rect">
            <a:avLst/>
          </a:prstGeom>
        </p:spPr>
      </p:pic>
      <p:pic>
        <p:nvPicPr>
          <p:cNvPr id="5" name="Picture 4"/>
          <p:cNvPicPr>
            <a:picLocks noChangeAspect="1"/>
          </p:cNvPicPr>
          <p:nvPr/>
        </p:nvPicPr>
        <p:blipFill>
          <a:blip r:embed="rId5"/>
          <a:stretch>
            <a:fillRect/>
          </a:stretch>
        </p:blipFill>
        <p:spPr>
          <a:xfrm>
            <a:off x="6916614" y="0"/>
            <a:ext cx="2227385" cy="3505200"/>
          </a:xfrm>
          <a:prstGeom prst="rect">
            <a:avLst/>
          </a:prstGeom>
        </p:spPr>
      </p:pic>
      <p:pic>
        <p:nvPicPr>
          <p:cNvPr id="6" name="Picture 5"/>
          <p:cNvPicPr>
            <a:picLocks noChangeAspect="1"/>
          </p:cNvPicPr>
          <p:nvPr/>
        </p:nvPicPr>
        <p:blipFill>
          <a:blip r:embed="rId6"/>
          <a:stretch>
            <a:fillRect/>
          </a:stretch>
        </p:blipFill>
        <p:spPr>
          <a:xfrm>
            <a:off x="0" y="3429000"/>
            <a:ext cx="2273300" cy="3429000"/>
          </a:xfrm>
          <a:prstGeom prst="rect">
            <a:avLst/>
          </a:prstGeom>
        </p:spPr>
      </p:pic>
      <p:pic>
        <p:nvPicPr>
          <p:cNvPr id="7" name="Picture 6"/>
          <p:cNvPicPr>
            <a:picLocks noChangeAspect="1"/>
          </p:cNvPicPr>
          <p:nvPr/>
        </p:nvPicPr>
        <p:blipFill>
          <a:blip r:embed="rId7"/>
          <a:stretch>
            <a:fillRect/>
          </a:stretch>
        </p:blipFill>
        <p:spPr>
          <a:xfrm>
            <a:off x="2273300" y="3505199"/>
            <a:ext cx="2343639" cy="3352801"/>
          </a:xfrm>
          <a:prstGeom prst="rect">
            <a:avLst/>
          </a:prstGeom>
        </p:spPr>
      </p:pic>
      <p:pic>
        <p:nvPicPr>
          <p:cNvPr id="9" name="Picture 8"/>
          <p:cNvPicPr>
            <a:picLocks noChangeAspect="1"/>
          </p:cNvPicPr>
          <p:nvPr/>
        </p:nvPicPr>
        <p:blipFill>
          <a:blip r:embed="rId8"/>
          <a:stretch>
            <a:fillRect/>
          </a:stretch>
        </p:blipFill>
        <p:spPr>
          <a:xfrm>
            <a:off x="4565650" y="3505200"/>
            <a:ext cx="2350964" cy="3352800"/>
          </a:xfrm>
          <a:prstGeom prst="rect">
            <a:avLst/>
          </a:prstGeom>
        </p:spPr>
      </p:pic>
      <p:pic>
        <p:nvPicPr>
          <p:cNvPr id="11" name="Picture 10"/>
          <p:cNvPicPr>
            <a:picLocks noChangeAspect="1"/>
          </p:cNvPicPr>
          <p:nvPr/>
        </p:nvPicPr>
        <p:blipFill>
          <a:blip r:embed="rId9"/>
          <a:stretch>
            <a:fillRect/>
          </a:stretch>
        </p:blipFill>
        <p:spPr>
          <a:xfrm>
            <a:off x="6916615" y="3429000"/>
            <a:ext cx="2227384" cy="3429000"/>
          </a:xfrm>
          <a:prstGeom prst="rect">
            <a:avLst/>
          </a:prstGeom>
        </p:spPr>
      </p:pic>
    </p:spTree>
    <p:extLst>
      <p:ext uri="{BB962C8B-B14F-4D97-AF65-F5344CB8AC3E}">
        <p14:creationId xmlns:p14="http://schemas.microsoft.com/office/powerpoint/2010/main" val="952604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Article 10 </a:t>
            </a:r>
            <a:r>
              <a:rPr lang="en-GB" b="1" dirty="0" smtClean="0"/>
              <a:t>ECHR</a:t>
            </a:r>
            <a:r>
              <a:rPr lang="en-GB" dirty="0" smtClean="0"/>
              <a:t>: Right to Freedom of Expression</a:t>
            </a:r>
            <a:endParaRPr lang="en-US" dirty="0"/>
          </a:p>
        </p:txBody>
      </p:sp>
      <p:sp>
        <p:nvSpPr>
          <p:cNvPr id="3" name="Content Placeholder 2"/>
          <p:cNvSpPr>
            <a:spLocks noGrp="1"/>
          </p:cNvSpPr>
          <p:nvPr>
            <p:ph idx="1"/>
          </p:nvPr>
        </p:nvSpPr>
        <p:spPr>
          <a:xfrm>
            <a:off x="457200" y="1600200"/>
            <a:ext cx="8449774" cy="5009920"/>
          </a:xfrm>
        </p:spPr>
        <p:txBody>
          <a:bodyPr>
            <a:normAutofit fontScale="92500" lnSpcReduction="10000"/>
          </a:bodyPr>
          <a:lstStyle/>
          <a:p>
            <a:pPr marL="514350" indent="-514350">
              <a:buAutoNum type="arabicParenBoth"/>
            </a:pPr>
            <a:r>
              <a:rPr lang="en-GB" dirty="0" smtClean="0"/>
              <a:t>Everyone </a:t>
            </a:r>
            <a:r>
              <a:rPr lang="en-GB" dirty="0"/>
              <a:t>has the right to freedom of expression. This right shall include freedom to hold opinions and to receive and impart information and ideas without interference by public authority and regardless of frontiers. This Article shall not prevent States from requiring the licensing of broadcasting, television or cinema enterprises. </a:t>
            </a:r>
          </a:p>
          <a:p>
            <a:pPr marL="514350" indent="-514350">
              <a:buAutoNum type="arabicParenBoth"/>
            </a:pPr>
            <a:r>
              <a:rPr lang="en-GB" dirty="0" smtClean="0"/>
              <a:t>The </a:t>
            </a:r>
            <a:r>
              <a:rPr lang="en-GB" dirty="0"/>
              <a:t>exercise of these freedoms, since it carries with it </a:t>
            </a:r>
            <a:r>
              <a:rPr lang="en-GB" u="sng" dirty="0"/>
              <a:t>duties</a:t>
            </a:r>
            <a:r>
              <a:rPr lang="en-GB" dirty="0"/>
              <a:t> and </a:t>
            </a:r>
            <a:r>
              <a:rPr lang="en-GB" u="sng" dirty="0"/>
              <a:t>responsibilities</a:t>
            </a:r>
            <a:r>
              <a:rPr lang="en-GB" dirty="0"/>
              <a:t>, may be subject to such formalities, conditions, restrictions or penalties as are </a:t>
            </a:r>
            <a:r>
              <a:rPr lang="en-GB" b="1" u="sng" dirty="0"/>
              <a:t>prescribed by law</a:t>
            </a:r>
            <a:r>
              <a:rPr lang="en-GB" dirty="0"/>
              <a:t> and are </a:t>
            </a:r>
            <a:r>
              <a:rPr lang="en-GB" b="1" u="sng" dirty="0"/>
              <a:t>necessary in a democratic society</a:t>
            </a:r>
            <a:r>
              <a:rPr lang="en-GB" dirty="0"/>
              <a:t>, in the interests of </a:t>
            </a:r>
            <a:r>
              <a:rPr lang="en-GB" b="1" dirty="0"/>
              <a:t>national security,</a:t>
            </a:r>
            <a:r>
              <a:rPr lang="en-GB" dirty="0"/>
              <a:t> </a:t>
            </a:r>
            <a:r>
              <a:rPr lang="en-GB" b="1" dirty="0"/>
              <a:t>territorial integrity</a:t>
            </a:r>
            <a:r>
              <a:rPr lang="en-GB" dirty="0"/>
              <a:t> or </a:t>
            </a:r>
            <a:r>
              <a:rPr lang="en-GB" b="1" dirty="0"/>
              <a:t>public safety</a:t>
            </a:r>
            <a:r>
              <a:rPr lang="en-GB" dirty="0"/>
              <a:t>, for the </a:t>
            </a:r>
            <a:r>
              <a:rPr lang="en-GB" b="1" dirty="0"/>
              <a:t>prevention of disorder or crime</a:t>
            </a:r>
            <a:r>
              <a:rPr lang="en-GB" dirty="0"/>
              <a:t>, for the </a:t>
            </a:r>
            <a:r>
              <a:rPr lang="en-GB" b="1" dirty="0"/>
              <a:t>protection of health or morals</a:t>
            </a:r>
            <a:r>
              <a:rPr lang="en-GB" dirty="0"/>
              <a:t>, for the </a:t>
            </a:r>
            <a:r>
              <a:rPr lang="en-GB" b="1" dirty="0"/>
              <a:t>protection of the reputation or rights of others</a:t>
            </a:r>
            <a:r>
              <a:rPr lang="en-GB" dirty="0"/>
              <a:t>, for </a:t>
            </a:r>
            <a:r>
              <a:rPr lang="en-GB" b="1" dirty="0"/>
              <a:t>preventing the disclosure of information received in confidence</a:t>
            </a:r>
            <a:r>
              <a:rPr lang="en-GB" dirty="0"/>
              <a:t>, or for maintaining the </a:t>
            </a:r>
            <a:r>
              <a:rPr lang="en-GB" b="1" dirty="0"/>
              <a:t>authority and impartiality of the judiciary. </a:t>
            </a:r>
            <a:endParaRPr lang="en-GB" dirty="0"/>
          </a:p>
          <a:p>
            <a:endParaRPr lang="en-US" dirty="0"/>
          </a:p>
        </p:txBody>
      </p:sp>
    </p:spTree>
    <p:extLst>
      <p:ext uri="{BB962C8B-B14F-4D97-AF65-F5344CB8AC3E}">
        <p14:creationId xmlns:p14="http://schemas.microsoft.com/office/powerpoint/2010/main" val="56679768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58454" cy="1143000"/>
          </a:xfrm>
        </p:spPr>
        <p:txBody>
          <a:bodyPr/>
          <a:lstStyle/>
          <a:p>
            <a:r>
              <a:rPr lang="en-US" b="1" dirty="0"/>
              <a:t>Critique of Human Rights: </a:t>
            </a:r>
            <a:endParaRPr lang="en-US" dirty="0"/>
          </a:p>
        </p:txBody>
      </p:sp>
      <p:sp>
        <p:nvSpPr>
          <p:cNvPr id="3" name="Content Placeholder 2"/>
          <p:cNvSpPr>
            <a:spLocks noGrp="1"/>
          </p:cNvSpPr>
          <p:nvPr>
            <p:ph idx="1"/>
          </p:nvPr>
        </p:nvSpPr>
        <p:spPr/>
        <p:txBody>
          <a:bodyPr>
            <a:normAutofit fontScale="85000" lnSpcReduction="10000"/>
          </a:bodyPr>
          <a:lstStyle/>
          <a:p>
            <a:r>
              <a:rPr lang="en-US" dirty="0"/>
              <a:t>“[W]</a:t>
            </a:r>
            <a:r>
              <a:rPr lang="en-US" dirty="0" err="1"/>
              <a:t>hile</a:t>
            </a:r>
            <a:r>
              <a:rPr lang="en-US" dirty="0"/>
              <a:t> the rhetoric of human rights has historically had a positive and liberating effect on societies, once rights become </a:t>
            </a:r>
            <a:r>
              <a:rPr lang="en-US" dirty="0" err="1"/>
              <a:t>institutionalised</a:t>
            </a:r>
            <a:r>
              <a:rPr lang="en-US" dirty="0"/>
              <a:t> as a central part of political and administrative culture, they lose their transformative effect and are petrified into a legalistic paradigm that marginalizes values or interests that resist translation into rights-language. In this way the liberal principle of the ‘priority of the right over the good’ results in colonization of political culture by a technocratic language that leaves no room for the articulation or </a:t>
            </a:r>
            <a:r>
              <a:rPr lang="en-US" dirty="0" err="1"/>
              <a:t>realisation</a:t>
            </a:r>
            <a:r>
              <a:rPr lang="en-US" dirty="0"/>
              <a:t> of conceptions of the good.”</a:t>
            </a:r>
            <a:r>
              <a:rPr lang="en-US" i="1" dirty="0"/>
              <a:t> Discuss</a:t>
            </a:r>
            <a:endParaRPr lang="en-GB" dirty="0"/>
          </a:p>
          <a:p>
            <a:r>
              <a:rPr lang="en-GB" b="1" dirty="0"/>
              <a:t>M. </a:t>
            </a:r>
            <a:r>
              <a:rPr lang="en-GB" b="1" dirty="0" err="1"/>
              <a:t>Koskenniemi</a:t>
            </a:r>
            <a:r>
              <a:rPr lang="en-GB" b="1" dirty="0"/>
              <a:t> ‘The Effects of Rights on Political Culture’ in P. Alston (ed.) </a:t>
            </a:r>
            <a:r>
              <a:rPr lang="en-GB" b="1" i="1" dirty="0"/>
              <a:t>The EU and Human Rights</a:t>
            </a:r>
            <a:r>
              <a:rPr lang="en-GB" b="1" dirty="0"/>
              <a:t> (Oxford: OUP, 1999)</a:t>
            </a:r>
          </a:p>
          <a:p>
            <a:endParaRPr lang="en-US" dirty="0"/>
          </a:p>
        </p:txBody>
      </p:sp>
      <p:pic>
        <p:nvPicPr>
          <p:cNvPr id="4" name="Picture 3"/>
          <p:cNvPicPr>
            <a:picLocks noChangeAspect="1"/>
          </p:cNvPicPr>
          <p:nvPr/>
        </p:nvPicPr>
        <p:blipFill>
          <a:blip r:embed="rId3"/>
          <a:stretch>
            <a:fillRect/>
          </a:stretch>
        </p:blipFill>
        <p:spPr>
          <a:xfrm>
            <a:off x="7215654" y="0"/>
            <a:ext cx="1928346" cy="1600200"/>
          </a:xfrm>
          <a:prstGeom prst="rect">
            <a:avLst/>
          </a:prstGeom>
        </p:spPr>
      </p:pic>
    </p:spTree>
    <p:extLst>
      <p:ext uri="{BB962C8B-B14F-4D97-AF65-F5344CB8AC3E}">
        <p14:creationId xmlns:p14="http://schemas.microsoft.com/office/powerpoint/2010/main" val="426791649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David Kennedy (2004)</a:t>
            </a:r>
            <a:endParaRPr lang="en-US" dirty="0"/>
          </a:p>
        </p:txBody>
      </p:sp>
      <p:sp>
        <p:nvSpPr>
          <p:cNvPr id="3" name="Content Placeholder 2"/>
          <p:cNvSpPr>
            <a:spLocks noGrp="1"/>
          </p:cNvSpPr>
          <p:nvPr>
            <p:ph idx="1"/>
          </p:nvPr>
        </p:nvSpPr>
        <p:spPr/>
        <p:txBody>
          <a:bodyPr>
            <a:normAutofit lnSpcReduction="10000"/>
          </a:bodyPr>
          <a:lstStyle/>
          <a:p>
            <a:r>
              <a:rPr lang="en-US" dirty="0"/>
              <a:t>The legal regime of “human rights,” taken as a whole, does more to produce and excuse violations than to prevent and remedy them […] Far from being a defense of the individual against the state, human rights has become a standard part of the justification for the external use of force by the state against other states and individuals. The porousness of the human rights vocabulary means that the interventions and exercises of state authority it legitimates are more likely to track political interests than its own emancipatory agenda (Kennedy 2004, 24-6).</a:t>
            </a:r>
            <a:endParaRPr lang="en-GB" dirty="0"/>
          </a:p>
          <a:p>
            <a:endParaRPr lang="en-US" dirty="0"/>
          </a:p>
        </p:txBody>
      </p:sp>
    </p:spTree>
    <p:extLst>
      <p:ext uri="{BB962C8B-B14F-4D97-AF65-F5344CB8AC3E}">
        <p14:creationId xmlns:p14="http://schemas.microsoft.com/office/powerpoint/2010/main" val="2437230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6030"/>
            <a:ext cx="5722523" cy="5690133"/>
          </a:xfrm>
        </p:spPr>
        <p:txBody>
          <a:bodyPr>
            <a:normAutofit fontScale="85000" lnSpcReduction="10000"/>
          </a:bodyPr>
          <a:lstStyle/>
          <a:p>
            <a:r>
              <a:rPr lang="en-US" dirty="0"/>
              <a:t>“…I believe, profoundly, in the universality of the human spirit. Individuals everywhere want the same essential things: to have sufficient food and shelter; to be able to speak freely; to practice their own religion or to abstain from religious belief; to feel that their person is not threatened by the state; to know that they will not be tortured, or detained without charge, and that, if charged, they will have a fair trial. I believe there is nothing in these aspirations that is dependent upon culture, or religion, or stage of development. They are as keenly felt by the African tribesman as by the European city-dweller, by the inhabitant of a Latin American shanty-town as by the resident of a Manhattan apartment.” </a:t>
            </a:r>
            <a:r>
              <a:rPr lang="en-US" i="1" dirty="0"/>
              <a:t>Discuss</a:t>
            </a:r>
            <a:endParaRPr lang="en-GB" dirty="0"/>
          </a:p>
          <a:p>
            <a:r>
              <a:rPr lang="en-US" dirty="0"/>
              <a:t>R. Higgins, </a:t>
            </a:r>
            <a:r>
              <a:rPr lang="en-US" i="1" dirty="0"/>
              <a:t>Problems and Process: International Law and How We Use It</a:t>
            </a:r>
            <a:r>
              <a:rPr lang="en-US" dirty="0"/>
              <a:t> (Oxford: Clarendon Press, 1994) 96</a:t>
            </a:r>
            <a:endParaRPr lang="en-GB" dirty="0"/>
          </a:p>
          <a:p>
            <a:endParaRPr lang="en-US" dirty="0"/>
          </a:p>
        </p:txBody>
      </p:sp>
      <p:pic>
        <p:nvPicPr>
          <p:cNvPr id="4" name="Picture 3"/>
          <p:cNvPicPr>
            <a:picLocks noChangeAspect="1"/>
          </p:cNvPicPr>
          <p:nvPr/>
        </p:nvPicPr>
        <p:blipFill>
          <a:blip r:embed="rId3"/>
          <a:stretch>
            <a:fillRect/>
          </a:stretch>
        </p:blipFill>
        <p:spPr>
          <a:xfrm>
            <a:off x="6179722" y="0"/>
            <a:ext cx="2964277" cy="3810000"/>
          </a:xfrm>
          <a:prstGeom prst="rect">
            <a:avLst/>
          </a:prstGeom>
        </p:spPr>
      </p:pic>
    </p:spTree>
    <p:extLst>
      <p:ext uri="{BB962C8B-B14F-4D97-AF65-F5344CB8AC3E}">
        <p14:creationId xmlns:p14="http://schemas.microsoft.com/office/powerpoint/2010/main" val="304292144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1862"/>
            <a:ext cx="6908800" cy="5614301"/>
          </a:xfrm>
        </p:spPr>
        <p:txBody>
          <a:bodyPr>
            <a:normAutofit fontScale="85000" lnSpcReduction="10000"/>
          </a:bodyPr>
          <a:lstStyle/>
          <a:p>
            <a:r>
              <a:rPr lang="en-GB" dirty="0"/>
              <a:t>“Human rights law continues this tradition of universalizing Eurocentric norms by intervening in Third World cultures and societies to save them from the traditions and beliefs that it frames as permitting or promoting despotism and disrespect for human rights itself” </a:t>
            </a:r>
            <a:endParaRPr lang="en-GB" dirty="0" smtClean="0"/>
          </a:p>
          <a:p>
            <a:r>
              <a:rPr lang="en-US" dirty="0" smtClean="0"/>
              <a:t>“</a:t>
            </a:r>
            <a:r>
              <a:rPr lang="en-US" dirty="0"/>
              <a:t>As currently constituted and deployed, the human rights movement will ultimately fail because it is perceived as an alien ideology in non-Western societies. The movement does not deeply resonate in the cultural fabrics of non-Western states, except among hypocritical elites steeped in Western ideas. In order to ultimately prevail, the human rights movement must be moored in the cultures of all peoples.</a:t>
            </a:r>
            <a:r>
              <a:rPr lang="en-US" dirty="0" smtClean="0"/>
              <a:t>”</a:t>
            </a:r>
          </a:p>
          <a:p>
            <a:r>
              <a:rPr lang="en-US" i="1" dirty="0" smtClean="0"/>
              <a:t>Do </a:t>
            </a:r>
            <a:r>
              <a:rPr lang="en-US" i="1" dirty="0"/>
              <a:t>you agree with this statement? Give reasons for your response?</a:t>
            </a:r>
            <a:endParaRPr lang="en-GB" dirty="0"/>
          </a:p>
          <a:p>
            <a:r>
              <a:rPr lang="en-US" dirty="0"/>
              <a:t>M. </a:t>
            </a:r>
            <a:r>
              <a:rPr lang="en-US" dirty="0" err="1"/>
              <a:t>Mutua</a:t>
            </a:r>
            <a:r>
              <a:rPr lang="en-US" dirty="0"/>
              <a:t>, ‘Savages, Victims and Saviors…’ 42 (2001) </a:t>
            </a:r>
            <a:r>
              <a:rPr lang="en-US" i="1" dirty="0"/>
              <a:t>Harvard International Law Journal </a:t>
            </a:r>
            <a:r>
              <a:rPr lang="en-US" dirty="0"/>
              <a:t>201 at 208</a:t>
            </a:r>
            <a:endParaRPr lang="en-GB" dirty="0"/>
          </a:p>
          <a:p>
            <a:endParaRPr lang="en-US" dirty="0"/>
          </a:p>
        </p:txBody>
      </p:sp>
      <p:pic>
        <p:nvPicPr>
          <p:cNvPr id="4" name="Picture 3"/>
          <p:cNvPicPr>
            <a:picLocks noChangeAspect="1"/>
          </p:cNvPicPr>
          <p:nvPr/>
        </p:nvPicPr>
        <p:blipFill>
          <a:blip r:embed="rId3"/>
          <a:stretch>
            <a:fillRect/>
          </a:stretch>
        </p:blipFill>
        <p:spPr>
          <a:xfrm>
            <a:off x="7366000" y="0"/>
            <a:ext cx="1778000" cy="2286000"/>
          </a:xfrm>
          <a:prstGeom prst="rect">
            <a:avLst/>
          </a:prstGeom>
        </p:spPr>
      </p:pic>
    </p:spTree>
    <p:extLst>
      <p:ext uri="{BB962C8B-B14F-4D97-AF65-F5344CB8AC3E}">
        <p14:creationId xmlns:p14="http://schemas.microsoft.com/office/powerpoint/2010/main" val="13152477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Upendra</a:t>
            </a:r>
            <a:r>
              <a:rPr lang="en-US" dirty="0" smtClean="0"/>
              <a:t> </a:t>
            </a:r>
            <a:r>
              <a:rPr lang="en-US" dirty="0" err="1" smtClean="0"/>
              <a:t>Baxi</a:t>
            </a:r>
            <a:endParaRPr lang="en-US" dirty="0"/>
          </a:p>
        </p:txBody>
      </p:sp>
      <p:sp>
        <p:nvSpPr>
          <p:cNvPr id="3" name="Content Placeholder 2"/>
          <p:cNvSpPr>
            <a:spLocks noGrp="1"/>
          </p:cNvSpPr>
          <p:nvPr>
            <p:ph idx="1"/>
          </p:nvPr>
        </p:nvSpPr>
        <p:spPr/>
        <p:txBody>
          <a:bodyPr>
            <a:normAutofit lnSpcReduction="10000"/>
          </a:bodyPr>
          <a:lstStyle/>
          <a:p>
            <a:r>
              <a:rPr lang="en-GB" dirty="0" smtClean="0"/>
              <a:t>“[N]</a:t>
            </a:r>
            <a:r>
              <a:rPr lang="en-GB" dirty="0" err="1" smtClean="0"/>
              <a:t>ot</a:t>
            </a:r>
            <a:r>
              <a:rPr lang="en-GB" dirty="0" smtClean="0"/>
              <a:t> all forms of human violation stand addressed by the language of human rights. Nor do all violated people have equal access to the languages of human rights”</a:t>
            </a:r>
          </a:p>
          <a:p>
            <a:r>
              <a:rPr lang="en-GB" dirty="0" smtClean="0"/>
              <a:t>“</a:t>
            </a:r>
            <a:r>
              <a:rPr lang="en-GB" dirty="0"/>
              <a:t>H</a:t>
            </a:r>
            <a:r>
              <a:rPr lang="en-GB" dirty="0" smtClean="0"/>
              <a:t>uman </a:t>
            </a:r>
            <a:r>
              <a:rPr lang="en-GB" dirty="0"/>
              <a:t>rights languages forever promise more than they deliver in real life terms”, he elaborates the “existing world of human rights has little or no space, for example, for the stateless, the refugee, the massively impoverished human beings, the indigenous peoples of the world, and peoples living with disabilities” (2006, 2). </a:t>
            </a:r>
            <a:endParaRPr lang="en-US" dirty="0"/>
          </a:p>
        </p:txBody>
      </p:sp>
    </p:spTree>
    <p:extLst>
      <p:ext uri="{BB962C8B-B14F-4D97-AF65-F5344CB8AC3E}">
        <p14:creationId xmlns:p14="http://schemas.microsoft.com/office/powerpoint/2010/main" val="3083581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Notices</a:t>
            </a:r>
            <a:endParaRPr lang="en-US" dirty="0"/>
          </a:p>
        </p:txBody>
      </p:sp>
      <p:sp>
        <p:nvSpPr>
          <p:cNvPr id="3" name="Content Placeholder 2"/>
          <p:cNvSpPr>
            <a:spLocks noGrp="1"/>
          </p:cNvSpPr>
          <p:nvPr>
            <p:ph idx="1"/>
          </p:nvPr>
        </p:nvSpPr>
        <p:spPr>
          <a:xfrm>
            <a:off x="914400" y="1735137"/>
            <a:ext cx="7313613" cy="4748119"/>
          </a:xfrm>
        </p:spPr>
        <p:txBody>
          <a:bodyPr>
            <a:normAutofit fontScale="77500" lnSpcReduction="20000"/>
          </a:bodyPr>
          <a:lstStyle/>
          <a:p>
            <a:r>
              <a:rPr lang="en-US" dirty="0"/>
              <a:t>Please review the new </a:t>
            </a:r>
            <a:r>
              <a:rPr lang="en-US" dirty="0" err="1"/>
              <a:t>programme</a:t>
            </a:r>
            <a:r>
              <a:rPr lang="en-US" dirty="0"/>
              <a:t> and check for any potential clashes. No changes will be possible after today!</a:t>
            </a:r>
          </a:p>
          <a:p>
            <a:r>
              <a:rPr lang="en-US" dirty="0" smtClean="0"/>
              <a:t>Who </a:t>
            </a:r>
            <a:r>
              <a:rPr lang="en-US" dirty="0" smtClean="0"/>
              <a:t>wants to chair?</a:t>
            </a:r>
          </a:p>
          <a:p>
            <a:r>
              <a:rPr lang="en-US" dirty="0" smtClean="0"/>
              <a:t>Door Access, Filming, Poster?</a:t>
            </a:r>
          </a:p>
          <a:p>
            <a:r>
              <a:rPr lang="en-GB" dirty="0" smtClean="0"/>
              <a:t>Lunch?</a:t>
            </a:r>
            <a:endParaRPr lang="en-US" dirty="0" smtClean="0"/>
          </a:p>
          <a:p>
            <a:r>
              <a:rPr lang="en-US" dirty="0" smtClean="0"/>
              <a:t>All abstracts will be posted on the ‘Teaching and Reading Materials’ page – please review these, particularly if you’re chairing. </a:t>
            </a:r>
          </a:p>
          <a:p>
            <a:r>
              <a:rPr lang="en-US" dirty="0" smtClean="0"/>
              <a:t>Final version of abstracts must be submitted by Sunday 3 March 2019. No further changes will be permitted after this time.</a:t>
            </a:r>
          </a:p>
          <a:p>
            <a:r>
              <a:rPr lang="en-US" dirty="0" smtClean="0"/>
              <a:t>If </a:t>
            </a:r>
            <a:r>
              <a:rPr lang="en-US" dirty="0" smtClean="0"/>
              <a:t>you would like to discuss any of your assessments please see me before the end of term, I will have limited access to emails during the break, so there will be delays in responding to any questions.</a:t>
            </a:r>
          </a:p>
        </p:txBody>
      </p:sp>
    </p:spTree>
    <p:extLst>
      <p:ext uri="{BB962C8B-B14F-4D97-AF65-F5344CB8AC3E}">
        <p14:creationId xmlns:p14="http://schemas.microsoft.com/office/powerpoint/2010/main" val="415719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Frank La Rue</a:t>
            </a:r>
            <a:endParaRPr lang="en-US" dirty="0"/>
          </a:p>
        </p:txBody>
      </p:sp>
      <p:sp>
        <p:nvSpPr>
          <p:cNvPr id="3" name="Content Placeholder 2"/>
          <p:cNvSpPr>
            <a:spLocks noGrp="1"/>
          </p:cNvSpPr>
          <p:nvPr>
            <p:ph idx="1"/>
          </p:nvPr>
        </p:nvSpPr>
        <p:spPr/>
        <p:txBody>
          <a:bodyPr>
            <a:normAutofit lnSpcReduction="10000"/>
          </a:bodyPr>
          <a:lstStyle/>
          <a:p>
            <a:r>
              <a:rPr lang="en-US" dirty="0" smtClean="0"/>
              <a:t>“the international standards of human rights are the minimum not the maximum, are the minimum required to respect human life and human dignity for everyone in the world. And, there is no space for cultural relativism. It is really important that we understand that they cannot, as a principle, change from culture to culture </a:t>
            </a:r>
            <a:r>
              <a:rPr lang="mr-IN" dirty="0" smtClean="0"/>
              <a:t>–</a:t>
            </a:r>
            <a:r>
              <a:rPr lang="en-US" dirty="0" smtClean="0"/>
              <a:t> they have to be the same. In practice, the way that they are applied or exercised may change. I mean, the newspapers, the media may have a different format, a different form, but in all countries the principle of the freedom of expression has to be the same.”</a:t>
            </a:r>
            <a:endParaRPr lang="en-US" dirty="0"/>
          </a:p>
        </p:txBody>
      </p:sp>
    </p:spTree>
    <p:extLst>
      <p:ext uri="{BB962C8B-B14F-4D97-AF65-F5344CB8AC3E}">
        <p14:creationId xmlns:p14="http://schemas.microsoft.com/office/powerpoint/2010/main" val="2076981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Claret Vargas</a:t>
            </a:r>
            <a:endParaRPr lang="en-US" dirty="0"/>
          </a:p>
        </p:txBody>
      </p:sp>
      <p:sp>
        <p:nvSpPr>
          <p:cNvPr id="3" name="Content Placeholder 2"/>
          <p:cNvSpPr>
            <a:spLocks noGrp="1"/>
          </p:cNvSpPr>
          <p:nvPr>
            <p:ph idx="1"/>
          </p:nvPr>
        </p:nvSpPr>
        <p:spPr/>
        <p:txBody>
          <a:bodyPr/>
          <a:lstStyle/>
          <a:p>
            <a:r>
              <a:rPr lang="en-US" dirty="0" smtClean="0"/>
              <a:t>“another </a:t>
            </a:r>
            <a:r>
              <a:rPr lang="en-US" dirty="0"/>
              <a:t>tactic for subaltern self-actualization is to mobilize, adapt, and transform human rights discourses in order to both define and demand rights […] it is also a discourse that is appropriated, circulated, and transformed by local populations who may see in the adherence to a set of international norms a way to </a:t>
            </a:r>
            <a:r>
              <a:rPr lang="en-US" dirty="0" err="1"/>
              <a:t>interpellate</a:t>
            </a:r>
            <a:r>
              <a:rPr lang="en-US" dirty="0"/>
              <a:t> history and to challenge a hostile state and unequal local and global economic </a:t>
            </a:r>
            <a:r>
              <a:rPr lang="en-US" dirty="0" smtClean="0"/>
              <a:t>relations” </a:t>
            </a:r>
            <a:r>
              <a:rPr lang="en-US" dirty="0"/>
              <a:t>(2012, 3). </a:t>
            </a:r>
            <a:endParaRPr lang="en-GB" dirty="0"/>
          </a:p>
          <a:p>
            <a:endParaRPr lang="en-US" dirty="0"/>
          </a:p>
        </p:txBody>
      </p:sp>
    </p:spTree>
    <p:extLst>
      <p:ext uri="{BB962C8B-B14F-4D97-AF65-F5344CB8AC3E}">
        <p14:creationId xmlns:p14="http://schemas.microsoft.com/office/powerpoint/2010/main" val="560057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limits and possibilities of Human Rights?</a:t>
            </a:r>
            <a:endParaRPr lang="en-US" dirty="0"/>
          </a:p>
        </p:txBody>
      </p:sp>
      <p:sp>
        <p:nvSpPr>
          <p:cNvPr id="3" name="Content Placeholder 2"/>
          <p:cNvSpPr>
            <a:spLocks noGrp="1"/>
          </p:cNvSpPr>
          <p:nvPr>
            <p:ph idx="1"/>
          </p:nvPr>
        </p:nvSpPr>
        <p:spPr/>
        <p:txBody>
          <a:bodyPr/>
          <a:lstStyle/>
          <a:p>
            <a:r>
              <a:rPr lang="en-US" dirty="0" smtClean="0"/>
              <a:t>Do you support universalism or advocate for cultural relativism?</a:t>
            </a:r>
          </a:p>
          <a:p>
            <a:r>
              <a:rPr lang="en-US" dirty="0" smtClean="0"/>
              <a:t>Do Human Rights “limit our picture of emancipation” (Kennedy 2004)?</a:t>
            </a:r>
          </a:p>
          <a:p>
            <a:r>
              <a:rPr lang="en-US" dirty="0" smtClean="0"/>
              <a:t>Do Human Rights adopt a “one-size-fits-all emancipatory practice” (Kennedy 2004)?</a:t>
            </a:r>
            <a:endParaRPr lang="en-US" dirty="0"/>
          </a:p>
        </p:txBody>
      </p:sp>
    </p:spTree>
    <p:extLst>
      <p:ext uri="{BB962C8B-B14F-4D97-AF65-F5344CB8AC3E}">
        <p14:creationId xmlns:p14="http://schemas.microsoft.com/office/powerpoint/2010/main" val="2604081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35199"/>
            <a:ext cx="7313613" cy="1499939"/>
          </a:xfrm>
        </p:spPr>
        <p:txBody>
          <a:bodyPr/>
          <a:lstStyle/>
          <a:p>
            <a:r>
              <a:rPr lang="en-US" dirty="0" smtClean="0"/>
              <a:t>Applicability of universal </a:t>
            </a:r>
            <a:r>
              <a:rPr lang="en-US" dirty="0" smtClean="0"/>
              <a:t>human </a:t>
            </a:r>
            <a:r>
              <a:rPr lang="en-US" dirty="0" smtClean="0"/>
              <a:t>rights to the text?</a:t>
            </a:r>
            <a:endParaRPr lang="en-US" dirty="0"/>
          </a:p>
        </p:txBody>
      </p:sp>
      <p:sp>
        <p:nvSpPr>
          <p:cNvPr id="3" name="Content Placeholder 2"/>
          <p:cNvSpPr>
            <a:spLocks noGrp="1"/>
          </p:cNvSpPr>
          <p:nvPr>
            <p:ph idx="1"/>
          </p:nvPr>
        </p:nvSpPr>
        <p:spPr/>
        <p:txBody>
          <a:bodyPr/>
          <a:lstStyle/>
          <a:p>
            <a:r>
              <a:rPr lang="en-US" dirty="0" smtClean="0"/>
              <a:t>Does </a:t>
            </a:r>
            <a:r>
              <a:rPr lang="en-US" dirty="0" err="1" smtClean="0"/>
              <a:t>Satrapi’s</a:t>
            </a:r>
            <a:r>
              <a:rPr lang="en-US" dirty="0" smtClean="0"/>
              <a:t> life narrative become a valuable commodity?</a:t>
            </a:r>
          </a:p>
          <a:p>
            <a:r>
              <a:rPr lang="en-US" dirty="0" smtClean="0"/>
              <a:t>When </a:t>
            </a:r>
            <a:r>
              <a:rPr lang="en-US" dirty="0" err="1" smtClean="0"/>
              <a:t>Satrapi</a:t>
            </a:r>
            <a:r>
              <a:rPr lang="en-US" dirty="0" smtClean="0"/>
              <a:t> reveals the human rights violations in Iran does she enable her text becoming a “soft weapon”?</a:t>
            </a:r>
          </a:p>
          <a:p>
            <a:r>
              <a:rPr lang="en-US" dirty="0" smtClean="0"/>
              <a:t>What does </a:t>
            </a:r>
            <a:r>
              <a:rPr lang="en-US" dirty="0" err="1" smtClean="0"/>
              <a:t>Satrapi</a:t>
            </a:r>
            <a:r>
              <a:rPr lang="en-US" dirty="0" smtClean="0"/>
              <a:t> tell her readers about censorship?</a:t>
            </a:r>
          </a:p>
        </p:txBody>
      </p:sp>
    </p:spTree>
    <p:extLst>
      <p:ext uri="{BB962C8B-B14F-4D97-AF65-F5344CB8AC3E}">
        <p14:creationId xmlns:p14="http://schemas.microsoft.com/office/powerpoint/2010/main" val="88043997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 </a:t>
            </a:r>
            <a:r>
              <a:rPr lang="en-US" dirty="0" err="1"/>
              <a:t>Satrapi’s</a:t>
            </a:r>
            <a:r>
              <a:rPr lang="en-US" dirty="0"/>
              <a:t> </a:t>
            </a:r>
            <a:r>
              <a:rPr lang="en-US" dirty="0" smtClean="0"/>
              <a:t/>
            </a:r>
            <a:br>
              <a:rPr lang="en-US" dirty="0" smtClean="0"/>
            </a:br>
            <a:r>
              <a:rPr lang="en-US" dirty="0" smtClean="0"/>
              <a:t>portrayal </a:t>
            </a:r>
            <a:r>
              <a:rPr lang="en-US" dirty="0"/>
              <a:t>of the chador – </a:t>
            </a:r>
            <a:r>
              <a:rPr lang="en-US" dirty="0" smtClean="0"/>
              <a:t/>
            </a:r>
            <a:br>
              <a:rPr lang="en-US" dirty="0" smtClean="0"/>
            </a:br>
            <a:r>
              <a:rPr lang="en-US" dirty="0" smtClean="0"/>
              <a:t>is </a:t>
            </a:r>
            <a:r>
              <a:rPr lang="en-US" dirty="0"/>
              <a:t>it a symbol of oppression</a:t>
            </a:r>
            <a:r>
              <a:rPr lang="en-US" dirty="0" smtClean="0"/>
              <a:t>?</a:t>
            </a:r>
            <a:endParaRPr lang="en-US" dirty="0"/>
          </a:p>
        </p:txBody>
      </p:sp>
      <p:sp>
        <p:nvSpPr>
          <p:cNvPr id="3" name="Content Placeholder 2"/>
          <p:cNvSpPr>
            <a:spLocks noGrp="1"/>
          </p:cNvSpPr>
          <p:nvPr>
            <p:ph idx="1"/>
          </p:nvPr>
        </p:nvSpPr>
        <p:spPr>
          <a:xfrm>
            <a:off x="914400" y="2071076"/>
            <a:ext cx="7313613" cy="3720123"/>
          </a:xfrm>
        </p:spPr>
        <p:txBody>
          <a:bodyPr>
            <a:normAutofit fontScale="85000" lnSpcReduction="20000"/>
          </a:bodyPr>
          <a:lstStyle/>
          <a:p>
            <a:r>
              <a:rPr lang="en-US" dirty="0" smtClean="0"/>
              <a:t>British House of Lords Baroness Brenda Marjorie Hale in </a:t>
            </a:r>
            <a:r>
              <a:rPr lang="en-US" i="1" dirty="0" smtClean="0"/>
              <a:t>Begum v. Denbigh High School</a:t>
            </a:r>
            <a:r>
              <a:rPr lang="en-US" dirty="0" smtClean="0"/>
              <a:t> contends:</a:t>
            </a:r>
          </a:p>
          <a:p>
            <a:r>
              <a:rPr lang="en-US" dirty="0" smtClean="0"/>
              <a:t>“If a woman freely chooses to adopt a way of life for herself, it is not for others, including other women who have chosen differently, to </a:t>
            </a:r>
            <a:r>
              <a:rPr lang="en-US" dirty="0" err="1" smtClean="0"/>
              <a:t>criticise</a:t>
            </a:r>
            <a:r>
              <a:rPr lang="en-US" dirty="0" smtClean="0"/>
              <a:t> or prevent her. Judge </a:t>
            </a:r>
            <a:r>
              <a:rPr lang="en-US" dirty="0" err="1" smtClean="0"/>
              <a:t>Tulkens</a:t>
            </a:r>
            <a:r>
              <a:rPr lang="en-US" dirty="0" smtClean="0"/>
              <a:t>, </a:t>
            </a:r>
            <a:r>
              <a:rPr lang="en-US" i="1" dirty="0" smtClean="0"/>
              <a:t>in </a:t>
            </a:r>
            <a:r>
              <a:rPr lang="en-US" i="1" dirty="0" err="1" smtClean="0"/>
              <a:t>Sahin</a:t>
            </a:r>
            <a:r>
              <a:rPr lang="en-US" i="1" dirty="0" smtClean="0"/>
              <a:t> v Turkey</a:t>
            </a:r>
            <a:r>
              <a:rPr lang="en-US" dirty="0" smtClean="0"/>
              <a:t> draws the analogy with freedom of speech. The European Court of Human Rights has never accepted that interference with the right of freedom of expression is justified by the fact that the ideas expressed may offend someone. Likewise, the sight of a woman in full purdah may offend some people, and especially those Western feminists who believe that it is a symbol of her oppression, but that could not be a good reason for prohibiting her from wearing it.”</a:t>
            </a:r>
            <a:endParaRPr lang="en-US" dirty="0"/>
          </a:p>
        </p:txBody>
      </p:sp>
      <p:pic>
        <p:nvPicPr>
          <p:cNvPr id="4" name="Picture 3"/>
          <p:cNvPicPr>
            <a:picLocks noChangeAspect="1"/>
          </p:cNvPicPr>
          <p:nvPr/>
        </p:nvPicPr>
        <p:blipFill>
          <a:blip r:embed="rId3"/>
          <a:stretch>
            <a:fillRect/>
          </a:stretch>
        </p:blipFill>
        <p:spPr>
          <a:xfrm>
            <a:off x="3099411" y="2320627"/>
            <a:ext cx="3124200" cy="2819400"/>
          </a:xfrm>
          <a:prstGeom prst="rect">
            <a:avLst/>
          </a:prstGeom>
        </p:spPr>
      </p:pic>
    </p:spTree>
    <p:extLst>
      <p:ext uri="{BB962C8B-B14F-4D97-AF65-F5344CB8AC3E}">
        <p14:creationId xmlns:p14="http://schemas.microsoft.com/office/powerpoint/2010/main" val="703496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9057"/>
            <a:ext cx="7313613" cy="868362"/>
          </a:xfrm>
        </p:spPr>
        <p:txBody>
          <a:bodyPr/>
          <a:lstStyle/>
          <a:p>
            <a:r>
              <a:rPr lang="en-US" dirty="0" smtClean="0"/>
              <a:t>The Veil</a:t>
            </a:r>
            <a:endParaRPr lang="en-US" dirty="0"/>
          </a:p>
        </p:txBody>
      </p:sp>
      <p:sp>
        <p:nvSpPr>
          <p:cNvPr id="3" name="Content Placeholder 2"/>
          <p:cNvSpPr>
            <a:spLocks noGrp="1"/>
          </p:cNvSpPr>
          <p:nvPr>
            <p:ph sz="quarter" idx="4294967295"/>
          </p:nvPr>
        </p:nvSpPr>
        <p:spPr>
          <a:xfrm>
            <a:off x="274320" y="937419"/>
            <a:ext cx="8595360" cy="5920581"/>
          </a:xfrm>
          <a:prstGeom prst="rect">
            <a:avLst/>
          </a:prstGeom>
        </p:spPr>
        <p:txBody>
          <a:bodyPr>
            <a:normAutofit lnSpcReduction="10000"/>
          </a:bodyPr>
          <a:lstStyle/>
          <a:p>
            <a:r>
              <a:rPr lang="en-US" dirty="0" smtClean="0"/>
              <a:t>A seminal Iranian women’s memoir </a:t>
            </a:r>
            <a:r>
              <a:rPr lang="en-US" dirty="0" err="1" smtClean="0"/>
              <a:t>Azar</a:t>
            </a:r>
            <a:r>
              <a:rPr lang="en-US" dirty="0" smtClean="0"/>
              <a:t> </a:t>
            </a:r>
            <a:r>
              <a:rPr lang="en-US" dirty="0" err="1" smtClean="0"/>
              <a:t>Nafisi’s</a:t>
            </a:r>
            <a:r>
              <a:rPr lang="en-US" dirty="0" smtClean="0"/>
              <a:t> </a:t>
            </a:r>
            <a:r>
              <a:rPr lang="en-US" i="1" dirty="0" smtClean="0"/>
              <a:t>Reading Lolita in Tehran </a:t>
            </a:r>
            <a:r>
              <a:rPr lang="en-US" dirty="0" smtClean="0"/>
              <a:t>has been accused of creating an image of veiled women that is nondescript and devoid of character. In her memoir, women become fully alive and human only when they cast the veil aside.</a:t>
            </a:r>
          </a:p>
          <a:p>
            <a:r>
              <a:rPr lang="en-US" dirty="0" smtClean="0"/>
              <a:t>Persepolis incorporates the veil in cartoons that </a:t>
            </a:r>
            <a:r>
              <a:rPr lang="en-US" dirty="0" err="1" smtClean="0"/>
              <a:t>characterise</a:t>
            </a:r>
            <a:r>
              <a:rPr lang="en-US" dirty="0" smtClean="0"/>
              <a:t> girls and women as distinctive individuals and human agents. Differences of emotion, personality, and physique among veiled Iranian girls and women remain vivid, this is an important statement for gender politics.</a:t>
            </a:r>
          </a:p>
          <a:p>
            <a:r>
              <a:rPr lang="en-US" dirty="0" smtClean="0"/>
              <a:t>How do you interpret the descriptions of the experience of Iranian girls and women wearing the veil in Iran?</a:t>
            </a:r>
          </a:p>
          <a:p>
            <a:r>
              <a:rPr lang="en-US" dirty="0" smtClean="0"/>
              <a:t>How does </a:t>
            </a:r>
            <a:r>
              <a:rPr lang="en-US" dirty="0" err="1" smtClean="0"/>
              <a:t>Satrapi</a:t>
            </a:r>
            <a:r>
              <a:rPr lang="en-US" dirty="0" smtClean="0"/>
              <a:t> explore the censoring of the body in her memoir?</a:t>
            </a:r>
            <a:endParaRPr lang="en-US" dirty="0"/>
          </a:p>
        </p:txBody>
      </p:sp>
      <p:pic>
        <p:nvPicPr>
          <p:cNvPr id="4" name="Picture 3"/>
          <p:cNvPicPr>
            <a:picLocks noChangeAspect="1"/>
          </p:cNvPicPr>
          <p:nvPr/>
        </p:nvPicPr>
        <p:blipFill>
          <a:blip r:embed="rId2"/>
          <a:stretch>
            <a:fillRect/>
          </a:stretch>
        </p:blipFill>
        <p:spPr>
          <a:xfrm>
            <a:off x="3327400" y="889000"/>
            <a:ext cx="2489200" cy="5080000"/>
          </a:xfrm>
          <a:prstGeom prst="rect">
            <a:avLst/>
          </a:prstGeom>
        </p:spPr>
      </p:pic>
    </p:spTree>
    <p:extLst>
      <p:ext uri="{BB962C8B-B14F-4D97-AF65-F5344CB8AC3E}">
        <p14:creationId xmlns:p14="http://schemas.microsoft.com/office/powerpoint/2010/main" val="15165079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4903"/>
            <a:ext cx="7313613" cy="868362"/>
          </a:xfrm>
        </p:spPr>
        <p:txBody>
          <a:bodyPr/>
          <a:lstStyle/>
          <a:p>
            <a:r>
              <a:rPr lang="en-US" dirty="0" smtClean="0"/>
              <a:t>Life in a convent in Austria and Life in Iran</a:t>
            </a:r>
            <a:endParaRPr lang="en-US" dirty="0"/>
          </a:p>
        </p:txBody>
      </p:sp>
      <p:sp>
        <p:nvSpPr>
          <p:cNvPr id="3" name="Content Placeholder 2"/>
          <p:cNvSpPr>
            <a:spLocks noGrp="1"/>
          </p:cNvSpPr>
          <p:nvPr>
            <p:ph sz="quarter" idx="4294967295"/>
          </p:nvPr>
        </p:nvSpPr>
        <p:spPr>
          <a:xfrm>
            <a:off x="274320" y="1298448"/>
            <a:ext cx="8595360" cy="4937760"/>
          </a:xfrm>
          <a:prstGeom prst="rect">
            <a:avLst/>
          </a:prstGeom>
        </p:spPr>
        <p:txBody>
          <a:bodyPr>
            <a:normAutofit lnSpcReduction="10000"/>
          </a:bodyPr>
          <a:lstStyle/>
          <a:p>
            <a:r>
              <a:rPr lang="en-US" dirty="0" smtClean="0"/>
              <a:t>When </a:t>
            </a:r>
            <a:r>
              <a:rPr lang="en-US" dirty="0" err="1" smtClean="0"/>
              <a:t>Marji</a:t>
            </a:r>
            <a:r>
              <a:rPr lang="en-US" dirty="0" smtClean="0"/>
              <a:t> leaves Iran and goes to a convent in Austria we are invited to compare the veiled women and institutional surroundings of Catholicism with the Islamic Republic of Iran.</a:t>
            </a:r>
          </a:p>
          <a:p>
            <a:r>
              <a:rPr lang="en-US" dirty="0" smtClean="0"/>
              <a:t>How do these black and white images influence your perceptions of the veil?</a:t>
            </a:r>
          </a:p>
          <a:p>
            <a:r>
              <a:rPr lang="en-US" dirty="0" smtClean="0"/>
              <a:t>What political point is </a:t>
            </a:r>
            <a:r>
              <a:rPr lang="en-US" dirty="0" err="1" smtClean="0"/>
              <a:t>Satrapi</a:t>
            </a:r>
            <a:r>
              <a:rPr lang="en-US" dirty="0" smtClean="0"/>
              <a:t> making?</a:t>
            </a:r>
          </a:p>
          <a:p>
            <a:r>
              <a:rPr lang="en-US" dirty="0" smtClean="0"/>
              <a:t>If we reduce Iranian women to a struggle over the veil, either for or against, we are simplifying and inappropriately reproducing the errors of fundamentalism, represented by </a:t>
            </a:r>
            <a:r>
              <a:rPr lang="en-US" dirty="0" err="1" smtClean="0"/>
              <a:t>Satrapi</a:t>
            </a:r>
            <a:r>
              <a:rPr lang="en-US" dirty="0"/>
              <a:t> </a:t>
            </a:r>
            <a:r>
              <a:rPr lang="en-US" dirty="0" smtClean="0"/>
              <a:t>in the mirror-imaging of life in the convent.</a:t>
            </a:r>
          </a:p>
          <a:p>
            <a:r>
              <a:rPr lang="en-US" dirty="0" smtClean="0"/>
              <a:t>How does </a:t>
            </a:r>
            <a:r>
              <a:rPr lang="en-US" dirty="0" err="1" smtClean="0"/>
              <a:t>Satrapi</a:t>
            </a:r>
            <a:r>
              <a:rPr lang="en-US" dirty="0" smtClean="0"/>
              <a:t> complicate our understanding of the veil?</a:t>
            </a:r>
          </a:p>
          <a:p>
            <a:endParaRPr lang="en-US" dirty="0"/>
          </a:p>
        </p:txBody>
      </p:sp>
      <p:pic>
        <p:nvPicPr>
          <p:cNvPr id="4" name="Picture 3"/>
          <p:cNvPicPr>
            <a:picLocks noChangeAspect="1"/>
          </p:cNvPicPr>
          <p:nvPr/>
        </p:nvPicPr>
        <p:blipFill>
          <a:blip r:embed="rId2"/>
          <a:stretch>
            <a:fillRect/>
          </a:stretch>
        </p:blipFill>
        <p:spPr>
          <a:xfrm>
            <a:off x="1651000" y="1676400"/>
            <a:ext cx="5842000" cy="3505200"/>
          </a:xfrm>
          <a:prstGeom prst="rect">
            <a:avLst/>
          </a:prstGeom>
        </p:spPr>
      </p:pic>
    </p:spTree>
    <p:extLst>
      <p:ext uri="{BB962C8B-B14F-4D97-AF65-F5344CB8AC3E}">
        <p14:creationId xmlns:p14="http://schemas.microsoft.com/office/powerpoint/2010/main" val="3504722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Persepolis</a:t>
            </a:r>
            <a:endParaRPr lang="en-US" dirty="0"/>
          </a:p>
        </p:txBody>
      </p:sp>
      <p:sp>
        <p:nvSpPr>
          <p:cNvPr id="3" name="Content Placeholder 2"/>
          <p:cNvSpPr>
            <a:spLocks noGrp="1"/>
          </p:cNvSpPr>
          <p:nvPr>
            <p:ph idx="1"/>
          </p:nvPr>
        </p:nvSpPr>
        <p:spPr>
          <a:xfrm>
            <a:off x="358276" y="1211933"/>
            <a:ext cx="8391765" cy="5371124"/>
          </a:xfrm>
        </p:spPr>
        <p:txBody>
          <a:bodyPr>
            <a:normAutofit fontScale="92500" lnSpcReduction="10000"/>
          </a:bodyPr>
          <a:lstStyle/>
          <a:p>
            <a:r>
              <a:rPr lang="en-US" dirty="0" smtClean="0"/>
              <a:t>Persepolis was a name given by the Greeks for what Persians used to call </a:t>
            </a:r>
            <a:r>
              <a:rPr lang="en-US" dirty="0" err="1" smtClean="0"/>
              <a:t>Takht</a:t>
            </a:r>
            <a:r>
              <a:rPr lang="en-US" dirty="0" smtClean="0"/>
              <a:t>-e-</a:t>
            </a:r>
            <a:r>
              <a:rPr lang="en-US" dirty="0" err="1" smtClean="0"/>
              <a:t>Jamshid</a:t>
            </a:r>
            <a:r>
              <a:rPr lang="en-US" dirty="0" smtClean="0"/>
              <a:t> (</a:t>
            </a:r>
            <a:r>
              <a:rPr lang="en-US" dirty="0" err="1" smtClean="0"/>
              <a:t>Jamshid’s</a:t>
            </a:r>
            <a:r>
              <a:rPr lang="en-US" dirty="0" smtClean="0"/>
              <a:t> Throne). It means “the city of Persians”. It was the ceremonial capital of the Persian Empire in 550-330 BC until it was captured and destroyed by Alexander the Great in 330 BC when he invaded Persia. Centuries later, after the Arab conquest of the Persian Empire, Persepolis was eclipsed by the city of Shiraz. Although in ruins today, Persepolis remains a city central to Persian identity: it recalls a time when Iran was a powerful empire and when it was pre-Islamic. Since 1979, however, the Islamic Republic of Iran has tried to diminish Persepolis’ importance as part of a larger policy against Iran’s pre-Islamic heritage. </a:t>
            </a:r>
          </a:p>
          <a:p>
            <a:r>
              <a:rPr lang="en-US" dirty="0" smtClean="0"/>
              <a:t>By </a:t>
            </a:r>
            <a:r>
              <a:rPr lang="en-US" dirty="0" err="1" smtClean="0"/>
              <a:t>Satrapi</a:t>
            </a:r>
            <a:r>
              <a:rPr lang="en-US" dirty="0" smtClean="0"/>
              <a:t> naming her memoir with the western name for this pre-Islamic city central to Iranian identity, </a:t>
            </a:r>
            <a:r>
              <a:rPr lang="en-US" dirty="0" err="1" smtClean="0"/>
              <a:t>Satrapi</a:t>
            </a:r>
            <a:r>
              <a:rPr lang="en-US" dirty="0" smtClean="0"/>
              <a:t> identifies her work as both ‘Western’ and truly Persian, a political gesture aimed at an Islamic regime which refuses Iran’s diversity of opinions and identities.</a:t>
            </a:r>
            <a:endParaRPr lang="en-US" dirty="0"/>
          </a:p>
        </p:txBody>
      </p:sp>
      <p:pic>
        <p:nvPicPr>
          <p:cNvPr id="5" name="Picture 4"/>
          <p:cNvPicPr>
            <a:picLocks noChangeAspect="1"/>
          </p:cNvPicPr>
          <p:nvPr/>
        </p:nvPicPr>
        <p:blipFill>
          <a:blip r:embed="rId2"/>
          <a:stretch>
            <a:fillRect/>
          </a:stretch>
        </p:blipFill>
        <p:spPr>
          <a:xfrm>
            <a:off x="762000" y="503237"/>
            <a:ext cx="7620000" cy="5807685"/>
          </a:xfrm>
          <a:prstGeom prst="rect">
            <a:avLst/>
          </a:prstGeom>
        </p:spPr>
      </p:pic>
      <p:pic>
        <p:nvPicPr>
          <p:cNvPr id="6" name="Picture 5"/>
          <p:cNvPicPr>
            <a:picLocks noChangeAspect="1"/>
          </p:cNvPicPr>
          <p:nvPr/>
        </p:nvPicPr>
        <p:blipFill>
          <a:blip r:embed="rId3"/>
          <a:stretch>
            <a:fillRect/>
          </a:stretch>
        </p:blipFill>
        <p:spPr>
          <a:xfrm>
            <a:off x="1113693" y="2260600"/>
            <a:ext cx="6938474" cy="3327400"/>
          </a:xfrm>
          <a:prstGeom prst="rect">
            <a:avLst/>
          </a:prstGeom>
        </p:spPr>
      </p:pic>
    </p:spTree>
    <p:extLst>
      <p:ext uri="{BB962C8B-B14F-4D97-AF65-F5344CB8AC3E}">
        <p14:creationId xmlns:p14="http://schemas.microsoft.com/office/powerpoint/2010/main" val="3358333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0" nodeType="clickEffect">
                                  <p:stCondLst>
                                    <p:cond delay="0"/>
                                  </p:stCondLst>
                                  <p:childTnLst>
                                    <p:animEffect transition="out" filter="blinds(horizontal)">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 – Applying Theory</a:t>
            </a:r>
            <a:endParaRPr lang="en-US" dirty="0"/>
          </a:p>
        </p:txBody>
      </p:sp>
      <p:sp>
        <p:nvSpPr>
          <p:cNvPr id="3" name="Content Placeholder 2"/>
          <p:cNvSpPr>
            <a:spLocks noGrp="1"/>
          </p:cNvSpPr>
          <p:nvPr>
            <p:ph idx="1"/>
          </p:nvPr>
        </p:nvSpPr>
        <p:spPr/>
        <p:txBody>
          <a:bodyPr>
            <a:normAutofit/>
          </a:bodyPr>
          <a:lstStyle/>
          <a:p>
            <a:r>
              <a:rPr lang="en-US" dirty="0" smtClean="0"/>
              <a:t>There are eight theoretical responses to Iranian women’s memoirs –  work as a team to establish:</a:t>
            </a:r>
          </a:p>
          <a:p>
            <a:pPr lvl="1"/>
            <a:r>
              <a:rPr lang="en-US" dirty="0" smtClean="0"/>
              <a:t>how you might apply the theory to the text</a:t>
            </a:r>
          </a:p>
          <a:p>
            <a:pPr lvl="1"/>
            <a:r>
              <a:rPr lang="en-US" dirty="0" smtClean="0"/>
              <a:t>what the problems might be in applying the theory</a:t>
            </a:r>
          </a:p>
          <a:p>
            <a:pPr lvl="1"/>
            <a:r>
              <a:rPr lang="en-US" dirty="0" smtClean="0"/>
              <a:t>do you agree or disagree with the theory</a:t>
            </a:r>
          </a:p>
          <a:p>
            <a:pPr lvl="1"/>
            <a:r>
              <a:rPr lang="en-US" dirty="0" smtClean="0"/>
              <a:t>explain any limitations</a:t>
            </a:r>
          </a:p>
          <a:p>
            <a:pPr lvl="1"/>
            <a:r>
              <a:rPr lang="en-US" dirty="0" smtClean="0"/>
              <a:t>try to work out how you might extend or further this reading</a:t>
            </a:r>
          </a:p>
        </p:txBody>
      </p:sp>
    </p:spTree>
    <p:extLst>
      <p:ext uri="{BB962C8B-B14F-4D97-AF65-F5344CB8AC3E}">
        <p14:creationId xmlns:p14="http://schemas.microsoft.com/office/powerpoint/2010/main" val="86695994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an Argument</a:t>
            </a:r>
            <a:endParaRPr lang="en-US" dirty="0"/>
          </a:p>
        </p:txBody>
      </p:sp>
      <p:sp>
        <p:nvSpPr>
          <p:cNvPr id="3" name="Content Placeholder 2"/>
          <p:cNvSpPr>
            <a:spLocks noGrp="1"/>
          </p:cNvSpPr>
          <p:nvPr>
            <p:ph idx="1"/>
          </p:nvPr>
        </p:nvSpPr>
        <p:spPr/>
        <p:txBody>
          <a:bodyPr>
            <a:normAutofit lnSpcReduction="10000"/>
          </a:bodyPr>
          <a:lstStyle/>
          <a:p>
            <a:r>
              <a:rPr lang="en-US" dirty="0" smtClean="0"/>
              <a:t>In your group work through as many of the theoretical interpretations we have discussed in this session and write a paragraph using a PEA:</a:t>
            </a:r>
          </a:p>
          <a:p>
            <a:pPr lvl="1"/>
            <a:r>
              <a:rPr lang="en-US" dirty="0" smtClean="0"/>
              <a:t>Make a </a:t>
            </a:r>
            <a:r>
              <a:rPr lang="en-US" sz="2800" b="1" dirty="0" smtClean="0"/>
              <a:t>P</a:t>
            </a:r>
            <a:r>
              <a:rPr lang="en-US" dirty="0" smtClean="0"/>
              <a:t>oint/argument</a:t>
            </a:r>
          </a:p>
          <a:p>
            <a:pPr lvl="1"/>
            <a:r>
              <a:rPr lang="en-US" dirty="0" smtClean="0"/>
              <a:t>Provide </a:t>
            </a:r>
            <a:r>
              <a:rPr lang="en-US" sz="2800" b="1" dirty="0" smtClean="0"/>
              <a:t>E</a:t>
            </a:r>
            <a:r>
              <a:rPr lang="en-US" dirty="0" smtClean="0"/>
              <a:t>vidence from the text and theory</a:t>
            </a:r>
          </a:p>
          <a:p>
            <a:pPr lvl="1"/>
            <a:r>
              <a:rPr lang="en-US" sz="2800" b="1" dirty="0" err="1" smtClean="0"/>
              <a:t>A</a:t>
            </a:r>
            <a:r>
              <a:rPr lang="en-US" dirty="0" err="1" smtClean="0"/>
              <a:t>nalyse</a:t>
            </a:r>
            <a:r>
              <a:rPr lang="en-US" dirty="0" smtClean="0"/>
              <a:t> how the theory applies, how does it further your understanding, what might be the limitations, how might you extend this reading? </a:t>
            </a:r>
          </a:p>
          <a:p>
            <a:r>
              <a:rPr lang="en-US" dirty="0" smtClean="0"/>
              <a:t>You will have </a:t>
            </a:r>
            <a:r>
              <a:rPr lang="en-US" dirty="0" err="1" smtClean="0"/>
              <a:t>colour</a:t>
            </a:r>
            <a:r>
              <a:rPr lang="en-US" dirty="0" smtClean="0"/>
              <a:t> coded post-it notes, use three post-it notes for each theory. </a:t>
            </a:r>
            <a:endParaRPr lang="en-US" dirty="0"/>
          </a:p>
        </p:txBody>
      </p:sp>
    </p:spTree>
    <p:extLst>
      <p:ext uri="{BB962C8B-B14F-4D97-AF65-F5344CB8AC3E}">
        <p14:creationId xmlns:p14="http://schemas.microsoft.com/office/powerpoint/2010/main" val="10682250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Seminar Time Change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final seminar before the conference will be held on Monday 4 March 2019 from 11 am to 1 pm. This is Professor Rob </a:t>
            </a:r>
            <a:r>
              <a:rPr lang="en-US" dirty="0" smtClean="0"/>
              <a:t>Procter’s </a:t>
            </a:r>
            <a:r>
              <a:rPr lang="en-US" dirty="0" smtClean="0"/>
              <a:t>(Computer Science) special guest lecture </a:t>
            </a:r>
            <a:r>
              <a:rPr lang="mr-IN" dirty="0" smtClean="0"/>
              <a:t>–</a:t>
            </a:r>
            <a:r>
              <a:rPr lang="en-US" dirty="0" smtClean="0"/>
              <a:t> not to be missed!!</a:t>
            </a:r>
          </a:p>
          <a:p>
            <a:r>
              <a:rPr lang="en-US" dirty="0" smtClean="0"/>
              <a:t>The session will be held in B3.03 in </a:t>
            </a:r>
            <a:r>
              <a:rPr lang="en-US" dirty="0" err="1" smtClean="0"/>
              <a:t>Maths</a:t>
            </a:r>
            <a:r>
              <a:rPr lang="en-US" dirty="0" smtClean="0"/>
              <a:t> and Stats Zeeman Building.</a:t>
            </a:r>
          </a:p>
          <a:p>
            <a:r>
              <a:rPr lang="en-US" dirty="0" smtClean="0"/>
              <a:t>My office hour in week 9 will therefore be held straight after in the same room from 1 </a:t>
            </a:r>
            <a:r>
              <a:rPr lang="mr-IN" dirty="0" smtClean="0"/>
              <a:t>–</a:t>
            </a:r>
            <a:r>
              <a:rPr lang="en-US" dirty="0" smtClean="0"/>
              <a:t> 2 pm on Monday 4 March 2019.</a:t>
            </a:r>
          </a:p>
          <a:p>
            <a:r>
              <a:rPr lang="en-US" dirty="0" smtClean="0"/>
              <a:t>There will therefore be no </a:t>
            </a:r>
            <a:r>
              <a:rPr lang="en-US" dirty="0" smtClean="0"/>
              <a:t>session/office hour </a:t>
            </a:r>
            <a:r>
              <a:rPr lang="en-US" dirty="0" smtClean="0"/>
              <a:t>on Tuesday as it will be replaced by the Monday session.</a:t>
            </a:r>
            <a:endParaRPr lang="en-US" dirty="0"/>
          </a:p>
        </p:txBody>
      </p:sp>
    </p:spTree>
    <p:extLst>
      <p:ext uri="{BB962C8B-B14F-4D97-AF65-F5344CB8AC3E}">
        <p14:creationId xmlns:p14="http://schemas.microsoft.com/office/powerpoint/2010/main" val="21536807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615"/>
            <a:ext cx="6477000" cy="6545385"/>
          </a:xfrm>
        </p:spPr>
        <p:txBody>
          <a:bodyPr/>
          <a:lstStyle/>
          <a:p>
            <a:r>
              <a:rPr lang="en-US" sz="2800" dirty="0" err="1"/>
              <a:t>Marjane</a:t>
            </a:r>
            <a:r>
              <a:rPr lang="en-US" sz="2800" dirty="0"/>
              <a:t> </a:t>
            </a:r>
            <a:r>
              <a:rPr lang="en-US" sz="2800" dirty="0" err="1"/>
              <a:t>Satrapi</a:t>
            </a:r>
            <a:r>
              <a:rPr lang="en-US" sz="2800" dirty="0"/>
              <a:t> introduces Persepolis, she begins “this old and great civilization has been discussed mostly in connection with fundamentalism, fanaticism, and terrorism. As an Iranian who has lived more than half of my life in Iran, I know that this image is far from the truth.” How does </a:t>
            </a:r>
            <a:r>
              <a:rPr lang="en-US" sz="2800" dirty="0" err="1"/>
              <a:t>Satrapi</a:t>
            </a:r>
            <a:r>
              <a:rPr lang="en-US" sz="2800" dirty="0"/>
              <a:t> go about challenging this myth? How does Persepolis </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dispel/CONFIRM</a:t>
            </a:r>
            <a:r>
              <a:rPr lang="en-US" sz="2800" dirty="0" smtClean="0"/>
              <a:t> these stereotypical </a:t>
            </a:r>
            <a:r>
              <a:rPr lang="en-US" sz="2800" dirty="0"/>
              <a:t>views of Iran?</a:t>
            </a:r>
          </a:p>
        </p:txBody>
      </p:sp>
    </p:spTree>
    <p:extLst>
      <p:ext uri="{BB962C8B-B14F-4D97-AF65-F5344CB8AC3E}">
        <p14:creationId xmlns:p14="http://schemas.microsoft.com/office/powerpoint/2010/main" val="22165118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813538"/>
            <a:ext cx="6477000" cy="3184770"/>
          </a:xfrm>
        </p:spPr>
        <p:txBody>
          <a:bodyPr/>
          <a:lstStyle/>
          <a:p>
            <a:r>
              <a:rPr lang="en-US" dirty="0" smtClean="0"/>
              <a:t>Explore </a:t>
            </a:r>
            <a:r>
              <a:rPr lang="en-US" dirty="0" err="1" smtClean="0"/>
              <a:t>Satrapi’s</a:t>
            </a:r>
            <a:r>
              <a:rPr lang="en-US" dirty="0" smtClean="0"/>
              <a:t> representation of the chador.</a:t>
            </a:r>
            <a:br>
              <a:rPr lang="en-US" dirty="0" smtClean="0"/>
            </a:br>
            <a:r>
              <a:rPr lang="en-US" dirty="0" smtClean="0"/>
              <a:t>Provide an example from the text to support your view.</a:t>
            </a:r>
            <a:endParaRPr lang="en-US" dirty="0"/>
          </a:p>
        </p:txBody>
      </p:sp>
    </p:spTree>
    <p:extLst>
      <p:ext uri="{BB962C8B-B14F-4D97-AF65-F5344CB8AC3E}">
        <p14:creationId xmlns:p14="http://schemas.microsoft.com/office/powerpoint/2010/main" val="1245336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34462"/>
            <a:ext cx="6477000" cy="5783384"/>
          </a:xfrm>
        </p:spPr>
        <p:txBody>
          <a:bodyPr/>
          <a:lstStyle/>
          <a:p>
            <a:r>
              <a:rPr lang="en-US" sz="3200" dirty="0"/>
              <a:t>Do you think life narratives circulate as exotic commodities with </a:t>
            </a:r>
            <a:r>
              <a:rPr lang="en-US" sz="3200" dirty="0" smtClean="0"/>
              <a:t>an economic </a:t>
            </a:r>
            <a:r>
              <a:rPr lang="en-US" sz="3200" dirty="0"/>
              <a:t>exchange value, or do they carry in their economy of exchange emotional value and aesthetic </a:t>
            </a:r>
            <a:r>
              <a:rPr lang="en-US" sz="3200" dirty="0" smtClean="0"/>
              <a:t>value, </a:t>
            </a:r>
            <a:r>
              <a:rPr lang="en-US" sz="3200" dirty="0"/>
              <a:t>that shape how we think about others, and ourselves, and how we understand what it means to be human? </a:t>
            </a:r>
            <a:r>
              <a:rPr lang="en-US" dirty="0"/>
              <a:t/>
            </a:r>
            <a:br>
              <a:rPr lang="en-US" dirty="0"/>
            </a:br>
            <a:endParaRPr lang="en-US" dirty="0"/>
          </a:p>
        </p:txBody>
      </p:sp>
    </p:spTree>
    <p:extLst>
      <p:ext uri="{BB962C8B-B14F-4D97-AF65-F5344CB8AC3E}">
        <p14:creationId xmlns:p14="http://schemas.microsoft.com/office/powerpoint/2010/main" val="3785744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51693"/>
            <a:ext cx="6477000" cy="6096000"/>
          </a:xfrm>
        </p:spPr>
        <p:txBody>
          <a:bodyPr/>
          <a:lstStyle/>
          <a:p>
            <a:r>
              <a:rPr lang="en-US" dirty="0"/>
              <a:t>“Every situation offered an opportunity for laughs” (</a:t>
            </a:r>
            <a:r>
              <a:rPr lang="en-US" dirty="0" err="1"/>
              <a:t>Satrapi</a:t>
            </a:r>
            <a:r>
              <a:rPr lang="en-US" dirty="0"/>
              <a:t> 97). Explore the creative forms of resistance </a:t>
            </a:r>
            <a:r>
              <a:rPr lang="en-US" dirty="0" err="1"/>
              <a:t>Marjane</a:t>
            </a:r>
            <a:r>
              <a:rPr lang="en-US" dirty="0"/>
              <a:t> </a:t>
            </a:r>
            <a:r>
              <a:rPr lang="en-US" dirty="0" err="1"/>
              <a:t>Satrapi</a:t>
            </a:r>
            <a:r>
              <a:rPr lang="en-US" dirty="0"/>
              <a:t> uses to challenge the oppression she experiences.</a:t>
            </a:r>
          </a:p>
        </p:txBody>
      </p:sp>
    </p:spTree>
    <p:extLst>
      <p:ext uri="{BB962C8B-B14F-4D97-AF65-F5344CB8AC3E}">
        <p14:creationId xmlns:p14="http://schemas.microsoft.com/office/powerpoint/2010/main" val="41448630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9057"/>
            <a:ext cx="7313613" cy="868362"/>
          </a:xfrm>
        </p:spPr>
        <p:txBody>
          <a:bodyPr/>
          <a:lstStyle/>
          <a:p>
            <a:r>
              <a:rPr lang="en-US" dirty="0" smtClean="0"/>
              <a:t>Student Conference</a:t>
            </a:r>
            <a:endParaRPr lang="en-US" dirty="0"/>
          </a:p>
        </p:txBody>
      </p:sp>
      <p:sp>
        <p:nvSpPr>
          <p:cNvPr id="3" name="Content Placeholder 2"/>
          <p:cNvSpPr>
            <a:spLocks noGrp="1"/>
          </p:cNvSpPr>
          <p:nvPr>
            <p:ph idx="1"/>
          </p:nvPr>
        </p:nvSpPr>
        <p:spPr>
          <a:xfrm>
            <a:off x="383922" y="937420"/>
            <a:ext cx="8269100" cy="6062724"/>
          </a:xfrm>
        </p:spPr>
        <p:txBody>
          <a:bodyPr>
            <a:normAutofit fontScale="70000" lnSpcReduction="20000"/>
          </a:bodyPr>
          <a:lstStyle/>
          <a:p>
            <a:r>
              <a:rPr lang="en-US" dirty="0" smtClean="0"/>
              <a:t>How does your presentation engage with debates surrounding censorship? Does your presentation engage with any of the content we have covered? Can you draw any interesting connections?</a:t>
            </a:r>
          </a:p>
          <a:p>
            <a:r>
              <a:rPr lang="en-US" dirty="0" smtClean="0"/>
              <a:t>Focus on </a:t>
            </a:r>
            <a:r>
              <a:rPr lang="en-US" dirty="0" err="1" smtClean="0"/>
              <a:t>analysing</a:t>
            </a:r>
            <a:r>
              <a:rPr lang="en-US" dirty="0" smtClean="0"/>
              <a:t> rather than explaining and describing.</a:t>
            </a:r>
          </a:p>
          <a:p>
            <a:r>
              <a:rPr lang="en-US" dirty="0" smtClean="0"/>
              <a:t>Create a distinct and independent argument that stands alone.</a:t>
            </a:r>
          </a:p>
          <a:p>
            <a:r>
              <a:rPr lang="en-US" dirty="0" smtClean="0"/>
              <a:t>Consider delivery </a:t>
            </a:r>
            <a:r>
              <a:rPr lang="mr-IN" dirty="0" smtClean="0"/>
              <a:t>–</a:t>
            </a:r>
            <a:r>
              <a:rPr lang="en-US" dirty="0" smtClean="0"/>
              <a:t> speak clearly, </a:t>
            </a:r>
            <a:r>
              <a:rPr lang="en-US" dirty="0" err="1" smtClean="0"/>
              <a:t>emphasise</a:t>
            </a:r>
            <a:r>
              <a:rPr lang="en-US" dirty="0" smtClean="0"/>
              <a:t> your argument, try to do more than just read from a script, get creative!</a:t>
            </a:r>
          </a:p>
          <a:p>
            <a:r>
              <a:rPr lang="en-US" dirty="0" smtClean="0"/>
              <a:t>Consider the questions and answers you would like and correspond with your chair.</a:t>
            </a:r>
          </a:p>
          <a:p>
            <a:r>
              <a:rPr lang="en-US" dirty="0" smtClean="0"/>
              <a:t>Consider connections </a:t>
            </a:r>
            <a:r>
              <a:rPr lang="mr-IN" dirty="0" smtClean="0"/>
              <a:t>–</a:t>
            </a:r>
            <a:r>
              <a:rPr lang="en-US" dirty="0" smtClean="0"/>
              <a:t> this can take form of similarities and differences between your presentations or presentations delivered in other groups.</a:t>
            </a:r>
          </a:p>
          <a:p>
            <a:r>
              <a:rPr lang="en-US" dirty="0" smtClean="0"/>
              <a:t>Support your argument with evidence </a:t>
            </a:r>
            <a:r>
              <a:rPr lang="mr-IN" dirty="0" smtClean="0"/>
              <a:t>–</a:t>
            </a:r>
            <a:r>
              <a:rPr lang="en-US" dirty="0" smtClean="0"/>
              <a:t> what scholarly references are you relying on and what makes your presentation unique, and important </a:t>
            </a:r>
            <a:r>
              <a:rPr lang="mr-IN" dirty="0" smtClean="0"/>
              <a:t>–</a:t>
            </a:r>
            <a:r>
              <a:rPr lang="en-US" dirty="0" smtClean="0"/>
              <a:t> what’s the point? Challenge what you read </a:t>
            </a:r>
            <a:r>
              <a:rPr lang="mr-IN" dirty="0" smtClean="0"/>
              <a:t>–</a:t>
            </a:r>
            <a:r>
              <a:rPr lang="en-US" dirty="0" smtClean="0"/>
              <a:t> avoid merely accepting what you read as the truth.</a:t>
            </a:r>
          </a:p>
          <a:p>
            <a:r>
              <a:rPr lang="en-US" dirty="0" smtClean="0"/>
              <a:t>When referencing the work of others </a:t>
            </a:r>
            <a:r>
              <a:rPr lang="mr-IN" dirty="0" smtClean="0"/>
              <a:t>–</a:t>
            </a:r>
            <a:r>
              <a:rPr lang="en-US" dirty="0" smtClean="0"/>
              <a:t> ask yourself </a:t>
            </a:r>
            <a:r>
              <a:rPr lang="mr-IN" dirty="0" smtClean="0"/>
              <a:t>–</a:t>
            </a:r>
            <a:r>
              <a:rPr lang="en-US" dirty="0" smtClean="0"/>
              <a:t> how do you go beyond or further the argument </a:t>
            </a:r>
            <a:r>
              <a:rPr lang="mr-IN" dirty="0" smtClean="0"/>
              <a:t>–</a:t>
            </a:r>
            <a:r>
              <a:rPr lang="en-US" dirty="0" smtClean="0"/>
              <a:t> be careful in your presentation to find your voice and your argument </a:t>
            </a:r>
            <a:r>
              <a:rPr lang="mr-IN" dirty="0" smtClean="0"/>
              <a:t>–</a:t>
            </a:r>
            <a:r>
              <a:rPr lang="en-US" dirty="0" smtClean="0"/>
              <a:t> what makes your presentation new and original? What contribution are you making to your chosen topic?</a:t>
            </a:r>
          </a:p>
          <a:p>
            <a:pPr marL="0" indent="0">
              <a:buNone/>
            </a:pPr>
            <a:endParaRPr lang="en-US" dirty="0" smtClean="0"/>
          </a:p>
        </p:txBody>
      </p:sp>
    </p:spTree>
    <p:extLst>
      <p:ext uri="{BB962C8B-B14F-4D97-AF65-F5344CB8AC3E}">
        <p14:creationId xmlns:p14="http://schemas.microsoft.com/office/powerpoint/2010/main" val="381970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abstracts</a:t>
            </a:r>
            <a:endParaRPr lang="en-US" dirty="0"/>
          </a:p>
        </p:txBody>
      </p:sp>
      <p:sp>
        <p:nvSpPr>
          <p:cNvPr id="3" name="Content Placeholder 2"/>
          <p:cNvSpPr>
            <a:spLocks noGrp="1"/>
          </p:cNvSpPr>
          <p:nvPr>
            <p:ph idx="1"/>
          </p:nvPr>
        </p:nvSpPr>
        <p:spPr/>
        <p:txBody>
          <a:bodyPr>
            <a:normAutofit lnSpcReduction="10000"/>
          </a:bodyPr>
          <a:lstStyle/>
          <a:p>
            <a:r>
              <a:rPr lang="en-US" dirty="0" smtClean="0"/>
              <a:t>Circulate the room and find someone you don’t normally speak to</a:t>
            </a:r>
          </a:p>
          <a:p>
            <a:r>
              <a:rPr lang="en-US" dirty="0" smtClean="0"/>
              <a:t>Read each others abstracts</a:t>
            </a:r>
          </a:p>
          <a:p>
            <a:r>
              <a:rPr lang="en-US" dirty="0" smtClean="0"/>
              <a:t>Offer some positive feedback</a:t>
            </a:r>
          </a:p>
          <a:p>
            <a:r>
              <a:rPr lang="en-US" dirty="0" smtClean="0"/>
              <a:t>Consider:</a:t>
            </a:r>
          </a:p>
          <a:p>
            <a:pPr lvl="1"/>
            <a:r>
              <a:rPr lang="en-US" dirty="0" smtClean="0"/>
              <a:t>What may be important to their presentation? </a:t>
            </a:r>
            <a:endParaRPr lang="en-US" dirty="0"/>
          </a:p>
          <a:p>
            <a:pPr lvl="1"/>
            <a:r>
              <a:rPr lang="en-US" dirty="0" smtClean="0"/>
              <a:t>What would you include?</a:t>
            </a:r>
          </a:p>
          <a:p>
            <a:pPr lvl="1"/>
            <a:r>
              <a:rPr lang="en-US" dirty="0" smtClean="0"/>
              <a:t>What arguments do they need to consider?</a:t>
            </a:r>
          </a:p>
          <a:p>
            <a:pPr lvl="1"/>
            <a:r>
              <a:rPr lang="en-US" dirty="0" smtClean="0"/>
              <a:t>What research do you suggest they do?</a:t>
            </a:r>
          </a:p>
        </p:txBody>
      </p:sp>
    </p:spTree>
    <p:extLst>
      <p:ext uri="{BB962C8B-B14F-4D97-AF65-F5344CB8AC3E}">
        <p14:creationId xmlns:p14="http://schemas.microsoft.com/office/powerpoint/2010/main" val="22182417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your first blog posts in week 1</a:t>
            </a:r>
            <a:endParaRPr lang="en-US" dirty="0"/>
          </a:p>
        </p:txBody>
      </p:sp>
      <p:sp>
        <p:nvSpPr>
          <p:cNvPr id="3" name="Content Placeholder 2"/>
          <p:cNvSpPr>
            <a:spLocks noGrp="1"/>
          </p:cNvSpPr>
          <p:nvPr>
            <p:ph idx="1"/>
          </p:nvPr>
        </p:nvSpPr>
        <p:spPr/>
        <p:txBody>
          <a:bodyPr/>
          <a:lstStyle/>
          <a:p>
            <a:r>
              <a:rPr lang="en-US" dirty="0" smtClean="0"/>
              <a:t>Has your opinion changed?</a:t>
            </a:r>
          </a:p>
          <a:p>
            <a:r>
              <a:rPr lang="en-US" dirty="0" smtClean="0"/>
              <a:t>What is censorship?</a:t>
            </a:r>
            <a:endParaRPr lang="en-US" dirty="0"/>
          </a:p>
        </p:txBody>
      </p:sp>
    </p:spTree>
    <p:extLst>
      <p:ext uri="{BB962C8B-B14F-4D97-AF65-F5344CB8AC3E}">
        <p14:creationId xmlns:p14="http://schemas.microsoft.com/office/powerpoint/2010/main" val="37041125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r>
              <a:rPr lang="en-US" dirty="0" smtClean="0"/>
              <a:t>Any questions on your other assessments?</a:t>
            </a:r>
            <a:endParaRPr lang="en-US" dirty="0"/>
          </a:p>
        </p:txBody>
      </p:sp>
    </p:spTree>
    <p:extLst>
      <p:ext uri="{BB962C8B-B14F-4D97-AF65-F5344CB8AC3E}">
        <p14:creationId xmlns:p14="http://schemas.microsoft.com/office/powerpoint/2010/main" val="98746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Identities</a:t>
            </a:r>
            <a:endParaRPr lang="en-US" dirty="0"/>
          </a:p>
        </p:txBody>
      </p:sp>
      <p:sp>
        <p:nvSpPr>
          <p:cNvPr id="3" name="Content Placeholder 2"/>
          <p:cNvSpPr>
            <a:spLocks noGrp="1"/>
          </p:cNvSpPr>
          <p:nvPr>
            <p:ph idx="1"/>
          </p:nvPr>
        </p:nvSpPr>
        <p:spPr>
          <a:xfrm>
            <a:off x="266306" y="1371600"/>
            <a:ext cx="8583222" cy="5486400"/>
          </a:xfrm>
        </p:spPr>
        <p:txBody>
          <a:bodyPr>
            <a:normAutofit fontScale="92500"/>
          </a:bodyPr>
          <a:lstStyle/>
          <a:p>
            <a:r>
              <a:rPr lang="en-US" dirty="0"/>
              <a:t>“</a:t>
            </a:r>
            <a:r>
              <a:rPr lang="en-US" i="1" dirty="0"/>
              <a:t>I was a Westerner in Iran, an Iranian in the West. I had no identity. I didn’t even know anymore why I was living.</a:t>
            </a:r>
            <a:r>
              <a:rPr lang="en-US" dirty="0"/>
              <a:t>“— </a:t>
            </a:r>
            <a:r>
              <a:rPr lang="en-US" dirty="0" err="1"/>
              <a:t>Satrapi</a:t>
            </a:r>
            <a:endParaRPr lang="en-US" dirty="0" smtClean="0"/>
          </a:p>
          <a:p>
            <a:r>
              <a:rPr lang="en-US" dirty="0" err="1" smtClean="0"/>
              <a:t>Diasporic</a:t>
            </a:r>
            <a:r>
              <a:rPr lang="en-US" dirty="0" smtClean="0"/>
              <a:t> Iranian women’s literature has emerged as a response to the silences that have historically dominated Iranian women’s lives.</a:t>
            </a:r>
          </a:p>
          <a:p>
            <a:r>
              <a:rPr lang="en-US" dirty="0" smtClean="0"/>
              <a:t>For many Iranian women, writing has become a means to regain a sense of identity and make themselves visible against the backdrop of negative imagery associating Iran with </a:t>
            </a:r>
            <a:r>
              <a:rPr lang="en-US" dirty="0"/>
              <a:t>“fundamentalism, fanaticism, and terrorism</a:t>
            </a:r>
            <a:r>
              <a:rPr lang="en-US" dirty="0" smtClean="0"/>
              <a:t>”, which has rendered them silent and invisible.</a:t>
            </a:r>
          </a:p>
          <a:p>
            <a:r>
              <a:rPr lang="en-US" dirty="0" smtClean="0"/>
              <a:t>We all have multiple identities. Please take two post-it notes and write down one identity that makes up who you are which is open, everyone can see it or everyone knows about it. Then on the other write down one identity that people </a:t>
            </a:r>
            <a:r>
              <a:rPr lang="en-GB" dirty="0" smtClean="0"/>
              <a:t>are not</a:t>
            </a:r>
            <a:r>
              <a:rPr lang="en-US" dirty="0" smtClean="0"/>
              <a:t> normally aware of, a silent identity.</a:t>
            </a:r>
          </a:p>
          <a:p>
            <a:r>
              <a:rPr lang="en-US" dirty="0" smtClean="0"/>
              <a:t>Place these two identities on the board.</a:t>
            </a:r>
            <a:endParaRPr lang="en-US" dirty="0"/>
          </a:p>
        </p:txBody>
      </p:sp>
    </p:spTree>
    <p:extLst>
      <p:ext uri="{BB962C8B-B14F-4D97-AF65-F5344CB8AC3E}">
        <p14:creationId xmlns:p14="http://schemas.microsoft.com/office/powerpoint/2010/main" val="29596505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Narrative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is a popular narrative about women’s lives in Iran over the last forty years. It goes something like this:</a:t>
            </a:r>
          </a:p>
          <a:p>
            <a:r>
              <a:rPr lang="en-US" dirty="0" smtClean="0"/>
              <a:t>“During the Pahlavi Monarchy, women were on an upward trajectory. In a nation on the cusp of modernity, women actively participated. They were given the right to vote and were free to be in public without veils; they wore miniskirts on university campuses. Then came the Islamic Revolution in 1979, with Ayatollah Khomeini at the helm. The burgeoning freedoms for women were extinguished. The veil was required and institutions were segregated by gender. The Islamic Republic had thus achieved its goal of resurrecting the image of the traditional Muslim woman.”</a:t>
            </a:r>
          </a:p>
          <a:p>
            <a:r>
              <a:rPr lang="en-US" dirty="0" smtClean="0"/>
              <a:t>This popular narrative presents half-truths, the real story is much more complicated, nuanced and less tidy.</a:t>
            </a:r>
            <a:endParaRPr lang="en-US" dirty="0"/>
          </a:p>
        </p:txBody>
      </p:sp>
    </p:spTree>
    <p:extLst>
      <p:ext uri="{BB962C8B-B14F-4D97-AF65-F5344CB8AC3E}">
        <p14:creationId xmlns:p14="http://schemas.microsoft.com/office/powerpoint/2010/main" val="3155870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Misconceptions?</a:t>
            </a:r>
            <a:endParaRPr lang="en-US" dirty="0"/>
          </a:p>
        </p:txBody>
      </p:sp>
      <p:sp>
        <p:nvSpPr>
          <p:cNvPr id="3" name="Content Placeholder 2"/>
          <p:cNvSpPr>
            <a:spLocks noGrp="1"/>
          </p:cNvSpPr>
          <p:nvPr>
            <p:ph idx="1"/>
          </p:nvPr>
        </p:nvSpPr>
        <p:spPr/>
        <p:txBody>
          <a:bodyPr>
            <a:normAutofit fontScale="85000" lnSpcReduction="20000"/>
          </a:bodyPr>
          <a:lstStyle/>
          <a:p>
            <a:pPr>
              <a:buFont typeface="+mj-lt"/>
              <a:buAutoNum type="arabicPeriod"/>
            </a:pPr>
            <a:r>
              <a:rPr lang="en-US" dirty="0" smtClean="0"/>
              <a:t>Before the Pahlavi monarchy, it is often assumed that Persian women were always suppressed by the religious and political establishment.</a:t>
            </a:r>
          </a:p>
          <a:p>
            <a:pPr>
              <a:buFont typeface="+mj-lt"/>
              <a:buAutoNum type="arabicPeriod"/>
            </a:pPr>
            <a:r>
              <a:rPr lang="en-US" dirty="0" smtClean="0"/>
              <a:t>It is often asserted that Iranian women did not advocate for their freedom until recently.</a:t>
            </a:r>
          </a:p>
          <a:p>
            <a:pPr>
              <a:buFont typeface="+mj-lt"/>
              <a:buAutoNum type="arabicPeriod"/>
            </a:pPr>
            <a:r>
              <a:rPr lang="en-US" dirty="0" smtClean="0"/>
              <a:t>It is contended that during the Pahlavi era, all women were liberated.</a:t>
            </a:r>
          </a:p>
          <a:p>
            <a:pPr>
              <a:buFont typeface="+mj-lt"/>
              <a:buAutoNum type="arabicPeriod"/>
            </a:pPr>
            <a:r>
              <a:rPr lang="en-US" dirty="0" smtClean="0"/>
              <a:t>Many assert that during Khomeini era, women were totally oppressed.</a:t>
            </a:r>
          </a:p>
          <a:p>
            <a:pPr>
              <a:buFont typeface="Arial"/>
              <a:buChar char="•"/>
            </a:pPr>
            <a:r>
              <a:rPr lang="en-US" dirty="0" smtClean="0">
                <a:solidFill>
                  <a:srgbClr val="660066"/>
                </a:solidFill>
              </a:rPr>
              <a:t>What misconceptions are there about you or your identity?</a:t>
            </a:r>
          </a:p>
          <a:p>
            <a:pPr>
              <a:buFont typeface="Arial"/>
              <a:buChar char="•"/>
            </a:pPr>
            <a:r>
              <a:rPr lang="en-US" dirty="0" smtClean="0">
                <a:solidFill>
                  <a:srgbClr val="660066"/>
                </a:solidFill>
              </a:rPr>
              <a:t>How does this effect you?</a:t>
            </a:r>
          </a:p>
          <a:p>
            <a:endParaRPr lang="en-US" dirty="0"/>
          </a:p>
        </p:txBody>
      </p:sp>
    </p:spTree>
    <p:extLst>
      <p:ext uri="{BB962C8B-B14F-4D97-AF65-F5344CB8AC3E}">
        <p14:creationId xmlns:p14="http://schemas.microsoft.com/office/powerpoint/2010/main" val="2616249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3238"/>
            <a:ext cx="9144000" cy="868362"/>
          </a:xfrm>
        </p:spPr>
        <p:txBody>
          <a:bodyPr/>
          <a:lstStyle/>
          <a:p>
            <a:r>
              <a:rPr lang="en-US" dirty="0" smtClean="0"/>
              <a:t>Social and Cultural </a:t>
            </a:r>
            <a:r>
              <a:rPr lang="en-US" dirty="0" err="1" smtClean="0"/>
              <a:t>Contextualisation</a:t>
            </a:r>
            <a:endParaRPr lang="en-US" dirty="0"/>
          </a:p>
        </p:txBody>
      </p:sp>
      <p:sp>
        <p:nvSpPr>
          <p:cNvPr id="3" name="Content Placeholder 2"/>
          <p:cNvSpPr>
            <a:spLocks noGrp="1"/>
          </p:cNvSpPr>
          <p:nvPr>
            <p:ph idx="1"/>
          </p:nvPr>
        </p:nvSpPr>
        <p:spPr>
          <a:xfrm>
            <a:off x="270933" y="1735137"/>
            <a:ext cx="8517467" cy="4987395"/>
          </a:xfrm>
        </p:spPr>
        <p:txBody>
          <a:bodyPr>
            <a:normAutofit fontScale="85000" lnSpcReduction="10000"/>
          </a:bodyPr>
          <a:lstStyle/>
          <a:p>
            <a:r>
              <a:rPr lang="en-US" dirty="0" smtClean="0"/>
              <a:t>The declaration of the ‘war on terror’ after 9/11 has had a profound effect on the way in which Iranian women’s memoirs are constructed and consumed.</a:t>
            </a:r>
          </a:p>
          <a:p>
            <a:r>
              <a:rPr lang="en-US" dirty="0" smtClean="0"/>
              <a:t>There is a demand in the global market place for a narrative trajectory of an oppressed Muslim woman being liberated from Iran and Islam by escaping to the West to experience ‘Western’ freedom.</a:t>
            </a:r>
          </a:p>
          <a:p>
            <a:r>
              <a:rPr lang="en-US" dirty="0" smtClean="0"/>
              <a:t>Accordingly Iranian women writers have been accused of becoming “native informers”, “enlightened escapees”, and their memoirs “soft weapons”, because some critics believe they regurgitate the narrative of the oppressed woman liberated by their escape to the West, which can therefore be used to justify the need for colonial intervention.</a:t>
            </a:r>
          </a:p>
          <a:p>
            <a:r>
              <a:rPr lang="en-US" dirty="0" smtClean="0"/>
              <a:t>They often play on the idea of being silent and then liberated by the freedom of speech available to them now they are in the West.</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question then becomes, what is the cost of “regaining”  or RECLAIMING their identity?</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9294202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 Weapons”</a:t>
            </a:r>
            <a:endParaRPr lang="en-US" dirty="0"/>
          </a:p>
        </p:txBody>
      </p:sp>
      <p:sp>
        <p:nvSpPr>
          <p:cNvPr id="3" name="Content Placeholder 2"/>
          <p:cNvSpPr>
            <a:spLocks noGrp="1"/>
          </p:cNvSpPr>
          <p:nvPr>
            <p:ph idx="1"/>
          </p:nvPr>
        </p:nvSpPr>
        <p:spPr>
          <a:xfrm>
            <a:off x="914400" y="1735138"/>
            <a:ext cx="7313613" cy="4521146"/>
          </a:xfrm>
        </p:spPr>
        <p:txBody>
          <a:bodyPr>
            <a:normAutofit fontScale="92500" lnSpcReduction="20000"/>
          </a:bodyPr>
          <a:lstStyle/>
          <a:p>
            <a:r>
              <a:rPr lang="en-US" dirty="0" smtClean="0"/>
              <a:t>Gillian Whitlock extends Hamid </a:t>
            </a:r>
            <a:r>
              <a:rPr lang="en-US" dirty="0" err="1" smtClean="0"/>
              <a:t>Dabashi’s</a:t>
            </a:r>
            <a:r>
              <a:rPr lang="en-US" dirty="0" smtClean="0"/>
              <a:t> assertion that memoirists serve as “native informers”, Whitlock argues contemporary autobiography is easily manipulated and employed as propaganda, thereby serving as a “soft weapon”. The text becomes a political tool for the hegemonic power reproducing stereotypes of oppressed Muslim women, which is used to justify neocolonial intervention.</a:t>
            </a:r>
          </a:p>
          <a:p>
            <a:r>
              <a:rPr lang="en-US" dirty="0" smtClean="0"/>
              <a:t>Like </a:t>
            </a:r>
            <a:r>
              <a:rPr lang="en-US" dirty="0" err="1" smtClean="0"/>
              <a:t>Dabashi</a:t>
            </a:r>
            <a:r>
              <a:rPr lang="en-US" dirty="0" smtClean="0"/>
              <a:t>, Whitlock asserts writers have an ethical and moral responsibility to avoid perpetuating negative characterizations in a political climate of prejudice and hatred.</a:t>
            </a:r>
          </a:p>
          <a:p>
            <a:r>
              <a:rPr lang="en-US" dirty="0" smtClean="0">
                <a:solidFill>
                  <a:srgbClr val="3366FF"/>
                </a:solidFill>
              </a:rPr>
              <a:t>Do you agree? Is there a way to write about injustice and inequality without playing into stereotypes?</a:t>
            </a:r>
            <a:endParaRPr lang="en-US" dirty="0">
              <a:solidFill>
                <a:srgbClr val="3366FF"/>
              </a:solidFill>
            </a:endParaRPr>
          </a:p>
        </p:txBody>
      </p:sp>
    </p:spTree>
    <p:extLst>
      <p:ext uri="{BB962C8B-B14F-4D97-AF65-F5344CB8AC3E}">
        <p14:creationId xmlns:p14="http://schemas.microsoft.com/office/powerpoint/2010/main" val="2250585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Resisting and Remembering</a:t>
            </a:r>
            <a:endParaRPr lang="en-US" dirty="0"/>
          </a:p>
        </p:txBody>
      </p:sp>
      <p:sp>
        <p:nvSpPr>
          <p:cNvPr id="3" name="Content Placeholder 2"/>
          <p:cNvSpPr>
            <a:spLocks noGrp="1"/>
          </p:cNvSpPr>
          <p:nvPr>
            <p:ph idx="1"/>
          </p:nvPr>
        </p:nvSpPr>
        <p:spPr>
          <a:xfrm>
            <a:off x="914400" y="1371600"/>
            <a:ext cx="7313613" cy="4819064"/>
          </a:xfrm>
        </p:spPr>
        <p:txBody>
          <a:bodyPr>
            <a:normAutofit lnSpcReduction="10000"/>
          </a:bodyPr>
          <a:lstStyle/>
          <a:p>
            <a:r>
              <a:rPr lang="en-GB" dirty="0"/>
              <a:t>Chandra </a:t>
            </a:r>
            <a:r>
              <a:rPr lang="en-GB" dirty="0" err="1"/>
              <a:t>Talpade</a:t>
            </a:r>
            <a:r>
              <a:rPr lang="en-GB" dirty="0"/>
              <a:t> </a:t>
            </a:r>
            <a:r>
              <a:rPr lang="en-GB" dirty="0" err="1"/>
              <a:t>Mohanty</a:t>
            </a:r>
            <a:r>
              <a:rPr lang="en-GB" dirty="0"/>
              <a:t> </a:t>
            </a:r>
            <a:r>
              <a:rPr lang="en-GB" dirty="0" smtClean="0"/>
              <a:t>argues “</a:t>
            </a:r>
            <a:r>
              <a:rPr lang="en-GB" dirty="0"/>
              <a:t>[r]</a:t>
            </a:r>
            <a:r>
              <a:rPr lang="en-GB" dirty="0" err="1"/>
              <a:t>esistance</a:t>
            </a:r>
            <a:r>
              <a:rPr lang="en-GB" dirty="0"/>
              <a:t> is encoded in the practices of remembering, and of writing. […] The very practice of remembering against the grain of “public” or hegemonic history, of locating the silences and the struggle to assert knowledge which is outside the parameters of the dominant, suggests a rethinking of sociality itself” (1991, 38-39). </a:t>
            </a:r>
            <a:endParaRPr lang="en-GB" dirty="0" smtClean="0"/>
          </a:p>
          <a:p>
            <a:r>
              <a:rPr lang="en-GB" dirty="0"/>
              <a:t>“the point is not just “to record” one’s history of struggle, or consciousness, but how they are recorded” (1991, 34). </a:t>
            </a:r>
            <a:endParaRPr lang="en-GB" dirty="0" smtClean="0"/>
          </a:p>
          <a:p>
            <a:r>
              <a:rPr lang="en-US" dirty="0" smtClean="0">
                <a:solidFill>
                  <a:srgbClr val="3366FF"/>
                </a:solidFill>
              </a:rPr>
              <a:t>How should one record a history of silences and struggles?</a:t>
            </a:r>
            <a:endParaRPr lang="en-US" dirty="0">
              <a:solidFill>
                <a:srgbClr val="3366FF"/>
              </a:solidFill>
            </a:endParaRPr>
          </a:p>
        </p:txBody>
      </p:sp>
    </p:spTree>
    <p:extLst>
      <p:ext uri="{BB962C8B-B14F-4D97-AF65-F5344CB8AC3E}">
        <p14:creationId xmlns:p14="http://schemas.microsoft.com/office/powerpoint/2010/main" val="4235277393"/>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3957</TotalTime>
  <Words>3914</Words>
  <Application>Microsoft Macintosh PowerPoint</Application>
  <PresentationFormat>On-screen Show (4:3)</PresentationFormat>
  <Paragraphs>172</Paragraphs>
  <Slides>37</Slides>
  <Notes>15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Inkwell</vt:lpstr>
      <vt:lpstr>Marjane Satrapi’s Persepolis  </vt:lpstr>
      <vt:lpstr>Notices</vt:lpstr>
      <vt:lpstr>Seminar Time Change</vt:lpstr>
      <vt:lpstr>Identities</vt:lpstr>
      <vt:lpstr>Popular Narrative</vt:lpstr>
      <vt:lpstr>Misconceptions?</vt:lpstr>
      <vt:lpstr>Social and Cultural Contextualisation</vt:lpstr>
      <vt:lpstr>“Soft Weapons”</vt:lpstr>
      <vt:lpstr>Resisting and Remembering</vt:lpstr>
      <vt:lpstr>Censorship</vt:lpstr>
      <vt:lpstr>The currency of silence</vt:lpstr>
      <vt:lpstr>Paratextual reading</vt:lpstr>
      <vt:lpstr>PowerPoint Presentation</vt:lpstr>
      <vt:lpstr>Article 10 ECHR: Right to Freedom of Expression</vt:lpstr>
      <vt:lpstr>Critique of Human Rights: </vt:lpstr>
      <vt:lpstr>David Kennedy (2004)</vt:lpstr>
      <vt:lpstr>PowerPoint Presentation</vt:lpstr>
      <vt:lpstr>PowerPoint Presentation</vt:lpstr>
      <vt:lpstr>Upendra Baxi</vt:lpstr>
      <vt:lpstr>Frank La Rue</vt:lpstr>
      <vt:lpstr>Claret Vargas</vt:lpstr>
      <vt:lpstr>What are the limits and possibilities of Human Rights?</vt:lpstr>
      <vt:lpstr>Applicability of universal human rights to the text?</vt:lpstr>
      <vt:lpstr>Consider Satrapi’s  portrayal of the chador –  is it a symbol of oppression?</vt:lpstr>
      <vt:lpstr>The Veil</vt:lpstr>
      <vt:lpstr>Life in a convent in Austria and Life in Iran</vt:lpstr>
      <vt:lpstr>Persepolis</vt:lpstr>
      <vt:lpstr>Group Activity – Applying Theory</vt:lpstr>
      <vt:lpstr>Constructing an Argument</vt:lpstr>
      <vt:lpstr>Marjane Satrapi introduces Persepolis, she begins “this old and great civilization has been discussed mostly in connection with fundamentalism, fanaticism, and terrorism. As an Iranian who has lived more than half of my life in Iran, I know that this image is far from the truth.” How does Satrapi go about challenging this myth? How does Persepolis dispel/CONFIRM these stereotypical views of Iran?</vt:lpstr>
      <vt:lpstr>Explore Satrapi’s representation of the chador. Provide an example from the text to support your view.</vt:lpstr>
      <vt:lpstr>Do you think life narratives circulate as exotic commodities with an economic exchange value, or do they carry in their economy of exchange emotional value and aesthetic value, that shape how we think about others, and ourselves, and how we understand what it means to be human?  </vt:lpstr>
      <vt:lpstr>“Every situation offered an opportunity for laughs” (Satrapi 97). Explore the creative forms of resistance Marjane Satrapi uses to challenge the oppression she experiences.</vt:lpstr>
      <vt:lpstr>Student Conference</vt:lpstr>
      <vt:lpstr>Review your abstracts</vt:lpstr>
      <vt:lpstr>Review your first blog posts in week 1</vt:lpstr>
      <vt:lpstr>Assessments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134</cp:revision>
  <cp:lastPrinted>2017-03-05T19:51:59Z</cp:lastPrinted>
  <dcterms:created xsi:type="dcterms:W3CDTF">2016-02-28T18:34:25Z</dcterms:created>
  <dcterms:modified xsi:type="dcterms:W3CDTF">2019-02-26T13:26:38Z</dcterms:modified>
</cp:coreProperties>
</file>