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8" r:id="rId2"/>
    <p:sldId id="259" r:id="rId3"/>
    <p:sldId id="260" r:id="rId4"/>
    <p:sldId id="261" r:id="rId5"/>
    <p:sldId id="283" r:id="rId6"/>
    <p:sldId id="284" r:id="rId7"/>
    <p:sldId id="281" r:id="rId8"/>
    <p:sldId id="282" r:id="rId9"/>
    <p:sldId id="285" r:id="rId10"/>
    <p:sldId id="262" r:id="rId11"/>
    <p:sldId id="286" r:id="rId12"/>
    <p:sldId id="257" r:id="rId13"/>
    <p:sldId id="276" r:id="rId14"/>
    <p:sldId id="287" r:id="rId15"/>
    <p:sldId id="269" r:id="rId16"/>
    <p:sldId id="270" r:id="rId17"/>
    <p:sldId id="272" r:id="rId18"/>
    <p:sldId id="277" r:id="rId19"/>
    <p:sldId id="288" r:id="rId20"/>
    <p:sldId id="263" r:id="rId21"/>
    <p:sldId id="278" r:id="rId22"/>
    <p:sldId id="280" r:id="rId23"/>
    <p:sldId id="279" r:id="rId24"/>
    <p:sldId id="266" r:id="rId25"/>
    <p:sldId id="267" r:id="rId26"/>
    <p:sldId id="268" r:id="rId27"/>
    <p:sldId id="273" r:id="rId28"/>
    <p:sldId id="297" r:id="rId29"/>
    <p:sldId id="299" r:id="rId30"/>
    <p:sldId id="298" r:id="rId31"/>
    <p:sldId id="300" r:id="rId32"/>
    <p:sldId id="301" r:id="rId33"/>
    <p:sldId id="302" r:id="rId34"/>
    <p:sldId id="303" r:id="rId35"/>
    <p:sldId id="304" r:id="rId36"/>
    <p:sldId id="305" r:id="rId37"/>
    <p:sldId id="295" r:id="rId38"/>
    <p:sldId id="309" r:id="rId39"/>
    <p:sldId id="296" r:id="rId40"/>
    <p:sldId id="306" r:id="rId41"/>
    <p:sldId id="292" r:id="rId42"/>
    <p:sldId id="293" r:id="rId43"/>
    <p:sldId id="294" r:id="rId44"/>
    <p:sldId id="307" r:id="rId45"/>
    <p:sldId id="308"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112" y="-2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7809E0-47E4-D148-90AD-32FF6B09AB40}" type="datetimeFigureOut">
              <a:rPr lang="en-US" smtClean="0"/>
              <a:t>05/03/19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C7C491-D365-A745-9B58-61CDC097A4F0}" type="slidenum">
              <a:rPr lang="en-US" smtClean="0"/>
              <a:t>‹#›</a:t>
            </a:fld>
            <a:endParaRPr lang="en-US"/>
          </a:p>
        </p:txBody>
      </p:sp>
    </p:spTree>
    <p:extLst>
      <p:ext uri="{BB962C8B-B14F-4D97-AF65-F5344CB8AC3E}">
        <p14:creationId xmlns:p14="http://schemas.microsoft.com/office/powerpoint/2010/main" val="2015021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s://www.washingtonpost.com/news/the-intersect/wp/2018/09/13/sharks-dishwashers-and-guns-a-running-list-of-viral-hoaxes-about-hurricane-florence/?noredirect=on&amp;utm_term=.d944fe1cb0bc"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 Id="rId3" Type="http://schemas.openxmlformats.org/officeDocument/2006/relationships/hyperlink" Target="https://5rightsframework.com"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www.youtube.com</a:t>
            </a:r>
            <a:r>
              <a:rPr lang="en-US" dirty="0" smtClean="0"/>
              <a:t>/</a:t>
            </a:r>
            <a:r>
              <a:rPr lang="en-US" dirty="0" err="1" smtClean="0"/>
              <a:t>watch?v</a:t>
            </a:r>
            <a:r>
              <a:rPr lang="en-US" dirty="0" smtClean="0"/>
              <a:t>=lTljU2rB17c</a:t>
            </a:r>
          </a:p>
          <a:p>
            <a:r>
              <a:rPr lang="en-US" dirty="0" smtClean="0"/>
              <a:t>https://</a:t>
            </a:r>
            <a:r>
              <a:rPr lang="en-US" dirty="0" err="1" smtClean="0"/>
              <a:t>www.youtube.com</a:t>
            </a:r>
            <a:r>
              <a:rPr lang="en-US" dirty="0" smtClean="0"/>
              <a:t>/</a:t>
            </a:r>
            <a:r>
              <a:rPr lang="en-US" dirty="0" err="1" smtClean="0"/>
              <a:t>watch?time_continue</a:t>
            </a:r>
            <a:r>
              <a:rPr lang="en-US" dirty="0" smtClean="0"/>
              <a:t>=1313&amp;v=VDX34XBgRLA</a:t>
            </a:r>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1</a:t>
            </a:fld>
            <a:endParaRPr lang="en-US"/>
          </a:p>
        </p:txBody>
      </p:sp>
    </p:spTree>
    <p:extLst>
      <p:ext uri="{BB962C8B-B14F-4D97-AF65-F5344CB8AC3E}">
        <p14:creationId xmlns:p14="http://schemas.microsoft.com/office/powerpoint/2010/main" val="3381012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many people who work in</a:t>
            </a:r>
            <a:r>
              <a:rPr lang="en-GB" baseline="0" dirty="0" smtClean="0"/>
              <a:t> organisations that attempt people affected by social media content, the current law in the UK is unclear. Some posts can be acted on – for example those that make specific threats of violence. But the thresholds of evidence to pursue prosecutions can be high and it can appear unclear what posts might be illegal.</a:t>
            </a:r>
          </a:p>
          <a:p>
            <a:endParaRPr lang="en-GB" baseline="0" dirty="0" smtClean="0"/>
          </a:p>
          <a:p>
            <a:r>
              <a:rPr lang="en-GB" baseline="0" dirty="0" smtClean="0"/>
              <a:t>Also tell us that social media platforms can appear unwilling to engage with police and other agencies. As they tend to be based in the US, they tend to follow a model that prioritises freedom of speech and so are reluctant to remove content that is harmful but not necessarily illegal. It is important for their own brand image to allow freedom of expression. </a:t>
            </a:r>
            <a:endParaRPr lang="en-GB"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37</a:t>
            </a:fld>
            <a:endParaRPr lang="en-US"/>
          </a:p>
        </p:txBody>
      </p:sp>
    </p:spTree>
    <p:extLst>
      <p:ext uri="{BB962C8B-B14F-4D97-AF65-F5344CB8AC3E}">
        <p14:creationId xmlns:p14="http://schemas.microsoft.com/office/powerpoint/2010/main" val="1383860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a:t>
            </a:r>
            <a:r>
              <a:rPr lang="en-GB" baseline="0" dirty="0" smtClean="0"/>
              <a:t> these perceived limitations in mind it is possible to identify opportunities to further the governance of social media in ways that can be effective in the prevention and management of digital wildfires but still recognise the value of freedom of speech.</a:t>
            </a:r>
          </a:p>
          <a:p>
            <a:endParaRPr lang="en-GB" baseline="0"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38</a:t>
            </a:fld>
            <a:endParaRPr lang="en-US"/>
          </a:p>
        </p:txBody>
      </p:sp>
    </p:spTree>
    <p:extLst>
      <p:ext uri="{BB962C8B-B14F-4D97-AF65-F5344CB8AC3E}">
        <p14:creationId xmlns:p14="http://schemas.microsoft.com/office/powerpoint/2010/main" val="25109703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www.theguardian.com</a:t>
            </a:r>
            <a:r>
              <a:rPr lang="en-US" dirty="0" smtClean="0"/>
              <a:t>/</a:t>
            </a:r>
            <a:r>
              <a:rPr lang="en-US" dirty="0" err="1" smtClean="0"/>
              <a:t>uk</a:t>
            </a:r>
            <a:r>
              <a:rPr lang="en-US" dirty="0" smtClean="0"/>
              <a:t>/2013/</a:t>
            </a:r>
            <a:r>
              <a:rPr lang="en-US" dirty="0" err="1" smtClean="0"/>
              <a:t>apr</a:t>
            </a:r>
            <a:r>
              <a:rPr lang="en-US" dirty="0" smtClean="0"/>
              <a:t>/09/</a:t>
            </a:r>
            <a:r>
              <a:rPr lang="en-US" dirty="0" err="1" smtClean="0"/>
              <a:t>paris</a:t>
            </a:r>
            <a:r>
              <a:rPr lang="en-US" dirty="0" smtClean="0"/>
              <a:t>-brown-stands-down-twitter</a:t>
            </a:r>
          </a:p>
          <a:p>
            <a:r>
              <a:rPr lang="en-US" dirty="0" smtClean="0"/>
              <a:t>http://</a:t>
            </a:r>
            <a:r>
              <a:rPr lang="en-US" dirty="0" err="1" smtClean="0"/>
              <a:t>www.wired.co.uk</a:t>
            </a:r>
            <a:r>
              <a:rPr lang="en-US" dirty="0" smtClean="0"/>
              <a:t>/article/data-</a:t>
            </a:r>
            <a:r>
              <a:rPr lang="en-US" dirty="0" err="1" smtClean="0"/>
              <a:t>google</a:t>
            </a:r>
            <a:r>
              <a:rPr lang="en-US" dirty="0" smtClean="0"/>
              <a:t>-</a:t>
            </a:r>
            <a:r>
              <a:rPr lang="en-US" dirty="0" err="1" smtClean="0"/>
              <a:t>facebook</a:t>
            </a:r>
            <a:endParaRPr lang="en-US" dirty="0"/>
          </a:p>
        </p:txBody>
      </p:sp>
      <p:sp>
        <p:nvSpPr>
          <p:cNvPr id="4" name="Slide Number Placeholder 3"/>
          <p:cNvSpPr>
            <a:spLocks noGrp="1"/>
          </p:cNvSpPr>
          <p:nvPr>
            <p:ph type="sldNum" sz="quarter" idx="10"/>
          </p:nvPr>
        </p:nvSpPr>
        <p:spPr/>
        <p:txBody>
          <a:bodyPr/>
          <a:lstStyle/>
          <a:p>
            <a:fld id="{313E6CF9-05E4-2B48-92B8-07B16AA12188}" type="slidenum">
              <a:rPr lang="en-US" smtClean="0"/>
              <a:t>39</a:t>
            </a:fld>
            <a:endParaRPr lang="en-US"/>
          </a:p>
        </p:txBody>
      </p:sp>
    </p:spTree>
    <p:extLst>
      <p:ext uri="{BB962C8B-B14F-4D97-AF65-F5344CB8AC3E}">
        <p14:creationId xmlns:p14="http://schemas.microsoft.com/office/powerpoint/2010/main" val="2614603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www.youtube.com</a:t>
            </a:r>
            <a:r>
              <a:rPr lang="en-US" dirty="0" smtClean="0"/>
              <a:t>/</a:t>
            </a:r>
            <a:r>
              <a:rPr lang="en-US" dirty="0" err="1" smtClean="0"/>
              <a:t>watch?v</a:t>
            </a:r>
            <a:r>
              <a:rPr lang="en-US" dirty="0" smtClean="0"/>
              <a:t>=5nXaEctiVhs</a:t>
            </a:r>
            <a:endParaRPr lang="en-US" dirty="0"/>
          </a:p>
        </p:txBody>
      </p:sp>
      <p:sp>
        <p:nvSpPr>
          <p:cNvPr id="4" name="Slide Number Placeholder 3"/>
          <p:cNvSpPr>
            <a:spLocks noGrp="1"/>
          </p:cNvSpPr>
          <p:nvPr>
            <p:ph type="sldNum" sz="quarter" idx="10"/>
          </p:nvPr>
        </p:nvSpPr>
        <p:spPr/>
        <p:txBody>
          <a:bodyPr/>
          <a:lstStyle/>
          <a:p>
            <a:fld id="{6DC7C491-D365-A745-9B58-61CDC097A4F0}" type="slidenum">
              <a:rPr lang="en-US" smtClean="0"/>
              <a:t>4</a:t>
            </a:fld>
            <a:endParaRPr lang="en-US"/>
          </a:p>
        </p:txBody>
      </p:sp>
    </p:spTree>
    <p:extLst>
      <p:ext uri="{BB962C8B-B14F-4D97-AF65-F5344CB8AC3E}">
        <p14:creationId xmlns:p14="http://schemas.microsoft.com/office/powerpoint/2010/main" val="84438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hlinkClick r:id="rId3"/>
              </a:rPr>
              <a:t>https://www.washingtonpost.com/news/the-intersect/wp/2018/09/13/sharks-dishwashers-and-guns-a-running-list-of-viral-hoaxes-about-hurricane-florence/?noredirect=on&amp;utm_term=.d944fe1cb0bc</a:t>
            </a:r>
            <a:endParaRPr lang="en-US" dirty="0" smtClean="0"/>
          </a:p>
          <a:p>
            <a:endParaRPr lang="en-US" dirty="0"/>
          </a:p>
        </p:txBody>
      </p:sp>
      <p:sp>
        <p:nvSpPr>
          <p:cNvPr id="4" name="Slide Number Placeholder 3"/>
          <p:cNvSpPr>
            <a:spLocks noGrp="1"/>
          </p:cNvSpPr>
          <p:nvPr>
            <p:ph type="sldNum" sz="quarter" idx="10"/>
          </p:nvPr>
        </p:nvSpPr>
        <p:spPr/>
        <p:txBody>
          <a:bodyPr/>
          <a:lstStyle/>
          <a:p>
            <a:fld id="{6DC7C491-D365-A745-9B58-61CDC097A4F0}" type="slidenum">
              <a:rPr lang="en-US" smtClean="0"/>
              <a:t>8</a:t>
            </a:fld>
            <a:endParaRPr lang="en-US"/>
          </a:p>
        </p:txBody>
      </p:sp>
    </p:spTree>
    <p:extLst>
      <p:ext uri="{BB962C8B-B14F-4D97-AF65-F5344CB8AC3E}">
        <p14:creationId xmlns:p14="http://schemas.microsoft.com/office/powerpoint/2010/main" val="2857328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graphs?</a:t>
            </a:r>
            <a:endParaRPr lang="en-US" dirty="0"/>
          </a:p>
        </p:txBody>
      </p:sp>
      <p:sp>
        <p:nvSpPr>
          <p:cNvPr id="4" name="Slide Number Placeholder 3"/>
          <p:cNvSpPr>
            <a:spLocks noGrp="1"/>
          </p:cNvSpPr>
          <p:nvPr>
            <p:ph type="sldNum" sz="quarter" idx="10"/>
          </p:nvPr>
        </p:nvSpPr>
        <p:spPr/>
        <p:txBody>
          <a:bodyPr/>
          <a:lstStyle/>
          <a:p>
            <a:fld id="{22F59E5F-1B39-6948-A4FE-668FD4B51A5D}" type="slidenum">
              <a:rPr lang="en-US" smtClean="0"/>
              <a:pPr/>
              <a:t>10</a:t>
            </a:fld>
            <a:endParaRPr lang="en-US"/>
          </a:p>
        </p:txBody>
      </p:sp>
    </p:spTree>
    <p:extLst>
      <p:ext uri="{BB962C8B-B14F-4D97-AF65-F5344CB8AC3E}">
        <p14:creationId xmlns:p14="http://schemas.microsoft.com/office/powerpoint/2010/main" val="1230444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right of the child to be heard (Article 12 CRC 1989), the Committee on the Rights of the Child General Comment 12 (2009).</a:t>
            </a:r>
            <a:r>
              <a:rPr lang="en-GB" dirty="0" smtClean="0"/>
              <a:t> </a:t>
            </a:r>
          </a:p>
          <a:p>
            <a:endParaRPr lang="en-US" dirty="0"/>
          </a:p>
        </p:txBody>
      </p:sp>
      <p:sp>
        <p:nvSpPr>
          <p:cNvPr id="4" name="Slide Number Placeholder 3"/>
          <p:cNvSpPr>
            <a:spLocks noGrp="1"/>
          </p:cNvSpPr>
          <p:nvPr>
            <p:ph type="sldNum" sz="quarter" idx="10"/>
          </p:nvPr>
        </p:nvSpPr>
        <p:spPr/>
        <p:txBody>
          <a:bodyPr/>
          <a:lstStyle/>
          <a:p>
            <a:fld id="{6DC7C491-D365-A745-9B58-61CDC097A4F0}" type="slidenum">
              <a:rPr lang="en-US" smtClean="0"/>
              <a:t>13</a:t>
            </a:fld>
            <a:endParaRPr lang="en-US"/>
          </a:p>
        </p:txBody>
      </p:sp>
    </p:spTree>
    <p:extLst>
      <p:ext uri="{BB962C8B-B14F-4D97-AF65-F5344CB8AC3E}">
        <p14:creationId xmlns:p14="http://schemas.microsoft.com/office/powerpoint/2010/main" val="251782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www.theguardian.com</a:t>
            </a:r>
            <a:r>
              <a:rPr lang="en-US" dirty="0" smtClean="0"/>
              <a:t>/</a:t>
            </a:r>
            <a:r>
              <a:rPr lang="en-US" dirty="0" err="1" smtClean="0"/>
              <a:t>lifeandstyle</a:t>
            </a:r>
            <a:r>
              <a:rPr lang="en-US" dirty="0" smtClean="0"/>
              <a:t>/2019/mar/02/</a:t>
            </a:r>
            <a:r>
              <a:rPr lang="en-US" dirty="0" err="1" smtClean="0"/>
              <a:t>apps-that-track-babies-and-give-data-to-tech-firms-parents?CMP</a:t>
            </a:r>
            <a:r>
              <a:rPr lang="en-US" dirty="0" smtClean="0"/>
              <a:t>=</a:t>
            </a:r>
            <a:r>
              <a:rPr lang="en-US" dirty="0" err="1" smtClean="0"/>
              <a:t>share_btn_tw</a:t>
            </a:r>
            <a:endParaRPr lang="en-US" dirty="0"/>
          </a:p>
        </p:txBody>
      </p:sp>
      <p:sp>
        <p:nvSpPr>
          <p:cNvPr id="4" name="Slide Number Placeholder 3"/>
          <p:cNvSpPr>
            <a:spLocks noGrp="1"/>
          </p:cNvSpPr>
          <p:nvPr>
            <p:ph type="sldNum" sz="quarter" idx="10"/>
          </p:nvPr>
        </p:nvSpPr>
        <p:spPr/>
        <p:txBody>
          <a:bodyPr/>
          <a:lstStyle/>
          <a:p>
            <a:fld id="{6DC7C491-D365-A745-9B58-61CDC097A4F0}" type="slidenum">
              <a:rPr lang="en-US" smtClean="0"/>
              <a:t>14</a:t>
            </a:fld>
            <a:endParaRPr lang="en-US"/>
          </a:p>
        </p:txBody>
      </p:sp>
    </p:spTree>
    <p:extLst>
      <p:ext uri="{BB962C8B-B14F-4D97-AF65-F5344CB8AC3E}">
        <p14:creationId xmlns:p14="http://schemas.microsoft.com/office/powerpoint/2010/main" val="4179148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journals.sagepub.com</a:t>
            </a:r>
            <a:r>
              <a:rPr lang="en-US" dirty="0" smtClean="0"/>
              <a:t>/</a:t>
            </a:r>
            <a:r>
              <a:rPr lang="en-US" dirty="0" err="1" smtClean="0"/>
              <a:t>eprint</a:t>
            </a:r>
            <a:r>
              <a:rPr lang="en-US" dirty="0" smtClean="0"/>
              <a:t>/9mTmCxB85k8s45Evm5QW/</a:t>
            </a:r>
            <a:r>
              <a:rPr lang="en-US" dirty="0" err="1" smtClean="0"/>
              <a:t>full?fbclid</a:t>
            </a:r>
            <a:r>
              <a:rPr lang="en-US" dirty="0" smtClean="0"/>
              <a:t>=IwAR3WcoTCY7CQXJUK38Th9GJdr2o-ulNbTix7mS4L5FzV4ssbItbO3-kkSaQ&amp;#</a:t>
            </a:r>
            <a:r>
              <a:rPr lang="en-US" dirty="0" err="1" smtClean="0"/>
              <a:t>articleShareContainer</a:t>
            </a:r>
            <a:endParaRPr lang="en-US" dirty="0"/>
          </a:p>
        </p:txBody>
      </p:sp>
      <p:sp>
        <p:nvSpPr>
          <p:cNvPr id="4" name="Slide Number Placeholder 3"/>
          <p:cNvSpPr>
            <a:spLocks noGrp="1"/>
          </p:cNvSpPr>
          <p:nvPr>
            <p:ph type="sldNum" sz="quarter" idx="10"/>
          </p:nvPr>
        </p:nvSpPr>
        <p:spPr/>
        <p:txBody>
          <a:bodyPr/>
          <a:lstStyle/>
          <a:p>
            <a:fld id="{6DC7C491-D365-A745-9B58-61CDC097A4F0}" type="slidenum">
              <a:rPr lang="en-US" smtClean="0"/>
              <a:t>20</a:t>
            </a:fld>
            <a:endParaRPr lang="en-US"/>
          </a:p>
        </p:txBody>
      </p:sp>
    </p:spTree>
    <p:extLst>
      <p:ext uri="{BB962C8B-B14F-4D97-AF65-F5344CB8AC3E}">
        <p14:creationId xmlns:p14="http://schemas.microsoft.com/office/powerpoint/2010/main" val="1469910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hlinkClick r:id="rId3"/>
              </a:rPr>
              <a:t>https://5rightsframework.com</a:t>
            </a:r>
            <a:endParaRPr lang="en-US" dirty="0" smtClean="0"/>
          </a:p>
          <a:p>
            <a:endParaRPr lang="en-US" dirty="0"/>
          </a:p>
        </p:txBody>
      </p:sp>
      <p:sp>
        <p:nvSpPr>
          <p:cNvPr id="4" name="Slide Number Placeholder 3"/>
          <p:cNvSpPr>
            <a:spLocks noGrp="1"/>
          </p:cNvSpPr>
          <p:nvPr>
            <p:ph type="sldNum" sz="quarter" idx="10"/>
          </p:nvPr>
        </p:nvSpPr>
        <p:spPr/>
        <p:txBody>
          <a:bodyPr/>
          <a:lstStyle/>
          <a:p>
            <a:fld id="{6DC7C491-D365-A745-9B58-61CDC097A4F0}" type="slidenum">
              <a:rPr lang="en-US" smtClean="0"/>
              <a:t>26</a:t>
            </a:fld>
            <a:endParaRPr lang="en-US"/>
          </a:p>
        </p:txBody>
      </p:sp>
    </p:spTree>
    <p:extLst>
      <p:ext uri="{BB962C8B-B14F-4D97-AF65-F5344CB8AC3E}">
        <p14:creationId xmlns:p14="http://schemas.microsoft.com/office/powerpoint/2010/main" val="3892308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https://www.snap.com/en-GB/terms/</a:t>
            </a:r>
          </a:p>
          <a:p>
            <a:endParaRPr lang="en-US" dirty="0"/>
          </a:p>
        </p:txBody>
      </p:sp>
      <p:sp>
        <p:nvSpPr>
          <p:cNvPr id="4" name="Slide Number Placeholder 3"/>
          <p:cNvSpPr>
            <a:spLocks noGrp="1"/>
          </p:cNvSpPr>
          <p:nvPr>
            <p:ph type="sldNum" sz="quarter" idx="10"/>
          </p:nvPr>
        </p:nvSpPr>
        <p:spPr/>
        <p:txBody>
          <a:bodyPr/>
          <a:lstStyle/>
          <a:p>
            <a:fld id="{E9FB39F5-EAC7-C443-8A87-50749A421A4D}" type="slidenum">
              <a:rPr lang="en-US" smtClean="0"/>
              <a:t>27</a:t>
            </a:fld>
            <a:endParaRPr lang="en-US" dirty="0"/>
          </a:p>
        </p:txBody>
      </p:sp>
    </p:spTree>
    <p:extLst>
      <p:ext uri="{BB962C8B-B14F-4D97-AF65-F5344CB8AC3E}">
        <p14:creationId xmlns:p14="http://schemas.microsoft.com/office/powerpoint/2010/main" val="303635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4A9093F-80AE-C14A-BABE-4A647C22E76F}" type="datetimeFigureOut">
              <a:rPr lang="en-US" smtClean="0"/>
              <a:t>05/03/19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1276231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4A9093F-80AE-C14A-BABE-4A647C22E76F}" type="datetimeFigureOut">
              <a:rPr lang="en-US" smtClean="0"/>
              <a:t>05/03/19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3803036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4A9093F-80AE-C14A-BABE-4A647C22E76F}" type="datetimeFigureOut">
              <a:rPr lang="en-US" smtClean="0"/>
              <a:t>05/03/19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270921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4A9093F-80AE-C14A-BABE-4A647C22E76F}" type="datetimeFigureOut">
              <a:rPr lang="en-US" smtClean="0"/>
              <a:t>05/03/19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692665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4A9093F-80AE-C14A-BABE-4A647C22E76F}" type="datetimeFigureOut">
              <a:rPr lang="en-US" smtClean="0"/>
              <a:t>05/03/19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1702730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4A9093F-80AE-C14A-BABE-4A647C22E76F}" type="datetimeFigureOut">
              <a:rPr lang="en-US" smtClean="0"/>
              <a:t>05/03/19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4020645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4A9093F-80AE-C14A-BABE-4A647C22E76F}" type="datetimeFigureOut">
              <a:rPr lang="en-US" smtClean="0"/>
              <a:t>05/03/19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1819510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4A9093F-80AE-C14A-BABE-4A647C22E76F}" type="datetimeFigureOut">
              <a:rPr lang="en-US" smtClean="0"/>
              <a:t>05/03/19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3111709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A9093F-80AE-C14A-BABE-4A647C22E76F}" type="datetimeFigureOut">
              <a:rPr lang="en-US" smtClean="0"/>
              <a:t>05/03/19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801802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4A9093F-80AE-C14A-BABE-4A647C22E76F}" type="datetimeFigureOut">
              <a:rPr lang="en-US" smtClean="0"/>
              <a:t>05/03/19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1301554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4A9093F-80AE-C14A-BABE-4A647C22E76F}" type="datetimeFigureOut">
              <a:rPr lang="en-US" smtClean="0"/>
              <a:t>05/03/19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C1BA2-3675-D044-8F0B-4E8F0A2CC7EB}" type="slidenum">
              <a:rPr lang="en-US" smtClean="0"/>
              <a:t>‹#›</a:t>
            </a:fld>
            <a:endParaRPr lang="en-US"/>
          </a:p>
        </p:txBody>
      </p:sp>
    </p:spTree>
    <p:extLst>
      <p:ext uri="{BB962C8B-B14F-4D97-AF65-F5344CB8AC3E}">
        <p14:creationId xmlns:p14="http://schemas.microsoft.com/office/powerpoint/2010/main" val="40067630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A9093F-80AE-C14A-BABE-4A647C22E76F}" type="datetimeFigureOut">
              <a:rPr lang="en-US" smtClean="0"/>
              <a:t>05/03/19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2C1BA2-3675-D044-8F0B-4E8F0A2CC7EB}" type="slidenum">
              <a:rPr lang="en-US" smtClean="0"/>
              <a:t>‹#›</a:t>
            </a:fld>
            <a:endParaRPr lang="en-US"/>
          </a:p>
        </p:txBody>
      </p:sp>
    </p:spTree>
    <p:extLst>
      <p:ext uri="{BB962C8B-B14F-4D97-AF65-F5344CB8AC3E}">
        <p14:creationId xmlns:p14="http://schemas.microsoft.com/office/powerpoint/2010/main" val="3147779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eYdUZdan5i8"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bbc.co.uk/news/world-latin-america-46145986" TargetMode="External"/><Relationship Id="rId4" Type="http://schemas.openxmlformats.org/officeDocument/2006/relationships/hyperlink" Target="https://edition.cnn.com/2018/07/16/asia/india-whatsapp-lynching-intl/" TargetMode="External"/><Relationship Id="rId5" Type="http://schemas.openxmlformats.org/officeDocument/2006/relationships/hyperlink" Target="https://edition.cnn.com/2019/01/21/tech/whatsapp-forwarding-limits-india/index.html" TargetMode="External"/><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hyperlink" Target="https://news.sky.com/story/oxford-circus-what-happened-to-cause-terror-scare-in-central-london-1114266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halasystems.com/" TargetMode="External"/><Relationship Id="rId3" Type="http://schemas.openxmlformats.org/officeDocument/2006/relationships/hyperlink" Target="http://digitalhumanitarians.com/abou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1"/>
            <a:ext cx="7772400" cy="2540000"/>
          </a:xfrm>
        </p:spPr>
        <p:txBody>
          <a:bodyPr>
            <a:noAutofit/>
          </a:bodyPr>
          <a:lstStyle/>
          <a:p>
            <a:r>
              <a:rPr lang="en-GB" sz="5400" b="1" i="1" dirty="0"/>
              <a:t>Digital Wildfires and the challenges of governance in social media</a:t>
            </a:r>
            <a:br>
              <a:rPr lang="en-GB" sz="5400" b="1" i="1" dirty="0"/>
            </a:br>
            <a:endParaRPr lang="en-US" sz="5400" dirty="0"/>
          </a:p>
        </p:txBody>
      </p:sp>
      <p:sp>
        <p:nvSpPr>
          <p:cNvPr id="3" name="Subtitle 2"/>
          <p:cNvSpPr>
            <a:spLocks noGrp="1"/>
          </p:cNvSpPr>
          <p:nvPr>
            <p:ph type="subTitle" idx="1"/>
          </p:nvPr>
        </p:nvSpPr>
        <p:spPr/>
        <p:txBody>
          <a:bodyPr/>
          <a:lstStyle/>
          <a:p>
            <a:r>
              <a:rPr lang="en-US" dirty="0" smtClean="0">
                <a:solidFill>
                  <a:schemeClr val="bg1"/>
                </a:solidFill>
              </a:rPr>
              <a:t>Rob Procter</a:t>
            </a:r>
          </a:p>
          <a:p>
            <a:r>
              <a:rPr lang="en-US" dirty="0" smtClean="0">
                <a:solidFill>
                  <a:schemeClr val="bg1"/>
                </a:solidFill>
              </a:rPr>
              <a:t>Digital Wildfires Project</a:t>
            </a:r>
            <a:endParaRPr lang="en-US" dirty="0">
              <a:solidFill>
                <a:schemeClr val="bg1"/>
              </a:solidFill>
            </a:endParaRPr>
          </a:p>
        </p:txBody>
      </p:sp>
      <p:pic>
        <p:nvPicPr>
          <p:cNvPr id="4" name="Picture 3" descr="http://jazzandcinema.files.wordpress.com/2013/04/cardiff-logo.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896" y="5619610"/>
            <a:ext cx="850745" cy="1080000"/>
          </a:xfrm>
          <a:prstGeom prst="rect">
            <a:avLst/>
          </a:prstGeom>
          <a:noFill/>
          <a:ln>
            <a:solidFill>
              <a:schemeClr val="tx1"/>
            </a:solidFill>
          </a:ln>
        </p:spPr>
      </p:pic>
      <p:pic>
        <p:nvPicPr>
          <p:cNvPr id="5" name="Picture 4" descr="http://geanow.com/wp-content/uploads/2014/05/De-Montfort-University.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9185" y="5792339"/>
            <a:ext cx="1378287" cy="726042"/>
          </a:xfrm>
          <a:prstGeom prst="rect">
            <a:avLst/>
          </a:prstGeom>
          <a:noFill/>
          <a:ln>
            <a:solidFill>
              <a:schemeClr val="tx1"/>
            </a:solidFill>
          </a:ln>
        </p:spPr>
      </p:pic>
      <p:pic>
        <p:nvPicPr>
          <p:cNvPr id="6" name="Picture 5" descr="http://www.open.ac.uk/business-school/sites/www.open.ac.uk.business-school/files/images/ESRC.JPG"/>
          <p:cNvPicPr/>
          <p:nvPr/>
        </p:nvPicPr>
        <p:blipFill>
          <a:blip r:embed="rId5">
            <a:extLst>
              <a:ext uri="{28A0092B-C50C-407E-A947-70E740481C1C}">
                <a14:useLocalDpi xmlns:a14="http://schemas.microsoft.com/office/drawing/2010/main" val="0"/>
              </a:ext>
            </a:extLst>
          </a:blip>
          <a:srcRect/>
          <a:stretch>
            <a:fillRect/>
          </a:stretch>
        </p:blipFill>
        <p:spPr bwMode="auto">
          <a:xfrm>
            <a:off x="7966123" y="5618285"/>
            <a:ext cx="1039178" cy="1080000"/>
          </a:xfrm>
          <a:prstGeom prst="rect">
            <a:avLst/>
          </a:prstGeom>
          <a:noFill/>
          <a:ln>
            <a:noFill/>
          </a:ln>
        </p:spPr>
      </p:pic>
      <p:pic>
        <p:nvPicPr>
          <p:cNvPr id="7" name="Picture 2" descr="http://www.oxfordmindfulness.org/wp-content/uploads/oxford-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2896" y="176853"/>
            <a:ext cx="861517" cy="114868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rotWithShape="1">
          <a:blip r:embed="rId7"/>
          <a:srcRect l="14761" t="33955" r="43815" b="15775"/>
          <a:stretch/>
        </p:blipFill>
        <p:spPr>
          <a:xfrm>
            <a:off x="2486104" y="5612435"/>
            <a:ext cx="1193006" cy="1085850"/>
          </a:xfrm>
          <a:prstGeom prst="rect">
            <a:avLst/>
          </a:prstGeom>
          <a:ln>
            <a:solidFill>
              <a:schemeClr val="accent1"/>
            </a:solidFill>
          </a:ln>
        </p:spPr>
      </p:pic>
      <p:sp>
        <p:nvSpPr>
          <p:cNvPr id="9" name="Slide Number Placeholder 8"/>
          <p:cNvSpPr>
            <a:spLocks noGrp="1"/>
          </p:cNvSpPr>
          <p:nvPr>
            <p:ph type="sldNum" sz="quarter" idx="12"/>
          </p:nvPr>
        </p:nvSpPr>
        <p:spPr/>
        <p:txBody>
          <a:bodyPr/>
          <a:lstStyle/>
          <a:p>
            <a:fld id="{57BF90F0-44BE-E84A-BBCA-A570D2532112}" type="slidenum">
              <a:rPr lang="en-US" smtClean="0"/>
              <a:t>1</a:t>
            </a:fld>
            <a:endParaRPr lang="en-US"/>
          </a:p>
        </p:txBody>
      </p:sp>
    </p:spTree>
    <p:extLst>
      <p:ext uri="{BB962C8B-B14F-4D97-AF65-F5344CB8AC3E}">
        <p14:creationId xmlns:p14="http://schemas.microsoft.com/office/powerpoint/2010/main" val="18365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Some Statistics</a:t>
            </a:r>
            <a:endParaRPr lang="en-US" dirty="0"/>
          </a:p>
        </p:txBody>
      </p:sp>
      <p:sp>
        <p:nvSpPr>
          <p:cNvPr id="3" name="Content Placeholder 2"/>
          <p:cNvSpPr>
            <a:spLocks noGrp="1"/>
          </p:cNvSpPr>
          <p:nvPr>
            <p:ph idx="1"/>
          </p:nvPr>
        </p:nvSpPr>
        <p:spPr>
          <a:xfrm>
            <a:off x="457200" y="1279301"/>
            <a:ext cx="5338936" cy="4525963"/>
          </a:xfrm>
        </p:spPr>
        <p:txBody>
          <a:bodyPr>
            <a:noAutofit/>
          </a:bodyPr>
          <a:lstStyle/>
          <a:p>
            <a:r>
              <a:rPr lang="en-US" sz="3600" dirty="0" smtClean="0"/>
              <a:t>Twitter:</a:t>
            </a:r>
          </a:p>
          <a:p>
            <a:pPr lvl="1"/>
            <a:r>
              <a:rPr lang="en-US" sz="3200" dirty="0" smtClean="0"/>
              <a:t>300M active users, 500M tweets per day</a:t>
            </a:r>
            <a:endParaRPr lang="en-US" sz="3200" dirty="0"/>
          </a:p>
          <a:p>
            <a:r>
              <a:rPr lang="en-US" sz="3600" dirty="0" smtClean="0"/>
              <a:t>Facebook:</a:t>
            </a:r>
          </a:p>
          <a:p>
            <a:pPr lvl="1"/>
            <a:r>
              <a:rPr lang="en-US" sz="3200" dirty="0" smtClean="0"/>
              <a:t>1.4B active users, 44M posts per day</a:t>
            </a:r>
            <a:endParaRPr lang="en-US" sz="3200" dirty="0"/>
          </a:p>
          <a:p>
            <a:r>
              <a:rPr lang="en-US" sz="3600" dirty="0" err="1" smtClean="0"/>
              <a:t>Tumblr</a:t>
            </a:r>
            <a:r>
              <a:rPr lang="en-US" sz="3600" dirty="0" smtClean="0"/>
              <a:t>:</a:t>
            </a:r>
          </a:p>
          <a:p>
            <a:pPr lvl="1"/>
            <a:r>
              <a:rPr lang="en-US" sz="3200" dirty="0" smtClean="0"/>
              <a:t>110M active users, 114M posts per day</a:t>
            </a:r>
          </a:p>
        </p:txBody>
      </p:sp>
      <p:pic>
        <p:nvPicPr>
          <p:cNvPr id="4" name="Picture 3"/>
          <p:cNvPicPr>
            <a:picLocks noChangeAspect="1"/>
          </p:cNvPicPr>
          <p:nvPr/>
        </p:nvPicPr>
        <p:blipFill>
          <a:blip r:embed="rId3"/>
          <a:stretch>
            <a:fillRect/>
          </a:stretch>
        </p:blipFill>
        <p:spPr>
          <a:xfrm>
            <a:off x="6516216" y="1537906"/>
            <a:ext cx="1449370" cy="1171014"/>
          </a:xfrm>
          <a:prstGeom prst="rect">
            <a:avLst/>
          </a:prstGeom>
        </p:spPr>
      </p:pic>
      <p:pic>
        <p:nvPicPr>
          <p:cNvPr id="5" name="Picture 4"/>
          <p:cNvPicPr>
            <a:picLocks noChangeAspect="1"/>
          </p:cNvPicPr>
          <p:nvPr/>
        </p:nvPicPr>
        <p:blipFill>
          <a:blip r:embed="rId4"/>
          <a:stretch>
            <a:fillRect/>
          </a:stretch>
        </p:blipFill>
        <p:spPr>
          <a:xfrm>
            <a:off x="6425236" y="2852936"/>
            <a:ext cx="1440160" cy="1440160"/>
          </a:xfrm>
          <a:prstGeom prst="rect">
            <a:avLst/>
          </a:prstGeom>
        </p:spPr>
      </p:pic>
      <p:pic>
        <p:nvPicPr>
          <p:cNvPr id="6" name="Picture 5"/>
          <p:cNvPicPr>
            <a:picLocks noChangeAspect="1"/>
          </p:cNvPicPr>
          <p:nvPr/>
        </p:nvPicPr>
        <p:blipFill>
          <a:blip r:embed="rId5"/>
          <a:stretch>
            <a:fillRect/>
          </a:stretch>
        </p:blipFill>
        <p:spPr>
          <a:xfrm>
            <a:off x="6322754" y="4844256"/>
            <a:ext cx="1524000" cy="889000"/>
          </a:xfrm>
          <a:prstGeom prst="rect">
            <a:avLst/>
          </a:prstGeom>
        </p:spPr>
      </p:pic>
      <p:sp>
        <p:nvSpPr>
          <p:cNvPr id="7" name="Slide Number Placeholder 6"/>
          <p:cNvSpPr>
            <a:spLocks noGrp="1"/>
          </p:cNvSpPr>
          <p:nvPr>
            <p:ph type="sldNum" sz="quarter" idx="12"/>
          </p:nvPr>
        </p:nvSpPr>
        <p:spPr/>
        <p:txBody>
          <a:bodyPr/>
          <a:lstStyle/>
          <a:p>
            <a:fld id="{57BF90F0-44BE-E84A-BBCA-A570D2532112}" type="slidenum">
              <a:rPr lang="en-US" smtClean="0"/>
              <a:t>10</a:t>
            </a:fld>
            <a:endParaRPr lang="en-US"/>
          </a:p>
        </p:txBody>
      </p:sp>
    </p:spTree>
    <p:extLst>
      <p:ext uri="{BB962C8B-B14F-4D97-AF65-F5344CB8AC3E}">
        <p14:creationId xmlns:p14="http://schemas.microsoft.com/office/powerpoint/2010/main" val="170655272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a:t>
            </a:r>
            <a:r>
              <a:rPr lang="en-US" dirty="0" err="1" smtClean="0"/>
              <a:t>vs</a:t>
            </a:r>
            <a:r>
              <a:rPr lang="en-US" dirty="0" smtClean="0"/>
              <a:t> Freedom</a:t>
            </a:r>
            <a:endParaRPr lang="en-US" dirty="0"/>
          </a:p>
        </p:txBody>
      </p:sp>
      <p:sp>
        <p:nvSpPr>
          <p:cNvPr id="3" name="Content Placeholder 2"/>
          <p:cNvSpPr>
            <a:spLocks noGrp="1"/>
          </p:cNvSpPr>
          <p:nvPr>
            <p:ph idx="1"/>
          </p:nvPr>
        </p:nvSpPr>
        <p:spPr/>
        <p:txBody>
          <a:bodyPr>
            <a:normAutofit lnSpcReduction="10000"/>
          </a:bodyPr>
          <a:lstStyle/>
          <a:p>
            <a:r>
              <a:rPr lang="en-GB" dirty="0"/>
              <a:t>[C]</a:t>
            </a:r>
            <a:r>
              <a:rPr lang="en-GB" dirty="0" err="1"/>
              <a:t>oncerns</a:t>
            </a:r>
            <a:r>
              <a:rPr lang="en-GB" dirty="0"/>
              <a:t> have led to calls for more effective regulation of digital spaces – for instance, through the criminalization or restriction of certain kinds of user content. Inevitably, however, these calls are contradicted by other arguments that position the internet as a medium that supports and encourages freedom of speech and therefore label any increased regulation as unethical </a:t>
            </a:r>
            <a:r>
              <a:rPr lang="en-GB" dirty="0" smtClean="0"/>
              <a:t>(Web et al 2015, 2</a:t>
            </a:r>
            <a:r>
              <a:rPr lang="en-GB" dirty="0"/>
              <a:t>). </a:t>
            </a:r>
          </a:p>
          <a:p>
            <a:endParaRPr lang="en-US" dirty="0"/>
          </a:p>
        </p:txBody>
      </p:sp>
    </p:spTree>
    <p:extLst>
      <p:ext uri="{BB962C8B-B14F-4D97-AF65-F5344CB8AC3E}">
        <p14:creationId xmlns:p14="http://schemas.microsoft.com/office/powerpoint/2010/main" val="1257584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a:t>
            </a:r>
            <a:endParaRPr lang="en-US" dirty="0"/>
          </a:p>
        </p:txBody>
      </p:sp>
      <p:sp>
        <p:nvSpPr>
          <p:cNvPr id="3" name="Content Placeholder 2"/>
          <p:cNvSpPr>
            <a:spLocks noGrp="1"/>
          </p:cNvSpPr>
          <p:nvPr>
            <p:ph idx="1"/>
          </p:nvPr>
        </p:nvSpPr>
        <p:spPr>
          <a:xfrm>
            <a:off x="2018678" y="1615141"/>
            <a:ext cx="5018616" cy="4525963"/>
          </a:xfrm>
        </p:spPr>
        <p:txBody>
          <a:bodyPr/>
          <a:lstStyle/>
          <a:p>
            <a:r>
              <a:rPr lang="en-US" dirty="0" smtClean="0"/>
              <a:t>Write down one advantage</a:t>
            </a:r>
          </a:p>
          <a:p>
            <a:r>
              <a:rPr lang="en-US" dirty="0" smtClean="0"/>
              <a:t>Write down one disadvantage </a:t>
            </a:r>
          </a:p>
          <a:p>
            <a:r>
              <a:rPr lang="en-US" dirty="0" smtClean="0"/>
              <a:t>Write down what you would change.</a:t>
            </a:r>
            <a:endParaRPr lang="en-US" dirty="0"/>
          </a:p>
        </p:txBody>
      </p:sp>
      <p:pic>
        <p:nvPicPr>
          <p:cNvPr id="4" name="Picture 3"/>
          <p:cNvPicPr>
            <a:picLocks noChangeAspect="1"/>
          </p:cNvPicPr>
          <p:nvPr/>
        </p:nvPicPr>
        <p:blipFill>
          <a:blip r:embed="rId2"/>
          <a:stretch>
            <a:fillRect/>
          </a:stretch>
        </p:blipFill>
        <p:spPr>
          <a:xfrm rot="5400000">
            <a:off x="-2690814" y="2690811"/>
            <a:ext cx="6858002" cy="1476375"/>
          </a:xfrm>
          <a:prstGeom prst="rect">
            <a:avLst/>
          </a:prstGeom>
        </p:spPr>
      </p:pic>
      <p:pic>
        <p:nvPicPr>
          <p:cNvPr id="6" name="Picture 5"/>
          <p:cNvPicPr>
            <a:picLocks noChangeAspect="1"/>
          </p:cNvPicPr>
          <p:nvPr/>
        </p:nvPicPr>
        <p:blipFill>
          <a:blip r:embed="rId2"/>
          <a:stretch>
            <a:fillRect/>
          </a:stretch>
        </p:blipFill>
        <p:spPr>
          <a:xfrm rot="5400000">
            <a:off x="4976813" y="2690814"/>
            <a:ext cx="6858002" cy="1476375"/>
          </a:xfrm>
          <a:prstGeom prst="rect">
            <a:avLst/>
          </a:prstGeom>
        </p:spPr>
      </p:pic>
    </p:spTree>
    <p:extLst>
      <p:ext uri="{BB962C8B-B14F-4D97-AF65-F5344CB8AC3E}">
        <p14:creationId xmlns:p14="http://schemas.microsoft.com/office/powerpoint/2010/main" val="4090921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to Subject</a:t>
            </a:r>
            <a:endParaRPr lang="en-US" dirty="0"/>
          </a:p>
        </p:txBody>
      </p:sp>
      <p:sp>
        <p:nvSpPr>
          <p:cNvPr id="3" name="Content Placeholder 2"/>
          <p:cNvSpPr>
            <a:spLocks noGrp="1"/>
          </p:cNvSpPr>
          <p:nvPr>
            <p:ph idx="1"/>
          </p:nvPr>
        </p:nvSpPr>
        <p:spPr>
          <a:xfrm>
            <a:off x="457200" y="1417638"/>
            <a:ext cx="8229600" cy="5440362"/>
          </a:xfrm>
        </p:spPr>
        <p:txBody>
          <a:bodyPr>
            <a:normAutofit fontScale="92500" lnSpcReduction="20000"/>
          </a:bodyPr>
          <a:lstStyle/>
          <a:p>
            <a:r>
              <a:rPr lang="en-GB" dirty="0"/>
              <a:t>The United Nations 1989 Convention on the Rights of the Child established a shift from children being objects of protection to subjects and rights holders. </a:t>
            </a:r>
            <a:endParaRPr lang="en-GB" dirty="0" smtClean="0"/>
          </a:p>
          <a:p>
            <a:r>
              <a:rPr lang="en-US" dirty="0" smtClean="0"/>
              <a:t>Current </a:t>
            </a:r>
            <a:r>
              <a:rPr lang="en-US" dirty="0"/>
              <a:t>“safety” based approaches that focus on prevention and protection fail young people and deny them their fundamental human rights (</a:t>
            </a:r>
            <a:r>
              <a:rPr lang="en-US" dirty="0" err="1"/>
              <a:t>Phippen</a:t>
            </a:r>
            <a:r>
              <a:rPr lang="en-US" dirty="0"/>
              <a:t> </a:t>
            </a:r>
            <a:r>
              <a:rPr lang="en-US" dirty="0" smtClean="0"/>
              <a:t>2017)</a:t>
            </a:r>
            <a:r>
              <a:rPr lang="en-US" dirty="0"/>
              <a:t>.</a:t>
            </a:r>
            <a:r>
              <a:rPr lang="en-GB" dirty="0"/>
              <a:t> </a:t>
            </a:r>
            <a:endParaRPr lang="en-GB" dirty="0" smtClean="0"/>
          </a:p>
          <a:p>
            <a:r>
              <a:rPr lang="en-GB" dirty="0"/>
              <a:t>As Frank La Rue, the former UN Special Rapporteur for Freedom of Expression, contends, the internet is ‘[a]n important vehicle for children to exercise their right to freedom of expression and can serve as a tool to help children claim their other rights’ (</a:t>
            </a:r>
            <a:r>
              <a:rPr lang="en-GB" dirty="0" smtClean="0"/>
              <a:t>2014)</a:t>
            </a:r>
            <a:r>
              <a:rPr lang="en-GB" dirty="0"/>
              <a:t>.</a:t>
            </a:r>
            <a:r>
              <a:rPr lang="en-GB" b="1" dirty="0"/>
              <a:t> </a:t>
            </a:r>
            <a:endParaRPr lang="en-US" dirty="0"/>
          </a:p>
          <a:p>
            <a:endParaRPr lang="en-US" dirty="0"/>
          </a:p>
        </p:txBody>
      </p:sp>
    </p:spTree>
    <p:extLst>
      <p:ext uri="{BB962C8B-B14F-4D97-AF65-F5344CB8AC3E}">
        <p14:creationId xmlns:p14="http://schemas.microsoft.com/office/powerpoint/2010/main" val="953847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Digitise</a:t>
            </a:r>
            <a:r>
              <a:rPr lang="en-US" dirty="0" smtClean="0"/>
              <a:t> Baby</a:t>
            </a:r>
            <a:endParaRPr lang="en-US" dirty="0"/>
          </a:p>
        </p:txBody>
      </p:sp>
      <p:sp>
        <p:nvSpPr>
          <p:cNvPr id="3" name="Content Placeholder 2"/>
          <p:cNvSpPr>
            <a:spLocks noGrp="1"/>
          </p:cNvSpPr>
          <p:nvPr>
            <p:ph idx="1"/>
          </p:nvPr>
        </p:nvSpPr>
        <p:spPr>
          <a:xfrm>
            <a:off x="457200" y="1600200"/>
            <a:ext cx="6114277" cy="4525963"/>
          </a:xfrm>
        </p:spPr>
        <p:txBody>
          <a:bodyPr>
            <a:normAutofit fontScale="77500" lnSpcReduction="20000"/>
          </a:bodyPr>
          <a:lstStyle/>
          <a:p>
            <a:r>
              <a:rPr lang="en-US" dirty="0" smtClean="0"/>
              <a:t>“Jenny is part of a generation whose entire lives will be quantified </a:t>
            </a:r>
            <a:r>
              <a:rPr lang="mr-IN" dirty="0" smtClean="0"/>
              <a:t>–</a:t>
            </a:r>
            <a:r>
              <a:rPr lang="en-US" dirty="0" smtClean="0"/>
              <a:t> sometimes all the way from conception, thanks to fertility tracking apps”</a:t>
            </a:r>
          </a:p>
          <a:p>
            <a:r>
              <a:rPr lang="en-US" dirty="0" smtClean="0"/>
              <a:t>“Technology has definitely become a major theme in parenting”</a:t>
            </a:r>
          </a:p>
          <a:p>
            <a:r>
              <a:rPr lang="en-US" dirty="0" smtClean="0"/>
              <a:t>“We trade our data for a sense of control, but we’re never actually going to have control. Life </a:t>
            </a:r>
            <a:r>
              <a:rPr lang="en-US" dirty="0" err="1" smtClean="0"/>
              <a:t>isn</a:t>
            </a:r>
            <a:r>
              <a:rPr lang="mr-IN" dirty="0" smtClean="0"/>
              <a:t>’</a:t>
            </a:r>
            <a:r>
              <a:rPr lang="en-US" dirty="0" smtClean="0"/>
              <a:t>t like that. And in trading that, we trade our ability to be in unmediated relationships with our kids. The relationship becomes embedded in consumer corporate culture”</a:t>
            </a:r>
            <a:endParaRPr lang="en-US" dirty="0"/>
          </a:p>
        </p:txBody>
      </p:sp>
      <p:pic>
        <p:nvPicPr>
          <p:cNvPr id="4" name="Picture 3"/>
          <p:cNvPicPr>
            <a:picLocks noChangeAspect="1"/>
          </p:cNvPicPr>
          <p:nvPr/>
        </p:nvPicPr>
        <p:blipFill>
          <a:blip r:embed="rId3"/>
          <a:stretch>
            <a:fillRect/>
          </a:stretch>
        </p:blipFill>
        <p:spPr>
          <a:xfrm>
            <a:off x="6571477" y="3343602"/>
            <a:ext cx="2572523" cy="3514398"/>
          </a:xfrm>
          <a:prstGeom prst="rect">
            <a:avLst/>
          </a:prstGeom>
        </p:spPr>
      </p:pic>
    </p:spTree>
    <p:extLst>
      <p:ext uri="{BB962C8B-B14F-4D97-AF65-F5344CB8AC3E}">
        <p14:creationId xmlns:p14="http://schemas.microsoft.com/office/powerpoint/2010/main" val="505433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to be Online</a:t>
            </a:r>
            <a:endParaRPr lang="en-US" dirty="0"/>
          </a:p>
        </p:txBody>
      </p:sp>
      <p:sp>
        <p:nvSpPr>
          <p:cNvPr id="3" name="Content Placeholder 2"/>
          <p:cNvSpPr>
            <a:spLocks noGrp="1"/>
          </p:cNvSpPr>
          <p:nvPr>
            <p:ph idx="1"/>
          </p:nvPr>
        </p:nvSpPr>
        <p:spPr/>
        <p:txBody>
          <a:bodyPr>
            <a:normAutofit fontScale="77500" lnSpcReduction="20000"/>
          </a:bodyPr>
          <a:lstStyle/>
          <a:p>
            <a:r>
              <a:rPr lang="en-GB" dirty="0"/>
              <a:t>‘by age four 53 per cent of children use the internet, and by the age of 10 almost half have their own smartphone’ (NSPCC, 2018: 4)</a:t>
            </a:r>
            <a:r>
              <a:rPr lang="en-GB" dirty="0" smtClean="0"/>
              <a:t>.</a:t>
            </a:r>
          </a:p>
          <a:p>
            <a:r>
              <a:rPr lang="en-GB" dirty="0" smtClean="0"/>
              <a:t> </a:t>
            </a:r>
            <a:r>
              <a:rPr lang="en-GB" dirty="0"/>
              <a:t>Woods and Scott (2015) have researched the link between social media use during adolescence and wellbeing. They reported the pressure to be online 24/7 has resulted in poorer sleep quality and lower self-esteem, higher anxiety and depression levels. </a:t>
            </a:r>
            <a:endParaRPr lang="en-GB" dirty="0" smtClean="0"/>
          </a:p>
          <a:p>
            <a:r>
              <a:rPr lang="en-US" dirty="0"/>
              <a:t>This is further supported by the Secretary of State for Health and Social Care Matt Hancock confirming that the Chief Medical Officer Professor Dame Sally Davies has been instructed to prepare official guidance to help parents ensure children do not use social media in a way that harms their mental health (2 October 2018)</a:t>
            </a:r>
            <a:endParaRPr lang="en-GB" dirty="0"/>
          </a:p>
          <a:p>
            <a:endParaRPr lang="en-US" dirty="0"/>
          </a:p>
        </p:txBody>
      </p:sp>
    </p:spTree>
    <p:extLst>
      <p:ext uri="{BB962C8B-B14F-4D97-AF65-F5344CB8AC3E}">
        <p14:creationId xmlns:p14="http://schemas.microsoft.com/office/powerpoint/2010/main" val="2283236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Literacy</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“every </a:t>
            </a:r>
            <a:r>
              <a:rPr lang="en-GB" dirty="0"/>
              <a:t>aspect of their lives is mediated through technology: from health to education, from socialising to entertainment. Yet the recognition that children have different needs to those of adults has not been fully accepted in the online </a:t>
            </a:r>
            <a:r>
              <a:rPr lang="en-GB" dirty="0" smtClean="0"/>
              <a:t>world”  (House of Lords Report 2017)</a:t>
            </a:r>
          </a:p>
          <a:p>
            <a:r>
              <a:rPr lang="en-GB" dirty="0" smtClean="0"/>
              <a:t>Commercial considerations overshadow the needs of children.</a:t>
            </a:r>
          </a:p>
          <a:p>
            <a:r>
              <a:rPr lang="en-GB" dirty="0" smtClean="0"/>
              <a:t>Digital literacy needs to become the fourth pillar of education alongside reading, writing, and </a:t>
            </a:r>
            <a:r>
              <a:rPr lang="en-GB" dirty="0" err="1" smtClean="0"/>
              <a:t>mathmatics</a:t>
            </a:r>
            <a:r>
              <a:rPr lang="en-GB" dirty="0" smtClean="0"/>
              <a:t>.</a:t>
            </a:r>
            <a:endParaRPr lang="en-US" dirty="0"/>
          </a:p>
        </p:txBody>
      </p:sp>
    </p:spTree>
    <p:extLst>
      <p:ext uri="{BB962C8B-B14F-4D97-AF65-F5344CB8AC3E}">
        <p14:creationId xmlns:p14="http://schemas.microsoft.com/office/powerpoint/2010/main" val="3571105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UK Safest place to be online?</a:t>
            </a:r>
            <a:endParaRPr lang="en-US" dirty="0"/>
          </a:p>
        </p:txBody>
      </p:sp>
      <p:sp>
        <p:nvSpPr>
          <p:cNvPr id="3" name="Content Placeholder 2"/>
          <p:cNvSpPr>
            <a:spLocks noGrp="1"/>
          </p:cNvSpPr>
          <p:nvPr>
            <p:ph idx="1"/>
          </p:nvPr>
        </p:nvSpPr>
        <p:spPr/>
        <p:txBody>
          <a:bodyPr>
            <a:normAutofit fontScale="92500" lnSpcReduction="10000"/>
          </a:bodyPr>
          <a:lstStyle/>
          <a:p>
            <a:r>
              <a:rPr lang="en-GB" dirty="0"/>
              <a:t>In 2017 the UK Government ‘pledged to make the UK the safest place to be online’ (NSPCC, 2018: 4). </a:t>
            </a:r>
            <a:endParaRPr lang="en-GB" dirty="0" smtClean="0"/>
          </a:p>
          <a:p>
            <a:r>
              <a:rPr lang="en-GB" dirty="0" smtClean="0"/>
              <a:t>A new </a:t>
            </a:r>
            <a:r>
              <a:rPr lang="en-GB" dirty="0"/>
              <a:t>Internet Safety Strategy, </a:t>
            </a:r>
            <a:r>
              <a:rPr lang="en-GB" dirty="0" smtClean="0"/>
              <a:t>will </a:t>
            </a:r>
            <a:r>
              <a:rPr lang="en-GB" dirty="0"/>
              <a:t>propose a code of practice for social media networks. </a:t>
            </a:r>
            <a:endParaRPr lang="en-GB" dirty="0" smtClean="0"/>
          </a:p>
          <a:p>
            <a:r>
              <a:rPr lang="en-GB" dirty="0" smtClean="0"/>
              <a:t>Crucially</a:t>
            </a:r>
            <a:r>
              <a:rPr lang="en-GB" dirty="0"/>
              <a:t>, however, these codes will be voluntary. </a:t>
            </a:r>
            <a:endParaRPr lang="en-GB" dirty="0" smtClean="0"/>
          </a:p>
          <a:p>
            <a:r>
              <a:rPr lang="en-GB" dirty="0" smtClean="0"/>
              <a:t>In </a:t>
            </a:r>
            <a:r>
              <a:rPr lang="en-GB" dirty="0"/>
              <a:t>2008, Byron made 38 recommendations but, a decade later, only 13 have been fully implemented and 25 issues remain unaddressed (NSPCC, 2018: 14). </a:t>
            </a:r>
            <a:endParaRPr lang="en-US" dirty="0"/>
          </a:p>
        </p:txBody>
      </p:sp>
    </p:spTree>
    <p:extLst>
      <p:ext uri="{BB962C8B-B14F-4D97-AF65-F5344CB8AC3E}">
        <p14:creationId xmlns:p14="http://schemas.microsoft.com/office/powerpoint/2010/main" val="1014540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Responsibilisation</a:t>
            </a:r>
            <a:endParaRPr lang="en-US" dirty="0"/>
          </a:p>
        </p:txBody>
      </p:sp>
      <p:sp>
        <p:nvSpPr>
          <p:cNvPr id="3" name="Content Placeholder 2"/>
          <p:cNvSpPr>
            <a:spLocks noGrp="1"/>
          </p:cNvSpPr>
          <p:nvPr>
            <p:ph idx="1"/>
          </p:nvPr>
        </p:nvSpPr>
        <p:spPr/>
        <p:txBody>
          <a:bodyPr>
            <a:normAutofit lnSpcReduction="10000"/>
          </a:bodyPr>
          <a:lstStyle/>
          <a:p>
            <a:r>
              <a:rPr lang="en-GB" dirty="0"/>
              <a:t>Barnard-Lewis pointed out </a:t>
            </a:r>
            <a:r>
              <a:rPr lang="en-GB" dirty="0" smtClean="0"/>
              <a:t>“responsibility </a:t>
            </a:r>
            <a:r>
              <a:rPr lang="en-GB" dirty="0"/>
              <a:t>[is] placed upon children and young people to play an active part in protecting themselves from online </a:t>
            </a:r>
            <a:r>
              <a:rPr lang="en-GB" dirty="0" smtClean="0"/>
              <a:t>threats” </a:t>
            </a:r>
            <a:r>
              <a:rPr lang="en-GB" dirty="0"/>
              <a:t>(2012: 248). </a:t>
            </a:r>
            <a:endParaRPr lang="en-GB" dirty="0" smtClean="0"/>
          </a:p>
          <a:p>
            <a:r>
              <a:rPr lang="en-GB" dirty="0" smtClean="0"/>
              <a:t>Barnard</a:t>
            </a:r>
            <a:r>
              <a:rPr lang="en-GB" dirty="0"/>
              <a:t>-Lewis contends that </a:t>
            </a:r>
            <a:r>
              <a:rPr lang="en-GB" dirty="0" smtClean="0"/>
              <a:t>“[</a:t>
            </a:r>
            <a:r>
              <a:rPr lang="en-GB" dirty="0"/>
              <a:t>t]he governance of children is conducted at a distance through the family, formalizing both ‘parental responsibility’ and a stand-off role of the </a:t>
            </a:r>
            <a:r>
              <a:rPr lang="en-GB" dirty="0" smtClean="0"/>
              <a:t>state” </a:t>
            </a:r>
            <a:r>
              <a:rPr lang="en-GB" dirty="0"/>
              <a:t>(2012: 247).</a:t>
            </a:r>
          </a:p>
          <a:p>
            <a:endParaRPr lang="en-US" dirty="0"/>
          </a:p>
        </p:txBody>
      </p:sp>
    </p:spTree>
    <p:extLst>
      <p:ext uri="{BB962C8B-B14F-4D97-AF65-F5344CB8AC3E}">
        <p14:creationId xmlns:p14="http://schemas.microsoft.com/office/powerpoint/2010/main" val="988737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at Home</a:t>
            </a:r>
            <a:endParaRPr lang="en-US" dirty="0"/>
          </a:p>
        </p:txBody>
      </p:sp>
      <p:sp>
        <p:nvSpPr>
          <p:cNvPr id="3" name="Content Placeholder 2"/>
          <p:cNvSpPr>
            <a:spLocks noGrp="1"/>
          </p:cNvSpPr>
          <p:nvPr>
            <p:ph idx="1"/>
          </p:nvPr>
        </p:nvSpPr>
        <p:spPr/>
        <p:txBody>
          <a:bodyPr>
            <a:normAutofit fontScale="77500" lnSpcReduction="20000"/>
          </a:bodyPr>
          <a:lstStyle/>
          <a:p>
            <a:r>
              <a:rPr lang="en-GB" dirty="0"/>
              <a:t>Home most prominent and most challenging location for regulating internet.</a:t>
            </a:r>
          </a:p>
          <a:p>
            <a:r>
              <a:rPr lang="en-GB" dirty="0"/>
              <a:t>The most recent Ofcom study (2017) found that ‘[p]</a:t>
            </a:r>
            <a:r>
              <a:rPr lang="en-GB" dirty="0" err="1"/>
              <a:t>arents</a:t>
            </a:r>
            <a:r>
              <a:rPr lang="en-GB" dirty="0"/>
              <a:t> use a combination of approaches to mediate their child’s access to and use of online content and services, including: regularly talking to their children about staying safe online, using technical tools, supervising their child, and using rules’ (16).</a:t>
            </a:r>
            <a:r>
              <a:rPr lang="en-US" dirty="0"/>
              <a:t> </a:t>
            </a:r>
          </a:p>
          <a:p>
            <a:r>
              <a:rPr lang="en-US" dirty="0"/>
              <a:t>National findings indicate levels of parental supervision, mediation, and knowledge of online risks varies according to: educational attainment, socio-economic status, age, the gender of child, disability, ethnicity, and family structure (Bond and Rawlings 2016: 31).</a:t>
            </a:r>
          </a:p>
          <a:p>
            <a:endParaRPr lang="en-US" dirty="0"/>
          </a:p>
        </p:txBody>
      </p:sp>
    </p:spTree>
    <p:extLst>
      <p:ext uri="{BB962C8B-B14F-4D97-AF65-F5344CB8AC3E}">
        <p14:creationId xmlns:p14="http://schemas.microsoft.com/office/powerpoint/2010/main" val="3092525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What is social informatics?</a:t>
            </a:r>
          </a:p>
          <a:p>
            <a:r>
              <a:rPr lang="en-US" dirty="0" smtClean="0"/>
              <a:t>The rise of social media.</a:t>
            </a:r>
          </a:p>
          <a:p>
            <a:r>
              <a:rPr lang="en-US" dirty="0" smtClean="0"/>
              <a:t>Digital wildfires and their impacts:</a:t>
            </a:r>
          </a:p>
          <a:p>
            <a:pPr lvl="1"/>
            <a:r>
              <a:rPr lang="en-US" dirty="0" err="1" smtClean="0"/>
              <a:t>Rumours</a:t>
            </a:r>
            <a:endParaRPr lang="en-US" dirty="0" smtClean="0"/>
          </a:p>
          <a:p>
            <a:pPr lvl="1"/>
            <a:r>
              <a:rPr lang="en-US" dirty="0" smtClean="0"/>
              <a:t>Provocative content</a:t>
            </a:r>
          </a:p>
          <a:p>
            <a:pPr lvl="1"/>
            <a:r>
              <a:rPr lang="en-US" dirty="0" smtClean="0"/>
              <a:t>Explanations</a:t>
            </a:r>
          </a:p>
          <a:p>
            <a:r>
              <a:rPr lang="en-US" dirty="0" smtClean="0"/>
              <a:t>Digital Generation</a:t>
            </a:r>
          </a:p>
          <a:p>
            <a:r>
              <a:rPr lang="en-US" dirty="0" smtClean="0"/>
              <a:t>How should society respond?</a:t>
            </a:r>
          </a:p>
          <a:p>
            <a:pPr lvl="1"/>
            <a:r>
              <a:rPr lang="en-US" dirty="0" smtClean="0"/>
              <a:t>Legal measures</a:t>
            </a:r>
          </a:p>
          <a:p>
            <a:pPr lvl="1"/>
            <a:r>
              <a:rPr lang="en-US" dirty="0" smtClean="0"/>
              <a:t>Monitoring and counter speech</a:t>
            </a:r>
          </a:p>
          <a:p>
            <a:pPr lvl="1"/>
            <a:r>
              <a:rPr lang="en-US" dirty="0" err="1" smtClean="0"/>
              <a:t>Digilantism</a:t>
            </a:r>
            <a:endParaRPr lang="en-US" dirty="0" smtClean="0"/>
          </a:p>
          <a:p>
            <a:pPr lvl="1"/>
            <a:r>
              <a:rPr lang="en-US" dirty="0" smtClean="0"/>
              <a:t>Education</a:t>
            </a:r>
          </a:p>
          <a:p>
            <a:r>
              <a:rPr lang="en-US" dirty="0" smtClean="0"/>
              <a:t>Case Studies</a:t>
            </a:r>
          </a:p>
          <a:p>
            <a:r>
              <a:rPr lang="en-US" dirty="0" smtClean="0"/>
              <a:t>Can technology provide a fix?</a:t>
            </a:r>
          </a:p>
          <a:p>
            <a:pPr lvl="1"/>
            <a:endParaRPr lang="en-US"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a:t>
            </a:fld>
            <a:endParaRPr lang="en-US"/>
          </a:p>
        </p:txBody>
      </p:sp>
    </p:spTree>
    <p:extLst>
      <p:ext uri="{BB962C8B-B14F-4D97-AF65-F5344CB8AC3E}">
        <p14:creationId xmlns:p14="http://schemas.microsoft.com/office/powerpoint/2010/main" val="1743040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Sharenting</a:t>
            </a:r>
            <a:endParaRPr lang="en-US" dirty="0"/>
          </a:p>
        </p:txBody>
      </p:sp>
      <p:sp>
        <p:nvSpPr>
          <p:cNvPr id="3" name="Content Placeholder 2"/>
          <p:cNvSpPr>
            <a:spLocks noGrp="1"/>
          </p:cNvSpPr>
          <p:nvPr>
            <p:ph idx="1"/>
          </p:nvPr>
        </p:nvSpPr>
        <p:spPr>
          <a:xfrm>
            <a:off x="457200" y="1173476"/>
            <a:ext cx="8229600" cy="5481577"/>
          </a:xfrm>
        </p:spPr>
        <p:txBody>
          <a:bodyPr>
            <a:normAutofit fontScale="77500" lnSpcReduction="20000"/>
          </a:bodyPr>
          <a:lstStyle/>
          <a:p>
            <a:r>
              <a:rPr lang="en-GB" dirty="0" smtClean="0"/>
              <a:t>According to the findings of the AVG Technologies survey carried out in the US, Canada, Australia, New Zealand, Japan, France, UK, Germany, Italy, Spain, 81% of children under the age of two already have a digital footprint created by their parents (2010)</a:t>
            </a:r>
          </a:p>
          <a:p>
            <a:r>
              <a:rPr lang="en-GB" dirty="0" smtClean="0"/>
              <a:t>71.3% of UK children aged 12-16 thought their parents did not respect their privacy online (Levy 2017)</a:t>
            </a:r>
          </a:p>
          <a:p>
            <a:r>
              <a:rPr lang="en-US" dirty="0" err="1" smtClean="0"/>
              <a:t>Brosch</a:t>
            </a:r>
            <a:r>
              <a:rPr lang="en-US" dirty="0" smtClean="0"/>
              <a:t> </a:t>
            </a:r>
            <a:r>
              <a:rPr lang="en-US" dirty="0"/>
              <a:t>identified there is a growing problem of ‘</a:t>
            </a:r>
            <a:r>
              <a:rPr lang="en-US" dirty="0" err="1"/>
              <a:t>sharenting</a:t>
            </a:r>
            <a:r>
              <a:rPr lang="en-US" dirty="0"/>
              <a:t>’, where parents actively share personal information and images of their children online (2016: 1). </a:t>
            </a:r>
            <a:endParaRPr lang="en-US" dirty="0" smtClean="0"/>
          </a:p>
          <a:p>
            <a:r>
              <a:rPr lang="en-US" dirty="0" smtClean="0">
                <a:solidFill>
                  <a:srgbClr val="3366FF"/>
                </a:solidFill>
              </a:rPr>
              <a:t>Should a parent ask permission to upload child-related content on social media?</a:t>
            </a:r>
          </a:p>
          <a:p>
            <a:r>
              <a:rPr lang="en-US" dirty="0" smtClean="0">
                <a:solidFill>
                  <a:srgbClr val="3366FF"/>
                </a:solidFill>
              </a:rPr>
              <a:t>What constitutes acceptable information sharing on social media?</a:t>
            </a:r>
          </a:p>
          <a:p>
            <a:r>
              <a:rPr lang="en-US" dirty="0" smtClean="0">
                <a:solidFill>
                  <a:srgbClr val="3366FF"/>
                </a:solidFill>
              </a:rPr>
              <a:t>How can we balance the parents </a:t>
            </a:r>
            <a:r>
              <a:rPr lang="en-US" dirty="0" smtClean="0">
                <a:solidFill>
                  <a:srgbClr val="3366FF"/>
                </a:solidFill>
              </a:rPr>
              <a:t>right </a:t>
            </a:r>
            <a:r>
              <a:rPr lang="en-US" dirty="0" smtClean="0">
                <a:solidFill>
                  <a:srgbClr val="3366FF"/>
                </a:solidFill>
              </a:rPr>
              <a:t>to share with their children’s right to privacy?</a:t>
            </a:r>
          </a:p>
          <a:p>
            <a:endParaRPr lang="en-US" dirty="0"/>
          </a:p>
        </p:txBody>
      </p:sp>
    </p:spTree>
    <p:extLst>
      <p:ext uri="{BB962C8B-B14F-4D97-AF65-F5344CB8AC3E}">
        <p14:creationId xmlns:p14="http://schemas.microsoft.com/office/powerpoint/2010/main" val="3031815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Disparity in Knowledge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a:t>
            </a:r>
            <a:r>
              <a:rPr lang="en-US" dirty="0" err="1"/>
              <a:t>Childnet</a:t>
            </a:r>
            <a:r>
              <a:rPr lang="en-US" dirty="0"/>
              <a:t> Digital Leaders </a:t>
            </a:r>
            <a:r>
              <a:rPr lang="en-US" dirty="0" err="1"/>
              <a:t>Programme</a:t>
            </a:r>
            <a:r>
              <a:rPr lang="en-US" dirty="0"/>
              <a:t> is an example of peer-led learning, where Digital Leaders educate their peers, parents and teachers about staying safe online. </a:t>
            </a:r>
            <a:endParaRPr lang="en-US" dirty="0" smtClean="0"/>
          </a:p>
          <a:p>
            <a:r>
              <a:rPr lang="en-GB" dirty="0" smtClean="0"/>
              <a:t>Hope </a:t>
            </a:r>
            <a:r>
              <a:rPr lang="en-GB" dirty="0"/>
              <a:t>(2015) contends such an approach is flawed, ‘when children are given a voice in such documents it is often to reinforce the dominant adult ideas […] what children have to say is dis-privileged’ (2015: 347). </a:t>
            </a:r>
            <a:endParaRPr lang="en-GB" dirty="0" smtClean="0"/>
          </a:p>
          <a:p>
            <a:r>
              <a:rPr lang="en-GB" dirty="0" smtClean="0"/>
              <a:t>Hope </a:t>
            </a:r>
            <a:r>
              <a:rPr lang="en-GB" dirty="0"/>
              <a:t>considers this a form of ‘</a:t>
            </a:r>
            <a:r>
              <a:rPr lang="en-GB" dirty="0" err="1"/>
              <a:t>responsibilisation</a:t>
            </a:r>
            <a:r>
              <a:rPr lang="en-GB" dirty="0"/>
              <a:t>’: </a:t>
            </a:r>
          </a:p>
          <a:p>
            <a:pPr marL="400050" lvl="1" indent="0">
              <a:buNone/>
            </a:pPr>
            <a:r>
              <a:rPr lang="en-GB" dirty="0" smtClean="0"/>
              <a:t>[</a:t>
            </a:r>
            <a:r>
              <a:rPr lang="en-GB" dirty="0"/>
              <a:t>Whereby] such participation [in establishing school e-safety policies] could be seen as a widening of democratic practice, subsequent discussion within policy documentation often tends to focus on the strengthening of existing social controls […] not only encouraging children to help develop guidelines for safe online behaviour (as recognised by adults), but also </a:t>
            </a:r>
            <a:r>
              <a:rPr lang="en-GB" dirty="0" err="1"/>
              <a:t>enculturing</a:t>
            </a:r>
            <a:r>
              <a:rPr lang="en-GB" dirty="0"/>
              <a:t> them into self-policing behaviour (</a:t>
            </a:r>
            <a:r>
              <a:rPr lang="en-GB" dirty="0" smtClean="0"/>
              <a:t>2015)</a:t>
            </a:r>
            <a:r>
              <a:rPr lang="en-GB" dirty="0"/>
              <a:t>. </a:t>
            </a:r>
            <a:endParaRPr lang="en-GB" dirty="0" smtClean="0"/>
          </a:p>
          <a:p>
            <a:r>
              <a:rPr lang="en-GB" dirty="0" smtClean="0">
                <a:solidFill>
                  <a:srgbClr val="3366FF"/>
                </a:solidFill>
              </a:rPr>
              <a:t>W</a:t>
            </a:r>
            <a:r>
              <a:rPr lang="en-US" dirty="0" smtClean="0">
                <a:solidFill>
                  <a:srgbClr val="3366FF"/>
                </a:solidFill>
              </a:rPr>
              <a:t>hat are the limitations and opportunities for collaborative online safety policies/learning?</a:t>
            </a:r>
            <a:endParaRPr lang="en-US" dirty="0">
              <a:solidFill>
                <a:srgbClr val="3366FF"/>
              </a:solidFill>
            </a:endParaRPr>
          </a:p>
        </p:txBody>
      </p:sp>
    </p:spTree>
    <p:extLst>
      <p:ext uri="{BB962C8B-B14F-4D97-AF65-F5344CB8AC3E}">
        <p14:creationId xmlns:p14="http://schemas.microsoft.com/office/powerpoint/2010/main" val="1335110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Online-Offline</a:t>
            </a:r>
            <a:endParaRPr lang="en-US" dirty="0"/>
          </a:p>
        </p:txBody>
      </p:sp>
      <p:sp>
        <p:nvSpPr>
          <p:cNvPr id="3" name="Content Placeholder 2"/>
          <p:cNvSpPr>
            <a:spLocks noGrp="1"/>
          </p:cNvSpPr>
          <p:nvPr>
            <p:ph idx="1"/>
          </p:nvPr>
        </p:nvSpPr>
        <p:spPr/>
        <p:txBody>
          <a:bodyPr>
            <a:normAutofit fontScale="85000" lnSpcReduction="10000"/>
          </a:bodyPr>
          <a:lstStyle/>
          <a:p>
            <a:r>
              <a:rPr lang="en-GB" dirty="0"/>
              <a:t>Young people do not tend to perceive there to be a division between their ‘online’ and ‘offline’ lives, instead they define the distinction according to their school and social life (</a:t>
            </a:r>
            <a:r>
              <a:rPr lang="en-GB" dirty="0" err="1"/>
              <a:t>Phippen</a:t>
            </a:r>
            <a:r>
              <a:rPr lang="en-GB" dirty="0"/>
              <a:t> 2017, 55). </a:t>
            </a:r>
            <a:endParaRPr lang="en-GB" dirty="0" smtClean="0"/>
          </a:p>
          <a:p>
            <a:r>
              <a:rPr lang="en-GB" dirty="0"/>
              <a:t>Coleman et al. contend ‘children and young people expect their online experiences to be governed by the same moral standards as the offline world’ (2017: 42). </a:t>
            </a:r>
            <a:endParaRPr lang="en-GB" dirty="0" smtClean="0">
              <a:solidFill>
                <a:srgbClr val="3366FF"/>
              </a:solidFill>
            </a:endParaRPr>
          </a:p>
          <a:p>
            <a:r>
              <a:rPr lang="en-GB" dirty="0" smtClean="0">
                <a:solidFill>
                  <a:srgbClr val="3366FF"/>
                </a:solidFill>
              </a:rPr>
              <a:t>Do you see a division between your offline and online lives?</a:t>
            </a:r>
          </a:p>
          <a:p>
            <a:r>
              <a:rPr lang="en-GB" dirty="0" smtClean="0">
                <a:solidFill>
                  <a:srgbClr val="3366FF"/>
                </a:solidFill>
              </a:rPr>
              <a:t>What are the dangers and opportunities in online and offline lives becoming blurred?</a:t>
            </a:r>
            <a:endParaRPr lang="en-US" dirty="0"/>
          </a:p>
        </p:txBody>
      </p:sp>
    </p:spTree>
    <p:extLst>
      <p:ext uri="{BB962C8B-B14F-4D97-AF65-F5344CB8AC3E}">
        <p14:creationId xmlns:p14="http://schemas.microsoft.com/office/powerpoint/2010/main" val="308606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Body</a:t>
            </a:r>
            <a:endParaRPr lang="en-US" dirty="0"/>
          </a:p>
        </p:txBody>
      </p:sp>
      <p:sp>
        <p:nvSpPr>
          <p:cNvPr id="3" name="Content Placeholder 2"/>
          <p:cNvSpPr>
            <a:spLocks noGrp="1"/>
          </p:cNvSpPr>
          <p:nvPr>
            <p:ph idx="1"/>
          </p:nvPr>
        </p:nvSpPr>
        <p:spPr/>
        <p:txBody>
          <a:bodyPr>
            <a:normAutofit lnSpcReduction="10000"/>
          </a:bodyPr>
          <a:lstStyle/>
          <a:p>
            <a:r>
              <a:rPr lang="en-GB" dirty="0"/>
              <a:t>Boyd describes online profiles ‘as a form of digital body where individuals must write themselves into being’ (2008: 129). Social media profiles are </a:t>
            </a:r>
            <a:r>
              <a:rPr lang="en-GB" dirty="0" err="1"/>
              <a:t>performative</a:t>
            </a:r>
            <a:r>
              <a:rPr lang="en-GB" dirty="0"/>
              <a:t>, they offer a space of re-invention and re-creation, where individuals can ‘present the side of themselves that they believe will be well received by [their] peers’ (Boyd, 2008: 129). </a:t>
            </a:r>
            <a:endParaRPr lang="en-GB" dirty="0" smtClean="0">
              <a:solidFill>
                <a:srgbClr val="3366FF"/>
              </a:solidFill>
            </a:endParaRPr>
          </a:p>
          <a:p>
            <a:r>
              <a:rPr lang="en-GB" dirty="0" smtClean="0">
                <a:solidFill>
                  <a:srgbClr val="3366FF"/>
                </a:solidFill>
              </a:rPr>
              <a:t>Are your social media profiles </a:t>
            </a:r>
            <a:r>
              <a:rPr lang="en-GB" dirty="0" err="1" smtClean="0">
                <a:solidFill>
                  <a:srgbClr val="3366FF"/>
                </a:solidFill>
              </a:rPr>
              <a:t>performative</a:t>
            </a:r>
            <a:r>
              <a:rPr lang="en-GB" dirty="0" smtClean="0">
                <a:solidFill>
                  <a:srgbClr val="3366FF"/>
                </a:solidFill>
              </a:rPr>
              <a:t>?</a:t>
            </a:r>
            <a:endParaRPr lang="en-US" dirty="0"/>
          </a:p>
        </p:txBody>
      </p:sp>
    </p:spTree>
    <p:extLst>
      <p:ext uri="{BB962C8B-B14F-4D97-AF65-F5344CB8AC3E}">
        <p14:creationId xmlns:p14="http://schemas.microsoft.com/office/powerpoint/2010/main" val="5607678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Deindividuation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Phippen</a:t>
            </a:r>
            <a:r>
              <a:rPr lang="en-US" dirty="0" smtClean="0"/>
              <a:t> </a:t>
            </a:r>
            <a:r>
              <a:rPr lang="en-US" dirty="0"/>
              <a:t>points out that this “online environment seems to provide a disconnect in empathy – when one cannot see the impact of one’s words or actions on a peer, it is less impactful than if it were to happen in person” (</a:t>
            </a:r>
            <a:r>
              <a:rPr lang="en-US" dirty="0" err="1"/>
              <a:t>Phippen</a:t>
            </a:r>
            <a:r>
              <a:rPr lang="en-US" dirty="0"/>
              <a:t> 2017; 73)</a:t>
            </a:r>
            <a:r>
              <a:rPr lang="en-US" dirty="0" smtClean="0"/>
              <a:t>.</a:t>
            </a:r>
          </a:p>
          <a:p>
            <a:r>
              <a:rPr lang="en-US" dirty="0"/>
              <a:t>“legitimization of antisocial </a:t>
            </a:r>
            <a:r>
              <a:rPr lang="en-US" dirty="0" err="1"/>
              <a:t>behaviour</a:t>
            </a:r>
            <a:r>
              <a:rPr lang="en-US" dirty="0"/>
              <a:t> because it is facilitated by a piece of technology - [which acts as] the “buffer” that softens the unacceptability of something” (</a:t>
            </a:r>
            <a:r>
              <a:rPr lang="en-US" dirty="0" err="1"/>
              <a:t>Phippen</a:t>
            </a:r>
            <a:r>
              <a:rPr lang="en-US" dirty="0"/>
              <a:t> 2017; 95). </a:t>
            </a:r>
            <a:r>
              <a:rPr lang="en-US" dirty="0" smtClean="0"/>
              <a:t> </a:t>
            </a:r>
          </a:p>
          <a:p>
            <a:r>
              <a:rPr lang="en-US" dirty="0" smtClean="0">
                <a:solidFill>
                  <a:srgbClr val="3366FF"/>
                </a:solidFill>
              </a:rPr>
              <a:t>What can be done to address anti-social </a:t>
            </a:r>
            <a:r>
              <a:rPr lang="en-US" dirty="0" err="1" smtClean="0">
                <a:solidFill>
                  <a:srgbClr val="3366FF"/>
                </a:solidFill>
              </a:rPr>
              <a:t>behaviour</a:t>
            </a:r>
            <a:r>
              <a:rPr lang="en-US" dirty="0" smtClean="0">
                <a:solidFill>
                  <a:srgbClr val="3366FF"/>
                </a:solidFill>
              </a:rPr>
              <a:t> online?</a:t>
            </a:r>
            <a:endParaRPr lang="en-US" dirty="0">
              <a:solidFill>
                <a:srgbClr val="3366FF"/>
              </a:solidFill>
            </a:endParaRPr>
          </a:p>
        </p:txBody>
      </p:sp>
    </p:spTree>
    <p:extLst>
      <p:ext uri="{BB962C8B-B14F-4D97-AF65-F5344CB8AC3E}">
        <p14:creationId xmlns:p14="http://schemas.microsoft.com/office/powerpoint/2010/main" val="2371113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a:t>
            </a:r>
            <a:endParaRPr lang="en-US" dirty="0"/>
          </a:p>
        </p:txBody>
      </p:sp>
      <p:sp>
        <p:nvSpPr>
          <p:cNvPr id="3" name="Content Placeholder 2"/>
          <p:cNvSpPr>
            <a:spLocks noGrp="1"/>
          </p:cNvSpPr>
          <p:nvPr>
            <p:ph idx="1"/>
          </p:nvPr>
        </p:nvSpPr>
        <p:spPr/>
        <p:txBody>
          <a:bodyPr>
            <a:normAutofit fontScale="92500" lnSpcReduction="20000"/>
          </a:bodyPr>
          <a:lstStyle/>
          <a:p>
            <a:r>
              <a:rPr lang="en-US" dirty="0"/>
              <a:t>“Net </a:t>
            </a:r>
            <a:r>
              <a:rPr lang="en-US" dirty="0" err="1"/>
              <a:t>Geners</a:t>
            </a:r>
            <a:r>
              <a:rPr lang="en-US" dirty="0"/>
              <a:t> are making a serious mistake, and most of them don’t realize it. They’re giving away their personal information on social networks and elsewhere and in doing so are undermining their future privacy. They tell me they don’t care; it’s all about sharing. […] I think they should wake up, now, and become aware of the extent to which they’re sharing parts of themselves that one day they may wish they had kept private” (2009; 7). </a:t>
            </a:r>
            <a:endParaRPr lang="en-US" dirty="0" smtClean="0"/>
          </a:p>
          <a:p>
            <a:r>
              <a:rPr lang="en-US" dirty="0" smtClean="0">
                <a:solidFill>
                  <a:srgbClr val="3366FF"/>
                </a:solidFill>
              </a:rPr>
              <a:t>Is digital technology destroying childhood?</a:t>
            </a:r>
            <a:endParaRPr lang="en-US" dirty="0">
              <a:solidFill>
                <a:srgbClr val="3366FF"/>
              </a:solidFill>
            </a:endParaRPr>
          </a:p>
        </p:txBody>
      </p:sp>
    </p:spTree>
    <p:extLst>
      <p:ext uri="{BB962C8B-B14F-4D97-AF65-F5344CB8AC3E}">
        <p14:creationId xmlns:p14="http://schemas.microsoft.com/office/powerpoint/2010/main" val="23861000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on our own terms</a:t>
            </a:r>
            <a:endParaRPr lang="en-US" dirty="0"/>
          </a:p>
        </p:txBody>
      </p:sp>
      <p:sp>
        <p:nvSpPr>
          <p:cNvPr id="3" name="Content Placeholder 2"/>
          <p:cNvSpPr>
            <a:spLocks noGrp="1"/>
          </p:cNvSpPr>
          <p:nvPr>
            <p:ph idx="1"/>
          </p:nvPr>
        </p:nvSpPr>
        <p:spPr/>
        <p:txBody>
          <a:bodyPr>
            <a:normAutofit fontScale="62500" lnSpcReduction="20000"/>
          </a:bodyPr>
          <a:lstStyle/>
          <a:p>
            <a:r>
              <a:rPr lang="en-US" dirty="0"/>
              <a:t>The 5Rights were devised as a way of broadening the policy debate beyond discourse of fear and risk. They are </a:t>
            </a:r>
            <a:endParaRPr lang="en-US" dirty="0" smtClean="0"/>
          </a:p>
          <a:p>
            <a:r>
              <a:rPr lang="en-US" dirty="0" err="1" smtClean="0"/>
              <a:t>i</a:t>
            </a:r>
            <a:r>
              <a:rPr lang="en-US" dirty="0"/>
              <a:t>) </a:t>
            </a:r>
            <a:r>
              <a:rPr lang="en-US" dirty="0">
                <a:solidFill>
                  <a:srgbClr val="3366FF"/>
                </a:solidFill>
              </a:rPr>
              <a:t>the right to remove</a:t>
            </a:r>
            <a:r>
              <a:rPr lang="en-US" dirty="0"/>
              <a:t>, enabling children to easily edit, delete, retract, correct and/or dispute content they have created and/or data that refers to them; </a:t>
            </a:r>
            <a:endParaRPr lang="en-US" dirty="0" smtClean="0"/>
          </a:p>
          <a:p>
            <a:r>
              <a:rPr lang="en-US" dirty="0" smtClean="0"/>
              <a:t>ii</a:t>
            </a:r>
            <a:r>
              <a:rPr lang="en-US" dirty="0"/>
              <a:t>) </a:t>
            </a:r>
            <a:r>
              <a:rPr lang="en-US" dirty="0">
                <a:solidFill>
                  <a:srgbClr val="3366FF"/>
                </a:solidFill>
              </a:rPr>
              <a:t>the right to know</a:t>
            </a:r>
            <a:r>
              <a:rPr lang="en-US" dirty="0"/>
              <a:t>, designed to increase transparency concerning how young people’s information is being used and who is holding and profiting from such information; </a:t>
            </a:r>
            <a:endParaRPr lang="en-US" dirty="0" smtClean="0"/>
          </a:p>
          <a:p>
            <a:r>
              <a:rPr lang="en-US" dirty="0" smtClean="0"/>
              <a:t>iii</a:t>
            </a:r>
            <a:r>
              <a:rPr lang="en-US" dirty="0"/>
              <a:t>) </a:t>
            </a:r>
            <a:r>
              <a:rPr lang="en-US" dirty="0">
                <a:solidFill>
                  <a:srgbClr val="3366FF"/>
                </a:solidFill>
              </a:rPr>
              <a:t>the right to safety and support</a:t>
            </a:r>
            <a:r>
              <a:rPr lang="en-US" dirty="0"/>
              <a:t>, promoting the same age appropriate and compatible protection, care and support online as in the offline world; </a:t>
            </a:r>
            <a:endParaRPr lang="en-US" dirty="0" smtClean="0"/>
          </a:p>
          <a:p>
            <a:r>
              <a:rPr lang="en-US" dirty="0" smtClean="0"/>
              <a:t>iv</a:t>
            </a:r>
            <a:r>
              <a:rPr lang="en-US" dirty="0"/>
              <a:t>)</a:t>
            </a:r>
            <a:r>
              <a:rPr lang="en-US" dirty="0">
                <a:solidFill>
                  <a:srgbClr val="3366FF"/>
                </a:solidFill>
              </a:rPr>
              <a:t> the right to informed and conscious use</a:t>
            </a:r>
            <a:r>
              <a:rPr lang="en-US" dirty="0"/>
              <a:t>, empowering children to disengage at will; </a:t>
            </a:r>
            <a:endParaRPr lang="en-US" dirty="0" smtClean="0"/>
          </a:p>
          <a:p>
            <a:r>
              <a:rPr lang="en-US" dirty="0" smtClean="0"/>
              <a:t>v</a:t>
            </a:r>
            <a:r>
              <a:rPr lang="en-US" dirty="0"/>
              <a:t>) </a:t>
            </a:r>
            <a:r>
              <a:rPr lang="en-US" dirty="0">
                <a:solidFill>
                  <a:srgbClr val="3366FF"/>
                </a:solidFill>
              </a:rPr>
              <a:t>the right to digital literacy</a:t>
            </a:r>
            <a:r>
              <a:rPr lang="en-US" dirty="0"/>
              <a:t>, aimed at providing young people with the digital skills necessary for using, creating and critiquing digital technologies and giving them the tools for negotiating changing social </a:t>
            </a:r>
            <a:r>
              <a:rPr lang="en-US" dirty="0" smtClean="0"/>
              <a:t>norms.</a:t>
            </a:r>
            <a:endParaRPr lang="en-US" dirty="0"/>
          </a:p>
        </p:txBody>
      </p:sp>
    </p:spTree>
    <p:extLst>
      <p:ext uri="{BB962C8B-B14F-4D97-AF65-F5344CB8AC3E}">
        <p14:creationId xmlns:p14="http://schemas.microsoft.com/office/powerpoint/2010/main" val="33697727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Snapchat Terms and Conditions</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3. Rights you grant us</a:t>
            </a:r>
            <a:endParaRPr lang="en-US" dirty="0" smtClean="0"/>
          </a:p>
          <a:p>
            <a:r>
              <a:rPr lang="en-US" dirty="0" smtClean="0"/>
              <a:t>Many </a:t>
            </a:r>
            <a:r>
              <a:rPr lang="en-US" dirty="0"/>
              <a:t>of our Services let you create, upload, post, send, receive and store content. When you do that, you retain whatever ownership rights in that content you had to begin with. But you grant us a licence to use that content. How broad that licence is depends on which Services you use and the settings you have selected.</a:t>
            </a:r>
          </a:p>
          <a:p>
            <a:r>
              <a:rPr lang="en-US" dirty="0"/>
              <a:t>We call Story submissions that are set to be viewable by Everyone as well as content you submit to crowd-sourced Services, including Our Story, “Public Content”. For all content you submit to the Services other than Public Content, you grant Snap Inc. and our affiliates a worldwide, royalty-free, sublicensable and transferable licence to host, store, use, display, reproduce, modify, adapt, edit, publish and distribute that content. This licence is for the limited purpose of operating, developing, providing, promoting and improving the Services and researching and developing new ones.</a:t>
            </a:r>
          </a:p>
        </p:txBody>
      </p:sp>
    </p:spTree>
    <p:extLst>
      <p:ext uri="{BB962C8B-B14F-4D97-AF65-F5344CB8AC3E}">
        <p14:creationId xmlns:p14="http://schemas.microsoft.com/office/powerpoint/2010/main" val="332301069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781"/>
            <a:ext cx="8229600" cy="903238"/>
          </a:xfrm>
        </p:spPr>
        <p:txBody>
          <a:bodyPr/>
          <a:lstStyle/>
          <a:p>
            <a:r>
              <a:rPr lang="en-US" dirty="0" smtClean="0"/>
              <a:t>Hate Speech</a:t>
            </a:r>
            <a:endParaRPr lang="en-US" dirty="0"/>
          </a:p>
        </p:txBody>
      </p:sp>
      <p:sp>
        <p:nvSpPr>
          <p:cNvPr id="3" name="Content Placeholder 2"/>
          <p:cNvSpPr>
            <a:spLocks noGrp="1"/>
          </p:cNvSpPr>
          <p:nvPr>
            <p:ph idx="1"/>
          </p:nvPr>
        </p:nvSpPr>
        <p:spPr>
          <a:xfrm>
            <a:off x="457200" y="966019"/>
            <a:ext cx="8229600" cy="5891981"/>
          </a:xfrm>
        </p:spPr>
        <p:txBody>
          <a:bodyPr>
            <a:normAutofit fontScale="70000" lnSpcReduction="20000"/>
          </a:bodyPr>
          <a:lstStyle/>
          <a:p>
            <a:r>
              <a:rPr lang="en-US" dirty="0"/>
              <a:t>Facebook defines hate speech as “anything that directly attacks people based on […] their ‘protected characteristics’ – race, ethnicity, national origin, religious affiliations, sexual orientation, sex, gender, gender identity, or serious disability or disease.</a:t>
            </a:r>
            <a:r>
              <a:rPr lang="en-US" dirty="0" smtClean="0"/>
              <a:t>”</a:t>
            </a:r>
            <a:endParaRPr lang="en-GB" dirty="0"/>
          </a:p>
          <a:p>
            <a:r>
              <a:rPr lang="en-US" dirty="0"/>
              <a:t>Twitter uses the term “hateful conduct” which they define as promoting “violence against or directly attacking or threatening other people on the basis of race, ethnicity, national origin, sexual orientation, gender, gender identity, religious affiliation, age, disability, or serious disease”. This extends to hateful imagery and display names, so it is not just what you tweet but what you display on your profile page</a:t>
            </a:r>
            <a:r>
              <a:rPr lang="en-US" dirty="0" smtClean="0"/>
              <a:t>.</a:t>
            </a:r>
            <a:endParaRPr lang="en-GB" dirty="0"/>
          </a:p>
          <a:p>
            <a:r>
              <a:rPr lang="en-US" dirty="0"/>
              <a:t>The European Court of Human Rights directly employed a definition of the term “hate speech” “as speech likely to produce the effect of </a:t>
            </a:r>
            <a:r>
              <a:rPr lang="en-US" dirty="0" err="1"/>
              <a:t>legitimising</a:t>
            </a:r>
            <a:r>
              <a:rPr lang="en-US" dirty="0"/>
              <a:t>, spreading or promoting racial hatred, xenophobia, anti-Semitism or other forms of discrimination or hatred based on intolerance”. For words to be defined as “hate speech” they must go beyond offending, shocking, or disturbing, they must be capable of inciting hatred or violence</a:t>
            </a:r>
            <a:r>
              <a:rPr lang="en-US" dirty="0" smtClean="0"/>
              <a:t>.</a:t>
            </a:r>
          </a:p>
          <a:p>
            <a:r>
              <a:rPr lang="en-GB" dirty="0" smtClean="0">
                <a:solidFill>
                  <a:srgbClr val="3366FF"/>
                </a:solidFill>
              </a:rPr>
              <a:t>What measures might we introduce to tackle hate speech?</a:t>
            </a:r>
          </a:p>
          <a:p>
            <a:pPr marL="0" indent="0">
              <a:buNone/>
            </a:pPr>
            <a:endParaRPr lang="en-GB" dirty="0">
              <a:solidFill>
                <a:srgbClr val="3366FF"/>
              </a:solidFill>
            </a:endParaRPr>
          </a:p>
          <a:p>
            <a:endParaRPr lang="en-US" dirty="0"/>
          </a:p>
        </p:txBody>
      </p:sp>
    </p:spTree>
    <p:extLst>
      <p:ext uri="{BB962C8B-B14F-4D97-AF65-F5344CB8AC3E}">
        <p14:creationId xmlns:p14="http://schemas.microsoft.com/office/powerpoint/2010/main" val="2756390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Caroline </a:t>
            </a:r>
            <a:r>
              <a:rPr lang="en-US" dirty="0" err="1" smtClean="0"/>
              <a:t>Criado</a:t>
            </a:r>
            <a:r>
              <a:rPr lang="en-US" dirty="0" smtClean="0"/>
              <a:t>-Perez</a:t>
            </a: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29</a:t>
            </a:fld>
            <a:endParaRPr lang="en-US"/>
          </a:p>
        </p:txBody>
      </p:sp>
      <p:pic>
        <p:nvPicPr>
          <p:cNvPr id="5" name="Picture 4"/>
          <p:cNvPicPr>
            <a:picLocks noChangeAspect="1"/>
          </p:cNvPicPr>
          <p:nvPr/>
        </p:nvPicPr>
        <p:blipFill>
          <a:blip r:embed="rId2"/>
          <a:stretch>
            <a:fillRect/>
          </a:stretch>
        </p:blipFill>
        <p:spPr>
          <a:xfrm>
            <a:off x="298343" y="1231375"/>
            <a:ext cx="5628808" cy="5440362"/>
          </a:xfrm>
          <a:prstGeom prst="rect">
            <a:avLst/>
          </a:prstGeom>
        </p:spPr>
      </p:pic>
      <p:pic>
        <p:nvPicPr>
          <p:cNvPr id="6" name="Picture 5"/>
          <p:cNvPicPr>
            <a:picLocks noChangeAspect="1"/>
          </p:cNvPicPr>
          <p:nvPr/>
        </p:nvPicPr>
        <p:blipFill>
          <a:blip r:embed="rId3"/>
          <a:stretch>
            <a:fillRect/>
          </a:stretch>
        </p:blipFill>
        <p:spPr>
          <a:xfrm>
            <a:off x="3006151" y="3838309"/>
            <a:ext cx="5842000" cy="2168770"/>
          </a:xfrm>
          <a:prstGeom prst="rect">
            <a:avLst/>
          </a:prstGeom>
        </p:spPr>
      </p:pic>
    </p:spTree>
    <p:extLst>
      <p:ext uri="{BB962C8B-B14F-4D97-AF65-F5344CB8AC3E}">
        <p14:creationId xmlns:p14="http://schemas.microsoft.com/office/powerpoint/2010/main" val="906373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CN" dirty="0" smtClean="0">
                <a:latin typeface="Arial" charset="0"/>
                <a:ea typeface="宋体" charset="0"/>
                <a:cs typeface="宋体" charset="0"/>
              </a:rPr>
              <a:t>What is Social Informatics?</a:t>
            </a:r>
            <a:endParaRPr lang="en-US" dirty="0"/>
          </a:p>
        </p:txBody>
      </p:sp>
      <p:sp>
        <p:nvSpPr>
          <p:cNvPr id="3" name="Content Placeholder 2"/>
          <p:cNvSpPr>
            <a:spLocks noGrp="1"/>
          </p:cNvSpPr>
          <p:nvPr>
            <p:ph idx="1"/>
          </p:nvPr>
        </p:nvSpPr>
        <p:spPr/>
        <p:txBody>
          <a:bodyPr>
            <a:normAutofit lnSpcReduction="10000"/>
          </a:bodyPr>
          <a:lstStyle/>
          <a:p>
            <a:pPr marL="400050" lvl="1" indent="0">
              <a:buNone/>
            </a:pPr>
            <a:r>
              <a:rPr lang="en-US" sz="3200" dirty="0" smtClean="0"/>
              <a:t>“</a:t>
            </a:r>
            <a:r>
              <a:rPr lang="en-US" sz="3200" dirty="0"/>
              <a:t>T</a:t>
            </a:r>
            <a:r>
              <a:rPr lang="en-US" sz="3200" dirty="0" smtClean="0"/>
              <a:t>he </a:t>
            </a:r>
            <a:r>
              <a:rPr lang="en-US" sz="3200" dirty="0"/>
              <a:t>interdisciplinary study of the design, </a:t>
            </a:r>
            <a:r>
              <a:rPr lang="en-US" sz="3200" dirty="0" smtClean="0"/>
              <a:t>uses and </a:t>
            </a:r>
            <a:r>
              <a:rPr lang="en-US" sz="3200" dirty="0"/>
              <a:t>consequences of information technologies that </a:t>
            </a:r>
            <a:r>
              <a:rPr lang="en-US" sz="3200" dirty="0" smtClean="0"/>
              <a:t>takes into </a:t>
            </a:r>
            <a:r>
              <a:rPr lang="en-US" sz="3200" dirty="0"/>
              <a:t>account their interaction with institutional </a:t>
            </a:r>
            <a:r>
              <a:rPr lang="en-US" sz="3200" dirty="0" smtClean="0"/>
              <a:t>and cultural</a:t>
            </a:r>
            <a:r>
              <a:rPr lang="en-US" sz="3200" dirty="0"/>
              <a:t> </a:t>
            </a:r>
            <a:r>
              <a:rPr lang="en-US" sz="3200" dirty="0" smtClean="0"/>
              <a:t>contexts</a:t>
            </a:r>
            <a:r>
              <a:rPr lang="en-US" sz="3200" dirty="0"/>
              <a:t>.</a:t>
            </a:r>
            <a:r>
              <a:rPr lang="en-US" sz="3200" dirty="0" smtClean="0"/>
              <a:t>” Rob Kling</a:t>
            </a:r>
            <a:endParaRPr lang="en-US" altLang="zh-CN" sz="3200" dirty="0">
              <a:ea typeface="宋体" charset="0"/>
              <a:cs typeface="宋体" charset="0"/>
            </a:endParaRPr>
          </a:p>
          <a:p>
            <a:pPr>
              <a:buClr>
                <a:schemeClr val="accent2"/>
              </a:buClr>
              <a:buSzPct val="75000"/>
              <a:buFont typeface="Arial" charset="0"/>
              <a:buChar char="•"/>
            </a:pPr>
            <a:r>
              <a:rPr lang="en-US" altLang="zh-CN" dirty="0">
                <a:ea typeface="宋体" charset="0"/>
                <a:cs typeface="宋体" charset="0"/>
              </a:rPr>
              <a:t>Emphasis on innovation </a:t>
            </a:r>
            <a:r>
              <a:rPr lang="en-US" altLang="zh-CN" dirty="0" smtClean="0">
                <a:ea typeface="宋体" charset="0"/>
                <a:cs typeface="宋体" charset="0"/>
              </a:rPr>
              <a:t>as a </a:t>
            </a:r>
            <a:r>
              <a:rPr lang="en-US" altLang="zh-CN" dirty="0">
                <a:ea typeface="宋体" charset="0"/>
                <a:cs typeface="宋体" charset="0"/>
              </a:rPr>
              <a:t>participatory process of experimentation and learning where meanings of technologies are collaboratively explored and co-produced</a:t>
            </a:r>
            <a:r>
              <a:rPr lang="en-US" altLang="zh-CN" dirty="0" smtClean="0">
                <a:ea typeface="宋体" charset="0"/>
                <a:cs typeface="宋体" charset="0"/>
              </a:rPr>
              <a:t>.</a:t>
            </a:r>
            <a:endParaRPr lang="en-US" altLang="zh-CN" dirty="0">
              <a:ea typeface="宋体" charset="0"/>
              <a:cs typeface="宋体" charset="0"/>
            </a:endParaRPr>
          </a:p>
          <a:p>
            <a:endParaRPr lang="en-US" dirty="0"/>
          </a:p>
        </p:txBody>
      </p:sp>
      <p:sp>
        <p:nvSpPr>
          <p:cNvPr id="4" name="Slide Number Placeholder 3"/>
          <p:cNvSpPr>
            <a:spLocks noGrp="1"/>
          </p:cNvSpPr>
          <p:nvPr>
            <p:ph type="sldNum" sz="quarter" idx="4294967295"/>
          </p:nvPr>
        </p:nvSpPr>
        <p:spPr>
          <a:xfrm>
            <a:off x="6959592" y="6356350"/>
            <a:ext cx="2133600" cy="365125"/>
          </a:xfrm>
          <a:prstGeom prst="rect">
            <a:avLst/>
          </a:prstGeom>
        </p:spPr>
        <p:txBody>
          <a:bodyPr/>
          <a:lstStyle/>
          <a:p>
            <a:fld id="{988E692A-F44A-0441-B92B-93EF887110AF}" type="slidenum">
              <a:rPr lang="en-US" smtClean="0"/>
              <a:pPr/>
              <a:t>3</a:t>
            </a:fld>
            <a:endParaRPr lang="en-US" dirty="0"/>
          </a:p>
        </p:txBody>
      </p:sp>
    </p:spTree>
    <p:extLst>
      <p:ext uri="{BB962C8B-B14F-4D97-AF65-F5344CB8AC3E}">
        <p14:creationId xmlns:p14="http://schemas.microsoft.com/office/powerpoint/2010/main" val="183234969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Digilantism</a:t>
            </a:r>
            <a:endParaRPr lang="en-US" dirty="0"/>
          </a:p>
        </p:txBody>
      </p:sp>
      <p:sp>
        <p:nvSpPr>
          <p:cNvPr id="3" name="Content Placeholder 2"/>
          <p:cNvSpPr>
            <a:spLocks noGrp="1"/>
          </p:cNvSpPr>
          <p:nvPr>
            <p:ph idx="1"/>
          </p:nvPr>
        </p:nvSpPr>
        <p:spPr/>
        <p:txBody>
          <a:bodyPr>
            <a:normAutofit fontScale="92500" lnSpcReduction="20000"/>
          </a:bodyPr>
          <a:lstStyle/>
          <a:p>
            <a:pPr marL="457200" indent="-457200">
              <a:buFont typeface="Arial" panose="020B0604020202020204" pitchFamily="34" charset="0"/>
              <a:buChar char="•"/>
            </a:pPr>
            <a:r>
              <a:rPr lang="en-GB" dirty="0"/>
              <a:t>Punishing public exposure of wrongdoing to a (usually selected) online </a:t>
            </a:r>
            <a:r>
              <a:rPr lang="en-GB" dirty="0" smtClean="0"/>
              <a:t>audience.</a:t>
            </a:r>
            <a:endParaRPr lang="en-GB" dirty="0"/>
          </a:p>
          <a:p>
            <a:pPr marL="457200" indent="-457200">
              <a:buFont typeface="Arial" panose="020B0604020202020204" pitchFamily="34" charset="0"/>
              <a:buChar char="•"/>
            </a:pPr>
            <a:r>
              <a:rPr lang="en-GB" dirty="0"/>
              <a:t>Status of action as wrongdoing sometimes </a:t>
            </a:r>
            <a:r>
              <a:rPr lang="en-GB" dirty="0" smtClean="0"/>
              <a:t>disputed.</a:t>
            </a:r>
            <a:endParaRPr lang="en-GB" dirty="0"/>
          </a:p>
          <a:p>
            <a:pPr marL="457200" indent="-457200">
              <a:buFont typeface="Arial" panose="020B0604020202020204" pitchFamily="34" charset="0"/>
              <a:buChar char="•"/>
            </a:pPr>
            <a:r>
              <a:rPr lang="en-GB" dirty="0"/>
              <a:t>Addressed online audience reacts with hate speech and threats of </a:t>
            </a:r>
            <a:r>
              <a:rPr lang="en-GB" dirty="0" smtClean="0"/>
              <a:t>injury.</a:t>
            </a:r>
            <a:endParaRPr lang="en-GB" dirty="0"/>
          </a:p>
          <a:p>
            <a:pPr marL="457200" indent="-457200">
              <a:buFont typeface="Arial" panose="020B0604020202020204" pitchFamily="34" charset="0"/>
              <a:buChar char="•"/>
            </a:pPr>
            <a:r>
              <a:rPr lang="en-GB" dirty="0"/>
              <a:t>Usually a reaction from untargeted online audiences as </a:t>
            </a:r>
            <a:r>
              <a:rPr lang="en-GB" dirty="0" smtClean="0"/>
              <a:t>well.</a:t>
            </a:r>
            <a:endParaRPr lang="en-GB" dirty="0"/>
          </a:p>
          <a:p>
            <a:pPr marL="457200" indent="-457200">
              <a:buFont typeface="Arial" panose="020B0604020202020204" pitchFamily="34" charset="0"/>
              <a:buChar char="•"/>
            </a:pPr>
            <a:r>
              <a:rPr lang="en-GB" dirty="0"/>
              <a:t>Wrongdoing can be </a:t>
            </a:r>
            <a:r>
              <a:rPr lang="en-GB" dirty="0" err="1"/>
              <a:t>subcriminal</a:t>
            </a:r>
            <a:r>
              <a:rPr lang="en-GB" dirty="0"/>
              <a:t> and reaction bypasses law-enforcement </a:t>
            </a:r>
            <a:r>
              <a:rPr lang="en-GB" dirty="0" smtClean="0"/>
              <a:t>agencies.</a:t>
            </a:r>
            <a:endParaRPr lang="en-GB" dirty="0"/>
          </a:p>
        </p:txBody>
      </p:sp>
      <p:sp>
        <p:nvSpPr>
          <p:cNvPr id="4" name="Slide Number Placeholder 3"/>
          <p:cNvSpPr>
            <a:spLocks noGrp="1"/>
          </p:cNvSpPr>
          <p:nvPr>
            <p:ph type="sldNum" sz="quarter" idx="12"/>
          </p:nvPr>
        </p:nvSpPr>
        <p:spPr/>
        <p:txBody>
          <a:bodyPr/>
          <a:lstStyle/>
          <a:p>
            <a:fld id="{57BF90F0-44BE-E84A-BBCA-A570D2532112}" type="slidenum">
              <a:rPr lang="en-US" smtClean="0"/>
              <a:t>30</a:t>
            </a:fld>
            <a:endParaRPr lang="en-US"/>
          </a:p>
        </p:txBody>
      </p:sp>
    </p:spTree>
    <p:extLst>
      <p:ext uri="{BB962C8B-B14F-4D97-AF65-F5344CB8AC3E}">
        <p14:creationId xmlns:p14="http://schemas.microsoft.com/office/powerpoint/2010/main" val="31702499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Dimensions of </a:t>
            </a:r>
            <a:r>
              <a:rPr lang="en-GB" dirty="0" err="1"/>
              <a:t>digilantism</a:t>
            </a:r>
            <a:endParaRPr lang="en-US" dirty="0"/>
          </a:p>
        </p:txBody>
      </p:sp>
      <p:sp>
        <p:nvSpPr>
          <p:cNvPr id="3" name="Content Placeholder 2"/>
          <p:cNvSpPr>
            <a:spLocks noGrp="1"/>
          </p:cNvSpPr>
          <p:nvPr>
            <p:ph idx="1"/>
          </p:nvPr>
        </p:nvSpPr>
        <p:spPr/>
        <p:txBody>
          <a:bodyPr>
            <a:normAutofit fontScale="92500" lnSpcReduction="10000"/>
          </a:bodyPr>
          <a:lstStyle/>
          <a:p>
            <a:pPr marL="457200" indent="-457200">
              <a:buFont typeface="Arial" panose="020B0604020202020204" pitchFamily="34" charset="0"/>
              <a:buChar char="•"/>
            </a:pPr>
            <a:r>
              <a:rPr lang="en-GB" dirty="0"/>
              <a:t>Seriousness of wrongdoing </a:t>
            </a:r>
            <a:r>
              <a:rPr lang="en-GB" dirty="0" smtClean="0"/>
              <a:t>exposed.</a:t>
            </a:r>
            <a:endParaRPr lang="en-GB" dirty="0"/>
          </a:p>
          <a:p>
            <a:pPr marL="457200" indent="-457200">
              <a:buFont typeface="Arial" panose="020B0604020202020204" pitchFamily="34" charset="0"/>
              <a:buChar char="•"/>
            </a:pPr>
            <a:r>
              <a:rPr lang="en-GB" dirty="0"/>
              <a:t>Severity of hate speech in </a:t>
            </a:r>
            <a:r>
              <a:rPr lang="en-GB" dirty="0" smtClean="0"/>
              <a:t>response.</a:t>
            </a:r>
            <a:endParaRPr lang="en-GB" dirty="0"/>
          </a:p>
          <a:p>
            <a:pPr marL="457200" indent="-457200">
              <a:buFont typeface="Arial" panose="020B0604020202020204" pitchFamily="34" charset="0"/>
              <a:buChar char="•"/>
            </a:pPr>
            <a:r>
              <a:rPr lang="en-GB" dirty="0"/>
              <a:t>Occurrence of physical attack in addition to hate </a:t>
            </a:r>
            <a:r>
              <a:rPr lang="en-GB" dirty="0" smtClean="0"/>
              <a:t>speech.</a:t>
            </a:r>
            <a:endParaRPr lang="en-GB" dirty="0"/>
          </a:p>
          <a:p>
            <a:pPr marL="457200" indent="-457200">
              <a:buFont typeface="Arial" panose="020B0604020202020204" pitchFamily="34" charset="0"/>
              <a:buChar char="•"/>
            </a:pPr>
            <a:r>
              <a:rPr lang="en-GB" dirty="0"/>
              <a:t>Economic </a:t>
            </a:r>
            <a:r>
              <a:rPr lang="en-GB" dirty="0" smtClean="0"/>
              <a:t>loss.</a:t>
            </a:r>
            <a:endParaRPr lang="en-GB" dirty="0"/>
          </a:p>
          <a:p>
            <a:pPr marL="457200" indent="-457200">
              <a:buFont typeface="Arial" panose="020B0604020202020204" pitchFamily="34" charset="0"/>
              <a:buChar char="•"/>
            </a:pPr>
            <a:r>
              <a:rPr lang="en-GB" dirty="0"/>
              <a:t>Reputational damage and its </a:t>
            </a:r>
            <a:r>
              <a:rPr lang="en-GB" dirty="0" smtClean="0"/>
              <a:t>duration.</a:t>
            </a:r>
            <a:endParaRPr lang="en-GB" dirty="0"/>
          </a:p>
          <a:p>
            <a:pPr marL="457200" indent="-457200">
              <a:buFont typeface="Arial" panose="020B0604020202020204" pitchFamily="34" charset="0"/>
              <a:buChar char="•"/>
            </a:pPr>
            <a:r>
              <a:rPr lang="en-GB" dirty="0"/>
              <a:t>Dependence of target of </a:t>
            </a:r>
            <a:r>
              <a:rPr lang="en-GB" dirty="0" err="1"/>
              <a:t>digilantism</a:t>
            </a:r>
            <a:r>
              <a:rPr lang="en-GB" dirty="0"/>
              <a:t> on digital </a:t>
            </a:r>
            <a:r>
              <a:rPr lang="en-GB" dirty="0" smtClean="0"/>
              <a:t>world.</a:t>
            </a:r>
            <a:endParaRPr lang="en-GB" dirty="0"/>
          </a:p>
          <a:p>
            <a:pPr marL="457200" indent="-457200">
              <a:buFont typeface="Arial" panose="020B0604020202020204" pitchFamily="34" charset="0"/>
              <a:buChar char="•"/>
            </a:pPr>
            <a:r>
              <a:rPr lang="en-GB" dirty="0"/>
              <a:t>Effects on (local) rule of </a:t>
            </a:r>
            <a:r>
              <a:rPr lang="en-GB" dirty="0" smtClean="0"/>
              <a:t>law.</a:t>
            </a:r>
            <a:endParaRPr lang="en-GB" dirty="0"/>
          </a:p>
        </p:txBody>
      </p:sp>
      <p:sp>
        <p:nvSpPr>
          <p:cNvPr id="4" name="Slide Number Placeholder 3"/>
          <p:cNvSpPr>
            <a:spLocks noGrp="1"/>
          </p:cNvSpPr>
          <p:nvPr>
            <p:ph type="sldNum" sz="quarter" idx="12"/>
          </p:nvPr>
        </p:nvSpPr>
        <p:spPr/>
        <p:txBody>
          <a:bodyPr/>
          <a:lstStyle/>
          <a:p>
            <a:fld id="{57BF90F0-44BE-E84A-BBCA-A570D2532112}" type="slidenum">
              <a:rPr lang="en-US" smtClean="0"/>
              <a:t>31</a:t>
            </a:fld>
            <a:endParaRPr lang="en-US"/>
          </a:p>
        </p:txBody>
      </p:sp>
    </p:spTree>
    <p:extLst>
      <p:ext uri="{BB962C8B-B14F-4D97-AF65-F5344CB8AC3E}">
        <p14:creationId xmlns:p14="http://schemas.microsoft.com/office/powerpoint/2010/main" val="3855901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Cat in the bin woman</a:t>
            </a:r>
            <a:endParaRPr lang="en-US" dirty="0"/>
          </a:p>
        </p:txBody>
      </p:sp>
      <p:sp>
        <p:nvSpPr>
          <p:cNvPr id="3" name="Content Placeholder 2"/>
          <p:cNvSpPr>
            <a:spLocks noGrp="1"/>
          </p:cNvSpPr>
          <p:nvPr>
            <p:ph idx="1"/>
          </p:nvPr>
        </p:nvSpPr>
        <p:spPr/>
        <p:txBody>
          <a:bodyPr/>
          <a:lstStyle/>
          <a:p>
            <a:r>
              <a:rPr lang="en-GB" sz="4000" dirty="0"/>
              <a:t>Cat in bin for 15 </a:t>
            </a:r>
            <a:r>
              <a:rPr lang="en-GB" sz="4000" dirty="0" smtClean="0"/>
              <a:t>hours.</a:t>
            </a:r>
            <a:endParaRPr lang="en-GB" sz="4000" dirty="0"/>
          </a:p>
          <a:p>
            <a:r>
              <a:rPr lang="en-GB" sz="4000" dirty="0"/>
              <a:t>Video posted to identify </a:t>
            </a:r>
            <a:r>
              <a:rPr lang="en-GB" sz="4000" dirty="0" smtClean="0"/>
              <a:t>culprit.</a:t>
            </a:r>
            <a:endParaRPr lang="en-GB" sz="4000" dirty="0"/>
          </a:p>
          <a:p>
            <a:r>
              <a:rPr lang="en-GB" sz="4000" dirty="0">
                <a:hlinkClick r:id="rId2"/>
              </a:rPr>
              <a:t>https://www.youtube.com/watch?v=eYdUZdan5i8</a:t>
            </a:r>
            <a:endParaRPr lang="en-GB" sz="4000" dirty="0"/>
          </a:p>
          <a:p>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32</a:t>
            </a:fld>
            <a:endParaRPr lang="en-US"/>
          </a:p>
        </p:txBody>
      </p:sp>
    </p:spTree>
    <p:extLst>
      <p:ext uri="{BB962C8B-B14F-4D97-AF65-F5344CB8AC3E}">
        <p14:creationId xmlns:p14="http://schemas.microsoft.com/office/powerpoint/2010/main" val="13153287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Aftermath</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GB" sz="4000" dirty="0"/>
              <a:t>Culprit </a:t>
            </a:r>
            <a:r>
              <a:rPr lang="en-GB" sz="4000" dirty="0" smtClean="0"/>
              <a:t>identified.</a:t>
            </a:r>
            <a:endParaRPr lang="en-GB" sz="4000" dirty="0"/>
          </a:p>
          <a:p>
            <a:pPr>
              <a:buFont typeface="Arial" panose="020B0604020202020204" pitchFamily="34" charset="0"/>
              <a:buChar char="•"/>
            </a:pPr>
            <a:r>
              <a:rPr lang="en-GB" sz="4000" dirty="0"/>
              <a:t>Culprit fined £250, ordered to pay legal costs and prevented from owning animals for five </a:t>
            </a:r>
            <a:r>
              <a:rPr lang="en-GB" sz="4000" dirty="0" smtClean="0"/>
              <a:t>years.</a:t>
            </a:r>
            <a:endParaRPr lang="en-GB" sz="4000" dirty="0"/>
          </a:p>
          <a:p>
            <a:pPr>
              <a:buFont typeface="Arial" panose="020B0604020202020204" pitchFamily="34" charset="0"/>
              <a:buChar char="•"/>
            </a:pPr>
            <a:r>
              <a:rPr lang="en-GB" sz="4000" dirty="0"/>
              <a:t>Suffered online abuse, death </a:t>
            </a:r>
            <a:r>
              <a:rPr lang="en-GB" sz="4000" dirty="0" smtClean="0"/>
              <a:t>threats.</a:t>
            </a:r>
            <a:endParaRPr lang="en-GB" sz="4000" dirty="0"/>
          </a:p>
          <a:p>
            <a:pPr marL="0" indent="0">
              <a:buNone/>
            </a:pP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33</a:t>
            </a:fld>
            <a:endParaRPr lang="en-US"/>
          </a:p>
        </p:txBody>
      </p:sp>
    </p:spTree>
    <p:extLst>
      <p:ext uri="{BB962C8B-B14F-4D97-AF65-F5344CB8AC3E}">
        <p14:creationId xmlns:p14="http://schemas.microsoft.com/office/powerpoint/2010/main" val="22977466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Justine Sacco</a:t>
            </a:r>
            <a:endParaRPr lang="en-US" dirty="0"/>
          </a:p>
        </p:txBody>
      </p:sp>
      <p:sp>
        <p:nvSpPr>
          <p:cNvPr id="3" name="Content Placeholder 2"/>
          <p:cNvSpPr>
            <a:spLocks noGrp="1"/>
          </p:cNvSpPr>
          <p:nvPr>
            <p:ph idx="1"/>
          </p:nvPr>
        </p:nvSpPr>
        <p:spPr>
          <a:xfrm>
            <a:off x="457200" y="1430870"/>
            <a:ext cx="8229600" cy="4525963"/>
          </a:xfrm>
        </p:spPr>
        <p:txBody>
          <a:bodyPr/>
          <a:lstStyle/>
          <a:p>
            <a:pPr marL="0" indent="0">
              <a:buNone/>
            </a:pPr>
            <a:r>
              <a:rPr lang="en-GB" dirty="0"/>
              <a:t>German man on the plane from New York: ‘Weird German dude: You’re in first class. It’s 2014. Get some deodorant. – Inner monologue as I inhale BO. Thank god for pharmaceuticals.’ Then the layover at Heathrow: ‘</a:t>
            </a:r>
            <a:r>
              <a:rPr lang="en-GB" dirty="0" err="1"/>
              <a:t>Chili</a:t>
            </a:r>
            <a:r>
              <a:rPr lang="en-GB" dirty="0"/>
              <a:t> – cucumber sandwiches – bad teeth. Back in London!’ Then the final leg: ‘Going to Africa. Hope I don’t get AIDS. Just kidding. I’m white!</a:t>
            </a:r>
            <a:r>
              <a:rPr lang="en-GB" dirty="0" smtClean="0"/>
              <a:t>’</a:t>
            </a:r>
            <a:endParaRPr lang="en-GB" dirty="0"/>
          </a:p>
        </p:txBody>
      </p:sp>
      <p:sp>
        <p:nvSpPr>
          <p:cNvPr id="4" name="TextBox 3"/>
          <p:cNvSpPr txBox="1"/>
          <p:nvPr/>
        </p:nvSpPr>
        <p:spPr>
          <a:xfrm>
            <a:off x="711202" y="5934670"/>
            <a:ext cx="7975598" cy="923330"/>
          </a:xfrm>
          <a:prstGeom prst="rect">
            <a:avLst/>
          </a:prstGeom>
          <a:noFill/>
        </p:spPr>
        <p:txBody>
          <a:bodyPr wrap="square" rtlCol="0">
            <a:spAutoFit/>
          </a:bodyPr>
          <a:lstStyle/>
          <a:p>
            <a:r>
              <a:rPr lang="en-GB" dirty="0" err="1"/>
              <a:t>Ronson</a:t>
            </a:r>
            <a:r>
              <a:rPr lang="en-GB" dirty="0"/>
              <a:t>, Jon (2015-03-09). So You've  Been Publicly Shamed (p. 68)</a:t>
            </a:r>
            <a:r>
              <a:rPr lang="en-GB" dirty="0" smtClean="0"/>
              <a:t>. Pan </a:t>
            </a:r>
            <a:r>
              <a:rPr lang="en-GB" dirty="0"/>
              <a:t>Macmillan. Kindle Edition. </a:t>
            </a:r>
          </a:p>
          <a:p>
            <a:endParaRPr lang="en-US" dirty="0"/>
          </a:p>
        </p:txBody>
      </p:sp>
      <p:sp>
        <p:nvSpPr>
          <p:cNvPr id="5" name="Slide Number Placeholder 4"/>
          <p:cNvSpPr>
            <a:spLocks noGrp="1"/>
          </p:cNvSpPr>
          <p:nvPr>
            <p:ph type="sldNum" sz="quarter" idx="12"/>
          </p:nvPr>
        </p:nvSpPr>
        <p:spPr/>
        <p:txBody>
          <a:bodyPr/>
          <a:lstStyle/>
          <a:p>
            <a:fld id="{57BF90F0-44BE-E84A-BBCA-A570D2532112}" type="slidenum">
              <a:rPr lang="en-US" smtClean="0"/>
              <a:t>34</a:t>
            </a:fld>
            <a:endParaRPr lang="en-US"/>
          </a:p>
        </p:txBody>
      </p:sp>
    </p:spTree>
    <p:extLst>
      <p:ext uri="{BB962C8B-B14F-4D97-AF65-F5344CB8AC3E}">
        <p14:creationId xmlns:p14="http://schemas.microsoft.com/office/powerpoint/2010/main" val="34037510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Aftermath</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sz="4400" dirty="0"/>
              <a:t>Sacked from her PR dream </a:t>
            </a:r>
            <a:r>
              <a:rPr lang="en-GB" sz="4400" dirty="0" smtClean="0"/>
              <a:t>job.</a:t>
            </a:r>
            <a:endParaRPr lang="en-GB" sz="4400" dirty="0"/>
          </a:p>
          <a:p>
            <a:pPr marL="457200" indent="-457200">
              <a:buFont typeface="Arial" panose="020B0604020202020204" pitchFamily="34" charset="0"/>
              <a:buChar char="•"/>
            </a:pPr>
            <a:r>
              <a:rPr lang="en-GB" sz="4400" dirty="0"/>
              <a:t>Vilified on social </a:t>
            </a:r>
            <a:r>
              <a:rPr lang="en-GB" sz="4400" dirty="0" smtClean="0"/>
              <a:t>media.</a:t>
            </a:r>
            <a:endParaRPr lang="en-GB" sz="4400" dirty="0"/>
          </a:p>
          <a:p>
            <a:pPr marL="457200" indent="-457200">
              <a:buFont typeface="Arial" panose="020B0604020202020204" pitchFamily="34" charset="0"/>
              <a:buChar char="•"/>
            </a:pPr>
            <a:r>
              <a:rPr lang="en-GB" sz="4400" dirty="0"/>
              <a:t>Out of work for a long </a:t>
            </a:r>
            <a:r>
              <a:rPr lang="en-GB" sz="4400" dirty="0" smtClean="0"/>
              <a:t>time.</a:t>
            </a:r>
            <a:endParaRPr lang="en-GB" sz="4400" dirty="0"/>
          </a:p>
          <a:p>
            <a:pPr marL="457200" indent="-457200">
              <a:buFont typeface="Arial" panose="020B0604020202020204" pitchFamily="34" charset="0"/>
              <a:buChar char="•"/>
            </a:pPr>
            <a:r>
              <a:rPr lang="en-GB" sz="4400" dirty="0"/>
              <a:t>Driven into </a:t>
            </a:r>
            <a:r>
              <a:rPr lang="en-GB" sz="4400" dirty="0" smtClean="0"/>
              <a:t>depression.</a:t>
            </a:r>
            <a:endParaRPr lang="en-GB" sz="4400" dirty="0"/>
          </a:p>
          <a:p>
            <a:pPr marL="0" indent="0">
              <a:buNone/>
            </a:pP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35</a:t>
            </a:fld>
            <a:endParaRPr lang="en-US"/>
          </a:p>
        </p:txBody>
      </p:sp>
    </p:spTree>
    <p:extLst>
      <p:ext uri="{BB962C8B-B14F-4D97-AF65-F5344CB8AC3E}">
        <p14:creationId xmlns:p14="http://schemas.microsoft.com/office/powerpoint/2010/main" val="2103024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Important features of this case</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dirty="0"/>
              <a:t>Confidence that public tweets would be understood in the way intended by Justine </a:t>
            </a:r>
            <a:r>
              <a:rPr lang="en-GB" dirty="0" smtClean="0"/>
              <a:t>Sacco.</a:t>
            </a:r>
            <a:endParaRPr lang="en-GB" dirty="0"/>
          </a:p>
          <a:p>
            <a:pPr marL="457200" indent="-457200">
              <a:buFont typeface="Arial" panose="020B0604020202020204" pitchFamily="34" charset="0"/>
              <a:buChar char="•"/>
            </a:pPr>
            <a:r>
              <a:rPr lang="en-GB" dirty="0"/>
              <a:t>PR naiveté from PR </a:t>
            </a:r>
            <a:r>
              <a:rPr lang="en-GB" dirty="0" smtClean="0"/>
              <a:t>woman.</a:t>
            </a:r>
            <a:endParaRPr lang="en-GB" dirty="0"/>
          </a:p>
          <a:p>
            <a:pPr marL="457200" indent="-457200">
              <a:buFont typeface="Arial" panose="020B0604020202020204" pitchFamily="34" charset="0"/>
              <a:buChar char="•"/>
            </a:pPr>
            <a:r>
              <a:rPr lang="en-GB" dirty="0"/>
              <a:t>Disadvantaged group as a source of </a:t>
            </a:r>
            <a:r>
              <a:rPr lang="en-GB" dirty="0" smtClean="0"/>
              <a:t>humour.</a:t>
            </a:r>
            <a:endParaRPr lang="en-GB" dirty="0"/>
          </a:p>
          <a:p>
            <a:pPr marL="457200" indent="-457200">
              <a:buFont typeface="Arial" panose="020B0604020202020204" pitchFamily="34" charset="0"/>
              <a:buChar char="•"/>
            </a:pPr>
            <a:r>
              <a:rPr lang="en-GB" dirty="0"/>
              <a:t>Snowballing offense and </a:t>
            </a:r>
            <a:r>
              <a:rPr lang="en-GB" dirty="0" smtClean="0"/>
              <a:t>notoriety.</a:t>
            </a:r>
            <a:endParaRPr lang="en-GB" dirty="0"/>
          </a:p>
          <a:p>
            <a:pPr marL="457200" indent="-457200">
              <a:buFont typeface="Arial" panose="020B0604020202020204" pitchFamily="34" charset="0"/>
              <a:buChar char="•"/>
            </a:pPr>
            <a:r>
              <a:rPr lang="en-GB" dirty="0"/>
              <a:t>Offense and notoriety as liability not only to individuals but </a:t>
            </a:r>
            <a:r>
              <a:rPr lang="en-GB" dirty="0" smtClean="0"/>
              <a:t>employers.</a:t>
            </a:r>
            <a:endParaRPr lang="en-GB" dirty="0"/>
          </a:p>
        </p:txBody>
      </p:sp>
      <p:sp>
        <p:nvSpPr>
          <p:cNvPr id="4" name="Slide Number Placeholder 3"/>
          <p:cNvSpPr>
            <a:spLocks noGrp="1"/>
          </p:cNvSpPr>
          <p:nvPr>
            <p:ph type="sldNum" sz="quarter" idx="12"/>
          </p:nvPr>
        </p:nvSpPr>
        <p:spPr/>
        <p:txBody>
          <a:bodyPr/>
          <a:lstStyle/>
          <a:p>
            <a:fld id="{57BF90F0-44BE-E84A-BBCA-A570D2532112}" type="slidenum">
              <a:rPr lang="en-US" smtClean="0"/>
              <a:t>36</a:t>
            </a:fld>
            <a:endParaRPr lang="en-US"/>
          </a:p>
        </p:txBody>
      </p:sp>
    </p:spTree>
    <p:extLst>
      <p:ext uri="{BB962C8B-B14F-4D97-AF65-F5344CB8AC3E}">
        <p14:creationId xmlns:p14="http://schemas.microsoft.com/office/powerpoint/2010/main" val="26933795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GB" sz="4000" dirty="0">
                <a:solidFill>
                  <a:srgbClr val="000000"/>
                </a:solidFill>
              </a:rPr>
              <a:t>L</a:t>
            </a:r>
            <a:r>
              <a:rPr lang="en-GB" sz="4000" dirty="0" smtClean="0">
                <a:solidFill>
                  <a:srgbClr val="000000"/>
                </a:solidFill>
              </a:rPr>
              <a:t>egal regulation</a:t>
            </a:r>
            <a:r>
              <a:rPr lang="en-GB" sz="4000" dirty="0">
                <a:solidFill>
                  <a:srgbClr val="000000"/>
                </a:solidFill>
              </a:rPr>
              <a:t/>
            </a:r>
            <a:br>
              <a:rPr lang="en-GB" sz="4000" dirty="0">
                <a:solidFill>
                  <a:srgbClr val="000000"/>
                </a:solidFill>
              </a:rPr>
            </a:br>
            <a:endParaRPr lang="en-US" sz="4000" dirty="0">
              <a:solidFill>
                <a:srgbClr val="000000"/>
              </a:solidFill>
            </a:endParaRPr>
          </a:p>
        </p:txBody>
      </p:sp>
      <p:sp>
        <p:nvSpPr>
          <p:cNvPr id="5" name="TextBox 4"/>
          <p:cNvSpPr txBox="1"/>
          <p:nvPr/>
        </p:nvSpPr>
        <p:spPr>
          <a:xfrm>
            <a:off x="406400" y="1417638"/>
            <a:ext cx="7912100" cy="3416320"/>
          </a:xfrm>
          <a:prstGeom prst="rect">
            <a:avLst/>
          </a:prstGeom>
          <a:noFill/>
        </p:spPr>
        <p:txBody>
          <a:bodyPr wrap="square" rtlCol="0">
            <a:spAutoFit/>
          </a:bodyPr>
          <a:lstStyle/>
          <a:p>
            <a:r>
              <a:rPr lang="en-GB" sz="3600" dirty="0" smtClean="0">
                <a:solidFill>
                  <a:srgbClr val="000000"/>
                </a:solidFill>
              </a:rPr>
              <a:t>“When </a:t>
            </a:r>
            <a:r>
              <a:rPr lang="en-GB" sz="3600" dirty="0">
                <a:solidFill>
                  <a:srgbClr val="000000"/>
                </a:solidFill>
              </a:rPr>
              <a:t>we’ve reported something to the Police sometimes they take it seriously and sometimes they don’t</a:t>
            </a:r>
            <a:r>
              <a:rPr lang="en-GB" sz="3600" dirty="0" smtClean="0">
                <a:solidFill>
                  <a:srgbClr val="000000"/>
                </a:solidFill>
              </a:rPr>
              <a:t>. </a:t>
            </a:r>
            <a:r>
              <a:rPr lang="en-GB" sz="3600" dirty="0">
                <a:solidFill>
                  <a:srgbClr val="000000"/>
                </a:solidFill>
              </a:rPr>
              <a:t>I think they struggle </a:t>
            </a:r>
            <a:r>
              <a:rPr lang="en-GB" sz="3600" dirty="0" smtClean="0">
                <a:solidFill>
                  <a:srgbClr val="000000"/>
                </a:solidFill>
              </a:rPr>
              <a:t>… to </a:t>
            </a:r>
            <a:r>
              <a:rPr lang="en-GB" sz="3600" dirty="0">
                <a:solidFill>
                  <a:srgbClr val="000000"/>
                </a:solidFill>
              </a:rPr>
              <a:t>know is it against the law or </a:t>
            </a:r>
            <a:r>
              <a:rPr lang="en-GB" sz="3600" dirty="0" smtClean="0">
                <a:solidFill>
                  <a:srgbClr val="000000"/>
                </a:solidFill>
              </a:rPr>
              <a:t>not... It’s </a:t>
            </a:r>
            <a:r>
              <a:rPr lang="en-GB" sz="3600" dirty="0">
                <a:solidFill>
                  <a:srgbClr val="000000"/>
                </a:solidFill>
              </a:rPr>
              <a:t>a very grey </a:t>
            </a:r>
            <a:r>
              <a:rPr lang="en-GB" sz="3600" dirty="0" smtClean="0">
                <a:solidFill>
                  <a:srgbClr val="000000"/>
                </a:solidFill>
              </a:rPr>
              <a:t>area.” </a:t>
            </a:r>
          </a:p>
          <a:p>
            <a:r>
              <a:rPr lang="en-GB" sz="3600" i="1" dirty="0" smtClean="0">
                <a:solidFill>
                  <a:srgbClr val="000000"/>
                </a:solidFill>
              </a:rPr>
              <a:t>Staff </a:t>
            </a:r>
            <a:r>
              <a:rPr lang="en-GB" sz="3600" i="1" dirty="0">
                <a:solidFill>
                  <a:srgbClr val="000000"/>
                </a:solidFill>
              </a:rPr>
              <a:t>member at equality </a:t>
            </a:r>
            <a:r>
              <a:rPr lang="en-GB" sz="3600" i="1" dirty="0" smtClean="0">
                <a:solidFill>
                  <a:srgbClr val="000000"/>
                </a:solidFill>
              </a:rPr>
              <a:t>organisation</a:t>
            </a:r>
            <a:endParaRPr lang="en-GB" sz="3600" i="1" dirty="0">
              <a:solidFill>
                <a:srgbClr val="000000"/>
              </a:solidFill>
            </a:endParaRPr>
          </a:p>
        </p:txBody>
      </p:sp>
      <p:sp>
        <p:nvSpPr>
          <p:cNvPr id="4" name="Slide Number Placeholder 3"/>
          <p:cNvSpPr>
            <a:spLocks noGrp="1"/>
          </p:cNvSpPr>
          <p:nvPr>
            <p:ph type="sldNum" sz="quarter" idx="12"/>
          </p:nvPr>
        </p:nvSpPr>
        <p:spPr/>
        <p:txBody>
          <a:bodyPr/>
          <a:lstStyle/>
          <a:p>
            <a:fld id="{57BF90F0-44BE-E84A-BBCA-A570D2532112}" type="slidenum">
              <a:rPr lang="en-US" smtClean="0"/>
              <a:t>37</a:t>
            </a:fld>
            <a:endParaRPr lang="en-US"/>
          </a:p>
        </p:txBody>
      </p:sp>
    </p:spTree>
    <p:extLst>
      <p:ext uri="{BB962C8B-B14F-4D97-AF65-F5344CB8AC3E}">
        <p14:creationId xmlns:p14="http://schemas.microsoft.com/office/powerpoint/2010/main" val="344056943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solidFill>
                  <a:srgbClr val="000000"/>
                </a:solidFill>
              </a:rPr>
              <a:t>Opportunities to further </a:t>
            </a:r>
            <a:r>
              <a:rPr lang="en-GB" dirty="0" smtClean="0">
                <a:solidFill>
                  <a:srgbClr val="000000"/>
                </a:solidFill>
              </a:rPr>
              <a:t>responsible governance </a:t>
            </a:r>
            <a:r>
              <a:rPr lang="en-GB" dirty="0">
                <a:solidFill>
                  <a:srgbClr val="000000"/>
                </a:solidFill>
              </a:rPr>
              <a:t>of social </a:t>
            </a:r>
            <a:r>
              <a:rPr lang="en-GB" dirty="0" smtClean="0">
                <a:solidFill>
                  <a:srgbClr val="000000"/>
                </a:solidFill>
              </a:rPr>
              <a:t>media</a:t>
            </a:r>
            <a:endParaRPr lang="en-US" dirty="0">
              <a:solidFill>
                <a:srgbClr val="000000"/>
              </a:solidFill>
            </a:endParaRPr>
          </a:p>
        </p:txBody>
      </p:sp>
      <p:sp>
        <p:nvSpPr>
          <p:cNvPr id="3" name="Content Placeholder 2"/>
          <p:cNvSpPr>
            <a:spLocks noGrp="1"/>
          </p:cNvSpPr>
          <p:nvPr>
            <p:ph idx="1"/>
          </p:nvPr>
        </p:nvSpPr>
        <p:spPr>
          <a:xfrm>
            <a:off x="457200" y="1828801"/>
            <a:ext cx="8229600" cy="4254500"/>
          </a:xfrm>
        </p:spPr>
        <p:txBody>
          <a:bodyPr>
            <a:normAutofit fontScale="92500" lnSpcReduction="10000"/>
          </a:bodyPr>
          <a:lstStyle/>
          <a:p>
            <a:pPr marL="0" indent="0">
              <a:buNone/>
            </a:pPr>
            <a:r>
              <a:rPr lang="en-GB" sz="3300" b="1" dirty="0">
                <a:solidFill>
                  <a:srgbClr val="000000"/>
                </a:solidFill>
              </a:rPr>
              <a:t>Counter speech</a:t>
            </a:r>
            <a:r>
              <a:rPr lang="en-GB" sz="3300" dirty="0">
                <a:solidFill>
                  <a:srgbClr val="000000"/>
                </a:solidFill>
              </a:rPr>
              <a:t>: “The best response to bad speech is more speech… Online communities have a right to ostracize, call out, criticize bad actors.” </a:t>
            </a:r>
          </a:p>
          <a:p>
            <a:pPr marL="0" indent="0">
              <a:buNone/>
            </a:pPr>
            <a:r>
              <a:rPr lang="en-GB" sz="3300" i="1" dirty="0">
                <a:solidFill>
                  <a:srgbClr val="000000"/>
                </a:solidFill>
              </a:rPr>
              <a:t>Delphi panel survey respondent</a:t>
            </a:r>
            <a:endParaRPr lang="en-GB" sz="3300" i="1" baseline="-25000" dirty="0">
              <a:solidFill>
                <a:srgbClr val="000000"/>
              </a:solidFill>
            </a:endParaRPr>
          </a:p>
          <a:p>
            <a:pPr marL="0" indent="0">
              <a:buNone/>
            </a:pPr>
            <a:r>
              <a:rPr lang="en-GB" sz="3300" b="1" dirty="0" smtClean="0">
                <a:solidFill>
                  <a:srgbClr val="000000"/>
                </a:solidFill>
              </a:rPr>
              <a:t>Education</a:t>
            </a:r>
            <a:r>
              <a:rPr lang="en-GB" sz="3300" dirty="0">
                <a:solidFill>
                  <a:srgbClr val="000000"/>
                </a:solidFill>
              </a:rPr>
              <a:t>: “One of the best ways to address ‘responsible’ behaviour on social media is through education and social media literacy.” </a:t>
            </a:r>
          </a:p>
          <a:p>
            <a:pPr marL="0" indent="0">
              <a:buNone/>
            </a:pPr>
            <a:r>
              <a:rPr lang="en-GB" sz="3300" i="1" dirty="0">
                <a:solidFill>
                  <a:srgbClr val="000000"/>
                </a:solidFill>
              </a:rPr>
              <a:t>Delphi panel survey </a:t>
            </a:r>
            <a:r>
              <a:rPr lang="en-GB" sz="3300" i="1" dirty="0" smtClean="0">
                <a:solidFill>
                  <a:srgbClr val="000000"/>
                </a:solidFill>
              </a:rPr>
              <a:t>respondent</a:t>
            </a:r>
            <a:endParaRPr lang="en-GB" sz="3300" i="1" dirty="0">
              <a:solidFill>
                <a:srgbClr val="000000"/>
              </a:solidFill>
            </a:endParaRPr>
          </a:p>
        </p:txBody>
      </p:sp>
      <p:sp>
        <p:nvSpPr>
          <p:cNvPr id="4" name="Slide Number Placeholder 3"/>
          <p:cNvSpPr>
            <a:spLocks noGrp="1"/>
          </p:cNvSpPr>
          <p:nvPr>
            <p:ph type="sldNum" sz="quarter" idx="12"/>
          </p:nvPr>
        </p:nvSpPr>
        <p:spPr/>
        <p:txBody>
          <a:bodyPr/>
          <a:lstStyle/>
          <a:p>
            <a:fld id="{57BF90F0-44BE-E84A-BBCA-A570D2532112}" type="slidenum">
              <a:rPr lang="en-US" smtClean="0"/>
              <a:t>38</a:t>
            </a:fld>
            <a:endParaRPr lang="en-US"/>
          </a:p>
        </p:txBody>
      </p:sp>
    </p:spTree>
    <p:extLst>
      <p:ext uri="{BB962C8B-B14F-4D97-AF65-F5344CB8AC3E}">
        <p14:creationId xmlns:p14="http://schemas.microsoft.com/office/powerpoint/2010/main" val="10380823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Paris Brown’s Twitter Comments</a:t>
            </a:r>
            <a:endParaRPr lang="en-GB" dirty="0"/>
          </a:p>
        </p:txBody>
      </p:sp>
      <p:sp>
        <p:nvSpPr>
          <p:cNvPr id="3" name="Content Placeholder 2"/>
          <p:cNvSpPr>
            <a:spLocks noGrp="1"/>
          </p:cNvSpPr>
          <p:nvPr>
            <p:ph idx="1"/>
          </p:nvPr>
        </p:nvSpPr>
        <p:spPr>
          <a:xfrm>
            <a:off x="457200" y="1417638"/>
            <a:ext cx="8229600" cy="4525963"/>
          </a:xfrm>
        </p:spPr>
        <p:txBody>
          <a:bodyPr/>
          <a:lstStyle/>
          <a:p>
            <a:r>
              <a:rPr lang="en-GB" dirty="0" smtClean="0"/>
              <a:t>What is your opinion of the response she received from the public?</a:t>
            </a:r>
          </a:p>
          <a:p>
            <a:r>
              <a:rPr lang="en-GB" dirty="0" smtClean="0"/>
              <a:t>What are your thoughts on tweets made between the ages of 14 and 16 resulting in a 17 year old not taking up a job she was appointed to?</a:t>
            </a:r>
          </a:p>
          <a:p>
            <a:endParaRPr lang="en-GB" dirty="0"/>
          </a:p>
        </p:txBody>
      </p:sp>
      <p:pic>
        <p:nvPicPr>
          <p:cNvPr id="2060" name="Picture 12" descr="Image result for paris brow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7275" y="4327958"/>
            <a:ext cx="4206726" cy="2530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8008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Rise of Social Media</a:t>
            </a:r>
            <a:endParaRPr lang="en-US" dirty="0"/>
          </a:p>
        </p:txBody>
      </p:sp>
      <p:sp>
        <p:nvSpPr>
          <p:cNvPr id="3" name="Content Placeholder 2"/>
          <p:cNvSpPr>
            <a:spLocks noGrp="1"/>
          </p:cNvSpPr>
          <p:nvPr>
            <p:ph idx="1"/>
          </p:nvPr>
        </p:nvSpPr>
        <p:spPr>
          <a:xfrm>
            <a:off x="457200" y="1176875"/>
            <a:ext cx="8229600" cy="4525963"/>
          </a:xfrm>
        </p:spPr>
        <p:txBody>
          <a:bodyPr>
            <a:noAutofit/>
          </a:bodyPr>
          <a:lstStyle/>
          <a:p>
            <a:r>
              <a:rPr lang="en-GB" sz="2400" dirty="0"/>
              <a:t>Social media platforms such as Facebook, </a:t>
            </a:r>
            <a:r>
              <a:rPr lang="en-GB" sz="2400" dirty="0" err="1"/>
              <a:t>Instagram</a:t>
            </a:r>
            <a:r>
              <a:rPr lang="en-GB" sz="2400" dirty="0"/>
              <a:t>, </a:t>
            </a:r>
            <a:r>
              <a:rPr lang="en-GB" sz="2400" dirty="0" err="1"/>
              <a:t>Snapchat</a:t>
            </a:r>
            <a:r>
              <a:rPr lang="en-GB" sz="2400" dirty="0"/>
              <a:t> and Twitter enable users to share content instantly. </a:t>
            </a:r>
            <a:endParaRPr lang="en-GB" sz="2400" dirty="0" smtClean="0"/>
          </a:p>
          <a:p>
            <a:r>
              <a:rPr lang="en-GB" sz="2400" dirty="0" smtClean="0"/>
              <a:t>This brings </a:t>
            </a:r>
            <a:r>
              <a:rPr lang="en-GB" sz="2400" dirty="0"/>
              <a:t>many benefits to society but also poses </a:t>
            </a:r>
            <a:r>
              <a:rPr lang="en-GB" sz="2400" dirty="0" smtClean="0"/>
              <a:t>difficult </a:t>
            </a:r>
            <a:r>
              <a:rPr lang="en-GB" sz="2400" dirty="0"/>
              <a:t>problems. </a:t>
            </a:r>
            <a:endParaRPr lang="en-GB" sz="2400" dirty="0" smtClean="0"/>
          </a:p>
          <a:p>
            <a:pPr lvl="1"/>
            <a:r>
              <a:rPr lang="en-GB" sz="2400" dirty="0" smtClean="0"/>
              <a:t>‘digital </a:t>
            </a:r>
            <a:r>
              <a:rPr lang="en-GB" sz="2400" dirty="0"/>
              <a:t>wildfires’, in which </a:t>
            </a:r>
            <a:r>
              <a:rPr lang="en-GB" sz="2400" dirty="0" smtClean="0"/>
              <a:t>false or provocative </a:t>
            </a:r>
            <a:r>
              <a:rPr lang="en-GB" sz="2400" dirty="0"/>
              <a:t>content spreads rapidly, may damage the </a:t>
            </a:r>
            <a:r>
              <a:rPr lang="en-GB" sz="2400" dirty="0" smtClean="0"/>
              <a:t>reputation </a:t>
            </a:r>
            <a:r>
              <a:rPr lang="en-GB" sz="2400" dirty="0"/>
              <a:t>individuals, or put groups and </a:t>
            </a:r>
            <a:r>
              <a:rPr lang="en-GB" sz="2400" dirty="0" smtClean="0"/>
              <a:t>communities </a:t>
            </a:r>
            <a:r>
              <a:rPr lang="en-GB" sz="2400" dirty="0"/>
              <a:t>at risk. </a:t>
            </a:r>
            <a:endParaRPr lang="en-GB" sz="2400" dirty="0" smtClean="0"/>
          </a:p>
          <a:p>
            <a:r>
              <a:rPr lang="en-GB" sz="2400" dirty="0" smtClean="0"/>
              <a:t>How might conduct </a:t>
            </a:r>
            <a:r>
              <a:rPr lang="en-GB" sz="2400" dirty="0"/>
              <a:t>in social media might be better managed</a:t>
            </a:r>
            <a:r>
              <a:rPr lang="en-GB" sz="2400" dirty="0" smtClean="0"/>
              <a:t>.</a:t>
            </a:r>
          </a:p>
          <a:p>
            <a:pPr lvl="1"/>
            <a:r>
              <a:rPr lang="en-GB" sz="2400" dirty="0"/>
              <a:t>S</a:t>
            </a:r>
            <a:r>
              <a:rPr lang="en-GB" sz="2400" dirty="0" smtClean="0"/>
              <a:t>hould police </a:t>
            </a:r>
            <a:r>
              <a:rPr lang="en-GB" sz="2400" dirty="0"/>
              <a:t>and legal system have a greater role or should we expect social media </a:t>
            </a:r>
            <a:r>
              <a:rPr lang="en-GB" sz="2400" dirty="0" smtClean="0"/>
              <a:t>platforms to </a:t>
            </a:r>
            <a:r>
              <a:rPr lang="en-GB" sz="2400" dirty="0"/>
              <a:t>be more actively involved? </a:t>
            </a:r>
            <a:endParaRPr lang="en-GB" sz="2400" dirty="0" smtClean="0"/>
          </a:p>
          <a:p>
            <a:pPr lvl="1"/>
            <a:r>
              <a:rPr lang="en-GB" sz="2400" dirty="0" smtClean="0"/>
              <a:t>To </a:t>
            </a:r>
            <a:r>
              <a:rPr lang="en-GB" sz="2400" dirty="0"/>
              <a:t>what extent is it incumbent on civil society groups and individuals to </a:t>
            </a:r>
            <a:r>
              <a:rPr lang="en-GB" sz="2400"/>
              <a:t>take </a:t>
            </a:r>
            <a:r>
              <a:rPr lang="en-GB" sz="2400" smtClean="0"/>
              <a:t>responsibility? </a:t>
            </a:r>
            <a:endParaRPr lang="en-US" sz="2400" dirty="0"/>
          </a:p>
        </p:txBody>
      </p:sp>
      <p:sp>
        <p:nvSpPr>
          <p:cNvPr id="4" name="Slide Number Placeholder 3"/>
          <p:cNvSpPr>
            <a:spLocks noGrp="1"/>
          </p:cNvSpPr>
          <p:nvPr>
            <p:ph type="sldNum" sz="quarter" idx="12"/>
          </p:nvPr>
        </p:nvSpPr>
        <p:spPr/>
        <p:txBody>
          <a:bodyPr/>
          <a:lstStyle/>
          <a:p>
            <a:fld id="{57BF90F0-44BE-E84A-BBCA-A570D2532112}" type="slidenum">
              <a:rPr lang="en-US" smtClean="0"/>
              <a:t>4</a:t>
            </a:fld>
            <a:endParaRPr lang="en-US"/>
          </a:p>
        </p:txBody>
      </p:sp>
    </p:spTree>
    <p:extLst>
      <p:ext uri="{BB962C8B-B14F-4D97-AF65-F5344CB8AC3E}">
        <p14:creationId xmlns:p14="http://schemas.microsoft.com/office/powerpoint/2010/main" val="13595096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3" name="Content Placeholder 2"/>
          <p:cNvSpPr>
            <a:spLocks noGrp="1"/>
          </p:cNvSpPr>
          <p:nvPr>
            <p:ph idx="1"/>
          </p:nvPr>
        </p:nvSpPr>
        <p:spPr/>
        <p:txBody>
          <a:bodyPr/>
          <a:lstStyle/>
          <a:p>
            <a:r>
              <a:rPr lang="en-US" dirty="0" smtClean="0"/>
              <a:t>Share your group discussions and reflections.</a:t>
            </a:r>
          </a:p>
          <a:p>
            <a:r>
              <a:rPr lang="en-US" dirty="0" smtClean="0"/>
              <a:t>What can we learn from these case studies?</a:t>
            </a:r>
            <a:endParaRPr lang="en-US" dirty="0"/>
          </a:p>
        </p:txBody>
      </p:sp>
    </p:spTree>
    <p:extLst>
      <p:ext uri="{BB962C8B-B14F-4D97-AF65-F5344CB8AC3E}">
        <p14:creationId xmlns:p14="http://schemas.microsoft.com/office/powerpoint/2010/main" val="29879811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Branding</a:t>
            </a:r>
            <a:endParaRPr lang="en-US" dirty="0"/>
          </a:p>
        </p:txBody>
      </p:sp>
      <p:sp>
        <p:nvSpPr>
          <p:cNvPr id="3" name="Content Placeholder 2"/>
          <p:cNvSpPr>
            <a:spLocks noGrp="1"/>
          </p:cNvSpPr>
          <p:nvPr>
            <p:ph idx="1"/>
          </p:nvPr>
        </p:nvSpPr>
        <p:spPr/>
        <p:txBody>
          <a:bodyPr/>
          <a:lstStyle/>
          <a:p>
            <a:r>
              <a:rPr lang="en-US" dirty="0" smtClean="0"/>
              <a:t>How do you use social media?</a:t>
            </a:r>
          </a:p>
          <a:p>
            <a:r>
              <a:rPr lang="en-US" dirty="0" smtClean="0"/>
              <a:t>What does your online profile tell us about you? </a:t>
            </a:r>
          </a:p>
          <a:p>
            <a:r>
              <a:rPr lang="en-US" dirty="0" smtClean="0"/>
              <a:t>Do people perform when online?</a:t>
            </a:r>
          </a:p>
          <a:p>
            <a:r>
              <a:rPr lang="en-US" dirty="0" smtClean="0"/>
              <a:t>How does your online persona compare to your offline persona?</a:t>
            </a:r>
          </a:p>
          <a:p>
            <a:endParaRPr lang="en-US" dirty="0"/>
          </a:p>
          <a:p>
            <a:pPr marL="0" indent="0">
              <a:buNone/>
            </a:pPr>
            <a:endParaRPr lang="en-US" dirty="0" smtClean="0"/>
          </a:p>
        </p:txBody>
      </p:sp>
      <p:pic>
        <p:nvPicPr>
          <p:cNvPr id="4" name="Picture 3"/>
          <p:cNvPicPr>
            <a:picLocks noChangeAspect="1"/>
          </p:cNvPicPr>
          <p:nvPr/>
        </p:nvPicPr>
        <p:blipFill>
          <a:blip r:embed="rId2"/>
          <a:stretch>
            <a:fillRect/>
          </a:stretch>
        </p:blipFill>
        <p:spPr>
          <a:xfrm>
            <a:off x="5343681" y="4775961"/>
            <a:ext cx="2575471" cy="1910053"/>
          </a:xfrm>
          <a:prstGeom prst="rect">
            <a:avLst/>
          </a:prstGeom>
        </p:spPr>
      </p:pic>
    </p:spTree>
    <p:extLst>
      <p:ext uri="{BB962C8B-B14F-4D97-AF65-F5344CB8AC3E}">
        <p14:creationId xmlns:p14="http://schemas.microsoft.com/office/powerpoint/2010/main" val="17408772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 and Internet</a:t>
            </a:r>
            <a:endParaRPr lang="en-US" dirty="0"/>
          </a:p>
        </p:txBody>
      </p:sp>
      <p:sp>
        <p:nvSpPr>
          <p:cNvPr id="3" name="Content Placeholder 2"/>
          <p:cNvSpPr>
            <a:spLocks noGrp="1"/>
          </p:cNvSpPr>
          <p:nvPr>
            <p:ph idx="1"/>
          </p:nvPr>
        </p:nvSpPr>
        <p:spPr>
          <a:xfrm>
            <a:off x="457200" y="1600200"/>
            <a:ext cx="8229600" cy="5134552"/>
          </a:xfrm>
        </p:spPr>
        <p:txBody>
          <a:bodyPr>
            <a:normAutofit fontScale="70000" lnSpcReduction="20000"/>
          </a:bodyPr>
          <a:lstStyle/>
          <a:p>
            <a:pPr marL="514350" lvl="0" indent="-514350">
              <a:buFont typeface="+mj-lt"/>
              <a:buAutoNum type="arabicPeriod"/>
            </a:pPr>
            <a:r>
              <a:rPr lang="en-GB" dirty="0"/>
              <a:t>Explore the advantages and disadvantages of using social media.</a:t>
            </a:r>
          </a:p>
          <a:p>
            <a:pPr marL="514350" lvl="0" indent="-514350">
              <a:buFont typeface="+mj-lt"/>
              <a:buAutoNum type="arabicPeriod"/>
            </a:pPr>
            <a:r>
              <a:rPr lang="en-GB" dirty="0"/>
              <a:t>Do social media platforms enable a rapid and global spread of harmful content?</a:t>
            </a:r>
          </a:p>
          <a:p>
            <a:pPr marL="514350" lvl="0" indent="-514350">
              <a:buFont typeface="+mj-lt"/>
              <a:buAutoNum type="arabicPeriod"/>
            </a:pPr>
            <a:r>
              <a:rPr lang="en-GB" dirty="0"/>
              <a:t>Does the risk of digital wildfires necessitate new forms of social media governance? How do you propose social media should be governed?</a:t>
            </a:r>
          </a:p>
          <a:p>
            <a:pPr marL="514350" lvl="0" indent="-514350">
              <a:buFont typeface="+mj-lt"/>
              <a:buAutoNum type="arabicPeriod"/>
            </a:pPr>
            <a:r>
              <a:rPr lang="en-GB" dirty="0"/>
              <a:t>Explore some examples of when social media has become harmful. Perhaps you might like to reflect on current/historical events, on your own experiences, or experiences of those you know.</a:t>
            </a:r>
          </a:p>
          <a:p>
            <a:pPr marL="514350" lvl="0" indent="-514350">
              <a:buFont typeface="+mj-lt"/>
              <a:buAutoNum type="arabicPeriod"/>
            </a:pPr>
            <a:r>
              <a:rPr lang="en-GB" dirty="0"/>
              <a:t>How do you respond to the assertion that the internet "supports and encourages freedom of speech and therefore label any increased regulation as unethical"?</a:t>
            </a:r>
          </a:p>
          <a:p>
            <a:pPr marL="514350" lvl="0" indent="-514350">
              <a:buFont typeface="+mj-lt"/>
              <a:buAutoNum type="arabicPeriod"/>
            </a:pPr>
            <a:r>
              <a:rPr lang="en-GB" dirty="0"/>
              <a:t>What impact does social media have on offline behaviour? Consider the effect of </a:t>
            </a:r>
            <a:r>
              <a:rPr lang="en-GB" dirty="0" err="1"/>
              <a:t>deindividuation</a:t>
            </a:r>
            <a:r>
              <a:rPr lang="en-GB" dirty="0"/>
              <a:t> in digital spaces.</a:t>
            </a:r>
          </a:p>
          <a:p>
            <a:pPr marL="514350" lvl="0" indent="-514350">
              <a:buFont typeface="+mj-lt"/>
              <a:buAutoNum type="arabicPeriod"/>
            </a:pPr>
            <a:r>
              <a:rPr lang="en-GB" dirty="0"/>
              <a:t>Does preventing/delaying/monitoring the posting of content signify a barrier to freedom of speech?</a:t>
            </a:r>
          </a:p>
          <a:p>
            <a:pPr marL="514350" indent="-514350">
              <a:buFont typeface="+mj-lt"/>
              <a:buAutoNum type="arabicPeriod"/>
            </a:pPr>
            <a:endParaRPr lang="en-US" dirty="0"/>
          </a:p>
        </p:txBody>
      </p:sp>
    </p:spTree>
    <p:extLst>
      <p:ext uri="{BB962C8B-B14F-4D97-AF65-F5344CB8AC3E}">
        <p14:creationId xmlns:p14="http://schemas.microsoft.com/office/powerpoint/2010/main" val="25400862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Online</a:t>
            </a:r>
            <a:endParaRPr lang="en-US" dirty="0"/>
          </a:p>
        </p:txBody>
      </p:sp>
      <p:sp>
        <p:nvSpPr>
          <p:cNvPr id="3" name="Content Placeholder 2"/>
          <p:cNvSpPr>
            <a:spLocks noGrp="1"/>
          </p:cNvSpPr>
          <p:nvPr>
            <p:ph idx="1"/>
          </p:nvPr>
        </p:nvSpPr>
        <p:spPr>
          <a:xfrm>
            <a:off x="457200" y="1600200"/>
            <a:ext cx="8229600" cy="5101129"/>
          </a:xfrm>
        </p:spPr>
        <p:txBody>
          <a:bodyPr>
            <a:normAutofit fontScale="62500" lnSpcReduction="20000"/>
          </a:bodyPr>
          <a:lstStyle/>
          <a:p>
            <a:pPr marL="514350" lvl="0" indent="-514350">
              <a:buFont typeface="+mj-lt"/>
              <a:buAutoNum type="arabicPeriod"/>
            </a:pPr>
            <a:r>
              <a:rPr lang="en-GB" dirty="0"/>
              <a:t>Imagine you were creating a module for secondary schools on "Digital Maturity and Resilience", what would it include? How can we take care of our digital selves?</a:t>
            </a:r>
          </a:p>
          <a:p>
            <a:pPr marL="514350" lvl="0" indent="-514350">
              <a:buFont typeface="+mj-lt"/>
              <a:buAutoNum type="arabicPeriod"/>
            </a:pPr>
            <a:r>
              <a:rPr lang="en-GB" dirty="0"/>
              <a:t>Imagine you were asked to draw a creative representation of a digital wildfire, what would it look like? Take a picture of your digital wildfire and post online or write a creative story demonstrating the effect of digital wildfires.</a:t>
            </a:r>
          </a:p>
          <a:p>
            <a:pPr marL="514350" lvl="0" indent="-514350">
              <a:buFont typeface="+mj-lt"/>
              <a:buAutoNum type="arabicPeriod"/>
            </a:pPr>
            <a:r>
              <a:rPr lang="en-GB" dirty="0"/>
              <a:t>“Establishing reasonable limits to legal freedoms of online speech is difficult because social media is a recent phenomenon, and digital social norms are not yet well established.” Discuss.</a:t>
            </a:r>
          </a:p>
          <a:p>
            <a:pPr marL="514350" lvl="0" indent="-514350">
              <a:buFont typeface="+mj-lt"/>
              <a:buAutoNum type="arabicPeriod"/>
            </a:pPr>
            <a:r>
              <a:rPr lang="en-GB" dirty="0"/>
              <a:t>Social media is no more vulnerable to rumours than any other form of communication. Discuss.</a:t>
            </a:r>
          </a:p>
          <a:p>
            <a:pPr marL="514350" lvl="0" indent="-514350">
              <a:buFont typeface="+mj-lt"/>
              <a:buAutoNum type="arabicPeriod"/>
            </a:pPr>
            <a:r>
              <a:rPr lang="en-GB" dirty="0"/>
              <a:t>“The best response to bad speech is more speech… Online communities have a right to ostracize, call out, criticize bad actors.” Discuss.</a:t>
            </a:r>
          </a:p>
          <a:p>
            <a:pPr marL="514350" lvl="0" indent="-514350">
              <a:buFont typeface="+mj-lt"/>
              <a:buAutoNum type="arabicPeriod"/>
            </a:pPr>
            <a:r>
              <a:rPr lang="en-GB" dirty="0"/>
              <a:t>How is social media used to expose people who have behaved inappropriately? Examine some examples of </a:t>
            </a:r>
            <a:r>
              <a:rPr lang="en-GB" dirty="0" err="1"/>
              <a:t>digilantism</a:t>
            </a:r>
            <a:r>
              <a:rPr lang="en-GB" dirty="0"/>
              <a:t> in social media.</a:t>
            </a:r>
          </a:p>
          <a:p>
            <a:pPr marL="514350" lvl="0" indent="-514350">
              <a:buFont typeface="+mj-lt"/>
              <a:buAutoNum type="arabicPeriod"/>
            </a:pPr>
            <a:r>
              <a:rPr lang="en-GB" dirty="0"/>
              <a:t>How we can govern social media - is technology part of the answer?</a:t>
            </a:r>
          </a:p>
          <a:p>
            <a:endParaRPr lang="en-US" dirty="0"/>
          </a:p>
        </p:txBody>
      </p:sp>
    </p:spTree>
    <p:extLst>
      <p:ext uri="{BB962C8B-B14F-4D97-AF65-F5344CB8AC3E}">
        <p14:creationId xmlns:p14="http://schemas.microsoft.com/office/powerpoint/2010/main" val="30086296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Abstracts and Conference</a:t>
            </a:r>
            <a:endParaRPr lang="en-US" dirty="0"/>
          </a:p>
        </p:txBody>
      </p:sp>
      <p:sp>
        <p:nvSpPr>
          <p:cNvPr id="3" name="Content Placeholder 2"/>
          <p:cNvSpPr>
            <a:spLocks noGrp="1"/>
          </p:cNvSpPr>
          <p:nvPr>
            <p:ph idx="1"/>
          </p:nvPr>
        </p:nvSpPr>
        <p:spPr/>
        <p:txBody>
          <a:bodyPr/>
          <a:lstStyle/>
          <a:p>
            <a:r>
              <a:rPr lang="en-US" dirty="0" smtClean="0"/>
              <a:t>Review abstracts </a:t>
            </a:r>
            <a:r>
              <a:rPr lang="mr-IN" dirty="0" smtClean="0"/>
              <a:t>–</a:t>
            </a:r>
            <a:r>
              <a:rPr lang="en-US" dirty="0" smtClean="0"/>
              <a:t> offer advice and make plans for group presentation.</a:t>
            </a:r>
          </a:p>
          <a:p>
            <a:r>
              <a:rPr lang="en-US" dirty="0" smtClean="0"/>
              <a:t>Discuss with chair questions.</a:t>
            </a:r>
          </a:p>
          <a:p>
            <a:r>
              <a:rPr lang="en-US" dirty="0" smtClean="0"/>
              <a:t>Any questions</a:t>
            </a:r>
          </a:p>
          <a:p>
            <a:endParaRPr lang="en-US" dirty="0"/>
          </a:p>
        </p:txBody>
      </p:sp>
    </p:spTree>
    <p:extLst>
      <p:ext uri="{BB962C8B-B14F-4D97-AF65-F5344CB8AC3E}">
        <p14:creationId xmlns:p14="http://schemas.microsoft.com/office/powerpoint/2010/main" val="27906598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2020</a:t>
            </a:r>
            <a:endParaRPr lang="en-US" dirty="0"/>
          </a:p>
        </p:txBody>
      </p:sp>
      <p:sp>
        <p:nvSpPr>
          <p:cNvPr id="3" name="Content Placeholder 2"/>
          <p:cNvSpPr>
            <a:spLocks noGrp="1"/>
          </p:cNvSpPr>
          <p:nvPr>
            <p:ph idx="1"/>
          </p:nvPr>
        </p:nvSpPr>
        <p:spPr/>
        <p:txBody>
          <a:bodyPr/>
          <a:lstStyle/>
          <a:p>
            <a:r>
              <a:rPr lang="en-US" dirty="0" smtClean="0"/>
              <a:t>What censorship topics would you like to see included next year?</a:t>
            </a:r>
          </a:p>
          <a:p>
            <a:r>
              <a:rPr lang="en-US" dirty="0" smtClean="0"/>
              <a:t>Moodle Module Feedback</a:t>
            </a:r>
            <a:endParaRPr lang="en-US" dirty="0"/>
          </a:p>
        </p:txBody>
      </p:sp>
    </p:spTree>
    <p:extLst>
      <p:ext uri="{BB962C8B-B14F-4D97-AF65-F5344CB8AC3E}">
        <p14:creationId xmlns:p14="http://schemas.microsoft.com/office/powerpoint/2010/main" val="513622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Wildfires</a:t>
            </a:r>
            <a:endParaRPr lang="en-US" dirty="0"/>
          </a:p>
        </p:txBody>
      </p:sp>
      <p:sp>
        <p:nvSpPr>
          <p:cNvPr id="3" name="Content Placeholder 2"/>
          <p:cNvSpPr>
            <a:spLocks noGrp="1"/>
          </p:cNvSpPr>
          <p:nvPr>
            <p:ph idx="1"/>
          </p:nvPr>
        </p:nvSpPr>
        <p:spPr/>
        <p:txBody>
          <a:bodyPr/>
          <a:lstStyle/>
          <a:p>
            <a:r>
              <a:rPr lang="en-US" dirty="0" smtClean="0"/>
              <a:t>“Global risk of digital wildfires = the rapid viral spread of information that is either intentionally or unintentionally misleading or provocative with serious consequences”</a:t>
            </a:r>
          </a:p>
          <a:p>
            <a:r>
              <a:rPr lang="en-US" dirty="0" smtClean="0"/>
              <a:t>World Economic Forum 2013: Digital Wildfires in a </a:t>
            </a:r>
            <a:r>
              <a:rPr lang="en-US" dirty="0" err="1" smtClean="0"/>
              <a:t>hyperconnected</a:t>
            </a:r>
            <a:r>
              <a:rPr lang="en-US" dirty="0" smtClean="0"/>
              <a:t> world</a:t>
            </a:r>
            <a:endParaRPr lang="en-US" dirty="0"/>
          </a:p>
        </p:txBody>
      </p:sp>
    </p:spTree>
    <p:extLst>
      <p:ext uri="{BB962C8B-B14F-4D97-AF65-F5344CB8AC3E}">
        <p14:creationId xmlns:p14="http://schemas.microsoft.com/office/powerpoint/2010/main" val="1454942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000000"/>
                </a:solidFill>
              </a:rPr>
              <a:t>Digital wildfires as a challenge to the governance of social </a:t>
            </a:r>
            <a:r>
              <a:rPr lang="en-GB" dirty="0" smtClean="0">
                <a:solidFill>
                  <a:srgbClr val="000000"/>
                </a:solidFill>
              </a:rPr>
              <a:t>media</a:t>
            </a:r>
            <a:endParaRPr lang="en-US" dirty="0">
              <a:solidFill>
                <a:srgbClr val="000000"/>
              </a:solidFill>
            </a:endParaRPr>
          </a:p>
        </p:txBody>
      </p:sp>
      <p:sp>
        <p:nvSpPr>
          <p:cNvPr id="3" name="Content Placeholder 2"/>
          <p:cNvSpPr>
            <a:spLocks noGrp="1"/>
          </p:cNvSpPr>
          <p:nvPr>
            <p:ph idx="1"/>
          </p:nvPr>
        </p:nvSpPr>
        <p:spPr>
          <a:xfrm>
            <a:off x="685800" y="1955801"/>
            <a:ext cx="8229600" cy="3708400"/>
          </a:xfrm>
        </p:spPr>
        <p:txBody>
          <a:bodyPr>
            <a:normAutofit/>
          </a:bodyPr>
          <a:lstStyle/>
          <a:p>
            <a:pPr marL="0" indent="0" algn="ctr">
              <a:buNone/>
            </a:pPr>
            <a:r>
              <a:rPr lang="en-GB" sz="3600" b="1" dirty="0">
                <a:solidFill>
                  <a:srgbClr val="000000"/>
                </a:solidFill>
              </a:rPr>
              <a:t>“</a:t>
            </a:r>
            <a:r>
              <a:rPr lang="en-US" sz="3600" b="1" i="1" dirty="0">
                <a:solidFill>
                  <a:srgbClr val="000000"/>
                </a:solidFill>
              </a:rPr>
              <a:t>Establishing reasonable limits to legal freedoms of online speech is difficult because social media is a recent phenomenon, and digital social norms are not yet well </a:t>
            </a:r>
            <a:r>
              <a:rPr lang="en-US" sz="3600" b="1" i="1" dirty="0" smtClean="0">
                <a:solidFill>
                  <a:srgbClr val="000000"/>
                </a:solidFill>
              </a:rPr>
              <a:t>established.”</a:t>
            </a:r>
            <a:endParaRPr lang="en-US" sz="3600" b="1" i="1" dirty="0">
              <a:solidFill>
                <a:srgbClr val="000000"/>
              </a:solidFill>
            </a:endParaRPr>
          </a:p>
        </p:txBody>
      </p:sp>
      <p:sp>
        <p:nvSpPr>
          <p:cNvPr id="4" name="Slide Number Placeholder 3"/>
          <p:cNvSpPr>
            <a:spLocks noGrp="1"/>
          </p:cNvSpPr>
          <p:nvPr>
            <p:ph type="sldNum" sz="quarter" idx="12"/>
          </p:nvPr>
        </p:nvSpPr>
        <p:spPr/>
        <p:txBody>
          <a:bodyPr/>
          <a:lstStyle/>
          <a:p>
            <a:fld id="{57BF90F0-44BE-E84A-BBCA-A570D2532112}" type="slidenum">
              <a:rPr lang="en-US" smtClean="0"/>
              <a:t>6</a:t>
            </a:fld>
            <a:endParaRPr lang="en-US"/>
          </a:p>
        </p:txBody>
      </p:sp>
    </p:spTree>
    <p:extLst>
      <p:ext uri="{BB962C8B-B14F-4D97-AF65-F5344CB8AC3E}">
        <p14:creationId xmlns:p14="http://schemas.microsoft.com/office/powerpoint/2010/main" val="764227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Wildfires</a:t>
            </a:r>
            <a:endParaRPr lang="en-US" dirty="0"/>
          </a:p>
        </p:txBody>
      </p:sp>
      <p:sp>
        <p:nvSpPr>
          <p:cNvPr id="3" name="Content Placeholder 2"/>
          <p:cNvSpPr>
            <a:spLocks noGrp="1"/>
          </p:cNvSpPr>
          <p:nvPr>
            <p:ph idx="1"/>
          </p:nvPr>
        </p:nvSpPr>
        <p:spPr>
          <a:xfrm>
            <a:off x="457200" y="1600200"/>
            <a:ext cx="8229600" cy="4525963"/>
          </a:xfrm>
        </p:spPr>
        <p:txBody>
          <a:bodyPr>
            <a:normAutofit fontScale="77500" lnSpcReduction="20000"/>
          </a:bodyPr>
          <a:lstStyle/>
          <a:p>
            <a:r>
              <a:rPr lang="en-US" dirty="0" smtClean="0"/>
              <a:t>“Oxford Street: What happened to cause ‘terror’ scare in central London?”</a:t>
            </a:r>
          </a:p>
          <a:p>
            <a:r>
              <a:rPr lang="en-US" dirty="0">
                <a:hlinkClick r:id="rId2"/>
              </a:rPr>
              <a:t>https://news.sky.com/story/oxford-circus-what-happened-to-cause-terror-scare-in-central-london-</a:t>
            </a:r>
            <a:r>
              <a:rPr lang="en-US" dirty="0" smtClean="0">
                <a:hlinkClick r:id="rId2"/>
              </a:rPr>
              <a:t>11142665</a:t>
            </a:r>
            <a:endParaRPr lang="en-US" dirty="0" smtClean="0"/>
          </a:p>
          <a:p>
            <a:r>
              <a:rPr lang="en-US" dirty="0" smtClean="0"/>
              <a:t>“Burned to death because of a </a:t>
            </a:r>
            <a:r>
              <a:rPr lang="en-US" dirty="0" err="1" smtClean="0"/>
              <a:t>rumour</a:t>
            </a:r>
            <a:r>
              <a:rPr lang="en-US" dirty="0" smtClean="0"/>
              <a:t> on </a:t>
            </a:r>
            <a:r>
              <a:rPr lang="en-US" dirty="0" err="1" smtClean="0"/>
              <a:t>WhatsApp</a:t>
            </a:r>
            <a:r>
              <a:rPr lang="en-US" dirty="0" smtClean="0"/>
              <a:t>”</a:t>
            </a:r>
          </a:p>
          <a:p>
            <a:r>
              <a:rPr lang="en-US" dirty="0">
                <a:hlinkClick r:id="rId3"/>
              </a:rPr>
              <a:t>https://www.bbc.co.uk/news/world-latin-america-</a:t>
            </a:r>
            <a:r>
              <a:rPr lang="en-US" dirty="0" smtClean="0">
                <a:hlinkClick r:id="rId3"/>
              </a:rPr>
              <a:t>46145986</a:t>
            </a:r>
            <a:endParaRPr lang="en-US" dirty="0" smtClean="0"/>
          </a:p>
          <a:p>
            <a:r>
              <a:rPr lang="en-US" dirty="0" smtClean="0"/>
              <a:t>“India </a:t>
            </a:r>
            <a:r>
              <a:rPr lang="en-US" dirty="0" err="1" smtClean="0"/>
              <a:t>WhatsApp</a:t>
            </a:r>
            <a:r>
              <a:rPr lang="en-US" dirty="0" smtClean="0"/>
              <a:t> </a:t>
            </a:r>
            <a:r>
              <a:rPr lang="en-US" dirty="0" err="1" smtClean="0"/>
              <a:t>rumours</a:t>
            </a:r>
            <a:r>
              <a:rPr lang="en-US" dirty="0" smtClean="0"/>
              <a:t>: Mob kills man in latest attack, 30 arrested”</a:t>
            </a:r>
          </a:p>
          <a:p>
            <a:r>
              <a:rPr lang="en-US" dirty="0">
                <a:hlinkClick r:id="rId4"/>
              </a:rPr>
              <a:t>https://edition.cnn.com/2018/07/16/asia/india-whatsapp-lynching-intl</a:t>
            </a:r>
            <a:r>
              <a:rPr lang="en-US" dirty="0" smtClean="0">
                <a:hlinkClick r:id="rId4"/>
              </a:rPr>
              <a:t>/</a:t>
            </a:r>
            <a:endParaRPr lang="en-US" dirty="0" smtClean="0"/>
          </a:p>
          <a:p>
            <a:r>
              <a:rPr lang="en-US" dirty="0">
                <a:hlinkClick r:id="rId5"/>
              </a:rPr>
              <a:t>https://edition.cnn.com/2019/01/21/tech/whatsapp-forwarding-limits-india/</a:t>
            </a:r>
            <a:r>
              <a:rPr lang="en-US" dirty="0" smtClean="0">
                <a:hlinkClick r:id="rId5"/>
              </a:rPr>
              <a:t>index.html</a:t>
            </a:r>
            <a:endParaRPr lang="en-US" dirty="0" smtClean="0"/>
          </a:p>
          <a:p>
            <a:endParaRPr lang="en-US" dirty="0"/>
          </a:p>
        </p:txBody>
      </p:sp>
      <p:pic>
        <p:nvPicPr>
          <p:cNvPr id="4" name="Picture 3"/>
          <p:cNvPicPr>
            <a:picLocks noChangeAspect="1"/>
          </p:cNvPicPr>
          <p:nvPr/>
        </p:nvPicPr>
        <p:blipFill>
          <a:blip r:embed="rId6"/>
          <a:stretch>
            <a:fillRect/>
          </a:stretch>
        </p:blipFill>
        <p:spPr>
          <a:xfrm>
            <a:off x="6660537" y="20690"/>
            <a:ext cx="2483463" cy="1396948"/>
          </a:xfrm>
          <a:prstGeom prst="rect">
            <a:avLst/>
          </a:prstGeom>
        </p:spPr>
      </p:pic>
      <p:pic>
        <p:nvPicPr>
          <p:cNvPr id="6" name="Picture 5"/>
          <p:cNvPicPr>
            <a:picLocks noChangeAspect="1"/>
          </p:cNvPicPr>
          <p:nvPr/>
        </p:nvPicPr>
        <p:blipFill>
          <a:blip r:embed="rId7"/>
          <a:stretch>
            <a:fillRect/>
          </a:stretch>
        </p:blipFill>
        <p:spPr>
          <a:xfrm>
            <a:off x="0" y="-31977"/>
            <a:ext cx="2450777" cy="1632177"/>
          </a:xfrm>
          <a:prstGeom prst="rect">
            <a:avLst/>
          </a:prstGeom>
        </p:spPr>
      </p:pic>
      <p:pic>
        <p:nvPicPr>
          <p:cNvPr id="7" name="Picture 6"/>
          <p:cNvPicPr>
            <a:picLocks noChangeAspect="1"/>
          </p:cNvPicPr>
          <p:nvPr/>
        </p:nvPicPr>
        <p:blipFill>
          <a:blip r:embed="rId8"/>
          <a:stretch>
            <a:fillRect/>
          </a:stretch>
        </p:blipFill>
        <p:spPr>
          <a:xfrm>
            <a:off x="6700568" y="5485919"/>
            <a:ext cx="2443432" cy="1372081"/>
          </a:xfrm>
          <a:prstGeom prst="rect">
            <a:avLst/>
          </a:prstGeom>
        </p:spPr>
      </p:pic>
    </p:spTree>
    <p:extLst>
      <p:ext uri="{BB962C8B-B14F-4D97-AF65-F5344CB8AC3E}">
        <p14:creationId xmlns:p14="http://schemas.microsoft.com/office/powerpoint/2010/main" val="3049028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Saves Lives</a:t>
            </a:r>
            <a:endParaRPr lang="en-US" dirty="0"/>
          </a:p>
        </p:txBody>
      </p:sp>
      <p:sp>
        <p:nvSpPr>
          <p:cNvPr id="3" name="Content Placeholder 2"/>
          <p:cNvSpPr>
            <a:spLocks noGrp="1"/>
          </p:cNvSpPr>
          <p:nvPr>
            <p:ph idx="1"/>
          </p:nvPr>
        </p:nvSpPr>
        <p:spPr>
          <a:xfrm>
            <a:off x="457200" y="1600200"/>
            <a:ext cx="5620043" cy="4525963"/>
          </a:xfrm>
        </p:spPr>
        <p:txBody>
          <a:bodyPr>
            <a:normAutofit/>
          </a:bodyPr>
          <a:lstStyle/>
          <a:p>
            <a:r>
              <a:rPr lang="en-US" dirty="0" smtClean="0"/>
              <a:t>Weather Warnings</a:t>
            </a:r>
          </a:p>
          <a:p>
            <a:pPr lvl="1"/>
            <a:r>
              <a:rPr lang="en-US" dirty="0" smtClean="0"/>
              <a:t>Weather updates sent to phones</a:t>
            </a:r>
          </a:p>
          <a:p>
            <a:pPr lvl="1"/>
            <a:r>
              <a:rPr lang="en-US" dirty="0" smtClean="0"/>
              <a:t>Evacuation information</a:t>
            </a:r>
          </a:p>
          <a:p>
            <a:pPr lvl="1"/>
            <a:r>
              <a:rPr lang="en-US" dirty="0" smtClean="0"/>
              <a:t>Contact emergency workers</a:t>
            </a:r>
          </a:p>
          <a:p>
            <a:pPr lvl="1"/>
            <a:r>
              <a:rPr lang="en-US" dirty="0" smtClean="0"/>
              <a:t>Hoax/</a:t>
            </a:r>
            <a:r>
              <a:rPr lang="en-US" dirty="0" err="1" smtClean="0"/>
              <a:t>Rumour</a:t>
            </a:r>
            <a:r>
              <a:rPr lang="en-US" dirty="0" smtClean="0"/>
              <a:t>/False Information</a:t>
            </a:r>
          </a:p>
          <a:p>
            <a:pPr lvl="1"/>
            <a:endParaRPr lang="en-US" dirty="0"/>
          </a:p>
        </p:txBody>
      </p:sp>
      <p:pic>
        <p:nvPicPr>
          <p:cNvPr id="4" name="Picture 3"/>
          <p:cNvPicPr>
            <a:picLocks noChangeAspect="1"/>
          </p:cNvPicPr>
          <p:nvPr/>
        </p:nvPicPr>
        <p:blipFill>
          <a:blip r:embed="rId3"/>
          <a:stretch>
            <a:fillRect/>
          </a:stretch>
        </p:blipFill>
        <p:spPr>
          <a:xfrm>
            <a:off x="5742046" y="3038176"/>
            <a:ext cx="3401954" cy="3756324"/>
          </a:xfrm>
          <a:prstGeom prst="rect">
            <a:avLst/>
          </a:prstGeom>
        </p:spPr>
      </p:pic>
    </p:spTree>
    <p:extLst>
      <p:ext uri="{BB962C8B-B14F-4D97-AF65-F5344CB8AC3E}">
        <p14:creationId xmlns:p14="http://schemas.microsoft.com/office/powerpoint/2010/main" val="656296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Solutions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Hala</a:t>
            </a:r>
            <a:r>
              <a:rPr lang="en-US" dirty="0" smtClean="0"/>
              <a:t> System </a:t>
            </a:r>
            <a:r>
              <a:rPr lang="mr-IN" dirty="0" smtClean="0"/>
              <a:t>–</a:t>
            </a:r>
            <a:r>
              <a:rPr lang="en-US" dirty="0" smtClean="0"/>
              <a:t> reduce the number of casualties in Syria caused by air strikes by 27% by sending alerts via social media to civilians and aid workers that a certain area is likely to come under heavy bombardment and the duration of the raids</a:t>
            </a:r>
          </a:p>
          <a:p>
            <a:r>
              <a:rPr lang="en-US" dirty="0">
                <a:hlinkClick r:id="rId2"/>
              </a:rPr>
              <a:t>https://halasystems.com</a:t>
            </a:r>
            <a:r>
              <a:rPr lang="en-US" dirty="0" smtClean="0">
                <a:hlinkClick r:id="rId2"/>
              </a:rPr>
              <a:t>/</a:t>
            </a:r>
            <a:endParaRPr lang="en-US" dirty="0" smtClean="0"/>
          </a:p>
          <a:p>
            <a:r>
              <a:rPr lang="en-US" dirty="0" smtClean="0"/>
              <a:t>Digital Volunteers</a:t>
            </a:r>
          </a:p>
          <a:p>
            <a:r>
              <a:rPr lang="en-US" dirty="0" smtClean="0"/>
              <a:t>Digital Humanitarian Network:</a:t>
            </a:r>
          </a:p>
          <a:p>
            <a:r>
              <a:rPr lang="en-US" dirty="0">
                <a:hlinkClick r:id="rId3"/>
              </a:rPr>
              <a:t>http://digitalhumanitarians.com/</a:t>
            </a:r>
            <a:r>
              <a:rPr lang="en-US" dirty="0" smtClean="0">
                <a:hlinkClick r:id="rId3"/>
              </a:rPr>
              <a:t>about</a:t>
            </a:r>
            <a:endParaRPr lang="en-US" dirty="0" smtClean="0"/>
          </a:p>
          <a:p>
            <a:r>
              <a:rPr lang="en-US" dirty="0" smtClean="0"/>
              <a:t>Food waste apps</a:t>
            </a:r>
            <a:endParaRPr lang="en-US" dirty="0" smtClean="0"/>
          </a:p>
          <a:p>
            <a:endParaRPr lang="en-US" dirty="0"/>
          </a:p>
        </p:txBody>
      </p:sp>
    </p:spTree>
    <p:extLst>
      <p:ext uri="{BB962C8B-B14F-4D97-AF65-F5344CB8AC3E}">
        <p14:creationId xmlns:p14="http://schemas.microsoft.com/office/powerpoint/2010/main" val="38006752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777</TotalTime>
  <Words>4092</Words>
  <Application>Microsoft Macintosh PowerPoint</Application>
  <PresentationFormat>On-screen Show (4:3)</PresentationFormat>
  <Paragraphs>263</Paragraphs>
  <Slides>45</Slides>
  <Notes>12</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Digital Wildfires and the challenges of governance in social media </vt:lpstr>
      <vt:lpstr>Overview</vt:lpstr>
      <vt:lpstr>What is Social Informatics?</vt:lpstr>
      <vt:lpstr>The Rise of Social Media</vt:lpstr>
      <vt:lpstr>Digital Wildfires</vt:lpstr>
      <vt:lpstr>Digital wildfires as a challenge to the governance of social media</vt:lpstr>
      <vt:lpstr>Digital Wildfires</vt:lpstr>
      <vt:lpstr>Social Media Saves Lives</vt:lpstr>
      <vt:lpstr>Advanced Solutions</vt:lpstr>
      <vt:lpstr>Social Media: Some Statistics</vt:lpstr>
      <vt:lpstr>Regulation vs Freedom</vt:lpstr>
      <vt:lpstr>Social Media</vt:lpstr>
      <vt:lpstr>Object to Subject</vt:lpstr>
      <vt:lpstr>Digitise Baby</vt:lpstr>
      <vt:lpstr>Pressure to be Online</vt:lpstr>
      <vt:lpstr>Digital Literacy</vt:lpstr>
      <vt:lpstr>UK Safest place to be online?</vt:lpstr>
      <vt:lpstr>Responsibilisation</vt:lpstr>
      <vt:lpstr>Regulation at Home</vt:lpstr>
      <vt:lpstr>Sharenting</vt:lpstr>
      <vt:lpstr>Disparity in Knowledge</vt:lpstr>
      <vt:lpstr>Online-Offline</vt:lpstr>
      <vt:lpstr>Digital Body</vt:lpstr>
      <vt:lpstr>Deindividuation</vt:lpstr>
      <vt:lpstr>Privacy</vt:lpstr>
      <vt:lpstr>Internet on our own terms</vt:lpstr>
      <vt:lpstr>Snapchat Terms and Conditions</vt:lpstr>
      <vt:lpstr>Hate Speech</vt:lpstr>
      <vt:lpstr>Caroline Criado-Perez</vt:lpstr>
      <vt:lpstr>Digilantism</vt:lpstr>
      <vt:lpstr>Dimensions of digilantism</vt:lpstr>
      <vt:lpstr>Cat in the bin woman</vt:lpstr>
      <vt:lpstr>Aftermath</vt:lpstr>
      <vt:lpstr>Justine Sacco</vt:lpstr>
      <vt:lpstr>Aftermath</vt:lpstr>
      <vt:lpstr>Important features of this case</vt:lpstr>
      <vt:lpstr>Legal regulation </vt:lpstr>
      <vt:lpstr>Opportunities to further responsible governance of social media</vt:lpstr>
      <vt:lpstr>Paris Brown’s Twitter Comments</vt:lpstr>
      <vt:lpstr>Case Studies</vt:lpstr>
      <vt:lpstr>Online Branding</vt:lpstr>
      <vt:lpstr>Governance and Internet</vt:lpstr>
      <vt:lpstr>Freedom Online</vt:lpstr>
      <vt:lpstr>Abstracts and Conference</vt:lpstr>
      <vt:lpstr>2020</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38</cp:revision>
  <dcterms:created xsi:type="dcterms:W3CDTF">2019-03-03T22:45:49Z</dcterms:created>
  <dcterms:modified xsi:type="dcterms:W3CDTF">2019-03-05T11:58:15Z</dcterms:modified>
</cp:coreProperties>
</file>