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77" r:id="rId2"/>
    <p:sldId id="304" r:id="rId3"/>
    <p:sldId id="305" r:id="rId4"/>
    <p:sldId id="306" r:id="rId5"/>
    <p:sldId id="279" r:id="rId6"/>
    <p:sldId id="278" r:id="rId7"/>
    <p:sldId id="280" r:id="rId8"/>
    <p:sldId id="281" r:id="rId9"/>
    <p:sldId id="282" r:id="rId10"/>
    <p:sldId id="265" r:id="rId11"/>
    <p:sldId id="284" r:id="rId12"/>
    <p:sldId id="285" r:id="rId13"/>
    <p:sldId id="287" r:id="rId14"/>
    <p:sldId id="289" r:id="rId15"/>
    <p:sldId id="288" r:id="rId16"/>
    <p:sldId id="290" r:id="rId17"/>
    <p:sldId id="292" r:id="rId18"/>
    <p:sldId id="293" r:id="rId19"/>
    <p:sldId id="296" r:id="rId20"/>
    <p:sldId id="297" r:id="rId21"/>
    <p:sldId id="298" r:id="rId22"/>
    <p:sldId id="294" r:id="rId23"/>
    <p:sldId id="295" r:id="rId24"/>
    <p:sldId id="291" r:id="rId25"/>
    <p:sldId id="299" r:id="rId26"/>
    <p:sldId id="300" r:id="rId27"/>
    <p:sldId id="302" r:id="rId28"/>
    <p:sldId id="303" r:id="rId29"/>
    <p:sldId id="301" r:id="rId30"/>
    <p:sldId id="283"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1937" autoAdjust="0"/>
  </p:normalViewPr>
  <p:slideViewPr>
    <p:cSldViewPr>
      <p:cViewPr varScale="1">
        <p:scale>
          <a:sx n="78" d="100"/>
          <a:sy n="78" d="100"/>
        </p:scale>
        <p:origin x="135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2C3B01-0B6A-4BA5-96DD-625942CBDCA6}" type="datetimeFigureOut">
              <a:rPr lang="en-GB" smtClean="0"/>
              <a:t>17/06/2015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0DC7E7-6AF2-4FE6-A1AC-10578B9F28A3}" type="slidenum">
              <a:rPr lang="en-GB" smtClean="0"/>
              <a:t>‹#›</a:t>
            </a:fld>
            <a:endParaRPr lang="en-GB"/>
          </a:p>
        </p:txBody>
      </p:sp>
    </p:spTree>
    <p:extLst>
      <p:ext uri="{BB962C8B-B14F-4D97-AF65-F5344CB8AC3E}">
        <p14:creationId xmlns:p14="http://schemas.microsoft.com/office/powerpoint/2010/main" val="202218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5</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F5A43AF-5D06-4C5A-B967-C783059B172C}" type="slidenum">
              <a:rPr lang="en-US"/>
              <a:pPr/>
              <a:t>14</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t>Selective toxicity - greater harm to microbes than host, done by interfering with essential biological processes common in bacteria but not human cells.</a:t>
            </a:r>
          </a:p>
          <a:p>
            <a:pPr lvl="1" eaLnBrk="1" hangingPunct="1"/>
            <a:r>
              <a:rPr lang="en-US" dirty="0" smtClean="0"/>
              <a:t>  	LD</a:t>
            </a:r>
            <a:r>
              <a:rPr lang="en-US" baseline="-25000" dirty="0" smtClean="0"/>
              <a:t>50</a:t>
            </a:r>
            <a:r>
              <a:rPr lang="en-US" dirty="0" smtClean="0"/>
              <a:t> vs. MIC - Therapeutic index (the lowest dose toxic to the patient divided by the dose typically used for therapy).  High TI are less toxic to the patient.</a:t>
            </a:r>
          </a:p>
          <a:p>
            <a:pPr eaLnBrk="1" hangingPunct="1"/>
            <a:r>
              <a:rPr lang="en-US" dirty="0" smtClean="0"/>
              <a:t>Bactericidal vs. bacteriostatic</a:t>
            </a:r>
          </a:p>
          <a:p>
            <a:pPr eaLnBrk="1" hangingPunct="1"/>
            <a:r>
              <a:rPr lang="en-US" dirty="0" smtClean="0"/>
              <a:t>Static rely on normal host defenses to kill or eliminate the pathogen after its growth has been inhibited.  (UTIs)  CIDAL given when host defenses cannot be relied on to remove or destroy pathogen.</a:t>
            </a:r>
          </a:p>
          <a:p>
            <a:pPr eaLnBrk="1" hangingPunct="1"/>
            <a:r>
              <a:rPr lang="en-US" dirty="0" smtClean="0"/>
              <a:t>Favorable pharmacokinetics - drug </a:t>
            </a:r>
            <a:r>
              <a:rPr lang="en-US" dirty="0" err="1" smtClean="0"/>
              <a:t>interxns</a:t>
            </a:r>
            <a:r>
              <a:rPr lang="en-US" dirty="0" smtClean="0"/>
              <a:t>, how drug is distributed, metabolized and excreted in body  (unstable in acid, can it cross the Blood-brain barrier, etc)</a:t>
            </a:r>
          </a:p>
          <a:p>
            <a:pPr eaLnBrk="1" hangingPunct="1"/>
            <a:r>
              <a:rPr lang="en-US" dirty="0" smtClean="0"/>
              <a:t>Spectrum of activity </a:t>
            </a:r>
          </a:p>
          <a:p>
            <a:pPr eaLnBrk="1" hangingPunct="1"/>
            <a:r>
              <a:rPr lang="en-US" dirty="0" smtClean="0"/>
              <a:t>	broad spectrum - wide</a:t>
            </a:r>
          </a:p>
          <a:p>
            <a:pPr eaLnBrk="1" hangingPunct="1"/>
            <a:r>
              <a:rPr lang="en-US" dirty="0" smtClean="0"/>
              <a:t>	Narrow spectrum - narrow range (pathogen must be </a:t>
            </a:r>
            <a:r>
              <a:rPr lang="en-US" dirty="0" err="1" smtClean="0"/>
              <a:t>ID’d</a:t>
            </a:r>
            <a:r>
              <a:rPr lang="en-US" dirty="0" smtClean="0"/>
              <a:t>)</a:t>
            </a:r>
          </a:p>
          <a:p>
            <a:pPr eaLnBrk="1" hangingPunct="1"/>
            <a:r>
              <a:rPr lang="en-US" dirty="0" smtClean="0"/>
              <a:t>Lack of “side effects” allergic, toxic side effects, suppress normal flora</a:t>
            </a:r>
          </a:p>
          <a:p>
            <a:pPr eaLnBrk="1" hangingPunct="1"/>
            <a:r>
              <a:rPr lang="en-US" dirty="0" smtClean="0"/>
              <a:t>Little resistance development</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3119441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F5A43AF-5D06-4C5A-B967-C783059B172C}" type="slidenum">
              <a:rPr lang="en-US"/>
              <a:pPr/>
              <a:t>15</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t>Selective toxicity - greater harm to microbes than host, done by interfering with essential biological processes common in bacteria but not human cells.</a:t>
            </a:r>
          </a:p>
          <a:p>
            <a:pPr lvl="1" eaLnBrk="1" hangingPunct="1"/>
            <a:r>
              <a:rPr lang="en-US" dirty="0" smtClean="0"/>
              <a:t>  	LD</a:t>
            </a:r>
            <a:r>
              <a:rPr lang="en-US" baseline="-25000" dirty="0" smtClean="0"/>
              <a:t>50</a:t>
            </a:r>
            <a:r>
              <a:rPr lang="en-US" dirty="0" smtClean="0"/>
              <a:t> vs. MIC - Therapeutic index (the lowest dose toxic to the patient divided by the dose typically used for therapy).  High TI are less toxic to the patient.</a:t>
            </a:r>
          </a:p>
          <a:p>
            <a:pPr eaLnBrk="1" hangingPunct="1"/>
            <a:r>
              <a:rPr lang="en-US" dirty="0" smtClean="0"/>
              <a:t>Bactericidal vs. bacteriostatic</a:t>
            </a:r>
          </a:p>
          <a:p>
            <a:pPr eaLnBrk="1" hangingPunct="1"/>
            <a:r>
              <a:rPr lang="en-US" dirty="0" smtClean="0"/>
              <a:t>Static rely on normal host defenses to kill or eliminate the pathogen after its growth has been inhibited.  (UTIs)  CIDAL given when host defenses cannot be relied on to remove or destroy pathogen.</a:t>
            </a:r>
          </a:p>
          <a:p>
            <a:pPr eaLnBrk="1" hangingPunct="1"/>
            <a:r>
              <a:rPr lang="en-US" dirty="0" smtClean="0"/>
              <a:t>Favorable pharmacokinetics - drug </a:t>
            </a:r>
            <a:r>
              <a:rPr lang="en-US" dirty="0" err="1" smtClean="0"/>
              <a:t>interxns</a:t>
            </a:r>
            <a:r>
              <a:rPr lang="en-US" dirty="0" smtClean="0"/>
              <a:t>, how drug is distributed, metabolized and excreted in body  (unstable in acid, can it cross the Blood-brain barrier, etc)</a:t>
            </a:r>
          </a:p>
          <a:p>
            <a:pPr eaLnBrk="1" hangingPunct="1"/>
            <a:r>
              <a:rPr lang="en-US" dirty="0" smtClean="0"/>
              <a:t>Spectrum of activity </a:t>
            </a:r>
          </a:p>
          <a:p>
            <a:pPr eaLnBrk="1" hangingPunct="1"/>
            <a:r>
              <a:rPr lang="en-US" dirty="0" smtClean="0"/>
              <a:t>	broad spectrum - wide</a:t>
            </a:r>
          </a:p>
          <a:p>
            <a:pPr eaLnBrk="1" hangingPunct="1"/>
            <a:r>
              <a:rPr lang="en-US" dirty="0" smtClean="0"/>
              <a:t>	Narrow spectrum - narrow range (pathogen must be </a:t>
            </a:r>
            <a:r>
              <a:rPr lang="en-US" dirty="0" err="1" smtClean="0"/>
              <a:t>ID’d</a:t>
            </a:r>
            <a:r>
              <a:rPr lang="en-US" dirty="0" smtClean="0"/>
              <a:t>)</a:t>
            </a:r>
          </a:p>
          <a:p>
            <a:pPr eaLnBrk="1" hangingPunct="1"/>
            <a:r>
              <a:rPr lang="en-US" dirty="0" smtClean="0"/>
              <a:t>Lack of “side effects” allergic, toxic side effects, suppress normal flora</a:t>
            </a:r>
          </a:p>
          <a:p>
            <a:pPr eaLnBrk="1" hangingPunct="1"/>
            <a:r>
              <a:rPr lang="en-US" dirty="0" smtClean="0"/>
              <a:t>Little resistance development</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3564855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F5A43AF-5D06-4C5A-B967-C783059B172C}" type="slidenum">
              <a:rPr lang="en-US"/>
              <a:pPr/>
              <a:t>16</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t>Selective toxicity - greater harm to microbes than host, done by interfering with essential biological processes common in bacteria but not human cells.</a:t>
            </a:r>
          </a:p>
          <a:p>
            <a:pPr lvl="1" eaLnBrk="1" hangingPunct="1"/>
            <a:r>
              <a:rPr lang="en-US" dirty="0" smtClean="0"/>
              <a:t>  	LD</a:t>
            </a:r>
            <a:r>
              <a:rPr lang="en-US" baseline="-25000" dirty="0" smtClean="0"/>
              <a:t>50</a:t>
            </a:r>
            <a:r>
              <a:rPr lang="en-US" dirty="0" smtClean="0"/>
              <a:t> vs. MIC - Therapeutic index (the lowest dose toxic to the patient divided by the dose typically used for therapy).  High TI are less toxic to the patient.</a:t>
            </a:r>
          </a:p>
          <a:p>
            <a:pPr eaLnBrk="1" hangingPunct="1"/>
            <a:r>
              <a:rPr lang="en-US" dirty="0" smtClean="0"/>
              <a:t>Bactericidal vs. bacteriostatic</a:t>
            </a:r>
          </a:p>
          <a:p>
            <a:pPr eaLnBrk="1" hangingPunct="1"/>
            <a:r>
              <a:rPr lang="en-US" dirty="0" smtClean="0"/>
              <a:t>Static rely on normal host defenses to kill or eliminate the pathogen after its growth has been inhibited.  (UTIs)  CIDAL given when host defenses cannot be relied on to remove or destroy pathogen.</a:t>
            </a:r>
          </a:p>
          <a:p>
            <a:pPr eaLnBrk="1" hangingPunct="1"/>
            <a:r>
              <a:rPr lang="en-US" dirty="0" smtClean="0"/>
              <a:t>Favorable pharmacokinetics - drug </a:t>
            </a:r>
            <a:r>
              <a:rPr lang="en-US" dirty="0" err="1" smtClean="0"/>
              <a:t>interxns</a:t>
            </a:r>
            <a:r>
              <a:rPr lang="en-US" dirty="0" smtClean="0"/>
              <a:t>, how drug is distributed, metabolized and excreted in body  (unstable in acid, can it cross the Blood-brain barrier, etc)</a:t>
            </a:r>
          </a:p>
          <a:p>
            <a:pPr eaLnBrk="1" hangingPunct="1"/>
            <a:r>
              <a:rPr lang="en-US" dirty="0" smtClean="0"/>
              <a:t>Spectrum of activity </a:t>
            </a:r>
          </a:p>
          <a:p>
            <a:pPr eaLnBrk="1" hangingPunct="1"/>
            <a:r>
              <a:rPr lang="en-US" dirty="0" smtClean="0"/>
              <a:t>	broad spectrum - wide</a:t>
            </a:r>
          </a:p>
          <a:p>
            <a:pPr eaLnBrk="1" hangingPunct="1"/>
            <a:r>
              <a:rPr lang="en-US" dirty="0" smtClean="0"/>
              <a:t>	Narrow spectrum - narrow range (pathogen must be </a:t>
            </a:r>
            <a:r>
              <a:rPr lang="en-US" dirty="0" err="1" smtClean="0"/>
              <a:t>ID’d</a:t>
            </a:r>
            <a:r>
              <a:rPr lang="en-US" dirty="0" smtClean="0"/>
              <a:t>)</a:t>
            </a:r>
          </a:p>
          <a:p>
            <a:pPr eaLnBrk="1" hangingPunct="1"/>
            <a:r>
              <a:rPr lang="en-US" dirty="0" smtClean="0"/>
              <a:t>Lack of “side effects” allergic, toxic side effects, suppress normal flora</a:t>
            </a:r>
          </a:p>
          <a:p>
            <a:pPr eaLnBrk="1" hangingPunct="1"/>
            <a:r>
              <a:rPr lang="en-US" dirty="0" smtClean="0"/>
              <a:t>Little resistance development</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2002390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6</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7</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8</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9</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10</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DE8E6548-1924-41B5-B3F0-FF593A29A6B5}" type="slidenum">
              <a:rPr lang="en-GB" smtClean="0"/>
              <a:pPr/>
              <a:t>11</a:t>
            </a:fld>
            <a:endParaRPr lang="en-GB"/>
          </a:p>
        </p:txBody>
      </p:sp>
    </p:spTree>
    <p:extLst>
      <p:ext uri="{BB962C8B-B14F-4D97-AF65-F5344CB8AC3E}">
        <p14:creationId xmlns:p14="http://schemas.microsoft.com/office/powerpoint/2010/main" val="3715699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F5A43AF-5D06-4C5A-B967-C783059B172C}" type="slidenum">
              <a:rPr lang="en-US"/>
              <a:pPr/>
              <a:t>12</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t>Selective toxicity - greater harm to microbes than host, done by interfering with essential biological processes common in bacteria but not human cells.</a:t>
            </a:r>
          </a:p>
          <a:p>
            <a:pPr lvl="1" eaLnBrk="1" hangingPunct="1"/>
            <a:r>
              <a:rPr lang="en-US" dirty="0" smtClean="0"/>
              <a:t>  	LD</a:t>
            </a:r>
            <a:r>
              <a:rPr lang="en-US" baseline="-25000" dirty="0" smtClean="0"/>
              <a:t>50</a:t>
            </a:r>
            <a:r>
              <a:rPr lang="en-US" dirty="0" smtClean="0"/>
              <a:t> vs. MIC - Therapeutic index (the lowest dose toxic to the patient divided by the dose typically used for therapy).  High TI are less toxic to the patient.</a:t>
            </a:r>
          </a:p>
          <a:p>
            <a:pPr eaLnBrk="1" hangingPunct="1"/>
            <a:r>
              <a:rPr lang="en-US" dirty="0" smtClean="0"/>
              <a:t>Bactericidal vs. bacteriostatic</a:t>
            </a:r>
          </a:p>
          <a:p>
            <a:pPr eaLnBrk="1" hangingPunct="1"/>
            <a:r>
              <a:rPr lang="en-US" dirty="0" smtClean="0"/>
              <a:t>Static rely on normal host defenses to kill or eliminate the pathogen after its growth has been inhibited.  (UTIs)  CIDAL given when host defenses cannot be relied on to remove or destroy pathogen.</a:t>
            </a:r>
          </a:p>
          <a:p>
            <a:pPr eaLnBrk="1" hangingPunct="1"/>
            <a:r>
              <a:rPr lang="en-US" dirty="0" smtClean="0"/>
              <a:t>Favorable pharmacokinetics - drug interns, how drug is distributed, metabolized and excreted in body  (unstable in acid, can it cross the Blood-brain barrier, etc)</a:t>
            </a:r>
          </a:p>
          <a:p>
            <a:pPr eaLnBrk="1" hangingPunct="1"/>
            <a:r>
              <a:rPr lang="en-US" dirty="0" smtClean="0"/>
              <a:t>Spectrum of activity </a:t>
            </a:r>
          </a:p>
          <a:p>
            <a:pPr eaLnBrk="1" hangingPunct="1"/>
            <a:r>
              <a:rPr lang="en-US" dirty="0" smtClean="0"/>
              <a:t>	broad spectrum - wide</a:t>
            </a:r>
          </a:p>
          <a:p>
            <a:pPr eaLnBrk="1" hangingPunct="1"/>
            <a:r>
              <a:rPr lang="en-US" dirty="0" smtClean="0"/>
              <a:t>	Narrow spectrum - narrow range (pathogen must be </a:t>
            </a:r>
            <a:r>
              <a:rPr lang="en-US" dirty="0" err="1" smtClean="0"/>
              <a:t>ID’d</a:t>
            </a:r>
            <a:r>
              <a:rPr lang="en-US" dirty="0" smtClean="0"/>
              <a:t>)</a:t>
            </a:r>
          </a:p>
          <a:p>
            <a:pPr eaLnBrk="1" hangingPunct="1"/>
            <a:r>
              <a:rPr lang="en-US" dirty="0" smtClean="0"/>
              <a:t>Lack of “side effects” allergic, toxic side effects, suppress normal flora</a:t>
            </a:r>
          </a:p>
          <a:p>
            <a:pPr eaLnBrk="1" hangingPunct="1"/>
            <a:r>
              <a:rPr lang="en-US" dirty="0" smtClean="0"/>
              <a:t>Little resistance development</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3012177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F5A43AF-5D06-4C5A-B967-C783059B172C}" type="slidenum">
              <a:rPr lang="en-US"/>
              <a:pPr/>
              <a:t>13</a:t>
            </a:fld>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r>
              <a:rPr lang="en-US" dirty="0" smtClean="0"/>
              <a:t>Selective toxicity - greater harm to microbes than host, done by interfering with essential biological processes common in bacteria but not human cells.</a:t>
            </a:r>
          </a:p>
          <a:p>
            <a:pPr lvl="1" eaLnBrk="1" hangingPunct="1"/>
            <a:r>
              <a:rPr lang="en-US" dirty="0" smtClean="0"/>
              <a:t>  	LD</a:t>
            </a:r>
            <a:r>
              <a:rPr lang="en-US" baseline="-25000" dirty="0" smtClean="0"/>
              <a:t>50</a:t>
            </a:r>
            <a:r>
              <a:rPr lang="en-US" dirty="0" smtClean="0"/>
              <a:t> vs. MIC - Therapeutic index (the lowest dose toxic to the patient divided by the dose typically used for therapy).  High TI are less toxic to the patient.</a:t>
            </a:r>
          </a:p>
          <a:p>
            <a:pPr eaLnBrk="1" hangingPunct="1"/>
            <a:r>
              <a:rPr lang="en-US" dirty="0" smtClean="0"/>
              <a:t>Bactericidal vs. bacteriostatic</a:t>
            </a:r>
          </a:p>
          <a:p>
            <a:pPr eaLnBrk="1" hangingPunct="1"/>
            <a:r>
              <a:rPr lang="en-US" dirty="0" smtClean="0"/>
              <a:t>Static rely on normal host defenses to kill or eliminate the pathogen after its growth has been inhibited.  (UTIs)  CIDAL given when host defenses cannot be relied on to remove or destroy pathogen.</a:t>
            </a:r>
          </a:p>
          <a:p>
            <a:pPr eaLnBrk="1" hangingPunct="1"/>
            <a:r>
              <a:rPr lang="en-US" dirty="0" smtClean="0"/>
              <a:t>Favorable pharmacokinetics - drug </a:t>
            </a:r>
            <a:r>
              <a:rPr lang="en-US" dirty="0" err="1" smtClean="0"/>
              <a:t>interxns</a:t>
            </a:r>
            <a:r>
              <a:rPr lang="en-US" dirty="0" smtClean="0"/>
              <a:t>, how drug is distributed, metabolized and excreted in body  (unstable in acid, can it cross the Blood-brain barrier, etc)</a:t>
            </a:r>
          </a:p>
          <a:p>
            <a:pPr eaLnBrk="1" hangingPunct="1"/>
            <a:r>
              <a:rPr lang="en-US" dirty="0" smtClean="0"/>
              <a:t>Spectrum of activity </a:t>
            </a:r>
          </a:p>
          <a:p>
            <a:pPr eaLnBrk="1" hangingPunct="1"/>
            <a:r>
              <a:rPr lang="en-US" dirty="0" smtClean="0"/>
              <a:t>	broad spectrum - wide</a:t>
            </a:r>
          </a:p>
          <a:p>
            <a:pPr eaLnBrk="1" hangingPunct="1"/>
            <a:r>
              <a:rPr lang="en-US" dirty="0" smtClean="0"/>
              <a:t>	Narrow spectrum - narrow range (pathogen must be </a:t>
            </a:r>
            <a:r>
              <a:rPr lang="en-US" dirty="0" err="1" smtClean="0"/>
              <a:t>ID’d</a:t>
            </a:r>
            <a:r>
              <a:rPr lang="en-US" dirty="0" smtClean="0"/>
              <a:t>)</a:t>
            </a:r>
          </a:p>
          <a:p>
            <a:pPr eaLnBrk="1" hangingPunct="1"/>
            <a:r>
              <a:rPr lang="en-US" dirty="0" smtClean="0"/>
              <a:t>Lack of “side effects” allergic, toxic side effects, suppress normal flora</a:t>
            </a:r>
          </a:p>
          <a:p>
            <a:pPr eaLnBrk="1" hangingPunct="1"/>
            <a:r>
              <a:rPr lang="en-US" dirty="0" smtClean="0"/>
              <a:t>Little resistance development</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2281043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3490057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3026634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326319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15873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2B4250-4015-44EF-A4DE-DAD34B93B2B2}" type="datetimeFigureOut">
              <a:rPr lang="en-GB" smtClean="0"/>
              <a:t>17/06/2015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843337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42B4250-4015-44EF-A4DE-DAD34B93B2B2}" type="datetimeFigureOut">
              <a:rPr lang="en-GB" smtClean="0"/>
              <a:t>17/06/2015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669046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42B4250-4015-44EF-A4DE-DAD34B93B2B2}" type="datetimeFigureOut">
              <a:rPr lang="en-GB" smtClean="0"/>
              <a:t>17/06/2015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3821644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42B4250-4015-44EF-A4DE-DAD34B93B2B2}" type="datetimeFigureOut">
              <a:rPr lang="en-GB" smtClean="0"/>
              <a:t>17/06/2015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323242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2B4250-4015-44EF-A4DE-DAD34B93B2B2}" type="datetimeFigureOut">
              <a:rPr lang="en-GB" smtClean="0"/>
              <a:t>17/06/2015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3016076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2B4250-4015-44EF-A4DE-DAD34B93B2B2}" type="datetimeFigureOut">
              <a:rPr lang="en-GB" smtClean="0"/>
              <a:t>17/06/2015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1312248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2B4250-4015-44EF-A4DE-DAD34B93B2B2}" type="datetimeFigureOut">
              <a:rPr lang="en-GB" smtClean="0"/>
              <a:t>17/06/2015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B4EC06A-E95E-406E-B2A0-3DD1EF5D2FA8}" type="slidenum">
              <a:rPr lang="en-GB" smtClean="0"/>
              <a:t>‹#›</a:t>
            </a:fld>
            <a:endParaRPr lang="en-GB"/>
          </a:p>
        </p:txBody>
      </p:sp>
    </p:spTree>
    <p:extLst>
      <p:ext uri="{BB962C8B-B14F-4D97-AF65-F5344CB8AC3E}">
        <p14:creationId xmlns:p14="http://schemas.microsoft.com/office/powerpoint/2010/main" val="4141572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2B4250-4015-44EF-A4DE-DAD34B93B2B2}" type="datetimeFigureOut">
              <a:rPr lang="en-GB" smtClean="0"/>
              <a:t>17/06/2015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4EC06A-E95E-406E-B2A0-3DD1EF5D2FA8}" type="slidenum">
              <a:rPr lang="en-GB" smtClean="0"/>
              <a:t>‹#›</a:t>
            </a:fld>
            <a:endParaRPr lang="en-GB"/>
          </a:p>
        </p:txBody>
      </p:sp>
    </p:spTree>
    <p:extLst>
      <p:ext uri="{BB962C8B-B14F-4D97-AF65-F5344CB8AC3E}">
        <p14:creationId xmlns:p14="http://schemas.microsoft.com/office/powerpoint/2010/main" val="3718070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notesSlide" Target="../notesSlides/notesSlide6.xml"/><Relationship Id="rId7" Type="http://schemas.openxmlformats.org/officeDocument/2006/relationships/image" Target="../media/image22.png"/><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4.jpeg"/><Relationship Id="rId9"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7.png"/><Relationship Id="rId2" Type="http://schemas.openxmlformats.org/officeDocument/2006/relationships/slideLayout" Target="../slideLayouts/slideLayout1.xml"/><Relationship Id="rId1" Type="http://schemas.openxmlformats.org/officeDocument/2006/relationships/tags" Target="../tags/tag7.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4.jpeg"/><Relationship Id="rId7"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hyperlink" Target="http://www.resistancethefilm.com/"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t=12&amp;v=uM965yS4hv4"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en.wikipedia.org/wiki/Gram-negative_bacteria" TargetMode="External"/><Relationship Id="rId3" Type="http://schemas.openxmlformats.org/officeDocument/2006/relationships/hyperlink" Target="http://en.wikipedia.org/wiki/Gram_stain" TargetMode="External"/><Relationship Id="rId7" Type="http://schemas.openxmlformats.org/officeDocument/2006/relationships/hyperlink" Target="http://en.wikipedia.org/wiki/Stain_(biology)" TargetMode="External"/><Relationship Id="rId12" Type="http://schemas.openxmlformats.org/officeDocument/2006/relationships/hyperlink" Target="http://en.wikipedia.org/wiki/Fuchsine" TargetMode="External"/><Relationship Id="rId2" Type="http://schemas.openxmlformats.org/officeDocument/2006/relationships/hyperlink" Target="http://en.wikipedia.org/wiki/Bacteria" TargetMode="External"/><Relationship Id="rId1" Type="http://schemas.openxmlformats.org/officeDocument/2006/relationships/slideLayout" Target="../slideLayouts/slideLayout2.xml"/><Relationship Id="rId6" Type="http://schemas.openxmlformats.org/officeDocument/2006/relationships/hyperlink" Target="http://en.wikipedia.org/wiki/Cell_wall" TargetMode="External"/><Relationship Id="rId11" Type="http://schemas.openxmlformats.org/officeDocument/2006/relationships/hyperlink" Target="http://en.wikipedia.org/wiki/Safranin" TargetMode="External"/><Relationship Id="rId5" Type="http://schemas.openxmlformats.org/officeDocument/2006/relationships/hyperlink" Target="http://en.wikipedia.org/wiki/Peptidoglycan" TargetMode="External"/><Relationship Id="rId10" Type="http://schemas.openxmlformats.org/officeDocument/2006/relationships/hyperlink" Target="http://en.wikipedia.org/wiki/Counterstain" TargetMode="External"/><Relationship Id="rId4" Type="http://schemas.openxmlformats.org/officeDocument/2006/relationships/hyperlink" Target="http://en.wikipedia.org/wiki/Crystal_violet" TargetMode="External"/><Relationship Id="rId9" Type="http://schemas.openxmlformats.org/officeDocument/2006/relationships/hyperlink" Target="http://en.wikipedia.org/wiki/Bacterial_outer_membran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8" Type="http://schemas.openxmlformats.org/officeDocument/2006/relationships/hyperlink" Target="http://www.cloudbiography.com/bios/pasteur.html" TargetMode="External"/><Relationship Id="rId3" Type="http://schemas.openxmlformats.org/officeDocument/2006/relationships/notesSlide" Target="../notesSlides/notesSlide2.xml"/><Relationship Id="rId7" Type="http://schemas.openxmlformats.org/officeDocument/2006/relationships/image" Target="../media/image10.jpe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notesSlide" Target="../notesSlides/notesSlide4.xml"/><Relationship Id="rId7" Type="http://schemas.openxmlformats.org/officeDocument/2006/relationships/image" Target="../media/image16.pn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15.png"/><Relationship Id="rId5" Type="http://schemas.openxmlformats.org/officeDocument/2006/relationships/hyperlink" Target="https://www.youtube.com/watch?v=5RGs-2eNnjM" TargetMode="Externa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7092280" y="6167044"/>
            <a:ext cx="1944216" cy="646332"/>
            <a:chOff x="6985885" y="6200830"/>
            <a:chExt cx="1944216" cy="646332"/>
          </a:xfrm>
        </p:grpSpPr>
        <p:pic>
          <p:nvPicPr>
            <p:cNvPr id="17" name="Picture 6" descr="http://www.manifestosardo.org/wp-content/uploads/2010/11/pellicola.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53000" contrast="14000"/>
                      </a14:imgEffect>
                    </a14:imgLayer>
                  </a14:imgProps>
                </a:ext>
                <a:ext uri="{28A0092B-C50C-407E-A947-70E740481C1C}">
                  <a14:useLocalDpi xmlns:a14="http://schemas.microsoft.com/office/drawing/2010/main" val="0"/>
                </a:ext>
              </a:extLst>
            </a:blip>
            <a:srcRect/>
            <a:stretch>
              <a:fillRect/>
            </a:stretch>
          </p:blipFill>
          <p:spPr bwMode="auto">
            <a:xfrm>
              <a:off x="6985885" y="6200830"/>
              <a:ext cx="1365755" cy="64633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7740352" y="6200831"/>
              <a:ext cx="1189749" cy="646331"/>
            </a:xfrm>
            <a:prstGeom prst="rect">
              <a:avLst/>
            </a:prstGeom>
            <a:noFill/>
          </p:spPr>
          <p:txBody>
            <a:bodyPr wrap="none" rtlCol="0">
              <a:spAutoFit/>
            </a:bodyPr>
            <a:lstStyle/>
            <a:p>
              <a:r>
                <a:rPr lang="en-GB" b="1" dirty="0" smtClean="0">
                  <a:latin typeface="Bodoni MT Poster Compressed" panose="02070706080601050204" pitchFamily="18" charset="0"/>
                </a:rPr>
                <a:t>Science on Screen </a:t>
              </a:r>
            </a:p>
            <a:p>
              <a:r>
                <a:rPr lang="en-GB" b="1" dirty="0" smtClean="0">
                  <a:latin typeface="Bodoni MT Poster Compressed" panose="02070706080601050204" pitchFamily="18" charset="0"/>
                </a:rPr>
                <a:t>Outreach Project</a:t>
              </a:r>
              <a:endParaRPr lang="en-GB" b="1" dirty="0">
                <a:latin typeface="Bodoni MT Poster Compressed" panose="02070706080601050204" pitchFamily="18" charset="0"/>
              </a:endParaRPr>
            </a:p>
          </p:txBody>
        </p:sp>
      </p:grpSp>
      <p:sp>
        <p:nvSpPr>
          <p:cNvPr id="5" name="Rectangle 4"/>
          <p:cNvSpPr/>
          <p:nvPr/>
        </p:nvSpPr>
        <p:spPr>
          <a:xfrm>
            <a:off x="0" y="5013176"/>
            <a:ext cx="9144000" cy="1892826"/>
          </a:xfrm>
          <a:prstGeom prst="rect">
            <a:avLst/>
          </a:prstGeom>
          <a:solidFill>
            <a:schemeClr val="accent3">
              <a:lumMod val="40000"/>
              <a:lumOff val="60000"/>
              <a:alpha val="68000"/>
            </a:schemeClr>
          </a:solidFill>
        </p:spPr>
        <p:txBody>
          <a:bodyPr wrap="square">
            <a:spAutoFit/>
          </a:bodyPr>
          <a:lstStyle/>
          <a:p>
            <a:r>
              <a:rPr lang="en-US" b="1" u="sng" dirty="0" smtClean="0">
                <a:solidFill>
                  <a:srgbClr val="006600"/>
                </a:solidFill>
              </a:rPr>
              <a:t>‘The War of Worlds', bacteria and antibiotic resistance </a:t>
            </a:r>
            <a:r>
              <a:rPr lang="en-US" b="1" dirty="0" smtClean="0">
                <a:solidFill>
                  <a:srgbClr val="006600"/>
                </a:solidFill>
              </a:rPr>
              <a:t>(film, 2005) </a:t>
            </a:r>
            <a:endParaRPr lang="en-GB" b="1" dirty="0" smtClean="0">
              <a:solidFill>
                <a:srgbClr val="006600"/>
              </a:solidFill>
            </a:endParaRPr>
          </a:p>
          <a:p>
            <a:r>
              <a:rPr lang="en-GB" b="1" dirty="0" smtClean="0"/>
              <a:t>This film </a:t>
            </a:r>
            <a:r>
              <a:rPr lang="en-GB" b="1" dirty="0"/>
              <a:t>in which aliens that had no immunity to the bacteria on Earth were killed trough the spreading of an infection, </a:t>
            </a:r>
            <a:r>
              <a:rPr lang="en-GB" b="1" dirty="0" smtClean="0"/>
              <a:t>is the </a:t>
            </a:r>
            <a:r>
              <a:rPr lang="en-GB" b="1" dirty="0"/>
              <a:t>starting point of a lecture about microbes, genetic manipulation of bacteria and antibiotic resistance. </a:t>
            </a:r>
            <a:endParaRPr lang="en-GB" b="1" dirty="0" smtClean="0"/>
          </a:p>
          <a:p>
            <a:r>
              <a:rPr lang="en-GB" b="1" dirty="0" smtClean="0">
                <a:solidFill>
                  <a:srgbClr val="006600"/>
                </a:solidFill>
              </a:rPr>
              <a:t>Students are </a:t>
            </a:r>
            <a:r>
              <a:rPr lang="en-GB" b="1" dirty="0">
                <a:solidFill>
                  <a:srgbClr val="006600"/>
                </a:solidFill>
              </a:rPr>
              <a:t>hosted by a Chemical Biology group </a:t>
            </a:r>
            <a:r>
              <a:rPr lang="en-GB" b="1" dirty="0" smtClean="0">
                <a:solidFill>
                  <a:srgbClr val="006600"/>
                </a:solidFill>
              </a:rPr>
              <a:t>(University of Warwick) </a:t>
            </a:r>
          </a:p>
          <a:p>
            <a:r>
              <a:rPr lang="en-GB" b="1" dirty="0" smtClean="0">
                <a:solidFill>
                  <a:srgbClr val="006600"/>
                </a:solidFill>
              </a:rPr>
              <a:t>with </a:t>
            </a:r>
            <a:r>
              <a:rPr lang="en-GB" b="1" dirty="0">
                <a:solidFill>
                  <a:srgbClr val="006600"/>
                </a:solidFill>
              </a:rPr>
              <a:t>the opportunity to see how bacteria are grown and manipulated</a:t>
            </a:r>
            <a:r>
              <a:rPr lang="en-GB" b="1" dirty="0" smtClean="0">
                <a:solidFill>
                  <a:srgbClr val="006600"/>
                </a:solidFill>
              </a:rPr>
              <a:t>.</a:t>
            </a:r>
          </a:p>
          <a:p>
            <a:endParaRPr lang="en-GB" sz="900" b="1" dirty="0">
              <a:solidFill>
                <a:srgbClr val="006600"/>
              </a:solidFill>
            </a:endParaRPr>
          </a:p>
        </p:txBody>
      </p:sp>
      <p:pic>
        <p:nvPicPr>
          <p:cNvPr id="2054" name="Picture 6" descr="http://genk2.vcmedia.vn/N0WoyYblO3QdmZFKPMtKnadHAHTevz/Image/2011/PC-Console/Kiss/WaroftheWorldsLogo_2857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7384"/>
            <a:ext cx="9144000"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372741"/>
      </p:ext>
    </p:extLst>
  </p:cSld>
  <p:clrMapOvr>
    <a:masterClrMapping/>
  </p:clrMapOvr>
  <mc:AlternateContent xmlns:mc="http://schemas.openxmlformats.org/markup-compatibility/2006" xmlns:p14="http://schemas.microsoft.com/office/powerpoint/2010/main">
    <mc:Choice Requires="p14">
      <p:transition spd="slow" p14:dur="2000" advClick="0" advTm="9000"/>
    </mc:Choice>
    <mc:Fallback xmlns="">
      <p:transition spd="slow" advClick="0" advTm="9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gazettereview.com/wp-content/uploads/2015/05/antz-700x460.jpg"/>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1" y="0"/>
            <a:ext cx="9158180" cy="688538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The </a:t>
            </a:r>
            <a:r>
              <a:rPr lang="en-GB" sz="2800" dirty="0" smtClean="0">
                <a:effectLst>
                  <a:outerShdw blurRad="38100" dist="38100" dir="2700000" algn="tl">
                    <a:srgbClr val="000000">
                      <a:alpha val="43137"/>
                    </a:srgbClr>
                  </a:outerShdw>
                </a:effectLst>
              </a:rPr>
              <a:t>production of </a:t>
            </a:r>
            <a:r>
              <a:rPr lang="en-GB" sz="2800" dirty="0">
                <a:effectLst>
                  <a:outerShdw blurRad="38100" dist="38100" dir="2700000" algn="tl">
                    <a:srgbClr val="000000">
                      <a:alpha val="43137"/>
                    </a:srgbClr>
                  </a:outerShdw>
                </a:effectLst>
              </a:rPr>
              <a:t>antibiotics</a:t>
            </a:r>
            <a:endParaRPr lang="en-US" sz="2800" dirty="0">
              <a:effectLst>
                <a:outerShdw blurRad="38100" dist="38100" dir="2700000" algn="tl">
                  <a:srgbClr val="000000">
                    <a:alpha val="43137"/>
                  </a:srgbClr>
                </a:outerShdw>
              </a:effectLst>
            </a:endParaRPr>
          </a:p>
        </p:txBody>
      </p:sp>
      <p:sp>
        <p:nvSpPr>
          <p:cNvPr id="5" name="Rectangle 4"/>
          <p:cNvSpPr/>
          <p:nvPr/>
        </p:nvSpPr>
        <p:spPr>
          <a:xfrm>
            <a:off x="72007" y="520237"/>
            <a:ext cx="8784976" cy="830997"/>
          </a:xfrm>
          <a:prstGeom prst="rect">
            <a:avLst/>
          </a:prstGeom>
        </p:spPr>
        <p:txBody>
          <a:bodyPr wrap="square">
            <a:spAutoFit/>
          </a:bodyPr>
          <a:lstStyle/>
          <a:p>
            <a:pPr algn="just"/>
            <a:r>
              <a:rPr lang="en-US" dirty="0"/>
              <a:t>With advances in medicinal chemistry, most modern </a:t>
            </a:r>
            <a:r>
              <a:rPr lang="en-US" dirty="0" err="1"/>
              <a:t>antibacterials</a:t>
            </a:r>
            <a:r>
              <a:rPr lang="en-US" dirty="0"/>
              <a:t> are semisynthetic modifications of various natural </a:t>
            </a:r>
            <a:r>
              <a:rPr lang="en-US" dirty="0" smtClean="0"/>
              <a:t>compounds.</a:t>
            </a:r>
          </a:p>
          <a:p>
            <a:pPr algn="just"/>
            <a:endParaRPr lang="en-US" baseline="30000" dirty="0"/>
          </a:p>
        </p:txBody>
      </p:sp>
      <p:pic>
        <p:nvPicPr>
          <p:cNvPr id="615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4967" y="2644329"/>
            <a:ext cx="1614336" cy="1144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1191" y="2636912"/>
            <a:ext cx="1551297" cy="1156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72007" y="1124744"/>
            <a:ext cx="8784976" cy="1477328"/>
          </a:xfrm>
          <a:prstGeom prst="rect">
            <a:avLst/>
          </a:prstGeom>
        </p:spPr>
        <p:txBody>
          <a:bodyPr wrap="square">
            <a:spAutoFit/>
          </a:bodyPr>
          <a:lstStyle/>
          <a:p>
            <a:pPr algn="just"/>
            <a:r>
              <a:rPr lang="en-US" u="sng" dirty="0" smtClean="0"/>
              <a:t>Semisynthetic</a:t>
            </a:r>
            <a:r>
              <a:rPr lang="en-US" dirty="0" smtClean="0"/>
              <a:t> :  beta-lactam antibiotics. </a:t>
            </a:r>
            <a:r>
              <a:rPr lang="en-US" b="1" dirty="0" err="1"/>
              <a:t>P</a:t>
            </a:r>
            <a:r>
              <a:rPr lang="en-US" b="1" dirty="0" err="1" smtClean="0"/>
              <a:t>enicillins</a:t>
            </a:r>
            <a:r>
              <a:rPr lang="en-US" dirty="0" smtClean="0"/>
              <a:t> -produced by fungi in the genus </a:t>
            </a:r>
            <a:r>
              <a:rPr lang="en-US" i="1" dirty="0" err="1" smtClean="0"/>
              <a:t>Penicillium</a:t>
            </a:r>
            <a:r>
              <a:rPr lang="en-US" dirty="0" smtClean="0"/>
              <a:t>- and </a:t>
            </a:r>
            <a:r>
              <a:rPr lang="en-US" b="1" dirty="0" err="1" smtClean="0"/>
              <a:t>cephalosporins</a:t>
            </a:r>
            <a:r>
              <a:rPr lang="en-US" dirty="0" smtClean="0"/>
              <a:t> </a:t>
            </a:r>
            <a:r>
              <a:rPr lang="en-US" dirty="0"/>
              <a:t> </a:t>
            </a:r>
            <a:r>
              <a:rPr lang="en-US" dirty="0" smtClean="0"/>
              <a:t>vs bacterial </a:t>
            </a:r>
            <a:r>
              <a:rPr lang="en-US" dirty="0"/>
              <a:t>infections caused by staphylococci and </a:t>
            </a:r>
            <a:r>
              <a:rPr lang="en-US" dirty="0" smtClean="0"/>
              <a:t>streptococci. </a:t>
            </a:r>
            <a:r>
              <a:rPr lang="en-US" b="1" dirty="0" err="1" smtClean="0"/>
              <a:t>Carbapenems</a:t>
            </a:r>
            <a:r>
              <a:rPr lang="en-US" dirty="0" smtClean="0"/>
              <a:t> - one </a:t>
            </a:r>
            <a:r>
              <a:rPr lang="en-US" dirty="0"/>
              <a:t>of the antibiotics of last resort for many bacterial infections, such as </a:t>
            </a:r>
            <a:r>
              <a:rPr lang="en-US" i="1" dirty="0"/>
              <a:t>Escherichia coli</a:t>
            </a:r>
            <a:r>
              <a:rPr lang="en-US" dirty="0"/>
              <a:t> </a:t>
            </a:r>
            <a:r>
              <a:rPr lang="en-US" dirty="0" smtClean="0"/>
              <a:t>and</a:t>
            </a:r>
            <a:r>
              <a:rPr lang="en-US" dirty="0"/>
              <a:t> </a:t>
            </a:r>
            <a:r>
              <a:rPr lang="en-US" i="1" dirty="0" err="1"/>
              <a:t>Klebsiella</a:t>
            </a:r>
            <a:r>
              <a:rPr lang="en-US" i="1" dirty="0"/>
              <a:t> </a:t>
            </a:r>
            <a:r>
              <a:rPr lang="en-US" i="1" dirty="0" err="1" smtClean="0"/>
              <a:t>pneumoniae</a:t>
            </a:r>
            <a:r>
              <a:rPr lang="en-US" dirty="0" smtClean="0"/>
              <a:t>. (</a:t>
            </a:r>
            <a:r>
              <a:rPr lang="en-US" dirty="0"/>
              <a:t>developed from the </a:t>
            </a:r>
            <a:r>
              <a:rPr lang="en-US" dirty="0" err="1" smtClean="0"/>
              <a:t>carbapenem</a:t>
            </a:r>
            <a:r>
              <a:rPr lang="en-US" dirty="0"/>
              <a:t> </a:t>
            </a:r>
            <a:r>
              <a:rPr lang="en-US" dirty="0" err="1" smtClean="0"/>
              <a:t>thienamycin</a:t>
            </a:r>
            <a:r>
              <a:rPr lang="en-US" dirty="0"/>
              <a:t>,</a:t>
            </a:r>
            <a:r>
              <a:rPr lang="en-US" dirty="0" smtClean="0"/>
              <a:t> </a:t>
            </a:r>
            <a:r>
              <a:rPr lang="en-US" dirty="0"/>
              <a:t>a naturally derived product of </a:t>
            </a:r>
            <a:r>
              <a:rPr lang="en-US" i="1" dirty="0"/>
              <a:t>Streptomyces </a:t>
            </a:r>
            <a:r>
              <a:rPr lang="en-US" i="1" dirty="0" err="1" smtClean="0"/>
              <a:t>cattleya</a:t>
            </a:r>
            <a:r>
              <a:rPr lang="en-US" i="1" dirty="0" smtClean="0"/>
              <a:t>)</a:t>
            </a:r>
            <a:r>
              <a:rPr lang="en-US" dirty="0" smtClean="0"/>
              <a:t>.</a:t>
            </a:r>
          </a:p>
        </p:txBody>
      </p:sp>
      <p:pic>
        <p:nvPicPr>
          <p:cNvPr id="615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3399" y="2636912"/>
            <a:ext cx="1676448" cy="1144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6" name="Picture 12" descr="http://www.ganfyd.org/images/2/2c/Streptomycin.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20072" y="4290271"/>
            <a:ext cx="2088232" cy="1514993"/>
          </a:xfrm>
          <a:prstGeom prst="rect">
            <a:avLst/>
          </a:prstGeom>
          <a:noFill/>
          <a:extLst>
            <a:ext uri="{909E8E84-426E-40DD-AFC4-6F175D3DCCD1}">
              <a14:hiddenFill xmlns:a14="http://schemas.microsoft.com/office/drawing/2010/main">
                <a:solidFill>
                  <a:srgbClr val="FFFFFF"/>
                </a:solidFill>
              </a14:hiddenFill>
            </a:ext>
          </a:extLst>
        </p:spPr>
      </p:pic>
      <p:pic>
        <p:nvPicPr>
          <p:cNvPr id="615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80312" y="3818340"/>
            <a:ext cx="1601345" cy="24909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07504" y="3903345"/>
            <a:ext cx="5090481" cy="2862322"/>
          </a:xfrm>
          <a:prstGeom prst="rect">
            <a:avLst/>
          </a:prstGeom>
        </p:spPr>
        <p:txBody>
          <a:bodyPr wrap="square">
            <a:spAutoFit/>
          </a:bodyPr>
          <a:lstStyle/>
          <a:p>
            <a:pPr algn="just"/>
            <a:r>
              <a:rPr lang="en-US" u="sng" dirty="0"/>
              <a:t>Natural</a:t>
            </a:r>
            <a:r>
              <a:rPr lang="en-US" dirty="0"/>
              <a:t> : aminoglycosides. </a:t>
            </a:r>
            <a:r>
              <a:rPr lang="en-US" b="1" dirty="0"/>
              <a:t>Aminoglycoside </a:t>
            </a:r>
            <a:r>
              <a:rPr lang="en-US" dirty="0"/>
              <a:t>antibiotics display bactericidal activity against gram-negative aerobes and some anaerobic bacilli where resistance has not yet arisen, but generally not against Gram-positive and anaerobic Gram-negative bacteria. They include the </a:t>
            </a:r>
            <a:r>
              <a:rPr lang="en-US" dirty="0" smtClean="0"/>
              <a:t>first-in-class aminoglycoside</a:t>
            </a:r>
            <a:r>
              <a:rPr lang="en-US" dirty="0"/>
              <a:t> antibiotic streptomycin </a:t>
            </a:r>
            <a:r>
              <a:rPr lang="en-US" dirty="0" smtClean="0"/>
              <a:t>derived from </a:t>
            </a:r>
            <a:r>
              <a:rPr lang="en-US" i="1" dirty="0" smtClean="0"/>
              <a:t>Streptomyces </a:t>
            </a:r>
            <a:r>
              <a:rPr lang="en-US" i="1" dirty="0" err="1"/>
              <a:t>griseus</a:t>
            </a:r>
            <a:r>
              <a:rPr lang="en-US" dirty="0"/>
              <a:t>, the earliest modern agent used against </a:t>
            </a:r>
            <a:r>
              <a:rPr lang="en-US" dirty="0" smtClean="0"/>
              <a:t>tuberculosis.</a:t>
            </a:r>
            <a:endParaRPr lang="en-US" dirty="0"/>
          </a:p>
          <a:p>
            <a:pPr algn="just"/>
            <a:endParaRPr lang="en-US" dirty="0"/>
          </a:p>
        </p:txBody>
      </p:sp>
    </p:spTree>
    <p:custDataLst>
      <p:tags r:id="rId1"/>
    </p:custDataLst>
    <p:extLst>
      <p:ext uri="{BB962C8B-B14F-4D97-AF65-F5344CB8AC3E}">
        <p14:creationId xmlns:p14="http://schemas.microsoft.com/office/powerpoint/2010/main" val="252013938"/>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5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gazettereview.com/wp-content/uploads/2015/05/antz-700x460.jpg"/>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The </a:t>
            </a:r>
            <a:r>
              <a:rPr lang="en-GB" sz="2800" dirty="0" smtClean="0">
                <a:effectLst>
                  <a:outerShdw blurRad="38100" dist="38100" dir="2700000" algn="tl">
                    <a:srgbClr val="000000">
                      <a:alpha val="43137"/>
                    </a:srgbClr>
                  </a:outerShdw>
                </a:effectLst>
              </a:rPr>
              <a:t>production of </a:t>
            </a:r>
            <a:r>
              <a:rPr lang="en-GB" sz="2800" dirty="0">
                <a:effectLst>
                  <a:outerShdw blurRad="38100" dist="38100" dir="2700000" algn="tl">
                    <a:srgbClr val="000000">
                      <a:alpha val="43137"/>
                    </a:srgbClr>
                  </a:outerShdw>
                </a:effectLst>
              </a:rPr>
              <a:t>antibiotics</a:t>
            </a:r>
            <a:endParaRPr lang="en-US" sz="2800" dirty="0">
              <a:effectLst>
                <a:outerShdw blurRad="38100" dist="38100" dir="2700000" algn="tl">
                  <a:srgbClr val="000000">
                    <a:alpha val="43137"/>
                  </a:srgbClr>
                </a:outerShdw>
              </a:effectLst>
            </a:endParaRPr>
          </a:p>
        </p:txBody>
      </p:sp>
      <p:sp>
        <p:nvSpPr>
          <p:cNvPr id="8" name="Rectangle 7"/>
          <p:cNvSpPr/>
          <p:nvPr/>
        </p:nvSpPr>
        <p:spPr>
          <a:xfrm>
            <a:off x="72008" y="472018"/>
            <a:ext cx="8964488" cy="369332"/>
          </a:xfrm>
          <a:prstGeom prst="rect">
            <a:avLst/>
          </a:prstGeom>
        </p:spPr>
        <p:txBody>
          <a:bodyPr wrap="square">
            <a:spAutoFit/>
          </a:bodyPr>
          <a:lstStyle/>
          <a:p>
            <a:pPr algn="just"/>
            <a:r>
              <a:rPr lang="en-US" u="sng" dirty="0" smtClean="0"/>
              <a:t>Synthetic</a:t>
            </a:r>
            <a:r>
              <a:rPr lang="en-US" dirty="0" smtClean="0"/>
              <a:t>: the </a:t>
            </a:r>
            <a:r>
              <a:rPr lang="en-US" b="1" dirty="0" smtClean="0"/>
              <a:t>sulfonamides</a:t>
            </a:r>
            <a:r>
              <a:rPr lang="en-US" dirty="0" smtClean="0"/>
              <a:t>, the </a:t>
            </a:r>
            <a:r>
              <a:rPr lang="en-US" b="1" dirty="0" smtClean="0"/>
              <a:t>quinolones</a:t>
            </a:r>
            <a:r>
              <a:rPr lang="en-US" dirty="0" smtClean="0"/>
              <a:t>, and the </a:t>
            </a:r>
            <a:r>
              <a:rPr lang="en-US" b="1" dirty="0" err="1" smtClean="0"/>
              <a:t>oxazolidinone</a:t>
            </a:r>
            <a:r>
              <a:rPr lang="en-US" dirty="0" smtClean="0"/>
              <a:t>.</a:t>
            </a:r>
            <a:endParaRPr lang="en-US" dirty="0"/>
          </a:p>
        </p:txBody>
      </p:sp>
      <p:pic>
        <p:nvPicPr>
          <p:cNvPr id="1331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06522" y="1017055"/>
            <a:ext cx="2569934" cy="1041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07504" y="893619"/>
            <a:ext cx="5832648" cy="1477328"/>
          </a:xfrm>
          <a:prstGeom prst="rect">
            <a:avLst/>
          </a:prstGeom>
        </p:spPr>
        <p:txBody>
          <a:bodyPr wrap="square">
            <a:spAutoFit/>
          </a:bodyPr>
          <a:lstStyle/>
          <a:p>
            <a:pPr algn="just"/>
            <a:r>
              <a:rPr lang="en-US" b="1" dirty="0" err="1" smtClean="0"/>
              <a:t>Sulfamethoxazole</a:t>
            </a:r>
            <a:r>
              <a:rPr lang="en-US" dirty="0" smtClean="0"/>
              <a:t>: It </a:t>
            </a:r>
            <a:r>
              <a:rPr lang="en-US" dirty="0"/>
              <a:t>is commonly used to treat urinary tract infections. </a:t>
            </a:r>
            <a:r>
              <a:rPr lang="en-US" dirty="0" smtClean="0"/>
              <a:t>Alternative </a:t>
            </a:r>
            <a:r>
              <a:rPr lang="en-US" dirty="0"/>
              <a:t>to amoxicillin-based antibiotics to treat sinusitis. It can also be used to treat </a:t>
            </a:r>
            <a:r>
              <a:rPr lang="en-US" dirty="0" smtClean="0"/>
              <a:t>toxoplasmosis and </a:t>
            </a:r>
            <a:r>
              <a:rPr lang="en-US" dirty="0"/>
              <a:t>it is the drug of choice for </a:t>
            </a:r>
            <a:r>
              <a:rPr lang="en-US" i="1" dirty="0"/>
              <a:t>Pneumocystis pneumonia</a:t>
            </a:r>
            <a:r>
              <a:rPr lang="en-US" dirty="0"/>
              <a:t>, which affects primarily patients with HIV.</a:t>
            </a:r>
          </a:p>
        </p:txBody>
      </p:sp>
      <p:sp>
        <p:nvSpPr>
          <p:cNvPr id="4" name="Rectangle 3"/>
          <p:cNvSpPr/>
          <p:nvPr/>
        </p:nvSpPr>
        <p:spPr>
          <a:xfrm>
            <a:off x="107504" y="2370947"/>
            <a:ext cx="5832648" cy="1754326"/>
          </a:xfrm>
          <a:prstGeom prst="rect">
            <a:avLst/>
          </a:prstGeom>
        </p:spPr>
        <p:txBody>
          <a:bodyPr wrap="square">
            <a:spAutoFit/>
          </a:bodyPr>
          <a:lstStyle/>
          <a:p>
            <a:pPr algn="just"/>
            <a:r>
              <a:rPr lang="en-US" b="1" dirty="0" err="1"/>
              <a:t>Fluoroquinolones</a:t>
            </a:r>
            <a:r>
              <a:rPr lang="en-US" dirty="0"/>
              <a:t> are broad-spectrum antibiotics (effective for both Gram-negative and Gram-positive bacteria) that play an important role in treatment of serious bacterial infections, especially hospital-acquired infections and others in which resistance to older antibacterial classes is suspected. </a:t>
            </a:r>
            <a:r>
              <a:rPr lang="en-US" dirty="0" smtClean="0"/>
              <a:t> (i.e. </a:t>
            </a:r>
            <a:r>
              <a:rPr lang="en-GB" dirty="0" smtClean="0"/>
              <a:t>Ciprofloxacin).</a:t>
            </a:r>
            <a:endParaRPr lang="en-GB" dirty="0"/>
          </a:p>
        </p:txBody>
      </p:sp>
      <p:pic>
        <p:nvPicPr>
          <p:cNvPr id="13317" name="Picture 5" descr="http://dailymed.nlm.nih.gov/dailymed/archives/image.cfm?archiveid=52318&amp;type=img&amp;name=7c3b8d35-0746-48e7-bd33-4c7bf126c7a8-0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06522" y="2420888"/>
            <a:ext cx="2569934" cy="1509524"/>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07504" y="4149080"/>
            <a:ext cx="8856984" cy="1200329"/>
          </a:xfrm>
          <a:prstGeom prst="rect">
            <a:avLst/>
          </a:prstGeom>
        </p:spPr>
        <p:txBody>
          <a:bodyPr wrap="square">
            <a:spAutoFit/>
          </a:bodyPr>
          <a:lstStyle/>
          <a:p>
            <a:pPr algn="just"/>
            <a:r>
              <a:rPr lang="en-US" dirty="0"/>
              <a:t>Some of the most important </a:t>
            </a:r>
            <a:r>
              <a:rPr lang="en-US" b="1" dirty="0" err="1"/>
              <a:t>oxazolidinones</a:t>
            </a:r>
            <a:r>
              <a:rPr lang="en-US" b="1" dirty="0"/>
              <a:t> </a:t>
            </a:r>
            <a:r>
              <a:rPr lang="en-US" dirty="0"/>
              <a:t>are the last generation of antibiotics used against gram-positive pathogens, including superbugs such as </a:t>
            </a:r>
            <a:r>
              <a:rPr lang="en-US" i="1" dirty="0"/>
              <a:t>methicillin-resistant Staphylococcus </a:t>
            </a:r>
            <a:r>
              <a:rPr lang="en-US" i="1" dirty="0" err="1"/>
              <a:t>aureus</a:t>
            </a:r>
            <a:r>
              <a:rPr lang="en-US" dirty="0"/>
              <a:t>. These antibiotics are considered as a choice of last resort where every other antibiotic therapy has </a:t>
            </a:r>
            <a:r>
              <a:rPr lang="en-US" dirty="0" smtClean="0"/>
              <a:t>failed </a:t>
            </a:r>
            <a:r>
              <a:rPr lang="en-US" dirty="0"/>
              <a:t>(i.e. </a:t>
            </a:r>
            <a:r>
              <a:rPr lang="en-US" dirty="0" err="1" smtClean="0"/>
              <a:t>Tedizolid</a:t>
            </a:r>
            <a:r>
              <a:rPr lang="en-US" dirty="0" smtClean="0"/>
              <a:t>).</a:t>
            </a:r>
            <a:endParaRPr lang="en-GB" dirty="0"/>
          </a:p>
        </p:txBody>
      </p:sp>
      <p:pic>
        <p:nvPicPr>
          <p:cNvPr id="1331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51339" y="5373216"/>
            <a:ext cx="4252909" cy="1117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333714660"/>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3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2" descr="http://gazettereview.com/wp-content/uploads/2015/05/antz-700x460.jp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4766" y="-27384"/>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0242"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The Ideal Drug</a:t>
            </a:r>
          </a:p>
        </p:txBody>
      </p:sp>
      <p:sp>
        <p:nvSpPr>
          <p:cNvPr id="12291" name="Rectangle 3"/>
          <p:cNvSpPr>
            <a:spLocks noGrp="1" noChangeArrowheads="1"/>
          </p:cNvSpPr>
          <p:nvPr>
            <p:ph idx="1"/>
          </p:nvPr>
        </p:nvSpPr>
        <p:spPr>
          <a:xfrm>
            <a:off x="76200" y="685800"/>
            <a:ext cx="8991600" cy="943000"/>
          </a:xfrm>
        </p:spPr>
        <p:txBody>
          <a:bodyPr>
            <a:normAutofit/>
          </a:bodyPr>
          <a:lstStyle/>
          <a:p>
            <a:pPr marL="0" indent="0">
              <a:buNone/>
            </a:pPr>
            <a:r>
              <a:rPr lang="en-US" sz="1800" b="1" dirty="0" smtClean="0"/>
              <a:t>Selective toxicity</a:t>
            </a:r>
            <a:r>
              <a:rPr lang="en-US" sz="1800" dirty="0" smtClean="0"/>
              <a:t>: against target pathogen but not against host -</a:t>
            </a:r>
            <a:r>
              <a:rPr lang="en-US" sz="1800" dirty="0"/>
              <a:t>greater harm to microbes than host, done by interfering with essential biological processes common in bacteria but not human cells</a:t>
            </a:r>
            <a:r>
              <a:rPr lang="en-US" sz="1800" dirty="0" smtClean="0"/>
              <a:t>.</a:t>
            </a:r>
            <a:endParaRPr lang="en-US" sz="1800" dirty="0"/>
          </a:p>
        </p:txBody>
      </p:sp>
      <p:sp>
        <p:nvSpPr>
          <p:cNvPr id="12293" name="Text Box 5"/>
          <p:cNvSpPr txBox="1">
            <a:spLocks noChangeArrowheads="1"/>
          </p:cNvSpPr>
          <p:nvPr/>
        </p:nvSpPr>
        <p:spPr bwMode="auto">
          <a:xfrm>
            <a:off x="1752600" y="6209556"/>
            <a:ext cx="5334000" cy="293798"/>
          </a:xfrm>
          <a:prstGeom prst="rect">
            <a:avLst/>
          </a:prstGeom>
          <a:noFill/>
          <a:ln w="9525">
            <a:noFill/>
            <a:miter lim="800000"/>
            <a:headEnd/>
            <a:tailEnd/>
          </a:ln>
        </p:spPr>
        <p:txBody>
          <a:bodyPr>
            <a:spAutoFit/>
          </a:bodyPr>
          <a:lstStyle/>
          <a:p>
            <a:pPr algn="ctr">
              <a:lnSpc>
                <a:spcPct val="50000"/>
              </a:lnSpc>
              <a:spcBef>
                <a:spcPct val="50000"/>
              </a:spcBef>
            </a:pPr>
            <a:r>
              <a:rPr lang="en-US" sz="2200" b="1" dirty="0" smtClean="0">
                <a:solidFill>
                  <a:srgbClr val="FF0000"/>
                </a:solidFill>
              </a:rPr>
              <a:t>There </a:t>
            </a:r>
            <a:r>
              <a:rPr lang="en-US" sz="2200" b="1" dirty="0">
                <a:solidFill>
                  <a:srgbClr val="FF0000"/>
                </a:solidFill>
              </a:rPr>
              <a:t>is no perfect drug.</a:t>
            </a:r>
          </a:p>
        </p:txBody>
      </p:sp>
      <p:sp>
        <p:nvSpPr>
          <p:cNvPr id="2" name="Rectangle 1"/>
          <p:cNvSpPr/>
          <p:nvPr/>
        </p:nvSpPr>
        <p:spPr>
          <a:xfrm>
            <a:off x="76200" y="1628800"/>
            <a:ext cx="8784976" cy="1477328"/>
          </a:xfrm>
          <a:prstGeom prst="rect">
            <a:avLst/>
          </a:prstGeom>
        </p:spPr>
        <p:txBody>
          <a:bodyPr wrap="square">
            <a:spAutoFit/>
          </a:bodyPr>
          <a:lstStyle/>
          <a:p>
            <a:pPr algn="just"/>
            <a:r>
              <a:rPr lang="en-US" b="1" dirty="0">
                <a:solidFill>
                  <a:srgbClr val="FF0000"/>
                </a:solidFill>
              </a:rPr>
              <a:t>Bactericidal</a:t>
            </a:r>
            <a:r>
              <a:rPr lang="en-US" b="1" dirty="0"/>
              <a:t> </a:t>
            </a:r>
            <a:r>
              <a:rPr lang="en-US" dirty="0"/>
              <a:t>vs. </a:t>
            </a:r>
            <a:r>
              <a:rPr lang="en-US" b="1" dirty="0" smtClean="0">
                <a:solidFill>
                  <a:srgbClr val="3333FF"/>
                </a:solidFill>
              </a:rPr>
              <a:t>bacteriostatic</a:t>
            </a:r>
          </a:p>
          <a:p>
            <a:pPr algn="just"/>
            <a:r>
              <a:rPr lang="en-US" dirty="0">
                <a:solidFill>
                  <a:srgbClr val="FF0000"/>
                </a:solidFill>
              </a:rPr>
              <a:t>The level of anti-microbial activity that </a:t>
            </a:r>
            <a:r>
              <a:rPr lang="en-US" dirty="0" smtClean="0">
                <a:solidFill>
                  <a:srgbClr val="FF0000"/>
                </a:solidFill>
              </a:rPr>
              <a:t>kills an </a:t>
            </a:r>
            <a:r>
              <a:rPr lang="en-US" dirty="0">
                <a:solidFill>
                  <a:srgbClr val="FF0000"/>
                </a:solidFill>
              </a:rPr>
              <a:t>organism </a:t>
            </a:r>
            <a:r>
              <a:rPr lang="en-US" dirty="0" smtClean="0">
                <a:solidFill>
                  <a:srgbClr val="FF0000"/>
                </a:solidFill>
              </a:rPr>
              <a:t>(99.9% death of test organism - Minimal </a:t>
            </a:r>
            <a:r>
              <a:rPr lang="en-US" dirty="0">
                <a:solidFill>
                  <a:srgbClr val="FF0000"/>
                </a:solidFill>
              </a:rPr>
              <a:t>Bactericidal</a:t>
            </a:r>
            <a:r>
              <a:rPr lang="en-US" dirty="0" smtClean="0">
                <a:solidFill>
                  <a:srgbClr val="FF0000"/>
                </a:solidFill>
              </a:rPr>
              <a:t> Concentration; MBC)</a:t>
            </a:r>
            <a:endParaRPr lang="en-US" b="1" dirty="0">
              <a:solidFill>
                <a:srgbClr val="FF0000"/>
              </a:solidFill>
            </a:endParaRPr>
          </a:p>
          <a:p>
            <a:pPr algn="just"/>
            <a:r>
              <a:rPr lang="en-US" dirty="0">
                <a:solidFill>
                  <a:srgbClr val="3333FF"/>
                </a:solidFill>
              </a:rPr>
              <a:t>The level of anti-microbial activity that inhibits the growth of an organism (Minimal Inhibitory </a:t>
            </a:r>
            <a:r>
              <a:rPr lang="en-US" dirty="0" smtClean="0">
                <a:solidFill>
                  <a:srgbClr val="3333FF"/>
                </a:solidFill>
              </a:rPr>
              <a:t>Concentration; MIC</a:t>
            </a:r>
            <a:r>
              <a:rPr lang="en-US" dirty="0">
                <a:solidFill>
                  <a:srgbClr val="3333FF"/>
                </a:solidFill>
              </a:rPr>
              <a:t>)</a:t>
            </a:r>
          </a:p>
        </p:txBody>
      </p:sp>
      <p:sp>
        <p:nvSpPr>
          <p:cNvPr id="3" name="Rectangle 2"/>
          <p:cNvSpPr/>
          <p:nvPr/>
        </p:nvSpPr>
        <p:spPr>
          <a:xfrm>
            <a:off x="76200" y="3142709"/>
            <a:ext cx="9032304" cy="646331"/>
          </a:xfrm>
          <a:prstGeom prst="rect">
            <a:avLst/>
          </a:prstGeom>
        </p:spPr>
        <p:txBody>
          <a:bodyPr wrap="square">
            <a:spAutoFit/>
          </a:bodyPr>
          <a:lstStyle/>
          <a:p>
            <a:pPr algn="just"/>
            <a:r>
              <a:rPr lang="en-US" b="1" dirty="0"/>
              <a:t>Favorable pharmacokinetics</a:t>
            </a:r>
            <a:r>
              <a:rPr lang="en-US" dirty="0"/>
              <a:t>: reach target site in body with effective </a:t>
            </a:r>
            <a:r>
              <a:rPr lang="en-US" dirty="0" smtClean="0"/>
              <a:t>concentration -</a:t>
            </a:r>
          </a:p>
          <a:p>
            <a:pPr algn="just"/>
            <a:r>
              <a:rPr lang="en-US" dirty="0"/>
              <a:t>drug </a:t>
            </a:r>
            <a:r>
              <a:rPr lang="en-US" dirty="0" smtClean="0"/>
              <a:t>interns</a:t>
            </a:r>
            <a:r>
              <a:rPr lang="en-US" dirty="0"/>
              <a:t>, how drug is distributed, metabolized and excreted in </a:t>
            </a:r>
            <a:r>
              <a:rPr lang="en-US" dirty="0" smtClean="0"/>
              <a:t>body.</a:t>
            </a:r>
            <a:endParaRPr lang="en-US" dirty="0"/>
          </a:p>
        </p:txBody>
      </p:sp>
      <p:sp>
        <p:nvSpPr>
          <p:cNvPr id="4" name="Rectangle 3"/>
          <p:cNvSpPr/>
          <p:nvPr/>
        </p:nvSpPr>
        <p:spPr>
          <a:xfrm>
            <a:off x="76200" y="3861048"/>
            <a:ext cx="3838230" cy="369332"/>
          </a:xfrm>
          <a:prstGeom prst="rect">
            <a:avLst/>
          </a:prstGeom>
        </p:spPr>
        <p:txBody>
          <a:bodyPr wrap="none">
            <a:spAutoFit/>
          </a:bodyPr>
          <a:lstStyle/>
          <a:p>
            <a:r>
              <a:rPr lang="en-US" dirty="0"/>
              <a:t>Spectrum of activity: </a:t>
            </a:r>
            <a:r>
              <a:rPr lang="en-US" b="1" dirty="0"/>
              <a:t>broad </a:t>
            </a:r>
            <a:r>
              <a:rPr lang="en-US" dirty="0"/>
              <a:t>vs. </a:t>
            </a:r>
            <a:r>
              <a:rPr lang="en-US" b="1" dirty="0" smtClean="0"/>
              <a:t>narrow.</a:t>
            </a:r>
            <a:endParaRPr lang="en-US" b="1" dirty="0"/>
          </a:p>
        </p:txBody>
      </p:sp>
      <p:sp>
        <p:nvSpPr>
          <p:cNvPr id="6" name="Rectangle 5"/>
          <p:cNvSpPr/>
          <p:nvPr/>
        </p:nvSpPr>
        <p:spPr>
          <a:xfrm>
            <a:off x="76200" y="4377878"/>
            <a:ext cx="9001000" cy="923330"/>
          </a:xfrm>
          <a:prstGeom prst="rect">
            <a:avLst/>
          </a:prstGeom>
        </p:spPr>
        <p:txBody>
          <a:bodyPr wrap="square">
            <a:spAutoFit/>
          </a:bodyPr>
          <a:lstStyle/>
          <a:p>
            <a:r>
              <a:rPr lang="en-US" b="1" dirty="0"/>
              <a:t>Lack of “side effects</a:t>
            </a:r>
            <a:r>
              <a:rPr lang="en-US" b="1" dirty="0" smtClean="0"/>
              <a:t>”</a:t>
            </a:r>
            <a:r>
              <a:rPr lang="en-US" dirty="0" smtClean="0"/>
              <a:t>-  </a:t>
            </a:r>
            <a:r>
              <a:rPr lang="en-US" dirty="0"/>
              <a:t>effective to toxic dose ratio</a:t>
            </a:r>
            <a:endParaRPr lang="en-US" dirty="0" smtClean="0"/>
          </a:p>
          <a:p>
            <a:r>
              <a:rPr lang="en-US" dirty="0" smtClean="0"/>
              <a:t>Therapeutic index: </a:t>
            </a:r>
            <a:r>
              <a:rPr lang="en-US" dirty="0"/>
              <a:t>the lowest dose toxic to the patient divided by the dose typically used for </a:t>
            </a:r>
            <a:r>
              <a:rPr lang="en-US" dirty="0" smtClean="0"/>
              <a:t>therapy.</a:t>
            </a:r>
            <a:endParaRPr lang="en-US" dirty="0"/>
          </a:p>
        </p:txBody>
      </p:sp>
      <p:sp>
        <p:nvSpPr>
          <p:cNvPr id="7" name="Rectangle 6"/>
          <p:cNvSpPr/>
          <p:nvPr/>
        </p:nvSpPr>
        <p:spPr>
          <a:xfrm>
            <a:off x="76200" y="5363924"/>
            <a:ext cx="2998513" cy="369332"/>
          </a:xfrm>
          <a:prstGeom prst="rect">
            <a:avLst/>
          </a:prstGeom>
        </p:spPr>
        <p:txBody>
          <a:bodyPr wrap="none">
            <a:spAutoFit/>
          </a:bodyPr>
          <a:lstStyle/>
          <a:p>
            <a:r>
              <a:rPr lang="en-US" b="1" dirty="0"/>
              <a:t>Little resistance development</a:t>
            </a:r>
          </a:p>
        </p:txBody>
      </p:sp>
    </p:spTree>
    <p:extLst>
      <p:ext uri="{BB962C8B-B14F-4D97-AF65-F5344CB8AC3E}">
        <p14:creationId xmlns:p14="http://schemas.microsoft.com/office/powerpoint/2010/main" val="956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12293" grpId="0"/>
      <p:bldP spid="2" grpId="0"/>
      <p:bldP spid="3" grpId="0"/>
      <p:bldP spid="4"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2" descr="http://gazettereview.com/wp-content/uploads/2015/05/antz-700x460.jp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0242"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Mechanism of Action</a:t>
            </a:r>
          </a:p>
        </p:txBody>
      </p:sp>
      <p:pic>
        <p:nvPicPr>
          <p:cNvPr id="7" name="Picture 2" descr="http://dc431.4shared.com/doc/mN8gZExE/preview_html_m23c58e23.jpg"/>
          <p:cNvPicPr>
            <a:picLocks noChangeAspect="1" noChangeArrowheads="1"/>
          </p:cNvPicPr>
          <p:nvPr/>
        </p:nvPicPr>
        <p:blipFill>
          <a:blip r:embed="rId4" cstate="print"/>
          <a:srcRect/>
          <a:stretch>
            <a:fillRect/>
          </a:stretch>
        </p:blipFill>
        <p:spPr bwMode="auto">
          <a:xfrm>
            <a:off x="254974" y="912849"/>
            <a:ext cx="8709514" cy="4964423"/>
          </a:xfrm>
          <a:prstGeom prst="rect">
            <a:avLst/>
          </a:prstGeom>
          <a:noFill/>
        </p:spPr>
      </p:pic>
    </p:spTree>
    <p:extLst>
      <p:ext uri="{BB962C8B-B14F-4D97-AF65-F5344CB8AC3E}">
        <p14:creationId xmlns:p14="http://schemas.microsoft.com/office/powerpoint/2010/main" val="14826947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2" descr="http://gazettereview.com/wp-content/uploads/2015/05/antz-700x460.jp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0242"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Mechanism of Action</a:t>
            </a:r>
          </a:p>
        </p:txBody>
      </p:sp>
      <p:sp>
        <p:nvSpPr>
          <p:cNvPr id="2" name="Rectangle 1"/>
          <p:cNvSpPr/>
          <p:nvPr/>
        </p:nvSpPr>
        <p:spPr>
          <a:xfrm>
            <a:off x="179512" y="764704"/>
            <a:ext cx="8712968" cy="2308324"/>
          </a:xfrm>
          <a:prstGeom prst="rect">
            <a:avLst/>
          </a:prstGeom>
        </p:spPr>
        <p:txBody>
          <a:bodyPr wrap="square">
            <a:spAutoFit/>
          </a:bodyPr>
          <a:lstStyle/>
          <a:p>
            <a:pPr algn="just"/>
            <a:r>
              <a:rPr lang="en-US" b="1" dirty="0" smtClean="0">
                <a:solidFill>
                  <a:srgbClr val="FF0000"/>
                </a:solidFill>
              </a:rPr>
              <a:t>ACTION AS ANTI-METABOLITES:</a:t>
            </a:r>
          </a:p>
          <a:p>
            <a:pPr algn="just"/>
            <a:r>
              <a:rPr lang="en-US" b="1" dirty="0" smtClean="0"/>
              <a:t>Sulfonamides </a:t>
            </a:r>
            <a:r>
              <a:rPr lang="en-US" dirty="0"/>
              <a:t>are structural analogs and competitive antagonists of </a:t>
            </a:r>
            <a:r>
              <a:rPr lang="en-US" i="1" dirty="0" smtClean="0"/>
              <a:t>para</a:t>
            </a:r>
            <a:r>
              <a:rPr lang="en-US" dirty="0" smtClean="0"/>
              <a:t>-</a:t>
            </a:r>
            <a:r>
              <a:rPr lang="en-US" dirty="0" err="1" smtClean="0"/>
              <a:t>aminobenzoic</a:t>
            </a:r>
            <a:r>
              <a:rPr lang="en-US" dirty="0" smtClean="0"/>
              <a:t> acid (PABA</a:t>
            </a:r>
            <a:r>
              <a:rPr lang="en-US" dirty="0"/>
              <a:t>). </a:t>
            </a:r>
            <a:r>
              <a:rPr lang="en-US" b="1" dirty="0"/>
              <a:t>They inhibit normal bacterial utilization of PABA for the synthesis of folic acid, an important metabolite in DNA </a:t>
            </a:r>
            <a:r>
              <a:rPr lang="en-US" b="1" dirty="0" smtClean="0"/>
              <a:t>synthesis</a:t>
            </a:r>
            <a:r>
              <a:rPr lang="en-US" dirty="0" smtClean="0"/>
              <a:t>. The </a:t>
            </a:r>
            <a:r>
              <a:rPr lang="en-US" dirty="0"/>
              <a:t>effects seen are usually </a:t>
            </a:r>
            <a:r>
              <a:rPr lang="en-US" u="sng" dirty="0" smtClean="0"/>
              <a:t>bacteriostatic</a:t>
            </a:r>
            <a:r>
              <a:rPr lang="en-US" dirty="0" smtClean="0"/>
              <a:t>. </a:t>
            </a:r>
          </a:p>
          <a:p>
            <a:pPr algn="just"/>
            <a:r>
              <a:rPr lang="en-US" dirty="0" smtClean="0"/>
              <a:t>Folic </a:t>
            </a:r>
            <a:r>
              <a:rPr lang="en-US" dirty="0"/>
              <a:t>acid is not synthesized in humans, but is instead a dietary requirement. This allows for the selective toxicity to bacterial cells (or any cell dependent on synthesizing folic acid) over human cells. </a:t>
            </a:r>
            <a:r>
              <a:rPr lang="en-US" u="sng" dirty="0"/>
              <a:t>Bacterial resistance to </a:t>
            </a:r>
            <a:r>
              <a:rPr lang="en-US" u="sng" dirty="0" smtClean="0"/>
              <a:t>sulfonamides </a:t>
            </a:r>
            <a:r>
              <a:rPr lang="en-US" u="sng" dirty="0"/>
              <a:t>is caused by mutations in the enzymes involved in folic acid synthesis that prevent the drug from binding to it.</a:t>
            </a:r>
            <a:endParaRPr lang="en-GB" u="sng" dirty="0"/>
          </a:p>
        </p:txBody>
      </p:sp>
      <p:sp>
        <p:nvSpPr>
          <p:cNvPr id="6" name="Rectangle 5"/>
          <p:cNvSpPr/>
          <p:nvPr/>
        </p:nvSpPr>
        <p:spPr>
          <a:xfrm>
            <a:off x="179512" y="3424932"/>
            <a:ext cx="8712968" cy="3231654"/>
          </a:xfrm>
          <a:prstGeom prst="rect">
            <a:avLst/>
          </a:prstGeom>
        </p:spPr>
        <p:txBody>
          <a:bodyPr wrap="square">
            <a:spAutoFit/>
          </a:bodyPr>
          <a:lstStyle/>
          <a:p>
            <a:pPr algn="just"/>
            <a:r>
              <a:rPr lang="en-US" b="1" dirty="0" smtClean="0">
                <a:solidFill>
                  <a:srgbClr val="7030A0"/>
                </a:solidFill>
              </a:rPr>
              <a:t>INHIBITION OF PROTEIN SYNTHESIS:</a:t>
            </a:r>
          </a:p>
          <a:p>
            <a:pPr algn="just"/>
            <a:r>
              <a:rPr lang="en-GB" dirty="0"/>
              <a:t>The inhibition of protein synthesis is mediated through </a:t>
            </a:r>
            <a:r>
              <a:rPr lang="en-GB" dirty="0" smtClean="0"/>
              <a:t>binding to bacterial</a:t>
            </a:r>
            <a:r>
              <a:rPr lang="en-GB" dirty="0"/>
              <a:t> </a:t>
            </a:r>
            <a:r>
              <a:rPr lang="en-GB" dirty="0" smtClean="0"/>
              <a:t>ribosome. </a:t>
            </a:r>
            <a:r>
              <a:rPr lang="en-US" b="1" dirty="0"/>
              <a:t>A</a:t>
            </a:r>
            <a:r>
              <a:rPr lang="en-US" b="1" dirty="0" smtClean="0"/>
              <a:t>minoglycoside</a:t>
            </a:r>
            <a:r>
              <a:rPr lang="en-US" dirty="0" smtClean="0"/>
              <a:t> </a:t>
            </a:r>
            <a:r>
              <a:rPr lang="en-US" dirty="0"/>
              <a:t>presence in the cytosol generally perturbs peptide elongation at the </a:t>
            </a:r>
            <a:r>
              <a:rPr lang="en-US" dirty="0" smtClean="0"/>
              <a:t>30S ribosomal</a:t>
            </a:r>
            <a:r>
              <a:rPr lang="en-US" dirty="0"/>
              <a:t> subunit, giving rise to </a:t>
            </a:r>
            <a:r>
              <a:rPr lang="en-US" u="sng" dirty="0"/>
              <a:t>inaccurate mRNA translation and so biosynthesis of proteins </a:t>
            </a:r>
            <a:r>
              <a:rPr lang="en-US" dirty="0"/>
              <a:t>that are truncated or that bear altered amino acid compositions at particular points</a:t>
            </a:r>
            <a:r>
              <a:rPr lang="en-US" dirty="0" smtClean="0"/>
              <a:t>.</a:t>
            </a:r>
            <a:r>
              <a:rPr lang="en-US" dirty="0"/>
              <a:t> Specifically, binding impairs translational proofreading leading to misreading of the RNA message, premature termination, or both, and so to inaccuracy of the translated protein product. </a:t>
            </a:r>
            <a:endParaRPr lang="en-US" dirty="0" smtClean="0"/>
          </a:p>
          <a:p>
            <a:pPr algn="just"/>
            <a:endParaRPr lang="en-US" sz="600" dirty="0" smtClean="0"/>
          </a:p>
          <a:p>
            <a:pPr algn="just"/>
            <a:r>
              <a:rPr lang="en-US" dirty="0" smtClean="0"/>
              <a:t>Aminoglycosides: bactericidal </a:t>
            </a:r>
            <a:r>
              <a:rPr lang="en-US" dirty="0"/>
              <a:t>activity against </a:t>
            </a:r>
            <a:r>
              <a:rPr lang="en-US" dirty="0" smtClean="0"/>
              <a:t>most </a:t>
            </a:r>
            <a:r>
              <a:rPr lang="en-US" dirty="0"/>
              <a:t>gram-negative aerobic and facultative anaerobic </a:t>
            </a:r>
            <a:r>
              <a:rPr lang="en-US" dirty="0" smtClean="0"/>
              <a:t>bacilli and </a:t>
            </a:r>
            <a:r>
              <a:rPr lang="en-US" dirty="0"/>
              <a:t>most gram-positive bacteria</a:t>
            </a:r>
            <a:r>
              <a:rPr lang="en-US" dirty="0" smtClean="0"/>
              <a:t>.</a:t>
            </a:r>
            <a:r>
              <a:rPr lang="en-US" dirty="0"/>
              <a:t> They require only short contact time, and are most effective against susceptible bacterial populations that are rapidly multiplying</a:t>
            </a:r>
          </a:p>
        </p:txBody>
      </p:sp>
    </p:spTree>
    <p:extLst>
      <p:ext uri="{BB962C8B-B14F-4D97-AF65-F5344CB8AC3E}">
        <p14:creationId xmlns:p14="http://schemas.microsoft.com/office/powerpoint/2010/main" val="225421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2" descr="http://gazettereview.com/wp-content/uploads/2015/05/antz-700x460.jp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0242"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Mechanism of Action</a:t>
            </a:r>
          </a:p>
        </p:txBody>
      </p:sp>
      <p:sp>
        <p:nvSpPr>
          <p:cNvPr id="2" name="Rectangle 1"/>
          <p:cNvSpPr/>
          <p:nvPr/>
        </p:nvSpPr>
        <p:spPr>
          <a:xfrm>
            <a:off x="107504" y="764704"/>
            <a:ext cx="8712968" cy="923330"/>
          </a:xfrm>
          <a:prstGeom prst="rect">
            <a:avLst/>
          </a:prstGeom>
        </p:spPr>
        <p:txBody>
          <a:bodyPr wrap="square">
            <a:spAutoFit/>
          </a:bodyPr>
          <a:lstStyle/>
          <a:p>
            <a:pPr marL="609600" indent="-609600"/>
            <a:r>
              <a:rPr lang="en-US" b="1" dirty="0">
                <a:solidFill>
                  <a:srgbClr val="00B050"/>
                </a:solidFill>
              </a:rPr>
              <a:t>INHIBITION OF DNA/RNA </a:t>
            </a:r>
            <a:r>
              <a:rPr lang="en-US" b="1" dirty="0" smtClean="0">
                <a:solidFill>
                  <a:srgbClr val="00B050"/>
                </a:solidFill>
              </a:rPr>
              <a:t>SYNTHESIS:</a:t>
            </a:r>
            <a:endParaRPr lang="en-US" b="1" dirty="0">
              <a:solidFill>
                <a:srgbClr val="00B050"/>
              </a:solidFill>
            </a:endParaRPr>
          </a:p>
          <a:p>
            <a:pPr algn="just"/>
            <a:r>
              <a:rPr lang="en-US" b="1" dirty="0"/>
              <a:t>Quinolones</a:t>
            </a:r>
            <a:r>
              <a:rPr lang="en-US" dirty="0"/>
              <a:t> exert their antibacterial effect by </a:t>
            </a:r>
            <a:r>
              <a:rPr lang="en-US" b="1" dirty="0"/>
              <a:t>preventing bacterial DNA from unwinding and </a:t>
            </a:r>
            <a:r>
              <a:rPr lang="en-US" b="1" dirty="0" smtClean="0"/>
              <a:t>duplicating</a:t>
            </a:r>
            <a:r>
              <a:rPr lang="en-US" dirty="0" smtClean="0"/>
              <a:t>.</a:t>
            </a:r>
            <a:endParaRPr lang="en-GB" u="sng" dirty="0"/>
          </a:p>
        </p:txBody>
      </p:sp>
      <p:sp>
        <p:nvSpPr>
          <p:cNvPr id="6" name="Rectangle 5"/>
          <p:cNvSpPr/>
          <p:nvPr/>
        </p:nvSpPr>
        <p:spPr>
          <a:xfrm>
            <a:off x="107504" y="1700808"/>
            <a:ext cx="5760640" cy="4524315"/>
          </a:xfrm>
          <a:prstGeom prst="rect">
            <a:avLst/>
          </a:prstGeom>
        </p:spPr>
        <p:txBody>
          <a:bodyPr wrap="square">
            <a:spAutoFit/>
          </a:bodyPr>
          <a:lstStyle/>
          <a:p>
            <a:pPr algn="just"/>
            <a:r>
              <a:rPr lang="en-US" b="1" dirty="0" smtClean="0">
                <a:solidFill>
                  <a:srgbClr val="7030A0"/>
                </a:solidFill>
              </a:rPr>
              <a:t>INHIBITION OF CELL WALL SYNTHESIS:</a:t>
            </a:r>
          </a:p>
          <a:p>
            <a:pPr algn="just"/>
            <a:r>
              <a:rPr lang="en-US" dirty="0"/>
              <a:t>Bacteria constantly remodel their </a:t>
            </a:r>
            <a:r>
              <a:rPr lang="en-US" b="1" dirty="0" smtClean="0">
                <a:solidFill>
                  <a:srgbClr val="00B0F0"/>
                </a:solidFill>
              </a:rPr>
              <a:t>peptidoglycan*</a:t>
            </a:r>
            <a:r>
              <a:rPr lang="en-US" dirty="0"/>
              <a:t> cell walls, simultaneously building and breaking down portions of the cell wall as they grow and divide. </a:t>
            </a:r>
            <a:endParaRPr lang="en-US" dirty="0" smtClean="0"/>
          </a:p>
          <a:p>
            <a:pPr algn="just"/>
            <a:r>
              <a:rPr lang="en-US" b="1" i="1" dirty="0" smtClean="0"/>
              <a:t>β</a:t>
            </a:r>
            <a:r>
              <a:rPr lang="en-US" b="1" dirty="0" smtClean="0"/>
              <a:t>-Lactam </a:t>
            </a:r>
            <a:r>
              <a:rPr lang="en-US" b="1" dirty="0"/>
              <a:t>antibiotics inhibit the formation of peptidoglycan cross-links in the bacterial </a:t>
            </a:r>
            <a:r>
              <a:rPr lang="en-US" b="1" dirty="0" smtClean="0"/>
              <a:t>cel</a:t>
            </a:r>
            <a:r>
              <a:rPr lang="en-US" b="1" dirty="0"/>
              <a:t>l</a:t>
            </a:r>
            <a:r>
              <a:rPr lang="en-US" b="1" dirty="0" smtClean="0"/>
              <a:t> </a:t>
            </a:r>
            <a:r>
              <a:rPr lang="en-US" b="1" dirty="0"/>
              <a:t>wall</a:t>
            </a:r>
            <a:r>
              <a:rPr lang="en-US" dirty="0"/>
              <a:t>; this is achieved through </a:t>
            </a:r>
            <a:r>
              <a:rPr lang="en-US" b="1" dirty="0"/>
              <a:t>binding of the </a:t>
            </a:r>
            <a:r>
              <a:rPr lang="en-US" b="1" i="1" dirty="0" smtClean="0"/>
              <a:t>β</a:t>
            </a:r>
            <a:r>
              <a:rPr lang="en-US" b="1" dirty="0" smtClean="0"/>
              <a:t>-lactam</a:t>
            </a:r>
            <a:r>
              <a:rPr lang="en-US" b="1" dirty="0"/>
              <a:t> ring of penicillin to the enzyme DD-</a:t>
            </a:r>
            <a:r>
              <a:rPr lang="en-US" b="1" dirty="0" err="1"/>
              <a:t>transpeptidase</a:t>
            </a:r>
            <a:r>
              <a:rPr lang="en-US" dirty="0"/>
              <a:t>. As a consequence, DD-</a:t>
            </a:r>
            <a:r>
              <a:rPr lang="en-US" dirty="0" err="1"/>
              <a:t>transpeptidase</a:t>
            </a:r>
            <a:r>
              <a:rPr lang="en-US" dirty="0"/>
              <a:t> </a:t>
            </a:r>
            <a:r>
              <a:rPr lang="en-US" b="1" dirty="0"/>
              <a:t>cannot </a:t>
            </a:r>
            <a:r>
              <a:rPr lang="en-US" b="1" dirty="0" err="1" smtClean="0"/>
              <a:t>catalyse</a:t>
            </a:r>
            <a:r>
              <a:rPr lang="en-US" b="1" dirty="0"/>
              <a:t> </a:t>
            </a:r>
            <a:r>
              <a:rPr lang="en-US" b="1" dirty="0" smtClean="0"/>
              <a:t>the formation </a:t>
            </a:r>
            <a:r>
              <a:rPr lang="en-US" b="1" dirty="0"/>
              <a:t>of these cross-links</a:t>
            </a:r>
            <a:r>
              <a:rPr lang="en-US" dirty="0"/>
              <a:t>, and an imbalance between cell wall production and degradation develops, causing the cell to rapidly die</a:t>
            </a:r>
            <a:r>
              <a:rPr lang="en-US" dirty="0" smtClean="0"/>
              <a:t>.</a:t>
            </a:r>
          </a:p>
          <a:p>
            <a:pPr algn="just"/>
            <a:r>
              <a:rPr lang="en-US" dirty="0" smtClean="0"/>
              <a:t>(</a:t>
            </a:r>
            <a:r>
              <a:rPr lang="en-US" i="1" dirty="0" smtClean="0"/>
              <a:t>β</a:t>
            </a:r>
            <a:r>
              <a:rPr lang="en-US" dirty="0" smtClean="0"/>
              <a:t>-lactam </a:t>
            </a:r>
            <a:r>
              <a:rPr lang="en-US" dirty="0"/>
              <a:t>ring has structural similarity </a:t>
            </a:r>
            <a:r>
              <a:rPr lang="en-US" dirty="0" smtClean="0"/>
              <a:t>with normal </a:t>
            </a:r>
            <a:r>
              <a:rPr lang="en-US" dirty="0"/>
              <a:t>substrate </a:t>
            </a:r>
            <a:r>
              <a:rPr lang="en-US" dirty="0" smtClean="0"/>
              <a:t>for the enzyme).  </a:t>
            </a:r>
          </a:p>
          <a:p>
            <a:pPr algn="just"/>
            <a:endParaRPr lang="en-US" dirty="0"/>
          </a:p>
          <a:p>
            <a:pPr algn="just"/>
            <a:r>
              <a:rPr lang="en-US" i="1" dirty="0"/>
              <a:t>Some </a:t>
            </a:r>
            <a:r>
              <a:rPr lang="en-US" i="1" dirty="0" smtClean="0"/>
              <a:t>bacteria make </a:t>
            </a:r>
            <a:r>
              <a:rPr lang="en-US" i="1" dirty="0"/>
              <a:t>beta lactamase, an enzyme that breaks down the ring structure and thus inactivates </a:t>
            </a:r>
            <a:r>
              <a:rPr lang="en-US" i="1" dirty="0" err="1" smtClean="0"/>
              <a:t>penicillins</a:t>
            </a:r>
            <a:r>
              <a:rPr lang="en-US" i="1" dirty="0" smtClean="0"/>
              <a:t>.</a:t>
            </a:r>
            <a:endParaRPr lang="en-US" i="1" dirty="0"/>
          </a:p>
        </p:txBody>
      </p:sp>
      <p:sp>
        <p:nvSpPr>
          <p:cNvPr id="3" name="Rectangle 2"/>
          <p:cNvSpPr/>
          <p:nvPr/>
        </p:nvSpPr>
        <p:spPr>
          <a:xfrm>
            <a:off x="179512" y="6372036"/>
            <a:ext cx="4660956" cy="369332"/>
          </a:xfrm>
          <a:prstGeom prst="rect">
            <a:avLst/>
          </a:prstGeom>
        </p:spPr>
        <p:txBody>
          <a:bodyPr wrap="none">
            <a:spAutoFit/>
          </a:bodyPr>
          <a:lstStyle/>
          <a:p>
            <a:r>
              <a:rPr lang="en-US" dirty="0"/>
              <a:t> </a:t>
            </a:r>
            <a:r>
              <a:rPr lang="en-US" dirty="0" smtClean="0">
                <a:solidFill>
                  <a:srgbClr val="00B0F0"/>
                </a:solidFill>
              </a:rPr>
              <a:t>*</a:t>
            </a:r>
            <a:r>
              <a:rPr lang="en-US" b="1" dirty="0" smtClean="0">
                <a:solidFill>
                  <a:srgbClr val="00B0F0"/>
                </a:solidFill>
              </a:rPr>
              <a:t>polymer</a:t>
            </a:r>
            <a:r>
              <a:rPr lang="en-US" b="1" dirty="0">
                <a:solidFill>
                  <a:srgbClr val="00B0F0"/>
                </a:solidFill>
              </a:rPr>
              <a:t> consisting of sugars and amino acids</a:t>
            </a:r>
            <a:endParaRPr lang="en-GB" b="1" dirty="0">
              <a:solidFill>
                <a:srgbClr val="00B0F0"/>
              </a:solidFill>
            </a:endParaRPr>
          </a:p>
        </p:txBody>
      </p:sp>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9034" y="1772816"/>
            <a:ext cx="2913446" cy="4564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325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2" descr="http://gazettereview.com/wp-content/uploads/2015/05/antz-700x460.jpg"/>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0242"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hlinkClick r:id="rId4"/>
              </a:rPr>
              <a:t>Antibiotic Resistance</a:t>
            </a:r>
            <a:endParaRPr lang="en-US" sz="2800" b="1" dirty="0" smtClean="0"/>
          </a:p>
        </p:txBody>
      </p:sp>
      <p:sp>
        <p:nvSpPr>
          <p:cNvPr id="2" name="Rectangle 1"/>
          <p:cNvSpPr/>
          <p:nvPr/>
        </p:nvSpPr>
        <p:spPr>
          <a:xfrm>
            <a:off x="179512" y="764704"/>
            <a:ext cx="8712968" cy="369332"/>
          </a:xfrm>
          <a:prstGeom prst="rect">
            <a:avLst/>
          </a:prstGeom>
        </p:spPr>
        <p:txBody>
          <a:bodyPr wrap="square">
            <a:spAutoFit/>
          </a:bodyPr>
          <a:lstStyle/>
          <a:p>
            <a:pPr marL="609600" indent="-609600"/>
            <a:endParaRPr lang="en-GB" u="sng" dirty="0"/>
          </a:p>
        </p:txBody>
      </p:sp>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764704"/>
            <a:ext cx="3804507" cy="415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7944" y="2420888"/>
            <a:ext cx="4392488" cy="2272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uppo 12"/>
          <p:cNvGrpSpPr>
            <a:grpSpLocks/>
          </p:cNvGrpSpPr>
          <p:nvPr/>
        </p:nvGrpSpPr>
        <p:grpSpPr bwMode="auto">
          <a:xfrm>
            <a:off x="971600" y="4941589"/>
            <a:ext cx="5976937" cy="1655763"/>
            <a:chOff x="2483768" y="4509120"/>
            <a:chExt cx="6336704" cy="1296144"/>
          </a:xfrm>
        </p:grpSpPr>
        <p:pic>
          <p:nvPicPr>
            <p:cNvPr id="1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3768" y="4547659"/>
              <a:ext cx="6336704" cy="1257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ttangolo 11"/>
            <p:cNvSpPr/>
            <p:nvPr/>
          </p:nvSpPr>
          <p:spPr>
            <a:xfrm>
              <a:off x="6731800" y="4509120"/>
              <a:ext cx="2016301" cy="2883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grpSp>
      <p:pic>
        <p:nvPicPr>
          <p:cNvPr id="1536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67944" y="1058051"/>
            <a:ext cx="4896544" cy="1146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56330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17</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hlinkClick r:id="rId3"/>
              </a:rPr>
              <a:t>Antibiotic Resistance</a:t>
            </a:r>
            <a:endParaRPr lang="en-US" sz="2800" b="1" dirty="0" smtClean="0"/>
          </a:p>
        </p:txBody>
      </p:sp>
      <p:sp>
        <p:nvSpPr>
          <p:cNvPr id="4" name="Rectangle 3"/>
          <p:cNvSpPr/>
          <p:nvPr/>
        </p:nvSpPr>
        <p:spPr>
          <a:xfrm>
            <a:off x="179512" y="1124744"/>
            <a:ext cx="8568952" cy="3416320"/>
          </a:xfrm>
          <a:prstGeom prst="rect">
            <a:avLst/>
          </a:prstGeom>
        </p:spPr>
        <p:txBody>
          <a:bodyPr wrap="square">
            <a:spAutoFit/>
          </a:bodyPr>
          <a:lstStyle/>
          <a:p>
            <a:pPr algn="just"/>
            <a:r>
              <a:rPr lang="en-US" b="1" dirty="0"/>
              <a:t>Antimicrobial resistance</a:t>
            </a:r>
            <a:r>
              <a:rPr lang="en-US" dirty="0"/>
              <a:t> (</a:t>
            </a:r>
            <a:r>
              <a:rPr lang="en-US" b="1" dirty="0"/>
              <a:t>AMR</a:t>
            </a:r>
            <a:r>
              <a:rPr lang="en-US" dirty="0"/>
              <a:t>) is when </a:t>
            </a:r>
            <a:r>
              <a:rPr lang="en-US" dirty="0" smtClean="0"/>
              <a:t>microbes</a:t>
            </a:r>
            <a:r>
              <a:rPr lang="en-US" dirty="0"/>
              <a:t> </a:t>
            </a:r>
            <a:r>
              <a:rPr lang="en-US" dirty="0" smtClean="0"/>
              <a:t>are </a:t>
            </a:r>
            <a:r>
              <a:rPr lang="en-US" dirty="0"/>
              <a:t>resistant to one or more </a:t>
            </a:r>
            <a:r>
              <a:rPr lang="en-US" dirty="0" smtClean="0"/>
              <a:t>antimicrobial</a:t>
            </a:r>
            <a:r>
              <a:rPr lang="en-US" dirty="0"/>
              <a:t> </a:t>
            </a:r>
            <a:r>
              <a:rPr lang="en-US" dirty="0" smtClean="0"/>
              <a:t>agents,</a:t>
            </a:r>
            <a:r>
              <a:rPr lang="en-US" baseline="30000" dirty="0"/>
              <a:t> </a:t>
            </a:r>
            <a:r>
              <a:rPr lang="en-US" dirty="0" smtClean="0"/>
              <a:t>used </a:t>
            </a:r>
            <a:r>
              <a:rPr lang="en-US" dirty="0"/>
              <a:t>to treat infection or as an antiseptic. </a:t>
            </a:r>
            <a:endParaRPr lang="en-US" dirty="0" smtClean="0"/>
          </a:p>
          <a:p>
            <a:pPr algn="just"/>
            <a:endParaRPr lang="en-US" dirty="0"/>
          </a:p>
          <a:p>
            <a:pPr algn="just"/>
            <a:r>
              <a:rPr lang="en-US" dirty="0" smtClean="0"/>
              <a:t>Resistance </a:t>
            </a:r>
            <a:r>
              <a:rPr lang="en-US" dirty="0"/>
              <a:t>is either innate or </a:t>
            </a:r>
            <a:r>
              <a:rPr lang="en-US" dirty="0" smtClean="0"/>
              <a:t>acquired. </a:t>
            </a:r>
          </a:p>
          <a:p>
            <a:pPr algn="just"/>
            <a:r>
              <a:rPr lang="en-US" dirty="0" smtClean="0"/>
              <a:t>Most </a:t>
            </a:r>
            <a:r>
              <a:rPr lang="en-US" dirty="0"/>
              <a:t>commonly antimicrobial resistance refers to acquired resistance – which may be a result of either novel mutation or transfer of genes causing </a:t>
            </a:r>
            <a:r>
              <a:rPr lang="en-US" dirty="0" smtClean="0"/>
              <a:t>resistance.</a:t>
            </a:r>
          </a:p>
          <a:p>
            <a:pPr algn="just"/>
            <a:endParaRPr lang="en-US" dirty="0"/>
          </a:p>
          <a:p>
            <a:pPr algn="just"/>
            <a:r>
              <a:rPr lang="en-US" dirty="0" smtClean="0"/>
              <a:t>Microbes </a:t>
            </a:r>
            <a:r>
              <a:rPr lang="en-US" dirty="0"/>
              <a:t>which are resistant to multiple antimicrobials are termed </a:t>
            </a:r>
            <a:r>
              <a:rPr lang="en-US" i="1" dirty="0"/>
              <a:t>multidrug resistant</a:t>
            </a:r>
            <a:r>
              <a:rPr lang="en-US" dirty="0"/>
              <a:t> (MDR) (or, sometimes in the lay press, </a:t>
            </a:r>
            <a:r>
              <a:rPr lang="en-US" i="1" dirty="0"/>
              <a:t>superbugs</a:t>
            </a:r>
            <a:r>
              <a:rPr lang="en-US" dirty="0" smtClean="0"/>
              <a:t>).</a:t>
            </a:r>
            <a:r>
              <a:rPr lang="en-US" dirty="0"/>
              <a:t> </a:t>
            </a:r>
            <a:endParaRPr lang="en-US" dirty="0" smtClean="0"/>
          </a:p>
          <a:p>
            <a:pPr algn="just"/>
            <a:r>
              <a:rPr lang="en-US" dirty="0" smtClean="0"/>
              <a:t>Antimicrobial </a:t>
            </a:r>
            <a:r>
              <a:rPr lang="en-US" dirty="0"/>
              <a:t>resistance is a growing problem in the world, and causes millions of deaths every year</a:t>
            </a:r>
            <a:r>
              <a:rPr lang="en-US" dirty="0" smtClean="0"/>
              <a:t>.</a:t>
            </a:r>
          </a:p>
          <a:p>
            <a:pPr algn="just"/>
            <a:endParaRPr lang="en-US" dirty="0"/>
          </a:p>
        </p:txBody>
      </p:sp>
      <p:sp>
        <p:nvSpPr>
          <p:cNvPr id="5" name="Rectangle 4"/>
          <p:cNvSpPr/>
          <p:nvPr/>
        </p:nvSpPr>
        <p:spPr>
          <a:xfrm>
            <a:off x="179512" y="4869160"/>
            <a:ext cx="8568952" cy="923330"/>
          </a:xfrm>
          <a:prstGeom prst="rect">
            <a:avLst/>
          </a:prstGeom>
        </p:spPr>
        <p:txBody>
          <a:bodyPr wrap="square">
            <a:spAutoFit/>
          </a:bodyPr>
          <a:lstStyle/>
          <a:p>
            <a:pPr algn="just"/>
            <a:r>
              <a:rPr lang="en-US" dirty="0"/>
              <a:t>As resistance to antibiotics becomes more common, a greater need for alternative treatments arises. Despite a call for new antibiotic therapies, there has been a continued decline in the number of newly approved drugs.</a:t>
            </a:r>
          </a:p>
        </p:txBody>
      </p:sp>
      <p:sp>
        <p:nvSpPr>
          <p:cNvPr id="7" name="Rectangle 6"/>
          <p:cNvSpPr/>
          <p:nvPr/>
        </p:nvSpPr>
        <p:spPr>
          <a:xfrm>
            <a:off x="5847477" y="6237312"/>
            <a:ext cx="2981009" cy="369332"/>
          </a:xfrm>
          <a:prstGeom prst="rect">
            <a:avLst/>
          </a:prstGeom>
        </p:spPr>
        <p:txBody>
          <a:bodyPr wrap="none">
            <a:spAutoFit/>
          </a:bodyPr>
          <a:lstStyle/>
          <a:p>
            <a:r>
              <a:rPr lang="en-GB" b="1" dirty="0">
                <a:solidFill>
                  <a:srgbClr val="3333FF"/>
                </a:solidFill>
              </a:rPr>
              <a:t>http://antibiotic-action.com/</a:t>
            </a:r>
          </a:p>
        </p:txBody>
      </p:sp>
    </p:spTree>
    <p:extLst>
      <p:ext uri="{BB962C8B-B14F-4D97-AF65-F5344CB8AC3E}">
        <p14:creationId xmlns:p14="http://schemas.microsoft.com/office/powerpoint/2010/main" val="2251488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18</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pic>
        <p:nvPicPr>
          <p:cNvPr id="20482" name="Picture 2" descr="https://upload.wikimedia.org/wikipedia/commons/6/69/AntimcrresUKreview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2276872"/>
            <a:ext cx="5093174" cy="422233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292290" y="476672"/>
            <a:ext cx="8568952" cy="1754326"/>
          </a:xfrm>
          <a:prstGeom prst="rect">
            <a:avLst/>
          </a:prstGeom>
        </p:spPr>
        <p:txBody>
          <a:bodyPr wrap="square">
            <a:spAutoFit/>
          </a:bodyPr>
          <a:lstStyle/>
          <a:p>
            <a:pPr algn="just"/>
            <a:r>
              <a:rPr lang="en-US" dirty="0"/>
              <a:t>Antibiotic resistance poses a grave and growing global problem: a </a:t>
            </a:r>
            <a:r>
              <a:rPr lang="en-US" b="1" dirty="0"/>
              <a:t>World Health </a:t>
            </a:r>
            <a:r>
              <a:rPr lang="en-US" b="1" dirty="0" smtClean="0"/>
              <a:t>Organization</a:t>
            </a:r>
            <a:r>
              <a:rPr lang="en-US" dirty="0"/>
              <a:t> </a:t>
            </a:r>
            <a:r>
              <a:rPr lang="en-US" dirty="0" smtClean="0"/>
              <a:t>report </a:t>
            </a:r>
            <a:r>
              <a:rPr lang="en-US" dirty="0"/>
              <a:t>released April 2014 stated, "</a:t>
            </a:r>
            <a:r>
              <a:rPr lang="en-US" b="1" dirty="0"/>
              <a:t>this serious threat is no longer a prediction for the future, it is happening right now in every region of the world and has the potential to affect anyone, of any age, in any country.</a:t>
            </a:r>
            <a:r>
              <a:rPr lang="en-US" dirty="0"/>
              <a:t> Antibiotic resistance—when bacteria change so antibiotics no longer work in people who need them to treat infections—is now a major threat to public health."</a:t>
            </a:r>
            <a:endParaRPr lang="en-GB" dirty="0"/>
          </a:p>
        </p:txBody>
      </p:sp>
    </p:spTree>
    <p:extLst>
      <p:ext uri="{BB962C8B-B14F-4D97-AF65-F5344CB8AC3E}">
        <p14:creationId xmlns:p14="http://schemas.microsoft.com/office/powerpoint/2010/main" val="12843299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19</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sp>
        <p:nvSpPr>
          <p:cNvPr id="9" name="Rectangle 8"/>
          <p:cNvSpPr/>
          <p:nvPr/>
        </p:nvSpPr>
        <p:spPr>
          <a:xfrm>
            <a:off x="292290" y="476672"/>
            <a:ext cx="8568952" cy="1754326"/>
          </a:xfrm>
          <a:prstGeom prst="rect">
            <a:avLst/>
          </a:prstGeom>
        </p:spPr>
        <p:txBody>
          <a:bodyPr wrap="square">
            <a:spAutoFit/>
          </a:bodyPr>
          <a:lstStyle/>
          <a:p>
            <a:pPr algn="just"/>
            <a:r>
              <a:rPr lang="en-US" b="1" dirty="0"/>
              <a:t>Clinical deployment of new antibiotics (blue bars) has quickly been followed by the </a:t>
            </a:r>
            <a:r>
              <a:rPr lang="en-US" b="1" dirty="0" smtClean="0"/>
              <a:t>evolution of </a:t>
            </a:r>
            <a:r>
              <a:rPr lang="en-US" b="1" dirty="0"/>
              <a:t>bacteria able to resist their effects (red). </a:t>
            </a:r>
            <a:r>
              <a:rPr lang="en-US" dirty="0"/>
              <a:t>During the golden age of discovery, 150 types </a:t>
            </a:r>
            <a:r>
              <a:rPr lang="en-US" dirty="0" smtClean="0"/>
              <a:t>of antibiotics </a:t>
            </a:r>
            <a:r>
              <a:rPr lang="en-US" dirty="0"/>
              <a:t>were developed. Since then, the spread of resistance has greatly outpaced the </a:t>
            </a:r>
            <a:r>
              <a:rPr lang="en-US" dirty="0" smtClean="0"/>
              <a:t>rate of </a:t>
            </a:r>
            <a:r>
              <a:rPr lang="en-US" dirty="0"/>
              <a:t>drug development. The Infectious Disease Society of America estimates that </a:t>
            </a:r>
            <a:r>
              <a:rPr lang="en-US" dirty="0" smtClean="0"/>
              <a:t>70% of hospital-acquired </a:t>
            </a:r>
            <a:r>
              <a:rPr lang="en-US" dirty="0"/>
              <a:t>infections in the United States are now resistant to one or more </a:t>
            </a:r>
            <a:r>
              <a:rPr lang="en-US" dirty="0" smtClean="0"/>
              <a:t>antibiotics.</a:t>
            </a:r>
            <a:endParaRPr lang="en-GB" dirty="0"/>
          </a:p>
        </p:txBody>
      </p:sp>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463" y="2348880"/>
            <a:ext cx="8091487" cy="3735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0289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genk2.vcmedia.vn/N0WoyYblO3QdmZFKPMtKnadHAHTevz/Image/2011/PC-Console/Kiss/WaroftheWorldsLogo_2857d.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7384"/>
            <a:ext cx="9144000" cy="688538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50531" y="461571"/>
            <a:ext cx="5733637" cy="3970318"/>
          </a:xfrm>
          <a:prstGeom prst="rect">
            <a:avLst/>
          </a:prstGeom>
          <a:noFill/>
        </p:spPr>
        <p:txBody>
          <a:bodyPr wrap="square">
            <a:spAutoFit/>
          </a:bodyPr>
          <a:lstStyle/>
          <a:p>
            <a:pPr algn="just"/>
            <a:r>
              <a:rPr lang="en-US" b="1" i="1" dirty="0" smtClean="0"/>
              <a:t>The War of the Worlds</a:t>
            </a:r>
            <a:r>
              <a:rPr lang="en-US" dirty="0" smtClean="0"/>
              <a:t> is a science fiction novel by English author </a:t>
            </a:r>
            <a:r>
              <a:rPr lang="en-US" b="1" dirty="0" smtClean="0"/>
              <a:t>H. G. Wells</a:t>
            </a:r>
            <a:r>
              <a:rPr lang="en-US" dirty="0" smtClean="0"/>
              <a:t>. </a:t>
            </a:r>
          </a:p>
          <a:p>
            <a:pPr algn="just"/>
            <a:r>
              <a:rPr lang="en-US" dirty="0" smtClean="0"/>
              <a:t>It first appeared in serialized form in </a:t>
            </a:r>
            <a:r>
              <a:rPr lang="en-US" b="1" dirty="0" smtClean="0"/>
              <a:t>1897</a:t>
            </a:r>
            <a:r>
              <a:rPr lang="en-US" dirty="0" smtClean="0"/>
              <a:t>, published simultaneously in </a:t>
            </a:r>
            <a:r>
              <a:rPr lang="en-US" i="1" dirty="0" smtClean="0"/>
              <a:t>Pearson's Magazine</a:t>
            </a:r>
            <a:r>
              <a:rPr lang="en-US" dirty="0" smtClean="0"/>
              <a:t> in the UK and </a:t>
            </a:r>
            <a:r>
              <a:rPr lang="en-US" i="1" dirty="0" smtClean="0"/>
              <a:t>Cosmopolitan</a:t>
            </a:r>
            <a:r>
              <a:rPr lang="en-US" dirty="0" smtClean="0"/>
              <a:t> magazine in the US. </a:t>
            </a:r>
          </a:p>
          <a:p>
            <a:pPr algn="just"/>
            <a:r>
              <a:rPr lang="en-US" dirty="0" smtClean="0"/>
              <a:t>The first appearance in book form was published by William Heinemann of London in 1898. </a:t>
            </a:r>
          </a:p>
          <a:p>
            <a:pPr algn="just"/>
            <a:endParaRPr lang="en-US" dirty="0" smtClean="0"/>
          </a:p>
          <a:p>
            <a:pPr algn="just"/>
            <a:r>
              <a:rPr lang="en-US" dirty="0" smtClean="0"/>
              <a:t>It is the first-person narrative of an unnamed protagonist in Surrey and that of his younger brother in London as Earth is invaded by Martians.  It is one of the earliest stories that detail a conflict between mankind and an extraterrestrial race. </a:t>
            </a:r>
          </a:p>
          <a:p>
            <a:pPr algn="just"/>
            <a:endParaRPr lang="en-US" dirty="0" smtClean="0"/>
          </a:p>
        </p:txBody>
      </p:sp>
      <p:pic>
        <p:nvPicPr>
          <p:cNvPr id="1031" name="Picture 7" descr="https://upload.wikimedia.org/wikipedia/commons/4/4b/H.G._Wells_by_Beresfor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490364"/>
            <a:ext cx="2620555" cy="365871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50531" y="4205987"/>
            <a:ext cx="8570216" cy="2031325"/>
          </a:xfrm>
          <a:prstGeom prst="rect">
            <a:avLst/>
          </a:prstGeom>
        </p:spPr>
        <p:txBody>
          <a:bodyPr wrap="square">
            <a:spAutoFit/>
          </a:bodyPr>
          <a:lstStyle/>
          <a:p>
            <a:pPr algn="just"/>
            <a:r>
              <a:rPr lang="en-US" dirty="0"/>
              <a:t>The novel has been variously interpreted as a commentary on evolutionary theory, British imperialism, and generally Victorian superstitions, fears and prejudices. </a:t>
            </a:r>
          </a:p>
          <a:p>
            <a:pPr algn="just"/>
            <a:endParaRPr lang="en-US" i="1" dirty="0"/>
          </a:p>
          <a:p>
            <a:pPr algn="just"/>
            <a:r>
              <a:rPr lang="en-US" i="1" dirty="0"/>
              <a:t>The War of the Worlds</a:t>
            </a:r>
            <a:r>
              <a:rPr lang="en-US" dirty="0"/>
              <a:t> has been both popular (having never gone out of print) and influential, spawning half a dozen feature films, radio dramas, a record album, various comic book adaptations, a television series, and sequels or parallel stories by other authors. It has even influenced the work of scientists, notably Robert Hutchings Goddard.</a:t>
            </a:r>
          </a:p>
        </p:txBody>
      </p:sp>
    </p:spTree>
    <p:extLst>
      <p:ext uri="{BB962C8B-B14F-4D97-AF65-F5344CB8AC3E}">
        <p14:creationId xmlns:p14="http://schemas.microsoft.com/office/powerpoint/2010/main" val="641330123"/>
      </p:ext>
    </p:extLst>
  </p:cSld>
  <p:clrMapOvr>
    <a:masterClrMapping/>
  </p:clrMapOvr>
  <mc:AlternateContent xmlns:mc="http://schemas.openxmlformats.org/markup-compatibility/2006" xmlns:p14="http://schemas.microsoft.com/office/powerpoint/2010/main">
    <mc:Choice Requires="p14">
      <p:transition spd="slow" p14:dur="2000" advClick="0" advTm="9000"/>
    </mc:Choice>
    <mc:Fallback xmlns="">
      <p:transition spd="slow" advClick="0" advTm="9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20</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sp>
        <p:nvSpPr>
          <p:cNvPr id="9" name="Rectangle 8"/>
          <p:cNvSpPr/>
          <p:nvPr/>
        </p:nvSpPr>
        <p:spPr>
          <a:xfrm>
            <a:off x="107504" y="476672"/>
            <a:ext cx="2551518" cy="4801314"/>
          </a:xfrm>
          <a:prstGeom prst="rect">
            <a:avLst/>
          </a:prstGeom>
        </p:spPr>
        <p:txBody>
          <a:bodyPr wrap="square">
            <a:spAutoFit/>
          </a:bodyPr>
          <a:lstStyle/>
          <a:p>
            <a:pPr algn="just"/>
            <a:r>
              <a:rPr lang="en-US" dirty="0"/>
              <a:t>Antibiotic resistance can be acquired in two basic ways. In </a:t>
            </a:r>
            <a:r>
              <a:rPr lang="en-US" b="1" dirty="0"/>
              <a:t>vertical transmission</a:t>
            </a:r>
            <a:r>
              <a:rPr lang="en-US" dirty="0"/>
              <a:t>, a bacterium accumulates errors or mutations in its genome during replication; some of those changes (red) give the ability to resist antibiotics and are passed on to subsequent generations. In </a:t>
            </a:r>
            <a:r>
              <a:rPr lang="en-US" b="1" dirty="0"/>
              <a:t>horizontal transmission</a:t>
            </a:r>
            <a:r>
              <a:rPr lang="en-US" dirty="0"/>
              <a:t>, resistant genes are swapped from one microbe to another. </a:t>
            </a:r>
            <a:endParaRPr lang="en-GB"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620688"/>
            <a:ext cx="6237287" cy="424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07504" y="5229200"/>
            <a:ext cx="8718183" cy="1200329"/>
          </a:xfrm>
          <a:prstGeom prst="rect">
            <a:avLst/>
          </a:prstGeom>
        </p:spPr>
        <p:txBody>
          <a:bodyPr wrap="square">
            <a:spAutoFit/>
          </a:bodyPr>
          <a:lstStyle/>
          <a:p>
            <a:pPr algn="just"/>
            <a:r>
              <a:rPr lang="en-US" dirty="0"/>
              <a:t>This can occur via three mechanisms: </a:t>
            </a:r>
            <a:r>
              <a:rPr lang="en-US" b="1" dirty="0"/>
              <a:t>transformation</a:t>
            </a:r>
            <a:r>
              <a:rPr lang="en-US" dirty="0"/>
              <a:t>, when bacteria scavenge resistance genes from dead bacterial cells and integrate them into their own genomes; </a:t>
            </a:r>
            <a:r>
              <a:rPr lang="en-US" b="1" dirty="0"/>
              <a:t>transduction</a:t>
            </a:r>
            <a:r>
              <a:rPr lang="en-US" dirty="0"/>
              <a:t>, when resistance genes are transferred by bacteriophages (viruses that infect bacteria); or </a:t>
            </a:r>
            <a:r>
              <a:rPr lang="en-US" b="1" dirty="0"/>
              <a:t>conjugation</a:t>
            </a:r>
            <a:r>
              <a:rPr lang="en-US" dirty="0"/>
              <a:t>, when genes are transferred between bacterial cells through tubes called </a:t>
            </a:r>
            <a:r>
              <a:rPr lang="en-US" dirty="0" err="1"/>
              <a:t>pilli</a:t>
            </a:r>
            <a:r>
              <a:rPr lang="en-US" dirty="0"/>
              <a:t>.</a:t>
            </a:r>
            <a:endParaRPr lang="en-GB" dirty="0"/>
          </a:p>
        </p:txBody>
      </p:sp>
    </p:spTree>
    <p:extLst>
      <p:ext uri="{BB962C8B-B14F-4D97-AF65-F5344CB8AC3E}">
        <p14:creationId xmlns:p14="http://schemas.microsoft.com/office/powerpoint/2010/main" val="28678462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21</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9171139"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7109" y="787301"/>
            <a:ext cx="5259387" cy="5233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79512" y="605001"/>
            <a:ext cx="3528392" cy="5909310"/>
          </a:xfrm>
          <a:prstGeom prst="rect">
            <a:avLst/>
          </a:prstGeom>
        </p:spPr>
        <p:txBody>
          <a:bodyPr wrap="square">
            <a:spAutoFit/>
          </a:bodyPr>
          <a:lstStyle/>
          <a:p>
            <a:pPr algn="just"/>
            <a:r>
              <a:rPr lang="en-US" dirty="0"/>
              <a:t>Four mechanisms of resistance: </a:t>
            </a:r>
            <a:r>
              <a:rPr lang="en-US" dirty="0" smtClean="0"/>
              <a:t>impermeable barrier </a:t>
            </a:r>
            <a:r>
              <a:rPr lang="en-US" dirty="0"/>
              <a:t>(a) blocks antibiotics (blue </a:t>
            </a:r>
            <a:r>
              <a:rPr lang="en-US" dirty="0" smtClean="0"/>
              <a:t>spheres) because </a:t>
            </a:r>
            <a:r>
              <a:rPr lang="en-US" dirty="0"/>
              <a:t>the bacterial cell membrane is </a:t>
            </a:r>
            <a:r>
              <a:rPr lang="en-US" dirty="0" smtClean="0"/>
              <a:t>now impermeable </a:t>
            </a:r>
            <a:r>
              <a:rPr lang="en-US" dirty="0"/>
              <a:t>to the drug. </a:t>
            </a:r>
            <a:endParaRPr lang="en-US" dirty="0" smtClean="0"/>
          </a:p>
          <a:p>
            <a:pPr algn="just"/>
            <a:r>
              <a:rPr lang="en-US" dirty="0" smtClean="0"/>
              <a:t>Target modification (b</a:t>
            </a:r>
            <a:r>
              <a:rPr lang="en-US" dirty="0"/>
              <a:t>) alters the proteins inhibited by </a:t>
            </a:r>
            <a:r>
              <a:rPr lang="en-US" dirty="0" smtClean="0"/>
              <a:t>the antibiotic</a:t>
            </a:r>
            <a:r>
              <a:rPr lang="en-US" dirty="0"/>
              <a:t>, so the drug cannot bind </a:t>
            </a:r>
            <a:r>
              <a:rPr lang="en-US" dirty="0" smtClean="0"/>
              <a:t>properly. </a:t>
            </a:r>
            <a:r>
              <a:rPr lang="en-GB" dirty="0" smtClean="0"/>
              <a:t>Antibiotic </a:t>
            </a:r>
            <a:r>
              <a:rPr lang="en-GB" dirty="0"/>
              <a:t>modification (c) produces an </a:t>
            </a:r>
            <a:r>
              <a:rPr lang="en-GB" dirty="0" smtClean="0"/>
              <a:t>enzyme </a:t>
            </a:r>
            <a:r>
              <a:rPr lang="en-US" dirty="0" smtClean="0"/>
              <a:t>that </a:t>
            </a:r>
            <a:r>
              <a:rPr lang="en-US" dirty="0"/>
              <a:t>inactivates the antibiotic. </a:t>
            </a:r>
            <a:endParaRPr lang="en-US" dirty="0" smtClean="0"/>
          </a:p>
          <a:p>
            <a:pPr algn="just"/>
            <a:r>
              <a:rPr lang="en-US" dirty="0" smtClean="0"/>
              <a:t>Efflux (d</a:t>
            </a:r>
            <a:r>
              <a:rPr lang="en-US" dirty="0"/>
              <a:t>) employs </a:t>
            </a:r>
            <a:r>
              <a:rPr lang="en-US" dirty="0" smtClean="0"/>
              <a:t>genes coding </a:t>
            </a:r>
            <a:r>
              <a:rPr lang="en-US" dirty="0"/>
              <a:t>for enzymes </a:t>
            </a:r>
            <a:r>
              <a:rPr lang="en-US" dirty="0" smtClean="0"/>
              <a:t>that actively </a:t>
            </a:r>
            <a:r>
              <a:rPr lang="en-US" dirty="0"/>
              <a:t>pump the antibiotic out of the </a:t>
            </a:r>
            <a:r>
              <a:rPr lang="en-US" dirty="0" smtClean="0"/>
              <a:t>cell.</a:t>
            </a:r>
          </a:p>
          <a:p>
            <a:pPr algn="just"/>
            <a:endParaRPr lang="en-US" dirty="0"/>
          </a:p>
          <a:p>
            <a:pPr algn="just"/>
            <a:r>
              <a:rPr lang="en-GB" dirty="0" smtClean="0"/>
              <a:t>Understanding </a:t>
            </a:r>
            <a:r>
              <a:rPr lang="en-GB" dirty="0"/>
              <a:t>factors that </a:t>
            </a:r>
            <a:r>
              <a:rPr lang="en-GB" dirty="0" smtClean="0"/>
              <a:t>influence </a:t>
            </a:r>
            <a:r>
              <a:rPr lang="en-GB" dirty="0" err="1" smtClean="0"/>
              <a:t>resistome</a:t>
            </a:r>
            <a:r>
              <a:rPr lang="en-GB" dirty="0" smtClean="0"/>
              <a:t> </a:t>
            </a:r>
            <a:r>
              <a:rPr lang="en-GB" dirty="0"/>
              <a:t>evolution and </a:t>
            </a:r>
            <a:r>
              <a:rPr lang="en-GB" dirty="0" smtClean="0"/>
              <a:t>dissemination </a:t>
            </a:r>
            <a:r>
              <a:rPr lang="en-US" dirty="0" smtClean="0"/>
              <a:t>may </a:t>
            </a:r>
            <a:r>
              <a:rPr lang="en-US" dirty="0"/>
              <a:t>both extend the life of </a:t>
            </a:r>
            <a:r>
              <a:rPr lang="en-US" dirty="0" smtClean="0"/>
              <a:t>current drugs </a:t>
            </a:r>
            <a:r>
              <a:rPr lang="en-US" dirty="0"/>
              <a:t>and point toward new </a:t>
            </a:r>
            <a:r>
              <a:rPr lang="en-US" dirty="0" err="1" smtClean="0"/>
              <a:t>diseasefighting</a:t>
            </a:r>
            <a:r>
              <a:rPr lang="en-US" dirty="0"/>
              <a:t> </a:t>
            </a:r>
            <a:r>
              <a:rPr lang="en-GB" dirty="0" smtClean="0"/>
              <a:t>strategies.</a:t>
            </a:r>
            <a:endParaRPr lang="en-GB" dirty="0"/>
          </a:p>
        </p:txBody>
      </p:sp>
    </p:spTree>
    <p:extLst>
      <p:ext uri="{BB962C8B-B14F-4D97-AF65-F5344CB8AC3E}">
        <p14:creationId xmlns:p14="http://schemas.microsoft.com/office/powerpoint/2010/main" val="3153372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22</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sp>
        <p:nvSpPr>
          <p:cNvPr id="4" name="Rectangle 3"/>
          <p:cNvSpPr/>
          <p:nvPr/>
        </p:nvSpPr>
        <p:spPr>
          <a:xfrm>
            <a:off x="179512" y="738570"/>
            <a:ext cx="8712968" cy="1754326"/>
          </a:xfrm>
          <a:prstGeom prst="rect">
            <a:avLst/>
          </a:prstGeom>
        </p:spPr>
        <p:txBody>
          <a:bodyPr wrap="square">
            <a:spAutoFit/>
          </a:bodyPr>
          <a:lstStyle/>
          <a:p>
            <a:pPr algn="just"/>
            <a:r>
              <a:rPr lang="en-US" dirty="0"/>
              <a:t>The four main mechanisms by which microorganisms exhibit resistance to antimicrobials are</a:t>
            </a:r>
            <a:r>
              <a:rPr lang="en-US" dirty="0" smtClean="0"/>
              <a:t>:</a:t>
            </a:r>
          </a:p>
          <a:p>
            <a:pPr algn="just"/>
            <a:endParaRPr lang="en-US" dirty="0"/>
          </a:p>
          <a:p>
            <a:pPr algn="just"/>
            <a:r>
              <a:rPr lang="en-US" b="1" dirty="0" smtClean="0"/>
              <a:t>Drug inactivation or modification:</a:t>
            </a:r>
            <a:r>
              <a:rPr lang="en-US" dirty="0" smtClean="0"/>
              <a:t> </a:t>
            </a:r>
            <a:r>
              <a:rPr lang="en-US" b="1" dirty="0" smtClean="0"/>
              <a:t>enzymatic deactivation of </a:t>
            </a:r>
            <a:r>
              <a:rPr lang="en-US" b="1" i="1" dirty="0" smtClean="0"/>
              <a:t>penicillin</a:t>
            </a:r>
            <a:r>
              <a:rPr lang="en-US" b="1" dirty="0" smtClean="0"/>
              <a:t> G in some penicillin-resistant bacteria through the production of β-lactamases, </a:t>
            </a:r>
            <a:r>
              <a:rPr lang="en-US" i="1" dirty="0" smtClean="0"/>
              <a:t>enzymes </a:t>
            </a:r>
            <a:r>
              <a:rPr lang="en-US" i="1" dirty="0"/>
              <a:t>that breaks down the ring structure and thus inactivates </a:t>
            </a:r>
            <a:r>
              <a:rPr lang="en-US" i="1" dirty="0" err="1"/>
              <a:t>penicillins</a:t>
            </a:r>
            <a:r>
              <a:rPr lang="en-US" i="1" dirty="0" smtClean="0"/>
              <a:t>.</a:t>
            </a:r>
            <a:endParaRPr lang="en-US" i="1" dirty="0"/>
          </a:p>
        </p:txBody>
      </p:sp>
      <p:pic>
        <p:nvPicPr>
          <p:cNvPr id="12" name="Picture 6" descr="20-3 pencillin G pos"/>
          <p:cNvPicPr>
            <a:picLocks noChangeAspect="1" noChangeArrowheads="1"/>
          </p:cNvPicPr>
          <p:nvPr/>
        </p:nvPicPr>
        <p:blipFill>
          <a:blip r:embed="rId3" cstate="print"/>
          <a:srcRect/>
          <a:stretch>
            <a:fillRect/>
          </a:stretch>
        </p:blipFill>
        <p:spPr bwMode="auto">
          <a:xfrm>
            <a:off x="107504" y="2852936"/>
            <a:ext cx="4303169" cy="3754239"/>
          </a:xfrm>
          <a:prstGeom prst="rect">
            <a:avLst/>
          </a:prstGeom>
          <a:noFill/>
          <a:ln w="9525">
            <a:noFill/>
            <a:miter lim="800000"/>
            <a:headEnd/>
            <a:tailEnd/>
          </a:ln>
        </p:spPr>
      </p:pic>
      <p:pic>
        <p:nvPicPr>
          <p:cNvPr id="13" name="Picture 5" descr="20-3 pencillin G neg"/>
          <p:cNvPicPr>
            <a:picLocks noChangeAspect="1" noChangeArrowheads="1"/>
          </p:cNvPicPr>
          <p:nvPr/>
        </p:nvPicPr>
        <p:blipFill>
          <a:blip r:embed="rId4" cstate="print"/>
          <a:srcRect/>
          <a:stretch>
            <a:fillRect/>
          </a:stretch>
        </p:blipFill>
        <p:spPr bwMode="auto">
          <a:xfrm>
            <a:off x="4499992" y="2852936"/>
            <a:ext cx="4478498" cy="3754239"/>
          </a:xfrm>
          <a:prstGeom prst="rect">
            <a:avLst/>
          </a:prstGeom>
          <a:noFill/>
          <a:ln w="9525">
            <a:noFill/>
            <a:miter lim="800000"/>
            <a:headEnd/>
            <a:tailEnd/>
          </a:ln>
        </p:spPr>
      </p:pic>
    </p:spTree>
    <p:extLst>
      <p:ext uri="{BB962C8B-B14F-4D97-AF65-F5344CB8AC3E}">
        <p14:creationId xmlns:p14="http://schemas.microsoft.com/office/powerpoint/2010/main" val="11100324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23</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9171139"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sp>
        <p:nvSpPr>
          <p:cNvPr id="5" name="Rectangle 4"/>
          <p:cNvSpPr/>
          <p:nvPr/>
        </p:nvSpPr>
        <p:spPr>
          <a:xfrm>
            <a:off x="251520" y="692696"/>
            <a:ext cx="8694712" cy="1200329"/>
          </a:xfrm>
          <a:prstGeom prst="rect">
            <a:avLst/>
          </a:prstGeom>
        </p:spPr>
        <p:txBody>
          <a:bodyPr wrap="square">
            <a:spAutoFit/>
          </a:bodyPr>
          <a:lstStyle/>
          <a:p>
            <a:pPr algn="just"/>
            <a:r>
              <a:rPr lang="en-US" b="1" dirty="0"/>
              <a:t>Alteration of target site</a:t>
            </a:r>
            <a:r>
              <a:rPr lang="en-US" dirty="0"/>
              <a:t>: for example, </a:t>
            </a:r>
            <a:r>
              <a:rPr lang="en-US" b="1" dirty="0"/>
              <a:t>alteration of </a:t>
            </a:r>
            <a:r>
              <a:rPr lang="en-US" b="1" dirty="0" smtClean="0"/>
              <a:t>PBP </a:t>
            </a:r>
            <a:r>
              <a:rPr lang="en-US" dirty="0" smtClean="0"/>
              <a:t>(</a:t>
            </a:r>
            <a:r>
              <a:rPr lang="en-US" i="1" dirty="0" err="1" smtClean="0"/>
              <a:t>Penicillins</a:t>
            </a:r>
            <a:r>
              <a:rPr lang="en-US" dirty="0" smtClean="0"/>
              <a:t> Binding Proteins) in</a:t>
            </a:r>
            <a:r>
              <a:rPr lang="en-US" dirty="0"/>
              <a:t> </a:t>
            </a:r>
            <a:r>
              <a:rPr lang="en-US" dirty="0" smtClean="0"/>
              <a:t>penicillin-resistant </a:t>
            </a:r>
            <a:r>
              <a:rPr lang="en-US" dirty="0"/>
              <a:t>bacteria. </a:t>
            </a:r>
            <a:endParaRPr lang="en-US" dirty="0" smtClean="0"/>
          </a:p>
          <a:p>
            <a:pPr algn="just"/>
            <a:endParaRPr lang="en-US" dirty="0" smtClean="0"/>
          </a:p>
          <a:p>
            <a:pPr algn="just"/>
            <a:endParaRPr lang="en-US" dirty="0"/>
          </a:p>
        </p:txBody>
      </p:sp>
      <p:sp>
        <p:nvSpPr>
          <p:cNvPr id="2" name="Rectangle 1"/>
          <p:cNvSpPr/>
          <p:nvPr/>
        </p:nvSpPr>
        <p:spPr>
          <a:xfrm>
            <a:off x="251520" y="4005064"/>
            <a:ext cx="8640960" cy="1200329"/>
          </a:xfrm>
          <a:prstGeom prst="rect">
            <a:avLst/>
          </a:prstGeom>
        </p:spPr>
        <p:txBody>
          <a:bodyPr wrap="square">
            <a:spAutoFit/>
          </a:bodyPr>
          <a:lstStyle/>
          <a:p>
            <a:pPr algn="just"/>
            <a:r>
              <a:rPr lang="en-US" b="1" dirty="0"/>
              <a:t>Alteration of metabolic pathway</a:t>
            </a:r>
            <a:r>
              <a:rPr lang="en-US" dirty="0"/>
              <a:t>: for example, </a:t>
            </a:r>
            <a:r>
              <a:rPr lang="en-US" b="1" dirty="0"/>
              <a:t>some </a:t>
            </a:r>
            <a:r>
              <a:rPr lang="en-US" b="1" i="1" dirty="0"/>
              <a:t>sulfonamide</a:t>
            </a:r>
            <a:r>
              <a:rPr lang="en-US" b="1" dirty="0"/>
              <a:t>-resistant bacteria do not require para-</a:t>
            </a:r>
            <a:r>
              <a:rPr lang="en-US" b="1" dirty="0" err="1"/>
              <a:t>aminobenzoic</a:t>
            </a:r>
            <a:r>
              <a:rPr lang="en-US" b="1" dirty="0"/>
              <a:t> acid (PABA), </a:t>
            </a:r>
            <a:r>
              <a:rPr lang="en-US" dirty="0"/>
              <a:t>an important precursor for the synthesis of folic acid and nucleic acids in bacteria inhibited by sulfonamides, instead, like mammalian cells, they turn to using preformed folic acid</a:t>
            </a:r>
            <a:r>
              <a:rPr lang="en-US" dirty="0" smtClean="0"/>
              <a:t>.</a:t>
            </a:r>
            <a:r>
              <a:rPr lang="en-US" dirty="0"/>
              <a:t> </a:t>
            </a:r>
          </a:p>
        </p:txBody>
      </p:sp>
      <p:sp>
        <p:nvSpPr>
          <p:cNvPr id="3" name="Rectangle 2"/>
          <p:cNvSpPr/>
          <p:nvPr/>
        </p:nvSpPr>
        <p:spPr>
          <a:xfrm>
            <a:off x="251520" y="5445224"/>
            <a:ext cx="8694712" cy="1200329"/>
          </a:xfrm>
          <a:prstGeom prst="rect">
            <a:avLst/>
          </a:prstGeom>
        </p:spPr>
        <p:txBody>
          <a:bodyPr wrap="square">
            <a:spAutoFit/>
          </a:bodyPr>
          <a:lstStyle/>
          <a:p>
            <a:pPr algn="just"/>
            <a:r>
              <a:rPr lang="en-US" b="1" dirty="0" smtClean="0"/>
              <a:t>Reduced drug accumulation</a:t>
            </a:r>
            <a:r>
              <a:rPr lang="en-US" dirty="0" smtClean="0"/>
              <a:t>: </a:t>
            </a:r>
            <a:r>
              <a:rPr lang="en-US" b="1" dirty="0" smtClean="0"/>
              <a:t>by decreasing drug permeability or increasing active efflux (pumping out) of the drugs across the cell surface.</a:t>
            </a:r>
            <a:r>
              <a:rPr lang="en-US" baseline="30000" dirty="0" smtClean="0"/>
              <a:t>.</a:t>
            </a:r>
            <a:r>
              <a:rPr lang="en-US" dirty="0" smtClean="0"/>
              <a:t> These efflux pumps are often activated by a specific substrate associated with an antibiotic. </a:t>
            </a:r>
            <a:r>
              <a:rPr lang="en-US" dirty="0"/>
              <a:t>Some types of efflux pumps can act to decrease intracellular </a:t>
            </a:r>
            <a:r>
              <a:rPr lang="en-US" i="1" dirty="0" err="1"/>
              <a:t>fluoroquinolone</a:t>
            </a:r>
            <a:r>
              <a:rPr lang="en-US" dirty="0"/>
              <a:t> </a:t>
            </a:r>
            <a:r>
              <a:rPr lang="en-US" dirty="0" smtClean="0"/>
              <a:t>concentration.</a:t>
            </a:r>
            <a:endParaRPr lang="en-US" dirty="0"/>
          </a:p>
        </p:txBody>
      </p:sp>
      <p:pic>
        <p:nvPicPr>
          <p:cNvPr id="22530" name="Picture 2" descr="https://upload.wikimedia.org/wikipedia/commons/thumb/c/c8/MecA_Resistance.svg/1549px-MecA_Resistance.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340768"/>
            <a:ext cx="5778704" cy="24137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6266946" y="1268760"/>
            <a:ext cx="2664296" cy="2554545"/>
          </a:xfrm>
          <a:prstGeom prst="rect">
            <a:avLst/>
          </a:prstGeom>
        </p:spPr>
        <p:txBody>
          <a:bodyPr wrap="square">
            <a:spAutoFit/>
          </a:bodyPr>
          <a:lstStyle/>
          <a:p>
            <a:pPr algn="just"/>
            <a:r>
              <a:rPr lang="en-US" sz="1600" i="1" dirty="0" smtClean="0"/>
              <a:t>Beta-lactam </a:t>
            </a:r>
            <a:r>
              <a:rPr lang="en-US" sz="1600" i="1" dirty="0"/>
              <a:t>antibiotics permanently inactivate PBP enzymes, which are essential for bacterial life, by permanently binding to their active sites. </a:t>
            </a:r>
            <a:r>
              <a:rPr lang="en-US" sz="1600" i="1" dirty="0" smtClean="0"/>
              <a:t>MRSA (</a:t>
            </a:r>
            <a:r>
              <a:rPr lang="en-GB" sz="1600" dirty="0" smtClean="0"/>
              <a:t>Methicillin resistant</a:t>
            </a:r>
            <a:r>
              <a:rPr lang="en-GB" sz="1600" dirty="0"/>
              <a:t> </a:t>
            </a:r>
            <a:r>
              <a:rPr lang="en-GB" sz="1600" i="1" dirty="0" smtClean="0"/>
              <a:t>Staphylococcus </a:t>
            </a:r>
            <a:r>
              <a:rPr lang="en-GB" sz="1600" i="1" dirty="0" err="1" smtClean="0"/>
              <a:t>aureus</a:t>
            </a:r>
            <a:r>
              <a:rPr lang="en-GB" sz="1600" dirty="0"/>
              <a:t>)</a:t>
            </a:r>
            <a:r>
              <a:rPr lang="en-US" sz="1600" i="1" dirty="0" smtClean="0"/>
              <a:t>, </a:t>
            </a:r>
            <a:r>
              <a:rPr lang="en-US" sz="1600" i="1" dirty="0"/>
              <a:t>however, expresses a PBP that does not allow the antibiotic into its active site.</a:t>
            </a:r>
            <a:endParaRPr lang="en-GB" sz="1600" i="1" dirty="0"/>
          </a:p>
        </p:txBody>
      </p:sp>
    </p:spTree>
    <p:extLst>
      <p:ext uri="{BB962C8B-B14F-4D97-AF65-F5344CB8AC3E}">
        <p14:creationId xmlns:p14="http://schemas.microsoft.com/office/powerpoint/2010/main" val="2455456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24</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4647"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sp>
        <p:nvSpPr>
          <p:cNvPr id="2" name="Rectangle 1"/>
          <p:cNvSpPr/>
          <p:nvPr/>
        </p:nvSpPr>
        <p:spPr>
          <a:xfrm>
            <a:off x="251520" y="500479"/>
            <a:ext cx="8568952" cy="1477328"/>
          </a:xfrm>
          <a:prstGeom prst="rect">
            <a:avLst/>
          </a:prstGeom>
        </p:spPr>
        <p:txBody>
          <a:bodyPr wrap="square">
            <a:spAutoFit/>
          </a:bodyPr>
          <a:lstStyle/>
          <a:p>
            <a:pPr algn="just"/>
            <a:r>
              <a:rPr lang="en-US" b="1" dirty="0"/>
              <a:t>Interconnections between people, animals, and the environment make it easy for </a:t>
            </a:r>
            <a:r>
              <a:rPr lang="en-US" b="1" dirty="0" smtClean="0"/>
              <a:t>antibiotic resistant</a:t>
            </a:r>
            <a:r>
              <a:rPr lang="en-US" b="1" dirty="0"/>
              <a:t> </a:t>
            </a:r>
            <a:r>
              <a:rPr lang="en-US" b="1" dirty="0" smtClean="0"/>
              <a:t>bacteria to jump from one species to another. </a:t>
            </a:r>
          </a:p>
          <a:p>
            <a:pPr algn="just"/>
            <a:r>
              <a:rPr lang="en-US" dirty="0" smtClean="0"/>
              <a:t>For instance, a resistant strain living in soil could travel through runoff and get passed on to humans via drinking water or recreational swimming. </a:t>
            </a:r>
          </a:p>
          <a:p>
            <a:pPr algn="just"/>
            <a:r>
              <a:rPr lang="en-US" dirty="0" smtClean="0"/>
              <a:t>Multiple routes of exchange propel the evolution and spread of resistance.</a:t>
            </a:r>
            <a:endParaRPr lang="en-US" dirty="0"/>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829" y="2132856"/>
            <a:ext cx="7264555" cy="44499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0577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25</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26993"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sp>
        <p:nvSpPr>
          <p:cNvPr id="2" name="Rectangle 1"/>
          <p:cNvSpPr/>
          <p:nvPr/>
        </p:nvSpPr>
        <p:spPr>
          <a:xfrm>
            <a:off x="251520" y="500479"/>
            <a:ext cx="8640960" cy="923330"/>
          </a:xfrm>
          <a:prstGeom prst="rect">
            <a:avLst/>
          </a:prstGeom>
        </p:spPr>
        <p:txBody>
          <a:bodyPr wrap="square">
            <a:spAutoFit/>
          </a:bodyPr>
          <a:lstStyle/>
          <a:p>
            <a:r>
              <a:rPr lang="en-US" dirty="0" smtClean="0"/>
              <a:t>Some bacteria with resistance to antibiotics predate the medical use of antibiotics by humans; however, widespread antibiotic use has caused more bacteria to become resistant, a process called evolutionary pressure.</a:t>
            </a:r>
            <a:endParaRPr lang="en-US" dirty="0"/>
          </a:p>
        </p:txBody>
      </p:sp>
      <p:sp>
        <p:nvSpPr>
          <p:cNvPr id="3" name="Rectangle 2"/>
          <p:cNvSpPr/>
          <p:nvPr/>
        </p:nvSpPr>
        <p:spPr>
          <a:xfrm>
            <a:off x="251520" y="1629955"/>
            <a:ext cx="4572000" cy="4247317"/>
          </a:xfrm>
          <a:prstGeom prst="rect">
            <a:avLst/>
          </a:prstGeom>
        </p:spPr>
        <p:txBody>
          <a:bodyPr>
            <a:spAutoFit/>
          </a:bodyPr>
          <a:lstStyle/>
          <a:p>
            <a:pPr marL="285750" indent="-285750" algn="just">
              <a:buFont typeface="Arial" panose="020B0604020202020204" pitchFamily="34" charset="0"/>
              <a:buChar char="•"/>
            </a:pPr>
            <a:r>
              <a:rPr lang="en-US" b="1" dirty="0" smtClean="0"/>
              <a:t>Antibiotic </a:t>
            </a:r>
            <a:r>
              <a:rPr lang="en-US" b="1" dirty="0"/>
              <a:t>increasing global availability </a:t>
            </a:r>
            <a:r>
              <a:rPr lang="en-US" dirty="0"/>
              <a:t>over time since the </a:t>
            </a:r>
            <a:r>
              <a:rPr lang="en-US" dirty="0" smtClean="0"/>
              <a:t>1950s</a:t>
            </a:r>
            <a:endParaRPr lang="en-US" dirty="0"/>
          </a:p>
          <a:p>
            <a:pPr marL="285750" indent="-285750" algn="just">
              <a:buFont typeface="Arial" panose="020B0604020202020204" pitchFamily="34" charset="0"/>
              <a:buChar char="•"/>
            </a:pPr>
            <a:r>
              <a:rPr lang="en-US" dirty="0" smtClean="0"/>
              <a:t>Their </a:t>
            </a:r>
            <a:r>
              <a:rPr lang="en-US" b="1" dirty="0"/>
              <a:t>uncontrolled sale </a:t>
            </a:r>
            <a:r>
              <a:rPr lang="en-US" dirty="0" smtClean="0"/>
              <a:t>resulting </a:t>
            </a:r>
            <a:r>
              <a:rPr lang="en-US" dirty="0"/>
              <a:t>in antibiotics being used when not indicated</a:t>
            </a:r>
            <a:r>
              <a:rPr lang="en-US" dirty="0" smtClean="0"/>
              <a:t>.</a:t>
            </a:r>
            <a:r>
              <a:rPr lang="en-US" dirty="0"/>
              <a:t> </a:t>
            </a:r>
            <a:endParaRPr lang="en-US" dirty="0" smtClean="0"/>
          </a:p>
          <a:p>
            <a:pPr marL="285750" indent="-285750" algn="just">
              <a:buFont typeface="Arial" panose="020B0604020202020204" pitchFamily="34" charset="0"/>
              <a:buChar char="•"/>
            </a:pPr>
            <a:r>
              <a:rPr lang="en-US" dirty="0" smtClean="0"/>
              <a:t>Prescribing </a:t>
            </a:r>
            <a:r>
              <a:rPr lang="en-US" dirty="0"/>
              <a:t>or obtaining broad-spectrum antibiotics when not indicated: these are more likely to induce resistance than narrow-spectrum antibiotics</a:t>
            </a:r>
            <a:r>
              <a:rPr lang="en-US" dirty="0" smtClean="0"/>
              <a:t>.</a:t>
            </a:r>
          </a:p>
          <a:p>
            <a:pPr marL="285750" indent="-285750" algn="just">
              <a:buFont typeface="Arial" panose="020B0604020202020204" pitchFamily="34" charset="0"/>
              <a:buChar char="•"/>
            </a:pPr>
            <a:r>
              <a:rPr lang="en-US" b="1" dirty="0"/>
              <a:t>Antibiotic use in livestock feed</a:t>
            </a:r>
            <a:r>
              <a:rPr lang="en-US" dirty="0"/>
              <a:t> at low doses for growth promotion is an accepted practice in industrialized countries which leads to resistance</a:t>
            </a:r>
            <a:r>
              <a:rPr lang="en-US" dirty="0" smtClean="0"/>
              <a:t>.</a:t>
            </a:r>
          </a:p>
          <a:p>
            <a:pPr marL="285750" indent="-285750" algn="just">
              <a:buFont typeface="Arial" panose="020B0604020202020204" pitchFamily="34" charset="0"/>
              <a:buChar char="•"/>
            </a:pPr>
            <a:r>
              <a:rPr lang="en-US" b="1" dirty="0"/>
              <a:t>Releasing large quantities of antibiotics into the environment</a:t>
            </a:r>
            <a:r>
              <a:rPr lang="en-US" dirty="0"/>
              <a:t> during pharmaceutical </a:t>
            </a:r>
            <a:r>
              <a:rPr lang="en-US" dirty="0" smtClean="0"/>
              <a:t>manufacturing.</a:t>
            </a:r>
            <a:endParaRPr lang="en-US" dirty="0"/>
          </a:p>
        </p:txBody>
      </p:sp>
      <p:pic>
        <p:nvPicPr>
          <p:cNvPr id="25602" name="Picture 2" descr="https://upload.wikimedia.org/wikipedia/commons/thumb/e/ea/CDCinfographicANTIBIORESISTANCE.png/800px-CDCinfographicANTIBIORESISTANC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0664" y="1423809"/>
            <a:ext cx="3972311" cy="5164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6556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26</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26993"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sp>
        <p:nvSpPr>
          <p:cNvPr id="4" name="Rectangle 3"/>
          <p:cNvSpPr/>
          <p:nvPr/>
        </p:nvSpPr>
        <p:spPr>
          <a:xfrm>
            <a:off x="107504" y="476672"/>
            <a:ext cx="8838728" cy="5909310"/>
          </a:xfrm>
          <a:prstGeom prst="rect">
            <a:avLst/>
          </a:prstGeom>
        </p:spPr>
        <p:txBody>
          <a:bodyPr wrap="square">
            <a:spAutoFit/>
          </a:bodyPr>
          <a:lstStyle/>
          <a:p>
            <a:r>
              <a:rPr lang="en-US" b="1" dirty="0"/>
              <a:t>World Health Organization </a:t>
            </a:r>
            <a:r>
              <a:rPr lang="en-US" b="1" dirty="0" smtClean="0"/>
              <a:t>recommendations</a:t>
            </a:r>
            <a:endParaRPr lang="en-US" b="1" dirty="0"/>
          </a:p>
          <a:p>
            <a:r>
              <a:rPr lang="en-US" dirty="0"/>
              <a:t>An April 30, 2014, report by the </a:t>
            </a:r>
            <a:r>
              <a:rPr lang="en-US" dirty="0" smtClean="0"/>
              <a:t>WHO</a:t>
            </a:r>
            <a:r>
              <a:rPr lang="en-US" dirty="0"/>
              <a:t> </a:t>
            </a:r>
            <a:r>
              <a:rPr lang="en-US" dirty="0" smtClean="0"/>
              <a:t>addressed </a:t>
            </a:r>
            <a:r>
              <a:rPr lang="en-US" dirty="0"/>
              <a:t>this issue, and a summary was described in a WHO press release as follows</a:t>
            </a:r>
            <a:r>
              <a:rPr lang="en-US" dirty="0" smtClean="0"/>
              <a:t>:</a:t>
            </a:r>
            <a:endParaRPr lang="en-US" baseline="30000" dirty="0"/>
          </a:p>
          <a:p>
            <a:endParaRPr lang="en-US" dirty="0"/>
          </a:p>
          <a:p>
            <a:r>
              <a:rPr lang="en-US" u="sng" dirty="0"/>
              <a:t>People can help tackle resistance by:</a:t>
            </a:r>
          </a:p>
          <a:p>
            <a:pPr lvl="1"/>
            <a:r>
              <a:rPr lang="en-US" dirty="0"/>
              <a:t>using antibiotics only when prescribed by a doctor;</a:t>
            </a:r>
          </a:p>
          <a:p>
            <a:pPr lvl="1"/>
            <a:r>
              <a:rPr lang="en-US" dirty="0"/>
              <a:t>completing the full prescription, even if they feel better;</a:t>
            </a:r>
          </a:p>
          <a:p>
            <a:pPr lvl="1"/>
            <a:r>
              <a:rPr lang="en-US" dirty="0"/>
              <a:t>never sharing antibiotics with others or using leftover prescriptions</a:t>
            </a:r>
            <a:r>
              <a:rPr lang="en-US" dirty="0" smtClean="0"/>
              <a:t>.</a:t>
            </a:r>
          </a:p>
          <a:p>
            <a:pPr lvl="1"/>
            <a:endParaRPr lang="en-US" dirty="0"/>
          </a:p>
          <a:p>
            <a:r>
              <a:rPr lang="en-US" u="sng" dirty="0"/>
              <a:t>Health workers and pharmacists can help tackle resistance by:</a:t>
            </a:r>
          </a:p>
          <a:p>
            <a:pPr lvl="1"/>
            <a:r>
              <a:rPr lang="en-US" dirty="0"/>
              <a:t>enhancing infection prevention and control;</a:t>
            </a:r>
          </a:p>
          <a:p>
            <a:pPr lvl="1"/>
            <a:r>
              <a:rPr lang="en-US" dirty="0"/>
              <a:t>only prescribing and dispensing antibiotics when they are truly needed;</a:t>
            </a:r>
          </a:p>
          <a:p>
            <a:pPr lvl="1"/>
            <a:r>
              <a:rPr lang="en-US" dirty="0"/>
              <a:t>prescribing and dispensing the right antibiotic(s) to treat the illness</a:t>
            </a:r>
            <a:r>
              <a:rPr lang="en-US" dirty="0" smtClean="0"/>
              <a:t>.</a:t>
            </a:r>
          </a:p>
          <a:p>
            <a:pPr lvl="1"/>
            <a:endParaRPr lang="en-US" dirty="0"/>
          </a:p>
          <a:p>
            <a:r>
              <a:rPr lang="en-US" u="sng" dirty="0"/>
              <a:t>Policymakers can help tackle resistance by:</a:t>
            </a:r>
          </a:p>
          <a:p>
            <a:pPr lvl="1"/>
            <a:r>
              <a:rPr lang="en-US" dirty="0"/>
              <a:t>strengthening resistance tracking and laboratory capacity;</a:t>
            </a:r>
          </a:p>
          <a:p>
            <a:pPr lvl="1"/>
            <a:r>
              <a:rPr lang="en-US" dirty="0"/>
              <a:t>regulating and promoting appropriate use of medicines</a:t>
            </a:r>
            <a:r>
              <a:rPr lang="en-US" dirty="0" smtClean="0"/>
              <a:t>.</a:t>
            </a:r>
          </a:p>
          <a:p>
            <a:pPr lvl="1"/>
            <a:endParaRPr lang="en-US" dirty="0"/>
          </a:p>
          <a:p>
            <a:r>
              <a:rPr lang="en-US" u="sng" dirty="0"/>
              <a:t>Policymakers and industry can help tackle resistance by:</a:t>
            </a:r>
          </a:p>
          <a:p>
            <a:pPr lvl="1"/>
            <a:r>
              <a:rPr lang="en-US" dirty="0"/>
              <a:t>fostering innovation and research and development of new tools;</a:t>
            </a:r>
          </a:p>
          <a:p>
            <a:pPr lvl="1"/>
            <a:r>
              <a:rPr lang="en-US" dirty="0"/>
              <a:t>promoting cooperation and information sharing among all stakeholders.</a:t>
            </a:r>
          </a:p>
        </p:txBody>
      </p:sp>
    </p:spTree>
    <p:extLst>
      <p:ext uri="{BB962C8B-B14F-4D97-AF65-F5344CB8AC3E}">
        <p14:creationId xmlns:p14="http://schemas.microsoft.com/office/powerpoint/2010/main" val="33626580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27</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26993"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590531"/>
            <a:ext cx="5722398" cy="1173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7366" y="1812994"/>
            <a:ext cx="4078287"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51520" y="2204864"/>
            <a:ext cx="8712968" cy="4247317"/>
          </a:xfrm>
          <a:prstGeom prst="rect">
            <a:avLst/>
          </a:prstGeom>
        </p:spPr>
        <p:txBody>
          <a:bodyPr wrap="square">
            <a:spAutoFit/>
          </a:bodyPr>
          <a:lstStyle/>
          <a:p>
            <a:r>
              <a:rPr lang="en-US" dirty="0" smtClean="0"/>
              <a:t>Discovery </a:t>
            </a:r>
            <a:r>
              <a:rPr lang="en-US" dirty="0"/>
              <a:t>of </a:t>
            </a:r>
            <a:r>
              <a:rPr lang="en-US" b="1" dirty="0" err="1" smtClean="0"/>
              <a:t>teixobactin</a:t>
            </a:r>
            <a:r>
              <a:rPr lang="en-US" dirty="0" smtClean="0"/>
              <a:t> = a </a:t>
            </a:r>
            <a:r>
              <a:rPr lang="en-US" dirty="0"/>
              <a:t>new class of antibiotics, the first to be described in many years</a:t>
            </a:r>
            <a:r>
              <a:rPr lang="en-US" dirty="0" smtClean="0"/>
              <a:t>.</a:t>
            </a:r>
          </a:p>
          <a:p>
            <a:r>
              <a:rPr lang="en-US" dirty="0" smtClean="0"/>
              <a:t> </a:t>
            </a:r>
          </a:p>
          <a:p>
            <a:r>
              <a:rPr lang="en-US" dirty="0" smtClean="0"/>
              <a:t>The </a:t>
            </a:r>
            <a:r>
              <a:rPr lang="en-US" dirty="0"/>
              <a:t>authors showed that </a:t>
            </a:r>
            <a:r>
              <a:rPr lang="en-US" b="1" dirty="0" err="1"/>
              <a:t>teixobactin</a:t>
            </a:r>
            <a:r>
              <a:rPr lang="en-US" b="1" dirty="0"/>
              <a:t> was able to kill bacteria that cause wound infections from cuts and scratches such as </a:t>
            </a:r>
            <a:r>
              <a:rPr lang="en-US" b="1" i="1" dirty="0"/>
              <a:t>Staphylococcus </a:t>
            </a:r>
            <a:r>
              <a:rPr lang="en-US" b="1" i="1" dirty="0" err="1"/>
              <a:t>aureus</a:t>
            </a:r>
            <a:r>
              <a:rPr lang="en-US" b="1" i="1" dirty="0"/>
              <a:t> </a:t>
            </a:r>
            <a:r>
              <a:rPr lang="en-US" b="1" dirty="0"/>
              <a:t>including MRSA, those that cause pneumonia (</a:t>
            </a:r>
            <a:r>
              <a:rPr lang="en-US" b="1" i="1" dirty="0"/>
              <a:t>Streptococcus </a:t>
            </a:r>
            <a:r>
              <a:rPr lang="en-US" b="1" i="1" dirty="0" err="1"/>
              <a:t>pneumoniae</a:t>
            </a:r>
            <a:r>
              <a:rPr lang="en-US" b="1" dirty="0"/>
              <a:t>) and </a:t>
            </a:r>
            <a:r>
              <a:rPr lang="en-US" b="1" i="1" dirty="0"/>
              <a:t>Mycobacterium tuberculosis </a:t>
            </a:r>
            <a:r>
              <a:rPr lang="en-US" dirty="0"/>
              <a:t>(TB). </a:t>
            </a:r>
            <a:endParaRPr lang="en-US" dirty="0" smtClean="0"/>
          </a:p>
          <a:p>
            <a:endParaRPr lang="en-US" dirty="0" smtClean="0"/>
          </a:p>
          <a:p>
            <a:r>
              <a:rPr lang="en-US" dirty="0" err="1" smtClean="0"/>
              <a:t>Teixobactin</a:t>
            </a:r>
            <a:r>
              <a:rPr lang="en-US" dirty="0" smtClean="0"/>
              <a:t> </a:t>
            </a:r>
            <a:r>
              <a:rPr lang="en-US" dirty="0"/>
              <a:t>was also effective in curing experimental infections of MRSA in mice. </a:t>
            </a:r>
            <a:endParaRPr lang="en-US" dirty="0" smtClean="0"/>
          </a:p>
          <a:p>
            <a:endParaRPr lang="en-US" dirty="0"/>
          </a:p>
          <a:p>
            <a:r>
              <a:rPr lang="en-US" dirty="0" smtClean="0"/>
              <a:t>However</a:t>
            </a:r>
            <a:r>
              <a:rPr lang="en-US" dirty="0"/>
              <a:t>, for </a:t>
            </a:r>
            <a:r>
              <a:rPr lang="en-US" b="1" dirty="0" err="1"/>
              <a:t>teixobactin</a:t>
            </a:r>
            <a:r>
              <a:rPr lang="en-US" b="1" dirty="0"/>
              <a:t> to become a drug to treat infections in people, clinical trials will need to be carried out </a:t>
            </a:r>
            <a:r>
              <a:rPr lang="en-US" dirty="0"/>
              <a:t>to make sure that the drug is safe and works in patients. To do this, first it will need to be formulated so that the antibiotic remains active when inside the human body. </a:t>
            </a:r>
            <a:endParaRPr lang="en-US" dirty="0" smtClean="0"/>
          </a:p>
          <a:p>
            <a:endParaRPr lang="en-US" dirty="0" smtClean="0"/>
          </a:p>
          <a:p>
            <a:r>
              <a:rPr lang="en-US" dirty="0" smtClean="0"/>
              <a:t>Even </a:t>
            </a:r>
            <a:r>
              <a:rPr lang="en-US" dirty="0"/>
              <a:t>if </a:t>
            </a:r>
            <a:r>
              <a:rPr lang="en-US" dirty="0" err="1"/>
              <a:t>teixobactin</a:t>
            </a:r>
            <a:r>
              <a:rPr lang="en-US" dirty="0"/>
              <a:t> itself cannot be turned into a new drug, it could well be the </a:t>
            </a:r>
            <a:r>
              <a:rPr lang="en-US" b="1" dirty="0"/>
              <a:t>first of a series of new drugs in its class</a:t>
            </a:r>
            <a:r>
              <a:rPr lang="en-US" dirty="0"/>
              <a:t>. </a:t>
            </a:r>
            <a:endParaRPr lang="en-US" dirty="0" smtClean="0"/>
          </a:p>
        </p:txBody>
      </p:sp>
    </p:spTree>
    <p:extLst>
      <p:ext uri="{BB962C8B-B14F-4D97-AF65-F5344CB8AC3E}">
        <p14:creationId xmlns:p14="http://schemas.microsoft.com/office/powerpoint/2010/main" val="19530611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28</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26993" y="0"/>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590531"/>
            <a:ext cx="5722398" cy="1173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7366" y="1812994"/>
            <a:ext cx="4078287"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79512" y="2204864"/>
            <a:ext cx="8784976" cy="4524315"/>
          </a:xfrm>
          <a:prstGeom prst="rect">
            <a:avLst/>
          </a:prstGeom>
        </p:spPr>
        <p:txBody>
          <a:bodyPr wrap="square">
            <a:spAutoFit/>
          </a:bodyPr>
          <a:lstStyle/>
          <a:p>
            <a:pPr algn="just"/>
            <a:r>
              <a:rPr lang="en-US" b="1" dirty="0" err="1" smtClean="0"/>
              <a:t>Teixobactin</a:t>
            </a:r>
            <a:r>
              <a:rPr lang="en-US" b="1" dirty="0" smtClean="0"/>
              <a:t> </a:t>
            </a:r>
            <a:r>
              <a:rPr lang="en-US" b="1" dirty="0"/>
              <a:t>works differently to other antibiotics currently used </a:t>
            </a:r>
            <a:r>
              <a:rPr lang="en-US" dirty="0"/>
              <a:t>to treat bacterial infections in people (and animals). </a:t>
            </a:r>
            <a:endParaRPr lang="en-US" dirty="0" smtClean="0"/>
          </a:p>
          <a:p>
            <a:pPr algn="just"/>
            <a:r>
              <a:rPr lang="en-US" b="1" dirty="0" smtClean="0"/>
              <a:t>No </a:t>
            </a:r>
            <a:r>
              <a:rPr lang="en-US" b="1" dirty="0" err="1"/>
              <a:t>teixobactin</a:t>
            </a:r>
            <a:r>
              <a:rPr lang="en-US" b="1" dirty="0"/>
              <a:t>-resistant </a:t>
            </a:r>
            <a:r>
              <a:rPr lang="en-US" b="1" i="1" dirty="0"/>
              <a:t>Staphylococcus </a:t>
            </a:r>
            <a:r>
              <a:rPr lang="en-US" b="1" i="1" dirty="0" err="1"/>
              <a:t>aureus</a:t>
            </a:r>
            <a:r>
              <a:rPr lang="en-US" b="1" i="1" dirty="0"/>
              <a:t> </a:t>
            </a:r>
            <a:r>
              <a:rPr lang="en-US" dirty="0"/>
              <a:t>were found under a variety of conditions, leading the authors to suggest that it will be difficult for bacteria that cause infections in people to become resistant to </a:t>
            </a:r>
            <a:r>
              <a:rPr lang="en-US" dirty="0" err="1"/>
              <a:t>teixobactin</a:t>
            </a:r>
            <a:r>
              <a:rPr lang="en-US" dirty="0"/>
              <a:t>. </a:t>
            </a:r>
            <a:endParaRPr lang="en-US" dirty="0" smtClean="0"/>
          </a:p>
          <a:p>
            <a:pPr algn="just"/>
            <a:endParaRPr lang="en-US" dirty="0"/>
          </a:p>
          <a:p>
            <a:pPr algn="just"/>
            <a:r>
              <a:rPr lang="en-US" dirty="0" err="1" smtClean="0"/>
              <a:t>Teixobactin</a:t>
            </a:r>
            <a:r>
              <a:rPr lang="en-US" dirty="0" smtClean="0"/>
              <a:t> </a:t>
            </a:r>
            <a:r>
              <a:rPr lang="en-US" dirty="0"/>
              <a:t>comes from a microbe that lives in the soil. </a:t>
            </a:r>
            <a:endParaRPr lang="en-US" dirty="0" smtClean="0"/>
          </a:p>
          <a:p>
            <a:pPr algn="just"/>
            <a:r>
              <a:rPr lang="en-US" b="1" dirty="0" smtClean="0"/>
              <a:t>Often </a:t>
            </a:r>
            <a:r>
              <a:rPr lang="en-US" b="1" dirty="0"/>
              <a:t>the microbe that produces the antibiotic, and sometimes its close microbe </a:t>
            </a:r>
            <a:r>
              <a:rPr lang="en-US" b="1" dirty="0" err="1"/>
              <a:t>neighbours</a:t>
            </a:r>
            <a:r>
              <a:rPr lang="en-US" b="1" dirty="0"/>
              <a:t>, are resistant to the antibiotic. </a:t>
            </a:r>
            <a:endParaRPr lang="en-US" b="1" dirty="0" smtClean="0"/>
          </a:p>
          <a:p>
            <a:pPr algn="just"/>
            <a:r>
              <a:rPr lang="en-US" b="1" dirty="0" smtClean="0"/>
              <a:t>Occasionally</a:t>
            </a:r>
            <a:r>
              <a:rPr lang="en-US" b="1" dirty="0"/>
              <a:t>, these natural antibiotic resistance genes have found their way into bacteria that cause infections in people</a:t>
            </a:r>
            <a:r>
              <a:rPr lang="en-US" dirty="0"/>
              <a:t>. </a:t>
            </a:r>
            <a:r>
              <a:rPr lang="en-US" u="sng" dirty="0"/>
              <a:t>This is the most likely route of any resistance to </a:t>
            </a:r>
            <a:r>
              <a:rPr lang="en-US" u="sng" dirty="0" err="1"/>
              <a:t>teixobactin</a:t>
            </a:r>
            <a:r>
              <a:rPr lang="en-US" u="sng" dirty="0"/>
              <a:t>. </a:t>
            </a:r>
            <a:r>
              <a:rPr lang="en-US" dirty="0"/>
              <a:t>However, this could be a </a:t>
            </a:r>
            <a:r>
              <a:rPr lang="en-US" b="1" u="sng" dirty="0"/>
              <a:t>very rare occurrence</a:t>
            </a:r>
            <a:r>
              <a:rPr lang="en-US" b="1" dirty="0"/>
              <a:t> </a:t>
            </a:r>
            <a:r>
              <a:rPr lang="en-US" dirty="0"/>
              <a:t>because the bacterial strains that cause infection in people would need to have mixed with the </a:t>
            </a:r>
            <a:r>
              <a:rPr lang="en-US" dirty="0" err="1"/>
              <a:t>teixobactin</a:t>
            </a:r>
            <a:r>
              <a:rPr lang="en-US" dirty="0"/>
              <a:t>-resistant soil bacteria. </a:t>
            </a:r>
            <a:endParaRPr lang="en-US" dirty="0" smtClean="0"/>
          </a:p>
          <a:p>
            <a:pPr algn="just"/>
            <a:endParaRPr lang="en-US" dirty="0"/>
          </a:p>
          <a:p>
            <a:pPr algn="just"/>
            <a:r>
              <a:rPr lang="en-US" dirty="0"/>
              <a:t>I</a:t>
            </a:r>
            <a:r>
              <a:rPr lang="en-US" dirty="0" smtClean="0"/>
              <a:t>t is likely that any new drugs would be used much more carefully so that the emergence of resistance is </a:t>
            </a:r>
            <a:r>
              <a:rPr lang="en-US" dirty="0" err="1" smtClean="0"/>
              <a:t>minimised</a:t>
            </a:r>
            <a:r>
              <a:rPr lang="en-US" dirty="0" smtClean="0"/>
              <a:t>. </a:t>
            </a:r>
            <a:endParaRPr lang="en-GB" dirty="0"/>
          </a:p>
        </p:txBody>
      </p:sp>
    </p:spTree>
    <p:extLst>
      <p:ext uri="{BB962C8B-B14F-4D97-AF65-F5344CB8AC3E}">
        <p14:creationId xmlns:p14="http://schemas.microsoft.com/office/powerpoint/2010/main" val="2538965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egnaposto numero diapositiva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03B34A7-F100-418C-A47C-BC4DF4ED0624}" type="slidenum">
              <a:rPr lang="en-US" altLang="en-US" smtClean="0"/>
              <a:pPr eaLnBrk="1" hangingPunct="1"/>
              <a:t>29</a:t>
            </a:fld>
            <a:endParaRPr lang="en-US" altLang="en-US" smtClean="0"/>
          </a:p>
        </p:txBody>
      </p:sp>
      <p:pic>
        <p:nvPicPr>
          <p:cNvPr id="10" name="Picture 2" descr="http://gazettereview.com/wp-content/uploads/2015/05/antz-700x460.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7384"/>
            <a:ext cx="9162827"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2"/>
          <p:cNvSpPr>
            <a:spLocks noGrp="1" noChangeArrowheads="1"/>
          </p:cNvSpPr>
          <p:nvPr>
            <p:ph type="title"/>
          </p:nvPr>
        </p:nvSpPr>
        <p:spPr>
          <a:xfrm>
            <a:off x="0" y="0"/>
            <a:ext cx="9144000" cy="548680"/>
          </a:xfrm>
        </p:spPr>
        <p:txBody>
          <a:bodyPr>
            <a:normAutofit/>
          </a:bodyPr>
          <a:lstStyle/>
          <a:p>
            <a:pPr eaLnBrk="1" hangingPunct="1"/>
            <a:r>
              <a:rPr lang="en-US" sz="2800" b="1" dirty="0" smtClean="0"/>
              <a:t>Antibiotic Resistance</a:t>
            </a: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590531"/>
            <a:ext cx="5722398" cy="1173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7366" y="1812994"/>
            <a:ext cx="4078287"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79512" y="2204864"/>
            <a:ext cx="8784976" cy="4524315"/>
          </a:xfrm>
          <a:prstGeom prst="rect">
            <a:avLst/>
          </a:prstGeom>
        </p:spPr>
        <p:txBody>
          <a:bodyPr wrap="square">
            <a:spAutoFit/>
          </a:bodyPr>
          <a:lstStyle/>
          <a:p>
            <a:pPr algn="just"/>
            <a:r>
              <a:rPr lang="en-US" dirty="0"/>
              <a:t>According to the World Health Organization’s report in April 2014, </a:t>
            </a:r>
            <a:r>
              <a:rPr lang="en-US" b="1" dirty="0"/>
              <a:t>one of the major concerns of doctors around the world is antibiotic resistance in bacteria that microbiologists call Gram-negative bacteria such as </a:t>
            </a:r>
            <a:r>
              <a:rPr lang="en-US" b="1" i="1" dirty="0"/>
              <a:t>E. coli </a:t>
            </a:r>
            <a:r>
              <a:rPr lang="en-US" b="1" dirty="0"/>
              <a:t>and </a:t>
            </a:r>
            <a:r>
              <a:rPr lang="en-US" b="1" i="1" dirty="0" err="1"/>
              <a:t>Klebsiella</a:t>
            </a:r>
            <a:r>
              <a:rPr lang="en-US" b="1" dirty="0"/>
              <a:t>. </a:t>
            </a:r>
            <a:endParaRPr lang="en-US" b="1" dirty="0" smtClean="0"/>
          </a:p>
          <a:p>
            <a:pPr algn="just"/>
            <a:endParaRPr lang="en-US" dirty="0"/>
          </a:p>
          <a:p>
            <a:pPr algn="just"/>
            <a:r>
              <a:rPr lang="en-US" dirty="0" smtClean="0"/>
              <a:t>These </a:t>
            </a:r>
            <a:r>
              <a:rPr lang="en-US" dirty="0"/>
              <a:t>bacteria are different to MRSA and have a very different cell structure which makes it </a:t>
            </a:r>
            <a:r>
              <a:rPr lang="en-US" b="1" dirty="0"/>
              <a:t>very hard to get antibiotics into Gram negative bacteria and once inside many antibiotics are pumped </a:t>
            </a:r>
            <a:r>
              <a:rPr lang="en-US" b="1" dirty="0" smtClean="0"/>
              <a:t>out. </a:t>
            </a:r>
          </a:p>
          <a:p>
            <a:pPr algn="just"/>
            <a:endParaRPr lang="en-US" dirty="0"/>
          </a:p>
          <a:p>
            <a:pPr algn="just"/>
            <a:r>
              <a:rPr lang="en-US" dirty="0" err="1"/>
              <a:t>T</a:t>
            </a:r>
            <a:r>
              <a:rPr lang="en-US" dirty="0" err="1" smtClean="0"/>
              <a:t>eixobactin</a:t>
            </a:r>
            <a:r>
              <a:rPr lang="en-US" dirty="0" smtClean="0"/>
              <a:t> </a:t>
            </a:r>
            <a:r>
              <a:rPr lang="en-US" dirty="0"/>
              <a:t>is either unable to get into </a:t>
            </a:r>
            <a:r>
              <a:rPr lang="en-US" i="1" dirty="0"/>
              <a:t>E. coli </a:t>
            </a:r>
            <a:r>
              <a:rPr lang="en-US" dirty="0"/>
              <a:t>or it is pumped out or both. </a:t>
            </a:r>
            <a:endParaRPr lang="en-US" dirty="0" smtClean="0"/>
          </a:p>
          <a:p>
            <a:pPr algn="just"/>
            <a:r>
              <a:rPr lang="en-US" dirty="0" smtClean="0"/>
              <a:t>Although </a:t>
            </a:r>
            <a:r>
              <a:rPr lang="en-US" dirty="0" err="1"/>
              <a:t>teixobactin</a:t>
            </a:r>
            <a:r>
              <a:rPr lang="en-US" dirty="0"/>
              <a:t> has no activity for E. coli, </a:t>
            </a:r>
            <a:r>
              <a:rPr lang="en-US" dirty="0" smtClean="0"/>
              <a:t>this work </a:t>
            </a:r>
            <a:r>
              <a:rPr lang="en-US" dirty="0"/>
              <a:t>‘opens the door’ on a new era of natural product antimicrobial discovery. The new tool, the </a:t>
            </a:r>
            <a:r>
              <a:rPr lang="en-US" u="sng" dirty="0" err="1"/>
              <a:t>iChip</a:t>
            </a:r>
            <a:r>
              <a:rPr lang="en-US" dirty="0"/>
              <a:t>, allowed isolation of </a:t>
            </a:r>
            <a:r>
              <a:rPr lang="en-US" dirty="0" err="1"/>
              <a:t>teixobactin</a:t>
            </a:r>
            <a:r>
              <a:rPr lang="en-US" dirty="0"/>
              <a:t> from a soil microorganism that microbiologists had been unable to grow </a:t>
            </a:r>
            <a:r>
              <a:rPr lang="en-US" dirty="0" smtClean="0"/>
              <a:t>under </a:t>
            </a:r>
            <a:r>
              <a:rPr lang="en-US" dirty="0"/>
              <a:t>normal laboratory conditions. </a:t>
            </a:r>
            <a:endParaRPr lang="en-US" dirty="0" smtClean="0"/>
          </a:p>
          <a:p>
            <a:pPr algn="just"/>
            <a:r>
              <a:rPr lang="en-US" dirty="0" err="1" smtClean="0"/>
              <a:t>iChip</a:t>
            </a:r>
            <a:r>
              <a:rPr lang="en-US" dirty="0" smtClean="0"/>
              <a:t> </a:t>
            </a:r>
            <a:r>
              <a:rPr lang="en-US" dirty="0"/>
              <a:t>can now be applied to find natural antibiotics produced by microorganisms from other environmental sources – and maybe one of these will be active against bacteria such as </a:t>
            </a:r>
            <a:r>
              <a:rPr lang="en-US" i="1" dirty="0"/>
              <a:t>E. </a:t>
            </a:r>
            <a:r>
              <a:rPr lang="en-US" i="1" dirty="0" smtClean="0"/>
              <a:t>Coli </a:t>
            </a:r>
            <a:r>
              <a:rPr lang="en-US" dirty="0"/>
              <a:t>and can be made into a drug for patients.</a:t>
            </a:r>
            <a:endParaRPr lang="en-GB" dirty="0"/>
          </a:p>
        </p:txBody>
      </p:sp>
    </p:spTree>
    <p:extLst>
      <p:ext uri="{BB962C8B-B14F-4D97-AF65-F5344CB8AC3E}">
        <p14:creationId xmlns:p14="http://schemas.microsoft.com/office/powerpoint/2010/main" val="3011781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genk2.vcmedia.vn/N0WoyYblO3QdmZFKPMtKnadHAHTevz/Image/2011/PC-Console/Kiss/WaroftheWorldsLogo_2857d.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7384"/>
            <a:ext cx="9144000" cy="68853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1253659"/>
            <a:ext cx="8712968" cy="2031325"/>
          </a:xfrm>
          <a:prstGeom prst="rect">
            <a:avLst/>
          </a:prstGeom>
        </p:spPr>
        <p:txBody>
          <a:bodyPr wrap="square">
            <a:spAutoFit/>
          </a:bodyPr>
          <a:lstStyle/>
          <a:p>
            <a:pPr algn="just"/>
            <a:r>
              <a:rPr lang="en-US" b="1" dirty="0"/>
              <a:t>Natural </a:t>
            </a:r>
            <a:r>
              <a:rPr lang="en-US" b="1" dirty="0" smtClean="0"/>
              <a:t>selection</a:t>
            </a:r>
            <a:endParaRPr lang="en-US" b="1" dirty="0"/>
          </a:p>
          <a:p>
            <a:pPr algn="just"/>
            <a:r>
              <a:rPr lang="en-US" dirty="0"/>
              <a:t>H.G. Wells was a student of Thomas Henry Huxley, a proponent of the theory of natural selection</a:t>
            </a:r>
            <a:r>
              <a:rPr lang="en-US" dirty="0" smtClean="0"/>
              <a:t>.</a:t>
            </a:r>
            <a:r>
              <a:rPr lang="en-US" dirty="0"/>
              <a:t> In the novel the conflict between mankind and the Martians is portrayed as a survival of the fittest, with the Martians whose longer period of successful evolution on the older Mars has led to them developing a superior intelligence, able to create weapons far in advance of humans on the younger planet Earth, who have not had the opportunity to develop sufficient intelligence to construct similar weapons</a:t>
            </a:r>
            <a:r>
              <a:rPr lang="en-US" dirty="0" smtClean="0"/>
              <a:t>.</a:t>
            </a:r>
            <a:endParaRPr lang="en-US" baseline="30000" dirty="0"/>
          </a:p>
        </p:txBody>
      </p:sp>
      <p:sp>
        <p:nvSpPr>
          <p:cNvPr id="2" name="Rectangle 1"/>
          <p:cNvSpPr/>
          <p:nvPr/>
        </p:nvSpPr>
        <p:spPr>
          <a:xfrm>
            <a:off x="251520" y="3546882"/>
            <a:ext cx="8712968" cy="1754326"/>
          </a:xfrm>
          <a:prstGeom prst="rect">
            <a:avLst/>
          </a:prstGeom>
        </p:spPr>
        <p:txBody>
          <a:bodyPr wrap="square">
            <a:spAutoFit/>
          </a:bodyPr>
          <a:lstStyle/>
          <a:p>
            <a:pPr algn="just"/>
            <a:r>
              <a:rPr lang="en-US" b="1" dirty="0"/>
              <a:t>Human </a:t>
            </a:r>
            <a:r>
              <a:rPr lang="en-US" b="1" dirty="0" smtClean="0"/>
              <a:t>evolution</a:t>
            </a:r>
            <a:endParaRPr lang="en-US" b="1" dirty="0"/>
          </a:p>
          <a:p>
            <a:pPr algn="just"/>
            <a:r>
              <a:rPr lang="en-US" dirty="0"/>
              <a:t>The novel also suggests a potential future for human evolution and perhaps a warning against overvaluing intelligence against more human qualities. </a:t>
            </a:r>
            <a:endParaRPr lang="en-US" dirty="0" smtClean="0"/>
          </a:p>
          <a:p>
            <a:pPr algn="just"/>
            <a:r>
              <a:rPr lang="en-US" dirty="0" smtClean="0"/>
              <a:t>Martians </a:t>
            </a:r>
            <a:r>
              <a:rPr lang="en-US" dirty="0"/>
              <a:t>as having evolved an overdeveloped brain, which has left them with cumbersome bodies, with increased intelligence, but a diminished ability to use their emotions, something Wells attributes to bodily function. </a:t>
            </a:r>
          </a:p>
        </p:txBody>
      </p:sp>
    </p:spTree>
    <p:extLst>
      <p:ext uri="{BB962C8B-B14F-4D97-AF65-F5344CB8AC3E}">
        <p14:creationId xmlns:p14="http://schemas.microsoft.com/office/powerpoint/2010/main" val="669026174"/>
      </p:ext>
    </p:extLst>
  </p:cSld>
  <p:clrMapOvr>
    <a:masterClrMapping/>
  </p:clrMapOvr>
  <mc:AlternateContent xmlns:mc="http://schemas.openxmlformats.org/markup-compatibility/2006" xmlns:p14="http://schemas.microsoft.com/office/powerpoint/2010/main">
    <mc:Choice Requires="p14">
      <p:transition spd="slow" p14:dur="2000" advClick="0" advTm="9000"/>
    </mc:Choice>
    <mc:Fallback xmlns="">
      <p:transition spd="slow" advClick="0" advTm="9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9672" y="870967"/>
            <a:ext cx="6246440" cy="5078313"/>
          </a:xfrm>
          <a:prstGeom prst="rect">
            <a:avLst/>
          </a:prstGeom>
        </p:spPr>
        <p:txBody>
          <a:bodyPr wrap="square">
            <a:spAutoFit/>
          </a:bodyPr>
          <a:lstStyle/>
          <a:p>
            <a:r>
              <a:rPr lang="en-US" b="1" dirty="0"/>
              <a:t>Gram-positive bacteria</a:t>
            </a:r>
            <a:r>
              <a:rPr lang="en-US" dirty="0"/>
              <a:t> are </a:t>
            </a:r>
            <a:r>
              <a:rPr lang="en-US" dirty="0">
                <a:hlinkClick r:id="rId2" tooltip="Bacteria"/>
              </a:rPr>
              <a:t>bacteria</a:t>
            </a:r>
            <a:r>
              <a:rPr lang="en-US" dirty="0"/>
              <a:t> that give a positive result in the </a:t>
            </a:r>
            <a:r>
              <a:rPr lang="en-US" dirty="0">
                <a:hlinkClick r:id="rId3" tooltip="Gram stain"/>
              </a:rPr>
              <a:t>Gram stain</a:t>
            </a:r>
            <a:r>
              <a:rPr lang="en-US" dirty="0"/>
              <a:t> test. Gram-positive bacteria take up the </a:t>
            </a:r>
            <a:r>
              <a:rPr lang="en-US" dirty="0">
                <a:hlinkClick r:id="rId4" tooltip="Crystal violet"/>
              </a:rPr>
              <a:t>crystal violet</a:t>
            </a:r>
            <a:r>
              <a:rPr lang="en-US" dirty="0"/>
              <a:t> stain used in the test, and then appear to be purple-</a:t>
            </a:r>
            <a:r>
              <a:rPr lang="en-US" dirty="0" err="1"/>
              <a:t>coloured</a:t>
            </a:r>
            <a:r>
              <a:rPr lang="en-US" dirty="0"/>
              <a:t> when seen through a microscope. This is because the thick </a:t>
            </a:r>
            <a:r>
              <a:rPr lang="en-US" dirty="0">
                <a:hlinkClick r:id="rId5" tooltip="Peptidoglycan"/>
              </a:rPr>
              <a:t>peptidoglycan</a:t>
            </a:r>
            <a:r>
              <a:rPr lang="en-US" dirty="0"/>
              <a:t> layer in the bacterial </a:t>
            </a:r>
            <a:r>
              <a:rPr lang="en-US" dirty="0">
                <a:hlinkClick r:id="rId6" tooltip="Cell wall"/>
              </a:rPr>
              <a:t>cell wall</a:t>
            </a:r>
            <a:r>
              <a:rPr lang="en-US" dirty="0"/>
              <a:t> retains the </a:t>
            </a:r>
            <a:r>
              <a:rPr lang="en-US" dirty="0">
                <a:hlinkClick r:id="rId7" tooltip="Stain (biology)"/>
              </a:rPr>
              <a:t>stain</a:t>
            </a:r>
            <a:r>
              <a:rPr lang="en-US" dirty="0"/>
              <a:t> after it is washed away from the rest of the sample, in the </a:t>
            </a:r>
            <a:r>
              <a:rPr lang="en-US" dirty="0" err="1"/>
              <a:t>decolorization</a:t>
            </a:r>
            <a:r>
              <a:rPr lang="en-US" dirty="0"/>
              <a:t> stage of the test.</a:t>
            </a:r>
          </a:p>
          <a:p>
            <a:r>
              <a:rPr lang="en-US" dirty="0">
                <a:hlinkClick r:id="rId8" tooltip="Gram-negative bacteria"/>
              </a:rPr>
              <a:t>Gram-negative bacteria</a:t>
            </a:r>
            <a:r>
              <a:rPr lang="en-US" dirty="0"/>
              <a:t> cannot retain the violet stain after the </a:t>
            </a:r>
            <a:r>
              <a:rPr lang="en-US" dirty="0" err="1"/>
              <a:t>decolorization</a:t>
            </a:r>
            <a:r>
              <a:rPr lang="en-US" dirty="0"/>
              <a:t> step; alcohol used in this stage degrades the outer membrane of gram-negative cells making the cell wall more porous and incapable of retaining the crystal violet stain. Their peptidoglycan layer is much thinner and sandwiched between an inner cell membrane and a </a:t>
            </a:r>
            <a:r>
              <a:rPr lang="en-US" dirty="0">
                <a:hlinkClick r:id="rId9" tooltip="Bacterial outer membrane"/>
              </a:rPr>
              <a:t>bacterial outer membrane</a:t>
            </a:r>
            <a:r>
              <a:rPr lang="en-US" dirty="0"/>
              <a:t>, causing them to take up the </a:t>
            </a:r>
            <a:r>
              <a:rPr lang="en-US" dirty="0">
                <a:hlinkClick r:id="rId10" tooltip="Counterstain"/>
              </a:rPr>
              <a:t>counterstain</a:t>
            </a:r>
            <a:r>
              <a:rPr lang="en-US" dirty="0"/>
              <a:t> (</a:t>
            </a:r>
            <a:r>
              <a:rPr lang="en-US" dirty="0" err="1">
                <a:hlinkClick r:id="rId11" tooltip="Safranin"/>
              </a:rPr>
              <a:t>safranin</a:t>
            </a:r>
            <a:r>
              <a:rPr lang="en-US" dirty="0"/>
              <a:t> </a:t>
            </a:r>
            <a:r>
              <a:rPr lang="en-US" dirty="0" err="1"/>
              <a:t>or</a:t>
            </a:r>
            <a:r>
              <a:rPr lang="en-US" dirty="0" err="1">
                <a:hlinkClick r:id="rId12" tooltip="Fuchsine"/>
              </a:rPr>
              <a:t>fuchsine</a:t>
            </a:r>
            <a:r>
              <a:rPr lang="en-US" dirty="0"/>
              <a:t>) and appear red or pink.</a:t>
            </a:r>
          </a:p>
          <a:p>
            <a:r>
              <a:rPr lang="en-US" dirty="0"/>
              <a:t>Despite their thicker peptidoglycan layer, gram-positive bacteria are more receptive to antibiotics than gram-negative, due to the absence of the outer membrane.</a:t>
            </a:r>
          </a:p>
        </p:txBody>
      </p:sp>
    </p:spTree>
    <p:extLst>
      <p:ext uri="{BB962C8B-B14F-4D97-AF65-F5344CB8AC3E}">
        <p14:creationId xmlns:p14="http://schemas.microsoft.com/office/powerpoint/2010/main" val="6689439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genk2.vcmedia.vn/N0WoyYblO3QdmZFKPMtKnadHAHTevz/Image/2011/PC-Console/Kiss/WaroftheWorldsLogo_2857d.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27384"/>
            <a:ext cx="9144000" cy="688538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107504" y="910461"/>
            <a:ext cx="8784976" cy="3385542"/>
          </a:xfrm>
          <a:prstGeom prst="rect">
            <a:avLst/>
          </a:prstGeom>
        </p:spPr>
        <p:txBody>
          <a:bodyPr wrap="square">
            <a:spAutoFit/>
          </a:bodyPr>
          <a:lstStyle/>
          <a:p>
            <a:pPr algn="just"/>
            <a:r>
              <a:rPr lang="en-GB" b="1" dirty="0"/>
              <a:t>Colonialism and imperialism</a:t>
            </a:r>
          </a:p>
          <a:p>
            <a:pPr algn="just"/>
            <a:r>
              <a:rPr lang="en-US" dirty="0" smtClean="0"/>
              <a:t>In The War of the Worlds, Wells depicted an imperial power as the victim of imperial aggression, and thus perhaps encouraging the reader to consider imperialism itself.</a:t>
            </a:r>
          </a:p>
          <a:p>
            <a:pPr algn="just"/>
            <a:endParaRPr lang="en-US" sz="800" dirty="0"/>
          </a:p>
          <a:p>
            <a:pPr algn="just"/>
            <a:r>
              <a:rPr lang="en-US" dirty="0"/>
              <a:t>And before we judge them [the Martians] too harshly, we must remember what ruthless and utter destruction our own species has wrought, not only upon animals, such as the vanished Bison and the Dodo, but upon its own inferior races. The Tasmanians, in spite of their human likeness, were entirely swept out of existence in a war of extermination waged by European immigrants, in the space of fifty years. Are we such apostles of mercy as to complain if the Martians warred in the same spirit</a:t>
            </a:r>
            <a:r>
              <a:rPr lang="en-US" dirty="0" smtClean="0"/>
              <a:t>? —</a:t>
            </a:r>
            <a:r>
              <a:rPr lang="en-US" dirty="0"/>
              <a:t>Chapter I, "The Eve of the </a:t>
            </a:r>
            <a:r>
              <a:rPr lang="en-US" dirty="0" smtClean="0"/>
              <a:t>War“</a:t>
            </a:r>
          </a:p>
          <a:p>
            <a:pPr algn="just"/>
            <a:endParaRPr lang="en-US" sz="800" dirty="0"/>
          </a:p>
          <a:p>
            <a:pPr algn="just"/>
            <a:r>
              <a:rPr lang="en-US" dirty="0"/>
              <a:t>This also challenged the Victorian notion that the British Empire had a right to rule by their own superiority over subject </a:t>
            </a:r>
            <a:r>
              <a:rPr lang="en-US" dirty="0" smtClean="0"/>
              <a:t>races</a:t>
            </a:r>
            <a:r>
              <a:rPr lang="en-US" dirty="0"/>
              <a:t>.</a:t>
            </a:r>
            <a:endParaRPr lang="en-GB" dirty="0"/>
          </a:p>
        </p:txBody>
      </p:sp>
      <p:sp>
        <p:nvSpPr>
          <p:cNvPr id="3" name="Rectangle 2"/>
          <p:cNvSpPr/>
          <p:nvPr/>
        </p:nvSpPr>
        <p:spPr>
          <a:xfrm>
            <a:off x="107504" y="4510861"/>
            <a:ext cx="8784976" cy="646331"/>
          </a:xfrm>
          <a:prstGeom prst="rect">
            <a:avLst/>
          </a:prstGeom>
        </p:spPr>
        <p:txBody>
          <a:bodyPr wrap="square">
            <a:spAutoFit/>
          </a:bodyPr>
          <a:lstStyle/>
          <a:p>
            <a:r>
              <a:rPr lang="en-US" dirty="0"/>
              <a:t>The novel also presents ideas related to </a:t>
            </a:r>
            <a:r>
              <a:rPr lang="en-US" b="1" dirty="0"/>
              <a:t>Charles Darwin</a:t>
            </a:r>
            <a:r>
              <a:rPr lang="en-US" dirty="0"/>
              <a:t>'s theory of natural selection, both in specific ideas discussed by the narrator, and themes explored by the story.</a:t>
            </a:r>
            <a:endParaRPr lang="en-GB" dirty="0"/>
          </a:p>
        </p:txBody>
      </p:sp>
    </p:spTree>
    <p:extLst>
      <p:ext uri="{BB962C8B-B14F-4D97-AF65-F5344CB8AC3E}">
        <p14:creationId xmlns:p14="http://schemas.microsoft.com/office/powerpoint/2010/main" val="1801257774"/>
      </p:ext>
    </p:extLst>
  </p:cSld>
  <p:clrMapOvr>
    <a:masterClrMapping/>
  </p:clrMapOvr>
  <mc:AlternateContent xmlns:mc="http://schemas.openxmlformats.org/markup-compatibility/2006" xmlns:p14="http://schemas.microsoft.com/office/powerpoint/2010/main">
    <mc:Choice Requires="p14">
      <p:transition spd="slow" p14:dur="2000" advClick="0" advTm="9000"/>
    </mc:Choice>
    <mc:Fallback xmlns="">
      <p:transition spd="slow" advClick="0" advTm="9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gazettereview.com/wp-content/uploads/2015/05/antz-700x460.jpg"/>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36512" y="0"/>
            <a:ext cx="9180512"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The history of antibiotics</a:t>
            </a:r>
            <a:endParaRPr lang="en-US" sz="2800" dirty="0">
              <a:effectLst>
                <a:outerShdw blurRad="38100" dist="38100" dir="2700000" algn="tl">
                  <a:srgbClr val="000000">
                    <a:alpha val="43137"/>
                  </a:srgbClr>
                </a:outerShdw>
              </a:effectLst>
            </a:endParaRPr>
          </a:p>
        </p:txBody>
      </p:sp>
      <p:sp>
        <p:nvSpPr>
          <p:cNvPr id="28" name="Rectangle 27"/>
          <p:cNvSpPr/>
          <p:nvPr/>
        </p:nvSpPr>
        <p:spPr>
          <a:xfrm>
            <a:off x="179512" y="620688"/>
            <a:ext cx="8712968" cy="1477328"/>
          </a:xfrm>
          <a:prstGeom prst="rect">
            <a:avLst/>
          </a:prstGeom>
        </p:spPr>
        <p:txBody>
          <a:bodyPr wrap="square">
            <a:spAutoFit/>
          </a:bodyPr>
          <a:lstStyle/>
          <a:p>
            <a:pPr algn="just"/>
            <a:r>
              <a:rPr lang="en-US" b="1" dirty="0"/>
              <a:t>Antibiotics</a:t>
            </a:r>
            <a:r>
              <a:rPr lang="en-US" dirty="0"/>
              <a:t> or </a:t>
            </a:r>
            <a:r>
              <a:rPr lang="en-US" b="1" dirty="0" err="1"/>
              <a:t>antibacterials</a:t>
            </a:r>
            <a:r>
              <a:rPr lang="en-US" dirty="0"/>
              <a:t> are a type of </a:t>
            </a:r>
            <a:r>
              <a:rPr lang="en-US" dirty="0" smtClean="0"/>
              <a:t>antimicrobial</a:t>
            </a:r>
            <a:r>
              <a:rPr lang="en-US" dirty="0"/>
              <a:t> </a:t>
            </a:r>
            <a:r>
              <a:rPr lang="en-US" dirty="0" smtClean="0"/>
              <a:t>used </a:t>
            </a:r>
            <a:r>
              <a:rPr lang="en-US" dirty="0"/>
              <a:t>in the </a:t>
            </a:r>
            <a:r>
              <a:rPr lang="en-US" dirty="0" smtClean="0"/>
              <a:t>treatment</a:t>
            </a:r>
            <a:r>
              <a:rPr lang="en-US" dirty="0"/>
              <a:t> </a:t>
            </a:r>
            <a:r>
              <a:rPr lang="en-US" dirty="0" smtClean="0"/>
              <a:t>and</a:t>
            </a:r>
            <a:r>
              <a:rPr lang="en-US" dirty="0"/>
              <a:t> prevention of bacterial infection</a:t>
            </a:r>
            <a:r>
              <a:rPr lang="en-US" dirty="0" smtClean="0"/>
              <a:t>.</a:t>
            </a:r>
            <a:r>
              <a:rPr lang="en-US" dirty="0"/>
              <a:t> They may either kill or inhibit the growth of bacteria. Several antibiotics are also effective against </a:t>
            </a:r>
            <a:r>
              <a:rPr lang="en-US" dirty="0" smtClean="0"/>
              <a:t>fungi</a:t>
            </a:r>
            <a:r>
              <a:rPr lang="en-US" dirty="0"/>
              <a:t> </a:t>
            </a:r>
            <a:r>
              <a:rPr lang="en-US" dirty="0" smtClean="0"/>
              <a:t>and protozoans</a:t>
            </a:r>
            <a:r>
              <a:rPr lang="en-US" dirty="0"/>
              <a:t>, and some are toxic to humans and animals, even when given in therapeutic dosage. </a:t>
            </a:r>
            <a:endParaRPr lang="en-US" dirty="0" smtClean="0"/>
          </a:p>
          <a:p>
            <a:pPr algn="just"/>
            <a:endParaRPr lang="en-US" dirty="0"/>
          </a:p>
        </p:txBody>
      </p:sp>
      <p:sp>
        <p:nvSpPr>
          <p:cNvPr id="2" name="Rectangle 1"/>
          <p:cNvSpPr/>
          <p:nvPr/>
        </p:nvSpPr>
        <p:spPr>
          <a:xfrm>
            <a:off x="251520" y="1988840"/>
            <a:ext cx="4968552" cy="4801314"/>
          </a:xfrm>
          <a:prstGeom prst="rect">
            <a:avLst/>
          </a:prstGeom>
        </p:spPr>
        <p:txBody>
          <a:bodyPr wrap="square">
            <a:spAutoFit/>
          </a:bodyPr>
          <a:lstStyle/>
          <a:p>
            <a:pPr algn="just" defTabSz="0"/>
            <a:r>
              <a:rPr lang="en-US" b="1" dirty="0"/>
              <a:t>350-550 AD </a:t>
            </a:r>
            <a:r>
              <a:rPr lang="en-US" dirty="0"/>
              <a:t>traces of tetracycline have been found in human skeletal remains from ancient Sudanese </a:t>
            </a:r>
            <a:r>
              <a:rPr lang="en-US" dirty="0" smtClean="0"/>
              <a:t>Nubia (</a:t>
            </a:r>
            <a:r>
              <a:rPr lang="en-US" dirty="0" err="1" smtClean="0"/>
              <a:t>Armelagos</a:t>
            </a:r>
            <a:r>
              <a:rPr lang="en-US" dirty="0" smtClean="0"/>
              <a:t>, 1980). Source </a:t>
            </a:r>
            <a:r>
              <a:rPr lang="en-US" dirty="0"/>
              <a:t>of the antibiotic </a:t>
            </a:r>
            <a:r>
              <a:rPr lang="en-US" dirty="0" smtClean="0"/>
              <a:t>= the </a:t>
            </a:r>
            <a:r>
              <a:rPr lang="en-US" dirty="0"/>
              <a:t>Nubian beer. The grain used to make the fermented gruel contained the soil bacteria </a:t>
            </a:r>
            <a:r>
              <a:rPr lang="en-US" dirty="0" err="1"/>
              <a:t>streptomyces</a:t>
            </a:r>
            <a:r>
              <a:rPr lang="en-US" dirty="0"/>
              <a:t>, which </a:t>
            </a:r>
            <a:r>
              <a:rPr lang="en-US" dirty="0" smtClean="0"/>
              <a:t>produces tetracycline.</a:t>
            </a:r>
          </a:p>
          <a:p>
            <a:pPr algn="just" defTabSz="0"/>
            <a:endParaRPr lang="en-US" dirty="0" smtClean="0"/>
          </a:p>
          <a:p>
            <a:pPr algn="just" defTabSz="0"/>
            <a:r>
              <a:rPr lang="en-US" dirty="0"/>
              <a:t>The ancient Egyptians and Jordanians used beer to treat gum disease and other </a:t>
            </a:r>
            <a:r>
              <a:rPr lang="en-US" dirty="0" smtClean="0"/>
              <a:t>ailments</a:t>
            </a:r>
            <a:r>
              <a:rPr lang="en-US" dirty="0"/>
              <a:t>.</a:t>
            </a:r>
            <a:br>
              <a:rPr lang="en-US" dirty="0"/>
            </a:br>
            <a:endParaRPr lang="en-US" dirty="0"/>
          </a:p>
          <a:p>
            <a:pPr algn="just"/>
            <a:r>
              <a:rPr lang="en-US" dirty="0" smtClean="0"/>
              <a:t>In </a:t>
            </a:r>
            <a:r>
              <a:rPr lang="en-US" dirty="0"/>
              <a:t>traditional Chinese medicine a paste from chewed barley and </a:t>
            </a:r>
            <a:r>
              <a:rPr lang="en-US" dirty="0" err="1"/>
              <a:t>mouldy</a:t>
            </a:r>
            <a:r>
              <a:rPr lang="en-US" dirty="0"/>
              <a:t> apple was made and put on the surface of </a:t>
            </a:r>
            <a:r>
              <a:rPr lang="en-US" dirty="0" smtClean="0"/>
              <a:t>wounds.</a:t>
            </a:r>
          </a:p>
          <a:p>
            <a:pPr algn="just"/>
            <a:endParaRPr lang="en-US" dirty="0"/>
          </a:p>
          <a:p>
            <a:pPr algn="just"/>
            <a:r>
              <a:rPr lang="en-US" dirty="0"/>
              <a:t>In the </a:t>
            </a:r>
            <a:r>
              <a:rPr lang="en-US" dirty="0" smtClean="0"/>
              <a:t>Jewish </a:t>
            </a:r>
            <a:r>
              <a:rPr lang="en-US" dirty="0"/>
              <a:t>Talmud a therapeutic </a:t>
            </a:r>
            <a:r>
              <a:rPr lang="en-US" dirty="0" smtClean="0"/>
              <a:t>is mentioned that consist </a:t>
            </a:r>
            <a:r>
              <a:rPr lang="en-US" dirty="0"/>
              <a:t>of </a:t>
            </a:r>
            <a:r>
              <a:rPr lang="en-US" dirty="0" err="1"/>
              <a:t>mouldy</a:t>
            </a:r>
            <a:r>
              <a:rPr lang="en-US" dirty="0"/>
              <a:t> corn soaked in water or date </a:t>
            </a:r>
            <a:r>
              <a:rPr lang="en-US" dirty="0" smtClean="0"/>
              <a:t>wine.</a:t>
            </a:r>
            <a:endParaRPr lang="en-US" dirty="0"/>
          </a:p>
        </p:txBody>
      </p:sp>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6755" y="3717032"/>
            <a:ext cx="3233717" cy="2827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descr="Tetracycline Structural Formula V.1.sv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17096" y="2132856"/>
            <a:ext cx="2715344" cy="146314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461388970"/>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4648" y="998"/>
            <a:ext cx="9162827" cy="6857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The history of antibiotics</a:t>
            </a:r>
            <a:endParaRPr lang="en-US" sz="2800" dirty="0">
              <a:effectLst>
                <a:outerShdw blurRad="38100" dist="38100" dir="2700000" algn="tl">
                  <a:srgbClr val="000000">
                    <a:alpha val="43137"/>
                  </a:srgbClr>
                </a:outerShdw>
              </a:effectLst>
            </a:endParaRPr>
          </a:p>
        </p:txBody>
      </p:sp>
      <p:sp>
        <p:nvSpPr>
          <p:cNvPr id="28" name="Rectangle 27"/>
          <p:cNvSpPr/>
          <p:nvPr/>
        </p:nvSpPr>
        <p:spPr>
          <a:xfrm>
            <a:off x="179512" y="764704"/>
            <a:ext cx="4248472" cy="2031325"/>
          </a:xfrm>
          <a:prstGeom prst="rect">
            <a:avLst/>
          </a:prstGeom>
        </p:spPr>
        <p:txBody>
          <a:bodyPr wrap="square">
            <a:spAutoFit/>
          </a:bodyPr>
          <a:lstStyle/>
          <a:p>
            <a:pPr algn="just"/>
            <a:r>
              <a:rPr lang="en-US" dirty="0"/>
              <a:t>In </a:t>
            </a:r>
            <a:r>
              <a:rPr lang="en-US" b="1" dirty="0"/>
              <a:t>1640</a:t>
            </a:r>
            <a:r>
              <a:rPr lang="en-US" dirty="0"/>
              <a:t> John </a:t>
            </a:r>
            <a:r>
              <a:rPr lang="en-US" dirty="0" err="1"/>
              <a:t>Parkington</a:t>
            </a:r>
            <a:r>
              <a:rPr lang="en-US" dirty="0"/>
              <a:t>, London apothecary and </a:t>
            </a:r>
            <a:r>
              <a:rPr lang="en-US" dirty="0" smtClean="0"/>
              <a:t>King‘s herbalist </a:t>
            </a:r>
            <a:r>
              <a:rPr lang="en-US" dirty="0"/>
              <a:t>advises that </a:t>
            </a:r>
            <a:r>
              <a:rPr lang="en-US" dirty="0" err="1"/>
              <a:t>moulds</a:t>
            </a:r>
            <a:r>
              <a:rPr lang="en-US" dirty="0"/>
              <a:t> have a curative </a:t>
            </a:r>
            <a:r>
              <a:rPr lang="en-US" dirty="0" smtClean="0"/>
              <a:t>effect </a:t>
            </a:r>
            <a:r>
              <a:rPr lang="en-GB" dirty="0" smtClean="0"/>
              <a:t>when </a:t>
            </a:r>
            <a:r>
              <a:rPr lang="en-GB" dirty="0"/>
              <a:t>applied to </a:t>
            </a:r>
            <a:r>
              <a:rPr lang="en-GB" dirty="0" smtClean="0"/>
              <a:t>infections.</a:t>
            </a:r>
          </a:p>
          <a:p>
            <a:pPr algn="just"/>
            <a:endParaRPr lang="en-GB" dirty="0" smtClean="0"/>
          </a:p>
          <a:p>
            <a:pPr algn="just"/>
            <a:endParaRPr lang="en-GB" dirty="0"/>
          </a:p>
          <a:p>
            <a:pPr algn="just"/>
            <a:endParaRPr lang="en-GB" dirty="0"/>
          </a:p>
        </p:txBody>
      </p:sp>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6765" y="747559"/>
            <a:ext cx="4302075" cy="946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9792" y="1772816"/>
            <a:ext cx="4804610" cy="819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9" name="Picture 7" descr="http://upload.wikimedia.org/wikipedia/commons/thumb/c/c9/John_Burdon-Sanderson_1870.jpg/230px-John_Burdon-Sanderson_187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13698" y="2754981"/>
            <a:ext cx="1758702" cy="221749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0" y="2837835"/>
            <a:ext cx="5904656" cy="2031325"/>
          </a:xfrm>
          <a:prstGeom prst="rect">
            <a:avLst/>
          </a:prstGeom>
        </p:spPr>
        <p:txBody>
          <a:bodyPr wrap="square">
            <a:spAutoFit/>
          </a:bodyPr>
          <a:lstStyle/>
          <a:p>
            <a:pPr algn="just"/>
            <a:r>
              <a:rPr lang="en-US" dirty="0"/>
              <a:t>In </a:t>
            </a:r>
            <a:r>
              <a:rPr lang="en-US" b="1" dirty="0"/>
              <a:t>1870</a:t>
            </a:r>
            <a:r>
              <a:rPr lang="en-US" dirty="0"/>
              <a:t>, Sir John Scott Burdon-Sanderson observed that culture fluid covered with </a:t>
            </a:r>
            <a:r>
              <a:rPr lang="en-US" dirty="0" err="1"/>
              <a:t>mould</a:t>
            </a:r>
            <a:r>
              <a:rPr lang="en-US" dirty="0"/>
              <a:t> did not produce bacteria</a:t>
            </a:r>
            <a:r>
              <a:rPr lang="en-US" dirty="0" smtClean="0"/>
              <a:t>.</a:t>
            </a:r>
          </a:p>
          <a:p>
            <a:pPr algn="just"/>
            <a:endParaRPr lang="en-US" dirty="0"/>
          </a:p>
          <a:p>
            <a:pPr algn="just"/>
            <a:r>
              <a:rPr lang="en-US" b="1" dirty="0"/>
              <a:t>1877</a:t>
            </a:r>
            <a:r>
              <a:rPr lang="en-US" dirty="0"/>
              <a:t> </a:t>
            </a:r>
            <a:r>
              <a:rPr lang="en-US" dirty="0">
                <a:hlinkClick r:id="rId8"/>
              </a:rPr>
              <a:t>Louis Pasteur </a:t>
            </a:r>
            <a:r>
              <a:rPr lang="en-US" dirty="0"/>
              <a:t>observed that cultures of the anthrax</a:t>
            </a:r>
          </a:p>
          <a:p>
            <a:pPr algn="just"/>
            <a:r>
              <a:rPr lang="en-US" dirty="0"/>
              <a:t>bacilli, when contaminated with </a:t>
            </a:r>
            <a:r>
              <a:rPr lang="en-US" dirty="0" err="1"/>
              <a:t>moulds</a:t>
            </a:r>
            <a:r>
              <a:rPr lang="en-US" dirty="0"/>
              <a:t>, became </a:t>
            </a:r>
            <a:r>
              <a:rPr lang="en-US" dirty="0" smtClean="0"/>
              <a:t>inhibited -</a:t>
            </a:r>
          </a:p>
          <a:p>
            <a:pPr algn="just"/>
            <a:r>
              <a:rPr lang="en-US" dirty="0"/>
              <a:t>b</a:t>
            </a:r>
            <a:r>
              <a:rPr lang="en-US" dirty="0" smtClean="0"/>
              <a:t>acteria kill other bacteria.</a:t>
            </a:r>
          </a:p>
          <a:p>
            <a:pPr algn="just"/>
            <a:endParaRPr lang="en-GB" dirty="0"/>
          </a:p>
        </p:txBody>
      </p:sp>
      <p:pic>
        <p:nvPicPr>
          <p:cNvPr id="8200"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520" y="4824536"/>
            <a:ext cx="2487950" cy="1844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987824" y="4976008"/>
            <a:ext cx="5328592" cy="1477328"/>
          </a:xfrm>
          <a:prstGeom prst="rect">
            <a:avLst/>
          </a:prstGeom>
        </p:spPr>
        <p:txBody>
          <a:bodyPr wrap="square">
            <a:spAutoFit/>
          </a:bodyPr>
          <a:lstStyle/>
          <a:p>
            <a:pPr algn="just"/>
            <a:r>
              <a:rPr lang="en-GB" b="1" dirty="0" smtClean="0"/>
              <a:t>1897</a:t>
            </a:r>
            <a:r>
              <a:rPr lang="en-GB" dirty="0"/>
              <a:t>, Ernest Duchesne healed infected guinea pigs from typhoid using mould (</a:t>
            </a:r>
            <a:r>
              <a:rPr lang="en-GB" dirty="0" err="1"/>
              <a:t>Penicillium</a:t>
            </a:r>
            <a:r>
              <a:rPr lang="en-GB" dirty="0"/>
              <a:t> </a:t>
            </a:r>
            <a:r>
              <a:rPr lang="en-GB" dirty="0" err="1"/>
              <a:t>glaucium</a:t>
            </a:r>
            <a:r>
              <a:rPr lang="en-GB" dirty="0"/>
              <a:t>); doctorate </a:t>
            </a:r>
            <a:r>
              <a:rPr lang="en-GB" dirty="0" smtClean="0"/>
              <a:t>thesis </a:t>
            </a:r>
            <a:r>
              <a:rPr lang="en-US" dirty="0" smtClean="0"/>
              <a:t>‘Contribution </a:t>
            </a:r>
            <a:r>
              <a:rPr lang="en-US" dirty="0"/>
              <a:t>to the study of vital competition in micro-organisms: antagonism between </a:t>
            </a:r>
            <a:r>
              <a:rPr lang="en-GB" dirty="0"/>
              <a:t>moulds and microbes’.</a:t>
            </a:r>
            <a:endParaRPr lang="en-US" dirty="0"/>
          </a:p>
        </p:txBody>
      </p:sp>
    </p:spTree>
    <p:custDataLst>
      <p:tags r:id="rId1"/>
    </p:custDataLst>
    <p:extLst>
      <p:ext uri="{BB962C8B-B14F-4D97-AF65-F5344CB8AC3E}">
        <p14:creationId xmlns:p14="http://schemas.microsoft.com/office/powerpoint/2010/main" val="2882547264"/>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20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8" descr="http://www.uoguelph.ca/~gbarron/MISCELLANEOUS/penici2.jpg"/>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0" y="0"/>
            <a:ext cx="9164651"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The history of antibiotics</a:t>
            </a:r>
            <a:endParaRPr lang="en-US" sz="2800" dirty="0">
              <a:effectLst>
                <a:outerShdw blurRad="38100" dist="38100" dir="2700000" algn="tl">
                  <a:srgbClr val="000000">
                    <a:alpha val="43137"/>
                  </a:srgbClr>
                </a:outerShdw>
              </a:effectLst>
            </a:endParaRPr>
          </a:p>
        </p:txBody>
      </p:sp>
      <p:sp>
        <p:nvSpPr>
          <p:cNvPr id="28" name="Rectangle 27"/>
          <p:cNvSpPr/>
          <p:nvPr/>
        </p:nvSpPr>
        <p:spPr>
          <a:xfrm>
            <a:off x="179512" y="548680"/>
            <a:ext cx="6048672" cy="1754326"/>
          </a:xfrm>
          <a:prstGeom prst="rect">
            <a:avLst/>
          </a:prstGeom>
        </p:spPr>
        <p:txBody>
          <a:bodyPr wrap="square">
            <a:spAutoFit/>
          </a:bodyPr>
          <a:lstStyle/>
          <a:p>
            <a:pPr algn="just"/>
            <a:r>
              <a:rPr lang="en-US" dirty="0"/>
              <a:t>In </a:t>
            </a:r>
            <a:r>
              <a:rPr lang="en-US" b="1" dirty="0"/>
              <a:t>1893</a:t>
            </a:r>
            <a:r>
              <a:rPr lang="en-US" dirty="0"/>
              <a:t> Bartolomeo </a:t>
            </a:r>
            <a:r>
              <a:rPr lang="en-US" dirty="0" err="1"/>
              <a:t>Gosio</a:t>
            </a:r>
            <a:r>
              <a:rPr lang="en-US" dirty="0"/>
              <a:t> (1863-1944) is able to isolate </a:t>
            </a:r>
            <a:r>
              <a:rPr lang="en-US" dirty="0" err="1"/>
              <a:t>Mycophenolic</a:t>
            </a:r>
            <a:r>
              <a:rPr lang="en-US" dirty="0"/>
              <a:t> acid </a:t>
            </a:r>
            <a:r>
              <a:rPr lang="en-US" dirty="0" smtClean="0"/>
              <a:t>out of </a:t>
            </a:r>
            <a:r>
              <a:rPr lang="en-US" dirty="0" err="1"/>
              <a:t>moulds</a:t>
            </a:r>
            <a:r>
              <a:rPr lang="en-US" dirty="0"/>
              <a:t> from the genus </a:t>
            </a:r>
            <a:r>
              <a:rPr lang="en-US" dirty="0" err="1"/>
              <a:t>penicillium</a:t>
            </a:r>
            <a:r>
              <a:rPr lang="en-US" dirty="0"/>
              <a:t> and showed that it was able to inhibit </a:t>
            </a:r>
            <a:r>
              <a:rPr lang="en-US" dirty="0" smtClean="0"/>
              <a:t>the grow </a:t>
            </a:r>
            <a:r>
              <a:rPr lang="en-US" dirty="0"/>
              <a:t>of </a:t>
            </a:r>
            <a:r>
              <a:rPr lang="en-US" dirty="0" smtClean="0"/>
              <a:t>bacillus </a:t>
            </a:r>
            <a:r>
              <a:rPr lang="en-US" dirty="0" err="1" smtClean="0"/>
              <a:t>anthracis</a:t>
            </a:r>
            <a:r>
              <a:rPr lang="en-US" dirty="0"/>
              <a:t>. His work never found international </a:t>
            </a:r>
            <a:r>
              <a:rPr lang="en-US" dirty="0" smtClean="0"/>
              <a:t>recognition probably </a:t>
            </a:r>
            <a:r>
              <a:rPr lang="en-US" dirty="0"/>
              <a:t>because it was written </a:t>
            </a:r>
            <a:r>
              <a:rPr lang="en-US" dirty="0" smtClean="0"/>
              <a:t>in Italian </a:t>
            </a:r>
            <a:r>
              <a:rPr lang="en-US" dirty="0"/>
              <a:t>and not </a:t>
            </a:r>
            <a:r>
              <a:rPr lang="en-US" dirty="0" smtClean="0"/>
              <a:t>translated.</a:t>
            </a:r>
            <a:endParaRPr lang="en-GB" dirty="0" smtClean="0"/>
          </a:p>
          <a:p>
            <a:pPr algn="just"/>
            <a:endParaRPr lang="en-GB" dirty="0"/>
          </a:p>
        </p:txBody>
      </p:sp>
      <p:sp>
        <p:nvSpPr>
          <p:cNvPr id="3" name="Rectangle 2"/>
          <p:cNvSpPr/>
          <p:nvPr/>
        </p:nvSpPr>
        <p:spPr>
          <a:xfrm>
            <a:off x="179512" y="3519006"/>
            <a:ext cx="6048672" cy="2862322"/>
          </a:xfrm>
          <a:prstGeom prst="rect">
            <a:avLst/>
          </a:prstGeom>
        </p:spPr>
        <p:txBody>
          <a:bodyPr wrap="square">
            <a:spAutoFit/>
          </a:bodyPr>
          <a:lstStyle/>
          <a:p>
            <a:pPr algn="just"/>
            <a:r>
              <a:rPr lang="en-US" b="1" dirty="0"/>
              <a:t>“When I woke up just after dawn </a:t>
            </a:r>
            <a:r>
              <a:rPr lang="en-US" b="1" dirty="0" smtClean="0"/>
              <a:t>on September </a:t>
            </a:r>
            <a:r>
              <a:rPr lang="en-US" b="1" dirty="0"/>
              <a:t>28, 1928, I certainly didn't plan </a:t>
            </a:r>
            <a:r>
              <a:rPr lang="en-US" b="1" dirty="0" smtClean="0"/>
              <a:t>to </a:t>
            </a:r>
            <a:r>
              <a:rPr lang="en-US" b="1" dirty="0" err="1" smtClean="0"/>
              <a:t>revolutionise</a:t>
            </a:r>
            <a:r>
              <a:rPr lang="en-US" b="1" dirty="0" smtClean="0"/>
              <a:t> </a:t>
            </a:r>
            <a:r>
              <a:rPr lang="en-US" b="1" dirty="0"/>
              <a:t>all medicine by discovering </a:t>
            </a:r>
            <a:r>
              <a:rPr lang="en-US" b="1" dirty="0" smtClean="0"/>
              <a:t>the world's </a:t>
            </a:r>
            <a:r>
              <a:rPr lang="en-US" b="1" dirty="0"/>
              <a:t>first antibiotic, or bacteria killer. But </a:t>
            </a:r>
            <a:r>
              <a:rPr lang="en-US" b="1" dirty="0" smtClean="0"/>
              <a:t>I suppose </a:t>
            </a:r>
            <a:r>
              <a:rPr lang="en-US" b="1" dirty="0"/>
              <a:t>that was exactly what I did</a:t>
            </a:r>
            <a:r>
              <a:rPr lang="en-US" b="1" dirty="0" smtClean="0"/>
              <a:t>.” </a:t>
            </a:r>
          </a:p>
          <a:p>
            <a:pPr algn="just"/>
            <a:r>
              <a:rPr lang="en-US" dirty="0" smtClean="0"/>
              <a:t>Fleming </a:t>
            </a:r>
            <a:r>
              <a:rPr lang="en-US" dirty="0"/>
              <a:t>was born on 6 August 1881 </a:t>
            </a:r>
            <a:r>
              <a:rPr lang="en-US" dirty="0" smtClean="0"/>
              <a:t>at </a:t>
            </a:r>
            <a:r>
              <a:rPr lang="en-US" dirty="0" err="1" smtClean="0"/>
              <a:t>Lochfield</a:t>
            </a:r>
            <a:r>
              <a:rPr lang="en-US" dirty="0"/>
              <a:t> </a:t>
            </a:r>
            <a:r>
              <a:rPr lang="en-US" dirty="0" smtClean="0"/>
              <a:t>farm</a:t>
            </a:r>
            <a:r>
              <a:rPr lang="en-US" dirty="0"/>
              <a:t>, Scotland as the third of </a:t>
            </a:r>
            <a:r>
              <a:rPr lang="en-US" dirty="0" smtClean="0"/>
              <a:t>the four </a:t>
            </a:r>
            <a:r>
              <a:rPr lang="en-US" dirty="0"/>
              <a:t>children. </a:t>
            </a:r>
            <a:r>
              <a:rPr lang="en-US" dirty="0" smtClean="0"/>
              <a:t>In </a:t>
            </a:r>
            <a:r>
              <a:rPr lang="en-US" dirty="0"/>
              <a:t>1903 he enrolled at St </a:t>
            </a:r>
            <a:r>
              <a:rPr lang="en-US" dirty="0" smtClean="0"/>
              <a:t>Mary's Hospital </a:t>
            </a:r>
            <a:r>
              <a:rPr lang="en-US" dirty="0"/>
              <a:t>Medical School and qualified with </a:t>
            </a:r>
            <a:r>
              <a:rPr lang="en-US" dirty="0" smtClean="0"/>
              <a:t>an bachelor </a:t>
            </a:r>
            <a:r>
              <a:rPr lang="en-US" dirty="0"/>
              <a:t>degree from the school </a:t>
            </a:r>
            <a:r>
              <a:rPr lang="en-US" dirty="0" smtClean="0"/>
              <a:t>with distinction </a:t>
            </a:r>
            <a:r>
              <a:rPr lang="en-US" dirty="0"/>
              <a:t>in 1906. He became </a:t>
            </a:r>
            <a:r>
              <a:rPr lang="en-US" dirty="0" smtClean="0"/>
              <a:t>assistant bacteriologist </a:t>
            </a:r>
            <a:r>
              <a:rPr lang="en-US" dirty="0"/>
              <a:t>to Sir </a:t>
            </a:r>
            <a:r>
              <a:rPr lang="en-US" dirty="0" err="1"/>
              <a:t>Almroth</a:t>
            </a:r>
            <a:r>
              <a:rPr lang="en-US" dirty="0"/>
              <a:t> Wright, a </a:t>
            </a:r>
            <a:r>
              <a:rPr lang="en-US" dirty="0" smtClean="0"/>
              <a:t>pioneer in </a:t>
            </a:r>
            <a:r>
              <a:rPr lang="en-US" dirty="0"/>
              <a:t>vaccine therapy and immunology.</a:t>
            </a:r>
          </a:p>
        </p:txBody>
      </p:sp>
      <p:sp>
        <p:nvSpPr>
          <p:cNvPr id="5" name="TextBox 4"/>
          <p:cNvSpPr txBox="1"/>
          <p:nvPr/>
        </p:nvSpPr>
        <p:spPr>
          <a:xfrm>
            <a:off x="179512" y="3221682"/>
            <a:ext cx="2838469" cy="369332"/>
          </a:xfrm>
          <a:prstGeom prst="rect">
            <a:avLst/>
          </a:prstGeom>
          <a:noFill/>
        </p:spPr>
        <p:txBody>
          <a:bodyPr wrap="none" rtlCol="0">
            <a:spAutoFit/>
          </a:bodyPr>
          <a:lstStyle/>
          <a:p>
            <a:r>
              <a:rPr lang="en-GB" b="1" dirty="0" smtClean="0"/>
              <a:t>1928, Sir Alexander Fleming</a:t>
            </a:r>
            <a:endParaRPr lang="en-GB" b="1" dirty="0"/>
          </a:p>
        </p:txBody>
      </p:sp>
      <p:pic>
        <p:nvPicPr>
          <p:cNvPr id="921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00" y="3648546"/>
            <a:ext cx="2596595" cy="294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79512" y="2348880"/>
            <a:ext cx="6048672" cy="646331"/>
          </a:xfrm>
          <a:prstGeom prst="rect">
            <a:avLst/>
          </a:prstGeom>
        </p:spPr>
        <p:txBody>
          <a:bodyPr wrap="square">
            <a:spAutoFit/>
          </a:bodyPr>
          <a:lstStyle/>
          <a:p>
            <a:r>
              <a:rPr lang="en-GB" dirty="0" smtClean="0"/>
              <a:t>In </a:t>
            </a:r>
            <a:r>
              <a:rPr lang="en-GB" b="1" dirty="0" smtClean="0"/>
              <a:t>1909</a:t>
            </a:r>
            <a:r>
              <a:rPr lang="en-GB" dirty="0" smtClean="0"/>
              <a:t> </a:t>
            </a:r>
            <a:r>
              <a:rPr lang="en-GB" b="1" dirty="0"/>
              <a:t>Paul Ehrlich </a:t>
            </a:r>
            <a:r>
              <a:rPr lang="en-GB" dirty="0" smtClean="0"/>
              <a:t>discovered </a:t>
            </a:r>
            <a:r>
              <a:rPr lang="en-GB" dirty="0" err="1"/>
              <a:t>arsphenamine</a:t>
            </a:r>
            <a:r>
              <a:rPr lang="en-GB" dirty="0"/>
              <a:t>, </a:t>
            </a:r>
            <a:r>
              <a:rPr lang="en-GB" dirty="0" smtClean="0"/>
              <a:t>the </a:t>
            </a:r>
            <a:r>
              <a:rPr lang="en-US" dirty="0" smtClean="0"/>
              <a:t>first synthetic </a:t>
            </a:r>
            <a:r>
              <a:rPr lang="en-US" dirty="0"/>
              <a:t>antibiotic as a treatment </a:t>
            </a:r>
            <a:r>
              <a:rPr lang="en-US" dirty="0" smtClean="0"/>
              <a:t>for syphilis.</a:t>
            </a:r>
            <a:endParaRPr lang="en-US" dirty="0"/>
          </a:p>
        </p:txBody>
      </p:sp>
      <p:pic>
        <p:nvPicPr>
          <p:cNvPr id="922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8224" y="418996"/>
            <a:ext cx="2016224" cy="2823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138610873"/>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8" name="Picture 8" descr="http://www.uoguelph.ca/~gbarron/MISCELLANEOUS/penici2.jpg"/>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0" y="0"/>
            <a:ext cx="9164651"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The history of antibiotics</a:t>
            </a:r>
            <a:endParaRPr lang="en-US" sz="2800" dirty="0">
              <a:effectLst>
                <a:outerShdw blurRad="38100" dist="38100" dir="2700000" algn="tl">
                  <a:srgbClr val="000000">
                    <a:alpha val="43137"/>
                  </a:srgbClr>
                </a:outerShdw>
              </a:effectLst>
            </a:endParaRPr>
          </a:p>
        </p:txBody>
      </p:sp>
      <p:sp>
        <p:nvSpPr>
          <p:cNvPr id="3" name="Rectangle 2"/>
          <p:cNvSpPr/>
          <p:nvPr/>
        </p:nvSpPr>
        <p:spPr>
          <a:xfrm>
            <a:off x="179512" y="846004"/>
            <a:ext cx="8712968" cy="1477328"/>
          </a:xfrm>
          <a:prstGeom prst="rect">
            <a:avLst/>
          </a:prstGeom>
        </p:spPr>
        <p:txBody>
          <a:bodyPr wrap="square">
            <a:spAutoFit/>
          </a:bodyPr>
          <a:lstStyle/>
          <a:p>
            <a:pPr algn="just"/>
            <a:r>
              <a:rPr lang="en-US" dirty="0"/>
              <a:t>In 1928, while working on influenza virus, he observed </a:t>
            </a:r>
            <a:r>
              <a:rPr lang="en-US" dirty="0" smtClean="0"/>
              <a:t>that </a:t>
            </a:r>
            <a:r>
              <a:rPr lang="en-US" dirty="0" err="1" smtClean="0"/>
              <a:t>mould</a:t>
            </a:r>
            <a:r>
              <a:rPr lang="en-US" dirty="0" smtClean="0"/>
              <a:t> had developed </a:t>
            </a:r>
            <a:r>
              <a:rPr lang="en-US" dirty="0"/>
              <a:t>accidently on a staphylococcus culture plate and that </a:t>
            </a:r>
            <a:r>
              <a:rPr lang="en-US" dirty="0" smtClean="0"/>
              <a:t>the </a:t>
            </a:r>
            <a:r>
              <a:rPr lang="en-US" dirty="0" err="1" smtClean="0"/>
              <a:t>mould</a:t>
            </a:r>
            <a:r>
              <a:rPr lang="en-US" dirty="0" smtClean="0"/>
              <a:t> </a:t>
            </a:r>
            <a:r>
              <a:rPr lang="en-US" dirty="0"/>
              <a:t>had created a bacteria-free circle around itself. He was inspired </a:t>
            </a:r>
            <a:r>
              <a:rPr lang="en-US" dirty="0" smtClean="0"/>
              <a:t>to further </a:t>
            </a:r>
            <a:r>
              <a:rPr lang="en-US" dirty="0"/>
              <a:t>experiment and he found that a </a:t>
            </a:r>
            <a:r>
              <a:rPr lang="en-US" dirty="0" err="1"/>
              <a:t>mould</a:t>
            </a:r>
            <a:r>
              <a:rPr lang="en-US" dirty="0"/>
              <a:t> culture </a:t>
            </a:r>
            <a:r>
              <a:rPr lang="en-US" dirty="0" smtClean="0"/>
              <a:t>of </a:t>
            </a:r>
            <a:r>
              <a:rPr lang="en-GB" i="1" dirty="0" err="1" smtClean="0"/>
              <a:t>Penicillium</a:t>
            </a:r>
            <a:r>
              <a:rPr lang="en-GB" i="1" dirty="0" smtClean="0"/>
              <a:t> </a:t>
            </a:r>
            <a:r>
              <a:rPr lang="en-GB" dirty="0" smtClean="0"/>
              <a:t>fungi </a:t>
            </a:r>
            <a:r>
              <a:rPr lang="en-US" dirty="0" smtClean="0"/>
              <a:t>prevented growth of </a:t>
            </a:r>
            <a:r>
              <a:rPr lang="en-US" dirty="0"/>
              <a:t>staphylococci, even when diluted 800 times</a:t>
            </a:r>
            <a:r>
              <a:rPr lang="en-US" dirty="0" smtClean="0"/>
              <a:t>.</a:t>
            </a:r>
            <a:endParaRPr lang="en-US" dirty="0"/>
          </a:p>
        </p:txBody>
      </p:sp>
      <p:sp>
        <p:nvSpPr>
          <p:cNvPr id="5" name="TextBox 4"/>
          <p:cNvSpPr txBox="1"/>
          <p:nvPr/>
        </p:nvSpPr>
        <p:spPr>
          <a:xfrm>
            <a:off x="179512" y="548680"/>
            <a:ext cx="2838469" cy="369332"/>
          </a:xfrm>
          <a:prstGeom prst="rect">
            <a:avLst/>
          </a:prstGeom>
          <a:noFill/>
        </p:spPr>
        <p:txBody>
          <a:bodyPr wrap="none" rtlCol="0">
            <a:spAutoFit/>
          </a:bodyPr>
          <a:lstStyle/>
          <a:p>
            <a:r>
              <a:rPr lang="en-GB" b="1" dirty="0" smtClean="0"/>
              <a:t>1928, </a:t>
            </a:r>
            <a:r>
              <a:rPr lang="en-GB" b="1" dirty="0" smtClean="0">
                <a:hlinkClick r:id="rId5"/>
              </a:rPr>
              <a:t>Sir Alexander Fleming</a:t>
            </a:r>
            <a:endParaRPr lang="en-GB" b="1" dirty="0"/>
          </a:p>
        </p:txBody>
      </p:sp>
      <p:sp>
        <p:nvSpPr>
          <p:cNvPr id="2" name="Rectangle 1"/>
          <p:cNvSpPr/>
          <p:nvPr/>
        </p:nvSpPr>
        <p:spPr>
          <a:xfrm>
            <a:off x="179512" y="2222862"/>
            <a:ext cx="5256584" cy="2862322"/>
          </a:xfrm>
          <a:prstGeom prst="rect">
            <a:avLst/>
          </a:prstGeom>
        </p:spPr>
        <p:txBody>
          <a:bodyPr wrap="square">
            <a:spAutoFit/>
          </a:bodyPr>
          <a:lstStyle/>
          <a:p>
            <a:pPr algn="just"/>
            <a:r>
              <a:rPr lang="en-US" dirty="0"/>
              <a:t>In </a:t>
            </a:r>
            <a:r>
              <a:rPr lang="en-US" b="1" dirty="0"/>
              <a:t>1939</a:t>
            </a:r>
            <a:r>
              <a:rPr lang="en-US" dirty="0"/>
              <a:t> Ernst Chain began, with </a:t>
            </a:r>
            <a:r>
              <a:rPr lang="en-US" dirty="0" smtClean="0"/>
              <a:t>Sir </a:t>
            </a:r>
            <a:r>
              <a:rPr lang="en-US" b="1" dirty="0" smtClean="0"/>
              <a:t>Howard </a:t>
            </a:r>
            <a:r>
              <a:rPr lang="en-US" b="1" dirty="0"/>
              <a:t>Florey</a:t>
            </a:r>
            <a:r>
              <a:rPr lang="en-US" dirty="0"/>
              <a:t>, </a:t>
            </a:r>
            <a:r>
              <a:rPr lang="en-US" dirty="0" smtClean="0"/>
              <a:t>a systematic </a:t>
            </a:r>
            <a:r>
              <a:rPr lang="en-US" dirty="0"/>
              <a:t>study of antibacterial </a:t>
            </a:r>
            <a:r>
              <a:rPr lang="en-US" dirty="0" smtClean="0"/>
              <a:t>substances produced </a:t>
            </a:r>
            <a:r>
              <a:rPr lang="en-US" dirty="0"/>
              <a:t>by micro-organisms. This led to his </a:t>
            </a:r>
            <a:r>
              <a:rPr lang="en-US" dirty="0" smtClean="0"/>
              <a:t>best known </a:t>
            </a:r>
            <a:r>
              <a:rPr lang="en-US" dirty="0"/>
              <a:t>work, the reinvestigation of </a:t>
            </a:r>
            <a:r>
              <a:rPr lang="en-US" dirty="0" smtClean="0"/>
              <a:t>penicillin and </a:t>
            </a:r>
            <a:r>
              <a:rPr lang="en-US" dirty="0"/>
              <a:t>to the discovery </a:t>
            </a:r>
            <a:r>
              <a:rPr lang="en-US" dirty="0" smtClean="0"/>
              <a:t>of its </a:t>
            </a:r>
            <a:r>
              <a:rPr lang="en-US" dirty="0"/>
              <a:t>chemotherapeutic </a:t>
            </a:r>
            <a:r>
              <a:rPr lang="en-US" dirty="0" smtClean="0"/>
              <a:t>action.  </a:t>
            </a:r>
          </a:p>
          <a:p>
            <a:pPr algn="just"/>
            <a:r>
              <a:rPr lang="en-US" b="1" dirty="0" smtClean="0"/>
              <a:t>Fleming</a:t>
            </a:r>
            <a:r>
              <a:rPr lang="en-US" b="1" dirty="0"/>
              <a:t>, Florey and Chain jointly received </a:t>
            </a:r>
            <a:r>
              <a:rPr lang="en-US" b="1" dirty="0" smtClean="0"/>
              <a:t>the Nobel </a:t>
            </a:r>
            <a:r>
              <a:rPr lang="it-IT" b="1" dirty="0" smtClean="0"/>
              <a:t>Prize </a:t>
            </a:r>
            <a:r>
              <a:rPr lang="it-IT" b="1" dirty="0"/>
              <a:t>in Medicine in 1945</a:t>
            </a:r>
            <a:r>
              <a:rPr lang="it-IT" b="1" dirty="0" smtClean="0"/>
              <a:t>.</a:t>
            </a:r>
          </a:p>
          <a:p>
            <a:r>
              <a:rPr lang="en-US" dirty="0"/>
              <a:t>	</a:t>
            </a:r>
          </a:p>
          <a:p>
            <a:endParaRPr lang="it-IT" b="1" dirty="0"/>
          </a:p>
          <a:p>
            <a:pPr algn="just"/>
            <a:endParaRPr lang="en-US" dirty="0"/>
          </a:p>
        </p:txBody>
      </p:sp>
      <p:pic>
        <p:nvPicPr>
          <p:cNvPr id="1024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769" y="2132856"/>
            <a:ext cx="1799535" cy="2521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09890" y="2132856"/>
            <a:ext cx="1798614"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4" name="Picture 14" descr="http://img.timeinc.net/time/magazine/archive/covers/1949/1101491107_40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512" y="4240892"/>
            <a:ext cx="1952549" cy="25724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177988" y="4904000"/>
            <a:ext cx="6858508" cy="1477328"/>
          </a:xfrm>
          <a:prstGeom prst="rect">
            <a:avLst/>
          </a:prstGeom>
        </p:spPr>
        <p:txBody>
          <a:bodyPr wrap="square">
            <a:spAutoFit/>
          </a:bodyPr>
          <a:lstStyle/>
          <a:p>
            <a:pPr algn="just"/>
            <a:r>
              <a:rPr lang="en-US" dirty="0" smtClean="0"/>
              <a:t>In </a:t>
            </a:r>
            <a:r>
              <a:rPr lang="en-US" b="1" dirty="0"/>
              <a:t>1943</a:t>
            </a:r>
            <a:r>
              <a:rPr lang="en-US" dirty="0"/>
              <a:t>, </a:t>
            </a:r>
            <a:r>
              <a:rPr lang="en-US" b="1" dirty="0"/>
              <a:t>Selman Waksman </a:t>
            </a:r>
            <a:r>
              <a:rPr lang="en-US" dirty="0"/>
              <a:t>discovered that </a:t>
            </a:r>
            <a:r>
              <a:rPr lang="en-US" dirty="0" smtClean="0"/>
              <a:t>soil </a:t>
            </a:r>
            <a:r>
              <a:rPr lang="en-US" dirty="0"/>
              <a:t>Streptomyces </a:t>
            </a:r>
            <a:r>
              <a:rPr lang="en-US" dirty="0" smtClean="0"/>
              <a:t>produce </a:t>
            </a:r>
            <a:r>
              <a:rPr lang="en-US" dirty="0"/>
              <a:t>antibiotics. Nobel prize in 1952 for discovery of Streptomycin</a:t>
            </a:r>
            <a:r>
              <a:rPr lang="en-US" dirty="0" smtClean="0"/>
              <a:t>.</a:t>
            </a:r>
            <a:r>
              <a:rPr lang="en-US" dirty="0"/>
              <a:t> </a:t>
            </a:r>
            <a:endParaRPr lang="en-US" dirty="0" smtClean="0"/>
          </a:p>
          <a:p>
            <a:pPr algn="just"/>
            <a:r>
              <a:rPr lang="en-US" dirty="0" smtClean="0"/>
              <a:t>He </a:t>
            </a:r>
            <a:r>
              <a:rPr lang="en-US" dirty="0"/>
              <a:t>discovered over twenty </a:t>
            </a:r>
            <a:r>
              <a:rPr lang="en-US" dirty="0" smtClean="0"/>
              <a:t>antibiotics</a:t>
            </a:r>
            <a:r>
              <a:rPr lang="en-US" dirty="0"/>
              <a:t> </a:t>
            </a:r>
            <a:r>
              <a:rPr lang="en-US" dirty="0" smtClean="0"/>
              <a:t>(a </a:t>
            </a:r>
            <a:r>
              <a:rPr lang="en-US" dirty="0"/>
              <a:t>word which he coined) and introduced procedures that have led to the development of many others. </a:t>
            </a:r>
            <a:endParaRPr lang="en-GB" dirty="0"/>
          </a:p>
        </p:txBody>
      </p:sp>
    </p:spTree>
    <p:custDataLst>
      <p:tags r:id="rId1"/>
    </p:custDataLst>
    <p:extLst>
      <p:ext uri="{BB962C8B-B14F-4D97-AF65-F5344CB8AC3E}">
        <p14:creationId xmlns:p14="http://schemas.microsoft.com/office/powerpoint/2010/main" val="3169250897"/>
      </p:ext>
    </p:extLst>
  </p:cSld>
  <p:clrMapOvr>
    <a:masterClrMapping/>
  </p:clrMapOvr>
  <p:transition advTm="1865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5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8" name="Picture 8" descr="http://www.uoguelph.ca/~gbarron/MISCELLANEOUS/penici2.jpg"/>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0" y="0"/>
            <a:ext cx="9164651"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27384"/>
            <a:ext cx="9144000" cy="523220"/>
          </a:xfrm>
          <a:prstGeom prst="rect">
            <a:avLst/>
          </a:prstGeom>
          <a:noFill/>
        </p:spPr>
        <p:txBody>
          <a:bodyPr wrap="square" rtlCol="0">
            <a:spAutoFit/>
          </a:bodyPr>
          <a:lstStyle/>
          <a:p>
            <a:pPr algn="ctr"/>
            <a:r>
              <a:rPr lang="en-GB" sz="2800" dirty="0">
                <a:effectLst>
                  <a:outerShdw blurRad="38100" dist="38100" dir="2700000" algn="tl">
                    <a:srgbClr val="000000">
                      <a:alpha val="43137"/>
                    </a:srgbClr>
                  </a:outerShdw>
                </a:effectLst>
              </a:rPr>
              <a:t>The history of antibiotics</a:t>
            </a:r>
            <a:endParaRPr lang="en-US" sz="2800" dirty="0">
              <a:effectLst>
                <a:outerShdw blurRad="38100" dist="38100" dir="2700000" algn="tl">
                  <a:srgbClr val="000000">
                    <a:alpha val="43137"/>
                  </a:srgbClr>
                </a:outerShdw>
              </a:effectLst>
            </a:endParaRPr>
          </a:p>
        </p:txBody>
      </p:sp>
      <p:sp>
        <p:nvSpPr>
          <p:cNvPr id="3" name="Rectangle 2"/>
          <p:cNvSpPr/>
          <p:nvPr/>
        </p:nvSpPr>
        <p:spPr>
          <a:xfrm>
            <a:off x="179512" y="633462"/>
            <a:ext cx="8712968" cy="923330"/>
          </a:xfrm>
          <a:prstGeom prst="rect">
            <a:avLst/>
          </a:prstGeom>
        </p:spPr>
        <p:txBody>
          <a:bodyPr wrap="square">
            <a:spAutoFit/>
          </a:bodyPr>
          <a:lstStyle/>
          <a:p>
            <a:pPr algn="just"/>
            <a:r>
              <a:rPr lang="en-US" dirty="0" smtClean="0"/>
              <a:t>Penicillin production in the beginning:</a:t>
            </a:r>
            <a:r>
              <a:rPr lang="en-US" dirty="0"/>
              <a:t> </a:t>
            </a:r>
            <a:endParaRPr lang="en-US" dirty="0" smtClean="0"/>
          </a:p>
          <a:p>
            <a:pPr algn="just"/>
            <a:r>
              <a:rPr lang="en-US" dirty="0" smtClean="0"/>
              <a:t>glass </a:t>
            </a:r>
            <a:r>
              <a:rPr lang="en-US" dirty="0"/>
              <a:t>flasks and milk churns used for making early forms of penicillin</a:t>
            </a:r>
          </a:p>
          <a:p>
            <a:pPr algn="just"/>
            <a:endParaRPr lang="en-US" dirty="0"/>
          </a:p>
        </p:txBody>
      </p:sp>
      <p:pic>
        <p:nvPicPr>
          <p:cNvPr id="112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1593000"/>
            <a:ext cx="4314300" cy="3564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79512" y="5374957"/>
            <a:ext cx="7776864" cy="646331"/>
          </a:xfrm>
          <a:prstGeom prst="rect">
            <a:avLst/>
          </a:prstGeom>
        </p:spPr>
        <p:txBody>
          <a:bodyPr wrap="square">
            <a:spAutoFit/>
          </a:bodyPr>
          <a:lstStyle/>
          <a:p>
            <a:r>
              <a:rPr lang="en-US" dirty="0"/>
              <a:t>The United States to produce 2.3 million doses </a:t>
            </a:r>
            <a:r>
              <a:rPr lang="en-US" dirty="0" smtClean="0"/>
              <a:t>in time </a:t>
            </a:r>
            <a:r>
              <a:rPr lang="en-US" dirty="0"/>
              <a:t>for the invasion of Normandy in </a:t>
            </a:r>
            <a:r>
              <a:rPr lang="en-US" dirty="0" smtClean="0"/>
              <a:t>the spring of </a:t>
            </a:r>
            <a:r>
              <a:rPr lang="x-none" smtClean="0"/>
              <a:t>1944</a:t>
            </a:r>
            <a:r>
              <a:rPr lang="en-GB" dirty="0" smtClean="0"/>
              <a:t>.</a:t>
            </a:r>
            <a:endParaRPr lang="x-none"/>
          </a:p>
        </p:txBody>
      </p:sp>
      <p:pic>
        <p:nvPicPr>
          <p:cNvPr id="1126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8081" y="1593001"/>
            <a:ext cx="4286406" cy="3564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763152648"/>
      </p:ext>
    </p:extLst>
  </p:cSld>
  <p:clrMapOvr>
    <a:masterClrMapping/>
  </p:clrMapOvr>
  <p:transition advTm="18657"/>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2.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3.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4.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5.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6.xml><?xml version="1.0" encoding="utf-8"?>
<p:tagLst xmlns:a="http://schemas.openxmlformats.org/drawingml/2006/main" xmlns:r="http://schemas.openxmlformats.org/officeDocument/2006/relationships" xmlns:p="http://schemas.openxmlformats.org/presentationml/2006/main">
  <p:tag name="TIMING" val="|6.3|0.7|0.7|0.7|4.4|14.4|20.7"/>
</p:tagLst>
</file>

<file path=ppt/tags/tag7.xml><?xml version="1.0" encoding="utf-8"?>
<p:tagLst xmlns:a="http://schemas.openxmlformats.org/drawingml/2006/main" xmlns:r="http://schemas.openxmlformats.org/officeDocument/2006/relationships" xmlns:p="http://schemas.openxmlformats.org/presentationml/2006/main">
  <p:tag name="TIMING" val="|6.3|0.7|0.7|0.7|4.4|14.4|20.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37481</TotalTime>
  <Words>2480</Words>
  <Application>Microsoft Office PowerPoint</Application>
  <PresentationFormat>On-screen Show (4:3)</PresentationFormat>
  <Paragraphs>271</Paragraphs>
  <Slides>30</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Bodoni MT Poster Compressed</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Ideal Drug</vt:lpstr>
      <vt:lpstr>Antibiotic Mechanism of Action</vt:lpstr>
      <vt:lpstr>Antibiotic Mechanism of Action</vt:lpstr>
      <vt:lpstr>Antibiotic Mechanism of Action</vt:lpstr>
      <vt:lpstr>Antibiotic Resistance</vt:lpstr>
      <vt:lpstr>Antibiotic Resistance</vt:lpstr>
      <vt:lpstr>Antibiotic Resistance</vt:lpstr>
      <vt:lpstr>Antibiotic Resistance</vt:lpstr>
      <vt:lpstr>Antibiotic Resistance</vt:lpstr>
      <vt:lpstr>Antibiotic Resistance</vt:lpstr>
      <vt:lpstr>Antibiotic Resistance</vt:lpstr>
      <vt:lpstr>Antibiotic Resistance</vt:lpstr>
      <vt:lpstr>Antibiotic Resistance</vt:lpstr>
      <vt:lpstr>Antibiotic Resistance</vt:lpstr>
      <vt:lpstr>Antibiotic Resistance</vt:lpstr>
      <vt:lpstr>Antibiotic Resistance</vt:lpstr>
      <vt:lpstr>Antibiotic Resistance</vt:lpstr>
      <vt:lpstr>Antibiotic Resistance</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Riva, Elena</dc:creator>
  <cp:lastModifiedBy>Clarke, Amy</cp:lastModifiedBy>
  <cp:revision>183</cp:revision>
  <dcterms:created xsi:type="dcterms:W3CDTF">2015-05-13T10:12:22Z</dcterms:created>
  <dcterms:modified xsi:type="dcterms:W3CDTF">2015-06-17T09:31:11Z</dcterms:modified>
</cp:coreProperties>
</file>