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12" r:id="rId2"/>
  </p:sldMasterIdLst>
  <p:sldIdLst>
    <p:sldId id="256" r:id="rId3"/>
    <p:sldId id="257" r:id="rId4"/>
    <p:sldId id="280" r:id="rId5"/>
    <p:sldId id="298" r:id="rId6"/>
    <p:sldId id="258" r:id="rId7"/>
    <p:sldId id="259" r:id="rId8"/>
    <p:sldId id="263" r:id="rId9"/>
    <p:sldId id="269" r:id="rId10"/>
    <p:sldId id="270" r:id="rId11"/>
    <p:sldId id="271" r:id="rId12"/>
    <p:sldId id="272" r:id="rId13"/>
    <p:sldId id="300" r:id="rId14"/>
    <p:sldId id="301" r:id="rId15"/>
    <p:sldId id="281" r:id="rId16"/>
    <p:sldId id="282" r:id="rId17"/>
    <p:sldId id="283" r:id="rId18"/>
    <p:sldId id="284" r:id="rId19"/>
    <p:sldId id="285" r:id="rId20"/>
    <p:sldId id="287" r:id="rId21"/>
    <p:sldId id="286" r:id="rId22"/>
    <p:sldId id="288" r:id="rId23"/>
    <p:sldId id="299" r:id="rId24"/>
    <p:sldId id="305" r:id="rId25"/>
    <p:sldId id="302" r:id="rId26"/>
    <p:sldId id="311" r:id="rId27"/>
    <p:sldId id="308" r:id="rId28"/>
    <p:sldId id="309" r:id="rId29"/>
    <p:sldId id="310" r:id="rId30"/>
    <p:sldId id="304" r:id="rId31"/>
    <p:sldId id="297" r:id="rId32"/>
    <p:sldId id="27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Tuesday, September 26,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1632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7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C5906-5946-34D3-5C34-D16329288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B9FFFA-599E-A299-8415-E98954963E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09917-007E-278F-76EF-D0A5E78BF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D78CF-4AEF-7311-87C8-622722D78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C3A97-3E98-D39B-B8E9-190322C29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288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01F29-D1C5-91BB-AE4C-CD53594AF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DF52-F20A-132F-174B-7CD6B2348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C1AA2-9AE9-CA61-F2BB-28286B84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974F9-5ABF-116A-D8B9-D1E3E740F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D097A-1168-93C7-CF9B-12E754D42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29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59BA1-622A-9E81-1A31-08911E9ED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83D6B-C0B0-9927-7B9B-B034A0B57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C1F1D-3B1F-C7BE-2530-3DBFCFD73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A24AC-E800-10AF-6E33-12F437915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A8E6D-0D09-122B-082A-F7434D1B1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8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AC97B-2C22-DA65-514A-4185B0F0B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74D6-1793-2EE3-4B83-3C175B0376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3703D0-8D55-8544-2B24-EF6E4C5432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4B2BE-0F70-266C-CBD2-E5BE11D2F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7F80F-CB36-3D8D-10CA-5664ABC7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E6BD0-2CBF-9D32-A50B-F41EBFAFF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087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EF212-32A1-56A4-AFCA-4E49264D3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B8AE65-EBA9-192A-AFE7-E032862AE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813D1-6764-E0D2-8E07-730B00309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0F54FA-0D7A-0C0B-CB8A-0AB75BDB80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7D576D-3E0E-283D-7B44-85D6710CA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66DC50-49DE-55DC-9627-25276790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37B8C2-5197-A872-3708-69C82AD58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D1389B-0C2C-6BBD-6973-E5489C9E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111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251F9-C3C5-E13D-E51E-68BAAF4F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4CC6D9-AF1B-4B14-873E-18919BD71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71EAA-6885-BB51-D8EB-5B06A0E3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C6301-A662-0F1A-5611-A4150F198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036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897079-3148-C2AC-B8BB-90B812069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F51EF6-C47F-5480-56B9-3908DBAD1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1C9FD-87D8-DF19-169A-97196118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209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A8476-FD0C-8944-401D-42E0B161F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0AE62-5685-2ACE-B205-7D41CE3F3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A022C4-126F-BF2A-7B87-FFE1B8804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F6557-258D-2A52-B667-CFC629F2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C12AC-C004-C212-FF14-8E9CEC8C1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A0FF26-F7E0-5910-9858-A63600EA0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06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512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A5886-30BF-5002-8CC0-0C2F37616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406FE8-DC7F-0E5D-AFE8-A307FE903A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E3780-FDAF-43BA-166E-D5A817329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2E4D1-071F-DAEE-E1F6-EF461E5A8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A848F-04DE-44B2-26EC-5C1190B57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6FACE-694C-12E8-EBC4-BAC1C8BB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351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FC5EB-81D4-BAE0-4845-06F48EF46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B96943-202C-6496-DE3E-1AE1FA3DE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3717F-7A7B-8C29-8998-B1EC313C8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02847-A1B6-E9F4-FD22-762A3B7A3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5F1D0-0F51-DBB1-ACDC-BCE03C75F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632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3F7267-F576-EEE7-7BFC-3AF3740ECF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7E218E-A23F-B5F8-339A-711F725DCC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1CB7F-109E-1042-854B-E064794B2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EEF44-8EAA-212F-C489-03C568AE3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AFD2F-9005-F80D-21F7-C6F50441E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24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0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76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1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108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1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07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Tuesday, September 26,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7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Tuesday, September 26,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430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04" r:id="rId6"/>
    <p:sldLayoutId id="2147483700" r:id="rId7"/>
    <p:sldLayoutId id="2147483701" r:id="rId8"/>
    <p:sldLayoutId id="2147483702" r:id="rId9"/>
    <p:sldLayoutId id="2147483703" r:id="rId10"/>
    <p:sldLayoutId id="214748370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C5E66F-323D-3AD1-C792-E272AD4C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84B35-32AA-AB19-8981-253A01B47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F606F-290E-B970-95A3-AD849E6FC2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04CDF-1C97-4200-B7A8-5B030AAC206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1D089-2D8A-71E8-6BE9-3D4C8EF7E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7FD71-356B-75BB-107C-969EE948E8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E05DA-700F-4ED6-ACE2-4B5A21676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33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IATL@warwick.ac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arwick.ac.uk/fac/cross_fac/iatl/study/ugmodules/globalconnection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4" y="5278204"/>
            <a:ext cx="6467475" cy="765595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4000" dirty="0">
                <a:cs typeface="Calibri Light"/>
              </a:rPr>
              <a:t>CONNECT, </a:t>
            </a:r>
            <a:br>
              <a:rPr lang="en-US" sz="4000" dirty="0">
                <a:cs typeface="Calibri Light"/>
              </a:rPr>
            </a:br>
            <a:r>
              <a:rPr lang="en-US" sz="4000" dirty="0">
                <a:cs typeface="Calibri Light"/>
              </a:rPr>
              <a:t>COLLABORATE </a:t>
            </a:r>
            <a:br>
              <a:rPr lang="en-US" sz="4000" dirty="0">
                <a:cs typeface="Calibri Light"/>
              </a:rPr>
            </a:br>
            <a:r>
              <a:rPr lang="en-US" sz="4000" dirty="0">
                <a:cs typeface="Calibri Light"/>
              </a:rPr>
              <a:t>&amp; CREATE:</a:t>
            </a:r>
            <a:br>
              <a:rPr lang="en-US" sz="4000" dirty="0">
                <a:cs typeface="Calibri Light"/>
              </a:rPr>
            </a:br>
            <a:br>
              <a:rPr lang="en-US" sz="4000" dirty="0">
                <a:cs typeface="Calibri Light"/>
              </a:rPr>
            </a:br>
            <a:r>
              <a:rPr lang="en-US" sz="4000" i="1" dirty="0">
                <a:cs typeface="Calibri Light"/>
              </a:rPr>
              <a:t>Get involved with the</a:t>
            </a:r>
            <a:br>
              <a:rPr lang="en-US" sz="4000" i="1" dirty="0">
                <a:cs typeface="Calibri Light"/>
              </a:rPr>
            </a:br>
            <a:r>
              <a:rPr lang="en-US" sz="4000" i="1" dirty="0">
                <a:cs typeface="Calibri Light"/>
              </a:rPr>
              <a:t> </a:t>
            </a:r>
            <a:r>
              <a:rPr lang="en-US" sz="4000" i="1" dirty="0">
                <a:solidFill>
                  <a:schemeClr val="accent2">
                    <a:lumMod val="40000"/>
                    <a:lumOff val="60000"/>
                  </a:schemeClr>
                </a:solidFill>
                <a:cs typeface="Calibri Light"/>
              </a:rPr>
              <a:t>Institute for Advanced Teaching and Learning  (IATL)</a:t>
            </a:r>
            <a:br>
              <a:rPr lang="en-US" sz="4000" i="1" dirty="0">
                <a:cs typeface="Calibri Light"/>
              </a:rPr>
            </a:br>
            <a:br>
              <a:rPr lang="en-US" sz="4000" i="1" dirty="0">
                <a:cs typeface="Calibri Light"/>
              </a:rPr>
            </a:br>
            <a:endParaRPr lang="en-US" sz="4800" dirty="0"/>
          </a:p>
        </p:txBody>
      </p:sp>
      <p:pic>
        <p:nvPicPr>
          <p:cNvPr id="4" name="Picture 4" descr="A picture containing colorful, clear, bright, day&#10;&#10;Description automatically generated">
            <a:extLst>
              <a:ext uri="{FF2B5EF4-FFF2-40B4-BE49-F238E27FC236}">
                <a16:creationId xmlns:a16="http://schemas.microsoft.com/office/drawing/2014/main" id="{98BD60BF-E399-F332-9A0A-0CFB7480B9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18" r="17730" b="-2"/>
          <a:stretch/>
        </p:blipFill>
        <p:spPr>
          <a:xfrm>
            <a:off x="6508749" y="862806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73840CF4-F848-4FE0-AEA6-C9E806911B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20950" y="549275"/>
            <a:ext cx="667802" cy="631474"/>
            <a:chOff x="10478914" y="1506691"/>
            <a:chExt cx="667802" cy="63147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4B46153-41DB-494F-9B08-EBCCF2728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B6D42DA-2D84-4A50-A359-7A5C651B1C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94459D96-B947-4C7F-8BCA-915F8B07C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2954" y="5171203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691969-0653-4D3F-8E10-376578EE9001}"/>
              </a:ext>
            </a:extLst>
          </p:cNvPr>
          <p:cNvSpPr txBox="1"/>
          <p:nvPr/>
        </p:nvSpPr>
        <p:spPr>
          <a:xfrm>
            <a:off x="7046752" y="3109206"/>
            <a:ext cx="4163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Welcome Week 2023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C60CAB-35BE-C791-3517-ECDBB43C2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668" y="2157451"/>
            <a:ext cx="5327610" cy="1562959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300" dirty="0"/>
              <a:t>The Science of Music</a:t>
            </a:r>
            <a:br>
              <a:rPr lang="en-US" sz="3700" dirty="0"/>
            </a:br>
            <a:r>
              <a:rPr lang="en-US" sz="2500" dirty="0"/>
              <a:t>IL016/IL116</a:t>
            </a:r>
          </a:p>
        </p:txBody>
      </p:sp>
      <p:pic>
        <p:nvPicPr>
          <p:cNvPr id="4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51C4D587-CD84-9698-B517-B0DCDD1B26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356" b="23355"/>
          <a:stretch/>
        </p:blipFill>
        <p:spPr>
          <a:xfrm>
            <a:off x="20" y="1"/>
            <a:ext cx="12191980" cy="2048736"/>
          </a:xfrm>
          <a:custGeom>
            <a:avLst/>
            <a:gdLst/>
            <a:ahLst/>
            <a:cxnLst/>
            <a:rect l="l" t="t" r="r" b="b"/>
            <a:pathLst>
              <a:path w="12192000" h="3777175">
                <a:moveTo>
                  <a:pt x="0" y="0"/>
                </a:moveTo>
                <a:lnTo>
                  <a:pt x="12192000" y="0"/>
                </a:lnTo>
                <a:lnTo>
                  <a:pt x="12192000" y="3777175"/>
                </a:lnTo>
                <a:lnTo>
                  <a:pt x="0" y="3777175"/>
                </a:lnTo>
                <a:close/>
              </a:path>
            </a:pathLst>
          </a:cu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C5D31EF7-7A67-43B2-8B5E-B4A6241B1A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13" y="360283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89132-234E-2AEA-E3F2-E0DB73082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009" y="3514184"/>
            <a:ext cx="10230275" cy="3309982"/>
          </a:xfrm>
        </p:spPr>
        <p:txBody>
          <a:bodyPr vert="horz" wrap="square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Source Sans Pro"/>
              </a:rPr>
              <a:t>This module introduces students to the relationships between Science, Music and Mathematics.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Source Sans Pro"/>
              </a:rPr>
              <a:t>It offers:</a:t>
            </a:r>
          </a:p>
          <a:p>
            <a:r>
              <a:rPr lang="en-US" dirty="0">
                <a:solidFill>
                  <a:schemeClr val="tx1"/>
                </a:solidFill>
                <a:ea typeface="Source Sans Pro"/>
              </a:rPr>
              <a:t>A collaboration with the Royal Birmingham Conservatoire (including a tour of the building with contrasting acoustic properties)</a:t>
            </a:r>
          </a:p>
          <a:p>
            <a:r>
              <a:rPr lang="en-US" dirty="0">
                <a:solidFill>
                  <a:schemeClr val="tx1"/>
                </a:solidFill>
                <a:ea typeface="Source Sans Pro"/>
              </a:rPr>
              <a:t>An exploration of multiple facets </a:t>
            </a:r>
            <a:r>
              <a:rPr lang="en-US">
                <a:solidFill>
                  <a:schemeClr val="tx1"/>
                </a:solidFill>
                <a:ea typeface="Source Sans Pro"/>
              </a:rPr>
              <a:t>of music</a:t>
            </a:r>
            <a:r>
              <a:rPr lang="en-US" dirty="0">
                <a:solidFill>
                  <a:schemeClr val="tx1"/>
                </a:solidFill>
                <a:ea typeface="Source Sans Pro"/>
              </a:rPr>
              <a:t>, by integrating tools from a variety of disciplines.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B3BC548-47A3-84B3-71BC-DE5AB4836E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752410"/>
              </p:ext>
            </p:extLst>
          </p:nvPr>
        </p:nvGraphicFramePr>
        <p:xfrm>
          <a:off x="6219028" y="235955"/>
          <a:ext cx="5834568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3785">
                  <a:extLst>
                    <a:ext uri="{9D8B030D-6E8A-4147-A177-3AD203B41FA5}">
                      <a16:colId xmlns:a16="http://schemas.microsoft.com/office/drawing/2014/main" val="3526379088"/>
                    </a:ext>
                  </a:extLst>
                </a:gridCol>
                <a:gridCol w="4210783">
                  <a:extLst>
                    <a:ext uri="{9D8B030D-6E8A-4147-A177-3AD203B41FA5}">
                      <a16:colId xmlns:a16="http://schemas.microsoft.com/office/drawing/2014/main" val="2071184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Convenor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Dr Oksana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Trushkevych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(Physics)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726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Term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Spring 2024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708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Assessment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Group Project (with individual component) &amp; Continuous Assessment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552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859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DE85F8-E3BE-61F2-921A-77946BEC8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80363"/>
            <a:ext cx="6673114" cy="1333055"/>
          </a:xfr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300" kern="1200" dirty="0">
                <a:latin typeface="+mj-lt"/>
                <a:ea typeface="+mj-ea"/>
                <a:cs typeface="+mj-cs"/>
              </a:rPr>
              <a:t>Genetics: Science &amp; Society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500" kern="1200" dirty="0">
                <a:latin typeface="+mj-lt"/>
                <a:ea typeface="+mj-ea"/>
                <a:cs typeface="+mj-cs"/>
              </a:rPr>
              <a:t>IL023/IL123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1F8F457-0192-4F9A-9EEF-D784521FA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102932" y="412017"/>
            <a:ext cx="667800" cy="631474"/>
            <a:chOff x="8069541" y="1262702"/>
            <a:chExt cx="667800" cy="631474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11A27EA-330C-4F31-9051-19CBAE9788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>
              <a:off x="8069541" y="1262702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10200000" scaled="0"/>
            </a:gradFill>
            <a:ln>
              <a:noFill/>
            </a:ln>
            <a:effectLst>
              <a:innerShdw blurRad="127000" dist="50800" dir="42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86FC59F-EC76-4A7A-AF75-507FBE3B52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8332341" y="1436239"/>
              <a:ext cx="270000" cy="540000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6" name="Picture 6" descr="Text&#10;&#10;Description automatically generated">
            <a:extLst>
              <a:ext uri="{FF2B5EF4-FFF2-40B4-BE49-F238E27FC236}">
                <a16:creationId xmlns:a16="http://schemas.microsoft.com/office/drawing/2014/main" id="{BD209C38-2142-E7D0-B35F-9064E24EF5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5" r="-2" b="11965"/>
          <a:stretch/>
        </p:blipFill>
        <p:spPr>
          <a:xfrm>
            <a:off x="346424" y="2056547"/>
            <a:ext cx="4389129" cy="2878448"/>
          </a:xfrm>
          <a:custGeom>
            <a:avLst/>
            <a:gdLst/>
            <a:ahLst/>
            <a:cxnLst/>
            <a:rect l="l" t="t" r="r" b="b"/>
            <a:pathLst>
              <a:path w="5773738" h="3779838">
                <a:moveTo>
                  <a:pt x="0" y="0"/>
                </a:moveTo>
                <a:lnTo>
                  <a:pt x="5773738" y="0"/>
                </a:lnTo>
                <a:lnTo>
                  <a:pt x="5773738" y="3779838"/>
                </a:lnTo>
                <a:lnTo>
                  <a:pt x="0" y="3779838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7B6A1F-F57B-2846-35C1-BC331C481F49}"/>
              </a:ext>
            </a:extLst>
          </p:cNvPr>
          <p:cNvSpPr txBox="1"/>
          <p:nvPr/>
        </p:nvSpPr>
        <p:spPr>
          <a:xfrm>
            <a:off x="7140575" y="1520825"/>
            <a:ext cx="4500562" cy="4572000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endParaRPr lang="en-US" dirty="0">
              <a:solidFill>
                <a:srgbClr val="FFFFFF">
                  <a:alpha val="60000"/>
                </a:srgbClr>
              </a:solidFill>
              <a:ea typeface="Source Sans Pro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E6AA126-9DDC-4FBE-AEE6-8D0E982B0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2295" y="6121100"/>
            <a:ext cx="1080000" cy="736900"/>
          </a:xfrm>
          <a:custGeom>
            <a:avLst/>
            <a:gdLst>
              <a:gd name="connsiteX0" fmla="*/ 540000 w 1080000"/>
              <a:gd name="connsiteY0" fmla="*/ 0 h 736900"/>
              <a:gd name="connsiteX1" fmla="*/ 1080000 w 1080000"/>
              <a:gd name="connsiteY1" fmla="*/ 540000 h 736900"/>
              <a:gd name="connsiteX2" fmla="*/ 1069029 w 1080000"/>
              <a:gd name="connsiteY2" fmla="*/ 648829 h 736900"/>
              <a:gd name="connsiteX3" fmla="*/ 1041691 w 1080000"/>
              <a:gd name="connsiteY3" fmla="*/ 736900 h 736900"/>
              <a:gd name="connsiteX4" fmla="*/ 38310 w 1080000"/>
              <a:gd name="connsiteY4" fmla="*/ 736900 h 736900"/>
              <a:gd name="connsiteX5" fmla="*/ 10971 w 1080000"/>
              <a:gd name="connsiteY5" fmla="*/ 648829 h 736900"/>
              <a:gd name="connsiteX6" fmla="*/ 0 w 1080000"/>
              <a:gd name="connsiteY6" fmla="*/ 540000 h 736900"/>
              <a:gd name="connsiteX7" fmla="*/ 540000 w 1080000"/>
              <a:gd name="connsiteY7" fmla="*/ 0 h 7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0000" h="736900">
                <a:moveTo>
                  <a:pt x="540000" y="0"/>
                </a:moveTo>
                <a:cubicBezTo>
                  <a:pt x="838234" y="0"/>
                  <a:pt x="1080000" y="241766"/>
                  <a:pt x="1080000" y="540000"/>
                </a:cubicBezTo>
                <a:cubicBezTo>
                  <a:pt x="1080000" y="577280"/>
                  <a:pt x="1076223" y="613676"/>
                  <a:pt x="1069029" y="648829"/>
                </a:cubicBezTo>
                <a:lnTo>
                  <a:pt x="1041691" y="736900"/>
                </a:lnTo>
                <a:lnTo>
                  <a:pt x="38310" y="736900"/>
                </a:lnTo>
                <a:lnTo>
                  <a:pt x="10971" y="648829"/>
                </a:lnTo>
                <a:cubicBezTo>
                  <a:pt x="3778" y="613676"/>
                  <a:pt x="0" y="577280"/>
                  <a:pt x="0" y="540000"/>
                </a:cubicBezTo>
                <a:cubicBezTo>
                  <a:pt x="0" y="241766"/>
                  <a:pt x="241766" y="0"/>
                  <a:pt x="5400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76200" dir="1926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7AA47DF-88D1-69A9-06DF-E568D0E485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936201"/>
              </p:ext>
            </p:extLst>
          </p:nvPr>
        </p:nvGraphicFramePr>
        <p:xfrm>
          <a:off x="5240303" y="4921817"/>
          <a:ext cx="6676231" cy="1171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79341">
                  <a:extLst>
                    <a:ext uri="{9D8B030D-6E8A-4147-A177-3AD203B41FA5}">
                      <a16:colId xmlns:a16="http://schemas.microsoft.com/office/drawing/2014/main" val="1129335708"/>
                    </a:ext>
                  </a:extLst>
                </a:gridCol>
                <a:gridCol w="4696890">
                  <a:extLst>
                    <a:ext uri="{9D8B030D-6E8A-4147-A177-3AD203B41FA5}">
                      <a16:colId xmlns:a16="http://schemas.microsoft.com/office/drawing/2014/main" val="4205270215"/>
                    </a:ext>
                  </a:extLst>
                </a:gridCol>
              </a:tblGrid>
              <a:tr h="390336">
                <a:tc>
                  <a:txBody>
                    <a:bodyPr/>
                    <a:lstStyle/>
                    <a:p>
                      <a:r>
                        <a:rPr lang="en-US" dirty="0"/>
                        <a:t>Convenor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 Amanda Edwards (IATL)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223840"/>
                  </a:ext>
                </a:extLst>
              </a:tr>
              <a:tr h="390336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Spring 2024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751366"/>
                  </a:ext>
                </a:extLst>
              </a:tr>
              <a:tr h="39033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Assessment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Essay &amp; Student Devised Assessment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79002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9F9DA9E-D2C3-F58A-0C34-35ED9D15FA88}"/>
              </a:ext>
            </a:extLst>
          </p:cNvPr>
          <p:cNvSpPr txBox="1"/>
          <p:nvPr/>
        </p:nvSpPr>
        <p:spPr>
          <a:xfrm>
            <a:off x="4950909" y="1521909"/>
            <a:ext cx="7138638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This module explores genetics in its complexity, using an interdisciplinary approach. </a:t>
            </a:r>
            <a:endParaRPr lang="en-US" sz="2400" dirty="0">
              <a:ea typeface="Source Sans Pro"/>
            </a:endParaRPr>
          </a:p>
          <a:p>
            <a:endParaRPr lang="en-US" sz="2400" dirty="0">
              <a:ea typeface="Source Sans Pro"/>
            </a:endParaRPr>
          </a:p>
          <a:p>
            <a:r>
              <a:rPr lang="en-US" sz="2400" dirty="0">
                <a:ea typeface="Source Sans Pro"/>
              </a:rPr>
              <a:t>It will prompt you to consider the pros and cons of genetic discoveries – particularly in terms of the societal and ethical questions.</a:t>
            </a:r>
          </a:p>
        </p:txBody>
      </p:sp>
    </p:spTree>
    <p:extLst>
      <p:ext uri="{BB962C8B-B14F-4D97-AF65-F5344CB8AC3E}">
        <p14:creationId xmlns:p14="http://schemas.microsoft.com/office/powerpoint/2010/main" val="1887275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9B527-783C-11CC-2E66-35A2BB7E9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Global Connections: A Transdisciplinary Approach</a:t>
            </a:r>
            <a:br>
              <a:rPr lang="en-GB" sz="4000" dirty="0"/>
            </a:br>
            <a:r>
              <a:rPr lang="en-GB" sz="2300" dirty="0"/>
              <a:t>IL014 / IL114</a:t>
            </a:r>
            <a:br>
              <a:rPr lang="en-GB" sz="4000" dirty="0"/>
            </a:br>
            <a:endParaRPr lang="en-GB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4DEE2E-51F3-0B9A-0096-10C362D70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87" y="2044466"/>
            <a:ext cx="4136728" cy="18757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E045D5-B6D0-E64C-7D2C-FCAC92FA71A3}"/>
              </a:ext>
            </a:extLst>
          </p:cNvPr>
          <p:cNvSpPr txBox="1"/>
          <p:nvPr/>
        </p:nvSpPr>
        <p:spPr>
          <a:xfrm>
            <a:off x="4687592" y="1563822"/>
            <a:ext cx="6953546" cy="46935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This module explores globally-oriented problems in a transdisciplinary way – drawing on the expertise of academics working on wide ranging themes including: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 Globalization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 Migration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 Peace and Violence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 Global Governance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 Cultural Flows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This module provides HEAR accreditation &amp; EUTOPIA certificate for participating in an online international project involving EUTOPIA partner universities.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4ABAFB-63C9-D7BC-2D41-C53BE0907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4365" y="2982357"/>
            <a:ext cx="3017522" cy="1609345"/>
          </a:xfrm>
          <a:prstGeom prst="rect">
            <a:avLst/>
          </a:prstGeom>
          <a:solidFill>
            <a:schemeClr val="tx1"/>
          </a:solidFill>
        </p:spPr>
      </p:pic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285838FD-A0C7-657D-F90B-47B75C74B6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453241"/>
              </p:ext>
            </p:extLst>
          </p:nvPr>
        </p:nvGraphicFramePr>
        <p:xfrm>
          <a:off x="94929" y="4836663"/>
          <a:ext cx="4501785" cy="14207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9364">
                  <a:extLst>
                    <a:ext uri="{9D8B030D-6E8A-4147-A177-3AD203B41FA5}">
                      <a16:colId xmlns:a16="http://schemas.microsoft.com/office/drawing/2014/main" val="1129335708"/>
                    </a:ext>
                  </a:extLst>
                </a:gridCol>
                <a:gridCol w="3112421">
                  <a:extLst>
                    <a:ext uri="{9D8B030D-6E8A-4147-A177-3AD203B41FA5}">
                      <a16:colId xmlns:a16="http://schemas.microsoft.com/office/drawing/2014/main" val="4205270215"/>
                    </a:ext>
                  </a:extLst>
                </a:gridCol>
              </a:tblGrid>
              <a:tr h="39033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Convenor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Dr Heather Meyer (IATL)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223840"/>
                  </a:ext>
                </a:extLst>
              </a:tr>
              <a:tr h="39033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Term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Autumn 2023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751366"/>
                  </a:ext>
                </a:extLst>
              </a:tr>
              <a:tr h="39033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Assessment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ePortfolio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 &amp; </a:t>
                      </a:r>
                    </a:p>
                    <a:p>
                      <a:pPr lvl="0"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Student Devised Assessment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79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904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DE85F8-E3BE-61F2-921A-77946BEC8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80363"/>
            <a:ext cx="10338994" cy="1333055"/>
          </a:xfrm>
        </p:spPr>
        <p:txBody>
          <a:bodyPr vert="horz" wrap="square" lIns="0" tIns="0" rIns="0" bIns="0" rtlCol="0" anchor="t" anchorCtr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300" kern="1200" dirty="0">
                <a:latin typeface="+mj-lt"/>
                <a:ea typeface="+mj-ea"/>
                <a:cs typeface="+mj-cs"/>
              </a:rPr>
              <a:t>Serious Tabletop Game Design and Development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500" kern="1200" dirty="0">
                <a:latin typeface="+mj-lt"/>
                <a:ea typeface="+mj-ea"/>
                <a:cs typeface="+mj-cs"/>
              </a:rPr>
              <a:t>IL031/IL131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1F8F457-0192-4F9A-9EEF-D784521FA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102932" y="412017"/>
            <a:ext cx="667800" cy="631474"/>
            <a:chOff x="8069541" y="1262702"/>
            <a:chExt cx="667800" cy="631474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11A27EA-330C-4F31-9051-19CBAE9788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>
              <a:off x="8069541" y="1262702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10200000" scaled="0"/>
            </a:gradFill>
            <a:ln>
              <a:noFill/>
            </a:ln>
            <a:effectLst>
              <a:innerShdw blurRad="127000" dist="50800" dir="42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86FC59F-EC76-4A7A-AF75-507FBE3B52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8332341" y="1436239"/>
              <a:ext cx="270000" cy="540000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57B6A1F-F57B-2846-35C1-BC331C481F49}"/>
              </a:ext>
            </a:extLst>
          </p:cNvPr>
          <p:cNvSpPr txBox="1"/>
          <p:nvPr/>
        </p:nvSpPr>
        <p:spPr>
          <a:xfrm>
            <a:off x="7140575" y="1520825"/>
            <a:ext cx="4500562" cy="4572000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E6AA126-9DDC-4FBE-AEE6-8D0E982B0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2295" y="6121100"/>
            <a:ext cx="1080000" cy="736900"/>
          </a:xfrm>
          <a:custGeom>
            <a:avLst/>
            <a:gdLst>
              <a:gd name="connsiteX0" fmla="*/ 540000 w 1080000"/>
              <a:gd name="connsiteY0" fmla="*/ 0 h 736900"/>
              <a:gd name="connsiteX1" fmla="*/ 1080000 w 1080000"/>
              <a:gd name="connsiteY1" fmla="*/ 540000 h 736900"/>
              <a:gd name="connsiteX2" fmla="*/ 1069029 w 1080000"/>
              <a:gd name="connsiteY2" fmla="*/ 648829 h 736900"/>
              <a:gd name="connsiteX3" fmla="*/ 1041691 w 1080000"/>
              <a:gd name="connsiteY3" fmla="*/ 736900 h 736900"/>
              <a:gd name="connsiteX4" fmla="*/ 38310 w 1080000"/>
              <a:gd name="connsiteY4" fmla="*/ 736900 h 736900"/>
              <a:gd name="connsiteX5" fmla="*/ 10971 w 1080000"/>
              <a:gd name="connsiteY5" fmla="*/ 648829 h 736900"/>
              <a:gd name="connsiteX6" fmla="*/ 0 w 1080000"/>
              <a:gd name="connsiteY6" fmla="*/ 540000 h 736900"/>
              <a:gd name="connsiteX7" fmla="*/ 540000 w 1080000"/>
              <a:gd name="connsiteY7" fmla="*/ 0 h 7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0000" h="736900">
                <a:moveTo>
                  <a:pt x="540000" y="0"/>
                </a:moveTo>
                <a:cubicBezTo>
                  <a:pt x="838234" y="0"/>
                  <a:pt x="1080000" y="241766"/>
                  <a:pt x="1080000" y="540000"/>
                </a:cubicBezTo>
                <a:cubicBezTo>
                  <a:pt x="1080000" y="577280"/>
                  <a:pt x="1076223" y="613676"/>
                  <a:pt x="1069029" y="648829"/>
                </a:cubicBezTo>
                <a:lnTo>
                  <a:pt x="1041691" y="736900"/>
                </a:lnTo>
                <a:lnTo>
                  <a:pt x="38310" y="736900"/>
                </a:lnTo>
                <a:lnTo>
                  <a:pt x="10971" y="648829"/>
                </a:lnTo>
                <a:cubicBezTo>
                  <a:pt x="3778" y="613676"/>
                  <a:pt x="0" y="577280"/>
                  <a:pt x="0" y="540000"/>
                </a:cubicBezTo>
                <a:cubicBezTo>
                  <a:pt x="0" y="241766"/>
                  <a:pt x="241766" y="0"/>
                  <a:pt x="5400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76200" dir="1926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7AA47DF-88D1-69A9-06DF-E568D0E485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775232"/>
              </p:ext>
            </p:extLst>
          </p:nvPr>
        </p:nvGraphicFramePr>
        <p:xfrm>
          <a:off x="239253" y="5031326"/>
          <a:ext cx="5379308" cy="14207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4834">
                  <a:extLst>
                    <a:ext uri="{9D8B030D-6E8A-4147-A177-3AD203B41FA5}">
                      <a16:colId xmlns:a16="http://schemas.microsoft.com/office/drawing/2014/main" val="1129335708"/>
                    </a:ext>
                  </a:extLst>
                </a:gridCol>
                <a:gridCol w="3784474">
                  <a:extLst>
                    <a:ext uri="{9D8B030D-6E8A-4147-A177-3AD203B41FA5}">
                      <a16:colId xmlns:a16="http://schemas.microsoft.com/office/drawing/2014/main" val="4205270215"/>
                    </a:ext>
                  </a:extLst>
                </a:gridCol>
              </a:tblGrid>
              <a:tr h="39033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Convenor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Chris Evans (WMG) &amp; Dr Devon Allcoat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223840"/>
                  </a:ext>
                </a:extLst>
              </a:tr>
              <a:tr h="39033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Term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Spring 2024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751366"/>
                  </a:ext>
                </a:extLst>
              </a:tr>
              <a:tr h="39033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Assessment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Game Review &amp; Serious Tabletop Game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79002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9F9DA9E-D2C3-F58A-0C34-35ED9D15FA88}"/>
              </a:ext>
            </a:extLst>
          </p:cNvPr>
          <p:cNvSpPr txBox="1"/>
          <p:nvPr/>
        </p:nvSpPr>
        <p:spPr>
          <a:xfrm>
            <a:off x="6095999" y="1563822"/>
            <a:ext cx="6258249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ource Sans Pro"/>
                <a:ea typeface="Source Sans Pro"/>
                <a:cs typeface="+mn-cs"/>
              </a:rPr>
              <a:t>This module is your chance to learn about the mechanics, messages and motivations of serious games.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Source Sans Pro"/>
              <a:ea typeface="Source Sans Pro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ource Sans Pro"/>
                <a:ea typeface="Source Sans Pro"/>
                <a:cs typeface="+mn-cs"/>
              </a:rPr>
              <a:t>You will build your own educational tabletop game influenced by the degree you are studying at Warwick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Source Sans Pro"/>
              <a:ea typeface="Source Sans Pro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ource Sans Pro"/>
                <a:ea typeface="Source Sans Pro"/>
                <a:cs typeface="+mn-cs"/>
              </a:rPr>
              <a:t>Last year, students were offered to present the games they designed at the UK Games Expo in Birmingham.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6CA41A-8865-7531-71BC-0A22FACA7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53" y="1918558"/>
            <a:ext cx="4812173" cy="270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0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indoor, furniture, table, seat&#10;&#10;Description automatically generated">
            <a:extLst>
              <a:ext uri="{FF2B5EF4-FFF2-40B4-BE49-F238E27FC236}">
                <a16:creationId xmlns:a16="http://schemas.microsoft.com/office/drawing/2014/main" id="{F50CEA43-EA0E-7994-3FF9-1CF1B3A404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4" r="-2" b="2634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5BF161-FD1C-92AF-FBFD-29E53BD7D997}"/>
              </a:ext>
            </a:extLst>
          </p:cNvPr>
          <p:cNvSpPr txBox="1"/>
          <p:nvPr/>
        </p:nvSpPr>
        <p:spPr>
          <a:xfrm>
            <a:off x="5129784" y="1574345"/>
            <a:ext cx="6845806" cy="3843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Student Research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2146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FDC535F-AC0A-417D-96AB-6706BECACD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000"/>
          </a:xfrm>
          <a:prstGeom prst="rect">
            <a:avLst/>
          </a:prstGeom>
          <a:solidFill>
            <a:srgbClr val="6F3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AAAF8E-31DB-4148-8FCA-4D8233D691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5953" y="484068"/>
            <a:ext cx="6898027" cy="5889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274328-4774-4DF9-BA53-452565122F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1393" y="484069"/>
            <a:ext cx="4145975" cy="34998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7848E5-0146-B4AC-77D7-13C59DE95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059" y="1739270"/>
            <a:ext cx="3502643" cy="98949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1C7B46D-2FEF-4FAA-915B-8B21A66BB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1393" y="4144834"/>
            <a:ext cx="4145975" cy="2211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9C446D-63B8-D3A6-AFC0-00D38F88E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932" y="4626178"/>
            <a:ext cx="3502800" cy="12259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E6759A-C5B5-813E-5DA9-452428DCCA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261"/>
          <a:stretch/>
        </p:blipFill>
        <p:spPr>
          <a:xfrm>
            <a:off x="676466" y="1769462"/>
            <a:ext cx="6537000" cy="33185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F2B74D-FAB7-2A2D-9AD6-139DC45F57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739"/>
          <a:stretch/>
        </p:blipFill>
        <p:spPr>
          <a:xfrm>
            <a:off x="1424966" y="2162727"/>
            <a:ext cx="5040000" cy="253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88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965B51-27A7-77D2-4920-4FBDEF58F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21041"/>
            <a:ext cx="5294716" cy="206493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DD5DC69-84CE-E06E-21D5-A8E8B006FC71}"/>
              </a:ext>
            </a:extLst>
          </p:cNvPr>
          <p:cNvSpPr txBox="1"/>
          <p:nvPr/>
        </p:nvSpPr>
        <p:spPr>
          <a:xfrm>
            <a:off x="477012" y="5173523"/>
            <a:ext cx="5659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Bringing UG research to global readership since 2007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Published April &amp; October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2E8FA6-1284-135E-544A-88642F93F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41" y="761863"/>
            <a:ext cx="3772094" cy="533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257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D3E577-F135-158D-9A58-E3606370C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56" y="108468"/>
            <a:ext cx="11750856" cy="6639804"/>
          </a:xfrm>
          <a:prstGeom prst="rect">
            <a:avLst/>
          </a:prstGeom>
          <a:ln w="28575">
            <a:solidFill>
              <a:srgbClr val="E07D27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CBE5357-F6BA-6321-CD87-CF9DC47901BF}"/>
              </a:ext>
            </a:extLst>
          </p:cNvPr>
          <p:cNvSpPr/>
          <p:nvPr/>
        </p:nvSpPr>
        <p:spPr>
          <a:xfrm rot="21188609">
            <a:off x="7872984" y="713232"/>
            <a:ext cx="2514600" cy="905256"/>
          </a:xfrm>
          <a:prstGeom prst="rect">
            <a:avLst/>
          </a:prstGeom>
          <a:solidFill>
            <a:srgbClr val="72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445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A2038CB-5F08-329B-ABF0-79A9547058CD}"/>
              </a:ext>
            </a:extLst>
          </p:cNvPr>
          <p:cNvSpPr/>
          <p:nvPr/>
        </p:nvSpPr>
        <p:spPr>
          <a:xfrm>
            <a:off x="118184" y="136825"/>
            <a:ext cx="11955632" cy="6584350"/>
          </a:xfrm>
          <a:prstGeom prst="rect">
            <a:avLst/>
          </a:prstGeom>
          <a:solidFill>
            <a:srgbClr val="1B16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DDB29456-C07F-9372-B010-04AEDA6E3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38" y="401983"/>
            <a:ext cx="7687062" cy="60540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4273C1-90DE-F2AC-6C55-720EF8A35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2633" y="5560395"/>
            <a:ext cx="1409229" cy="10201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296266-D778-764B-0FFC-D94999F09AC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96"/>
          <a:stretch/>
        </p:blipFill>
        <p:spPr>
          <a:xfrm>
            <a:off x="6984667" y="1545337"/>
            <a:ext cx="5040567" cy="314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688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White text on a blue background&#10;&#10;Description automatically generated">
            <a:extLst>
              <a:ext uri="{FF2B5EF4-FFF2-40B4-BE49-F238E27FC236}">
                <a16:creationId xmlns:a16="http://schemas.microsoft.com/office/drawing/2014/main" id="{5B4C001C-1ACA-3362-7705-8062473EF5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63" y="2898435"/>
            <a:ext cx="7604084" cy="2700000"/>
          </a:xfrm>
          <a:prstGeom prst="rect">
            <a:avLst/>
          </a:prstGeom>
        </p:spPr>
      </p:pic>
      <p:pic>
        <p:nvPicPr>
          <p:cNvPr id="10" name="Picture 9" descr="A red square with white letters&#10;&#10;Description automatically generated">
            <a:extLst>
              <a:ext uri="{FF2B5EF4-FFF2-40B4-BE49-F238E27FC236}">
                <a16:creationId xmlns:a16="http://schemas.microsoft.com/office/drawing/2014/main" id="{07EC8AD2-4180-5F5A-22F1-D3E572038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251" y="2878953"/>
            <a:ext cx="2709542" cy="270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CE457B-3841-9B20-F486-43C0DBA6075C}"/>
              </a:ext>
            </a:extLst>
          </p:cNvPr>
          <p:cNvSpPr txBox="1"/>
          <p:nvPr/>
        </p:nvSpPr>
        <p:spPr>
          <a:xfrm>
            <a:off x="295076" y="818838"/>
            <a:ext cx="1162012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39496">
              <a:spcAft>
                <a:spcPts val="600"/>
              </a:spcAft>
            </a:pPr>
            <a:r>
              <a:rPr lang="en-GB" sz="3800" kern="1200" dirty="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haroni" panose="02010803020104030203" pitchFamily="2" charset="-79"/>
              </a:rPr>
              <a:t>London School of Economics &amp; Political Science</a:t>
            </a:r>
            <a:r>
              <a:rPr lang="en-GB" sz="4000" kern="1200" dirty="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haroni" panose="02010803020104030203" pitchFamily="2" charset="-79"/>
              </a:rPr>
              <a:t> </a:t>
            </a:r>
          </a:p>
          <a:p>
            <a:pPr algn="ctr" defTabSz="539496">
              <a:spcAft>
                <a:spcPts val="600"/>
              </a:spcAft>
            </a:pPr>
            <a:r>
              <a:rPr lang="en-GB" sz="6000" b="1" kern="1200" dirty="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haroni" panose="02010803020104030203" pitchFamily="2" charset="-79"/>
              </a:rPr>
              <a:t>April 2024</a:t>
            </a:r>
            <a:endParaRPr lang="en-GB" sz="6000" b="1" dirty="0">
              <a:latin typeface="Avenir Next LT Pro Demi" panose="020B07040202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67751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A989F5-0AEA-A08B-E6D9-D15291DC4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69" y="95936"/>
            <a:ext cx="4295162" cy="2009699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400" kern="1200" dirty="0">
                <a:latin typeface="+mj-lt"/>
                <a:ea typeface="+mj-ea"/>
                <a:cs typeface="+mj-cs"/>
              </a:rPr>
              <a:t>Connect, Collaborate </a:t>
            </a:r>
            <a:br>
              <a:rPr lang="en-US" sz="3400" kern="1200" dirty="0">
                <a:latin typeface="+mj-lt"/>
                <a:ea typeface="+mj-ea"/>
                <a:cs typeface="+mj-cs"/>
              </a:rPr>
            </a:br>
            <a:r>
              <a:rPr lang="en-US" sz="3400" kern="1200" dirty="0">
                <a:latin typeface="+mj-lt"/>
                <a:ea typeface="+mj-ea"/>
                <a:cs typeface="+mj-cs"/>
              </a:rPr>
              <a:t>&amp; Create:</a:t>
            </a:r>
            <a:br>
              <a:rPr lang="en-US" sz="3400" kern="1200" dirty="0">
                <a:latin typeface="+mj-lt"/>
                <a:ea typeface="+mj-ea"/>
                <a:cs typeface="+mj-cs"/>
              </a:rPr>
            </a:br>
            <a:br>
              <a:rPr lang="en-US" sz="3400" kern="1200" dirty="0">
                <a:latin typeface="+mj-lt"/>
                <a:ea typeface="+mj-ea"/>
                <a:cs typeface="+mj-cs"/>
              </a:rPr>
            </a:br>
            <a:r>
              <a:rPr lang="en-US" sz="3400" kern="1200" dirty="0">
                <a:latin typeface="+mj-lt"/>
                <a:ea typeface="+mj-ea"/>
                <a:cs typeface="+mj-cs"/>
              </a:rPr>
              <a:t>What is IATL?</a:t>
            </a:r>
          </a:p>
        </p:txBody>
      </p:sp>
      <p:pic>
        <p:nvPicPr>
          <p:cNvPr id="48" name="Picture 47" descr="People at the meeting desk">
            <a:extLst>
              <a:ext uri="{FF2B5EF4-FFF2-40B4-BE49-F238E27FC236}">
                <a16:creationId xmlns:a16="http://schemas.microsoft.com/office/drawing/2014/main" id="{DE900FCE-735F-E538-117B-7E5BC1D7C4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62" r="23365"/>
          <a:stretch/>
        </p:blipFill>
        <p:spPr>
          <a:xfrm>
            <a:off x="4550899" y="10"/>
            <a:ext cx="7641102" cy="6857990"/>
          </a:xfrm>
          <a:custGeom>
            <a:avLst/>
            <a:gdLst/>
            <a:ahLst/>
            <a:cxnLst/>
            <a:rect l="l" t="t" r="r" b="b"/>
            <a:pathLst>
              <a:path w="7641102" h="6858000">
                <a:moveTo>
                  <a:pt x="0" y="0"/>
                </a:moveTo>
                <a:lnTo>
                  <a:pt x="7641102" y="0"/>
                </a:lnTo>
                <a:lnTo>
                  <a:pt x="764110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6FF3A87B-2255-45E0-A551-C11FAF932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0898" y="5773729"/>
            <a:ext cx="7641102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6B6C27-1C1B-1144-32A2-C2FC8BC797E8}"/>
              </a:ext>
            </a:extLst>
          </p:cNvPr>
          <p:cNvSpPr txBox="1"/>
          <p:nvPr/>
        </p:nvSpPr>
        <p:spPr>
          <a:xfrm>
            <a:off x="-276838" y="2533475"/>
            <a:ext cx="490323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600" dirty="0">
              <a:ea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Source Sans Pro"/>
              </a:rPr>
              <a:t>Interdisciplinary teaching and learning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>
              <a:ea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Source Sans Pro"/>
              </a:rPr>
              <a:t>Student research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>
              <a:ea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Source Sans Pro"/>
              </a:rPr>
              <a:t>Co-Creation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>
              <a:ea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Source Sans Pro"/>
              </a:rPr>
              <a:t>Project Funding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173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44966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blue and white map&#10;&#10;Description automatically generated">
            <a:extLst>
              <a:ext uri="{FF2B5EF4-FFF2-40B4-BE49-F238E27FC236}">
                <a16:creationId xmlns:a16="http://schemas.microsoft.com/office/drawing/2014/main" id="{034BAC19-3D68-6701-9458-94B2D68393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75" y="2507561"/>
            <a:ext cx="11771650" cy="35903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B06CF5-B128-D4F1-1A26-C8B5C5B5B12E}"/>
              </a:ext>
            </a:extLst>
          </p:cNvPr>
          <p:cNvSpPr txBox="1"/>
          <p:nvPr/>
        </p:nvSpPr>
        <p:spPr>
          <a:xfrm>
            <a:off x="1382380" y="555163"/>
            <a:ext cx="414059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500" b="1" dirty="0">
                <a:solidFill>
                  <a:schemeClr val="accent1">
                    <a:lumMod val="50000"/>
                  </a:schemeClr>
                </a:solidFill>
                <a:latin typeface="Avenir Next LT Pro Demi" panose="020B0704020202020204" pitchFamily="34" charset="0"/>
                <a:cs typeface="Aharoni" panose="02010803020104030203" pitchFamily="2" charset="-79"/>
              </a:rPr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1357877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3310466" y="-1523986"/>
            <a:ext cx="5571067" cy="99059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A2038CB-5F08-329B-ABF0-79A9547058CD}"/>
              </a:ext>
            </a:extLst>
          </p:cNvPr>
          <p:cNvSpPr/>
          <p:nvPr/>
        </p:nvSpPr>
        <p:spPr>
          <a:xfrm>
            <a:off x="1239038" y="753594"/>
            <a:ext cx="9713923" cy="5349769"/>
          </a:xfrm>
          <a:prstGeom prst="rect">
            <a:avLst/>
          </a:prstGeom>
          <a:solidFill>
            <a:srgbClr val="1B163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colorful city skyline with a clock tower&#10;&#10;Description automatically generated">
            <a:extLst>
              <a:ext uri="{FF2B5EF4-FFF2-40B4-BE49-F238E27FC236}">
                <a16:creationId xmlns:a16="http://schemas.microsoft.com/office/drawing/2014/main" id="{9F5F7ECF-150D-E438-6D41-F0A0D9E608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3" t="18699" r="10829" b="17561"/>
          <a:stretch/>
        </p:blipFill>
        <p:spPr>
          <a:xfrm>
            <a:off x="2104919" y="926811"/>
            <a:ext cx="7982160" cy="473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836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A qr code with a white square&#10;&#10;Description automatically generated">
            <a:extLst>
              <a:ext uri="{FF2B5EF4-FFF2-40B4-BE49-F238E27FC236}">
                <a16:creationId xmlns:a16="http://schemas.microsoft.com/office/drawing/2014/main" id="{C211EBE2-0350-33A2-A171-B274364D0D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76" y="1308853"/>
            <a:ext cx="3343202" cy="3343202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6BA863-2C0F-C007-2B1D-4D9E2745F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244" y="1726797"/>
            <a:ext cx="6020730" cy="394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440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5BF161-FD1C-92AF-FBFD-29E53BD7D997}"/>
              </a:ext>
            </a:extLst>
          </p:cNvPr>
          <p:cNvSpPr txBox="1"/>
          <p:nvPr/>
        </p:nvSpPr>
        <p:spPr>
          <a:xfrm>
            <a:off x="2141884" y="1947831"/>
            <a:ext cx="8302881" cy="3843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Co-Creation and Project Support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148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B1568-9F23-5ECF-94F0-2A4F175F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GB" sz="5400" b="1" dirty="0">
                <a:latin typeface="+mn-lt"/>
              </a:rPr>
              <a:t>Co-Creation at IATL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23305-0579-A91B-54F7-C2FF037CE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4000" dirty="0"/>
              <a:t>Students and staff collaborating as equal partners:</a:t>
            </a:r>
          </a:p>
          <a:p>
            <a:r>
              <a:rPr lang="en-GB" sz="3600" dirty="0"/>
              <a:t>Student Research</a:t>
            </a:r>
          </a:p>
          <a:p>
            <a:r>
              <a:rPr lang="en-GB" sz="3600" dirty="0"/>
              <a:t>Co-Creation Officers</a:t>
            </a:r>
          </a:p>
          <a:p>
            <a:r>
              <a:rPr lang="en-GB" sz="3600" dirty="0"/>
              <a:t>Project Support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E8E47-5CAD-2C6A-0214-360C008CA1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0" r="2" b="2"/>
          <a:stretch/>
        </p:blipFill>
        <p:spPr>
          <a:xfrm>
            <a:off x="8379229" y="2917833"/>
            <a:ext cx="3166063" cy="32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8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B1568-9F23-5ECF-94F0-2A4F175F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GB" sz="5400" b="1" dirty="0">
                <a:latin typeface="+mn-lt"/>
              </a:rPr>
              <a:t>Project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23305-0579-A91B-54F7-C2FF037CE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370575"/>
            <a:ext cx="6825834" cy="4119172"/>
          </a:xfrm>
        </p:spPr>
        <p:txBody>
          <a:bodyPr anchor="t">
            <a:normAutofit/>
          </a:bodyPr>
          <a:lstStyle/>
          <a:p>
            <a:r>
              <a:rPr lang="en-US" sz="3600" dirty="0"/>
              <a:t>Funding and guidance </a:t>
            </a:r>
          </a:p>
          <a:p>
            <a:r>
              <a:rPr lang="en-US" sz="3600" dirty="0"/>
              <a:t>Emphasis on co-creation and sharing learning</a:t>
            </a:r>
          </a:p>
          <a:p>
            <a:r>
              <a:rPr lang="en-US" sz="3600" dirty="0"/>
              <a:t>Students can apply for up to £1,500 </a:t>
            </a:r>
          </a:p>
          <a:p>
            <a:r>
              <a:rPr lang="en-US" sz="3600" dirty="0"/>
              <a:t>Staff and co-led projects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2370D575-1FF8-C2EB-6FA0-B426C99519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21" r="4168" b="-1"/>
          <a:stretch/>
        </p:blipFill>
        <p:spPr>
          <a:xfrm>
            <a:off x="8032454" y="3086313"/>
            <a:ext cx="3847123" cy="2932102"/>
          </a:xfrm>
          <a:custGeom>
            <a:avLst/>
            <a:gdLst/>
            <a:ahLst/>
            <a:cxnLst/>
            <a:rect l="l" t="t" r="r" b="b"/>
            <a:pathLst>
              <a:path w="4035547" h="4178808">
                <a:moveTo>
                  <a:pt x="14988" y="0"/>
                </a:moveTo>
                <a:lnTo>
                  <a:pt x="4035547" y="0"/>
                </a:lnTo>
                <a:lnTo>
                  <a:pt x="4035547" y="4161794"/>
                </a:lnTo>
                <a:lnTo>
                  <a:pt x="3918602" y="4164199"/>
                </a:lnTo>
                <a:cubicBezTo>
                  <a:pt x="3673497" y="4178956"/>
                  <a:pt x="3428120" y="4172295"/>
                  <a:pt x="3183014" y="4175560"/>
                </a:cubicBezTo>
                <a:cubicBezTo>
                  <a:pt x="2855121" y="4180001"/>
                  <a:pt x="2527499" y="4168639"/>
                  <a:pt x="2199742" y="4167595"/>
                </a:cubicBezTo>
                <a:cubicBezTo>
                  <a:pt x="2132562" y="4167334"/>
                  <a:pt x="2065110" y="4170729"/>
                  <a:pt x="1998202" y="4175952"/>
                </a:cubicBezTo>
                <a:cubicBezTo>
                  <a:pt x="1905507" y="4183005"/>
                  <a:pt x="1814033" y="4174124"/>
                  <a:pt x="1722153" y="4165766"/>
                </a:cubicBezTo>
                <a:cubicBezTo>
                  <a:pt x="1611407" y="4155711"/>
                  <a:pt x="1500933" y="4164591"/>
                  <a:pt x="1390867" y="4176214"/>
                </a:cubicBezTo>
                <a:lnTo>
                  <a:pt x="1348076" y="4178808"/>
                </a:lnTo>
                <a:lnTo>
                  <a:pt x="597587" y="4178808"/>
                </a:lnTo>
                <a:lnTo>
                  <a:pt x="507890" y="4175773"/>
                </a:lnTo>
                <a:cubicBezTo>
                  <a:pt x="403218" y="4174810"/>
                  <a:pt x="298546" y="4175691"/>
                  <a:pt x="193840" y="4176214"/>
                </a:cubicBezTo>
                <a:lnTo>
                  <a:pt x="2757" y="4175742"/>
                </a:lnTo>
                <a:lnTo>
                  <a:pt x="2810" y="4034870"/>
                </a:lnTo>
                <a:cubicBezTo>
                  <a:pt x="5629" y="3979851"/>
                  <a:pt x="10539" y="3924896"/>
                  <a:pt x="15416" y="3870068"/>
                </a:cubicBezTo>
                <a:cubicBezTo>
                  <a:pt x="23018" y="3799731"/>
                  <a:pt x="25045" y="3728899"/>
                  <a:pt x="21498" y="3658244"/>
                </a:cubicBezTo>
                <a:cubicBezTo>
                  <a:pt x="17063" y="3602147"/>
                  <a:pt x="10095" y="3546050"/>
                  <a:pt x="8828" y="3489953"/>
                </a:cubicBezTo>
                <a:cubicBezTo>
                  <a:pt x="6548" y="3389688"/>
                  <a:pt x="7434" y="3289424"/>
                  <a:pt x="13262" y="3189160"/>
                </a:cubicBezTo>
                <a:cubicBezTo>
                  <a:pt x="16176" y="3138901"/>
                  <a:pt x="20864" y="3089150"/>
                  <a:pt x="22891" y="3038510"/>
                </a:cubicBezTo>
                <a:cubicBezTo>
                  <a:pt x="24918" y="2987870"/>
                  <a:pt x="28973" y="2936723"/>
                  <a:pt x="17444" y="2887098"/>
                </a:cubicBezTo>
                <a:cubicBezTo>
                  <a:pt x="-2068" y="2802699"/>
                  <a:pt x="12249" y="2718680"/>
                  <a:pt x="16430" y="2634534"/>
                </a:cubicBezTo>
                <a:cubicBezTo>
                  <a:pt x="18964" y="2582244"/>
                  <a:pt x="34168" y="2528685"/>
                  <a:pt x="20738" y="2477919"/>
                </a:cubicBezTo>
                <a:cubicBezTo>
                  <a:pt x="-421" y="2398342"/>
                  <a:pt x="13389" y="2320415"/>
                  <a:pt x="20738" y="2242107"/>
                </a:cubicBezTo>
                <a:cubicBezTo>
                  <a:pt x="29213" y="2168001"/>
                  <a:pt x="27718" y="2093082"/>
                  <a:pt x="16303" y="2019369"/>
                </a:cubicBezTo>
                <a:cubicBezTo>
                  <a:pt x="1986" y="1946239"/>
                  <a:pt x="1986" y="1871028"/>
                  <a:pt x="16303" y="1797899"/>
                </a:cubicBezTo>
                <a:cubicBezTo>
                  <a:pt x="28162" y="1737537"/>
                  <a:pt x="29530" y="1675589"/>
                  <a:pt x="20357" y="1614758"/>
                </a:cubicBezTo>
                <a:cubicBezTo>
                  <a:pt x="14149" y="1571226"/>
                  <a:pt x="3000" y="1527947"/>
                  <a:pt x="1480" y="1484415"/>
                </a:cubicBezTo>
                <a:cubicBezTo>
                  <a:pt x="-1662" y="1393377"/>
                  <a:pt x="200" y="1302238"/>
                  <a:pt x="7055" y="1211417"/>
                </a:cubicBezTo>
                <a:cubicBezTo>
                  <a:pt x="15036" y="1107980"/>
                  <a:pt x="30366" y="1004923"/>
                  <a:pt x="19724" y="900725"/>
                </a:cubicBezTo>
                <a:cubicBezTo>
                  <a:pt x="16050" y="864934"/>
                  <a:pt x="8575" y="829270"/>
                  <a:pt x="7815" y="793353"/>
                </a:cubicBezTo>
                <a:cubicBezTo>
                  <a:pt x="6168" y="726087"/>
                  <a:pt x="5407" y="659710"/>
                  <a:pt x="9208" y="590286"/>
                </a:cubicBezTo>
                <a:cubicBezTo>
                  <a:pt x="13009" y="520863"/>
                  <a:pt x="27452" y="450424"/>
                  <a:pt x="17697" y="382270"/>
                </a:cubicBezTo>
                <a:cubicBezTo>
                  <a:pt x="7941" y="314115"/>
                  <a:pt x="14276" y="247103"/>
                  <a:pt x="20611" y="180218"/>
                </a:cubicBezTo>
                <a:cubicBezTo>
                  <a:pt x="23652" y="148426"/>
                  <a:pt x="25711" y="116982"/>
                  <a:pt x="25156" y="85665"/>
                </a:cubicBez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E6304E-B869-9E9C-8756-29B756BDD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478" y="3430128"/>
            <a:ext cx="3499074" cy="224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435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F8594-6B65-6B84-EF07-DB0F4A955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anchor="b">
            <a:normAutofit/>
          </a:bodyPr>
          <a:lstStyle/>
          <a:p>
            <a:r>
              <a:rPr lang="en-GB" sz="5000" b="1" dirty="0">
                <a:latin typeface="+mn-lt"/>
              </a:rPr>
              <a:t>Student Research - Daniel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3AF75F-8F4D-B5EC-8488-546A2FC159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911" r="-2" b="1570"/>
          <a:stretch/>
        </p:blipFill>
        <p:spPr>
          <a:xfrm>
            <a:off x="7684008" y="2309207"/>
            <a:ext cx="4180767" cy="192480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CC7A1-7289-CFC9-5606-A25AC36FE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323844"/>
            <a:ext cx="6272784" cy="2825496"/>
          </a:xfrm>
        </p:spPr>
        <p:txBody>
          <a:bodyPr>
            <a:normAutofit/>
          </a:bodyPr>
          <a:lstStyle/>
          <a:p>
            <a:r>
              <a:rPr lang="en-GB" sz="3200" dirty="0"/>
              <a:t>Recent shifts in political decision-making process, in Europe and US </a:t>
            </a:r>
          </a:p>
          <a:p>
            <a:r>
              <a:rPr lang="en-GB" sz="3200" dirty="0"/>
              <a:t>Aims to share learning through </a:t>
            </a:r>
            <a:r>
              <a:rPr lang="en-GB" sz="3200" i="1" dirty="0"/>
              <a:t>Reinvention</a:t>
            </a:r>
            <a:r>
              <a:rPr lang="en-GB" sz="3200" dirty="0"/>
              <a:t>, ICUR, social media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19793-3856-A7B6-783F-CC69DF0D10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86" r="5801" b="-2"/>
          <a:stretch/>
        </p:blipFill>
        <p:spPr>
          <a:xfrm>
            <a:off x="7684008" y="4234014"/>
            <a:ext cx="4229773" cy="194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1929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F8594-6B65-6B84-EF07-DB0F4A955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GB" sz="5000" b="1" dirty="0">
                <a:latin typeface="+mn-lt"/>
              </a:rPr>
              <a:t>Student Research - Rachel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8AD32C-9FB0-7BD1-E97C-3AB246AEBD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458" b="2"/>
          <a:stretch/>
        </p:blipFill>
        <p:spPr>
          <a:xfrm>
            <a:off x="908304" y="2906783"/>
            <a:ext cx="4983419" cy="306324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CC7A1-7289-CFC9-5606-A25AC36FE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0027" y="2478024"/>
            <a:ext cx="4483669" cy="3694176"/>
          </a:xfrm>
        </p:spPr>
        <p:txBody>
          <a:bodyPr anchor="ctr">
            <a:noAutofit/>
          </a:bodyPr>
          <a:lstStyle/>
          <a:p>
            <a:r>
              <a:rPr lang="en-GB" sz="3200" dirty="0"/>
              <a:t>Black women’s experience with policing </a:t>
            </a:r>
          </a:p>
          <a:p>
            <a:r>
              <a:rPr lang="en-GB" sz="3200" dirty="0"/>
              <a:t>Created a video series, available on her YouTube channel (</a:t>
            </a:r>
            <a:r>
              <a:rPr lang="en-GB" sz="3200" dirty="0" err="1"/>
              <a:t>byrachelaa</a:t>
            </a:r>
            <a:r>
              <a:rPr lang="en-GB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223706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F8594-6B65-6B84-EF07-DB0F4A955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265"/>
            <a:ext cx="5791199" cy="1401183"/>
          </a:xfrm>
        </p:spPr>
        <p:txBody>
          <a:bodyPr anchor="t">
            <a:noAutofit/>
          </a:bodyPr>
          <a:lstStyle/>
          <a:p>
            <a:r>
              <a:rPr lang="en-GB" sz="5000" b="1" dirty="0">
                <a:latin typeface="+mn-lt"/>
              </a:rPr>
              <a:t>Student &amp; Staff Co-Created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CC7A1-7289-CFC9-5606-A25AC36FE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140" y="2968952"/>
            <a:ext cx="5791199" cy="2646784"/>
          </a:xfrm>
        </p:spPr>
        <p:txBody>
          <a:bodyPr>
            <a:normAutofit/>
          </a:bodyPr>
          <a:lstStyle/>
          <a:p>
            <a:r>
              <a:rPr lang="en-GB" sz="3200" dirty="0"/>
              <a:t>Employability resources for Psychology students </a:t>
            </a:r>
          </a:p>
          <a:p>
            <a:r>
              <a:rPr lang="en-GB" sz="3200" dirty="0"/>
              <a:t>Developed website</a:t>
            </a:r>
          </a:p>
          <a:p>
            <a:r>
              <a:rPr lang="en-GB" sz="3200" dirty="0"/>
              <a:t>Joint conference presentation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6D06E4-513B-7B97-97FE-0E27171884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91" b="9931"/>
          <a:stretch/>
        </p:blipFill>
        <p:spPr>
          <a:xfrm>
            <a:off x="8024191" y="1654724"/>
            <a:ext cx="3452192" cy="354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7093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050B276-9D27-DCCC-7C1B-D2233E6FDC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420" y="1098258"/>
            <a:ext cx="10321411" cy="4434775"/>
          </a:xfrm>
        </p:spPr>
      </p:pic>
    </p:spTree>
    <p:extLst>
      <p:ext uri="{BB962C8B-B14F-4D97-AF65-F5344CB8AC3E}">
        <p14:creationId xmlns:p14="http://schemas.microsoft.com/office/powerpoint/2010/main" val="1195778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A2DB6-1A63-91BB-478A-C4B48E706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638" y="2696857"/>
            <a:ext cx="11091600" cy="1332000"/>
          </a:xfrm>
        </p:spPr>
        <p:txBody>
          <a:bodyPr/>
          <a:lstStyle/>
          <a:p>
            <a:pPr algn="ctr"/>
            <a:r>
              <a:rPr lang="en-GB" dirty="0"/>
              <a:t>Take an IATL Module</a:t>
            </a:r>
          </a:p>
        </p:txBody>
      </p:sp>
    </p:spTree>
    <p:extLst>
      <p:ext uri="{BB962C8B-B14F-4D97-AF65-F5344CB8AC3E}">
        <p14:creationId xmlns:p14="http://schemas.microsoft.com/office/powerpoint/2010/main" val="36800345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9D8591-BE69-12CD-AFEC-4696F7C11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97"/>
            <a:ext cx="12192000" cy="683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572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6B9645-613A-03C9-D3ED-D4357DBD0C98}"/>
              </a:ext>
            </a:extLst>
          </p:cNvPr>
          <p:cNvSpPr txBox="1"/>
          <p:nvPr/>
        </p:nvSpPr>
        <p:spPr>
          <a:xfrm>
            <a:off x="160570" y="4945256"/>
            <a:ext cx="4500562" cy="1562959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latin typeface="+mj-lt"/>
                <a:ea typeface="+mj-ea"/>
                <a:cs typeface="+mj-cs"/>
              </a:rPr>
              <a:t>Want to Find out More?</a:t>
            </a:r>
          </a:p>
        </p:txBody>
      </p:sp>
      <p:pic>
        <p:nvPicPr>
          <p:cNvPr id="4" name="Picture 4" descr="A picture containing colorful, clear, bright, day&#10;&#10;Description automatically generated">
            <a:extLst>
              <a:ext uri="{FF2B5EF4-FFF2-40B4-BE49-F238E27FC236}">
                <a16:creationId xmlns:a16="http://schemas.microsoft.com/office/drawing/2014/main" id="{63689944-41A9-F604-5911-FE017306C1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1074" b="32513"/>
          <a:stretch/>
        </p:blipFill>
        <p:spPr>
          <a:xfrm>
            <a:off x="20" y="1"/>
            <a:ext cx="12191980" cy="3777175"/>
          </a:xfrm>
          <a:custGeom>
            <a:avLst/>
            <a:gdLst/>
            <a:ahLst/>
            <a:cxnLst/>
            <a:rect l="l" t="t" r="r" b="b"/>
            <a:pathLst>
              <a:path w="12192000" h="3777175">
                <a:moveTo>
                  <a:pt x="0" y="0"/>
                </a:moveTo>
                <a:lnTo>
                  <a:pt x="12192000" y="0"/>
                </a:lnTo>
                <a:lnTo>
                  <a:pt x="12192000" y="3777175"/>
                </a:lnTo>
                <a:lnTo>
                  <a:pt x="0" y="3777175"/>
                </a:lnTo>
                <a:close/>
              </a:path>
            </a:pathLst>
          </a:cu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C5D31EF7-7A67-43B2-8B5E-B4A6241B1A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13" y="360283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6A6200-5D37-3BFB-29BD-93C0150805C1}"/>
              </a:ext>
            </a:extLst>
          </p:cNvPr>
          <p:cNvSpPr txBox="1"/>
          <p:nvPr/>
        </p:nvSpPr>
        <p:spPr>
          <a:xfrm>
            <a:off x="4755726" y="4843037"/>
            <a:ext cx="7851348" cy="1665178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Visit IATL's website to find more information.</a:t>
            </a:r>
            <a:endParaRPr lang="en-US" sz="2400" dirty="0">
              <a:ea typeface="Source Sans Pro"/>
            </a:endParaRPr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Arial"/>
              <a:buChar char="•"/>
            </a:pPr>
            <a:r>
              <a:rPr lang="en-US" sz="2400" dirty="0">
                <a:ea typeface="Source Sans Pro"/>
              </a:rPr>
              <a:t>Get in touch! </a:t>
            </a:r>
            <a:r>
              <a:rPr lang="en-US" sz="2400" dirty="0">
                <a:ea typeface="Source Sans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IATL@warwick.ac.uk</a:t>
            </a:r>
            <a:r>
              <a:rPr lang="en-US" sz="2400" dirty="0">
                <a:ea typeface="Source Sans Pro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83297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5AABC0-7F4F-B9D4-9D66-08A72507E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350" y="141265"/>
            <a:ext cx="7819826" cy="1833237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700" dirty="0"/>
              <a:t>What is</a:t>
            </a:r>
            <a:r>
              <a:rPr lang="en-GB" sz="3700" i="1" dirty="0"/>
              <a:t> Interdisciplinarity</a:t>
            </a:r>
            <a:r>
              <a:rPr lang="en-GB" sz="3700" dirty="0"/>
              <a:t>?</a:t>
            </a:r>
            <a:br>
              <a:rPr lang="en-GB" sz="3700" dirty="0"/>
            </a:br>
            <a:br>
              <a:rPr lang="en-GB" sz="3700" dirty="0"/>
            </a:br>
            <a:r>
              <a:rPr lang="en-GB" sz="3700" dirty="0"/>
              <a:t>How do we achieve it in IATL modules?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6BC786F-C049-8D54-0374-15CD96D29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566" y="2502039"/>
            <a:ext cx="7991391" cy="4214695"/>
          </a:xfrm>
        </p:spPr>
        <p:txBody>
          <a:bodyPr vert="horz" lIns="0" tIns="0" rIns="0" bIns="0" rtlCol="0" anchor="t"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u="sng" dirty="0">
                <a:solidFill>
                  <a:srgbClr val="FFFFFF"/>
                </a:solidFill>
                <a:ea typeface="Source Sans Pro"/>
              </a:rPr>
              <a:t>Objective: To facilitate the integration of disciplinary perspectives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ea typeface="Source Sans Pro"/>
              </a:rPr>
              <a:t>Collaborative teaching and learning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ea typeface="Source Sans Pro"/>
              </a:rPr>
              <a:t>Different voices / disciplinary perspectives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ea typeface="Source Sans Pro"/>
              </a:rPr>
              <a:t>Challenging academic conventions that have traditionally kept us siloed in disciplines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ea typeface="Source Sans Pro"/>
              </a:rPr>
              <a:t>Innovation in Assessment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ea typeface="Source Sans Pro"/>
              </a:rPr>
              <a:t>Support access to a wide range of learning materials, methods and theories beyond disciplinary boundaries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ea typeface="Source Sans Pro"/>
              </a:rPr>
              <a:t>Take risks, get creative and shape your own learning experience</a:t>
            </a:r>
          </a:p>
          <a:p>
            <a:pPr>
              <a:lnSpc>
                <a:spcPct val="100000"/>
              </a:lnSpc>
            </a:pPr>
            <a:endParaRPr lang="en-US" sz="1400" dirty="0">
              <a:ea typeface="Source Sans Pro"/>
            </a:endParaRPr>
          </a:p>
        </p:txBody>
      </p:sp>
      <p:pic>
        <p:nvPicPr>
          <p:cNvPr id="8" name="Picture 7" descr="Diagram">
            <a:extLst>
              <a:ext uri="{FF2B5EF4-FFF2-40B4-BE49-F238E27FC236}">
                <a16:creationId xmlns:a16="http://schemas.microsoft.com/office/drawing/2014/main" id="{713FE632-6A85-6E4B-AAD7-145C70616E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2" r="27029"/>
          <a:stretch/>
        </p:blipFill>
        <p:spPr>
          <a:xfrm>
            <a:off x="8162958" y="1140193"/>
            <a:ext cx="3857476" cy="4436642"/>
          </a:xfrm>
          <a:custGeom>
            <a:avLst/>
            <a:gdLst/>
            <a:ahLst/>
            <a:cxnLst/>
            <a:rect l="l" t="t" r="r" b="b"/>
            <a:pathLst>
              <a:path w="4713922" h="5759450">
                <a:moveTo>
                  <a:pt x="0" y="0"/>
                </a:moveTo>
                <a:lnTo>
                  <a:pt x="4713922" y="0"/>
                </a:lnTo>
                <a:lnTo>
                  <a:pt x="4713922" y="5759450"/>
                </a:lnTo>
                <a:lnTo>
                  <a:pt x="0" y="57594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86462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3D8CF-D595-9543-8981-E79F87751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200" y="707815"/>
            <a:ext cx="11091600" cy="1332000"/>
          </a:xfrm>
        </p:spPr>
        <p:txBody>
          <a:bodyPr/>
          <a:lstStyle/>
          <a:p>
            <a:r>
              <a:rPr lang="en-US" dirty="0"/>
              <a:t>Our Modules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07015-76C0-734A-1688-66A179C1F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210" y="2039815"/>
            <a:ext cx="11746522" cy="4672484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ea typeface="Source Sans Pro"/>
              </a:rPr>
              <a:t>Work with students from across the university</a:t>
            </a:r>
          </a:p>
          <a:p>
            <a:r>
              <a:rPr lang="en-US" sz="2400" dirty="0">
                <a:solidFill>
                  <a:schemeClr val="tx1"/>
                </a:solidFill>
                <a:ea typeface="Source Sans Pro"/>
              </a:rPr>
              <a:t>Interdisciplinary – collaborative, problem-based, student-focused and student-led</a:t>
            </a:r>
          </a:p>
          <a:p>
            <a:r>
              <a:rPr lang="en-US" sz="2400" dirty="0">
                <a:solidFill>
                  <a:schemeClr val="tx1"/>
                </a:solidFill>
                <a:ea typeface="Source Sans Pro"/>
              </a:rPr>
              <a:t>Available to all undergraduates in years 2, 3 or 4 &amp; PGT (with home department approval)</a:t>
            </a:r>
          </a:p>
          <a:p>
            <a:r>
              <a:rPr lang="en-US" sz="2400" dirty="0">
                <a:solidFill>
                  <a:schemeClr val="tx1"/>
                </a:solidFill>
                <a:ea typeface="Source Sans Pro"/>
              </a:rPr>
              <a:t>(PGR – Contribute on an IATL Module; Postgraduate Award in Interdisciplinary Pedagogy)</a:t>
            </a:r>
          </a:p>
          <a:p>
            <a:r>
              <a:rPr lang="en-US" sz="2400" dirty="0">
                <a:solidFill>
                  <a:schemeClr val="tx1"/>
                </a:solidFill>
                <a:ea typeface="Source Sans Pro"/>
              </a:rPr>
              <a:t>Typically 2 hours / week (usually involve weekly contributors from different disciplines)</a:t>
            </a:r>
          </a:p>
          <a:p>
            <a:r>
              <a:rPr lang="en-US" sz="2400" dirty="0">
                <a:solidFill>
                  <a:schemeClr val="tx1"/>
                </a:solidFill>
                <a:ea typeface="Source Sans Pro"/>
              </a:rPr>
              <a:t>Assessments vary, though tend to be student-led, and encourage creativity , innovation and alternative research formats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ea typeface="Source Sans Pro"/>
              </a:rPr>
              <a:t>To find out more about our Assessments, please do visit our </a:t>
            </a:r>
            <a:r>
              <a:rPr lang="en-US" sz="2000" dirty="0">
                <a:solidFill>
                  <a:schemeClr val="tx1"/>
                </a:solidFill>
                <a:ea typeface="Source Sans Pro"/>
                <a:hlinkClick r:id="rId2"/>
              </a:rPr>
              <a:t>website</a:t>
            </a:r>
            <a:r>
              <a:rPr lang="en-US" sz="2000" dirty="0">
                <a:solidFill>
                  <a:schemeClr val="tx1"/>
                </a:solidFill>
                <a:ea typeface="Source Sans Pro"/>
              </a:rPr>
              <a:t>!</a:t>
            </a:r>
          </a:p>
          <a:p>
            <a:endParaRPr lang="en-US" dirty="0">
              <a:solidFill>
                <a:srgbClr val="FFFFFF">
                  <a:alpha val="60000"/>
                </a:srgbClr>
              </a:solidFill>
              <a:ea typeface="Source Sans Pro"/>
            </a:endParaRPr>
          </a:p>
          <a:p>
            <a:endParaRPr lang="en-US" dirty="0">
              <a:solidFill>
                <a:srgbClr val="FFFFFF">
                  <a:alpha val="60000"/>
                </a:srgbClr>
              </a:solidFill>
              <a:ea typeface="Source Sans Pro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9FAE5E-4529-A28D-C13C-05BE3F3B0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6602" y="219859"/>
            <a:ext cx="4141345" cy="232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9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EE0CA1-D3EE-4024-8924-687FF7C9B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colorful, clear, bright, day&#10;&#10;Description automatically generated">
            <a:extLst>
              <a:ext uri="{FF2B5EF4-FFF2-40B4-BE49-F238E27FC236}">
                <a16:creationId xmlns:a16="http://schemas.microsoft.com/office/drawing/2014/main" id="{63689944-41A9-F604-5911-FE017306C1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146" b="13584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8BA5EF-099A-47C4-B002-198EE687BC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6B9645-613A-03C9-D3ED-D4357DBD0C98}"/>
              </a:ext>
            </a:extLst>
          </p:cNvPr>
          <p:cNvSpPr txBox="1"/>
          <p:nvPr/>
        </p:nvSpPr>
        <p:spPr>
          <a:xfrm>
            <a:off x="2768755" y="3227813"/>
            <a:ext cx="7138638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800" dirty="0"/>
              <a:t>IATL Modules 2023/24</a:t>
            </a:r>
          </a:p>
          <a:p>
            <a:pPr algn="ctr"/>
            <a:r>
              <a:rPr lang="en-US" sz="4800" dirty="0">
                <a:ea typeface="Source Sans Pro"/>
              </a:rPr>
              <a:t>(SAMPLES)</a:t>
            </a:r>
          </a:p>
        </p:txBody>
      </p:sp>
    </p:spTree>
    <p:extLst>
      <p:ext uri="{BB962C8B-B14F-4D97-AF65-F5344CB8AC3E}">
        <p14:creationId xmlns:p14="http://schemas.microsoft.com/office/powerpoint/2010/main" val="2818751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7CAB9F-9EF7-18D1-01F9-54DBE7054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1" y="580363"/>
            <a:ext cx="5827481" cy="133305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300" dirty="0"/>
              <a:t>Understanding Wellbeing</a:t>
            </a:r>
            <a:br>
              <a:rPr lang="en-US" sz="3700" dirty="0"/>
            </a:br>
            <a:r>
              <a:rPr lang="en-US" sz="2500" dirty="0"/>
              <a:t>IL028/IL128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3A36C91-2C46-2156-56E7-01D7B882A3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4" r="-2" b="-2"/>
          <a:stretch/>
        </p:blipFill>
        <p:spPr>
          <a:xfrm>
            <a:off x="1052668" y="1759181"/>
            <a:ext cx="4816593" cy="3157229"/>
          </a:xfrm>
          <a:custGeom>
            <a:avLst/>
            <a:gdLst/>
            <a:ahLst/>
            <a:cxnLst/>
            <a:rect l="l" t="t" r="r" b="b"/>
            <a:pathLst>
              <a:path w="5773738" h="3779838">
                <a:moveTo>
                  <a:pt x="0" y="0"/>
                </a:moveTo>
                <a:lnTo>
                  <a:pt x="5773738" y="0"/>
                </a:lnTo>
                <a:lnTo>
                  <a:pt x="5773738" y="3779838"/>
                </a:lnTo>
                <a:lnTo>
                  <a:pt x="0" y="3779838"/>
                </a:lnTo>
                <a:close/>
              </a:path>
            </a:pathLst>
          </a:cu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FAC7041-9B69-77A7-3C49-7CE272714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4819" y="312777"/>
            <a:ext cx="4686415" cy="535258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Source Sans Pro"/>
              </a:rPr>
              <a:t>This module analyses the concept of wellbeing from the perspective of several disciplines.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Source Sans Pro"/>
              </a:rPr>
              <a:t>It explores the benefits of taking an interdisciplinary and holistic approach to this topic and includes contributions from: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  <a:ea typeface="Source Sans Pro"/>
              </a:rPr>
              <a:t>Guest lecturers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  <a:ea typeface="Source Sans Pro"/>
              </a:rPr>
              <a:t>Counselling Team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  <a:ea typeface="Source Sans Pro"/>
              </a:rPr>
              <a:t>Warwick Sports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  <a:ea typeface="Source Sans Pro"/>
              </a:rPr>
              <a:t>Arts Centre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E6AA126-9DDC-4FBE-AEE6-8D0E982B0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2295" y="6121100"/>
            <a:ext cx="1080000" cy="736900"/>
          </a:xfrm>
          <a:custGeom>
            <a:avLst/>
            <a:gdLst>
              <a:gd name="connsiteX0" fmla="*/ 540000 w 1080000"/>
              <a:gd name="connsiteY0" fmla="*/ 0 h 736900"/>
              <a:gd name="connsiteX1" fmla="*/ 1080000 w 1080000"/>
              <a:gd name="connsiteY1" fmla="*/ 540000 h 736900"/>
              <a:gd name="connsiteX2" fmla="*/ 1069029 w 1080000"/>
              <a:gd name="connsiteY2" fmla="*/ 648829 h 736900"/>
              <a:gd name="connsiteX3" fmla="*/ 1041691 w 1080000"/>
              <a:gd name="connsiteY3" fmla="*/ 736900 h 736900"/>
              <a:gd name="connsiteX4" fmla="*/ 38310 w 1080000"/>
              <a:gd name="connsiteY4" fmla="*/ 736900 h 736900"/>
              <a:gd name="connsiteX5" fmla="*/ 10971 w 1080000"/>
              <a:gd name="connsiteY5" fmla="*/ 648829 h 736900"/>
              <a:gd name="connsiteX6" fmla="*/ 0 w 1080000"/>
              <a:gd name="connsiteY6" fmla="*/ 540000 h 736900"/>
              <a:gd name="connsiteX7" fmla="*/ 540000 w 1080000"/>
              <a:gd name="connsiteY7" fmla="*/ 0 h 7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0000" h="736900">
                <a:moveTo>
                  <a:pt x="540000" y="0"/>
                </a:moveTo>
                <a:cubicBezTo>
                  <a:pt x="838234" y="0"/>
                  <a:pt x="1080000" y="241766"/>
                  <a:pt x="1080000" y="540000"/>
                </a:cubicBezTo>
                <a:cubicBezTo>
                  <a:pt x="1080000" y="577280"/>
                  <a:pt x="1076223" y="613676"/>
                  <a:pt x="1069029" y="648829"/>
                </a:cubicBezTo>
                <a:lnTo>
                  <a:pt x="1041691" y="736900"/>
                </a:lnTo>
                <a:lnTo>
                  <a:pt x="38310" y="736900"/>
                </a:lnTo>
                <a:lnTo>
                  <a:pt x="10971" y="648829"/>
                </a:lnTo>
                <a:cubicBezTo>
                  <a:pt x="3778" y="613676"/>
                  <a:pt x="0" y="577280"/>
                  <a:pt x="0" y="540000"/>
                </a:cubicBezTo>
                <a:cubicBezTo>
                  <a:pt x="0" y="241766"/>
                  <a:pt x="241766" y="0"/>
                  <a:pt x="5400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76200" dir="1926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0" name="Table 11">
            <a:extLst>
              <a:ext uri="{FF2B5EF4-FFF2-40B4-BE49-F238E27FC236}">
                <a16:creationId xmlns:a16="http://schemas.microsoft.com/office/drawing/2014/main" id="{F97D8405-2AEA-1FDA-51DC-77F83554E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117785"/>
              </p:ext>
            </p:extLst>
          </p:nvPr>
        </p:nvGraphicFramePr>
        <p:xfrm>
          <a:off x="4637903" y="5163463"/>
          <a:ext cx="7337555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5404">
                  <a:extLst>
                    <a:ext uri="{9D8B030D-6E8A-4147-A177-3AD203B41FA5}">
                      <a16:colId xmlns:a16="http://schemas.microsoft.com/office/drawing/2014/main" val="3638695208"/>
                    </a:ext>
                  </a:extLst>
                </a:gridCol>
                <a:gridCol w="5142151">
                  <a:extLst>
                    <a:ext uri="{9D8B030D-6E8A-4147-A177-3AD203B41FA5}">
                      <a16:colId xmlns:a16="http://schemas.microsoft.com/office/drawing/2014/main" val="1926659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Convenor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 Lorenzo Serini and Dr Amanda Edwards (IATL)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638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Autumn 2023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339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Assessment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Student Devised Assessment &amp; Writing Piece OR Video (plus commentary)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781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036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C3AC5-E5C5-FE62-9204-693BA84E2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Forms of Identity: </a:t>
            </a:r>
            <a:br>
              <a:rPr lang="en-US" dirty="0"/>
            </a:br>
            <a:r>
              <a:rPr lang="en-US" dirty="0"/>
              <a:t>An Interdisciplinary Approach</a:t>
            </a:r>
            <a:br>
              <a:rPr lang="en-US" dirty="0"/>
            </a:br>
            <a:r>
              <a:rPr lang="en-US" sz="2500" dirty="0"/>
              <a:t>IL001/IL101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B6E0E5E-2286-F853-698A-E40F222622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53076" y="420902"/>
            <a:ext cx="2659798" cy="1770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165A36C-7461-139A-00D1-77C47CD3D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977604"/>
              </p:ext>
            </p:extLst>
          </p:nvPr>
        </p:nvGraphicFramePr>
        <p:xfrm>
          <a:off x="6985686" y="5175397"/>
          <a:ext cx="5035401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1642">
                  <a:extLst>
                    <a:ext uri="{9D8B030D-6E8A-4147-A177-3AD203B41FA5}">
                      <a16:colId xmlns:a16="http://schemas.microsoft.com/office/drawing/2014/main" val="976477909"/>
                    </a:ext>
                  </a:extLst>
                </a:gridCol>
                <a:gridCol w="3623759">
                  <a:extLst>
                    <a:ext uri="{9D8B030D-6E8A-4147-A177-3AD203B41FA5}">
                      <a16:colId xmlns:a16="http://schemas.microsoft.com/office/drawing/2014/main" val="410106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Convenor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 Heather Meyer (IATL)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9372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Spring 2024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946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Assessment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Interdisciplinary Critical Response &amp; Student Devised Assessment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06442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7409EDB-ED0B-E043-7CFC-820B51E581F3}"/>
              </a:ext>
            </a:extLst>
          </p:cNvPr>
          <p:cNvSpPr txBox="1"/>
          <p:nvPr/>
        </p:nvSpPr>
        <p:spPr>
          <a:xfrm>
            <a:off x="742043" y="2719614"/>
            <a:ext cx="683441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Source Sans Pro"/>
              </a:rPr>
              <a:t>This module offers a look at the topic of Identity through a number of different perspectives.</a:t>
            </a:r>
          </a:p>
          <a:p>
            <a:endParaRPr lang="en-US" dirty="0">
              <a:ea typeface="Source Sans Pro"/>
            </a:endParaRPr>
          </a:p>
          <a:p>
            <a:r>
              <a:rPr lang="en-US" dirty="0">
                <a:ea typeface="Source Sans Pro"/>
              </a:rPr>
              <a:t>Each week, a new disciplinary specialist will introduce you to a new approach to Identity. </a:t>
            </a:r>
          </a:p>
          <a:p>
            <a:endParaRPr lang="en-US" dirty="0">
              <a:ea typeface="Source Sans Pro"/>
            </a:endParaRPr>
          </a:p>
          <a:p>
            <a:r>
              <a:rPr lang="en-US" dirty="0">
                <a:ea typeface="Source Sans Pro"/>
              </a:rPr>
              <a:t>You will be encouraged to synthesize this learning to understanding the topic in an interdisciplinary way.</a:t>
            </a:r>
          </a:p>
        </p:txBody>
      </p:sp>
    </p:spTree>
    <p:extLst>
      <p:ext uri="{BB962C8B-B14F-4D97-AF65-F5344CB8AC3E}">
        <p14:creationId xmlns:p14="http://schemas.microsoft.com/office/powerpoint/2010/main" val="2274365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C80BB0-8BEF-FF5B-D80E-80FCD0E27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6232524" cy="984953"/>
          </a:xfrm>
        </p:spPr>
        <p:txBody>
          <a:bodyPr wrap="square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Reinventing Education</a:t>
            </a:r>
            <a:br>
              <a:rPr lang="en-US" dirty="0"/>
            </a:br>
            <a:r>
              <a:rPr lang="en-US" sz="2500" dirty="0"/>
              <a:t>IL008/IL108</a:t>
            </a:r>
            <a:endParaRPr lang="en-US" sz="25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D9C47-7EA8-BC37-2596-E3447CBC4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131" y="1814181"/>
            <a:ext cx="5210328" cy="3758254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  <a:ea typeface="Source Sans Pro"/>
              </a:rPr>
              <a:t>On this module you will reflect on your own educational experiences and be asked to design and justify new educational modules that provide a better fit with our contemporary ways of living.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  <a:ea typeface="Source Sans Pro"/>
              </a:rPr>
              <a:t>You will challenge existing theories on education, and have the opportunity to create your own educational utopia (or dystopia).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D5650F7-D86C-1C53-5C8E-99262E431D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29" r="12520" b="-2"/>
          <a:stretch/>
        </p:blipFill>
        <p:spPr>
          <a:xfrm>
            <a:off x="5588000" y="862806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8" name="Group 11">
            <a:extLst>
              <a:ext uri="{FF2B5EF4-FFF2-40B4-BE49-F238E27FC236}">
                <a16:creationId xmlns:a16="http://schemas.microsoft.com/office/drawing/2014/main" id="{183B29DA-9BB8-4BA8-B8E1-8C2B54407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02496F8-166D-469A-8040-08608013BF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23E648A7-A02A-4DC7-9FEC-489F1BA6F7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4EF573B1-38BC-4C7B-894C-BE3864A04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47A77D8-817B-4A9F-86AA-FE781E813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466189B-E383-B57B-1BD5-FD0529CDB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815226"/>
              </p:ext>
            </p:extLst>
          </p:nvPr>
        </p:nvGraphicFramePr>
        <p:xfrm>
          <a:off x="132433" y="5161508"/>
          <a:ext cx="5495957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2714">
                  <a:extLst>
                    <a:ext uri="{9D8B030D-6E8A-4147-A177-3AD203B41FA5}">
                      <a16:colId xmlns:a16="http://schemas.microsoft.com/office/drawing/2014/main" val="3941920488"/>
                    </a:ext>
                  </a:extLst>
                </a:gridCol>
                <a:gridCol w="3373243">
                  <a:extLst>
                    <a:ext uri="{9D8B030D-6E8A-4147-A177-3AD203B41FA5}">
                      <a16:colId xmlns:a16="http://schemas.microsoft.com/office/drawing/2014/main" val="1263761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Convenor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Naomi de la Tour (IATL)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304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Spring 2024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799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Assessment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Discussion &amp; Educational Utopia/Dystopia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775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087725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Sitka Heading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7093</TotalTime>
  <Words>937</Words>
  <Application>Microsoft Office PowerPoint</Application>
  <PresentationFormat>Widescreen</PresentationFormat>
  <Paragraphs>144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Avenir Next LT Pro Demi</vt:lpstr>
      <vt:lpstr>Bookman Old Style</vt:lpstr>
      <vt:lpstr>Calibri</vt:lpstr>
      <vt:lpstr>Calibri Light</vt:lpstr>
      <vt:lpstr>Sitka Heading</vt:lpstr>
      <vt:lpstr>Source Sans Pro</vt:lpstr>
      <vt:lpstr>3DFloatVTI</vt:lpstr>
      <vt:lpstr>Office Theme</vt:lpstr>
      <vt:lpstr>CONNECT,  COLLABORATE  &amp; CREATE:  Get involved with the  Institute for Advanced Teaching and Learning  (IATL)  </vt:lpstr>
      <vt:lpstr>Connect, Collaborate  &amp; Create:  What is IATL?</vt:lpstr>
      <vt:lpstr>Take an IATL Module</vt:lpstr>
      <vt:lpstr>What is Interdisciplinarity?  How do we achieve it in IATL modules?</vt:lpstr>
      <vt:lpstr>Our Modules</vt:lpstr>
      <vt:lpstr>PowerPoint Presentation</vt:lpstr>
      <vt:lpstr>Understanding Wellbeing IL028/IL128</vt:lpstr>
      <vt:lpstr>Forms of Identity:  An Interdisciplinary Approach IL001/IL101</vt:lpstr>
      <vt:lpstr>Reinventing Education IL008/IL108</vt:lpstr>
      <vt:lpstr>The Science of Music IL016/IL116</vt:lpstr>
      <vt:lpstr>Genetics: Science &amp; Society IL023/IL123</vt:lpstr>
      <vt:lpstr>Global Connections: A Transdisciplinary Approach IL014 / IL114 </vt:lpstr>
      <vt:lpstr>Serious Tabletop Game Design and Development IL031/IL131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Co-Creation at IATL</vt:lpstr>
      <vt:lpstr>Project Support</vt:lpstr>
      <vt:lpstr>Student Research - Daniel</vt:lpstr>
      <vt:lpstr>Student Research - Rachel</vt:lpstr>
      <vt:lpstr>Student &amp; Staff Co-Created Project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Messaoud, Gillian</dc:creator>
  <cp:lastModifiedBy>Wale, Joanne</cp:lastModifiedBy>
  <cp:revision>1237</cp:revision>
  <dcterms:created xsi:type="dcterms:W3CDTF">2022-05-06T19:45:12Z</dcterms:created>
  <dcterms:modified xsi:type="dcterms:W3CDTF">2023-09-26T10:19:21Z</dcterms:modified>
</cp:coreProperties>
</file>