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35"/>
  </p:notesMasterIdLst>
  <p:sldIdLst>
    <p:sldId id="296" r:id="rId5"/>
    <p:sldId id="311" r:id="rId6"/>
    <p:sldId id="313" r:id="rId7"/>
    <p:sldId id="361" r:id="rId8"/>
    <p:sldId id="362" r:id="rId9"/>
    <p:sldId id="314" r:id="rId10"/>
    <p:sldId id="315" r:id="rId11"/>
    <p:sldId id="353" r:id="rId12"/>
    <p:sldId id="363" r:id="rId13"/>
    <p:sldId id="364" r:id="rId14"/>
    <p:sldId id="365" r:id="rId15"/>
    <p:sldId id="368" r:id="rId16"/>
    <p:sldId id="366" r:id="rId17"/>
    <p:sldId id="367" r:id="rId18"/>
    <p:sldId id="369" r:id="rId19"/>
    <p:sldId id="370" r:id="rId20"/>
    <p:sldId id="371" r:id="rId21"/>
    <p:sldId id="355" r:id="rId22"/>
    <p:sldId id="322" r:id="rId23"/>
    <p:sldId id="324" r:id="rId24"/>
    <p:sldId id="325" r:id="rId25"/>
    <p:sldId id="359" r:id="rId26"/>
    <p:sldId id="342" r:id="rId27"/>
    <p:sldId id="358" r:id="rId28"/>
    <p:sldId id="343" r:id="rId29"/>
    <p:sldId id="372" r:id="rId30"/>
    <p:sldId id="376" r:id="rId31"/>
    <p:sldId id="377" r:id="rId32"/>
    <p:sldId id="378" r:id="rId33"/>
    <p:sldId id="360" r:id="rId34"/>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917A"/>
    <a:srgbClr val="47AF94"/>
    <a:srgbClr val="7ECBB6"/>
    <a:srgbClr val="F47920"/>
    <a:srgbClr val="E86741"/>
    <a:srgbClr val="E174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7"/>
    <p:restoredTop sz="80935" autoAdjust="0"/>
  </p:normalViewPr>
  <p:slideViewPr>
    <p:cSldViewPr snapToGrid="0" snapToObjects="1">
      <p:cViewPr varScale="1">
        <p:scale>
          <a:sx n="81" d="100"/>
          <a:sy n="81" d="100"/>
        </p:scale>
        <p:origin x="1272" y="84"/>
      </p:cViewPr>
      <p:guideLst>
        <p:guide orient="horz" pos="305"/>
        <p:guide pos="612"/>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9AD634-B286-CF4C-B608-BAEDD7C846A9}" type="datetimeFigureOut">
              <a:rPr lang="en-US" smtClean="0"/>
              <a:t>10/16/2023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1</a:t>
            </a:fld>
            <a:endParaRPr lang="en-US"/>
          </a:p>
        </p:txBody>
      </p:sp>
    </p:spTree>
    <p:extLst>
      <p:ext uri="{BB962C8B-B14F-4D97-AF65-F5344CB8AC3E}">
        <p14:creationId xmlns:p14="http://schemas.microsoft.com/office/powerpoint/2010/main" val="448324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5"/>
          </p:nvPr>
        </p:nvSpPr>
        <p:spPr/>
        <p:txBody>
          <a:bodyPr/>
          <a:lstStyle/>
          <a:p>
            <a:fld id="{008B6ED8-9D91-5E4C-8236-27D5494AAD9C}" type="slidenum">
              <a:rPr lang="en-US" smtClean="0"/>
              <a:t>10</a:t>
            </a:fld>
            <a:endParaRPr lang="en-US"/>
          </a:p>
        </p:txBody>
      </p:sp>
    </p:spTree>
    <p:extLst>
      <p:ext uri="{BB962C8B-B14F-4D97-AF65-F5344CB8AC3E}">
        <p14:creationId xmlns:p14="http://schemas.microsoft.com/office/powerpoint/2010/main" val="27107279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5"/>
          </p:nvPr>
        </p:nvSpPr>
        <p:spPr/>
        <p:txBody>
          <a:bodyPr/>
          <a:lstStyle/>
          <a:p>
            <a:fld id="{008B6ED8-9D91-5E4C-8236-27D5494AAD9C}" type="slidenum">
              <a:rPr lang="en-US" smtClean="0"/>
              <a:t>11</a:t>
            </a:fld>
            <a:endParaRPr lang="en-US"/>
          </a:p>
        </p:txBody>
      </p:sp>
    </p:spTree>
    <p:extLst>
      <p:ext uri="{BB962C8B-B14F-4D97-AF65-F5344CB8AC3E}">
        <p14:creationId xmlns:p14="http://schemas.microsoft.com/office/powerpoint/2010/main" val="11898231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12</a:t>
            </a:fld>
            <a:endParaRPr lang="en-US"/>
          </a:p>
        </p:txBody>
      </p:sp>
    </p:spTree>
    <p:extLst>
      <p:ext uri="{BB962C8B-B14F-4D97-AF65-F5344CB8AC3E}">
        <p14:creationId xmlns:p14="http://schemas.microsoft.com/office/powerpoint/2010/main" val="611440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5"/>
          </p:nvPr>
        </p:nvSpPr>
        <p:spPr/>
        <p:txBody>
          <a:bodyPr/>
          <a:lstStyle/>
          <a:p>
            <a:fld id="{008B6ED8-9D91-5E4C-8236-27D5494AAD9C}" type="slidenum">
              <a:rPr lang="en-US" smtClean="0"/>
              <a:t>13</a:t>
            </a:fld>
            <a:endParaRPr lang="en-US"/>
          </a:p>
        </p:txBody>
      </p:sp>
    </p:spTree>
    <p:extLst>
      <p:ext uri="{BB962C8B-B14F-4D97-AF65-F5344CB8AC3E}">
        <p14:creationId xmlns:p14="http://schemas.microsoft.com/office/powerpoint/2010/main" val="30442963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5"/>
          </p:nvPr>
        </p:nvSpPr>
        <p:spPr/>
        <p:txBody>
          <a:bodyPr/>
          <a:lstStyle/>
          <a:p>
            <a:fld id="{008B6ED8-9D91-5E4C-8236-27D5494AAD9C}" type="slidenum">
              <a:rPr lang="en-US" smtClean="0"/>
              <a:t>14</a:t>
            </a:fld>
            <a:endParaRPr lang="en-US"/>
          </a:p>
        </p:txBody>
      </p:sp>
    </p:spTree>
    <p:extLst>
      <p:ext uri="{BB962C8B-B14F-4D97-AF65-F5344CB8AC3E}">
        <p14:creationId xmlns:p14="http://schemas.microsoft.com/office/powerpoint/2010/main" val="16159644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5"/>
          </p:nvPr>
        </p:nvSpPr>
        <p:spPr/>
        <p:txBody>
          <a:bodyPr/>
          <a:lstStyle/>
          <a:p>
            <a:fld id="{008B6ED8-9D91-5E4C-8236-27D5494AAD9C}" type="slidenum">
              <a:rPr lang="en-US" smtClean="0"/>
              <a:t>15</a:t>
            </a:fld>
            <a:endParaRPr lang="en-US"/>
          </a:p>
        </p:txBody>
      </p:sp>
    </p:spTree>
    <p:extLst>
      <p:ext uri="{BB962C8B-B14F-4D97-AF65-F5344CB8AC3E}">
        <p14:creationId xmlns:p14="http://schemas.microsoft.com/office/powerpoint/2010/main" val="5034145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5"/>
          </p:nvPr>
        </p:nvSpPr>
        <p:spPr/>
        <p:txBody>
          <a:bodyPr/>
          <a:lstStyle/>
          <a:p>
            <a:fld id="{008B6ED8-9D91-5E4C-8236-27D5494AAD9C}" type="slidenum">
              <a:rPr lang="en-US" smtClean="0"/>
              <a:t>16</a:t>
            </a:fld>
            <a:endParaRPr lang="en-US"/>
          </a:p>
        </p:txBody>
      </p:sp>
    </p:spTree>
    <p:extLst>
      <p:ext uri="{BB962C8B-B14F-4D97-AF65-F5344CB8AC3E}">
        <p14:creationId xmlns:p14="http://schemas.microsoft.com/office/powerpoint/2010/main" val="19376234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5"/>
          </p:nvPr>
        </p:nvSpPr>
        <p:spPr/>
        <p:txBody>
          <a:bodyPr/>
          <a:lstStyle/>
          <a:p>
            <a:fld id="{008B6ED8-9D91-5E4C-8236-27D5494AAD9C}" type="slidenum">
              <a:rPr lang="en-US" smtClean="0"/>
              <a:t>17</a:t>
            </a:fld>
            <a:endParaRPr lang="en-US"/>
          </a:p>
        </p:txBody>
      </p:sp>
    </p:spTree>
    <p:extLst>
      <p:ext uri="{BB962C8B-B14F-4D97-AF65-F5344CB8AC3E}">
        <p14:creationId xmlns:p14="http://schemas.microsoft.com/office/powerpoint/2010/main" val="20266576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18</a:t>
            </a:fld>
            <a:endParaRPr lang="en-US"/>
          </a:p>
        </p:txBody>
      </p:sp>
    </p:spTree>
    <p:extLst>
      <p:ext uri="{BB962C8B-B14F-4D97-AF65-F5344CB8AC3E}">
        <p14:creationId xmlns:p14="http://schemas.microsoft.com/office/powerpoint/2010/main" val="99183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19</a:t>
            </a:fld>
            <a:endParaRPr lang="en-US"/>
          </a:p>
        </p:txBody>
      </p:sp>
    </p:spTree>
    <p:extLst>
      <p:ext uri="{BB962C8B-B14F-4D97-AF65-F5344CB8AC3E}">
        <p14:creationId xmlns:p14="http://schemas.microsoft.com/office/powerpoint/2010/main" val="4258627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2</a:t>
            </a:fld>
            <a:endParaRPr lang="en-US"/>
          </a:p>
        </p:txBody>
      </p:sp>
    </p:spTree>
    <p:extLst>
      <p:ext uri="{BB962C8B-B14F-4D97-AF65-F5344CB8AC3E}">
        <p14:creationId xmlns:p14="http://schemas.microsoft.com/office/powerpoint/2010/main" val="7466847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20</a:t>
            </a:fld>
            <a:endParaRPr lang="en-US"/>
          </a:p>
        </p:txBody>
      </p:sp>
    </p:spTree>
    <p:extLst>
      <p:ext uri="{BB962C8B-B14F-4D97-AF65-F5344CB8AC3E}">
        <p14:creationId xmlns:p14="http://schemas.microsoft.com/office/powerpoint/2010/main" val="12553308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21</a:t>
            </a:fld>
            <a:endParaRPr lang="en-US"/>
          </a:p>
        </p:txBody>
      </p:sp>
    </p:spTree>
    <p:extLst>
      <p:ext uri="{BB962C8B-B14F-4D97-AF65-F5344CB8AC3E}">
        <p14:creationId xmlns:p14="http://schemas.microsoft.com/office/powerpoint/2010/main" val="10475719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22</a:t>
            </a:fld>
            <a:endParaRPr lang="en-US"/>
          </a:p>
        </p:txBody>
      </p:sp>
    </p:spTree>
    <p:extLst>
      <p:ext uri="{BB962C8B-B14F-4D97-AF65-F5344CB8AC3E}">
        <p14:creationId xmlns:p14="http://schemas.microsoft.com/office/powerpoint/2010/main" val="35036612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5"/>
          </p:nvPr>
        </p:nvSpPr>
        <p:spPr/>
        <p:txBody>
          <a:bodyPr/>
          <a:lstStyle/>
          <a:p>
            <a:fld id="{008B6ED8-9D91-5E4C-8236-27D5494AAD9C}" type="slidenum">
              <a:rPr lang="en-US" smtClean="0"/>
              <a:t>23</a:t>
            </a:fld>
            <a:endParaRPr lang="en-US"/>
          </a:p>
        </p:txBody>
      </p:sp>
    </p:spTree>
    <p:extLst>
      <p:ext uri="{BB962C8B-B14F-4D97-AF65-F5344CB8AC3E}">
        <p14:creationId xmlns:p14="http://schemas.microsoft.com/office/powerpoint/2010/main" val="33645852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008B6ED8-9D91-5E4C-8236-27D5494AAD9C}" type="slidenum">
              <a:rPr lang="en-US" smtClean="0"/>
              <a:t>24</a:t>
            </a:fld>
            <a:endParaRPr lang="en-US"/>
          </a:p>
        </p:txBody>
      </p:sp>
    </p:spTree>
    <p:extLst>
      <p:ext uri="{BB962C8B-B14F-4D97-AF65-F5344CB8AC3E}">
        <p14:creationId xmlns:p14="http://schemas.microsoft.com/office/powerpoint/2010/main" val="12858063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25</a:t>
            </a:fld>
            <a:endParaRPr lang="en-US"/>
          </a:p>
        </p:txBody>
      </p:sp>
    </p:spTree>
    <p:extLst>
      <p:ext uri="{BB962C8B-B14F-4D97-AF65-F5344CB8AC3E}">
        <p14:creationId xmlns:p14="http://schemas.microsoft.com/office/powerpoint/2010/main" val="20921940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for questions. </a:t>
            </a:r>
          </a:p>
        </p:txBody>
      </p:sp>
      <p:sp>
        <p:nvSpPr>
          <p:cNvPr id="4" name="Slide Number Placeholder 3"/>
          <p:cNvSpPr>
            <a:spLocks noGrp="1"/>
          </p:cNvSpPr>
          <p:nvPr>
            <p:ph type="sldNum" sz="quarter" idx="10"/>
          </p:nvPr>
        </p:nvSpPr>
        <p:spPr/>
        <p:txBody>
          <a:bodyPr/>
          <a:lstStyle/>
          <a:p>
            <a:fld id="{008B6ED8-9D91-5E4C-8236-27D5494AAD9C}" type="slidenum">
              <a:rPr lang="en-US" smtClean="0"/>
              <a:t>26</a:t>
            </a:fld>
            <a:endParaRPr lang="en-US"/>
          </a:p>
        </p:txBody>
      </p:sp>
    </p:spTree>
    <p:extLst>
      <p:ext uri="{BB962C8B-B14F-4D97-AF65-F5344CB8AC3E}">
        <p14:creationId xmlns:p14="http://schemas.microsoft.com/office/powerpoint/2010/main" val="14594128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27</a:t>
            </a:fld>
            <a:endParaRPr lang="en-US"/>
          </a:p>
        </p:txBody>
      </p:sp>
    </p:spTree>
    <p:extLst>
      <p:ext uri="{BB962C8B-B14F-4D97-AF65-F5344CB8AC3E}">
        <p14:creationId xmlns:p14="http://schemas.microsoft.com/office/powerpoint/2010/main" val="28316109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28</a:t>
            </a:fld>
            <a:endParaRPr lang="en-US"/>
          </a:p>
        </p:txBody>
      </p:sp>
    </p:spTree>
    <p:extLst>
      <p:ext uri="{BB962C8B-B14F-4D97-AF65-F5344CB8AC3E}">
        <p14:creationId xmlns:p14="http://schemas.microsoft.com/office/powerpoint/2010/main" val="6858049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29</a:t>
            </a:fld>
            <a:endParaRPr lang="en-US"/>
          </a:p>
        </p:txBody>
      </p:sp>
    </p:spTree>
    <p:extLst>
      <p:ext uri="{BB962C8B-B14F-4D97-AF65-F5344CB8AC3E}">
        <p14:creationId xmlns:p14="http://schemas.microsoft.com/office/powerpoint/2010/main" val="4051099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008B6ED8-9D91-5E4C-8236-27D5494AAD9C}" type="slidenum">
              <a:rPr lang="en-US" smtClean="0"/>
              <a:t>3</a:t>
            </a:fld>
            <a:endParaRPr lang="en-US"/>
          </a:p>
        </p:txBody>
      </p:sp>
    </p:spTree>
    <p:extLst>
      <p:ext uri="{BB962C8B-B14F-4D97-AF65-F5344CB8AC3E}">
        <p14:creationId xmlns:p14="http://schemas.microsoft.com/office/powerpoint/2010/main" val="20564000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30</a:t>
            </a:fld>
            <a:endParaRPr lang="en-US"/>
          </a:p>
        </p:txBody>
      </p:sp>
    </p:spTree>
    <p:extLst>
      <p:ext uri="{BB962C8B-B14F-4D97-AF65-F5344CB8AC3E}">
        <p14:creationId xmlns:p14="http://schemas.microsoft.com/office/powerpoint/2010/main" val="2991837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008B6ED8-9D91-5E4C-8236-27D5494AAD9C}" type="slidenum">
              <a:rPr lang="en-US" smtClean="0"/>
              <a:t>4</a:t>
            </a:fld>
            <a:endParaRPr lang="en-US"/>
          </a:p>
        </p:txBody>
      </p:sp>
    </p:spTree>
    <p:extLst>
      <p:ext uri="{BB962C8B-B14F-4D97-AF65-F5344CB8AC3E}">
        <p14:creationId xmlns:p14="http://schemas.microsoft.com/office/powerpoint/2010/main" val="4289447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008B6ED8-9D91-5E4C-8236-27D5494AAD9C}" type="slidenum">
              <a:rPr lang="en-US" smtClean="0"/>
              <a:t>5</a:t>
            </a:fld>
            <a:endParaRPr lang="en-US"/>
          </a:p>
        </p:txBody>
      </p:sp>
    </p:spTree>
    <p:extLst>
      <p:ext uri="{BB962C8B-B14F-4D97-AF65-F5344CB8AC3E}">
        <p14:creationId xmlns:p14="http://schemas.microsoft.com/office/powerpoint/2010/main" val="27852751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6</a:t>
            </a:fld>
            <a:endParaRPr lang="en-US"/>
          </a:p>
        </p:txBody>
      </p:sp>
    </p:spTree>
    <p:extLst>
      <p:ext uri="{BB962C8B-B14F-4D97-AF65-F5344CB8AC3E}">
        <p14:creationId xmlns:p14="http://schemas.microsoft.com/office/powerpoint/2010/main" val="4291746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7</a:t>
            </a:fld>
            <a:endParaRPr lang="en-US"/>
          </a:p>
        </p:txBody>
      </p:sp>
    </p:spTree>
    <p:extLst>
      <p:ext uri="{BB962C8B-B14F-4D97-AF65-F5344CB8AC3E}">
        <p14:creationId xmlns:p14="http://schemas.microsoft.com/office/powerpoint/2010/main" val="29080187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8</a:t>
            </a:fld>
            <a:endParaRPr lang="en-US"/>
          </a:p>
        </p:txBody>
      </p:sp>
    </p:spTree>
    <p:extLst>
      <p:ext uri="{BB962C8B-B14F-4D97-AF65-F5344CB8AC3E}">
        <p14:creationId xmlns:p14="http://schemas.microsoft.com/office/powerpoint/2010/main" val="1519306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5"/>
          </p:nvPr>
        </p:nvSpPr>
        <p:spPr/>
        <p:txBody>
          <a:bodyPr/>
          <a:lstStyle/>
          <a:p>
            <a:fld id="{008B6ED8-9D91-5E4C-8236-27D5494AAD9C}" type="slidenum">
              <a:rPr lang="en-US" smtClean="0"/>
              <a:t>9</a:t>
            </a:fld>
            <a:endParaRPr lang="en-US"/>
          </a:p>
        </p:txBody>
      </p:sp>
    </p:spTree>
    <p:extLst>
      <p:ext uri="{BB962C8B-B14F-4D97-AF65-F5344CB8AC3E}">
        <p14:creationId xmlns:p14="http://schemas.microsoft.com/office/powerpoint/2010/main" val="9719466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dirty="0"/>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dirty="0"/>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sp>
        <p:nvSpPr>
          <p:cNvPr id="22" name="Text Placeholder 21"/>
          <p:cNvSpPr>
            <a:spLocks noGrp="1"/>
          </p:cNvSpPr>
          <p:nvPr>
            <p:ph type="body" sz="quarter" idx="13" hasCustomPrompt="1"/>
          </p:nvPr>
        </p:nvSpPr>
        <p:spPr>
          <a:xfrm>
            <a:off x="884241" y="2324358"/>
            <a:ext cx="7642141"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7ECBB6"/>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884242" y="1641014"/>
            <a:ext cx="5030784" cy="380867"/>
          </a:xfrm>
          <a:prstGeom prst="rect">
            <a:avLst/>
          </a:prstGeom>
        </p:spPr>
        <p:txBody>
          <a:bodyPr/>
          <a:lstStyle>
            <a:lvl1pPr marL="0" indent="0">
              <a:buFontTx/>
              <a:buNone/>
              <a:defRPr sz="2000" b="1" i="0" baseline="0">
                <a:solidFill>
                  <a:srgbClr val="7ECBB6"/>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926412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9143657" cy="5143498"/>
          </a:xfrm>
          <a:prstGeom prst="rect">
            <a:avLst/>
          </a:prstGeom>
        </p:spPr>
      </p:pic>
      <p:sp>
        <p:nvSpPr>
          <p:cNvPr id="13" name="Text Placeholder 21"/>
          <p:cNvSpPr>
            <a:spLocks noGrp="1"/>
          </p:cNvSpPr>
          <p:nvPr>
            <p:ph type="body" sz="quarter" idx="16" hasCustomPrompt="1"/>
          </p:nvPr>
        </p:nvSpPr>
        <p:spPr>
          <a:xfrm>
            <a:off x="5295255" y="964856"/>
            <a:ext cx="3351440" cy="618831"/>
          </a:xfrm>
          <a:prstGeom prst="rect">
            <a:avLst/>
          </a:prstGeom>
        </p:spPr>
        <p:txBody>
          <a:bodyPr/>
          <a:lstStyle>
            <a:lvl1pPr marL="0" marR="0" indent="0" algn="l" defTabSz="685800" rtl="0" eaLnBrk="1" fontAlgn="auto" latinLnBrk="0" hangingPunct="1">
              <a:lnSpc>
                <a:spcPct val="120000"/>
              </a:lnSpc>
              <a:spcBef>
                <a:spcPts val="0"/>
              </a:spcBef>
              <a:spcAft>
                <a:spcPts val="600"/>
              </a:spcAft>
              <a:buClr>
                <a:srgbClr val="F47920"/>
              </a:buClr>
              <a:buSzPct val="120000"/>
              <a:buFontTx/>
              <a:buNone/>
              <a:tabLst/>
              <a:defRPr sz="1200" b="1" i="0" baseline="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
        <p:nvSpPr>
          <p:cNvPr id="8" name="Picture Placeholder 7"/>
          <p:cNvSpPr>
            <a:spLocks noGrp="1"/>
          </p:cNvSpPr>
          <p:nvPr>
            <p:ph type="pic" sz="quarter" idx="10"/>
          </p:nvPr>
        </p:nvSpPr>
        <p:spPr>
          <a:xfrm>
            <a:off x="-104674" y="-505326"/>
            <a:ext cx="5125853" cy="4391526"/>
          </a:xfrm>
          <a:prstGeom prst="rect">
            <a:avLst/>
          </a:prstGeom>
        </p:spPr>
        <p:txBody>
          <a:bodyPr/>
          <a:lstStyle/>
          <a:p>
            <a:endParaRPr lang="en-US" dirty="0"/>
          </a:p>
        </p:txBody>
      </p:sp>
      <p:sp>
        <p:nvSpPr>
          <p:cNvPr id="6" name="Text Placeholder 21"/>
          <p:cNvSpPr>
            <a:spLocks noGrp="1"/>
          </p:cNvSpPr>
          <p:nvPr>
            <p:ph type="body" sz="quarter" idx="14" hasCustomPrompt="1"/>
          </p:nvPr>
        </p:nvSpPr>
        <p:spPr>
          <a:xfrm>
            <a:off x="5295254" y="455151"/>
            <a:ext cx="3351441" cy="380867"/>
          </a:xfrm>
          <a:prstGeom prst="rect">
            <a:avLst/>
          </a:prstGeom>
        </p:spPr>
        <p:txBody>
          <a:bodyPr/>
          <a:lstStyle>
            <a:lvl1pPr marL="0" indent="0">
              <a:buFontTx/>
              <a:buNone/>
              <a:defRPr sz="2000" b="1" i="0" baseline="0">
                <a:solidFill>
                  <a:srgbClr val="7ECBB6"/>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(single picture)</a:t>
            </a:r>
          </a:p>
          <a:p>
            <a:pPr lvl="0"/>
            <a:endParaRPr lang="en-US" dirty="0"/>
          </a:p>
        </p:txBody>
      </p:sp>
      <p:sp>
        <p:nvSpPr>
          <p:cNvPr id="12" name="Text Placeholder 21"/>
          <p:cNvSpPr>
            <a:spLocks noGrp="1"/>
          </p:cNvSpPr>
          <p:nvPr>
            <p:ph type="body" sz="quarter" idx="15" hasCustomPrompt="1"/>
          </p:nvPr>
        </p:nvSpPr>
        <p:spPr>
          <a:xfrm>
            <a:off x="5295255" y="1583687"/>
            <a:ext cx="3351440" cy="1516473"/>
          </a:xfrm>
          <a:prstGeom prst="rect">
            <a:avLst/>
          </a:prstGeom>
        </p:spPr>
        <p:txBody>
          <a:bodyPr/>
          <a:lstStyle>
            <a:lvl1pPr marL="0" marR="0" indent="0" algn="l" defTabSz="685800" rtl="0" eaLnBrk="1" fontAlgn="auto" latinLnBrk="0" hangingPunct="1">
              <a:lnSpc>
                <a:spcPct val="120000"/>
              </a:lnSpc>
              <a:spcBef>
                <a:spcPts val="0"/>
              </a:spcBef>
              <a:spcAft>
                <a:spcPts val="600"/>
              </a:spcAft>
              <a:buClr>
                <a:srgbClr val="F47920"/>
              </a:buClr>
              <a:buSzPct val="120000"/>
              <a:buFontTx/>
              <a:buNone/>
              <a:tabLst/>
              <a:defRPr sz="1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 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p:txBody>
      </p:sp>
    </p:spTree>
    <p:extLst>
      <p:ext uri="{BB962C8B-B14F-4D97-AF65-F5344CB8AC3E}">
        <p14:creationId xmlns:p14="http://schemas.microsoft.com/office/powerpoint/2010/main" val="1339361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9143657" cy="5143498"/>
          </a:xfrm>
          <a:prstGeom prst="rect">
            <a:avLst/>
          </a:prstGeom>
        </p:spPr>
      </p:pic>
      <p:sp>
        <p:nvSpPr>
          <p:cNvPr id="8" name="Picture Placeholder 7"/>
          <p:cNvSpPr>
            <a:spLocks noGrp="1"/>
          </p:cNvSpPr>
          <p:nvPr>
            <p:ph type="pic" sz="quarter" idx="10"/>
          </p:nvPr>
        </p:nvSpPr>
        <p:spPr>
          <a:xfrm>
            <a:off x="977900" y="1419225"/>
            <a:ext cx="2270125" cy="1620838"/>
          </a:xfrm>
          <a:prstGeom prst="rect">
            <a:avLst/>
          </a:prstGeom>
        </p:spPr>
        <p:txBody>
          <a:bodyPr/>
          <a:lstStyle/>
          <a:p>
            <a:endParaRPr lang="en-US"/>
          </a:p>
        </p:txBody>
      </p:sp>
      <p:sp>
        <p:nvSpPr>
          <p:cNvPr id="9" name="Picture Placeholder 7"/>
          <p:cNvSpPr>
            <a:spLocks noGrp="1"/>
          </p:cNvSpPr>
          <p:nvPr>
            <p:ph type="pic" sz="quarter" idx="11"/>
          </p:nvPr>
        </p:nvSpPr>
        <p:spPr>
          <a:xfrm>
            <a:off x="3520574" y="1419225"/>
            <a:ext cx="2270125" cy="1620838"/>
          </a:xfrm>
          <a:prstGeom prst="rect">
            <a:avLst/>
          </a:prstGeom>
        </p:spPr>
        <p:txBody>
          <a:bodyPr/>
          <a:lstStyle/>
          <a:p>
            <a:endParaRPr lang="en-US"/>
          </a:p>
        </p:txBody>
      </p:sp>
      <p:sp>
        <p:nvSpPr>
          <p:cNvPr id="10" name="Picture Placeholder 7"/>
          <p:cNvSpPr>
            <a:spLocks noGrp="1"/>
          </p:cNvSpPr>
          <p:nvPr>
            <p:ph type="pic" sz="quarter" idx="12"/>
          </p:nvPr>
        </p:nvSpPr>
        <p:spPr>
          <a:xfrm>
            <a:off x="6071268" y="1419225"/>
            <a:ext cx="2270125" cy="1620838"/>
          </a:xfrm>
          <a:prstGeom prst="rect">
            <a:avLst/>
          </a:prstGeom>
        </p:spPr>
        <p:txBody>
          <a:bodyPr/>
          <a:lstStyle/>
          <a:p>
            <a:endParaRPr lang="en-US"/>
          </a:p>
        </p:txBody>
      </p:sp>
      <p:sp>
        <p:nvSpPr>
          <p:cNvPr id="22" name="Text Placeholder 21"/>
          <p:cNvSpPr>
            <a:spLocks noGrp="1"/>
          </p:cNvSpPr>
          <p:nvPr>
            <p:ph type="body" sz="quarter" idx="13" hasCustomPrompt="1"/>
          </p:nvPr>
        </p:nvSpPr>
        <p:spPr>
          <a:xfrm>
            <a:off x="884241" y="883124"/>
            <a:ext cx="7642141" cy="380867"/>
          </a:xfrm>
          <a:prstGeom prst="rect">
            <a:avLst/>
          </a:prstGeom>
        </p:spPr>
        <p:txBody>
          <a:bodyPr/>
          <a:lstStyle>
            <a:lvl1pPr>
              <a:buClr>
                <a:srgbClr val="7ECBB6"/>
              </a:buClr>
              <a:buSzPct val="100000"/>
              <a:defRPr sz="2000" b="1" i="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p:txBody>
      </p:sp>
      <p:sp>
        <p:nvSpPr>
          <p:cNvPr id="23" name="Text Placeholder 21"/>
          <p:cNvSpPr>
            <a:spLocks noGrp="1"/>
          </p:cNvSpPr>
          <p:nvPr>
            <p:ph type="body" sz="quarter" idx="14" hasCustomPrompt="1"/>
          </p:nvPr>
        </p:nvSpPr>
        <p:spPr>
          <a:xfrm>
            <a:off x="884241" y="455151"/>
            <a:ext cx="7642141" cy="380867"/>
          </a:xfrm>
          <a:prstGeom prst="rect">
            <a:avLst/>
          </a:prstGeom>
        </p:spPr>
        <p:txBody>
          <a:bodyPr/>
          <a:lstStyle>
            <a:lvl1pPr marL="0" indent="0">
              <a:buFontTx/>
              <a:buNone/>
              <a:defRPr sz="2000" b="1" i="0">
                <a:solidFill>
                  <a:srgbClr val="7ECBB6"/>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(3 column images)</a:t>
            </a:r>
          </a:p>
          <a:p>
            <a:pPr lvl="0"/>
            <a:endParaRPr lang="en-US" dirty="0"/>
          </a:p>
        </p:txBody>
      </p:sp>
      <p:sp>
        <p:nvSpPr>
          <p:cNvPr id="25" name="Text Placeholder 21"/>
          <p:cNvSpPr>
            <a:spLocks noGrp="1"/>
          </p:cNvSpPr>
          <p:nvPr>
            <p:ph type="body" sz="quarter" idx="15" hasCustomPrompt="1"/>
          </p:nvPr>
        </p:nvSpPr>
        <p:spPr>
          <a:xfrm>
            <a:off x="884241" y="3173755"/>
            <a:ext cx="2363784" cy="539992"/>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p:txBody>
      </p:sp>
      <p:sp>
        <p:nvSpPr>
          <p:cNvPr id="26" name="Text Placeholder 21"/>
          <p:cNvSpPr>
            <a:spLocks noGrp="1"/>
          </p:cNvSpPr>
          <p:nvPr>
            <p:ph type="body" sz="quarter" idx="16" hasCustomPrompt="1"/>
          </p:nvPr>
        </p:nvSpPr>
        <p:spPr>
          <a:xfrm>
            <a:off x="3440464" y="3173755"/>
            <a:ext cx="2350235" cy="539992"/>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Nulla</a:t>
            </a:r>
            <a:r>
              <a:rPr lang="en-US" dirty="0"/>
              <a:t> </a:t>
            </a:r>
            <a:r>
              <a:rPr lang="en-US" dirty="0" err="1"/>
              <a:t>nisl</a:t>
            </a:r>
            <a:r>
              <a:rPr lang="en-US" dirty="0"/>
              <a:t> </a:t>
            </a:r>
            <a:r>
              <a:rPr lang="en-US" dirty="0" err="1"/>
              <a:t>ipsum</a:t>
            </a:r>
            <a:r>
              <a:rPr lang="en-US" dirty="0"/>
              <a:t>, </a:t>
            </a:r>
            <a:r>
              <a:rPr lang="en-US" dirty="0" err="1"/>
              <a:t>faucibus</a:t>
            </a:r>
            <a:r>
              <a:rPr lang="en-US" dirty="0"/>
              <a:t> et </a:t>
            </a:r>
            <a:r>
              <a:rPr lang="en-US" dirty="0" err="1"/>
              <a:t>arcu</a:t>
            </a:r>
            <a:r>
              <a:rPr lang="en-US" dirty="0"/>
              <a:t> </a:t>
            </a:r>
            <a:r>
              <a:rPr lang="en-US" dirty="0" err="1"/>
              <a:t>eu</a:t>
            </a:r>
            <a:r>
              <a:rPr lang="en-US" dirty="0"/>
              <a:t>, </a:t>
            </a:r>
            <a:r>
              <a:rPr lang="en-US" dirty="0" err="1"/>
              <a:t>gravida</a:t>
            </a:r>
            <a:r>
              <a:rPr lang="en-US" dirty="0"/>
              <a:t> </a:t>
            </a:r>
            <a:r>
              <a:rPr lang="en-US" dirty="0" err="1"/>
              <a:t>pretium</a:t>
            </a:r>
            <a:endParaRPr lang="en-US" dirty="0"/>
          </a:p>
        </p:txBody>
      </p:sp>
      <p:sp>
        <p:nvSpPr>
          <p:cNvPr id="27" name="Text Placeholder 21"/>
          <p:cNvSpPr>
            <a:spLocks noGrp="1"/>
          </p:cNvSpPr>
          <p:nvPr>
            <p:ph type="body" sz="quarter" idx="17" hasCustomPrompt="1"/>
          </p:nvPr>
        </p:nvSpPr>
        <p:spPr>
          <a:xfrm>
            <a:off x="5991058" y="3173755"/>
            <a:ext cx="2350335" cy="539992"/>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Curabitur</a:t>
            </a:r>
            <a:r>
              <a:rPr lang="en-US" dirty="0"/>
              <a:t> sit </a:t>
            </a:r>
            <a:r>
              <a:rPr lang="en-US" dirty="0" err="1"/>
              <a:t>amet</a:t>
            </a:r>
            <a:r>
              <a:rPr lang="en-US" dirty="0"/>
              <a:t> </a:t>
            </a:r>
            <a:r>
              <a:rPr lang="en-US" dirty="0" err="1"/>
              <a:t>vehicula</a:t>
            </a:r>
            <a:r>
              <a:rPr lang="en-US" dirty="0"/>
              <a:t> dui, sit </a:t>
            </a:r>
            <a:r>
              <a:rPr lang="en-US" dirty="0" err="1"/>
              <a:t>amet</a:t>
            </a:r>
            <a:r>
              <a:rPr lang="en-US" dirty="0"/>
              <a:t> </a:t>
            </a:r>
            <a:r>
              <a:rPr lang="en-US" dirty="0" err="1"/>
              <a:t>dignissim</a:t>
            </a:r>
            <a:r>
              <a:rPr lang="en-US" dirty="0"/>
              <a:t> </a:t>
            </a:r>
            <a:r>
              <a:rPr lang="en-US" dirty="0" err="1"/>
              <a:t>est</a:t>
            </a:r>
            <a:endParaRPr lang="en-US" dirty="0"/>
          </a:p>
        </p:txBody>
      </p:sp>
    </p:spTree>
    <p:extLst>
      <p:ext uri="{BB962C8B-B14F-4D97-AF65-F5344CB8AC3E}">
        <p14:creationId xmlns:p14="http://schemas.microsoft.com/office/powerpoint/2010/main" val="20676879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81" r:id="rId4"/>
    <p:sldLayoutId id="2147483686" r:id="rId5"/>
    <p:sldLayoutId id="2147483688"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s://www.icurportal.com/" TargetMode="External"/><Relationship Id="rId2" Type="http://schemas.openxmlformats.org/officeDocument/2006/relationships/notesSlide" Target="../notesSlides/notesSlide23.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hyperlink" Target="mailto:icurstudents@warwick.ac.uk"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reinventionjournal.org/index.php/reinvention/index" TargetMode="External"/><Relationship Id="rId2" Type="http://schemas.openxmlformats.org/officeDocument/2006/relationships/notesSlide" Target="../notesSlides/notesSlide24.xml"/><Relationship Id="rId1" Type="http://schemas.openxmlformats.org/officeDocument/2006/relationships/slideLayout" Target="../slideLayouts/slideLayout5.xml"/><Relationship Id="rId5" Type="http://schemas.openxmlformats.org/officeDocument/2006/relationships/image" Target="../media/image15.jpeg"/><Relationship Id="rId4" Type="http://schemas.openxmlformats.org/officeDocument/2006/relationships/hyperlink" Target="mailto:reinventionjournal@warwick.ac.uk"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sp>
        <p:nvSpPr>
          <p:cNvPr id="3" name="Title 1"/>
          <p:cNvSpPr txBox="1">
            <a:spLocks/>
          </p:cNvSpPr>
          <p:nvPr/>
        </p:nvSpPr>
        <p:spPr>
          <a:xfrm>
            <a:off x="603503" y="2304338"/>
            <a:ext cx="6775307"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800" dirty="0">
                <a:solidFill>
                  <a:srgbClr val="3B917A"/>
                </a:solidFill>
                <a:latin typeface="+mn-lt"/>
              </a:rPr>
              <a:t>Your Idea, Your Investigation</a:t>
            </a:r>
          </a:p>
        </p:txBody>
      </p:sp>
      <p:sp>
        <p:nvSpPr>
          <p:cNvPr id="4" name="Subtitle 2"/>
          <p:cNvSpPr txBox="1">
            <a:spLocks/>
          </p:cNvSpPr>
          <p:nvPr/>
        </p:nvSpPr>
        <p:spPr>
          <a:xfrm>
            <a:off x="603504" y="3655605"/>
            <a:ext cx="7562486"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dirty="0">
                <a:solidFill>
                  <a:srgbClr val="3B917A"/>
                </a:solidFill>
                <a:latin typeface="+mn-lt"/>
              </a:rPr>
              <a:t>How to pursue your passion project at Warwick</a:t>
            </a:r>
          </a:p>
        </p:txBody>
      </p:sp>
      <p:sp>
        <p:nvSpPr>
          <p:cNvPr id="5" name="Subtitle 2"/>
          <p:cNvSpPr txBox="1">
            <a:spLocks/>
          </p:cNvSpPr>
          <p:nvPr/>
        </p:nvSpPr>
        <p:spPr>
          <a:xfrm>
            <a:off x="603503" y="4254329"/>
            <a:ext cx="7292141" cy="334280"/>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400" b="0" i="0" dirty="0">
                <a:solidFill>
                  <a:srgbClr val="3B917A"/>
                </a:solidFill>
                <a:latin typeface="+mn-lt"/>
                <a:ea typeface="Avenir Next" charset="0"/>
                <a:cs typeface="Avenir Next" charset="0"/>
              </a:rPr>
              <a:t>Dr Fiona Farnsworth| Institute for Advanced Teaching and Learning </a:t>
            </a:r>
          </a:p>
        </p:txBody>
      </p:sp>
      <p:cxnSp>
        <p:nvCxnSpPr>
          <p:cNvPr id="6" name="Straight Connector 5"/>
          <p:cNvCxnSpPr/>
          <p:nvPr/>
        </p:nvCxnSpPr>
        <p:spPr>
          <a:xfrm>
            <a:off x="674703" y="4123366"/>
            <a:ext cx="7705817" cy="0"/>
          </a:xfrm>
          <a:prstGeom prst="line">
            <a:avLst/>
          </a:prstGeom>
          <a:ln>
            <a:solidFill>
              <a:srgbClr val="7ECBB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2899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96683" y="268177"/>
            <a:ext cx="6657260" cy="380867"/>
          </a:xfrm>
        </p:spPr>
        <p:txBody>
          <a:bodyPr/>
          <a:lstStyle/>
          <a:p>
            <a:r>
              <a:rPr lang="en-US" sz="2400" dirty="0">
                <a:solidFill>
                  <a:srgbClr val="3B917A"/>
                </a:solidFill>
              </a:rPr>
              <a:t>How do undergraduates do research at Warwick?</a:t>
            </a:r>
          </a:p>
        </p:txBody>
      </p:sp>
      <p:sp>
        <p:nvSpPr>
          <p:cNvPr id="9" name="Text Placeholder 1">
            <a:extLst>
              <a:ext uri="{FF2B5EF4-FFF2-40B4-BE49-F238E27FC236}">
                <a16:creationId xmlns:a16="http://schemas.microsoft.com/office/drawing/2014/main" id="{C1430B2B-9DB6-F711-FE77-38538FE97792}"/>
              </a:ext>
            </a:extLst>
          </p:cNvPr>
          <p:cNvSpPr txBox="1">
            <a:spLocks/>
          </p:cNvSpPr>
          <p:nvPr/>
        </p:nvSpPr>
        <p:spPr>
          <a:xfrm>
            <a:off x="396683" y="767443"/>
            <a:ext cx="7642141" cy="2542137"/>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sz="1800" dirty="0"/>
              <a:t>If you have an idea – something you want to know more about, or that you think </a:t>
            </a:r>
            <a:r>
              <a:rPr lang="en-US" sz="1800" b="1" dirty="0"/>
              <a:t>everyone</a:t>
            </a:r>
            <a:r>
              <a:rPr lang="en-US" sz="1800" dirty="0"/>
              <a:t> should know more about – there are plenty of opportunities to get involved.</a:t>
            </a:r>
          </a:p>
          <a:p>
            <a:pPr marL="0" indent="0">
              <a:buFont typeface="Arial" panose="020B0604020202020204" pitchFamily="34" charset="0"/>
              <a:buNone/>
            </a:pPr>
            <a:r>
              <a:rPr lang="en-US" sz="1800" i="1" dirty="0"/>
              <a:t>Many undergraduate students will complete an </a:t>
            </a:r>
            <a:r>
              <a:rPr lang="en-US" sz="1800" b="1" i="1" dirty="0"/>
              <a:t>undergraduate dissertation </a:t>
            </a:r>
            <a:r>
              <a:rPr lang="en-US" sz="1800" i="1" dirty="0"/>
              <a:t>or project…</a:t>
            </a:r>
            <a:endParaRPr lang="en-US" sz="1800" b="1" i="1" dirty="0"/>
          </a:p>
        </p:txBody>
      </p:sp>
    </p:spTree>
    <p:extLst>
      <p:ext uri="{BB962C8B-B14F-4D97-AF65-F5344CB8AC3E}">
        <p14:creationId xmlns:p14="http://schemas.microsoft.com/office/powerpoint/2010/main" val="135772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96683" y="268177"/>
            <a:ext cx="6657260" cy="380867"/>
          </a:xfrm>
        </p:spPr>
        <p:txBody>
          <a:bodyPr/>
          <a:lstStyle/>
          <a:p>
            <a:r>
              <a:rPr lang="en-US" sz="2400" dirty="0">
                <a:solidFill>
                  <a:srgbClr val="3B917A"/>
                </a:solidFill>
              </a:rPr>
              <a:t>How do undergraduates do research at Warwick?</a:t>
            </a:r>
          </a:p>
        </p:txBody>
      </p:sp>
      <p:sp>
        <p:nvSpPr>
          <p:cNvPr id="9" name="Text Placeholder 1">
            <a:extLst>
              <a:ext uri="{FF2B5EF4-FFF2-40B4-BE49-F238E27FC236}">
                <a16:creationId xmlns:a16="http://schemas.microsoft.com/office/drawing/2014/main" id="{C1430B2B-9DB6-F711-FE77-38538FE97792}"/>
              </a:ext>
            </a:extLst>
          </p:cNvPr>
          <p:cNvSpPr txBox="1">
            <a:spLocks/>
          </p:cNvSpPr>
          <p:nvPr/>
        </p:nvSpPr>
        <p:spPr>
          <a:xfrm>
            <a:off x="396683" y="767443"/>
            <a:ext cx="7642141" cy="2542137"/>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sz="1800" dirty="0"/>
              <a:t>If you have an idea – something you want to know more about, or that you think </a:t>
            </a:r>
            <a:r>
              <a:rPr lang="en-US" sz="1800" b="1" dirty="0"/>
              <a:t>everyone</a:t>
            </a:r>
            <a:r>
              <a:rPr lang="en-US" sz="1800" dirty="0"/>
              <a:t> should know more about – there are plenty of opportunities to get involved.</a:t>
            </a:r>
          </a:p>
          <a:p>
            <a:pPr marL="0" indent="0">
              <a:buFont typeface="Arial" panose="020B0604020202020204" pitchFamily="34" charset="0"/>
              <a:buNone/>
            </a:pPr>
            <a:r>
              <a:rPr lang="en-US" sz="1800" i="1" dirty="0"/>
              <a:t>Many undergraduate students will complete an </a:t>
            </a:r>
            <a:r>
              <a:rPr lang="en-US" sz="1800" b="1" i="1" dirty="0"/>
              <a:t>undergraduate dissertation </a:t>
            </a:r>
            <a:r>
              <a:rPr lang="en-US" sz="1800" i="1" dirty="0"/>
              <a:t>or project</a:t>
            </a:r>
            <a:r>
              <a:rPr lang="en-US" sz="1800" b="1" i="1" dirty="0"/>
              <a:t> </a:t>
            </a:r>
            <a:r>
              <a:rPr lang="en-US" sz="1800" i="1" dirty="0"/>
              <a:t>later on in their academic career…</a:t>
            </a:r>
          </a:p>
          <a:p>
            <a:pPr marL="0" indent="0">
              <a:buFont typeface="Arial" panose="020B0604020202020204" pitchFamily="34" charset="0"/>
              <a:buNone/>
            </a:pPr>
            <a:endParaRPr lang="en-US" sz="1800" i="1" dirty="0"/>
          </a:p>
          <a:p>
            <a:pPr marL="0" indent="0">
              <a:buFont typeface="Arial" panose="020B0604020202020204" pitchFamily="34" charset="0"/>
              <a:buNone/>
            </a:pPr>
            <a:r>
              <a:rPr lang="en-US" sz="2700" i="1" dirty="0"/>
              <a:t>… but there are so many ways to get involved earlier!</a:t>
            </a:r>
          </a:p>
        </p:txBody>
      </p:sp>
    </p:spTree>
    <p:extLst>
      <p:ext uri="{BB962C8B-B14F-4D97-AF65-F5344CB8AC3E}">
        <p14:creationId xmlns:p14="http://schemas.microsoft.com/office/powerpoint/2010/main" val="3188479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sp>
        <p:nvSpPr>
          <p:cNvPr id="3" name="Title 1"/>
          <p:cNvSpPr txBox="1">
            <a:spLocks/>
          </p:cNvSpPr>
          <p:nvPr/>
        </p:nvSpPr>
        <p:spPr>
          <a:xfrm>
            <a:off x="603503" y="2304338"/>
            <a:ext cx="7044206"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800" dirty="0">
                <a:solidFill>
                  <a:srgbClr val="3B917A"/>
                </a:solidFill>
                <a:latin typeface="+mn-lt"/>
              </a:rPr>
              <a:t>How can I get involved?</a:t>
            </a:r>
          </a:p>
        </p:txBody>
      </p:sp>
      <p:cxnSp>
        <p:nvCxnSpPr>
          <p:cNvPr id="6" name="Straight Connector 5"/>
          <p:cNvCxnSpPr/>
          <p:nvPr/>
        </p:nvCxnSpPr>
        <p:spPr>
          <a:xfrm>
            <a:off x="674703" y="4123366"/>
            <a:ext cx="7705817" cy="0"/>
          </a:xfrm>
          <a:prstGeom prst="line">
            <a:avLst/>
          </a:prstGeom>
          <a:ln>
            <a:solidFill>
              <a:srgbClr val="7ECBB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28641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96683" y="268177"/>
            <a:ext cx="6657260" cy="380867"/>
          </a:xfrm>
        </p:spPr>
        <p:txBody>
          <a:bodyPr/>
          <a:lstStyle/>
          <a:p>
            <a:r>
              <a:rPr lang="en-US" sz="2400" dirty="0">
                <a:solidFill>
                  <a:srgbClr val="3B917A"/>
                </a:solidFill>
              </a:rPr>
              <a:t>How can I get involved?</a:t>
            </a:r>
          </a:p>
        </p:txBody>
      </p:sp>
      <p:pic>
        <p:nvPicPr>
          <p:cNvPr id="4" name="Picture 3">
            <a:extLst>
              <a:ext uri="{FF2B5EF4-FFF2-40B4-BE49-F238E27FC236}">
                <a16:creationId xmlns:a16="http://schemas.microsoft.com/office/drawing/2014/main" id="{B4D9C2B7-DE70-EA65-E4D7-3E3DD01A49BF}"/>
              </a:ext>
            </a:extLst>
          </p:cNvPr>
          <p:cNvPicPr>
            <a:picLocks noChangeAspect="1"/>
          </p:cNvPicPr>
          <p:nvPr/>
        </p:nvPicPr>
        <p:blipFill rotWithShape="1">
          <a:blip r:embed="rId3"/>
          <a:srcRect l="18214" t="12619" r="20714" b="47619"/>
          <a:stretch/>
        </p:blipFill>
        <p:spPr>
          <a:xfrm>
            <a:off x="223186" y="2177981"/>
            <a:ext cx="4503131" cy="1649186"/>
          </a:xfrm>
          <a:prstGeom prst="rect">
            <a:avLst/>
          </a:prstGeom>
          <a:ln w="19050">
            <a:solidFill>
              <a:schemeClr val="tx1"/>
            </a:solidFill>
          </a:ln>
        </p:spPr>
      </p:pic>
      <p:pic>
        <p:nvPicPr>
          <p:cNvPr id="6" name="Picture 5">
            <a:extLst>
              <a:ext uri="{FF2B5EF4-FFF2-40B4-BE49-F238E27FC236}">
                <a16:creationId xmlns:a16="http://schemas.microsoft.com/office/drawing/2014/main" id="{2EFE9616-CE78-6E59-B785-9C3600F4F109}"/>
              </a:ext>
            </a:extLst>
          </p:cNvPr>
          <p:cNvPicPr>
            <a:picLocks noChangeAspect="1"/>
          </p:cNvPicPr>
          <p:nvPr/>
        </p:nvPicPr>
        <p:blipFill rotWithShape="1">
          <a:blip r:embed="rId4"/>
          <a:srcRect l="18482" t="30794" r="21339" b="48730"/>
          <a:stretch/>
        </p:blipFill>
        <p:spPr>
          <a:xfrm>
            <a:off x="3268654" y="2461677"/>
            <a:ext cx="5652160" cy="1081794"/>
          </a:xfrm>
          <a:prstGeom prst="rect">
            <a:avLst/>
          </a:prstGeom>
          <a:ln w="19050">
            <a:solidFill>
              <a:schemeClr val="tx1"/>
            </a:solidFill>
          </a:ln>
        </p:spPr>
      </p:pic>
      <p:sp>
        <p:nvSpPr>
          <p:cNvPr id="7" name="Text Placeholder 1">
            <a:extLst>
              <a:ext uri="{FF2B5EF4-FFF2-40B4-BE49-F238E27FC236}">
                <a16:creationId xmlns:a16="http://schemas.microsoft.com/office/drawing/2014/main" id="{AA3D359E-0D5D-483C-B4C8-6B9906188D81}"/>
              </a:ext>
            </a:extLst>
          </p:cNvPr>
          <p:cNvSpPr txBox="1">
            <a:spLocks/>
          </p:cNvSpPr>
          <p:nvPr/>
        </p:nvSpPr>
        <p:spPr>
          <a:xfrm>
            <a:off x="0" y="723767"/>
            <a:ext cx="9144000" cy="1282700"/>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600" dirty="0"/>
              <a:t>IATL’s Project Support has up to </a:t>
            </a:r>
            <a:r>
              <a:rPr lang="en-GB" sz="1600" b="1" dirty="0"/>
              <a:t>£1500 funding</a:t>
            </a:r>
            <a:r>
              <a:rPr lang="en-GB" sz="1600" dirty="0"/>
              <a:t> available for </a:t>
            </a:r>
            <a:r>
              <a:rPr lang="en-GB" sz="1600" b="1" dirty="0"/>
              <a:t>student-only projects</a:t>
            </a:r>
            <a:r>
              <a:rPr lang="en-GB" sz="1600" dirty="0"/>
              <a:t>, and up to </a:t>
            </a:r>
            <a:r>
              <a:rPr lang="en-GB" sz="1600" b="1" dirty="0"/>
              <a:t>£10,000 </a:t>
            </a:r>
            <a:r>
              <a:rPr lang="en-GB" sz="1600" dirty="0"/>
              <a:t>for </a:t>
            </a:r>
            <a:r>
              <a:rPr lang="en-GB" sz="1600" b="1" dirty="0"/>
              <a:t>co-created projects</a:t>
            </a:r>
            <a:r>
              <a:rPr lang="en-GB" sz="1600" dirty="0"/>
              <a:t> (projects created and collaborated upon by staff and students in partnership).</a:t>
            </a:r>
          </a:p>
          <a:p>
            <a:r>
              <a:rPr lang="en-GB" sz="1600" b="1" dirty="0"/>
              <a:t>This doesn’t have to look like a “traditional” research project!</a:t>
            </a:r>
            <a:r>
              <a:rPr lang="en-GB" sz="1600" dirty="0"/>
              <a:t> Funding has previously been given to the development of performances and exhibitions, documentaries and podcasts - IATL is interested in supporting innovation and development, and giving you freedom to be critically and creatively expansive.</a:t>
            </a:r>
            <a:endParaRPr lang="en-US" sz="2400" b="1" dirty="0"/>
          </a:p>
        </p:txBody>
      </p:sp>
    </p:spTree>
    <p:extLst>
      <p:ext uri="{BB962C8B-B14F-4D97-AF65-F5344CB8AC3E}">
        <p14:creationId xmlns:p14="http://schemas.microsoft.com/office/powerpoint/2010/main" val="26774420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7204529-542E-4BC2-CBDD-5EFCAA01ADD8}"/>
              </a:ext>
            </a:extLst>
          </p:cNvPr>
          <p:cNvPicPr>
            <a:picLocks noChangeAspect="1"/>
          </p:cNvPicPr>
          <p:nvPr/>
        </p:nvPicPr>
        <p:blipFill rotWithShape="1">
          <a:blip r:embed="rId3"/>
          <a:srcRect l="18230" t="6665" r="21458" b="5371"/>
          <a:stretch/>
        </p:blipFill>
        <p:spPr>
          <a:xfrm>
            <a:off x="0" y="0"/>
            <a:ext cx="6269656" cy="5143500"/>
          </a:xfrm>
          <a:prstGeom prst="rect">
            <a:avLst/>
          </a:prstGeom>
        </p:spPr>
      </p:pic>
    </p:spTree>
    <p:extLst>
      <p:ext uri="{BB962C8B-B14F-4D97-AF65-F5344CB8AC3E}">
        <p14:creationId xmlns:p14="http://schemas.microsoft.com/office/powerpoint/2010/main" val="2998651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E57F6D2-5EE2-E3DE-5228-95C4ED5DAE15}"/>
              </a:ext>
            </a:extLst>
          </p:cNvPr>
          <p:cNvPicPr>
            <a:picLocks noChangeAspect="1"/>
          </p:cNvPicPr>
          <p:nvPr/>
        </p:nvPicPr>
        <p:blipFill rotWithShape="1">
          <a:blip r:embed="rId3"/>
          <a:srcRect l="18333" t="6481" r="21042" b="4630"/>
          <a:stretch/>
        </p:blipFill>
        <p:spPr>
          <a:xfrm>
            <a:off x="0" y="0"/>
            <a:ext cx="4709399" cy="3884041"/>
          </a:xfrm>
          <a:prstGeom prst="rect">
            <a:avLst/>
          </a:prstGeom>
        </p:spPr>
      </p:pic>
      <p:sp>
        <p:nvSpPr>
          <p:cNvPr id="5" name="Text Placeholder 1">
            <a:extLst>
              <a:ext uri="{FF2B5EF4-FFF2-40B4-BE49-F238E27FC236}">
                <a16:creationId xmlns:a16="http://schemas.microsoft.com/office/drawing/2014/main" id="{7736CFF7-0715-397D-EF7B-9B78716A981C}"/>
              </a:ext>
            </a:extLst>
          </p:cNvPr>
          <p:cNvSpPr txBox="1">
            <a:spLocks/>
          </p:cNvSpPr>
          <p:nvPr/>
        </p:nvSpPr>
        <p:spPr>
          <a:xfrm>
            <a:off x="4709399" y="342899"/>
            <a:ext cx="4434601" cy="323850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600" dirty="0"/>
              <a:t>The </a:t>
            </a:r>
            <a:r>
              <a:rPr lang="en-US" sz="1600" b="1" dirty="0"/>
              <a:t>Social Mobility Student Research Hub</a:t>
            </a:r>
            <a:r>
              <a:rPr lang="en-US" sz="1600" dirty="0"/>
              <a:t> has funding available to support students from Widening Participation backgrounds to undertake research into issues of access, inclusion, and participation.</a:t>
            </a:r>
          </a:p>
          <a:p>
            <a:r>
              <a:rPr lang="en-US" sz="1600" dirty="0"/>
              <a:t>The Hub provides its students with funding and mentorship, as well as training throughout the </a:t>
            </a:r>
            <a:r>
              <a:rPr lang="en-US" sz="1600" dirty="0" err="1"/>
              <a:t>programme</a:t>
            </a:r>
            <a:r>
              <a:rPr lang="en-US" sz="1600" dirty="0"/>
              <a:t>.</a:t>
            </a:r>
          </a:p>
          <a:p>
            <a:r>
              <a:rPr lang="en-US" sz="1600" dirty="0"/>
              <a:t>Recent projects have included </a:t>
            </a:r>
            <a:r>
              <a:rPr lang="en-US" sz="1600" b="1" dirty="0"/>
              <a:t>“</a:t>
            </a:r>
            <a:r>
              <a:rPr lang="en-GB" sz="1600" b="1" i="0" dirty="0">
                <a:effectLst/>
              </a:rPr>
              <a:t>An Exploration of the Relationship between Physical Spaces and Accommodation on Campus and Student Experience” </a:t>
            </a:r>
            <a:r>
              <a:rPr lang="en-GB" sz="1600" i="0" dirty="0">
                <a:effectLst/>
              </a:rPr>
              <a:t>and </a:t>
            </a:r>
            <a:r>
              <a:rPr lang="en-GB" sz="1600" b="1" i="0" dirty="0">
                <a:effectLst/>
              </a:rPr>
              <a:t>“The effectives of games on language teaching in socioeconomically deprived areas”</a:t>
            </a:r>
            <a:endParaRPr lang="en-US" sz="2400" b="1" dirty="0"/>
          </a:p>
        </p:txBody>
      </p:sp>
    </p:spTree>
    <p:extLst>
      <p:ext uri="{BB962C8B-B14F-4D97-AF65-F5344CB8AC3E}">
        <p14:creationId xmlns:p14="http://schemas.microsoft.com/office/powerpoint/2010/main" val="31388709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7736CFF7-0715-397D-EF7B-9B78716A981C}"/>
              </a:ext>
            </a:extLst>
          </p:cNvPr>
          <p:cNvSpPr txBox="1">
            <a:spLocks/>
          </p:cNvSpPr>
          <p:nvPr/>
        </p:nvSpPr>
        <p:spPr>
          <a:xfrm>
            <a:off x="4800600" y="576943"/>
            <a:ext cx="4254499" cy="2542137"/>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800" b="1" dirty="0"/>
              <a:t>URSS (Undergraduate Research Support Scheme) </a:t>
            </a:r>
            <a:r>
              <a:rPr lang="en-US" sz="1800" dirty="0"/>
              <a:t>offers </a:t>
            </a:r>
            <a:r>
              <a:rPr lang="en-US" sz="1800" b="1" dirty="0"/>
              <a:t>up to £1500 funding</a:t>
            </a:r>
            <a:r>
              <a:rPr lang="en-US" sz="1800" dirty="0"/>
              <a:t> for students interested in leading their own independent research project</a:t>
            </a:r>
          </a:p>
          <a:p>
            <a:r>
              <a:rPr lang="en-US" sz="1800" b="1" dirty="0"/>
              <a:t>The scheme is available for any student from any department, with any idea</a:t>
            </a:r>
            <a:r>
              <a:rPr lang="en-US" sz="1800" dirty="0"/>
              <a:t>! You can join an existing project, come up with your own idea, or even do something totally unrelated to your degree study.</a:t>
            </a:r>
            <a:endParaRPr lang="en-US" sz="2700" b="1" dirty="0"/>
          </a:p>
        </p:txBody>
      </p:sp>
      <p:pic>
        <p:nvPicPr>
          <p:cNvPr id="4" name="Picture 3">
            <a:extLst>
              <a:ext uri="{FF2B5EF4-FFF2-40B4-BE49-F238E27FC236}">
                <a16:creationId xmlns:a16="http://schemas.microsoft.com/office/drawing/2014/main" id="{EDE4A0BA-8F6E-FDE2-2FDE-0AC828E3FD30}"/>
              </a:ext>
            </a:extLst>
          </p:cNvPr>
          <p:cNvPicPr>
            <a:picLocks noChangeAspect="1"/>
          </p:cNvPicPr>
          <p:nvPr/>
        </p:nvPicPr>
        <p:blipFill rotWithShape="1">
          <a:blip r:embed="rId3"/>
          <a:srcRect l="18195" t="7160" r="21666" b="4198"/>
          <a:stretch/>
        </p:blipFill>
        <p:spPr>
          <a:xfrm>
            <a:off x="0" y="0"/>
            <a:ext cx="4686300" cy="3885408"/>
          </a:xfrm>
          <a:prstGeom prst="rect">
            <a:avLst/>
          </a:prstGeom>
        </p:spPr>
      </p:pic>
    </p:spTree>
    <p:extLst>
      <p:ext uri="{BB962C8B-B14F-4D97-AF65-F5344CB8AC3E}">
        <p14:creationId xmlns:p14="http://schemas.microsoft.com/office/powerpoint/2010/main" val="9233408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7736CFF7-0715-397D-EF7B-9B78716A981C}"/>
              </a:ext>
            </a:extLst>
          </p:cNvPr>
          <p:cNvSpPr txBox="1">
            <a:spLocks/>
          </p:cNvSpPr>
          <p:nvPr/>
        </p:nvSpPr>
        <p:spPr>
          <a:xfrm>
            <a:off x="95250" y="449036"/>
            <a:ext cx="8953499" cy="2153557"/>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b="1" dirty="0"/>
              <a:t>Check in with your department!</a:t>
            </a:r>
          </a:p>
          <a:p>
            <a:r>
              <a:rPr lang="en-US" sz="1800" dirty="0"/>
              <a:t>Every department has its own unique opportunities to get involved with research. Your department might have existing projects you can get involved in, or staff who might be interested in the same things as you.</a:t>
            </a:r>
          </a:p>
          <a:p>
            <a:r>
              <a:rPr lang="en-US" sz="1800" dirty="0"/>
              <a:t>Be curious – read your department newsletter and talk to your tutors! </a:t>
            </a:r>
          </a:p>
          <a:p>
            <a:r>
              <a:rPr lang="en-US" sz="1800" b="1" dirty="0"/>
              <a:t>IATL’s focus on co-creation means that there are often opportunities available for student involvement and ideas in research!</a:t>
            </a:r>
          </a:p>
        </p:txBody>
      </p:sp>
    </p:spTree>
    <p:extLst>
      <p:ext uri="{BB962C8B-B14F-4D97-AF65-F5344CB8AC3E}">
        <p14:creationId xmlns:p14="http://schemas.microsoft.com/office/powerpoint/2010/main" val="4618550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pPr marL="0" indent="0">
              <a:buNone/>
            </a:pPr>
            <a:r>
              <a:rPr lang="en-US" dirty="0"/>
              <a:t>For research to contribute meaningfully to the stock of knowledge, it must be shared. This might take the form of: </a:t>
            </a:r>
          </a:p>
        </p:txBody>
      </p:sp>
      <p:sp>
        <p:nvSpPr>
          <p:cNvPr id="7" name="Text Placeholder 2">
            <a:extLst>
              <a:ext uri="{FF2B5EF4-FFF2-40B4-BE49-F238E27FC236}">
                <a16:creationId xmlns:a16="http://schemas.microsoft.com/office/drawing/2014/main" id="{8825E5CB-826E-801A-016B-11589CB16608}"/>
              </a:ext>
            </a:extLst>
          </p:cNvPr>
          <p:cNvSpPr>
            <a:spLocks noGrp="1"/>
          </p:cNvSpPr>
          <p:nvPr>
            <p:ph type="body" sz="quarter" idx="14"/>
          </p:nvPr>
        </p:nvSpPr>
        <p:spPr>
          <a:xfrm>
            <a:off x="884242" y="1641014"/>
            <a:ext cx="5030784" cy="380867"/>
          </a:xfrm>
        </p:spPr>
        <p:txBody>
          <a:bodyPr/>
          <a:lstStyle/>
          <a:p>
            <a:r>
              <a:rPr lang="en-US" dirty="0">
                <a:solidFill>
                  <a:srgbClr val="3B917A"/>
                </a:solidFill>
              </a:rPr>
              <a:t>Where could my research go?</a:t>
            </a:r>
          </a:p>
        </p:txBody>
      </p:sp>
    </p:spTree>
    <p:extLst>
      <p:ext uri="{BB962C8B-B14F-4D97-AF65-F5344CB8AC3E}">
        <p14:creationId xmlns:p14="http://schemas.microsoft.com/office/powerpoint/2010/main" val="416977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pPr marL="0" indent="0">
              <a:buNone/>
            </a:pPr>
            <a:r>
              <a:rPr lang="en-US" dirty="0"/>
              <a:t>For research to contribute meaningfully to the stock of knowledge, it must be shared. This might take the form of: </a:t>
            </a:r>
            <a:endParaRPr lang="en-US" b="1" dirty="0"/>
          </a:p>
          <a:p>
            <a:r>
              <a:rPr lang="en-US" b="1" dirty="0"/>
              <a:t>A published work </a:t>
            </a:r>
            <a:r>
              <a:rPr lang="en-US" dirty="0"/>
              <a:t>(journal article, chapter, book, report)</a:t>
            </a:r>
            <a:endParaRPr lang="en-US" b="1" dirty="0"/>
          </a:p>
        </p:txBody>
      </p:sp>
      <p:sp>
        <p:nvSpPr>
          <p:cNvPr id="3" name="Text Placeholder 2"/>
          <p:cNvSpPr>
            <a:spLocks noGrp="1"/>
          </p:cNvSpPr>
          <p:nvPr>
            <p:ph type="body" sz="quarter" idx="14"/>
          </p:nvPr>
        </p:nvSpPr>
        <p:spPr/>
        <p:txBody>
          <a:bodyPr/>
          <a:lstStyle/>
          <a:p>
            <a:r>
              <a:rPr lang="en-US" dirty="0">
                <a:solidFill>
                  <a:srgbClr val="3B917A"/>
                </a:solidFill>
              </a:rPr>
              <a:t>Where could my research go?</a:t>
            </a:r>
          </a:p>
        </p:txBody>
      </p:sp>
    </p:spTree>
    <p:extLst>
      <p:ext uri="{BB962C8B-B14F-4D97-AF65-F5344CB8AC3E}">
        <p14:creationId xmlns:p14="http://schemas.microsoft.com/office/powerpoint/2010/main" val="1940989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884242" y="1366361"/>
            <a:ext cx="7798583" cy="3552881"/>
          </a:xfrm>
        </p:spPr>
        <p:txBody>
          <a:bodyPr/>
          <a:lstStyle/>
          <a:p>
            <a:r>
              <a:rPr lang="en-US" sz="1600" b="1" dirty="0"/>
              <a:t>Introduction to undergraduate research at Warwick:</a:t>
            </a:r>
          </a:p>
          <a:p>
            <a:pPr lvl="1"/>
            <a:r>
              <a:rPr lang="en-US" sz="1400" b="0" dirty="0">
                <a:solidFill>
                  <a:srgbClr val="3B917A"/>
                </a:solidFill>
              </a:rPr>
              <a:t>What is research?</a:t>
            </a:r>
          </a:p>
          <a:p>
            <a:pPr lvl="1"/>
            <a:r>
              <a:rPr lang="en-US" sz="1400" b="0" dirty="0">
                <a:solidFill>
                  <a:srgbClr val="3B917A"/>
                </a:solidFill>
              </a:rPr>
              <a:t>Is research for me?</a:t>
            </a:r>
          </a:p>
          <a:p>
            <a:pPr lvl="1"/>
            <a:r>
              <a:rPr lang="en-US" sz="1400" b="0" dirty="0">
                <a:solidFill>
                  <a:srgbClr val="3B917A"/>
                </a:solidFill>
              </a:rPr>
              <a:t>How do I get involved?</a:t>
            </a:r>
          </a:p>
          <a:p>
            <a:pPr lvl="1"/>
            <a:r>
              <a:rPr lang="en-US" sz="1400" b="0" dirty="0">
                <a:solidFill>
                  <a:srgbClr val="3B917A"/>
                </a:solidFill>
              </a:rPr>
              <a:t>Where could my research go?</a:t>
            </a:r>
          </a:p>
          <a:p>
            <a:pPr marL="342900" lvl="1" indent="0">
              <a:buNone/>
            </a:pPr>
            <a:endParaRPr lang="en-US" sz="1200" b="0" dirty="0">
              <a:solidFill>
                <a:srgbClr val="3B917A"/>
              </a:solidFill>
            </a:endParaRPr>
          </a:p>
          <a:p>
            <a:r>
              <a:rPr lang="en-US" sz="1600" b="1" dirty="0"/>
              <a:t>Experiences of undergraduate research:</a:t>
            </a:r>
          </a:p>
          <a:p>
            <a:pPr lvl="1"/>
            <a:r>
              <a:rPr lang="en-US" sz="1400" b="0" dirty="0">
                <a:solidFill>
                  <a:srgbClr val="3B917A"/>
                </a:solidFill>
              </a:rPr>
              <a:t>Gentle Lung </a:t>
            </a:r>
          </a:p>
          <a:p>
            <a:pPr lvl="1"/>
            <a:r>
              <a:rPr lang="en-US" sz="1400" b="0" dirty="0">
                <a:solidFill>
                  <a:srgbClr val="3B917A"/>
                </a:solidFill>
              </a:rPr>
              <a:t>Daniel </a:t>
            </a:r>
            <a:r>
              <a:rPr lang="en-US" sz="1400" b="0" dirty="0" err="1">
                <a:solidFill>
                  <a:srgbClr val="3B917A"/>
                </a:solidFill>
              </a:rPr>
              <a:t>Knoth</a:t>
            </a:r>
            <a:r>
              <a:rPr lang="en-US" sz="1400" b="0" dirty="0">
                <a:solidFill>
                  <a:srgbClr val="3B917A"/>
                </a:solidFill>
              </a:rPr>
              <a:t> </a:t>
            </a:r>
          </a:p>
          <a:p>
            <a:pPr lvl="1"/>
            <a:r>
              <a:rPr lang="en-US" sz="1400" b="0" dirty="0">
                <a:solidFill>
                  <a:srgbClr val="3B917A"/>
                </a:solidFill>
              </a:rPr>
              <a:t>Georgios </a:t>
            </a:r>
            <a:r>
              <a:rPr lang="en-US" sz="1400" b="0" dirty="0" err="1">
                <a:solidFill>
                  <a:srgbClr val="3B917A"/>
                </a:solidFill>
              </a:rPr>
              <a:t>Pataikis</a:t>
            </a:r>
            <a:endParaRPr lang="en-US" sz="1400" b="0" dirty="0">
              <a:solidFill>
                <a:srgbClr val="3B917A"/>
              </a:solidFill>
            </a:endParaRPr>
          </a:p>
          <a:p>
            <a:pPr lvl="1"/>
            <a:r>
              <a:rPr lang="en-US" sz="1400" b="0" dirty="0">
                <a:solidFill>
                  <a:srgbClr val="3B917A"/>
                </a:solidFill>
              </a:rPr>
              <a:t>Charlie Atkins</a:t>
            </a:r>
          </a:p>
          <a:p>
            <a:pPr marL="342900" lvl="1" indent="0">
              <a:buNone/>
            </a:pPr>
            <a:endParaRPr lang="en-US" sz="1400" b="0" dirty="0">
              <a:solidFill>
                <a:srgbClr val="3B917A"/>
              </a:solidFill>
            </a:endParaRPr>
          </a:p>
          <a:p>
            <a:r>
              <a:rPr lang="en-US" sz="1600" b="1" dirty="0"/>
              <a:t>Q&amp;A</a:t>
            </a:r>
          </a:p>
          <a:p>
            <a:pPr lvl="1"/>
            <a:endParaRPr lang="en-US" sz="1400" b="0" dirty="0">
              <a:solidFill>
                <a:srgbClr val="3B917A"/>
              </a:solidFill>
            </a:endParaRPr>
          </a:p>
        </p:txBody>
      </p:sp>
      <p:sp>
        <p:nvSpPr>
          <p:cNvPr id="3" name="Text Placeholder 2"/>
          <p:cNvSpPr>
            <a:spLocks noGrp="1"/>
          </p:cNvSpPr>
          <p:nvPr>
            <p:ph type="body" sz="quarter" idx="14"/>
          </p:nvPr>
        </p:nvSpPr>
        <p:spPr>
          <a:xfrm>
            <a:off x="884242" y="1057420"/>
            <a:ext cx="5030784" cy="380867"/>
          </a:xfrm>
        </p:spPr>
        <p:txBody>
          <a:bodyPr/>
          <a:lstStyle/>
          <a:p>
            <a:r>
              <a:rPr lang="en-US" sz="1800" dirty="0">
                <a:solidFill>
                  <a:srgbClr val="3B917A"/>
                </a:solidFill>
              </a:rPr>
              <a:t>Session Outline</a:t>
            </a:r>
          </a:p>
        </p:txBody>
      </p:sp>
    </p:spTree>
    <p:extLst>
      <p:ext uri="{BB962C8B-B14F-4D97-AF65-F5344CB8AC3E}">
        <p14:creationId xmlns:p14="http://schemas.microsoft.com/office/powerpoint/2010/main" val="19246071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pPr marL="0" indent="0">
              <a:buNone/>
            </a:pPr>
            <a:r>
              <a:rPr lang="en-US" dirty="0"/>
              <a:t>For research to contribute meaningfully to the stock of knowledge, it must be shared. This might take the form of: </a:t>
            </a:r>
            <a:endParaRPr lang="en-US" b="1" dirty="0"/>
          </a:p>
          <a:p>
            <a:r>
              <a:rPr lang="en-US" b="1" dirty="0"/>
              <a:t>A published work </a:t>
            </a:r>
            <a:r>
              <a:rPr lang="en-US" dirty="0"/>
              <a:t>(journal article, chapter, book, report)</a:t>
            </a:r>
          </a:p>
          <a:p>
            <a:r>
              <a:rPr lang="en-US" b="1" dirty="0"/>
              <a:t>An outreach activity </a:t>
            </a:r>
            <a:r>
              <a:rPr lang="en-US" dirty="0"/>
              <a:t>(talk, blog, media appearance)</a:t>
            </a:r>
            <a:endParaRPr lang="en-US" b="1" dirty="0"/>
          </a:p>
        </p:txBody>
      </p:sp>
      <p:sp>
        <p:nvSpPr>
          <p:cNvPr id="3" name="Text Placeholder 2"/>
          <p:cNvSpPr>
            <a:spLocks noGrp="1"/>
          </p:cNvSpPr>
          <p:nvPr>
            <p:ph type="body" sz="quarter" idx="14"/>
          </p:nvPr>
        </p:nvSpPr>
        <p:spPr/>
        <p:txBody>
          <a:bodyPr/>
          <a:lstStyle/>
          <a:p>
            <a:r>
              <a:rPr lang="en-US" dirty="0">
                <a:solidFill>
                  <a:srgbClr val="3B917A"/>
                </a:solidFill>
              </a:rPr>
              <a:t>Where could my abstract go?</a:t>
            </a:r>
          </a:p>
        </p:txBody>
      </p:sp>
    </p:spTree>
    <p:extLst>
      <p:ext uri="{BB962C8B-B14F-4D97-AF65-F5344CB8AC3E}">
        <p14:creationId xmlns:p14="http://schemas.microsoft.com/office/powerpoint/2010/main" val="20440212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pPr marL="0" indent="0">
              <a:buNone/>
            </a:pPr>
            <a:r>
              <a:rPr lang="en-US" dirty="0"/>
              <a:t>For research to contribute meaningfully to the stock of knowledge, it must be shared. This might take the form of: </a:t>
            </a:r>
            <a:endParaRPr lang="en-US" b="1" dirty="0"/>
          </a:p>
          <a:p>
            <a:r>
              <a:rPr lang="en-US" b="1" dirty="0"/>
              <a:t>A published work </a:t>
            </a:r>
            <a:r>
              <a:rPr lang="en-US" dirty="0"/>
              <a:t>(journal article, chapter, book, report)</a:t>
            </a:r>
          </a:p>
          <a:p>
            <a:r>
              <a:rPr lang="en-US" b="1" dirty="0"/>
              <a:t>An outreach activity </a:t>
            </a:r>
            <a:r>
              <a:rPr lang="en-US" dirty="0"/>
              <a:t>(talk, blog, media appearance)</a:t>
            </a:r>
          </a:p>
          <a:p>
            <a:r>
              <a:rPr lang="en-US" b="1" dirty="0"/>
              <a:t>A conference presentation </a:t>
            </a:r>
            <a:r>
              <a:rPr lang="en-US" dirty="0"/>
              <a:t>(paper, poster, performance)</a:t>
            </a:r>
            <a:endParaRPr lang="en-US" b="1" dirty="0"/>
          </a:p>
        </p:txBody>
      </p:sp>
      <p:sp>
        <p:nvSpPr>
          <p:cNvPr id="3" name="Text Placeholder 2"/>
          <p:cNvSpPr>
            <a:spLocks noGrp="1"/>
          </p:cNvSpPr>
          <p:nvPr>
            <p:ph type="body" sz="quarter" idx="14"/>
          </p:nvPr>
        </p:nvSpPr>
        <p:spPr/>
        <p:txBody>
          <a:bodyPr/>
          <a:lstStyle/>
          <a:p>
            <a:r>
              <a:rPr lang="en-US" dirty="0">
                <a:solidFill>
                  <a:srgbClr val="3B917A"/>
                </a:solidFill>
              </a:rPr>
              <a:t>Where could my abstract go?</a:t>
            </a:r>
          </a:p>
        </p:txBody>
      </p:sp>
    </p:spTree>
    <p:extLst>
      <p:ext uri="{BB962C8B-B14F-4D97-AF65-F5344CB8AC3E}">
        <p14:creationId xmlns:p14="http://schemas.microsoft.com/office/powerpoint/2010/main" val="16308692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pPr marL="0" indent="0">
              <a:buNone/>
            </a:pPr>
            <a:r>
              <a:rPr lang="en-US" dirty="0"/>
              <a:t>For research to contribute meaningfully to the stock of knowledge, it must be shared. This might take the form of: </a:t>
            </a:r>
            <a:endParaRPr lang="en-US" b="1" dirty="0"/>
          </a:p>
          <a:p>
            <a:r>
              <a:rPr lang="en-US" b="1" dirty="0"/>
              <a:t>A published work </a:t>
            </a:r>
            <a:r>
              <a:rPr lang="en-US" dirty="0"/>
              <a:t>(journal article, chapter, book, report)</a:t>
            </a:r>
          </a:p>
          <a:p>
            <a:r>
              <a:rPr lang="en-US" b="1" dirty="0"/>
              <a:t>An outreach activity </a:t>
            </a:r>
            <a:r>
              <a:rPr lang="en-US" dirty="0"/>
              <a:t>(talk, blog, media appearance)</a:t>
            </a:r>
          </a:p>
          <a:p>
            <a:r>
              <a:rPr lang="en-US" b="1" dirty="0"/>
              <a:t>A conference presentation </a:t>
            </a:r>
            <a:r>
              <a:rPr lang="en-US" dirty="0"/>
              <a:t>(paper, poster, performance)</a:t>
            </a:r>
            <a:endParaRPr lang="en-US" b="1" dirty="0"/>
          </a:p>
        </p:txBody>
      </p:sp>
      <p:sp>
        <p:nvSpPr>
          <p:cNvPr id="3" name="Text Placeholder 2"/>
          <p:cNvSpPr>
            <a:spLocks noGrp="1"/>
          </p:cNvSpPr>
          <p:nvPr>
            <p:ph type="body" sz="quarter" idx="14"/>
          </p:nvPr>
        </p:nvSpPr>
        <p:spPr/>
        <p:txBody>
          <a:bodyPr/>
          <a:lstStyle/>
          <a:p>
            <a:r>
              <a:rPr lang="en-US" dirty="0">
                <a:solidFill>
                  <a:srgbClr val="3B917A"/>
                </a:solidFill>
              </a:rPr>
              <a:t>Where could my abstract go?</a:t>
            </a:r>
          </a:p>
        </p:txBody>
      </p:sp>
    </p:spTree>
    <p:extLst>
      <p:ext uri="{BB962C8B-B14F-4D97-AF65-F5344CB8AC3E}">
        <p14:creationId xmlns:p14="http://schemas.microsoft.com/office/powerpoint/2010/main" val="9376991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US" dirty="0">
                <a:solidFill>
                  <a:srgbClr val="3B917A"/>
                </a:solidFill>
              </a:rPr>
              <a:t>Keep in Touch!</a:t>
            </a:r>
            <a:r>
              <a:rPr lang="en-US" i="1" dirty="0">
                <a:solidFill>
                  <a:srgbClr val="3B917A"/>
                </a:solidFill>
              </a:rPr>
              <a:t> </a:t>
            </a:r>
          </a:p>
          <a:p>
            <a:endParaRPr lang="en-US" dirty="0">
              <a:solidFill>
                <a:srgbClr val="3B917A"/>
              </a:solidFill>
            </a:endParaRPr>
          </a:p>
        </p:txBody>
      </p:sp>
      <p:sp>
        <p:nvSpPr>
          <p:cNvPr id="5" name="Text Placeholder 4"/>
          <p:cNvSpPr>
            <a:spLocks noGrp="1"/>
          </p:cNvSpPr>
          <p:nvPr>
            <p:ph type="body" sz="quarter" idx="16"/>
          </p:nvPr>
        </p:nvSpPr>
        <p:spPr>
          <a:xfrm>
            <a:off x="5295255" y="964856"/>
            <a:ext cx="3351440" cy="2366741"/>
          </a:xfrm>
        </p:spPr>
        <p:txBody>
          <a:bodyPr/>
          <a:lstStyle/>
          <a:p>
            <a:r>
              <a:rPr lang="en-US" dirty="0"/>
              <a:t>The </a:t>
            </a:r>
            <a:r>
              <a:rPr lang="en-US" dirty="0">
                <a:hlinkClick r:id="rId3"/>
              </a:rPr>
              <a:t>ICUR Portal </a:t>
            </a:r>
            <a:r>
              <a:rPr lang="en-US" dirty="0"/>
              <a:t>and our ICUR 2022 Student Teams space are the best sources of conference information. You will also be able to attend our Student Director Drop-In Sessions and Abstract Writing Bootcamps via Teams. </a:t>
            </a:r>
          </a:p>
          <a:p>
            <a:r>
              <a:rPr lang="en-GB" dirty="0"/>
              <a:t>or email our Student Directors at </a:t>
            </a:r>
            <a:r>
              <a:rPr lang="en-GB" dirty="0">
                <a:hlinkClick r:id="rId4"/>
              </a:rPr>
              <a:t>icurstudents@warwick.ac.uk</a:t>
            </a:r>
            <a:r>
              <a:rPr lang="en-GB" dirty="0"/>
              <a:t>. </a:t>
            </a:r>
            <a:endParaRPr lang="en-US" dirty="0"/>
          </a:p>
        </p:txBody>
      </p:sp>
      <p:pic>
        <p:nvPicPr>
          <p:cNvPr id="6" name="Picture Placeholder 5">
            <a:extLst>
              <a:ext uri="{FF2B5EF4-FFF2-40B4-BE49-F238E27FC236}">
                <a16:creationId xmlns:a16="http://schemas.microsoft.com/office/drawing/2014/main" id="{A12C7225-3E89-437C-B0AD-0E2C0088A212}"/>
              </a:ext>
            </a:extLst>
          </p:cNvPr>
          <p:cNvPicPr>
            <a:picLocks noGrp="1" noChangeAspect="1"/>
          </p:cNvPicPr>
          <p:nvPr>
            <p:ph type="pic" sz="quarter" idx="10"/>
          </p:nvPr>
        </p:nvPicPr>
        <p:blipFill rotWithShape="1">
          <a:blip r:embed="rId5"/>
          <a:srcRect t="-75044" b="-75044"/>
          <a:stretch/>
        </p:blipFill>
        <p:spPr>
          <a:xfrm>
            <a:off x="959578" y="522950"/>
            <a:ext cx="3446136" cy="2952000"/>
          </a:xfrm>
          <a:prstGeom prst="rect">
            <a:avLst/>
          </a:prstGeom>
        </p:spPr>
      </p:pic>
    </p:spTree>
    <p:extLst>
      <p:ext uri="{BB962C8B-B14F-4D97-AF65-F5344CB8AC3E}">
        <p14:creationId xmlns:p14="http://schemas.microsoft.com/office/powerpoint/2010/main" val="10912815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US" i="1" dirty="0">
                <a:solidFill>
                  <a:srgbClr val="3B917A"/>
                </a:solidFill>
              </a:rPr>
              <a:t>Reinvention </a:t>
            </a:r>
          </a:p>
          <a:p>
            <a:endParaRPr lang="en-US" dirty="0">
              <a:solidFill>
                <a:srgbClr val="3B917A"/>
              </a:solidFill>
            </a:endParaRPr>
          </a:p>
        </p:txBody>
      </p:sp>
      <p:sp>
        <p:nvSpPr>
          <p:cNvPr id="5" name="Text Placeholder 4"/>
          <p:cNvSpPr>
            <a:spLocks noGrp="1"/>
          </p:cNvSpPr>
          <p:nvPr>
            <p:ph type="body" sz="quarter" idx="16"/>
          </p:nvPr>
        </p:nvSpPr>
        <p:spPr>
          <a:xfrm>
            <a:off x="5295255" y="964856"/>
            <a:ext cx="3351440" cy="2366741"/>
          </a:xfrm>
        </p:spPr>
        <p:txBody>
          <a:bodyPr/>
          <a:lstStyle/>
          <a:p>
            <a:r>
              <a:rPr lang="en-US" i="1" dirty="0"/>
              <a:t>Reinvention </a:t>
            </a:r>
            <a:r>
              <a:rPr lang="en-US" dirty="0"/>
              <a:t>is the International Journal of Undergraduate Research. It is managed by student editors from the University of Warwick, and open to submissions from undergraduates anywhere in the world. </a:t>
            </a:r>
          </a:p>
          <a:p>
            <a:r>
              <a:rPr lang="en-US" dirty="0"/>
              <a:t>Articles are between 2000 and 5000 words in length. Proposed articles are subject to peer review from world-leading academics. Find out more </a:t>
            </a:r>
            <a:r>
              <a:rPr lang="en-US" dirty="0">
                <a:hlinkClick r:id="rId3"/>
              </a:rPr>
              <a:t>here</a:t>
            </a:r>
            <a:r>
              <a:rPr lang="en-US" dirty="0"/>
              <a:t>, or email </a:t>
            </a:r>
            <a:r>
              <a:rPr lang="en-US" dirty="0">
                <a:hlinkClick r:id="rId4"/>
              </a:rPr>
              <a:t>reinventionjournal@warwick.ac.uk</a:t>
            </a:r>
            <a:r>
              <a:rPr lang="en-US" dirty="0"/>
              <a:t>! </a:t>
            </a:r>
          </a:p>
        </p:txBody>
      </p:sp>
      <p:pic>
        <p:nvPicPr>
          <p:cNvPr id="4" name="Picture 2" descr="Image result for reivention journal">
            <a:extLst>
              <a:ext uri="{FF2B5EF4-FFF2-40B4-BE49-F238E27FC236}">
                <a16:creationId xmlns:a16="http://schemas.microsoft.com/office/drawing/2014/main" id="{F29F947E-95C2-46D3-8E93-8F973BFC1F38}"/>
              </a:ext>
            </a:extLst>
          </p:cNvPr>
          <p:cNvPicPr>
            <a:picLocks noGrp="1" noChangeAspect="1" noChangeArrowheads="1"/>
          </p:cNvPicPr>
          <p:nvPr>
            <p:ph type="pic" sz="quarter" idx="10"/>
          </p:nvPr>
        </p:nvPicPr>
        <p:blipFill rotWithShape="1">
          <a:blip r:embed="rId5">
            <a:extLst>
              <a:ext uri="{28A0092B-C50C-407E-A947-70E740481C1C}">
                <a14:useLocalDpi xmlns:a14="http://schemas.microsoft.com/office/drawing/2010/main" val="0"/>
              </a:ext>
            </a:extLst>
          </a:blip>
          <a:srcRect l="-32549" r="-32549"/>
          <a:stretch/>
        </p:blipFill>
        <p:spPr bwMode="auto">
          <a:xfrm>
            <a:off x="169401" y="0"/>
            <a:ext cx="5125853" cy="3886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98038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sp>
        <p:nvSpPr>
          <p:cNvPr id="3" name="Title 1"/>
          <p:cNvSpPr txBox="1">
            <a:spLocks/>
          </p:cNvSpPr>
          <p:nvPr/>
        </p:nvSpPr>
        <p:spPr>
          <a:xfrm>
            <a:off x="603503" y="2304338"/>
            <a:ext cx="7044206"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800" dirty="0">
                <a:solidFill>
                  <a:srgbClr val="3B917A"/>
                </a:solidFill>
                <a:latin typeface="+mn-lt"/>
              </a:rPr>
              <a:t>Experiences of Undergraduate Research: RECAP</a:t>
            </a:r>
          </a:p>
        </p:txBody>
      </p:sp>
      <p:cxnSp>
        <p:nvCxnSpPr>
          <p:cNvPr id="6" name="Straight Connector 5"/>
          <p:cNvCxnSpPr/>
          <p:nvPr/>
        </p:nvCxnSpPr>
        <p:spPr>
          <a:xfrm>
            <a:off x="674703" y="4123366"/>
            <a:ext cx="7705817" cy="0"/>
          </a:xfrm>
          <a:prstGeom prst="line">
            <a:avLst/>
          </a:prstGeom>
          <a:ln>
            <a:solidFill>
              <a:srgbClr val="7ECBB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341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 y="1"/>
            <a:ext cx="9143659" cy="5143499"/>
          </a:xfrm>
          <a:prstGeom prst="rect">
            <a:avLst/>
          </a:prstGeom>
        </p:spPr>
      </p:pic>
      <p:sp>
        <p:nvSpPr>
          <p:cNvPr id="3" name="Title 1"/>
          <p:cNvSpPr txBox="1">
            <a:spLocks/>
          </p:cNvSpPr>
          <p:nvPr/>
        </p:nvSpPr>
        <p:spPr>
          <a:xfrm>
            <a:off x="674703" y="1186738"/>
            <a:ext cx="3756061" cy="798894"/>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800" dirty="0">
                <a:solidFill>
                  <a:srgbClr val="3B917A"/>
                </a:solidFill>
                <a:latin typeface="+mn-lt"/>
              </a:rPr>
              <a:t>Gentle Lung</a:t>
            </a:r>
          </a:p>
        </p:txBody>
      </p:sp>
      <p:sp>
        <p:nvSpPr>
          <p:cNvPr id="4" name="Text Placeholder 1">
            <a:extLst>
              <a:ext uri="{FF2B5EF4-FFF2-40B4-BE49-F238E27FC236}">
                <a16:creationId xmlns:a16="http://schemas.microsoft.com/office/drawing/2014/main" id="{C8BEBF95-660F-F402-E6A3-4C77250B0E9F}"/>
              </a:ext>
            </a:extLst>
          </p:cNvPr>
          <p:cNvSpPr txBox="1">
            <a:spLocks/>
          </p:cNvSpPr>
          <p:nvPr/>
        </p:nvSpPr>
        <p:spPr>
          <a:xfrm>
            <a:off x="465364" y="2010124"/>
            <a:ext cx="8278586" cy="2904775"/>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600" dirty="0"/>
              <a:t>Presented “Read This Like a Performance” at the </a:t>
            </a:r>
            <a:r>
              <a:rPr lang="en-US" sz="1600" b="1" dirty="0"/>
              <a:t>World Congress on Undergraduate Research (</a:t>
            </a:r>
            <a:r>
              <a:rPr lang="en-US" sz="1600" b="1" dirty="0" err="1"/>
              <a:t>WorldCUR</a:t>
            </a:r>
            <a:r>
              <a:rPr lang="en-US" sz="1600" b="1" dirty="0"/>
              <a:t>) 2023</a:t>
            </a:r>
            <a:r>
              <a:rPr lang="en-US" sz="1600" dirty="0"/>
              <a:t>.</a:t>
            </a:r>
          </a:p>
          <a:p>
            <a:r>
              <a:rPr lang="en-US" sz="1600" dirty="0"/>
              <a:t>Currently undertaking a URSS project, previous research has been undertaken without funding – depending on the type of research, it’s possible to seek </a:t>
            </a:r>
            <a:r>
              <a:rPr lang="en-US" sz="1600" b="1" dirty="0"/>
              <a:t>advice</a:t>
            </a:r>
            <a:r>
              <a:rPr lang="en-US" sz="1600" dirty="0"/>
              <a:t> and</a:t>
            </a:r>
            <a:r>
              <a:rPr lang="en-US" sz="1600" b="1" dirty="0"/>
              <a:t> support</a:t>
            </a:r>
            <a:r>
              <a:rPr lang="en-US" sz="1600" dirty="0"/>
              <a:t> alongside (or without) funding from the same place.</a:t>
            </a:r>
          </a:p>
          <a:p>
            <a:r>
              <a:rPr lang="en-US" sz="1600" dirty="0"/>
              <a:t>Be guided by </a:t>
            </a:r>
            <a:r>
              <a:rPr lang="en-US" sz="1600" b="1" dirty="0"/>
              <a:t>your interest</a:t>
            </a:r>
            <a:r>
              <a:rPr lang="en-US" sz="1600" dirty="0"/>
              <a:t> – Gentle’s projects originated in (and followed) her interests first in ideas of “performance” and “audience”, and then in how those are thought about across sectors (theatre, medicine, the classroom…) If you’re interested in it, others will be too!</a:t>
            </a:r>
          </a:p>
          <a:p>
            <a:r>
              <a:rPr lang="en-US" sz="1600" b="1" dirty="0"/>
              <a:t>Projects change over time</a:t>
            </a:r>
            <a:r>
              <a:rPr lang="en-US" sz="1600" dirty="0"/>
              <a:t> – the end result of your work may look very different to the idea you conceived originally, but that’s just the evolution of a research project. When approaching people for support, all you need is an initial idea.</a:t>
            </a:r>
            <a:endParaRPr lang="en-US" sz="1600" b="1" dirty="0"/>
          </a:p>
          <a:p>
            <a:endParaRPr lang="en-US" sz="1600" dirty="0"/>
          </a:p>
        </p:txBody>
      </p:sp>
    </p:spTree>
    <p:extLst>
      <p:ext uri="{BB962C8B-B14F-4D97-AF65-F5344CB8AC3E}">
        <p14:creationId xmlns:p14="http://schemas.microsoft.com/office/powerpoint/2010/main" val="37085828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 y="1"/>
            <a:ext cx="9143659" cy="5143499"/>
          </a:xfrm>
          <a:prstGeom prst="rect">
            <a:avLst/>
          </a:prstGeom>
        </p:spPr>
      </p:pic>
      <p:sp>
        <p:nvSpPr>
          <p:cNvPr id="3" name="Title 1"/>
          <p:cNvSpPr txBox="1">
            <a:spLocks/>
          </p:cNvSpPr>
          <p:nvPr/>
        </p:nvSpPr>
        <p:spPr>
          <a:xfrm>
            <a:off x="674703" y="1186738"/>
            <a:ext cx="3756061" cy="798894"/>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800" dirty="0">
                <a:solidFill>
                  <a:srgbClr val="3B917A"/>
                </a:solidFill>
                <a:latin typeface="+mn-lt"/>
              </a:rPr>
              <a:t>Daniel </a:t>
            </a:r>
            <a:r>
              <a:rPr lang="en-US" sz="4800" dirty="0" err="1">
                <a:solidFill>
                  <a:srgbClr val="3B917A"/>
                </a:solidFill>
                <a:latin typeface="+mn-lt"/>
              </a:rPr>
              <a:t>Knoth</a:t>
            </a:r>
            <a:endParaRPr lang="en-US" sz="4800" dirty="0">
              <a:solidFill>
                <a:srgbClr val="3B917A"/>
              </a:solidFill>
              <a:latin typeface="+mn-lt"/>
            </a:endParaRPr>
          </a:p>
        </p:txBody>
      </p:sp>
      <p:sp>
        <p:nvSpPr>
          <p:cNvPr id="4" name="Text Placeholder 1">
            <a:extLst>
              <a:ext uri="{FF2B5EF4-FFF2-40B4-BE49-F238E27FC236}">
                <a16:creationId xmlns:a16="http://schemas.microsoft.com/office/drawing/2014/main" id="{C8BEBF95-660F-F402-E6A3-4C77250B0E9F}"/>
              </a:ext>
            </a:extLst>
          </p:cNvPr>
          <p:cNvSpPr txBox="1">
            <a:spLocks/>
          </p:cNvSpPr>
          <p:nvPr/>
        </p:nvSpPr>
        <p:spPr>
          <a:xfrm>
            <a:off x="465364" y="2010124"/>
            <a:ext cx="8278586" cy="2904775"/>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600" dirty="0"/>
              <a:t>Applied for </a:t>
            </a:r>
            <a:r>
              <a:rPr lang="en-US" sz="1600" b="1" dirty="0"/>
              <a:t>IATL Project Funding</a:t>
            </a:r>
            <a:r>
              <a:rPr lang="en-US" sz="1600" dirty="0"/>
              <a:t> for a project looking at changes in the basis of political decision-making from reason to emotion and intuition. </a:t>
            </a:r>
          </a:p>
          <a:p>
            <a:r>
              <a:rPr lang="en-US" sz="1600" dirty="0"/>
              <a:t>Daniel’s project emerged out of his own reading and interest – he developed his idea out of the “Comments” sections on news websites!</a:t>
            </a:r>
          </a:p>
          <a:p>
            <a:r>
              <a:rPr lang="en-US" sz="1600" dirty="0"/>
              <a:t>To find his supervisor, Daniel approached academics via email.</a:t>
            </a:r>
          </a:p>
          <a:p>
            <a:r>
              <a:rPr lang="en-US" sz="1600" dirty="0"/>
              <a:t>Daniel recommended applying to the IATL Project fund because he found the application intuitive – the objectives and requirements are clearly set out, and lots of support is available if you’d like advice on completing the form.</a:t>
            </a:r>
          </a:p>
          <a:p>
            <a:r>
              <a:rPr lang="en-US" sz="1600" dirty="0"/>
              <a:t>IATL Project Support can also support you holistically, including with building your research network!</a:t>
            </a:r>
          </a:p>
          <a:p>
            <a:endParaRPr lang="en-US" sz="1600" dirty="0"/>
          </a:p>
        </p:txBody>
      </p:sp>
    </p:spTree>
    <p:extLst>
      <p:ext uri="{BB962C8B-B14F-4D97-AF65-F5344CB8AC3E}">
        <p14:creationId xmlns:p14="http://schemas.microsoft.com/office/powerpoint/2010/main" val="474240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 y="1"/>
            <a:ext cx="9143659" cy="5143499"/>
          </a:xfrm>
          <a:prstGeom prst="rect">
            <a:avLst/>
          </a:prstGeom>
        </p:spPr>
      </p:pic>
      <p:sp>
        <p:nvSpPr>
          <p:cNvPr id="3" name="Title 1"/>
          <p:cNvSpPr txBox="1">
            <a:spLocks/>
          </p:cNvSpPr>
          <p:nvPr/>
        </p:nvSpPr>
        <p:spPr>
          <a:xfrm>
            <a:off x="674703" y="1186738"/>
            <a:ext cx="5603633" cy="798894"/>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800" dirty="0">
                <a:solidFill>
                  <a:srgbClr val="3B917A"/>
                </a:solidFill>
                <a:latin typeface="+mn-lt"/>
              </a:rPr>
              <a:t>Georgios </a:t>
            </a:r>
            <a:r>
              <a:rPr lang="en-US" sz="4800" dirty="0" err="1">
                <a:solidFill>
                  <a:srgbClr val="3B917A"/>
                </a:solidFill>
                <a:latin typeface="+mn-lt"/>
              </a:rPr>
              <a:t>Pazaitis</a:t>
            </a:r>
            <a:endParaRPr lang="en-US" sz="4800" dirty="0">
              <a:solidFill>
                <a:srgbClr val="3B917A"/>
              </a:solidFill>
              <a:latin typeface="+mn-lt"/>
            </a:endParaRPr>
          </a:p>
        </p:txBody>
      </p:sp>
      <p:sp>
        <p:nvSpPr>
          <p:cNvPr id="4" name="Text Placeholder 1">
            <a:extLst>
              <a:ext uri="{FF2B5EF4-FFF2-40B4-BE49-F238E27FC236}">
                <a16:creationId xmlns:a16="http://schemas.microsoft.com/office/drawing/2014/main" id="{C8BEBF95-660F-F402-E6A3-4C77250B0E9F}"/>
              </a:ext>
            </a:extLst>
          </p:cNvPr>
          <p:cNvSpPr txBox="1">
            <a:spLocks/>
          </p:cNvSpPr>
          <p:nvPr/>
        </p:nvSpPr>
        <p:spPr>
          <a:xfrm>
            <a:off x="465364" y="2010124"/>
            <a:ext cx="8278586" cy="2904775"/>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600" dirty="0"/>
              <a:t>Applied for </a:t>
            </a:r>
            <a:r>
              <a:rPr lang="en-US" sz="1600" b="1" dirty="0"/>
              <a:t>IATL Project Funding</a:t>
            </a:r>
            <a:r>
              <a:rPr lang="en-US" sz="1600" dirty="0"/>
              <a:t> for a project based on </a:t>
            </a:r>
          </a:p>
          <a:p>
            <a:r>
              <a:rPr lang="en-US" sz="1600" dirty="0"/>
              <a:t>Sometimes, </a:t>
            </a:r>
            <a:r>
              <a:rPr lang="en-US" sz="1600" b="1" dirty="0"/>
              <a:t>doing</a:t>
            </a:r>
            <a:r>
              <a:rPr lang="en-US" sz="1600" dirty="0"/>
              <a:t> </a:t>
            </a:r>
            <a:r>
              <a:rPr lang="en-US" sz="1600" b="1" dirty="0"/>
              <a:t>research as an undergraduate</a:t>
            </a:r>
            <a:r>
              <a:rPr lang="en-US" sz="1600" dirty="0"/>
              <a:t> allows you to see a more concrete path for and impact from the work you’re doing, rather than an assignment (which is often read by only a few people). </a:t>
            </a:r>
          </a:p>
          <a:p>
            <a:r>
              <a:rPr lang="en-US" sz="1600" dirty="0"/>
              <a:t>Georgios also suggested speaking to your tutors about your assignments – many will be open to you putting your own spin on these, whether by writing your own question or by developing research components.</a:t>
            </a:r>
          </a:p>
          <a:p>
            <a:r>
              <a:rPr lang="en-US" sz="1600" dirty="0"/>
              <a:t>Georgios spoke about working out </a:t>
            </a:r>
            <a:r>
              <a:rPr lang="en-US" sz="1600" b="1" dirty="0"/>
              <a:t>your academic identity</a:t>
            </a:r>
            <a:r>
              <a:rPr lang="en-US" sz="1600" dirty="0"/>
              <a:t> – what your interests are, what you’re hoping to get out of your time at university – rather than trying to pursue everything (or trying to pursue something you’re not passionate about because it feels “sensible” or as though you’re “</a:t>
            </a:r>
            <a:r>
              <a:rPr lang="en-US" sz="1600" dirty="0" err="1"/>
              <a:t>maximising</a:t>
            </a:r>
            <a:r>
              <a:rPr lang="en-US" sz="1600" dirty="0"/>
              <a:t>” your time at university. </a:t>
            </a:r>
          </a:p>
          <a:p>
            <a:endParaRPr lang="en-US" sz="1600" dirty="0"/>
          </a:p>
        </p:txBody>
      </p:sp>
    </p:spTree>
    <p:extLst>
      <p:ext uri="{BB962C8B-B14F-4D97-AF65-F5344CB8AC3E}">
        <p14:creationId xmlns:p14="http://schemas.microsoft.com/office/powerpoint/2010/main" val="18124654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 y="1"/>
            <a:ext cx="9143659" cy="5143499"/>
          </a:xfrm>
          <a:prstGeom prst="rect">
            <a:avLst/>
          </a:prstGeom>
        </p:spPr>
      </p:pic>
      <p:sp>
        <p:nvSpPr>
          <p:cNvPr id="3" name="Title 1"/>
          <p:cNvSpPr txBox="1">
            <a:spLocks/>
          </p:cNvSpPr>
          <p:nvPr/>
        </p:nvSpPr>
        <p:spPr>
          <a:xfrm>
            <a:off x="674703" y="1186738"/>
            <a:ext cx="5603633" cy="798894"/>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800" dirty="0">
                <a:solidFill>
                  <a:srgbClr val="3B917A"/>
                </a:solidFill>
                <a:latin typeface="+mn-lt"/>
              </a:rPr>
              <a:t>Charlie Atkins</a:t>
            </a:r>
          </a:p>
        </p:txBody>
      </p:sp>
      <p:sp>
        <p:nvSpPr>
          <p:cNvPr id="4" name="Text Placeholder 1">
            <a:extLst>
              <a:ext uri="{FF2B5EF4-FFF2-40B4-BE49-F238E27FC236}">
                <a16:creationId xmlns:a16="http://schemas.microsoft.com/office/drawing/2014/main" id="{C8BEBF95-660F-F402-E6A3-4C77250B0E9F}"/>
              </a:ext>
            </a:extLst>
          </p:cNvPr>
          <p:cNvSpPr txBox="1">
            <a:spLocks/>
          </p:cNvSpPr>
          <p:nvPr/>
        </p:nvSpPr>
        <p:spPr>
          <a:xfrm>
            <a:off x="465364" y="2010124"/>
            <a:ext cx="8278586" cy="2904775"/>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600" dirty="0"/>
              <a:t>Applied for </a:t>
            </a:r>
            <a:r>
              <a:rPr lang="en-US" sz="1600" b="1" dirty="0"/>
              <a:t>URSS </a:t>
            </a:r>
            <a:r>
              <a:rPr lang="en-US" sz="1600" dirty="0"/>
              <a:t>for a project based around factors affecting </a:t>
            </a:r>
            <a:r>
              <a:rPr lang="en-US" sz="1600" b="1" dirty="0"/>
              <a:t>the social capital of young people in the UK</a:t>
            </a:r>
            <a:r>
              <a:rPr lang="en-US" sz="1600" dirty="0"/>
              <a:t> – particularly the importance of networks and network-building to social mobility</a:t>
            </a:r>
          </a:p>
          <a:p>
            <a:r>
              <a:rPr lang="en-US" sz="1600" dirty="0"/>
              <a:t>Presented at the </a:t>
            </a:r>
            <a:r>
              <a:rPr lang="en-US" sz="1600" b="1" dirty="0"/>
              <a:t>International Conference of Undergraduate Research (ICUR) 2022</a:t>
            </a:r>
          </a:p>
          <a:p>
            <a:r>
              <a:rPr lang="en-US" sz="1600" dirty="0"/>
              <a:t>Charlie’s project fell outside of his degree discipline – showing that your academic identity doesn’t have to be confined to your department!</a:t>
            </a:r>
          </a:p>
          <a:p>
            <a:r>
              <a:rPr lang="en-US" sz="1600" dirty="0"/>
              <a:t>Charlie spoke about the importance of </a:t>
            </a:r>
            <a:r>
              <a:rPr lang="en-US" sz="1600" b="1" dirty="0"/>
              <a:t>building your research network</a:t>
            </a:r>
            <a:r>
              <a:rPr lang="en-US" sz="1600" dirty="0"/>
              <a:t> by approaching academics and researchers both </a:t>
            </a:r>
            <a:r>
              <a:rPr lang="en-US" sz="1600" b="1" dirty="0"/>
              <a:t>within </a:t>
            </a:r>
            <a:r>
              <a:rPr lang="en-US" sz="1600" dirty="0"/>
              <a:t>and </a:t>
            </a:r>
            <a:r>
              <a:rPr lang="en-US" sz="1600" b="1" dirty="0"/>
              <a:t>outside</a:t>
            </a:r>
            <a:r>
              <a:rPr lang="en-US" sz="1600" dirty="0"/>
              <a:t> your discipline. This is not just because they might be able to help you – but because they might know other people who can, too!</a:t>
            </a:r>
          </a:p>
          <a:p>
            <a:r>
              <a:rPr lang="en-US" sz="1600" dirty="0"/>
              <a:t>Academics are often interested in how your work might overlap with their own – it’s always better to ask.</a:t>
            </a:r>
          </a:p>
          <a:p>
            <a:endParaRPr lang="en-US" sz="1600" dirty="0"/>
          </a:p>
        </p:txBody>
      </p:sp>
    </p:spTree>
    <p:extLst>
      <p:ext uri="{BB962C8B-B14F-4D97-AF65-F5344CB8AC3E}">
        <p14:creationId xmlns:p14="http://schemas.microsoft.com/office/powerpoint/2010/main" val="2829391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884241" y="2204290"/>
            <a:ext cx="7642141" cy="2462958"/>
          </a:xfrm>
        </p:spPr>
        <p:txBody>
          <a:bodyPr/>
          <a:lstStyle/>
          <a:p>
            <a:pPr marL="0" indent="0">
              <a:buNone/>
            </a:pPr>
            <a:r>
              <a:rPr lang="en-US" b="1" dirty="0"/>
              <a:t>Who am I? </a:t>
            </a:r>
            <a:r>
              <a:rPr lang="en-US" dirty="0"/>
              <a:t>I’m Dr Fiona Farnsworth. I’m the Journal and Conferences Coordinator in the University of Warwick’s Institute for Advanced Teaching and Learning.</a:t>
            </a:r>
          </a:p>
          <a:p>
            <a:pPr marL="0" indent="0">
              <a:buNone/>
            </a:pPr>
            <a:r>
              <a:rPr lang="en-US" dirty="0"/>
              <a:t>My research interests have previously covered world-literature, food studies, and the environmental humanities – and now I’m interested in interdisciplinary, international, and sustainable research cultures (and especially </a:t>
            </a:r>
            <a:r>
              <a:rPr lang="en-US" b="1" dirty="0"/>
              <a:t>undergraduate research</a:t>
            </a:r>
            <a:r>
              <a:rPr lang="en-US" dirty="0"/>
              <a:t> within those!)</a:t>
            </a:r>
          </a:p>
        </p:txBody>
      </p:sp>
      <p:sp>
        <p:nvSpPr>
          <p:cNvPr id="3" name="Text Placeholder 2"/>
          <p:cNvSpPr>
            <a:spLocks noGrp="1"/>
          </p:cNvSpPr>
          <p:nvPr>
            <p:ph type="body" sz="quarter" idx="14"/>
          </p:nvPr>
        </p:nvSpPr>
        <p:spPr/>
        <p:txBody>
          <a:bodyPr/>
          <a:lstStyle/>
          <a:p>
            <a:r>
              <a:rPr lang="en-US" dirty="0">
                <a:solidFill>
                  <a:srgbClr val="3B917A"/>
                </a:solidFill>
              </a:rPr>
              <a:t>Introductions </a:t>
            </a:r>
          </a:p>
        </p:txBody>
      </p:sp>
    </p:spTree>
    <p:extLst>
      <p:ext uri="{BB962C8B-B14F-4D97-AF65-F5344CB8AC3E}">
        <p14:creationId xmlns:p14="http://schemas.microsoft.com/office/powerpoint/2010/main" val="28678668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 y="0"/>
            <a:ext cx="9143659" cy="5143499"/>
          </a:xfrm>
          <a:prstGeom prst="rect">
            <a:avLst/>
          </a:prstGeom>
        </p:spPr>
      </p:pic>
      <p:sp>
        <p:nvSpPr>
          <p:cNvPr id="3" name="Title 1"/>
          <p:cNvSpPr txBox="1">
            <a:spLocks/>
          </p:cNvSpPr>
          <p:nvPr/>
        </p:nvSpPr>
        <p:spPr>
          <a:xfrm>
            <a:off x="141685" y="1043089"/>
            <a:ext cx="7182751" cy="1441494"/>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800" dirty="0">
                <a:solidFill>
                  <a:srgbClr val="3B917A"/>
                </a:solidFill>
                <a:latin typeface="+mn-lt"/>
              </a:rPr>
              <a:t>Q&amp;A – Key Advice From Our Panel </a:t>
            </a:r>
          </a:p>
        </p:txBody>
      </p:sp>
      <p:sp>
        <p:nvSpPr>
          <p:cNvPr id="4" name="Text Placeholder 1">
            <a:extLst>
              <a:ext uri="{FF2B5EF4-FFF2-40B4-BE49-F238E27FC236}">
                <a16:creationId xmlns:a16="http://schemas.microsoft.com/office/drawing/2014/main" id="{26905613-0EEE-0CD3-66B1-B386A3416249}"/>
              </a:ext>
            </a:extLst>
          </p:cNvPr>
          <p:cNvSpPr txBox="1">
            <a:spLocks/>
          </p:cNvSpPr>
          <p:nvPr/>
        </p:nvSpPr>
        <p:spPr>
          <a:xfrm>
            <a:off x="141685" y="2235201"/>
            <a:ext cx="8549733" cy="273098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800" dirty="0"/>
              <a:t>Research as an undergraduate gives you the opportunity to </a:t>
            </a:r>
            <a:r>
              <a:rPr lang="en-US" sz="1800" b="1" dirty="0"/>
              <a:t>pursue your interests</a:t>
            </a:r>
            <a:r>
              <a:rPr lang="en-US" sz="1800" dirty="0"/>
              <a:t> </a:t>
            </a:r>
            <a:r>
              <a:rPr lang="en-US" sz="1800" i="1" dirty="0"/>
              <a:t>outside</a:t>
            </a:r>
            <a:r>
              <a:rPr lang="en-US" sz="1800" dirty="0"/>
              <a:t> your degree – and to get other people interested in them, too.</a:t>
            </a:r>
          </a:p>
          <a:p>
            <a:r>
              <a:rPr lang="en-US" sz="1800" dirty="0"/>
              <a:t>You don’t need to have everything about your project figured out from the start – </a:t>
            </a:r>
            <a:r>
              <a:rPr lang="en-US" sz="1800" b="1" dirty="0"/>
              <a:t>ideas change</a:t>
            </a:r>
            <a:r>
              <a:rPr lang="en-US" sz="1800" dirty="0"/>
              <a:t> and so do research pathways!</a:t>
            </a:r>
          </a:p>
          <a:p>
            <a:r>
              <a:rPr lang="en-US" sz="1800" b="1" dirty="0"/>
              <a:t>Seek support</a:t>
            </a:r>
            <a:r>
              <a:rPr lang="en-US" sz="1800" dirty="0"/>
              <a:t> – it’s out there! </a:t>
            </a:r>
          </a:p>
          <a:p>
            <a:r>
              <a:rPr lang="en-US" sz="1800" dirty="0"/>
              <a:t>Build your </a:t>
            </a:r>
            <a:r>
              <a:rPr lang="en-US" sz="1800" b="1" dirty="0"/>
              <a:t>research network</a:t>
            </a:r>
            <a:r>
              <a:rPr lang="en-US" sz="1800" dirty="0"/>
              <a:t> by talking about your research to friends, colleagues, tutors, staff… </a:t>
            </a:r>
          </a:p>
          <a:p>
            <a:r>
              <a:rPr lang="en-US" sz="1800" dirty="0"/>
              <a:t>If you are working on an </a:t>
            </a:r>
            <a:r>
              <a:rPr lang="en-US" sz="1800" b="1" dirty="0"/>
              <a:t>original contribution to knowledge</a:t>
            </a:r>
            <a:r>
              <a:rPr lang="en-US" sz="1800" dirty="0"/>
              <a:t>, then </a:t>
            </a:r>
            <a:r>
              <a:rPr lang="en-US" sz="1800" b="1" dirty="0"/>
              <a:t>you are a researcher</a:t>
            </a:r>
            <a:r>
              <a:rPr lang="en-US" sz="1800" dirty="0"/>
              <a:t>, no matter the stage of your career!</a:t>
            </a:r>
          </a:p>
          <a:p>
            <a:endParaRPr lang="en-US" sz="1800" b="1" dirty="0"/>
          </a:p>
          <a:p>
            <a:endParaRPr lang="en-US" sz="1600" dirty="0"/>
          </a:p>
        </p:txBody>
      </p:sp>
    </p:spTree>
    <p:extLst>
      <p:ext uri="{BB962C8B-B14F-4D97-AF65-F5344CB8AC3E}">
        <p14:creationId xmlns:p14="http://schemas.microsoft.com/office/powerpoint/2010/main" val="2990024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884241" y="2204290"/>
            <a:ext cx="7642141" cy="2462958"/>
          </a:xfrm>
        </p:spPr>
        <p:txBody>
          <a:bodyPr/>
          <a:lstStyle/>
          <a:p>
            <a:pPr marL="0" indent="0">
              <a:buNone/>
            </a:pPr>
            <a:r>
              <a:rPr lang="en-US" b="1" dirty="0"/>
              <a:t>Who are you?</a:t>
            </a:r>
          </a:p>
          <a:p>
            <a:pPr marL="0" indent="0">
              <a:buNone/>
            </a:pPr>
            <a:r>
              <a:rPr lang="en-US" dirty="0"/>
              <a:t>What were you interested in before you came to university?</a:t>
            </a:r>
          </a:p>
          <a:p>
            <a:pPr marL="0" indent="0">
              <a:buNone/>
            </a:pPr>
            <a:r>
              <a:rPr lang="en-US" dirty="0"/>
              <a:t>What are you interested in now?</a:t>
            </a:r>
          </a:p>
        </p:txBody>
      </p:sp>
      <p:sp>
        <p:nvSpPr>
          <p:cNvPr id="3" name="Text Placeholder 2"/>
          <p:cNvSpPr>
            <a:spLocks noGrp="1"/>
          </p:cNvSpPr>
          <p:nvPr>
            <p:ph type="body" sz="quarter" idx="14"/>
          </p:nvPr>
        </p:nvSpPr>
        <p:spPr/>
        <p:txBody>
          <a:bodyPr/>
          <a:lstStyle/>
          <a:p>
            <a:r>
              <a:rPr lang="en-US" dirty="0">
                <a:solidFill>
                  <a:srgbClr val="3B917A"/>
                </a:solidFill>
              </a:rPr>
              <a:t>Introductions </a:t>
            </a:r>
          </a:p>
        </p:txBody>
      </p:sp>
    </p:spTree>
    <p:extLst>
      <p:ext uri="{BB962C8B-B14F-4D97-AF65-F5344CB8AC3E}">
        <p14:creationId xmlns:p14="http://schemas.microsoft.com/office/powerpoint/2010/main" val="2789987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US" dirty="0">
                <a:solidFill>
                  <a:srgbClr val="3B917A"/>
                </a:solidFill>
              </a:rPr>
              <a:t>Introductions </a:t>
            </a:r>
          </a:p>
        </p:txBody>
      </p:sp>
      <p:sp>
        <p:nvSpPr>
          <p:cNvPr id="4" name="TextBox 3">
            <a:extLst>
              <a:ext uri="{FF2B5EF4-FFF2-40B4-BE49-F238E27FC236}">
                <a16:creationId xmlns:a16="http://schemas.microsoft.com/office/drawing/2014/main" id="{EEF93D5E-A177-BE90-51F4-07AF7CD003D5}"/>
              </a:ext>
            </a:extLst>
          </p:cNvPr>
          <p:cNvSpPr txBox="1"/>
          <p:nvPr/>
        </p:nvSpPr>
        <p:spPr>
          <a:xfrm>
            <a:off x="2286000" y="2156252"/>
            <a:ext cx="4572000" cy="2554545"/>
          </a:xfrm>
          <a:prstGeom prst="rect">
            <a:avLst/>
          </a:prstGeom>
          <a:noFill/>
        </p:spPr>
        <p:txBody>
          <a:bodyPr wrap="square">
            <a:spAutoFit/>
          </a:bodyPr>
          <a:lstStyle/>
          <a:p>
            <a:pPr lvl="1"/>
            <a:r>
              <a:rPr lang="en-US" sz="4000" b="0" dirty="0">
                <a:solidFill>
                  <a:srgbClr val="3B917A"/>
                </a:solidFill>
              </a:rPr>
              <a:t>Gentle Lung </a:t>
            </a:r>
          </a:p>
          <a:p>
            <a:pPr lvl="1"/>
            <a:r>
              <a:rPr lang="en-US" sz="4000" b="0" dirty="0">
                <a:solidFill>
                  <a:srgbClr val="3B917A"/>
                </a:solidFill>
              </a:rPr>
              <a:t>Daniel </a:t>
            </a:r>
            <a:r>
              <a:rPr lang="en-US" sz="4000" b="0" dirty="0" err="1">
                <a:solidFill>
                  <a:srgbClr val="3B917A"/>
                </a:solidFill>
              </a:rPr>
              <a:t>Knoth</a:t>
            </a:r>
            <a:r>
              <a:rPr lang="en-US" sz="4000" b="0" dirty="0">
                <a:solidFill>
                  <a:srgbClr val="3B917A"/>
                </a:solidFill>
              </a:rPr>
              <a:t> </a:t>
            </a:r>
          </a:p>
          <a:p>
            <a:pPr lvl="1"/>
            <a:r>
              <a:rPr lang="en-US" sz="4000" b="0" dirty="0">
                <a:solidFill>
                  <a:srgbClr val="3B917A"/>
                </a:solidFill>
              </a:rPr>
              <a:t>Georgios </a:t>
            </a:r>
            <a:r>
              <a:rPr lang="en-US" sz="4000" b="0" dirty="0" err="1">
                <a:solidFill>
                  <a:srgbClr val="3B917A"/>
                </a:solidFill>
              </a:rPr>
              <a:t>Pataikis</a:t>
            </a:r>
            <a:endParaRPr lang="en-US" sz="4000" b="0" dirty="0">
              <a:solidFill>
                <a:srgbClr val="3B917A"/>
              </a:solidFill>
            </a:endParaRPr>
          </a:p>
          <a:p>
            <a:pPr lvl="1"/>
            <a:r>
              <a:rPr lang="en-US" sz="4000" b="0" dirty="0">
                <a:solidFill>
                  <a:srgbClr val="3B917A"/>
                </a:solidFill>
              </a:rPr>
              <a:t>Charlie Atkins</a:t>
            </a:r>
          </a:p>
        </p:txBody>
      </p:sp>
    </p:spTree>
    <p:extLst>
      <p:ext uri="{BB962C8B-B14F-4D97-AF65-F5344CB8AC3E}">
        <p14:creationId xmlns:p14="http://schemas.microsoft.com/office/powerpoint/2010/main" val="893489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US" dirty="0"/>
              <a:t>What is research? </a:t>
            </a:r>
          </a:p>
          <a:p>
            <a:endParaRPr lang="en-US" dirty="0"/>
          </a:p>
        </p:txBody>
      </p:sp>
      <p:sp>
        <p:nvSpPr>
          <p:cNvPr id="4" name="Text Placeholder 3"/>
          <p:cNvSpPr>
            <a:spLocks noGrp="1"/>
          </p:cNvSpPr>
          <p:nvPr>
            <p:ph type="body" sz="quarter" idx="15"/>
          </p:nvPr>
        </p:nvSpPr>
        <p:spPr>
          <a:xfrm>
            <a:off x="5295255" y="2571750"/>
            <a:ext cx="3351440" cy="528410"/>
          </a:xfrm>
        </p:spPr>
        <p:txBody>
          <a:bodyPr/>
          <a:lstStyle/>
          <a:p>
            <a:r>
              <a:rPr lang="en-US" sz="1200" dirty="0"/>
              <a:t>(OECD. 2015. </a:t>
            </a:r>
            <a:r>
              <a:rPr lang="en-US" sz="1200" i="1" dirty="0"/>
              <a:t>Frascati Manual</a:t>
            </a:r>
            <a:r>
              <a:rPr lang="en-US" sz="1200" dirty="0"/>
              <a:t>)</a:t>
            </a:r>
            <a:r>
              <a:rPr lang="en-US" sz="1200" i="1" dirty="0"/>
              <a:t> </a:t>
            </a:r>
            <a:endParaRPr lang="en-US" sz="1200" dirty="0"/>
          </a:p>
          <a:p>
            <a:endParaRPr lang="en-US" dirty="0"/>
          </a:p>
        </p:txBody>
      </p:sp>
      <p:sp>
        <p:nvSpPr>
          <p:cNvPr id="5" name="Text Placeholder 4"/>
          <p:cNvSpPr>
            <a:spLocks noGrp="1"/>
          </p:cNvSpPr>
          <p:nvPr>
            <p:ph type="body" sz="quarter" idx="16"/>
          </p:nvPr>
        </p:nvSpPr>
        <p:spPr>
          <a:xfrm>
            <a:off x="5295255" y="964856"/>
            <a:ext cx="3351440" cy="1606894"/>
          </a:xfrm>
        </p:spPr>
        <p:txBody>
          <a:bodyPr/>
          <a:lstStyle/>
          <a:p>
            <a:r>
              <a:rPr lang="en-US" sz="1400" dirty="0"/>
              <a:t>Research comprises ‘creative and systematic work undertaken to increase the stock of knowledge – including knowledge of humankind, culture and society – and to devise new applications of available knowledge.’</a:t>
            </a:r>
          </a:p>
          <a:p>
            <a:endParaRPr lang="en-US" dirty="0"/>
          </a:p>
          <a:p>
            <a:endParaRPr lang="en-US" dirty="0"/>
          </a:p>
        </p:txBody>
      </p:sp>
      <p:pic>
        <p:nvPicPr>
          <p:cNvPr id="1026" name="Picture 2" descr="See the source image">
            <a:extLst>
              <a:ext uri="{FF2B5EF4-FFF2-40B4-BE49-F238E27FC236}">
                <a16:creationId xmlns:a16="http://schemas.microsoft.com/office/drawing/2014/main" id="{F2AF2AA1-F5FC-498B-B316-3AF0A1CF6B68}"/>
              </a:ext>
            </a:extLst>
          </p:cNvPr>
          <p:cNvPicPr>
            <a:picLocks noGrp="1" noChangeAspect="1" noChangeArrowheads="1"/>
          </p:cNvPicPr>
          <p:nvPr>
            <p:ph type="pic" sz="quarter" idx="10"/>
          </p:nvPr>
        </p:nvPicPr>
        <p:blipFill rotWithShape="1">
          <a:blip r:embed="rId3">
            <a:extLst>
              <a:ext uri="{28A0092B-C50C-407E-A947-70E740481C1C}">
                <a14:useLocalDpi xmlns:a14="http://schemas.microsoft.com/office/drawing/2010/main" val="0"/>
              </a:ext>
            </a:extLst>
          </a:blip>
          <a:srcRect t="-52955" b="-52955"/>
          <a:stretch/>
        </p:blipFill>
        <p:spPr bwMode="auto">
          <a:xfrm>
            <a:off x="0" y="0"/>
            <a:ext cx="4675367" cy="3880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2011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US" dirty="0"/>
              <a:t>What is research? </a:t>
            </a:r>
          </a:p>
          <a:p>
            <a:endParaRPr lang="en-US" dirty="0"/>
          </a:p>
        </p:txBody>
      </p:sp>
      <p:sp>
        <p:nvSpPr>
          <p:cNvPr id="5" name="Text Placeholder 4"/>
          <p:cNvSpPr>
            <a:spLocks noGrp="1"/>
          </p:cNvSpPr>
          <p:nvPr>
            <p:ph type="body" sz="quarter" idx="16"/>
          </p:nvPr>
        </p:nvSpPr>
        <p:spPr>
          <a:xfrm>
            <a:off x="5295255" y="964856"/>
            <a:ext cx="3351440" cy="1134288"/>
          </a:xfrm>
        </p:spPr>
        <p:txBody>
          <a:bodyPr/>
          <a:lstStyle/>
          <a:p>
            <a:r>
              <a:rPr lang="en-US" sz="1400" dirty="0"/>
              <a:t>But does it always have to look like this?</a:t>
            </a:r>
          </a:p>
          <a:p>
            <a:r>
              <a:rPr lang="en-US" sz="1600" dirty="0">
                <a:solidFill>
                  <a:srgbClr val="7ECBB6"/>
                </a:solidFill>
                <a:latin typeface="Calibri" panose="020F0502020204030204" pitchFamily="34" charset="0"/>
                <a:cs typeface="Calibri" panose="020F0502020204030204" pitchFamily="34" charset="0"/>
              </a:rPr>
              <a:t>←</a:t>
            </a:r>
            <a:endParaRPr lang="en-US" sz="1600" dirty="0">
              <a:solidFill>
                <a:srgbClr val="7ECBB6"/>
              </a:solidFill>
            </a:endParaRPr>
          </a:p>
        </p:txBody>
      </p:sp>
      <p:pic>
        <p:nvPicPr>
          <p:cNvPr id="1026" name="Picture 2" descr="See the source image">
            <a:extLst>
              <a:ext uri="{FF2B5EF4-FFF2-40B4-BE49-F238E27FC236}">
                <a16:creationId xmlns:a16="http://schemas.microsoft.com/office/drawing/2014/main" id="{F2AF2AA1-F5FC-498B-B316-3AF0A1CF6B68}"/>
              </a:ext>
            </a:extLst>
          </p:cNvPr>
          <p:cNvPicPr>
            <a:picLocks noGrp="1" noChangeAspect="1" noChangeArrowheads="1"/>
          </p:cNvPicPr>
          <p:nvPr>
            <p:ph type="pic" sz="quarter" idx="10"/>
          </p:nvPr>
        </p:nvPicPr>
        <p:blipFill rotWithShape="1">
          <a:blip r:embed="rId3">
            <a:extLst>
              <a:ext uri="{28A0092B-C50C-407E-A947-70E740481C1C}">
                <a14:useLocalDpi xmlns:a14="http://schemas.microsoft.com/office/drawing/2010/main" val="0"/>
              </a:ext>
            </a:extLst>
          </a:blip>
          <a:srcRect t="-52955" b="-52955"/>
          <a:stretch/>
        </p:blipFill>
        <p:spPr bwMode="auto">
          <a:xfrm>
            <a:off x="0" y="0"/>
            <a:ext cx="4675367" cy="3880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3855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lstStyle/>
          <a:p>
            <a:pPr marL="0" indent="0">
              <a:buNone/>
            </a:pPr>
            <a:r>
              <a:rPr lang="en-US" sz="1400" dirty="0"/>
              <a:t>No, research is endlessly diverse.</a:t>
            </a:r>
          </a:p>
        </p:txBody>
      </p:sp>
      <p:sp>
        <p:nvSpPr>
          <p:cNvPr id="6" name="Text Placeholder 5"/>
          <p:cNvSpPr>
            <a:spLocks noGrp="1"/>
          </p:cNvSpPr>
          <p:nvPr>
            <p:ph type="body" sz="quarter" idx="14"/>
          </p:nvPr>
        </p:nvSpPr>
        <p:spPr/>
        <p:txBody>
          <a:bodyPr/>
          <a:lstStyle/>
          <a:p>
            <a:r>
              <a:rPr lang="en-US" dirty="0"/>
              <a:t>What is research?</a:t>
            </a:r>
          </a:p>
        </p:txBody>
      </p:sp>
      <p:sp>
        <p:nvSpPr>
          <p:cNvPr id="7" name="Text Placeholder 6"/>
          <p:cNvSpPr>
            <a:spLocks noGrp="1"/>
          </p:cNvSpPr>
          <p:nvPr>
            <p:ph type="body" sz="quarter" idx="15"/>
          </p:nvPr>
        </p:nvSpPr>
        <p:spPr/>
        <p:txBody>
          <a:bodyPr/>
          <a:lstStyle/>
          <a:p>
            <a:r>
              <a:rPr lang="en-US" sz="1000" dirty="0"/>
              <a:t>Science </a:t>
            </a:r>
          </a:p>
        </p:txBody>
      </p:sp>
      <p:sp>
        <p:nvSpPr>
          <p:cNvPr id="8" name="Text Placeholder 7"/>
          <p:cNvSpPr>
            <a:spLocks noGrp="1"/>
          </p:cNvSpPr>
          <p:nvPr>
            <p:ph type="body" sz="quarter" idx="16"/>
          </p:nvPr>
        </p:nvSpPr>
        <p:spPr/>
        <p:txBody>
          <a:bodyPr/>
          <a:lstStyle/>
          <a:p>
            <a:r>
              <a:rPr lang="en-US" sz="1000" dirty="0"/>
              <a:t>Social Sciences </a:t>
            </a:r>
          </a:p>
          <a:p>
            <a:endParaRPr lang="en-US" dirty="0"/>
          </a:p>
        </p:txBody>
      </p:sp>
      <p:sp>
        <p:nvSpPr>
          <p:cNvPr id="9" name="Text Placeholder 8"/>
          <p:cNvSpPr>
            <a:spLocks noGrp="1"/>
          </p:cNvSpPr>
          <p:nvPr>
            <p:ph type="body" sz="quarter" idx="17"/>
          </p:nvPr>
        </p:nvSpPr>
        <p:spPr/>
        <p:txBody>
          <a:bodyPr/>
          <a:lstStyle/>
          <a:p>
            <a:r>
              <a:rPr lang="en-US" sz="1000" dirty="0"/>
              <a:t>Arts and Humanities </a:t>
            </a:r>
          </a:p>
          <a:p>
            <a:endParaRPr lang="en-US" dirty="0"/>
          </a:p>
          <a:p>
            <a:endParaRPr lang="en-US" dirty="0"/>
          </a:p>
        </p:txBody>
      </p:sp>
      <p:pic>
        <p:nvPicPr>
          <p:cNvPr id="1026" name="Picture 2" descr="17,467 Science Research Stock Photos, Pictures &amp;amp; Royalty-Free Images -  iStock">
            <a:extLst>
              <a:ext uri="{FF2B5EF4-FFF2-40B4-BE49-F238E27FC236}">
                <a16:creationId xmlns:a16="http://schemas.microsoft.com/office/drawing/2014/main" id="{ABB62DE1-0820-4E1F-98C4-CDA72D2572A5}"/>
              </a:ext>
            </a:extLst>
          </p:cNvPr>
          <p:cNvPicPr>
            <a:picLocks noGrp="1" noChangeAspect="1" noChangeArrowheads="1"/>
          </p:cNvPicPr>
          <p:nvPr>
            <p:ph type="pic" sz="quarter" idx="10"/>
          </p:nvPr>
        </p:nvPicPr>
        <p:blipFill>
          <a:blip r:embed="rId3">
            <a:extLst>
              <a:ext uri="{28A0092B-C50C-407E-A947-70E740481C1C}">
                <a14:useLocalDpi xmlns:a14="http://schemas.microsoft.com/office/drawing/2010/main" val="0"/>
              </a:ext>
            </a:extLst>
          </a:blip>
          <a:srcRect l="10637" r="1063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lind analysis&amp;#39; could reduce bias in social science research | Berkeley News">
            <a:extLst>
              <a:ext uri="{FF2B5EF4-FFF2-40B4-BE49-F238E27FC236}">
                <a16:creationId xmlns:a16="http://schemas.microsoft.com/office/drawing/2014/main" id="{03A3BD54-9596-4ADA-BFC6-0B58FA4A3E5F}"/>
              </a:ext>
            </a:extLst>
          </p:cNvPr>
          <p:cNvPicPr>
            <a:picLocks noGrp="1" noChangeAspect="1" noChangeArrowheads="1"/>
          </p:cNvPicPr>
          <p:nvPr>
            <p:ph type="pic" sz="quarter" idx="11"/>
          </p:nvPr>
        </p:nvPicPr>
        <p:blipFill>
          <a:blip r:embed="rId4">
            <a:extLst>
              <a:ext uri="{28A0092B-C50C-407E-A947-70E740481C1C}">
                <a14:useLocalDpi xmlns:a14="http://schemas.microsoft.com/office/drawing/2010/main" val="0"/>
              </a:ext>
            </a:extLst>
          </a:blip>
          <a:srcRect l="3314" r="3314"/>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See the source image">
            <a:extLst>
              <a:ext uri="{FF2B5EF4-FFF2-40B4-BE49-F238E27FC236}">
                <a16:creationId xmlns:a16="http://schemas.microsoft.com/office/drawing/2014/main" id="{E50D47A7-481A-44A2-BEF6-B6F00D3546CF}"/>
              </a:ext>
            </a:extLst>
          </p:cNvPr>
          <p:cNvPicPr>
            <a:picLocks noGrp="1" noChangeAspect="1" noChangeArrowheads="1"/>
          </p:cNvPicPr>
          <p:nvPr>
            <p:ph type="pic" sz="quarter" idx="12"/>
          </p:nvPr>
        </p:nvPicPr>
        <p:blipFill>
          <a:blip r:embed="rId5">
            <a:extLst>
              <a:ext uri="{28A0092B-C50C-407E-A947-70E740481C1C}">
                <a14:useLocalDpi xmlns:a14="http://schemas.microsoft.com/office/drawing/2010/main" val="0"/>
              </a:ext>
            </a:extLst>
          </a:blip>
          <a:srcRect t="3384" b="3384"/>
          <a:stretch>
            <a:fillRect/>
          </a:stretch>
        </p:blipFill>
        <p:spPr bwMode="auto">
          <a:xfrm>
            <a:off x="6070600" y="1419225"/>
            <a:ext cx="2270125" cy="1620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4405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96683" y="268177"/>
            <a:ext cx="6657260" cy="380867"/>
          </a:xfrm>
        </p:spPr>
        <p:txBody>
          <a:bodyPr/>
          <a:lstStyle/>
          <a:p>
            <a:r>
              <a:rPr lang="en-US" sz="2400" dirty="0">
                <a:solidFill>
                  <a:srgbClr val="3B917A"/>
                </a:solidFill>
              </a:rPr>
              <a:t>How do undergraduates do research at Warwick?</a:t>
            </a:r>
          </a:p>
        </p:txBody>
      </p:sp>
      <p:sp>
        <p:nvSpPr>
          <p:cNvPr id="9" name="Text Placeholder 1">
            <a:extLst>
              <a:ext uri="{FF2B5EF4-FFF2-40B4-BE49-F238E27FC236}">
                <a16:creationId xmlns:a16="http://schemas.microsoft.com/office/drawing/2014/main" id="{C1430B2B-9DB6-F711-FE77-38538FE97792}"/>
              </a:ext>
            </a:extLst>
          </p:cNvPr>
          <p:cNvSpPr txBox="1">
            <a:spLocks/>
          </p:cNvSpPr>
          <p:nvPr/>
        </p:nvSpPr>
        <p:spPr>
          <a:xfrm>
            <a:off x="396683" y="767443"/>
            <a:ext cx="7642141" cy="2542137"/>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sz="1800" dirty="0"/>
              <a:t>If you have an idea – something you want to know more about, or that you think </a:t>
            </a:r>
            <a:r>
              <a:rPr lang="en-US" sz="1800" b="1" dirty="0"/>
              <a:t>everyone</a:t>
            </a:r>
            <a:r>
              <a:rPr lang="en-US" sz="1800" dirty="0"/>
              <a:t> should know more about – there are plenty of opportunities to get involved.</a:t>
            </a:r>
          </a:p>
        </p:txBody>
      </p:sp>
    </p:spTree>
    <p:extLst>
      <p:ext uri="{BB962C8B-B14F-4D97-AF65-F5344CB8AC3E}">
        <p14:creationId xmlns:p14="http://schemas.microsoft.com/office/powerpoint/2010/main" val="71647374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6A238EA27C8F54CABEEC0F8773E361D" ma:contentTypeVersion="3" ma:contentTypeDescription="Create a new document." ma:contentTypeScope="" ma:versionID="7a2a1316fc509309e6d6b3fcb839bfc4">
  <xsd:schema xmlns:xsd="http://www.w3.org/2001/XMLSchema" xmlns:xs="http://www.w3.org/2001/XMLSchema" xmlns:p="http://schemas.microsoft.com/office/2006/metadata/properties" xmlns:ns2="89360d72-7e57-4c51-a559-e2e868a37d3c" targetNamespace="http://schemas.microsoft.com/office/2006/metadata/properties" ma:root="true" ma:fieldsID="42e6abc58a570964a5c152f44d00a227" ns2:_="">
    <xsd:import namespace="89360d72-7e57-4c51-a559-e2e868a37d3c"/>
    <xsd:element name="properties">
      <xsd:complexType>
        <xsd:sequence>
          <xsd:element name="documentManagement">
            <xsd:complexType>
              <xsd:all>
                <xsd:element ref="ns2:MediaServiceMetadata" minOccurs="0"/>
                <xsd:element ref="ns2:MediaServiceFastMetadata"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60d72-7e57-4c51-a559-e2e868a37d3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CD4A0F-99A1-4FC8-BDD1-A3A2D7398404}">
  <ds:schemaRefs>
    <ds:schemaRef ds:uri="http://purl.org/dc/terms/"/>
    <ds:schemaRef ds:uri="http://schemas.microsoft.com/office/infopath/2007/PartnerControls"/>
    <ds:schemaRef ds:uri="http://schemas.microsoft.com/office/2006/documentManagement/types"/>
    <ds:schemaRef ds:uri="http://schemas.openxmlformats.org/package/2006/metadata/core-properties"/>
    <ds:schemaRef ds:uri="http://purl.org/dc/elements/1.1/"/>
    <ds:schemaRef ds:uri="http://www.w3.org/XML/1998/namespace"/>
    <ds:schemaRef ds:uri="http://schemas.microsoft.com/office/2006/metadata/properties"/>
    <ds:schemaRef ds:uri="89360d72-7e57-4c51-a559-e2e868a37d3c"/>
    <ds:schemaRef ds:uri="http://purl.org/dc/dcmitype/"/>
  </ds:schemaRefs>
</ds:datastoreItem>
</file>

<file path=customXml/itemProps2.xml><?xml version="1.0" encoding="utf-8"?>
<ds:datastoreItem xmlns:ds="http://schemas.openxmlformats.org/officeDocument/2006/customXml" ds:itemID="{C001355D-2960-4CBA-BA9E-27066322D3DF}">
  <ds:schemaRefs>
    <ds:schemaRef ds:uri="http://schemas.microsoft.com/sharepoint/v3/contenttype/forms"/>
  </ds:schemaRefs>
</ds:datastoreItem>
</file>

<file path=customXml/itemProps3.xml><?xml version="1.0" encoding="utf-8"?>
<ds:datastoreItem xmlns:ds="http://schemas.openxmlformats.org/officeDocument/2006/customXml" ds:itemID="{2386ED09-5983-4D6E-90FF-A7C54DC69E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60d72-7e57-4c51-a559-e2e868a37d3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3899</TotalTime>
  <Words>1809</Words>
  <Application>Microsoft Office PowerPoint</Application>
  <PresentationFormat>On-screen Show (16:9)</PresentationFormat>
  <Paragraphs>148</Paragraphs>
  <Slides>30</Slides>
  <Notes>30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Avenir Next Demi Bold</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Barker, Emma</cp:lastModifiedBy>
  <cp:revision>159</cp:revision>
  <dcterms:created xsi:type="dcterms:W3CDTF">2017-04-05T11:04:35Z</dcterms:created>
  <dcterms:modified xsi:type="dcterms:W3CDTF">2023-10-16T15:08:30Z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0x01010006A238EA27C8F54CABEEC0F8773E361D</vt:lpwstr>
  </property>
</Properties>
</file>