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67" r:id="rId3"/>
    <p:sldId id="258" r:id="rId4"/>
    <p:sldId id="268" r:id="rId5"/>
    <p:sldId id="266" r:id="rId6"/>
    <p:sldId id="259" r:id="rId7"/>
    <p:sldId id="261" r:id="rId8"/>
    <p:sldId id="260" r:id="rId9"/>
    <p:sldId id="262" r:id="rId10"/>
    <p:sldId id="263" r:id="rId11"/>
    <p:sldId id="269" r:id="rId12"/>
    <p:sldId id="264"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132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GB"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4E40554F-98CC-DE4F-83CB-117C1A175F02}" type="datetimeFigureOut">
              <a:rPr lang="en-US" smtClean="0"/>
              <a:t>01/05/2014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EED1D2-BD66-AD44-8D17-2D5BA79E100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4E40554F-98CC-DE4F-83CB-117C1A175F02}" type="datetimeFigureOut">
              <a:rPr lang="en-US" smtClean="0"/>
              <a:t>01/05/2014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EED1D2-BD66-AD44-8D17-2D5BA79E100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GB"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GB"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GB"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GB"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GB"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GB"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GB"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GB"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ED1D2-BD66-AD44-8D17-2D5BA79E10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ED1D2-BD66-AD44-8D17-2D5BA79E100E}"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ED1D2-BD66-AD44-8D17-2D5BA79E100E}"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ED1D2-BD66-AD44-8D17-2D5BA79E100E}"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GB"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GB"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GB"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4E40554F-98CC-DE4F-83CB-117C1A175F02}" type="datetimeFigureOut">
              <a:rPr lang="en-US" smtClean="0"/>
              <a:t>01/05/2014</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EAEED1D2-BD66-AD44-8D17-2D5BA79E100E}"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4E40554F-98CC-DE4F-83CB-117C1A175F02}" type="datetimeFigureOut">
              <a:rPr lang="en-US" smtClean="0"/>
              <a:t>01/05/2014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EED1D2-BD66-AD44-8D17-2D5BA79E100E}"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EAEED1D2-BD66-AD44-8D17-2D5BA79E100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4E40554F-98CC-DE4F-83CB-117C1A175F02}"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ED1D2-BD66-AD44-8D17-2D5BA79E100E}"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GB"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4E40554F-98CC-DE4F-83CB-117C1A175F02}" type="datetimeFigureOut">
              <a:rPr lang="en-US" smtClean="0"/>
              <a:t>01/05/2014</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EAEED1D2-BD66-AD44-8D17-2D5BA79E100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jpg"/><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 the name of identity</a:t>
            </a:r>
            <a:endParaRPr lang="en-US" dirty="0"/>
          </a:p>
        </p:txBody>
      </p:sp>
      <p:sp>
        <p:nvSpPr>
          <p:cNvPr id="3" name="Subtitle 2"/>
          <p:cNvSpPr>
            <a:spLocks noGrp="1"/>
          </p:cNvSpPr>
          <p:nvPr>
            <p:ph type="subTitle" idx="1"/>
          </p:nvPr>
        </p:nvSpPr>
        <p:spPr/>
        <p:txBody>
          <a:bodyPr/>
          <a:lstStyle/>
          <a:p>
            <a:r>
              <a:rPr lang="en-US" dirty="0" smtClean="0"/>
              <a:t>Cathia Jenainati</a:t>
            </a:r>
          </a:p>
          <a:p>
            <a:r>
              <a:rPr lang="en-US" dirty="0" smtClean="0"/>
              <a:t>2 May 2014</a:t>
            </a:r>
            <a:endParaRPr lang="en-US" dirty="0"/>
          </a:p>
        </p:txBody>
      </p:sp>
    </p:spTree>
    <p:extLst>
      <p:ext uri="{BB962C8B-B14F-4D97-AF65-F5344CB8AC3E}">
        <p14:creationId xmlns:p14="http://schemas.microsoft.com/office/powerpoint/2010/main" val="4327686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Modernity and the Other</a:t>
            </a:r>
            <a:endParaRPr lang="en-US" dirty="0"/>
          </a:p>
        </p:txBody>
      </p:sp>
      <p:sp>
        <p:nvSpPr>
          <p:cNvPr id="3" name="Content Placeholder 2"/>
          <p:cNvSpPr>
            <a:spLocks noGrp="1"/>
          </p:cNvSpPr>
          <p:nvPr>
            <p:ph idx="1"/>
          </p:nvPr>
        </p:nvSpPr>
        <p:spPr/>
        <p:txBody>
          <a:bodyPr/>
          <a:lstStyle/>
          <a:p>
            <a:pPr marL="228600" lvl="1">
              <a:spcBef>
                <a:spcPts val="2000"/>
              </a:spcBef>
              <a:buClr>
                <a:schemeClr val="accent1"/>
              </a:buClr>
            </a:pPr>
            <a:r>
              <a:rPr lang="en-GB" sz="3200" dirty="0" err="1"/>
              <a:t>Maalouf</a:t>
            </a:r>
            <a:r>
              <a:rPr lang="en-GB" sz="3200" dirty="0"/>
              <a:t> argues that “everything in history is expressed in symbols … and above all identity” (73) how helpful is this statement in understanding the public manifestations of identity? (p120 and the section taming the panther)</a:t>
            </a:r>
          </a:p>
          <a:p>
            <a:endParaRPr lang="en-US" dirty="0"/>
          </a:p>
        </p:txBody>
      </p:sp>
    </p:spTree>
    <p:extLst>
      <p:ext uri="{BB962C8B-B14F-4D97-AF65-F5344CB8AC3E}">
        <p14:creationId xmlns:p14="http://schemas.microsoft.com/office/powerpoint/2010/main" val="301457186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Pic1.jpg"/>
          <p:cNvPicPr>
            <a:picLocks noGrp="1" noChangeAspect="1"/>
          </p:cNvPicPr>
          <p:nvPr>
            <p:ph sz="half" idx="17"/>
          </p:nvPr>
        </p:nvPicPr>
        <p:blipFill>
          <a:blip r:embed="rId2">
            <a:extLst>
              <a:ext uri="{28A0092B-C50C-407E-A947-70E740481C1C}">
                <a14:useLocalDpi xmlns:a14="http://schemas.microsoft.com/office/drawing/2010/main" val="0"/>
              </a:ext>
            </a:extLst>
          </a:blip>
          <a:srcRect t="-52436" b="-52436"/>
          <a:stretch>
            <a:fillRect/>
          </a:stretch>
        </p:blipFill>
        <p:spPr>
          <a:xfrm>
            <a:off x="502920" y="580928"/>
            <a:ext cx="3657413" cy="4552861"/>
          </a:xfrm>
        </p:spPr>
      </p:pic>
      <p:sp>
        <p:nvSpPr>
          <p:cNvPr id="12" name="Content Placeholder 11"/>
          <p:cNvSpPr>
            <a:spLocks noGrp="1"/>
          </p:cNvSpPr>
          <p:nvPr>
            <p:ph sz="half" idx="18"/>
          </p:nvPr>
        </p:nvSpPr>
        <p:spPr>
          <a:xfrm>
            <a:off x="502920" y="4890611"/>
            <a:ext cx="3657413" cy="1240314"/>
          </a:xfrm>
        </p:spPr>
        <p:txBody>
          <a:bodyPr>
            <a:normAutofit fontScale="92500" lnSpcReduction="20000"/>
          </a:bodyPr>
          <a:lstStyle/>
          <a:p>
            <a:r>
              <a:rPr lang="en-US" dirty="0"/>
              <a:t>On Australia Day we wear our national identity and symbols lightly. Australia Day is not an occasion for great rhetoric or formal ceremony.</a:t>
            </a:r>
            <a:endParaRPr lang="en-US" dirty="0"/>
          </a:p>
        </p:txBody>
      </p:sp>
      <p:pic>
        <p:nvPicPr>
          <p:cNvPr id="5" name="Picture Placeholder 4"/>
          <p:cNvPicPr>
            <a:picLocks noGrp="1" noChangeAspect="1"/>
          </p:cNvPicPr>
          <p:nvPr>
            <p:ph sz="half" idx="1"/>
          </p:nvPr>
        </p:nvPicPr>
        <p:blipFill>
          <a:blip r:embed="rId3"/>
          <a:srcRect t="-3330" b="-3330"/>
          <a:stretch>
            <a:fillRect/>
          </a:stretch>
        </p:blipFill>
        <p:spPr>
          <a:xfrm>
            <a:off x="4410075" y="364770"/>
            <a:ext cx="3657600" cy="5120280"/>
          </a:xfrm>
        </p:spPr>
      </p:pic>
      <p:sp>
        <p:nvSpPr>
          <p:cNvPr id="9" name="Content Placeholder 8"/>
          <p:cNvSpPr>
            <a:spLocks noGrp="1"/>
          </p:cNvSpPr>
          <p:nvPr>
            <p:ph sz="half" idx="16"/>
          </p:nvPr>
        </p:nvSpPr>
        <p:spPr>
          <a:xfrm>
            <a:off x="4410075" y="5593128"/>
            <a:ext cx="3657600" cy="542495"/>
          </a:xfrm>
        </p:spPr>
        <p:txBody>
          <a:bodyPr>
            <a:normAutofit fontScale="92500" lnSpcReduction="20000"/>
          </a:bodyPr>
          <a:lstStyle/>
          <a:p>
            <a:r>
              <a:rPr lang="en-US" b="1" dirty="0"/>
              <a:t>Mincing-machine and nationals</a:t>
            </a:r>
            <a:endParaRPr lang="en-US" dirty="0"/>
          </a:p>
        </p:txBody>
      </p:sp>
    </p:spTree>
    <p:extLst>
      <p:ext uri="{BB962C8B-B14F-4D97-AF65-F5344CB8AC3E}">
        <p14:creationId xmlns:p14="http://schemas.microsoft.com/office/powerpoint/2010/main" val="2264377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The Age of Global Tribes</a:t>
            </a:r>
            <a:endParaRPr lang="en-US" dirty="0"/>
          </a:p>
        </p:txBody>
      </p:sp>
      <p:sp>
        <p:nvSpPr>
          <p:cNvPr id="3" name="Content Placeholder 2"/>
          <p:cNvSpPr>
            <a:spLocks noGrp="1"/>
          </p:cNvSpPr>
          <p:nvPr>
            <p:ph idx="1"/>
          </p:nvPr>
        </p:nvSpPr>
        <p:spPr/>
        <p:txBody>
          <a:bodyPr>
            <a:normAutofit/>
          </a:bodyPr>
          <a:lstStyle/>
          <a:p>
            <a:r>
              <a:rPr lang="en-GB" sz="3200" dirty="0"/>
              <a:t>“mistrust one of the keywords of our age</a:t>
            </a:r>
            <a:r>
              <a:rPr lang="en-GB" sz="3200" dirty="0" smtClean="0"/>
              <a:t>” (97). </a:t>
            </a:r>
            <a:r>
              <a:rPr lang="en-GB" sz="3200" dirty="0"/>
              <a:t>Let us consider this statement and its consequences. </a:t>
            </a:r>
            <a:endParaRPr lang="en-US" sz="3200" dirty="0"/>
          </a:p>
        </p:txBody>
      </p:sp>
    </p:spTree>
    <p:extLst>
      <p:ext uri="{BB962C8B-B14F-4D97-AF65-F5344CB8AC3E}">
        <p14:creationId xmlns:p14="http://schemas.microsoft.com/office/powerpoint/2010/main" val="234241949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name of identity</a:t>
            </a:r>
            <a:endParaRPr lang="en-US" dirty="0"/>
          </a:p>
        </p:txBody>
      </p:sp>
      <p:sp>
        <p:nvSpPr>
          <p:cNvPr id="3" name="Content Placeholder 2"/>
          <p:cNvSpPr>
            <a:spLocks noGrp="1"/>
          </p:cNvSpPr>
          <p:nvPr>
            <p:ph idx="1"/>
          </p:nvPr>
        </p:nvSpPr>
        <p:spPr/>
        <p:txBody>
          <a:bodyPr>
            <a:normAutofit/>
          </a:bodyPr>
          <a:lstStyle/>
          <a:p>
            <a:pPr marL="228600" lvl="1">
              <a:spcBef>
                <a:spcPts val="2000"/>
              </a:spcBef>
              <a:buClr>
                <a:schemeClr val="accent1"/>
              </a:buClr>
            </a:pPr>
            <a:r>
              <a:rPr lang="en-GB" sz="3600" dirty="0"/>
              <a:t>What is </a:t>
            </a:r>
            <a:r>
              <a:rPr lang="en-GB" sz="3600" dirty="0" err="1"/>
              <a:t>Maalouf’s</a:t>
            </a:r>
            <a:r>
              <a:rPr lang="en-GB" sz="3600" dirty="0"/>
              <a:t> ultimate vision about? Does it speak to you?</a:t>
            </a:r>
          </a:p>
          <a:p>
            <a:endParaRPr lang="en-US" sz="3600" dirty="0"/>
          </a:p>
        </p:txBody>
      </p:sp>
    </p:spTree>
    <p:extLst>
      <p:ext uri="{BB962C8B-B14F-4D97-AF65-F5344CB8AC3E}">
        <p14:creationId xmlns:p14="http://schemas.microsoft.com/office/powerpoint/2010/main" val="129413804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Decoding Amin </a:t>
            </a:r>
            <a:r>
              <a:rPr lang="en-US" dirty="0" err="1"/>
              <a:t>Maalouf’s</a:t>
            </a:r>
            <a:r>
              <a:rPr lang="en-US" dirty="0"/>
              <a:t> text</a:t>
            </a:r>
            <a:br>
              <a:rPr lang="en-US" dirty="0"/>
            </a:br>
            <a:endParaRPr lang="en-US" dirty="0"/>
          </a:p>
        </p:txBody>
      </p:sp>
      <p:pic>
        <p:nvPicPr>
          <p:cNvPr id="4" name="Content Placeholder 3" descr="fingerprint-Identity.jpg"/>
          <p:cNvPicPr>
            <a:picLocks noGrp="1" noChangeAspect="1"/>
          </p:cNvPicPr>
          <p:nvPr>
            <p:ph type="pic" idx="1"/>
          </p:nvPr>
        </p:nvPicPr>
        <p:blipFill>
          <a:blip r:embed="rId2">
            <a:extLst>
              <a:ext uri="{28A0092B-C50C-407E-A947-70E740481C1C}">
                <a14:useLocalDpi xmlns:a14="http://schemas.microsoft.com/office/drawing/2010/main" val="0"/>
              </a:ext>
            </a:extLst>
          </a:blip>
          <a:srcRect l="23036" r="23036"/>
          <a:stretch>
            <a:fillRect/>
          </a:stretch>
        </p:blipFill>
        <p:spPr/>
      </p:pic>
      <p:sp>
        <p:nvSpPr>
          <p:cNvPr id="6" name="Text Placeholder 5"/>
          <p:cNvSpPr>
            <a:spLocks noGrp="1"/>
          </p:cNvSpPr>
          <p:nvPr>
            <p:ph type="body" sz="half" idx="2"/>
          </p:nvPr>
        </p:nvSpPr>
        <p:spPr/>
        <p:txBody>
          <a:bodyPr/>
          <a:lstStyle/>
          <a:p>
            <a:pPr algn="ctr"/>
            <a:r>
              <a:rPr lang="en-US" dirty="0" smtClean="0"/>
              <a:t>Critique </a:t>
            </a:r>
            <a:r>
              <a:rPr lang="en-US" dirty="0"/>
              <a:t>and practical implications</a:t>
            </a:r>
          </a:p>
          <a:p>
            <a:endParaRPr lang="en-US" dirty="0"/>
          </a:p>
        </p:txBody>
      </p:sp>
    </p:spTree>
    <p:extLst>
      <p:ext uri="{BB962C8B-B14F-4D97-AF65-F5344CB8AC3E}">
        <p14:creationId xmlns:p14="http://schemas.microsoft.com/office/powerpoint/2010/main" val="449781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Self and Allegiances</a:t>
            </a:r>
            <a:endParaRPr lang="en-US" dirty="0"/>
          </a:p>
        </p:txBody>
      </p:sp>
      <p:sp>
        <p:nvSpPr>
          <p:cNvPr id="3" name="Content Placeholder 2"/>
          <p:cNvSpPr>
            <a:spLocks noGrp="1"/>
          </p:cNvSpPr>
          <p:nvPr>
            <p:ph idx="1"/>
          </p:nvPr>
        </p:nvSpPr>
        <p:spPr/>
        <p:txBody>
          <a:bodyPr>
            <a:normAutofit/>
          </a:bodyPr>
          <a:lstStyle/>
          <a:p>
            <a:r>
              <a:rPr lang="en-GB" dirty="0"/>
              <a:t>Consider the notion that our sense of self is tied to a sense of belonging and to a set of allegiances (11). </a:t>
            </a:r>
            <a:endParaRPr lang="en-GB" dirty="0" smtClean="0"/>
          </a:p>
          <a:p>
            <a:r>
              <a:rPr lang="en-GB" dirty="0" err="1"/>
              <a:t>Maalouf</a:t>
            </a:r>
            <a:r>
              <a:rPr lang="en-GB" dirty="0"/>
              <a:t> argues: “every one of my allegiances links me to a large number of people. But the more ties I have the rarer and more particular my own identity becomes” (18)</a:t>
            </a:r>
            <a:r>
              <a:rPr lang="en-GB" dirty="0" smtClean="0"/>
              <a:t>.</a:t>
            </a:r>
            <a:endParaRPr lang="en-GB" dirty="0"/>
          </a:p>
        </p:txBody>
      </p:sp>
    </p:spTree>
    <p:extLst>
      <p:ext uri="{BB962C8B-B14F-4D97-AF65-F5344CB8AC3E}">
        <p14:creationId xmlns:p14="http://schemas.microsoft.com/office/powerpoint/2010/main" val="2420877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80172" y="908565"/>
            <a:ext cx="3898272" cy="871538"/>
          </a:xfrm>
        </p:spPr>
        <p:txBody>
          <a:bodyPr/>
          <a:lstStyle/>
          <a:p>
            <a:r>
              <a:rPr lang="en-US" dirty="0"/>
              <a:t>1. Self and Allegiances</a:t>
            </a:r>
          </a:p>
        </p:txBody>
      </p:sp>
      <p:pic>
        <p:nvPicPr>
          <p:cNvPr id="7" name="Picture Placeholder 6" descr="identity_crisis_cat_by_sebreg-d5fcofy.jpg"/>
          <p:cNvPicPr>
            <a:picLocks noGrp="1" noChangeAspect="1"/>
          </p:cNvPicPr>
          <p:nvPr>
            <p:ph type="pic" idx="1"/>
          </p:nvPr>
        </p:nvPicPr>
        <p:blipFill>
          <a:blip r:embed="rId2">
            <a:extLst>
              <a:ext uri="{28A0092B-C50C-407E-A947-70E740481C1C}">
                <a14:useLocalDpi xmlns:a14="http://schemas.microsoft.com/office/drawing/2010/main" val="0"/>
              </a:ext>
            </a:extLst>
          </a:blip>
          <a:srcRect t="-45166" b="-45166"/>
          <a:stretch>
            <a:fillRect/>
          </a:stretch>
        </p:blipFill>
        <p:spPr/>
      </p:pic>
      <p:sp>
        <p:nvSpPr>
          <p:cNvPr id="6" name="Text Placeholder 5"/>
          <p:cNvSpPr>
            <a:spLocks noGrp="1"/>
          </p:cNvSpPr>
          <p:nvPr>
            <p:ph type="body" sz="half" idx="2"/>
          </p:nvPr>
        </p:nvSpPr>
        <p:spPr>
          <a:xfrm>
            <a:off x="4169404" y="2080536"/>
            <a:ext cx="3898272" cy="4063089"/>
          </a:xfrm>
        </p:spPr>
        <p:txBody>
          <a:bodyPr>
            <a:normAutofit/>
          </a:bodyPr>
          <a:lstStyle/>
          <a:p>
            <a:r>
              <a:rPr lang="en-GB" sz="2400" dirty="0"/>
              <a:t>Amin </a:t>
            </a:r>
            <a:r>
              <a:rPr lang="en-GB" sz="2400" dirty="0" err="1"/>
              <a:t>Maalouf</a:t>
            </a:r>
            <a:r>
              <a:rPr lang="en-GB" sz="2400" dirty="0"/>
              <a:t> advises that “it is often the way we look at other people that imprisons them within their own narrowest allegiances. And it is also the way we look at them that may set them free” (22). </a:t>
            </a:r>
          </a:p>
          <a:p>
            <a:endParaRPr lang="en-US" sz="2400" dirty="0"/>
          </a:p>
        </p:txBody>
      </p:sp>
    </p:spTree>
    <p:extLst>
      <p:ext uri="{BB962C8B-B14F-4D97-AF65-F5344CB8AC3E}">
        <p14:creationId xmlns:p14="http://schemas.microsoft.com/office/powerpoint/2010/main" val="565260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1310" y="557305"/>
            <a:ext cx="3898272" cy="871538"/>
          </a:xfrm>
        </p:spPr>
        <p:txBody>
          <a:bodyPr/>
          <a:lstStyle/>
          <a:p>
            <a:r>
              <a:rPr lang="en-US" dirty="0"/>
              <a:t>1. Self and Allegiances</a:t>
            </a:r>
          </a:p>
        </p:txBody>
      </p:sp>
      <p:pic>
        <p:nvPicPr>
          <p:cNvPr id="6" name="Picture Placeholder 5" descr="identitycrisis-copy_860.jpg"/>
          <p:cNvPicPr>
            <a:picLocks noGrp="1" noChangeAspect="1"/>
          </p:cNvPicPr>
          <p:nvPr>
            <p:ph type="pic" idx="1"/>
          </p:nvPr>
        </p:nvPicPr>
        <p:blipFill>
          <a:blip r:embed="rId2">
            <a:extLst>
              <a:ext uri="{28A0092B-C50C-407E-A947-70E740481C1C}">
                <a14:useLocalDpi xmlns:a14="http://schemas.microsoft.com/office/drawing/2010/main" val="0"/>
              </a:ext>
            </a:extLst>
          </a:blip>
          <a:srcRect t="-31699" b="-31699"/>
          <a:stretch>
            <a:fillRect/>
          </a:stretch>
        </p:blipFill>
        <p:spPr>
          <a:xfrm>
            <a:off x="277813" y="1202388"/>
            <a:ext cx="3460750" cy="5371450"/>
          </a:xfrm>
        </p:spPr>
      </p:pic>
      <p:sp>
        <p:nvSpPr>
          <p:cNvPr id="3" name="Content Placeholder 2"/>
          <p:cNvSpPr>
            <a:spLocks noGrp="1"/>
          </p:cNvSpPr>
          <p:nvPr>
            <p:ph type="body" sz="half" idx="2"/>
          </p:nvPr>
        </p:nvSpPr>
        <p:spPr>
          <a:xfrm>
            <a:off x="4061310" y="1885164"/>
            <a:ext cx="3898272" cy="4688674"/>
          </a:xfrm>
        </p:spPr>
        <p:txBody>
          <a:bodyPr>
            <a:noAutofit/>
          </a:bodyPr>
          <a:lstStyle/>
          <a:p>
            <a:r>
              <a:rPr lang="en-GB" sz="2400" dirty="0"/>
              <a:t>“what determines a person’s affiliation to a given group is essentially the influence of others … who try to make him one of them; together with the influence of those on the other side, who do their best to exclude him” (25). </a:t>
            </a:r>
            <a:endParaRPr lang="en-GB" sz="2400" dirty="0" smtClean="0"/>
          </a:p>
          <a:p>
            <a:r>
              <a:rPr lang="en-GB" sz="2400" dirty="0" smtClean="0"/>
              <a:t>Let </a:t>
            </a:r>
            <a:r>
              <a:rPr lang="en-GB" sz="2400" dirty="0"/>
              <a:t>us consider the consequences of this statement.</a:t>
            </a:r>
          </a:p>
          <a:p>
            <a:endParaRPr lang="en-US" sz="3200" dirty="0"/>
          </a:p>
        </p:txBody>
      </p:sp>
    </p:spTree>
    <p:extLst>
      <p:ext uri="{BB962C8B-B14F-4D97-AF65-F5344CB8AC3E}">
        <p14:creationId xmlns:p14="http://schemas.microsoft.com/office/powerpoint/2010/main" val="29222036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9404" y="651875"/>
            <a:ext cx="3898272" cy="871538"/>
          </a:xfrm>
        </p:spPr>
        <p:txBody>
          <a:bodyPr/>
          <a:lstStyle/>
          <a:p>
            <a:r>
              <a:rPr lang="en-US" dirty="0"/>
              <a:t>1. Self and Allegiances</a:t>
            </a:r>
            <a:endParaRPr lang="en-US" dirty="0"/>
          </a:p>
        </p:txBody>
      </p:sp>
      <p:pic>
        <p:nvPicPr>
          <p:cNvPr id="5" name="Picture Placeholder 4"/>
          <p:cNvPicPr>
            <a:picLocks noGrp="1" noChangeAspect="1"/>
          </p:cNvPicPr>
          <p:nvPr>
            <p:ph type="pic" idx="1"/>
          </p:nvPr>
        </p:nvPicPr>
        <p:blipFill>
          <a:blip r:embed="rId2"/>
          <a:srcRect t="-39767" b="-39767"/>
          <a:stretch>
            <a:fillRect/>
          </a:stretch>
        </p:blipFill>
        <p:spPr/>
      </p:pic>
      <p:sp>
        <p:nvSpPr>
          <p:cNvPr id="3" name="Content Placeholder 2"/>
          <p:cNvSpPr>
            <a:spLocks noGrp="1"/>
          </p:cNvSpPr>
          <p:nvPr>
            <p:ph type="body" sz="half" idx="2"/>
          </p:nvPr>
        </p:nvSpPr>
        <p:spPr>
          <a:xfrm>
            <a:off x="4169404" y="2391265"/>
            <a:ext cx="3898272" cy="3752360"/>
          </a:xfrm>
        </p:spPr>
        <p:txBody>
          <a:bodyPr>
            <a:normAutofit fontScale="70000" lnSpcReduction="20000"/>
          </a:bodyPr>
          <a:lstStyle/>
          <a:p>
            <a:pPr marL="228600" lvl="1">
              <a:spcBef>
                <a:spcPts val="2000"/>
              </a:spcBef>
              <a:buClr>
                <a:schemeClr val="accent1"/>
              </a:buClr>
            </a:pPr>
            <a:r>
              <a:rPr lang="en-GB" sz="3200" dirty="0"/>
              <a:t>Leading up to his argument on the “tribal concept of identity” </a:t>
            </a:r>
            <a:r>
              <a:rPr lang="en-GB" sz="3200" dirty="0" err="1"/>
              <a:t>Maalouf</a:t>
            </a:r>
            <a:r>
              <a:rPr lang="en-GB" sz="3200" dirty="0"/>
              <a:t> proposes that “there is a Mr Hyde inside each one of us. What we have to do is prevent the conditions occurring that will bring forth the monster” (28). </a:t>
            </a:r>
            <a:endParaRPr lang="en-GB" sz="3200" dirty="0" smtClean="0"/>
          </a:p>
          <a:p>
            <a:pPr marL="228600" lvl="1">
              <a:spcBef>
                <a:spcPts val="2000"/>
              </a:spcBef>
              <a:buClr>
                <a:schemeClr val="accent1"/>
              </a:buClr>
            </a:pPr>
            <a:r>
              <a:rPr lang="en-GB" sz="3200" dirty="0" smtClean="0"/>
              <a:t>Does </a:t>
            </a:r>
            <a:r>
              <a:rPr lang="en-GB" sz="3200" dirty="0"/>
              <a:t>this proposition make sense to you?</a:t>
            </a:r>
          </a:p>
          <a:p>
            <a:endParaRPr lang="en-US" dirty="0"/>
          </a:p>
        </p:txBody>
      </p:sp>
    </p:spTree>
    <p:extLst>
      <p:ext uri="{BB962C8B-B14F-4D97-AF65-F5344CB8AC3E}">
        <p14:creationId xmlns:p14="http://schemas.microsoft.com/office/powerpoint/2010/main" val="17868031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Self </a:t>
            </a:r>
            <a:r>
              <a:rPr lang="en-US" dirty="0"/>
              <a:t>and Allegiances</a:t>
            </a:r>
            <a:r>
              <a:rPr lang="en-US" dirty="0" smtClean="0"/>
              <a:t> </a:t>
            </a:r>
            <a:endParaRPr lang="en-US" dirty="0"/>
          </a:p>
        </p:txBody>
      </p:sp>
      <p:pic>
        <p:nvPicPr>
          <p:cNvPr id="5" name="Picture Placeholder 4" descr="benhabib-no-flash.jpg"/>
          <p:cNvPicPr>
            <a:picLocks noGrp="1" noChangeAspect="1"/>
          </p:cNvPicPr>
          <p:nvPr>
            <p:ph type="pic" idx="1"/>
          </p:nvPr>
        </p:nvPicPr>
        <p:blipFill>
          <a:blip r:embed="rId2">
            <a:extLst>
              <a:ext uri="{28A0092B-C50C-407E-A947-70E740481C1C}">
                <a14:useLocalDpi xmlns:a14="http://schemas.microsoft.com/office/drawing/2010/main" val="0"/>
              </a:ext>
            </a:extLst>
          </a:blip>
          <a:srcRect l="7123" r="7123"/>
          <a:stretch>
            <a:fillRect/>
          </a:stretch>
        </p:blipFill>
        <p:spPr>
          <a:prstGeom prst="rect">
            <a:avLst/>
          </a:prstGeom>
          <a:noFill/>
          <a:ln>
            <a:noFill/>
          </a:ln>
        </p:spPr>
      </p:pic>
      <p:sp>
        <p:nvSpPr>
          <p:cNvPr id="3" name="Content Placeholder 2"/>
          <p:cNvSpPr>
            <a:spLocks noGrp="1"/>
          </p:cNvSpPr>
          <p:nvPr>
            <p:ph type="body" sz="half" idx="2"/>
          </p:nvPr>
        </p:nvSpPr>
        <p:spPr/>
        <p:txBody>
          <a:bodyPr>
            <a:normAutofit fontScale="62500" lnSpcReduction="20000"/>
          </a:bodyPr>
          <a:lstStyle/>
          <a:p>
            <a:pPr marL="228600" lvl="1">
              <a:spcBef>
                <a:spcPts val="2000"/>
              </a:spcBef>
              <a:buClr>
                <a:schemeClr val="accent1"/>
              </a:buClr>
            </a:pPr>
            <a:r>
              <a:rPr lang="en-GB" sz="3200" dirty="0"/>
              <a:t>“Before becoming an immigrant one is a migrant, an émigré” (38). How does </a:t>
            </a:r>
            <a:r>
              <a:rPr lang="en-GB" sz="3200" dirty="0" err="1"/>
              <a:t>Maalouf</a:t>
            </a:r>
            <a:r>
              <a:rPr lang="en-GB" sz="3200" dirty="0"/>
              <a:t> explain this process?</a:t>
            </a:r>
          </a:p>
          <a:p>
            <a:endParaRPr lang="en-US" dirty="0"/>
          </a:p>
        </p:txBody>
      </p:sp>
    </p:spTree>
    <p:extLst>
      <p:ext uri="{BB962C8B-B14F-4D97-AF65-F5344CB8AC3E}">
        <p14:creationId xmlns:p14="http://schemas.microsoft.com/office/powerpoint/2010/main" val="1259221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Modernity and the Other</a:t>
            </a:r>
            <a:endParaRPr lang="en-US" dirty="0"/>
          </a:p>
        </p:txBody>
      </p:sp>
      <p:pic>
        <p:nvPicPr>
          <p:cNvPr id="6" name="Picture Placeholder 5"/>
          <p:cNvPicPr>
            <a:picLocks noGrp="1" noChangeAspect="1"/>
          </p:cNvPicPr>
          <p:nvPr>
            <p:ph type="pic" idx="1"/>
          </p:nvPr>
        </p:nvPicPr>
        <p:blipFill>
          <a:blip r:embed="rId2"/>
          <a:srcRect t="-38170" b="-38170"/>
          <a:stretch>
            <a:fillRect/>
          </a:stretch>
        </p:blipFill>
        <p:spPr/>
      </p:pic>
      <p:sp>
        <p:nvSpPr>
          <p:cNvPr id="3" name="Content Placeholder 2"/>
          <p:cNvSpPr>
            <a:spLocks noGrp="1"/>
          </p:cNvSpPr>
          <p:nvPr>
            <p:ph type="body" sz="half" idx="2"/>
          </p:nvPr>
        </p:nvSpPr>
        <p:spPr/>
        <p:txBody>
          <a:bodyPr>
            <a:normAutofit fontScale="62500" lnSpcReduction="20000"/>
          </a:bodyPr>
          <a:lstStyle/>
          <a:p>
            <a:pPr marL="228600" lvl="1">
              <a:spcBef>
                <a:spcPts val="2000"/>
              </a:spcBef>
              <a:buClr>
                <a:schemeClr val="accent1"/>
              </a:buClr>
            </a:pPr>
            <a:r>
              <a:rPr lang="en-GB" sz="3200" dirty="0"/>
              <a:t>According to </a:t>
            </a:r>
            <a:r>
              <a:rPr lang="en-GB" sz="3200" dirty="0" err="1"/>
              <a:t>Maalouf</a:t>
            </a:r>
            <a:r>
              <a:rPr lang="en-GB" sz="3200" dirty="0"/>
              <a:t>, what challenges does Modernity pose to our sense of identity? [62, 93]</a:t>
            </a:r>
          </a:p>
          <a:p>
            <a:endParaRPr lang="en-US" sz="3200" dirty="0"/>
          </a:p>
        </p:txBody>
      </p:sp>
    </p:spTree>
    <p:extLst>
      <p:ext uri="{BB962C8B-B14F-4D97-AF65-F5344CB8AC3E}">
        <p14:creationId xmlns:p14="http://schemas.microsoft.com/office/powerpoint/2010/main" val="166629967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Modernity and the Other</a:t>
            </a:r>
            <a:endParaRPr lang="en-US" dirty="0"/>
          </a:p>
        </p:txBody>
      </p:sp>
      <p:sp>
        <p:nvSpPr>
          <p:cNvPr id="3" name="Content Placeholder 2"/>
          <p:cNvSpPr>
            <a:spLocks noGrp="1"/>
          </p:cNvSpPr>
          <p:nvPr>
            <p:ph idx="1"/>
          </p:nvPr>
        </p:nvSpPr>
        <p:spPr>
          <a:xfrm>
            <a:off x="498474" y="1350998"/>
            <a:ext cx="7556313" cy="4775166"/>
          </a:xfrm>
        </p:spPr>
        <p:txBody>
          <a:bodyPr>
            <a:normAutofit fontScale="85000" lnSpcReduction="10000"/>
          </a:bodyPr>
          <a:lstStyle/>
          <a:p>
            <a:pPr marL="228600" lvl="1">
              <a:spcBef>
                <a:spcPts val="2000"/>
              </a:spcBef>
              <a:buClr>
                <a:schemeClr val="accent1"/>
              </a:buClr>
            </a:pPr>
            <a:r>
              <a:rPr lang="en-GB" sz="2800" dirty="0"/>
              <a:t>GROUP DISCUSSION: Let us examine </a:t>
            </a:r>
            <a:r>
              <a:rPr lang="en-GB" sz="2800" dirty="0" err="1"/>
              <a:t>Maalouf’s</a:t>
            </a:r>
            <a:r>
              <a:rPr lang="en-GB" sz="2800" dirty="0"/>
              <a:t> approach to doctrine. Especially his interpretation of the ways in which religion and society have influenced each other</a:t>
            </a:r>
            <a:r>
              <a:rPr lang="en-GB" sz="2800" dirty="0" smtClean="0"/>
              <a:t>.</a:t>
            </a:r>
          </a:p>
          <a:p>
            <a:pPr marL="228600" lvl="1">
              <a:spcBef>
                <a:spcPts val="2000"/>
              </a:spcBef>
              <a:buClr>
                <a:schemeClr val="accent1"/>
              </a:buClr>
            </a:pPr>
            <a:r>
              <a:rPr lang="en-GB" sz="2800" dirty="0" smtClean="0"/>
              <a:t> </a:t>
            </a:r>
            <a:r>
              <a:rPr lang="en-GB" sz="2800" dirty="0"/>
              <a:t>On page 67 he writes: “too much emphasis is often laid on the influence of religions on people, and not enough on the influence of peoples and their history of religions. The influence is reciprocal, I know. Society shapes religion, and religion in its turn shapes society”. </a:t>
            </a:r>
            <a:endParaRPr lang="en-GB" sz="2800" dirty="0" smtClean="0"/>
          </a:p>
          <a:p>
            <a:pPr marL="228600" lvl="1">
              <a:spcBef>
                <a:spcPts val="2000"/>
              </a:spcBef>
              <a:buClr>
                <a:schemeClr val="accent1"/>
              </a:buClr>
            </a:pPr>
            <a:r>
              <a:rPr lang="en-GB" sz="2800" dirty="0" smtClean="0"/>
              <a:t>To </a:t>
            </a:r>
            <a:r>
              <a:rPr lang="en-GB" sz="2800" dirty="0"/>
              <a:t>what extent does this statement apply to your own experience of religion in your social setting?</a:t>
            </a:r>
          </a:p>
          <a:p>
            <a:endParaRPr lang="en-US" dirty="0"/>
          </a:p>
        </p:txBody>
      </p:sp>
    </p:spTree>
    <p:extLst>
      <p:ext uri="{BB962C8B-B14F-4D97-AF65-F5344CB8AC3E}">
        <p14:creationId xmlns:p14="http://schemas.microsoft.com/office/powerpoint/2010/main" val="251920630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64</TotalTime>
  <Words>549</Words>
  <Application>Microsoft Macintosh PowerPoint</Application>
  <PresentationFormat>On-screen Show (4:3)</PresentationFormat>
  <Paragraphs>32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Advantage</vt:lpstr>
      <vt:lpstr>In the name of identity</vt:lpstr>
      <vt:lpstr>Decoding Amin Maalouf’s text </vt:lpstr>
      <vt:lpstr>1. Self and Allegiances</vt:lpstr>
      <vt:lpstr>1. Self and Allegiances</vt:lpstr>
      <vt:lpstr>1. Self and Allegiances</vt:lpstr>
      <vt:lpstr>1. Self and Allegiances</vt:lpstr>
      <vt:lpstr>1. Self and Allegiances </vt:lpstr>
      <vt:lpstr>2. Modernity and the Other</vt:lpstr>
      <vt:lpstr>2. Modernity and the Other</vt:lpstr>
      <vt:lpstr>2. Modernity and the Other</vt:lpstr>
      <vt:lpstr>PowerPoint Presentation</vt:lpstr>
      <vt:lpstr>3. The Age of Global Tribes</vt:lpstr>
      <vt:lpstr>In the name of identity</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name of identity</dc:title>
  <dc:creator>Cathia Jenainati</dc:creator>
  <cp:lastModifiedBy>Cathia Jenainati</cp:lastModifiedBy>
  <cp:revision>7</cp:revision>
  <dcterms:created xsi:type="dcterms:W3CDTF">2014-04-28T08:46:37Z</dcterms:created>
  <dcterms:modified xsi:type="dcterms:W3CDTF">2014-05-01T23:03:13Z</dcterms:modified>
</cp:coreProperties>
</file>