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8"/>
  </p:notesMasterIdLst>
  <p:sldIdLst>
    <p:sldId id="652" r:id="rId2"/>
    <p:sldId id="257" r:id="rId3"/>
    <p:sldId id="279" r:id="rId4"/>
    <p:sldId id="678" r:id="rId5"/>
    <p:sldId id="685" r:id="rId6"/>
    <p:sldId id="680" r:id="rId7"/>
    <p:sldId id="698" r:id="rId8"/>
    <p:sldId id="681" r:id="rId9"/>
    <p:sldId id="682" r:id="rId10"/>
    <p:sldId id="683" r:id="rId11"/>
    <p:sldId id="715" r:id="rId12"/>
    <p:sldId id="640" r:id="rId13"/>
    <p:sldId id="267" r:id="rId14"/>
    <p:sldId id="288" r:id="rId15"/>
    <p:sldId id="687" r:id="rId16"/>
    <p:sldId id="686" r:id="rId17"/>
    <p:sldId id="671" r:id="rId18"/>
    <p:sldId id="653" r:id="rId19"/>
    <p:sldId id="677" r:id="rId20"/>
    <p:sldId id="654" r:id="rId21"/>
    <p:sldId id="662" r:id="rId22"/>
    <p:sldId id="712" r:id="rId23"/>
    <p:sldId id="656" r:id="rId24"/>
    <p:sldId id="659" r:id="rId25"/>
    <p:sldId id="663" r:id="rId26"/>
    <p:sldId id="664" r:id="rId27"/>
    <p:sldId id="469" r:id="rId28"/>
    <p:sldId id="665" r:id="rId29"/>
    <p:sldId id="455" r:id="rId30"/>
    <p:sldId id="666" r:id="rId31"/>
    <p:sldId id="445" r:id="rId32"/>
    <p:sldId id="667" r:id="rId33"/>
    <p:sldId id="465" r:id="rId34"/>
    <p:sldId id="668" r:id="rId35"/>
    <p:sldId id="466" r:id="rId36"/>
    <p:sldId id="696" r:id="rId37"/>
    <p:sldId id="707" r:id="rId38"/>
    <p:sldId id="672" r:id="rId39"/>
    <p:sldId id="708" r:id="rId40"/>
    <p:sldId id="705" r:id="rId41"/>
    <p:sldId id="645" r:id="rId42"/>
    <p:sldId id="704" r:id="rId43"/>
    <p:sldId id="709" r:id="rId44"/>
    <p:sldId id="713" r:id="rId45"/>
    <p:sldId id="693" r:id="rId46"/>
    <p:sldId id="710" r:id="rId47"/>
    <p:sldId id="711" r:id="rId48"/>
    <p:sldId id="639" r:id="rId49"/>
    <p:sldId id="627" r:id="rId50"/>
    <p:sldId id="714" r:id="rId51"/>
    <p:sldId id="688" r:id="rId52"/>
    <p:sldId id="716" r:id="rId53"/>
    <p:sldId id="673" r:id="rId54"/>
    <p:sldId id="692" r:id="rId55"/>
    <p:sldId id="701" r:id="rId56"/>
    <p:sldId id="684" r:id="rId57"/>
    <p:sldId id="699" r:id="rId58"/>
    <p:sldId id="478" r:id="rId59"/>
    <p:sldId id="459" r:id="rId60"/>
    <p:sldId id="700" r:id="rId61"/>
    <p:sldId id="476" r:id="rId62"/>
    <p:sldId id="480" r:id="rId63"/>
    <p:sldId id="286" r:id="rId64"/>
    <p:sldId id="266" r:id="rId65"/>
    <p:sldId id="484" r:id="rId66"/>
    <p:sldId id="485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558"/>
  </p:normalViewPr>
  <p:slideViewPr>
    <p:cSldViewPr snapToGrid="0" snapToObjects="1">
      <p:cViewPr>
        <p:scale>
          <a:sx n="64" d="100"/>
          <a:sy n="64" d="100"/>
        </p:scale>
        <p:origin x="728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681CB3-82FA-4AEA-90EB-2BB6694E8B4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8D1E1A3-6901-47E7-A9E5-691D12B04B14}">
      <dgm:prSet/>
      <dgm:spPr/>
      <dgm:t>
        <a:bodyPr/>
        <a:lstStyle/>
        <a:p>
          <a:r>
            <a:rPr lang="en-US" dirty="0"/>
            <a:t>Email: </a:t>
          </a:r>
          <a:r>
            <a:rPr lang="en-US" dirty="0" err="1"/>
            <a:t>R.C.Smith@warwick.ac.uk</a:t>
          </a:r>
          <a:endParaRPr lang="en-US" dirty="0"/>
        </a:p>
      </dgm:t>
    </dgm:pt>
    <dgm:pt modelId="{21CC6CC5-B572-42C9-AC3F-55EA99FBA051}" type="parTrans" cxnId="{DE366E6B-FA55-4843-A98E-C746AD64F63C}">
      <dgm:prSet/>
      <dgm:spPr/>
      <dgm:t>
        <a:bodyPr/>
        <a:lstStyle/>
        <a:p>
          <a:endParaRPr lang="en-US"/>
        </a:p>
      </dgm:t>
    </dgm:pt>
    <dgm:pt modelId="{C7C95EBC-EB5F-4EBC-9A91-A03D751D37C6}" type="sibTrans" cxnId="{DE366E6B-FA55-4843-A98E-C746AD64F63C}">
      <dgm:prSet/>
      <dgm:spPr/>
      <dgm:t>
        <a:bodyPr/>
        <a:lstStyle/>
        <a:p>
          <a:endParaRPr lang="en-US"/>
        </a:p>
      </dgm:t>
    </dgm:pt>
    <dgm:pt modelId="{376B5D8C-09BB-471B-AFA7-78F39CD733AB}">
      <dgm:prSet/>
      <dgm:spPr/>
      <dgm:t>
        <a:bodyPr/>
        <a:lstStyle/>
        <a:p>
          <a:r>
            <a:rPr lang="en-US" dirty="0"/>
            <a:t>Enjoy the rest of the conference </a:t>
          </a:r>
          <a:r>
            <a:rPr lang="en-US" dirty="0">
              <a:sym typeface="Wingdings" pitchFamily="2" charset="2"/>
            </a:rPr>
            <a:t></a:t>
          </a:r>
          <a:endParaRPr lang="en-US" dirty="0"/>
        </a:p>
      </dgm:t>
    </dgm:pt>
    <dgm:pt modelId="{701B5BDB-8609-41E0-8655-737CE63EC0C8}" type="parTrans" cxnId="{00D722C8-5315-4746-9CEB-570591AEC27C}">
      <dgm:prSet/>
      <dgm:spPr/>
      <dgm:t>
        <a:bodyPr/>
        <a:lstStyle/>
        <a:p>
          <a:endParaRPr lang="en-US"/>
        </a:p>
      </dgm:t>
    </dgm:pt>
    <dgm:pt modelId="{D29E1ED7-6646-428E-9AC0-3AD7DA4334BE}" type="sibTrans" cxnId="{00D722C8-5315-4746-9CEB-570591AEC27C}">
      <dgm:prSet/>
      <dgm:spPr/>
      <dgm:t>
        <a:bodyPr/>
        <a:lstStyle/>
        <a:p>
          <a:endParaRPr lang="en-US"/>
        </a:p>
      </dgm:t>
    </dgm:pt>
    <dgm:pt modelId="{78BAB3B1-3B02-40C3-8CD1-33AECBA643E5}">
      <dgm:prSet/>
      <dgm:spPr/>
      <dgm:t>
        <a:bodyPr/>
        <a:lstStyle/>
        <a:p>
          <a:r>
            <a:rPr lang="en-US" dirty="0"/>
            <a:t>I’d be happy to hear from you!</a:t>
          </a:r>
        </a:p>
      </dgm:t>
    </dgm:pt>
    <dgm:pt modelId="{1F32C4FF-ABE3-4762-B985-BB4826C51FE3}" type="parTrans" cxnId="{4B04A7EF-B66B-46AB-9C9D-AA927117A9DA}">
      <dgm:prSet/>
      <dgm:spPr/>
      <dgm:t>
        <a:bodyPr/>
        <a:lstStyle/>
        <a:p>
          <a:endParaRPr lang="en-US"/>
        </a:p>
      </dgm:t>
    </dgm:pt>
    <dgm:pt modelId="{FE3904A2-BEEA-4224-A435-142A4C41BBD1}" type="sibTrans" cxnId="{4B04A7EF-B66B-46AB-9C9D-AA927117A9DA}">
      <dgm:prSet/>
      <dgm:spPr/>
      <dgm:t>
        <a:bodyPr/>
        <a:lstStyle/>
        <a:p>
          <a:endParaRPr lang="en-US"/>
        </a:p>
      </dgm:t>
    </dgm:pt>
    <dgm:pt modelId="{FF10E38F-B335-4265-9E90-F5B9FCCC5FD8}">
      <dgm:prSet/>
      <dgm:spPr/>
      <dgm:t>
        <a:bodyPr/>
        <a:lstStyle/>
        <a:p>
          <a:r>
            <a:rPr lang="en-US" dirty="0"/>
            <a:t>Twitter: @</a:t>
          </a:r>
          <a:r>
            <a:rPr lang="en-US" dirty="0" err="1"/>
            <a:t>RichardSmithELT</a:t>
          </a:r>
          <a:endParaRPr lang="en-US" dirty="0">
            <a:solidFill>
              <a:schemeClr val="bg1"/>
            </a:solidFill>
          </a:endParaRPr>
        </a:p>
      </dgm:t>
    </dgm:pt>
    <dgm:pt modelId="{681284F7-6DCA-48D0-9096-DE825E0E1704}" type="parTrans" cxnId="{32C9387D-DF26-4CB7-96C5-D206D804837E}">
      <dgm:prSet/>
      <dgm:spPr/>
      <dgm:t>
        <a:bodyPr/>
        <a:lstStyle/>
        <a:p>
          <a:endParaRPr lang="en-US"/>
        </a:p>
      </dgm:t>
    </dgm:pt>
    <dgm:pt modelId="{A0B0E4CE-6FA7-4A2C-A494-103034871D2A}" type="sibTrans" cxnId="{32C9387D-DF26-4CB7-96C5-D206D804837E}">
      <dgm:prSet/>
      <dgm:spPr/>
      <dgm:t>
        <a:bodyPr/>
        <a:lstStyle/>
        <a:p>
          <a:endParaRPr lang="en-US"/>
        </a:p>
      </dgm:t>
    </dgm:pt>
    <dgm:pt modelId="{2A0609F7-79E3-0B43-B48D-2E19FF88F19B}" type="pres">
      <dgm:prSet presAssocID="{53681CB3-82FA-4AEA-90EB-2BB6694E8B4F}" presName="linear" presStyleCnt="0">
        <dgm:presLayoutVars>
          <dgm:animLvl val="lvl"/>
          <dgm:resizeHandles val="exact"/>
        </dgm:presLayoutVars>
      </dgm:prSet>
      <dgm:spPr/>
    </dgm:pt>
    <dgm:pt modelId="{3766DECA-D07F-6146-ADB4-BD7AB62A2774}" type="pres">
      <dgm:prSet presAssocID="{68D1E1A3-6901-47E7-A9E5-691D12B04B14}" presName="parentText" presStyleLbl="node1" presStyleIdx="0" presStyleCnt="4" custLinFactY="245568" custLinFactNeighborY="300000">
        <dgm:presLayoutVars>
          <dgm:chMax val="0"/>
          <dgm:bulletEnabled val="1"/>
        </dgm:presLayoutVars>
      </dgm:prSet>
      <dgm:spPr/>
    </dgm:pt>
    <dgm:pt modelId="{6F861526-67AB-7F48-8007-CCD93C144F0E}" type="pres">
      <dgm:prSet presAssocID="{C7C95EBC-EB5F-4EBC-9A91-A03D751D37C6}" presName="spacer" presStyleCnt="0"/>
      <dgm:spPr/>
    </dgm:pt>
    <dgm:pt modelId="{06238B00-840F-874A-8011-47E7E7359564}" type="pres">
      <dgm:prSet presAssocID="{376B5D8C-09BB-471B-AFA7-78F39CD733AB}" presName="parentText" presStyleLbl="node1" presStyleIdx="1" presStyleCnt="4" custLinFactY="-80860" custLinFactNeighborY="-100000">
        <dgm:presLayoutVars>
          <dgm:chMax val="0"/>
          <dgm:bulletEnabled val="1"/>
        </dgm:presLayoutVars>
      </dgm:prSet>
      <dgm:spPr/>
    </dgm:pt>
    <dgm:pt modelId="{2E99A3FC-83E4-234D-8DDD-B0AFCC22D044}" type="pres">
      <dgm:prSet presAssocID="{D29E1ED7-6646-428E-9AC0-3AD7DA4334BE}" presName="spacer" presStyleCnt="0"/>
      <dgm:spPr/>
    </dgm:pt>
    <dgm:pt modelId="{00C4ADD9-3116-9743-A835-CCB4D1580F4E}" type="pres">
      <dgm:prSet presAssocID="{78BAB3B1-3B02-40C3-8CD1-33AECBA643E5}" presName="parentText" presStyleLbl="node1" presStyleIdx="2" presStyleCnt="4" custLinFactY="-67068" custLinFactNeighborX="67" custLinFactNeighborY="-100000">
        <dgm:presLayoutVars>
          <dgm:chMax val="0"/>
          <dgm:bulletEnabled val="1"/>
        </dgm:presLayoutVars>
      </dgm:prSet>
      <dgm:spPr/>
    </dgm:pt>
    <dgm:pt modelId="{460185DD-3037-0447-9E6C-3F56DEA61D07}" type="pres">
      <dgm:prSet presAssocID="{FE3904A2-BEEA-4224-A435-142A4C41BBD1}" presName="spacer" presStyleCnt="0"/>
      <dgm:spPr/>
    </dgm:pt>
    <dgm:pt modelId="{27031DF7-ADC4-6D4D-8B8F-D49F565AE7AD}" type="pres">
      <dgm:prSet presAssocID="{FF10E38F-B335-4265-9E90-F5B9FCCC5FD8}" presName="parentText" presStyleLbl="node1" presStyleIdx="3" presStyleCnt="4" custLinFactY="64285" custLinFactNeighborX="-16" custLinFactNeighborY="100000">
        <dgm:presLayoutVars>
          <dgm:chMax val="0"/>
          <dgm:bulletEnabled val="1"/>
        </dgm:presLayoutVars>
      </dgm:prSet>
      <dgm:spPr/>
    </dgm:pt>
  </dgm:ptLst>
  <dgm:cxnLst>
    <dgm:cxn modelId="{5E8FD402-3EBD-F945-B40C-E3061F5DE222}" type="presOf" srcId="{78BAB3B1-3B02-40C3-8CD1-33AECBA643E5}" destId="{00C4ADD9-3116-9743-A835-CCB4D1580F4E}" srcOrd="0" destOrd="0" presId="urn:microsoft.com/office/officeart/2005/8/layout/vList2"/>
    <dgm:cxn modelId="{300EEB39-9F41-2044-ADFD-DC73BF134425}" type="presOf" srcId="{376B5D8C-09BB-471B-AFA7-78F39CD733AB}" destId="{06238B00-840F-874A-8011-47E7E7359564}" srcOrd="0" destOrd="0" presId="urn:microsoft.com/office/officeart/2005/8/layout/vList2"/>
    <dgm:cxn modelId="{DE366E6B-FA55-4843-A98E-C746AD64F63C}" srcId="{53681CB3-82FA-4AEA-90EB-2BB6694E8B4F}" destId="{68D1E1A3-6901-47E7-A9E5-691D12B04B14}" srcOrd="0" destOrd="0" parTransId="{21CC6CC5-B572-42C9-AC3F-55EA99FBA051}" sibTransId="{C7C95EBC-EB5F-4EBC-9A91-A03D751D37C6}"/>
    <dgm:cxn modelId="{32C9387D-DF26-4CB7-96C5-D206D804837E}" srcId="{53681CB3-82FA-4AEA-90EB-2BB6694E8B4F}" destId="{FF10E38F-B335-4265-9E90-F5B9FCCC5FD8}" srcOrd="3" destOrd="0" parTransId="{681284F7-6DCA-48D0-9096-DE825E0E1704}" sibTransId="{A0B0E4CE-6FA7-4A2C-A494-103034871D2A}"/>
    <dgm:cxn modelId="{48A30DB4-56D7-5C41-A987-BFED27ECA7AD}" type="presOf" srcId="{68D1E1A3-6901-47E7-A9E5-691D12B04B14}" destId="{3766DECA-D07F-6146-ADB4-BD7AB62A2774}" srcOrd="0" destOrd="0" presId="urn:microsoft.com/office/officeart/2005/8/layout/vList2"/>
    <dgm:cxn modelId="{00D722C8-5315-4746-9CEB-570591AEC27C}" srcId="{53681CB3-82FA-4AEA-90EB-2BB6694E8B4F}" destId="{376B5D8C-09BB-471B-AFA7-78F39CD733AB}" srcOrd="1" destOrd="0" parTransId="{701B5BDB-8609-41E0-8655-737CE63EC0C8}" sibTransId="{D29E1ED7-6646-428E-9AC0-3AD7DA4334BE}"/>
    <dgm:cxn modelId="{273BE2C8-85E0-154E-83F4-39B3BD24EC37}" type="presOf" srcId="{53681CB3-82FA-4AEA-90EB-2BB6694E8B4F}" destId="{2A0609F7-79E3-0B43-B48D-2E19FF88F19B}" srcOrd="0" destOrd="0" presId="urn:microsoft.com/office/officeart/2005/8/layout/vList2"/>
    <dgm:cxn modelId="{CB2432EB-AC80-7343-8DF0-809CFC7EAA3D}" type="presOf" srcId="{FF10E38F-B335-4265-9E90-F5B9FCCC5FD8}" destId="{27031DF7-ADC4-6D4D-8B8F-D49F565AE7AD}" srcOrd="0" destOrd="0" presId="urn:microsoft.com/office/officeart/2005/8/layout/vList2"/>
    <dgm:cxn modelId="{4B04A7EF-B66B-46AB-9C9D-AA927117A9DA}" srcId="{53681CB3-82FA-4AEA-90EB-2BB6694E8B4F}" destId="{78BAB3B1-3B02-40C3-8CD1-33AECBA643E5}" srcOrd="2" destOrd="0" parTransId="{1F32C4FF-ABE3-4762-B985-BB4826C51FE3}" sibTransId="{FE3904A2-BEEA-4224-A435-142A4C41BBD1}"/>
    <dgm:cxn modelId="{F69B1C9F-EAAC-0446-9952-EBB691DCC0EC}" type="presParOf" srcId="{2A0609F7-79E3-0B43-B48D-2E19FF88F19B}" destId="{3766DECA-D07F-6146-ADB4-BD7AB62A2774}" srcOrd="0" destOrd="0" presId="urn:microsoft.com/office/officeart/2005/8/layout/vList2"/>
    <dgm:cxn modelId="{76F92431-A9F6-AC4D-AC56-D833358E94E9}" type="presParOf" srcId="{2A0609F7-79E3-0B43-B48D-2E19FF88F19B}" destId="{6F861526-67AB-7F48-8007-CCD93C144F0E}" srcOrd="1" destOrd="0" presId="urn:microsoft.com/office/officeart/2005/8/layout/vList2"/>
    <dgm:cxn modelId="{CA1D6A34-419C-984E-897E-8A84D4641671}" type="presParOf" srcId="{2A0609F7-79E3-0B43-B48D-2E19FF88F19B}" destId="{06238B00-840F-874A-8011-47E7E7359564}" srcOrd="2" destOrd="0" presId="urn:microsoft.com/office/officeart/2005/8/layout/vList2"/>
    <dgm:cxn modelId="{2B717B0C-4367-604C-9957-5EC6163127F1}" type="presParOf" srcId="{2A0609F7-79E3-0B43-B48D-2E19FF88F19B}" destId="{2E99A3FC-83E4-234D-8DDD-B0AFCC22D044}" srcOrd="3" destOrd="0" presId="urn:microsoft.com/office/officeart/2005/8/layout/vList2"/>
    <dgm:cxn modelId="{3D244756-EF49-6E4A-8710-E5E8406BB492}" type="presParOf" srcId="{2A0609F7-79E3-0B43-B48D-2E19FF88F19B}" destId="{00C4ADD9-3116-9743-A835-CCB4D1580F4E}" srcOrd="4" destOrd="0" presId="urn:microsoft.com/office/officeart/2005/8/layout/vList2"/>
    <dgm:cxn modelId="{A66A89EC-C117-8B49-BAB6-EAB606976A31}" type="presParOf" srcId="{2A0609F7-79E3-0B43-B48D-2E19FF88F19B}" destId="{460185DD-3037-0447-9E6C-3F56DEA61D07}" srcOrd="5" destOrd="0" presId="urn:microsoft.com/office/officeart/2005/8/layout/vList2"/>
    <dgm:cxn modelId="{C13BF063-56D1-F540-A5D2-CA8A27E9039F}" type="presParOf" srcId="{2A0609F7-79E3-0B43-B48D-2E19FF88F19B}" destId="{27031DF7-ADC4-6D4D-8B8F-D49F565AE7A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66DECA-D07F-6146-ADB4-BD7AB62A2774}">
      <dsp:nvSpPr>
        <dsp:cNvPr id="0" name=""/>
        <dsp:cNvSpPr/>
      </dsp:nvSpPr>
      <dsp:spPr>
        <a:xfrm>
          <a:off x="0" y="3752627"/>
          <a:ext cx="7559504" cy="959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Email: </a:t>
          </a:r>
          <a:r>
            <a:rPr lang="en-US" sz="4000" kern="1200" dirty="0" err="1"/>
            <a:t>R.C.Smith@warwick.ac.uk</a:t>
          </a:r>
          <a:endParaRPr lang="en-US" sz="4000" kern="1200" dirty="0"/>
        </a:p>
      </dsp:txBody>
      <dsp:txXfrm>
        <a:off x="46834" y="3799461"/>
        <a:ext cx="7465836" cy="865732"/>
      </dsp:txXfrm>
    </dsp:sp>
    <dsp:sp modelId="{06238B00-840F-874A-8011-47E7E7359564}">
      <dsp:nvSpPr>
        <dsp:cNvPr id="0" name=""/>
        <dsp:cNvSpPr/>
      </dsp:nvSpPr>
      <dsp:spPr>
        <a:xfrm>
          <a:off x="0" y="1234677"/>
          <a:ext cx="7559504" cy="95940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Enjoy the rest of the conference </a:t>
          </a:r>
          <a:r>
            <a:rPr lang="en-US" sz="4000" kern="1200" dirty="0">
              <a:sym typeface="Wingdings" pitchFamily="2" charset="2"/>
            </a:rPr>
            <a:t></a:t>
          </a:r>
          <a:endParaRPr lang="en-US" sz="4000" kern="1200" dirty="0"/>
        </a:p>
      </dsp:txBody>
      <dsp:txXfrm>
        <a:off x="46834" y="1281511"/>
        <a:ext cx="7465836" cy="865732"/>
      </dsp:txXfrm>
    </dsp:sp>
    <dsp:sp modelId="{00C4ADD9-3116-9743-A835-CCB4D1580F4E}">
      <dsp:nvSpPr>
        <dsp:cNvPr id="0" name=""/>
        <dsp:cNvSpPr/>
      </dsp:nvSpPr>
      <dsp:spPr>
        <a:xfrm>
          <a:off x="0" y="2441598"/>
          <a:ext cx="7559504" cy="95940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I’d be happy to hear from you!</a:t>
          </a:r>
        </a:p>
      </dsp:txBody>
      <dsp:txXfrm>
        <a:off x="46834" y="2488432"/>
        <a:ext cx="7465836" cy="865732"/>
      </dsp:txXfrm>
    </dsp:sp>
    <dsp:sp modelId="{27031DF7-ADC4-6D4D-8B8F-D49F565AE7AD}">
      <dsp:nvSpPr>
        <dsp:cNvPr id="0" name=""/>
        <dsp:cNvSpPr/>
      </dsp:nvSpPr>
      <dsp:spPr>
        <a:xfrm>
          <a:off x="0" y="5006798"/>
          <a:ext cx="7559504" cy="9594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Twitter: @</a:t>
          </a:r>
          <a:r>
            <a:rPr lang="en-US" sz="4000" kern="1200" dirty="0" err="1"/>
            <a:t>RichardSmithELT</a:t>
          </a:r>
          <a:endParaRPr lang="en-US" sz="4000" kern="1200" dirty="0">
            <a:solidFill>
              <a:schemeClr val="bg1"/>
            </a:solidFill>
          </a:endParaRPr>
        </a:p>
      </dsp:txBody>
      <dsp:txXfrm>
        <a:off x="46834" y="5053632"/>
        <a:ext cx="7465836" cy="865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EF00C-4582-C14E-B85A-073BCFDA5490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38C25-58C7-9144-A912-FDB6E2334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0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A9E7F-46C9-1B41-ABFF-FBBC47990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05333C-139D-EA4F-9495-C5E7481B3B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20759-873A-9A4D-B172-F31613DFD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DC83A-1168-5F44-B140-295257A6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5E231-442F-2646-93CE-1F6337A95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84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EA22-5C67-5D43-A3F1-B36414281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608E34-F9EB-9843-87B6-85710F042D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A8B9C-FD0A-7847-9636-BF340C50B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C7BC2-FA56-2D4A-92DB-8C3C5F538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2824A-A816-2A4E-816B-E105FE880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8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09F4F-DB4A-F947-9230-793E484555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57FCE5-9E33-7742-B52D-AFB3DF86E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4C3BC-1973-2F42-9680-482D29914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21387-20BB-6F43-A7A8-D6E9F79C6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12809-EE5C-6445-8405-6D5D689E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E6839-30CA-D44A-9A02-8F082B7EE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60879-AD6B-4A42-8325-53226DF96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DE82C-BEF6-5C4D-A93F-628C38C3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1B408-3F28-524F-9256-5B7AE968C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D4ED0-59EC-8940-AB63-721C5D5F6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9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2E6F1-D3E0-1D4B-A80E-1EA27D5B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6E337-226A-7345-B70E-4017464A0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C7392-11B2-DD48-A0B8-7D2A84B80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9CFD8-75B5-004D-9232-8E427FB88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B97EC-C4BC-5F48-85F7-79C0F6E4E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93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03EA3-CF48-B545-8542-ADB5D28C6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1D1B1-C5F5-6D48-98FB-6379A922C6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15FEE-F18E-434B-984F-9D180A7F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32F22-E1D0-6743-A614-90BE8501F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AD2BA0-3B1B-F94F-B5C8-D159E023A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32115-525B-254E-B86A-20C70FD06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2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20E9D-5CE8-D84A-AAE2-E96BD7B2F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D8F0D0-9739-4244-A4E0-0C5224B012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3F321-77C1-7748-8239-773CF26B3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C3F476-F92A-A04C-A13A-CAF8C5CF2D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B4827A-F1DF-FF4F-95D9-8A9E4B0C2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8B68E7-9091-4C46-A1A3-A8185EE7E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063F90-EE62-0C4B-B100-EF34F22AB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14CE8A-B6DA-C948-BA96-652CA994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3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C7F6-D631-8343-B376-84C9987F4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33BA0-C92F-8044-A099-EF5EE09D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5729E5-DD27-5E45-8C18-92965DEA2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CF7AD4-BEEF-FC44-A45F-1AEE21F8F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4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7ACAF-2B5D-3E4A-9158-293A514F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81BF7F-DDB7-B644-ADF3-D24E7813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5F860-D6C8-3A4E-B075-36885CF7A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4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0D6D-02FB-D34C-B2DA-28DB5A790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338B8-86D8-7744-BC0F-A46CD584E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51731-AB48-2040-BD3C-D8DE27E7E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1D0E8-D7D8-1D42-B488-F538A6131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AF307-2A4D-214A-B219-DB57451F5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E3C3BC-6607-FD4B-8C15-29BF9D33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5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C3C68-9134-6749-A896-0941E6D2D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683806-A046-A34F-BCDC-E9D00BA998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90DC7B-73B0-8E43-88AE-A6CA01DAA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32030C-B121-DF4E-A38E-DC2D22F0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4089D-AD26-E142-9D14-578859B03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7F8C1E-6DB0-5746-BAD5-C18EE6B9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7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21AC7-5D06-2542-8C6A-8A65C012C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4D71B-EBEA-6640-A36F-E0C83CD06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D47F3-BA39-634A-A770-2FB804929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7F67-963A-7B49-9444-8E637E749975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98B86-4792-EF4B-9130-CA2DDA46B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A3A92-2D40-9D49-954C-DE25C7F7C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0526D-2B40-B040-B690-D99CA7F7E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1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s://sounds.bl.uk/Accents-and-dialects/Early-spoken-word-recordings/024M-1CS0011520XX-0100V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openedition.org/dhfles/3112" TargetMode="External"/><Relationship Id="rId2" Type="http://schemas.openxmlformats.org/officeDocument/2006/relationships/hyperlink" Target="https://ojs.library.ubc.ca/index.php/jaaacs/article/view/187672/18577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ichardsmithelt.wordpress.com/2021/08/03/herstory-of-elt-there-are-hordes-of-us-but-less-loudly-sung/" TargetMode="External"/><Relationship Id="rId5" Type="http://schemas.openxmlformats.org/officeDocument/2006/relationships/hyperlink" Target="https://academic.oup.com/applij/article/37/1/71/1741459" TargetMode="External"/><Relationship Id="rId4" Type="http://schemas.openxmlformats.org/officeDocument/2006/relationships/hyperlink" Target="https://www.historians.org/publications-and-directories/perspectives-on-history/october-2000/the-future-of-feminist-history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3C0B45-B897-4543-E167-88182C252F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86" r="9089" b="-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A9332F-AED7-0151-FAAC-4CA73E60F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Generating HERstory of ELT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454A26-25B3-24A5-DB33-2FAA6D6A7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/>
              <a:t>Richard Smith, University of Warwick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9832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54C0E-A1F9-6AA6-C3AA-99A109E07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DC414B-A94E-FC23-8F5B-BF334388F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39022"/>
            <a:ext cx="1772147" cy="2089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07D94D-B9C8-4382-68D0-0D628F3CB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00" y="317500"/>
            <a:ext cx="5041900" cy="3111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B390DE-D6E7-B42D-A75E-21F533DEA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14053" y="3563679"/>
            <a:ext cx="7772400" cy="29406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9AA417-9522-91F7-C53A-50D2EA7B5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0989" y="2964030"/>
            <a:ext cx="1721011" cy="1798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071FC9-4FE6-55BD-55DD-49572A49A5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2945" y="2964030"/>
            <a:ext cx="2372208" cy="17983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0335F7-98F2-2A50-EBBD-CB134D10F758}"/>
              </a:ext>
            </a:extLst>
          </p:cNvPr>
          <p:cNvSpPr txBox="1"/>
          <p:nvPr/>
        </p:nvSpPr>
        <p:spPr>
          <a:xfrm>
            <a:off x="2484783" y="2763077"/>
            <a:ext cx="1584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2013+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DB33EA-7CFF-CF36-DC3E-CD1B8EEC2D38}"/>
              </a:ext>
            </a:extLst>
          </p:cNvPr>
          <p:cNvSpPr txBox="1"/>
          <p:nvPr/>
        </p:nvSpPr>
        <p:spPr>
          <a:xfrm>
            <a:off x="6606753" y="3688195"/>
            <a:ext cx="11592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2018+</a:t>
            </a:r>
          </a:p>
        </p:txBody>
      </p:sp>
    </p:spTree>
    <p:extLst>
      <p:ext uri="{BB962C8B-B14F-4D97-AF65-F5344CB8AC3E}">
        <p14:creationId xmlns:p14="http://schemas.microsoft.com/office/powerpoint/2010/main" val="350753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DD44-4914-5869-1BAC-CBCE945CB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537CF-20AA-41A8-3005-D56955D0C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So, why / what is Herstory?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E96912-2414-8043-175E-0C7828DCDB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0" r="1" b="1"/>
          <a:stretch/>
        </p:blipFill>
        <p:spPr>
          <a:xfrm>
            <a:off x="1089706" y="2940791"/>
            <a:ext cx="8462508" cy="318469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1361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0CC7C-CF97-0F4A-92C7-EC984B4C4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[but first … a warning to myself …]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C17D91-2BAE-AD45-9959-6AC114873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135" y="1722224"/>
            <a:ext cx="8696809" cy="47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05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7E45-FDC5-3B4A-94D5-157E2B6E3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CFA953-932A-7049-8D3B-9271F53B93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24351" y="0"/>
            <a:ext cx="13240702" cy="94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86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ED309-A2C5-DE4C-AA7A-B5F771074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Feminist history (Herstory)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3C8C3-F60C-9646-B52A-CEDE85454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Dual mission of feminist history: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[1] “recover the lives, experiences, and mentalities of women </a:t>
            </a:r>
            <a:r>
              <a:rPr lang="en-GB" dirty="0"/>
              <a:t>from the condescension and obscurity in which they have been so unnaturally placed” [women’s history]</a:t>
            </a:r>
          </a:p>
          <a:p>
            <a:pPr marL="0" indent="0">
              <a:buNone/>
            </a:pPr>
            <a:r>
              <a:rPr lang="en-GB" dirty="0"/>
              <a:t>[2] “</a:t>
            </a:r>
            <a:r>
              <a:rPr lang="en-GB" dirty="0" err="1"/>
              <a:t>reexamine</a:t>
            </a:r>
            <a:r>
              <a:rPr lang="en-GB" dirty="0"/>
              <a:t> and rewrite the entire historical narrative to </a:t>
            </a:r>
            <a:r>
              <a:rPr lang="en-GB" dirty="0">
                <a:solidFill>
                  <a:srgbClr val="FF0000"/>
                </a:solidFill>
              </a:rPr>
              <a:t>reveal the construction and workings of gender</a:t>
            </a:r>
            <a:r>
              <a:rPr lang="en-GB" dirty="0"/>
              <a:t>.” [history of gendering/sexism/activism]</a:t>
            </a:r>
          </a:p>
          <a:p>
            <a:pPr marL="0" indent="0" algn="r">
              <a:buNone/>
            </a:pPr>
            <a:r>
              <a:rPr lang="en-GB" dirty="0"/>
              <a:t>(Pedersen 2000)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5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7635CA-984C-AF7D-0586-CD29DF0F6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US" sz="3700"/>
              <a:t>Interconnected reasons for lack of HERstory of ELT (barriers to overcome)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D3CEB-FDA9-5C48-5C3F-6D2376838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354959"/>
            <a:ext cx="5542387" cy="5915212"/>
          </a:xfrm>
        </p:spPr>
        <p:txBody>
          <a:bodyPr anchor="t">
            <a:normAutofit fontScale="85000" lnSpcReduction="20000"/>
          </a:bodyPr>
          <a:lstStyle/>
          <a:p>
            <a:endParaRPr lang="en-US" sz="3600" dirty="0"/>
          </a:p>
          <a:p>
            <a:r>
              <a:rPr lang="en-US" sz="3600" dirty="0"/>
              <a:t>Over-emphasis on contributions of theory and theorists (vs. practice and practitioners)</a:t>
            </a:r>
          </a:p>
          <a:p>
            <a:r>
              <a:rPr lang="en-US" sz="3600" dirty="0"/>
              <a:t>Until late 19</a:t>
            </a:r>
            <a:r>
              <a:rPr lang="en-US" sz="3600" baseline="30000" dirty="0"/>
              <a:t>th</a:t>
            </a:r>
            <a:r>
              <a:rPr lang="en-US" sz="3600" dirty="0"/>
              <a:t> century, limited educational opportunities; women’s contributions were in less public domains than men.</a:t>
            </a:r>
          </a:p>
          <a:p>
            <a:r>
              <a:rPr lang="en-US" sz="3600" dirty="0"/>
              <a:t>Lack of extant sources; over-emphasis on particular kinds of source</a:t>
            </a:r>
          </a:p>
          <a:p>
            <a:r>
              <a:rPr lang="en-GB" sz="3600" dirty="0"/>
              <a:t>When there are publications, subordination of women's authorship / pseudonymous publication</a:t>
            </a:r>
          </a:p>
          <a:p>
            <a:pPr marL="0" indent="0">
              <a:buNone/>
            </a:pPr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4187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E7C3F8-687E-FB93-1D6C-8C5162AD4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2960716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But what </a:t>
            </a:r>
            <a:r>
              <a:rPr lang="en-US" sz="5400" b="1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can</a:t>
            </a:r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we discover?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7205E1DC-1B97-8622-AF94-522125174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7597" y="666728"/>
            <a:ext cx="5465791" cy="54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47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3B4E-F330-FC6F-2535-A269739C3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 Looking for ELT women before the 1960s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763F00-3E00-9973-B37D-AFD13E5E67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96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03E564-8F03-0746-889A-6FB08CDD6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/>
              <a:t>Governesses (19</a:t>
            </a:r>
            <a:r>
              <a:rPr lang="en-US" sz="3800" baseline="30000" dirty="0"/>
              <a:t>th</a:t>
            </a:r>
            <a:r>
              <a:rPr lang="en-US" sz="3800" dirty="0"/>
              <a:t> century)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8760C2-E786-7548-9D1A-72173FB18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14" r="469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074BA9-95A0-B34A-9DCA-20129B02F0B4}"/>
              </a:ext>
            </a:extLst>
          </p:cNvPr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i="0" dirty="0">
                <a:effectLst/>
              </a:rPr>
              <a:t>“I mean now to open a second school, for girls. I have hired a building for the purpose, with a cottage of two rooms attached to it for the mistress’ house…Will you be this mistress?”…In truth it was humble—but then it was sheltered, and I wanted a safe asylum; it was plodding—but then, compared with that of a governess in a rich house, it was independent; and the fear of servitude with strangers entered my soul like iron; it was not ignoble—not unworthy—not mentally degrading. I made my decision.”</a:t>
            </a:r>
            <a:endParaRPr lang="en-US" sz="2000" dirty="0"/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 (</a:t>
            </a:r>
            <a:r>
              <a:rPr lang="en-US" sz="2000" i="1" dirty="0"/>
              <a:t>Jane Eyre</a:t>
            </a:r>
            <a:r>
              <a:rPr lang="en-US" sz="2000" dirty="0"/>
              <a:t> – Charlotte Brontë)</a:t>
            </a:r>
          </a:p>
        </p:txBody>
      </p:sp>
    </p:spTree>
    <p:extLst>
      <p:ext uri="{BB962C8B-B14F-4D97-AF65-F5344CB8AC3E}">
        <p14:creationId xmlns:p14="http://schemas.microsoft.com/office/powerpoint/2010/main" val="2754768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A419ADC7-DE7C-464E-9F88-6CAB6F61B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1E5716-91F7-427D-2355-7953143C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2657" y="525195"/>
            <a:ext cx="4148093" cy="2806506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sz="4000" dirty="0"/>
              <a:t>Women as language teachers in girls’ schools (late 19</a:t>
            </a:r>
            <a:r>
              <a:rPr lang="en-US" sz="4000" baseline="30000" dirty="0"/>
              <a:t>th</a:t>
            </a:r>
            <a:r>
              <a:rPr lang="en-US" sz="4000" dirty="0"/>
              <a:t> century)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B0684C-D667-9A39-FD8B-224AFC03B1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24" r="12992" b="-1"/>
          <a:stretch/>
        </p:blipFill>
        <p:spPr>
          <a:xfrm>
            <a:off x="425495" y="171715"/>
            <a:ext cx="6151346" cy="613282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B6544-1BA9-3985-13AA-0CFDDA3CC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2657" y="3526300"/>
            <a:ext cx="4148093" cy="2588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[In Germany] due to their knowledge of / interest in modern languages [gendering of this area of study], women language teachers were often in the vanguard of entry into the male domain  of secondary school teaching.</a:t>
            </a:r>
          </a:p>
          <a:p>
            <a:pPr marL="0" indent="0">
              <a:buNone/>
            </a:pPr>
            <a:r>
              <a:rPr lang="en-US" sz="2000" dirty="0"/>
              <a:t>(see Doff, 2008)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A8BFEF-E0B1-5175-70D1-67DD756DB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31701"/>
            <a:ext cx="24638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7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917BC-3E41-354B-9F17-B93BBF331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5003C-AB3A-1642-ACFE-EC69111B4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Why </a:t>
            </a:r>
            <a:r>
              <a:rPr lang="en-US" dirty="0" err="1"/>
              <a:t>HERstory</a:t>
            </a:r>
            <a:r>
              <a:rPr lang="en-US" dirty="0"/>
              <a:t>, not just history? (5 mins.)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Looking for ELT women before the 1960s (10 mins.)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Formulating questions: 1960s–1980s (15 mins.)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collaborative project? (10 mins.)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80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1199D26-7D8F-4A64-BDBB-73AFABE14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AD898D-4414-244E-8877-4F1B82B45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83004"/>
            <a:ext cx="6745458" cy="30828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Women’s ‘conversational teaching’ in 19</a:t>
            </a:r>
            <a:r>
              <a:rPr lang="en-US" sz="3600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century German girls’ schools as a (major?) source of Direct method?</a:t>
            </a: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(see Doff, 2008)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7F2FAFA-4D50-41E7-9480-5BABA64EE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3870524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C3AD2C-9C3E-8F49-9250-6EC9DDDA3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" r="-1" b="31240"/>
          <a:stretch/>
        </p:blipFill>
        <p:spPr>
          <a:xfrm>
            <a:off x="7876903" y="296092"/>
            <a:ext cx="4001589" cy="3592721"/>
          </a:xfrm>
          <a:custGeom>
            <a:avLst/>
            <a:gdLst/>
            <a:ahLst/>
            <a:cxnLst/>
            <a:rect l="l" t="t" r="r" b="b"/>
            <a:pathLst>
              <a:path w="4001589" h="3592721">
                <a:moveTo>
                  <a:pt x="470166" y="82"/>
                </a:moveTo>
                <a:cubicBezTo>
                  <a:pt x="518288" y="-605"/>
                  <a:pt x="566386" y="3023"/>
                  <a:pt x="614238" y="13021"/>
                </a:cubicBezTo>
                <a:cubicBezTo>
                  <a:pt x="720229" y="34420"/>
                  <a:pt x="827897" y="40027"/>
                  <a:pt x="934955" y="29726"/>
                </a:cubicBezTo>
                <a:cubicBezTo>
                  <a:pt x="1040555" y="20702"/>
                  <a:pt x="1146350" y="20093"/>
                  <a:pt x="1252244" y="22653"/>
                </a:cubicBezTo>
                <a:cubicBezTo>
                  <a:pt x="1347753" y="24970"/>
                  <a:pt x="1443361" y="24604"/>
                  <a:pt x="1538871" y="18020"/>
                </a:cubicBezTo>
                <a:cubicBezTo>
                  <a:pt x="1646135" y="10461"/>
                  <a:pt x="1753400" y="3998"/>
                  <a:pt x="1860568" y="18996"/>
                </a:cubicBezTo>
                <a:cubicBezTo>
                  <a:pt x="1953834" y="33431"/>
                  <a:pt x="2047727" y="40637"/>
                  <a:pt x="2141708" y="40575"/>
                </a:cubicBezTo>
                <a:cubicBezTo>
                  <a:pt x="2266312" y="38870"/>
                  <a:pt x="2390622" y="26800"/>
                  <a:pt x="2515030" y="19849"/>
                </a:cubicBezTo>
                <a:cubicBezTo>
                  <a:pt x="2685674" y="10339"/>
                  <a:pt x="2856416" y="2169"/>
                  <a:pt x="3027158" y="16801"/>
                </a:cubicBezTo>
                <a:cubicBezTo>
                  <a:pt x="3145198" y="27409"/>
                  <a:pt x="3263238" y="37163"/>
                  <a:pt x="3381769" y="28994"/>
                </a:cubicBezTo>
                <a:cubicBezTo>
                  <a:pt x="3465425" y="23262"/>
                  <a:pt x="3549180" y="14972"/>
                  <a:pt x="3633033" y="20460"/>
                </a:cubicBezTo>
                <a:lnTo>
                  <a:pt x="3738744" y="24700"/>
                </a:lnTo>
                <a:lnTo>
                  <a:pt x="3738744" y="24830"/>
                </a:lnTo>
                <a:lnTo>
                  <a:pt x="3750661" y="25178"/>
                </a:lnTo>
                <a:lnTo>
                  <a:pt x="3795264" y="26968"/>
                </a:lnTo>
                <a:lnTo>
                  <a:pt x="3814191" y="26606"/>
                </a:lnTo>
                <a:lnTo>
                  <a:pt x="3814191" y="25296"/>
                </a:lnTo>
                <a:lnTo>
                  <a:pt x="3941656" y="20351"/>
                </a:lnTo>
                <a:lnTo>
                  <a:pt x="3996286" y="20544"/>
                </a:lnTo>
                <a:lnTo>
                  <a:pt x="3999704" y="184279"/>
                </a:lnTo>
                <a:cubicBezTo>
                  <a:pt x="4007337" y="352273"/>
                  <a:pt x="3989916" y="519048"/>
                  <a:pt x="3980912" y="686066"/>
                </a:cubicBezTo>
                <a:cubicBezTo>
                  <a:pt x="3974530" y="824285"/>
                  <a:pt x="3975254" y="962883"/>
                  <a:pt x="3983065" y="1100993"/>
                </a:cubicBezTo>
                <a:cubicBezTo>
                  <a:pt x="3994418" y="1329775"/>
                  <a:pt x="3995984" y="1558558"/>
                  <a:pt x="3989623" y="1787585"/>
                </a:cubicBezTo>
                <a:cubicBezTo>
                  <a:pt x="3986490" y="1901610"/>
                  <a:pt x="3987763" y="2015515"/>
                  <a:pt x="3991678" y="2129418"/>
                </a:cubicBezTo>
                <a:cubicBezTo>
                  <a:pt x="4000780" y="2390605"/>
                  <a:pt x="3990600" y="2651550"/>
                  <a:pt x="3987568" y="2912616"/>
                </a:cubicBezTo>
                <a:cubicBezTo>
                  <a:pt x="3986393" y="3012022"/>
                  <a:pt x="3986588" y="3111430"/>
                  <a:pt x="3990992" y="3210716"/>
                </a:cubicBezTo>
                <a:cubicBezTo>
                  <a:pt x="3995886" y="3323219"/>
                  <a:pt x="3997281" y="3435722"/>
                  <a:pt x="3996754" y="3548225"/>
                </a:cubicBezTo>
                <a:lnTo>
                  <a:pt x="3996203" y="3580527"/>
                </a:lnTo>
                <a:lnTo>
                  <a:pt x="3817494" y="3567893"/>
                </a:lnTo>
                <a:cubicBezTo>
                  <a:pt x="3755892" y="3566024"/>
                  <a:pt x="3694230" y="3566635"/>
                  <a:pt x="3632626" y="3569729"/>
                </a:cubicBezTo>
                <a:cubicBezTo>
                  <a:pt x="3508559" y="3576065"/>
                  <a:pt x="3384601" y="3593362"/>
                  <a:pt x="3260317" y="3578866"/>
                </a:cubicBezTo>
                <a:cubicBezTo>
                  <a:pt x="3046403" y="3553649"/>
                  <a:pt x="2833252" y="3579963"/>
                  <a:pt x="2619882" y="3588368"/>
                </a:cubicBezTo>
                <a:cubicBezTo>
                  <a:pt x="2454934" y="3596047"/>
                  <a:pt x="2289690" y="3590429"/>
                  <a:pt x="2125460" y="3571557"/>
                </a:cubicBezTo>
                <a:cubicBezTo>
                  <a:pt x="1964487" y="3553014"/>
                  <a:pt x="1802168" y="3554895"/>
                  <a:pt x="1641577" y="3577161"/>
                </a:cubicBezTo>
                <a:cubicBezTo>
                  <a:pt x="1569765" y="3584855"/>
                  <a:pt x="1497464" y="3585179"/>
                  <a:pt x="1425600" y="3578135"/>
                </a:cubicBezTo>
                <a:cubicBezTo>
                  <a:pt x="1311136" y="3569647"/>
                  <a:pt x="1196249" y="3571642"/>
                  <a:pt x="1082079" y="3584104"/>
                </a:cubicBezTo>
                <a:cubicBezTo>
                  <a:pt x="932047" y="3601037"/>
                  <a:pt x="781581" y="3588856"/>
                  <a:pt x="631439" y="3582643"/>
                </a:cubicBezTo>
                <a:cubicBezTo>
                  <a:pt x="518453" y="3578013"/>
                  <a:pt x="405576" y="3575211"/>
                  <a:pt x="292590" y="3579597"/>
                </a:cubicBezTo>
                <a:lnTo>
                  <a:pt x="24062" y="3578027"/>
                </a:lnTo>
                <a:lnTo>
                  <a:pt x="26037" y="3426039"/>
                </a:lnTo>
                <a:cubicBezTo>
                  <a:pt x="28388" y="3239733"/>
                  <a:pt x="28388" y="3053550"/>
                  <a:pt x="10461" y="2867977"/>
                </a:cubicBezTo>
                <a:cubicBezTo>
                  <a:pt x="-1195" y="2748609"/>
                  <a:pt x="-5604" y="2628267"/>
                  <a:pt x="10461" y="2509144"/>
                </a:cubicBezTo>
                <a:cubicBezTo>
                  <a:pt x="27654" y="2377219"/>
                  <a:pt x="32159" y="2243207"/>
                  <a:pt x="23883" y="2109954"/>
                </a:cubicBezTo>
                <a:cubicBezTo>
                  <a:pt x="16633" y="1978516"/>
                  <a:pt x="16143" y="1846835"/>
                  <a:pt x="18200" y="1715031"/>
                </a:cubicBezTo>
                <a:cubicBezTo>
                  <a:pt x="20062" y="1596151"/>
                  <a:pt x="19768" y="1477150"/>
                  <a:pt x="14477" y="1358271"/>
                </a:cubicBezTo>
                <a:cubicBezTo>
                  <a:pt x="8405" y="1224761"/>
                  <a:pt x="3212" y="1091250"/>
                  <a:pt x="15262" y="957861"/>
                </a:cubicBezTo>
                <a:cubicBezTo>
                  <a:pt x="26859" y="841775"/>
                  <a:pt x="32649" y="724907"/>
                  <a:pt x="32599" y="607930"/>
                </a:cubicBezTo>
                <a:cubicBezTo>
                  <a:pt x="31229" y="452838"/>
                  <a:pt x="21531" y="298112"/>
                  <a:pt x="15947" y="143264"/>
                </a:cubicBezTo>
                <a:lnTo>
                  <a:pt x="13308" y="44257"/>
                </a:lnTo>
                <a:lnTo>
                  <a:pt x="17662" y="44403"/>
                </a:lnTo>
                <a:lnTo>
                  <a:pt x="92850" y="32188"/>
                </a:lnTo>
                <a:lnTo>
                  <a:pt x="101988" y="32179"/>
                </a:lnTo>
                <a:cubicBezTo>
                  <a:pt x="176730" y="29756"/>
                  <a:pt x="251399" y="24177"/>
                  <a:pt x="325945" y="13021"/>
                </a:cubicBezTo>
                <a:cubicBezTo>
                  <a:pt x="373897" y="5767"/>
                  <a:pt x="422044" y="768"/>
                  <a:pt x="470166" y="82"/>
                </a:cubicBezTo>
                <a:close/>
              </a:path>
            </a:pathLst>
          </a:cu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FAC82F7-3B50-A045-B01D-D1E1BC7F73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1208" r="1" b="42460"/>
          <a:stretch/>
        </p:blipFill>
        <p:spPr>
          <a:xfrm>
            <a:off x="7876902" y="3952357"/>
            <a:ext cx="4001589" cy="2354447"/>
          </a:xfrm>
          <a:custGeom>
            <a:avLst/>
            <a:gdLst/>
            <a:ahLst/>
            <a:cxnLst/>
            <a:rect l="l" t="t" r="r" b="b"/>
            <a:pathLst>
              <a:path w="4001589" h="2354447">
                <a:moveTo>
                  <a:pt x="470166" y="54"/>
                </a:moveTo>
                <a:cubicBezTo>
                  <a:pt x="518288" y="-396"/>
                  <a:pt x="566386" y="1981"/>
                  <a:pt x="614238" y="8533"/>
                </a:cubicBezTo>
                <a:cubicBezTo>
                  <a:pt x="720229" y="22557"/>
                  <a:pt x="827897" y="26232"/>
                  <a:pt x="934955" y="19481"/>
                </a:cubicBezTo>
                <a:cubicBezTo>
                  <a:pt x="1040555" y="13567"/>
                  <a:pt x="1146350" y="13168"/>
                  <a:pt x="1252244" y="14846"/>
                </a:cubicBezTo>
                <a:cubicBezTo>
                  <a:pt x="1347753" y="16364"/>
                  <a:pt x="1443361" y="16124"/>
                  <a:pt x="1538871" y="11809"/>
                </a:cubicBezTo>
                <a:cubicBezTo>
                  <a:pt x="1646135" y="6855"/>
                  <a:pt x="1753400" y="2620"/>
                  <a:pt x="1860568" y="12449"/>
                </a:cubicBezTo>
                <a:cubicBezTo>
                  <a:pt x="1953834" y="21909"/>
                  <a:pt x="2047727" y="26631"/>
                  <a:pt x="2141708" y="26591"/>
                </a:cubicBezTo>
                <a:cubicBezTo>
                  <a:pt x="2266312" y="25473"/>
                  <a:pt x="2390622" y="17563"/>
                  <a:pt x="2515030" y="13008"/>
                </a:cubicBezTo>
                <a:cubicBezTo>
                  <a:pt x="2685674" y="6776"/>
                  <a:pt x="2856416" y="1422"/>
                  <a:pt x="3027158" y="11010"/>
                </a:cubicBezTo>
                <a:cubicBezTo>
                  <a:pt x="3145198" y="17962"/>
                  <a:pt x="3263238" y="24355"/>
                  <a:pt x="3381769" y="19001"/>
                </a:cubicBezTo>
                <a:cubicBezTo>
                  <a:pt x="3465425" y="15245"/>
                  <a:pt x="3549180" y="9812"/>
                  <a:pt x="3633033" y="13408"/>
                </a:cubicBezTo>
                <a:lnTo>
                  <a:pt x="3738744" y="16187"/>
                </a:lnTo>
                <a:lnTo>
                  <a:pt x="3738744" y="16272"/>
                </a:lnTo>
                <a:lnTo>
                  <a:pt x="3750661" y="16501"/>
                </a:lnTo>
                <a:lnTo>
                  <a:pt x="3795264" y="17673"/>
                </a:lnTo>
                <a:lnTo>
                  <a:pt x="3814191" y="17436"/>
                </a:lnTo>
                <a:lnTo>
                  <a:pt x="3814191" y="16578"/>
                </a:lnTo>
                <a:lnTo>
                  <a:pt x="3941656" y="13337"/>
                </a:lnTo>
                <a:lnTo>
                  <a:pt x="3996286" y="13464"/>
                </a:lnTo>
                <a:lnTo>
                  <a:pt x="3999704" y="120765"/>
                </a:lnTo>
                <a:cubicBezTo>
                  <a:pt x="4007337" y="230858"/>
                  <a:pt x="3989916" y="340152"/>
                  <a:pt x="3980912" y="449605"/>
                </a:cubicBezTo>
                <a:cubicBezTo>
                  <a:pt x="3974530" y="540185"/>
                  <a:pt x="3975254" y="631014"/>
                  <a:pt x="3983065" y="721523"/>
                </a:cubicBezTo>
                <a:cubicBezTo>
                  <a:pt x="3994418" y="871452"/>
                  <a:pt x="3995984" y="1021383"/>
                  <a:pt x="3989623" y="1171473"/>
                </a:cubicBezTo>
                <a:cubicBezTo>
                  <a:pt x="3986490" y="1246198"/>
                  <a:pt x="3987763" y="1320844"/>
                  <a:pt x="3991678" y="1395489"/>
                </a:cubicBezTo>
                <a:cubicBezTo>
                  <a:pt x="4000780" y="1566655"/>
                  <a:pt x="3990600" y="1737662"/>
                  <a:pt x="3987568" y="1908748"/>
                </a:cubicBezTo>
                <a:cubicBezTo>
                  <a:pt x="3986393" y="1973893"/>
                  <a:pt x="3986588" y="2039039"/>
                  <a:pt x="3990992" y="2104104"/>
                </a:cubicBezTo>
                <a:cubicBezTo>
                  <a:pt x="3995886" y="2177832"/>
                  <a:pt x="3997281" y="2251559"/>
                  <a:pt x="3996754" y="2325287"/>
                </a:cubicBezTo>
                <a:lnTo>
                  <a:pt x="3996203" y="2346456"/>
                </a:lnTo>
                <a:lnTo>
                  <a:pt x="3817494" y="2338176"/>
                </a:lnTo>
                <a:cubicBezTo>
                  <a:pt x="3755892" y="2336952"/>
                  <a:pt x="3694230" y="2337352"/>
                  <a:pt x="3632626" y="2339380"/>
                </a:cubicBezTo>
                <a:cubicBezTo>
                  <a:pt x="3508559" y="2343531"/>
                  <a:pt x="3384601" y="2354867"/>
                  <a:pt x="3260317" y="2345368"/>
                </a:cubicBezTo>
                <a:cubicBezTo>
                  <a:pt x="3046403" y="2328842"/>
                  <a:pt x="2833252" y="2346086"/>
                  <a:pt x="2619882" y="2351594"/>
                </a:cubicBezTo>
                <a:cubicBezTo>
                  <a:pt x="2454934" y="2356627"/>
                  <a:pt x="2289690" y="2352945"/>
                  <a:pt x="2125460" y="2340577"/>
                </a:cubicBezTo>
                <a:cubicBezTo>
                  <a:pt x="1964487" y="2328426"/>
                  <a:pt x="1802168" y="2329658"/>
                  <a:pt x="1641577" y="2344250"/>
                </a:cubicBezTo>
                <a:cubicBezTo>
                  <a:pt x="1569765" y="2349292"/>
                  <a:pt x="1497464" y="2349505"/>
                  <a:pt x="1425600" y="2344888"/>
                </a:cubicBezTo>
                <a:cubicBezTo>
                  <a:pt x="1311136" y="2339326"/>
                  <a:pt x="1196249" y="2340633"/>
                  <a:pt x="1082079" y="2348800"/>
                </a:cubicBezTo>
                <a:cubicBezTo>
                  <a:pt x="932047" y="2359897"/>
                  <a:pt x="781581" y="2351914"/>
                  <a:pt x="631439" y="2347842"/>
                </a:cubicBezTo>
                <a:cubicBezTo>
                  <a:pt x="518453" y="2344808"/>
                  <a:pt x="405576" y="2342972"/>
                  <a:pt x="292590" y="2345846"/>
                </a:cubicBezTo>
                <a:lnTo>
                  <a:pt x="24062" y="2344817"/>
                </a:lnTo>
                <a:lnTo>
                  <a:pt x="26037" y="2245214"/>
                </a:lnTo>
                <a:cubicBezTo>
                  <a:pt x="28388" y="2123121"/>
                  <a:pt x="28388" y="2001108"/>
                  <a:pt x="10461" y="1879495"/>
                </a:cubicBezTo>
                <a:cubicBezTo>
                  <a:pt x="-1195" y="1801269"/>
                  <a:pt x="-5604" y="1722404"/>
                  <a:pt x="10461" y="1644338"/>
                </a:cubicBezTo>
                <a:cubicBezTo>
                  <a:pt x="27654" y="1557882"/>
                  <a:pt x="32159" y="1470059"/>
                  <a:pt x="23883" y="1382733"/>
                </a:cubicBezTo>
                <a:cubicBezTo>
                  <a:pt x="16633" y="1296597"/>
                  <a:pt x="16143" y="1210301"/>
                  <a:pt x="18200" y="1123925"/>
                </a:cubicBezTo>
                <a:cubicBezTo>
                  <a:pt x="20062" y="1046019"/>
                  <a:pt x="19768" y="968033"/>
                  <a:pt x="14477" y="890127"/>
                </a:cubicBezTo>
                <a:cubicBezTo>
                  <a:pt x="8405" y="802633"/>
                  <a:pt x="3212" y="715138"/>
                  <a:pt x="15262" y="627723"/>
                </a:cubicBezTo>
                <a:cubicBezTo>
                  <a:pt x="26859" y="551647"/>
                  <a:pt x="32649" y="475059"/>
                  <a:pt x="32599" y="398400"/>
                </a:cubicBezTo>
                <a:cubicBezTo>
                  <a:pt x="31229" y="296762"/>
                  <a:pt x="21531" y="195365"/>
                  <a:pt x="15947" y="93886"/>
                </a:cubicBezTo>
                <a:lnTo>
                  <a:pt x="13308" y="29003"/>
                </a:lnTo>
                <a:lnTo>
                  <a:pt x="17662" y="29099"/>
                </a:lnTo>
                <a:lnTo>
                  <a:pt x="92850" y="21094"/>
                </a:lnTo>
                <a:lnTo>
                  <a:pt x="101988" y="21088"/>
                </a:lnTo>
                <a:cubicBezTo>
                  <a:pt x="176730" y="19500"/>
                  <a:pt x="251399" y="15844"/>
                  <a:pt x="325945" y="8533"/>
                </a:cubicBezTo>
                <a:cubicBezTo>
                  <a:pt x="373897" y="3780"/>
                  <a:pt x="422044" y="503"/>
                  <a:pt x="470166" y="5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37385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D898D-4414-244E-8877-4F1B82B45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83004"/>
            <a:ext cx="6745458" cy="30828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Standing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HIStory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on its head!</a:t>
            </a: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C3AD2C-9C3E-8F49-9250-6EC9DDDA3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" r="-1" b="31240"/>
          <a:stretch/>
        </p:blipFill>
        <p:spPr>
          <a:xfrm>
            <a:off x="7876903" y="296092"/>
            <a:ext cx="4001589" cy="3592721"/>
          </a:xfrm>
          <a:custGeom>
            <a:avLst/>
            <a:gdLst/>
            <a:ahLst/>
            <a:cxnLst/>
            <a:rect l="l" t="t" r="r" b="b"/>
            <a:pathLst>
              <a:path w="4001589" h="3592721">
                <a:moveTo>
                  <a:pt x="470166" y="82"/>
                </a:moveTo>
                <a:cubicBezTo>
                  <a:pt x="518288" y="-605"/>
                  <a:pt x="566386" y="3023"/>
                  <a:pt x="614238" y="13021"/>
                </a:cubicBezTo>
                <a:cubicBezTo>
                  <a:pt x="720229" y="34420"/>
                  <a:pt x="827897" y="40027"/>
                  <a:pt x="934955" y="29726"/>
                </a:cubicBezTo>
                <a:cubicBezTo>
                  <a:pt x="1040555" y="20702"/>
                  <a:pt x="1146350" y="20093"/>
                  <a:pt x="1252244" y="22653"/>
                </a:cubicBezTo>
                <a:cubicBezTo>
                  <a:pt x="1347753" y="24970"/>
                  <a:pt x="1443361" y="24604"/>
                  <a:pt x="1538871" y="18020"/>
                </a:cubicBezTo>
                <a:cubicBezTo>
                  <a:pt x="1646135" y="10461"/>
                  <a:pt x="1753400" y="3998"/>
                  <a:pt x="1860568" y="18996"/>
                </a:cubicBezTo>
                <a:cubicBezTo>
                  <a:pt x="1953834" y="33431"/>
                  <a:pt x="2047727" y="40637"/>
                  <a:pt x="2141708" y="40575"/>
                </a:cubicBezTo>
                <a:cubicBezTo>
                  <a:pt x="2266312" y="38870"/>
                  <a:pt x="2390622" y="26800"/>
                  <a:pt x="2515030" y="19849"/>
                </a:cubicBezTo>
                <a:cubicBezTo>
                  <a:pt x="2685674" y="10339"/>
                  <a:pt x="2856416" y="2169"/>
                  <a:pt x="3027158" y="16801"/>
                </a:cubicBezTo>
                <a:cubicBezTo>
                  <a:pt x="3145198" y="27409"/>
                  <a:pt x="3263238" y="37163"/>
                  <a:pt x="3381769" y="28994"/>
                </a:cubicBezTo>
                <a:cubicBezTo>
                  <a:pt x="3465425" y="23262"/>
                  <a:pt x="3549180" y="14972"/>
                  <a:pt x="3633033" y="20460"/>
                </a:cubicBezTo>
                <a:lnTo>
                  <a:pt x="3738744" y="24700"/>
                </a:lnTo>
                <a:lnTo>
                  <a:pt x="3738744" y="24830"/>
                </a:lnTo>
                <a:lnTo>
                  <a:pt x="3750661" y="25178"/>
                </a:lnTo>
                <a:lnTo>
                  <a:pt x="3795264" y="26968"/>
                </a:lnTo>
                <a:lnTo>
                  <a:pt x="3814191" y="26606"/>
                </a:lnTo>
                <a:lnTo>
                  <a:pt x="3814191" y="25296"/>
                </a:lnTo>
                <a:lnTo>
                  <a:pt x="3941656" y="20351"/>
                </a:lnTo>
                <a:lnTo>
                  <a:pt x="3996286" y="20544"/>
                </a:lnTo>
                <a:lnTo>
                  <a:pt x="3999704" y="184279"/>
                </a:lnTo>
                <a:cubicBezTo>
                  <a:pt x="4007337" y="352273"/>
                  <a:pt x="3989916" y="519048"/>
                  <a:pt x="3980912" y="686066"/>
                </a:cubicBezTo>
                <a:cubicBezTo>
                  <a:pt x="3974530" y="824285"/>
                  <a:pt x="3975254" y="962883"/>
                  <a:pt x="3983065" y="1100993"/>
                </a:cubicBezTo>
                <a:cubicBezTo>
                  <a:pt x="3994418" y="1329775"/>
                  <a:pt x="3995984" y="1558558"/>
                  <a:pt x="3989623" y="1787585"/>
                </a:cubicBezTo>
                <a:cubicBezTo>
                  <a:pt x="3986490" y="1901610"/>
                  <a:pt x="3987763" y="2015515"/>
                  <a:pt x="3991678" y="2129418"/>
                </a:cubicBezTo>
                <a:cubicBezTo>
                  <a:pt x="4000780" y="2390605"/>
                  <a:pt x="3990600" y="2651550"/>
                  <a:pt x="3987568" y="2912616"/>
                </a:cubicBezTo>
                <a:cubicBezTo>
                  <a:pt x="3986393" y="3012022"/>
                  <a:pt x="3986588" y="3111430"/>
                  <a:pt x="3990992" y="3210716"/>
                </a:cubicBezTo>
                <a:cubicBezTo>
                  <a:pt x="3995886" y="3323219"/>
                  <a:pt x="3997281" y="3435722"/>
                  <a:pt x="3996754" y="3548225"/>
                </a:cubicBezTo>
                <a:lnTo>
                  <a:pt x="3996203" y="3580527"/>
                </a:lnTo>
                <a:lnTo>
                  <a:pt x="3817494" y="3567893"/>
                </a:lnTo>
                <a:cubicBezTo>
                  <a:pt x="3755892" y="3566024"/>
                  <a:pt x="3694230" y="3566635"/>
                  <a:pt x="3632626" y="3569729"/>
                </a:cubicBezTo>
                <a:cubicBezTo>
                  <a:pt x="3508559" y="3576065"/>
                  <a:pt x="3384601" y="3593362"/>
                  <a:pt x="3260317" y="3578866"/>
                </a:cubicBezTo>
                <a:cubicBezTo>
                  <a:pt x="3046403" y="3553649"/>
                  <a:pt x="2833252" y="3579963"/>
                  <a:pt x="2619882" y="3588368"/>
                </a:cubicBezTo>
                <a:cubicBezTo>
                  <a:pt x="2454934" y="3596047"/>
                  <a:pt x="2289690" y="3590429"/>
                  <a:pt x="2125460" y="3571557"/>
                </a:cubicBezTo>
                <a:cubicBezTo>
                  <a:pt x="1964487" y="3553014"/>
                  <a:pt x="1802168" y="3554895"/>
                  <a:pt x="1641577" y="3577161"/>
                </a:cubicBezTo>
                <a:cubicBezTo>
                  <a:pt x="1569765" y="3584855"/>
                  <a:pt x="1497464" y="3585179"/>
                  <a:pt x="1425600" y="3578135"/>
                </a:cubicBezTo>
                <a:cubicBezTo>
                  <a:pt x="1311136" y="3569647"/>
                  <a:pt x="1196249" y="3571642"/>
                  <a:pt x="1082079" y="3584104"/>
                </a:cubicBezTo>
                <a:cubicBezTo>
                  <a:pt x="932047" y="3601037"/>
                  <a:pt x="781581" y="3588856"/>
                  <a:pt x="631439" y="3582643"/>
                </a:cubicBezTo>
                <a:cubicBezTo>
                  <a:pt x="518453" y="3578013"/>
                  <a:pt x="405576" y="3575211"/>
                  <a:pt x="292590" y="3579597"/>
                </a:cubicBezTo>
                <a:lnTo>
                  <a:pt x="24062" y="3578027"/>
                </a:lnTo>
                <a:lnTo>
                  <a:pt x="26037" y="3426039"/>
                </a:lnTo>
                <a:cubicBezTo>
                  <a:pt x="28388" y="3239733"/>
                  <a:pt x="28388" y="3053550"/>
                  <a:pt x="10461" y="2867977"/>
                </a:cubicBezTo>
                <a:cubicBezTo>
                  <a:pt x="-1195" y="2748609"/>
                  <a:pt x="-5604" y="2628267"/>
                  <a:pt x="10461" y="2509144"/>
                </a:cubicBezTo>
                <a:cubicBezTo>
                  <a:pt x="27654" y="2377219"/>
                  <a:pt x="32159" y="2243207"/>
                  <a:pt x="23883" y="2109954"/>
                </a:cubicBezTo>
                <a:cubicBezTo>
                  <a:pt x="16633" y="1978516"/>
                  <a:pt x="16143" y="1846835"/>
                  <a:pt x="18200" y="1715031"/>
                </a:cubicBezTo>
                <a:cubicBezTo>
                  <a:pt x="20062" y="1596151"/>
                  <a:pt x="19768" y="1477150"/>
                  <a:pt x="14477" y="1358271"/>
                </a:cubicBezTo>
                <a:cubicBezTo>
                  <a:pt x="8405" y="1224761"/>
                  <a:pt x="3212" y="1091250"/>
                  <a:pt x="15262" y="957861"/>
                </a:cubicBezTo>
                <a:cubicBezTo>
                  <a:pt x="26859" y="841775"/>
                  <a:pt x="32649" y="724907"/>
                  <a:pt x="32599" y="607930"/>
                </a:cubicBezTo>
                <a:cubicBezTo>
                  <a:pt x="31229" y="452838"/>
                  <a:pt x="21531" y="298112"/>
                  <a:pt x="15947" y="143264"/>
                </a:cubicBezTo>
                <a:lnTo>
                  <a:pt x="13308" y="44257"/>
                </a:lnTo>
                <a:lnTo>
                  <a:pt x="17662" y="44403"/>
                </a:lnTo>
                <a:lnTo>
                  <a:pt x="92850" y="32188"/>
                </a:lnTo>
                <a:lnTo>
                  <a:pt x="101988" y="32179"/>
                </a:lnTo>
                <a:cubicBezTo>
                  <a:pt x="176730" y="29756"/>
                  <a:pt x="251399" y="24177"/>
                  <a:pt x="325945" y="13021"/>
                </a:cubicBezTo>
                <a:cubicBezTo>
                  <a:pt x="373897" y="5767"/>
                  <a:pt x="422044" y="768"/>
                  <a:pt x="470166" y="82"/>
                </a:cubicBezTo>
                <a:close/>
              </a:path>
            </a:pathLst>
          </a:cu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FAC82F7-3B50-A045-B01D-D1E1BC7F73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1208" r="1" b="42460"/>
          <a:stretch/>
        </p:blipFill>
        <p:spPr>
          <a:xfrm flipV="1">
            <a:off x="7876902" y="3952357"/>
            <a:ext cx="4001589" cy="2354447"/>
          </a:xfrm>
          <a:custGeom>
            <a:avLst/>
            <a:gdLst/>
            <a:ahLst/>
            <a:cxnLst/>
            <a:rect l="l" t="t" r="r" b="b"/>
            <a:pathLst>
              <a:path w="4001589" h="2354447">
                <a:moveTo>
                  <a:pt x="470166" y="54"/>
                </a:moveTo>
                <a:cubicBezTo>
                  <a:pt x="518288" y="-396"/>
                  <a:pt x="566386" y="1981"/>
                  <a:pt x="614238" y="8533"/>
                </a:cubicBezTo>
                <a:cubicBezTo>
                  <a:pt x="720229" y="22557"/>
                  <a:pt x="827897" y="26232"/>
                  <a:pt x="934955" y="19481"/>
                </a:cubicBezTo>
                <a:cubicBezTo>
                  <a:pt x="1040555" y="13567"/>
                  <a:pt x="1146350" y="13168"/>
                  <a:pt x="1252244" y="14846"/>
                </a:cubicBezTo>
                <a:cubicBezTo>
                  <a:pt x="1347753" y="16364"/>
                  <a:pt x="1443361" y="16124"/>
                  <a:pt x="1538871" y="11809"/>
                </a:cubicBezTo>
                <a:cubicBezTo>
                  <a:pt x="1646135" y="6855"/>
                  <a:pt x="1753400" y="2620"/>
                  <a:pt x="1860568" y="12449"/>
                </a:cubicBezTo>
                <a:cubicBezTo>
                  <a:pt x="1953834" y="21909"/>
                  <a:pt x="2047727" y="26631"/>
                  <a:pt x="2141708" y="26591"/>
                </a:cubicBezTo>
                <a:cubicBezTo>
                  <a:pt x="2266312" y="25473"/>
                  <a:pt x="2390622" y="17563"/>
                  <a:pt x="2515030" y="13008"/>
                </a:cubicBezTo>
                <a:cubicBezTo>
                  <a:pt x="2685674" y="6776"/>
                  <a:pt x="2856416" y="1422"/>
                  <a:pt x="3027158" y="11010"/>
                </a:cubicBezTo>
                <a:cubicBezTo>
                  <a:pt x="3145198" y="17962"/>
                  <a:pt x="3263238" y="24355"/>
                  <a:pt x="3381769" y="19001"/>
                </a:cubicBezTo>
                <a:cubicBezTo>
                  <a:pt x="3465425" y="15245"/>
                  <a:pt x="3549180" y="9812"/>
                  <a:pt x="3633033" y="13408"/>
                </a:cubicBezTo>
                <a:lnTo>
                  <a:pt x="3738744" y="16187"/>
                </a:lnTo>
                <a:lnTo>
                  <a:pt x="3738744" y="16272"/>
                </a:lnTo>
                <a:lnTo>
                  <a:pt x="3750661" y="16501"/>
                </a:lnTo>
                <a:lnTo>
                  <a:pt x="3795264" y="17673"/>
                </a:lnTo>
                <a:lnTo>
                  <a:pt x="3814191" y="17436"/>
                </a:lnTo>
                <a:lnTo>
                  <a:pt x="3814191" y="16578"/>
                </a:lnTo>
                <a:lnTo>
                  <a:pt x="3941656" y="13337"/>
                </a:lnTo>
                <a:lnTo>
                  <a:pt x="3996286" y="13464"/>
                </a:lnTo>
                <a:lnTo>
                  <a:pt x="3999704" y="120765"/>
                </a:lnTo>
                <a:cubicBezTo>
                  <a:pt x="4007337" y="230858"/>
                  <a:pt x="3989916" y="340152"/>
                  <a:pt x="3980912" y="449605"/>
                </a:cubicBezTo>
                <a:cubicBezTo>
                  <a:pt x="3974530" y="540185"/>
                  <a:pt x="3975254" y="631014"/>
                  <a:pt x="3983065" y="721523"/>
                </a:cubicBezTo>
                <a:cubicBezTo>
                  <a:pt x="3994418" y="871452"/>
                  <a:pt x="3995984" y="1021383"/>
                  <a:pt x="3989623" y="1171473"/>
                </a:cubicBezTo>
                <a:cubicBezTo>
                  <a:pt x="3986490" y="1246198"/>
                  <a:pt x="3987763" y="1320844"/>
                  <a:pt x="3991678" y="1395489"/>
                </a:cubicBezTo>
                <a:cubicBezTo>
                  <a:pt x="4000780" y="1566655"/>
                  <a:pt x="3990600" y="1737662"/>
                  <a:pt x="3987568" y="1908748"/>
                </a:cubicBezTo>
                <a:cubicBezTo>
                  <a:pt x="3986393" y="1973893"/>
                  <a:pt x="3986588" y="2039039"/>
                  <a:pt x="3990992" y="2104104"/>
                </a:cubicBezTo>
                <a:cubicBezTo>
                  <a:pt x="3995886" y="2177832"/>
                  <a:pt x="3997281" y="2251559"/>
                  <a:pt x="3996754" y="2325287"/>
                </a:cubicBezTo>
                <a:lnTo>
                  <a:pt x="3996203" y="2346456"/>
                </a:lnTo>
                <a:lnTo>
                  <a:pt x="3817494" y="2338176"/>
                </a:lnTo>
                <a:cubicBezTo>
                  <a:pt x="3755892" y="2336952"/>
                  <a:pt x="3694230" y="2337352"/>
                  <a:pt x="3632626" y="2339380"/>
                </a:cubicBezTo>
                <a:cubicBezTo>
                  <a:pt x="3508559" y="2343531"/>
                  <a:pt x="3384601" y="2354867"/>
                  <a:pt x="3260317" y="2345368"/>
                </a:cubicBezTo>
                <a:cubicBezTo>
                  <a:pt x="3046403" y="2328842"/>
                  <a:pt x="2833252" y="2346086"/>
                  <a:pt x="2619882" y="2351594"/>
                </a:cubicBezTo>
                <a:cubicBezTo>
                  <a:pt x="2454934" y="2356627"/>
                  <a:pt x="2289690" y="2352945"/>
                  <a:pt x="2125460" y="2340577"/>
                </a:cubicBezTo>
                <a:cubicBezTo>
                  <a:pt x="1964487" y="2328426"/>
                  <a:pt x="1802168" y="2329658"/>
                  <a:pt x="1641577" y="2344250"/>
                </a:cubicBezTo>
                <a:cubicBezTo>
                  <a:pt x="1569765" y="2349292"/>
                  <a:pt x="1497464" y="2349505"/>
                  <a:pt x="1425600" y="2344888"/>
                </a:cubicBezTo>
                <a:cubicBezTo>
                  <a:pt x="1311136" y="2339326"/>
                  <a:pt x="1196249" y="2340633"/>
                  <a:pt x="1082079" y="2348800"/>
                </a:cubicBezTo>
                <a:cubicBezTo>
                  <a:pt x="932047" y="2359897"/>
                  <a:pt x="781581" y="2351914"/>
                  <a:pt x="631439" y="2347842"/>
                </a:cubicBezTo>
                <a:cubicBezTo>
                  <a:pt x="518453" y="2344808"/>
                  <a:pt x="405576" y="2342972"/>
                  <a:pt x="292590" y="2345846"/>
                </a:cubicBezTo>
                <a:lnTo>
                  <a:pt x="24062" y="2344817"/>
                </a:lnTo>
                <a:lnTo>
                  <a:pt x="26037" y="2245214"/>
                </a:lnTo>
                <a:cubicBezTo>
                  <a:pt x="28388" y="2123121"/>
                  <a:pt x="28388" y="2001108"/>
                  <a:pt x="10461" y="1879495"/>
                </a:cubicBezTo>
                <a:cubicBezTo>
                  <a:pt x="-1195" y="1801269"/>
                  <a:pt x="-5604" y="1722404"/>
                  <a:pt x="10461" y="1644338"/>
                </a:cubicBezTo>
                <a:cubicBezTo>
                  <a:pt x="27654" y="1557882"/>
                  <a:pt x="32159" y="1470059"/>
                  <a:pt x="23883" y="1382733"/>
                </a:cubicBezTo>
                <a:cubicBezTo>
                  <a:pt x="16633" y="1296597"/>
                  <a:pt x="16143" y="1210301"/>
                  <a:pt x="18200" y="1123925"/>
                </a:cubicBezTo>
                <a:cubicBezTo>
                  <a:pt x="20062" y="1046019"/>
                  <a:pt x="19768" y="968033"/>
                  <a:pt x="14477" y="890127"/>
                </a:cubicBezTo>
                <a:cubicBezTo>
                  <a:pt x="8405" y="802633"/>
                  <a:pt x="3212" y="715138"/>
                  <a:pt x="15262" y="627723"/>
                </a:cubicBezTo>
                <a:cubicBezTo>
                  <a:pt x="26859" y="551647"/>
                  <a:pt x="32649" y="475059"/>
                  <a:pt x="32599" y="398400"/>
                </a:cubicBezTo>
                <a:cubicBezTo>
                  <a:pt x="31229" y="296762"/>
                  <a:pt x="21531" y="195365"/>
                  <a:pt x="15947" y="93886"/>
                </a:cubicBezTo>
                <a:lnTo>
                  <a:pt x="13308" y="29003"/>
                </a:lnTo>
                <a:lnTo>
                  <a:pt x="17662" y="29099"/>
                </a:lnTo>
                <a:lnTo>
                  <a:pt x="92850" y="21094"/>
                </a:lnTo>
                <a:lnTo>
                  <a:pt x="101988" y="21088"/>
                </a:lnTo>
                <a:cubicBezTo>
                  <a:pt x="176730" y="19500"/>
                  <a:pt x="251399" y="15844"/>
                  <a:pt x="325945" y="8533"/>
                </a:cubicBezTo>
                <a:cubicBezTo>
                  <a:pt x="373897" y="3780"/>
                  <a:pt x="422044" y="503"/>
                  <a:pt x="470166" y="5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0569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F181B-1170-DD0F-5E22-99B2C6690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490F3-5248-9394-8327-2DEF2701D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Cf. </a:t>
            </a:r>
            <a:r>
              <a:rPr lang="en-US" dirty="0" err="1"/>
              <a:t>Doff’s</a:t>
            </a:r>
            <a:r>
              <a:rPr lang="en-US" dirty="0"/>
              <a:t> (2008) ‘</a:t>
            </a:r>
            <a:r>
              <a:rPr lang="en-GB" b="0" i="0" dirty="0">
                <a:effectLst/>
                <a:latin typeface="Arial" panose="020B0604020202020204" pitchFamily="34" charset="0"/>
              </a:rPr>
              <a:t>plea for </a:t>
            </a:r>
            <a:r>
              <a:rPr lang="en-GB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replacing the study of isolated big (and usually male) names by an understanding of the history of foreign language education as a complex contextual network of a substantially larger number of participants</a:t>
            </a:r>
            <a:r>
              <a:rPr lang="en-GB" b="0" i="0" dirty="0">
                <a:effectLst/>
                <a:latin typeface="Arial" panose="020B0604020202020204" pitchFamily="34" charset="0"/>
              </a:rPr>
              <a:t>, a considerable number of whom happened to be female’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10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22D23-9241-8712-FF1B-B05DA6A5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/>
              <a:t>Women as missionary teachers of English?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D5BC4A-9CF8-F9E0-9447-775A9711A3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207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2E65A-1CB6-8B56-91B9-B6E4A3C7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e.g. Mary Slessor?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GB" sz="2200" b="0" i="0" dirty="0">
                <a:effectLst/>
                <a:latin typeface="Söhne"/>
              </a:rPr>
              <a:t>“Mary Slessor (1848-1915) was a Scottish Presbyterian missionary who went to Calabar (now part of Nigeria) in 1876. She learned the </a:t>
            </a:r>
            <a:r>
              <a:rPr lang="en-GB" sz="2200" b="0" i="0" dirty="0" err="1">
                <a:effectLst/>
                <a:latin typeface="Söhne"/>
              </a:rPr>
              <a:t>Efik</a:t>
            </a:r>
            <a:r>
              <a:rPr lang="en-GB" sz="2200" b="0" i="0" dirty="0">
                <a:effectLst/>
                <a:latin typeface="Söhne"/>
              </a:rPr>
              <a:t> language and </a:t>
            </a:r>
            <a:r>
              <a:rPr lang="en-GB" sz="2200" b="0" i="0" dirty="0">
                <a:solidFill>
                  <a:srgbClr val="FF0000"/>
                </a:solidFill>
                <a:effectLst/>
                <a:latin typeface="Söhne"/>
              </a:rPr>
              <a:t>began teaching English [??] </a:t>
            </a:r>
            <a:r>
              <a:rPr lang="en-GB" sz="2200" b="0" i="0" dirty="0">
                <a:effectLst/>
                <a:latin typeface="Söhne"/>
              </a:rPr>
              <a:t>and Christianity to local children and adults. Slessor became known for her fearless attitude and willingness to go to dangerous places to spread the gospel.” (</a:t>
            </a:r>
            <a:r>
              <a:rPr lang="en-GB" sz="2200" b="0" i="0" dirty="0" err="1">
                <a:effectLst/>
                <a:latin typeface="Söhne"/>
              </a:rPr>
              <a:t>ChatGPT</a:t>
            </a:r>
            <a:r>
              <a:rPr lang="en-GB" sz="2200" b="0" i="0" dirty="0">
                <a:effectLst/>
                <a:latin typeface="Söhne"/>
              </a:rPr>
              <a:t>)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9329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E5C61-7523-8DF2-A08D-7A66F5CEE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348" y="421585"/>
            <a:ext cx="11068878" cy="14605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Earlly</a:t>
            </a:r>
            <a:r>
              <a:rPr lang="en-US" dirty="0"/>
              <a:t> 20</a:t>
            </a:r>
            <a:r>
              <a:rPr lang="en-US" baseline="30000" dirty="0"/>
              <a:t>th</a:t>
            </a:r>
            <a:r>
              <a:rPr lang="en-US" dirty="0"/>
              <a:t> century – in a group, what can you find out (within 5 minutes, just using the internet) about the ELT lives of one or two of these pioneers?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2BD45-3212-8D54-FACB-43AD3E794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80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 algn="l">
              <a:buAutoNum type="alphaUcParenR"/>
            </a:pPr>
            <a:r>
              <a:rPr lang="en-GB" b="1" dirty="0">
                <a:solidFill>
                  <a:srgbClr val="383838"/>
                </a:solidFill>
                <a:latin typeface="Lato" panose="020F0502020204030203" pitchFamily="34" charset="0"/>
              </a:rPr>
              <a:t>Id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a Ward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</a:p>
          <a:p>
            <a:pPr marL="514350" indent="-514350" algn="l">
              <a:buAutoNum type="alphaUcParenR" startAt="2"/>
            </a:pP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Lilias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Armstrong</a:t>
            </a:r>
          </a:p>
          <a:p>
            <a:pPr marL="514350" indent="-514350" algn="l">
              <a:buAutoNum type="alphaUcParenR" startAt="2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M. [Mariel] G.M.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Faucett</a:t>
            </a:r>
            <a:endParaRPr lang="en-GB" dirty="0">
              <a:solidFill>
                <a:srgbClr val="383838"/>
              </a:solidFill>
              <a:latin typeface="Lato" panose="020F0502020204030203" pitchFamily="34" charset="0"/>
            </a:endParaRPr>
          </a:p>
          <a:p>
            <a:pPr marL="514350" indent="-514350" algn="l">
              <a:buAutoNum type="alphaUcParenR" startAt="2"/>
            </a:pP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Dorothée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Palmer</a:t>
            </a:r>
          </a:p>
          <a:p>
            <a:pPr marL="514350" indent="-514350" algn="l">
              <a:buAutoNum type="alphaUcParenR" startAt="2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Constance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Ripman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</a:p>
          <a:p>
            <a:pPr marL="514350" indent="-514350" algn="l">
              <a:buAutoNum type="alphaUcParenR" startAt="2"/>
            </a:pP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Isabelle Frémont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What more would you like to know about them?</a:t>
            </a:r>
          </a:p>
          <a:p>
            <a:pPr marL="0" indent="0">
              <a:buNone/>
            </a:pPr>
            <a:r>
              <a:rPr lang="en-US" b="1" dirty="0"/>
              <a:t>What other sources could be consulted?</a:t>
            </a:r>
          </a:p>
          <a:p>
            <a:pPr marL="0" indent="0">
              <a:buNone/>
            </a:pPr>
            <a:r>
              <a:rPr lang="en-US" b="1" i="1" dirty="0"/>
              <a:t>Who</a:t>
            </a:r>
            <a:r>
              <a:rPr lang="en-US" b="1" dirty="0"/>
              <a:t> else would you like to find out about?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3104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8954-1A95-2E77-4031-E9068E67E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A) Ida Ward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b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B94B2-72C9-2F35-6590-42337FEF6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GB" b="1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9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3D57C-0F7B-730F-7F2B-E07B65776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B)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Lilias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Armstrong</a:t>
            </a:r>
            <a:b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56329-EB94-EF45-8484-90653C919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197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AD3AEF-2BC2-7C40-94B2-A7B90E06D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525" y="1844675"/>
            <a:ext cx="3613150" cy="4449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880439-1117-814A-85AC-469E80E8F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510" y="1826196"/>
            <a:ext cx="3513138" cy="4449763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9BF7B6-1504-A94A-A097-ACF63CFC8F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93832" y="1826197"/>
            <a:ext cx="2873375" cy="44497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A961A7-0776-1844-BB90-6AEF922E5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9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Ida Ward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(1880–1950) and </a:t>
            </a:r>
            <a:r>
              <a:rPr lang="en-US" sz="29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Lilias</a:t>
            </a:r>
            <a:r>
              <a:rPr lang="en-US" sz="29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Armstrong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(1882–1937), co-authors of </a:t>
            </a:r>
            <a:r>
              <a:rPr lang="en-US" sz="29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Handbook of English Intonation 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9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Heffer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1926). Employed by Daniel Jones in the UCL Department of Phonetics, </a:t>
            </a:r>
            <a:r>
              <a:rPr lang="en-US" sz="29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c. </a:t>
            </a: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1920s–30s.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44C432-4EA2-F2E8-E301-B6FDE9D5D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8801" y="4526895"/>
            <a:ext cx="247015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0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CBA20-43B5-F8A5-EB7C-2C863E1E5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C) M. [Mariel] G.M.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Faucett</a:t>
            </a:r>
            <a:b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138E9-6F98-DFB4-A40E-B9CDAA5C6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48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8CD5D4-4B84-934C-B693-814E353D83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16" r="-1" b="10964"/>
          <a:stretch/>
        </p:blipFill>
        <p:spPr>
          <a:xfrm>
            <a:off x="1" y="1"/>
            <a:ext cx="2970465" cy="33832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B82DED-6572-B841-9003-52DDC359C0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82" b="11858"/>
          <a:stretch/>
        </p:blipFill>
        <p:spPr>
          <a:xfrm>
            <a:off x="3072956" y="10"/>
            <a:ext cx="2970465" cy="33832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66D3D6-D966-C24E-8E3E-3FDF51F301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20" r="4" b="6545"/>
          <a:stretch/>
        </p:blipFill>
        <p:spPr>
          <a:xfrm>
            <a:off x="6145909" y="10"/>
            <a:ext cx="2971800" cy="3383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4E942B-1E63-8442-AA60-400B48C5BD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37" r="2" b="5091"/>
          <a:stretch/>
        </p:blipFill>
        <p:spPr>
          <a:xfrm>
            <a:off x="9220200" y="10"/>
            <a:ext cx="2971800" cy="33832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6524B0-D95D-2D41-99EF-C5343995A4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987" r="-4" b="9143"/>
          <a:stretch/>
        </p:blipFill>
        <p:spPr>
          <a:xfrm>
            <a:off x="-1017" y="3474720"/>
            <a:ext cx="2970465" cy="3383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74CFC9-5B7A-AD46-A47B-39D834A43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653" y="3799271"/>
            <a:ext cx="5193748" cy="256148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Mariel G.M. </a:t>
            </a:r>
            <a:r>
              <a:rPr lang="en-US" sz="3200" dirty="0" err="1">
                <a:solidFill>
                  <a:srgbClr val="FFFFFF"/>
                </a:solidFill>
              </a:rPr>
              <a:t>Faucett</a:t>
            </a:r>
            <a:r>
              <a:rPr lang="en-US" sz="3200" dirty="0">
                <a:solidFill>
                  <a:srgbClr val="FFFFFF"/>
                </a:solidFill>
              </a:rPr>
              <a:t> - </a:t>
            </a:r>
            <a:r>
              <a:rPr lang="en-GB" sz="3200" dirty="0">
                <a:solidFill>
                  <a:srgbClr val="FFFFFF"/>
                </a:solidFill>
              </a:rPr>
              <a:t>co-author of Supplementary Readers to the </a:t>
            </a:r>
            <a:r>
              <a:rPr lang="en-GB" sz="3200" i="1" dirty="0">
                <a:solidFill>
                  <a:srgbClr val="FFFFFF"/>
                </a:solidFill>
              </a:rPr>
              <a:t>Oxford English Course</a:t>
            </a:r>
            <a:r>
              <a:rPr lang="en-GB" sz="3200" dirty="0">
                <a:solidFill>
                  <a:srgbClr val="FFFFFF"/>
                </a:solidFill>
              </a:rPr>
              <a:t> (OUP, 1933–36), with (husband) Lawrence </a:t>
            </a:r>
            <a:r>
              <a:rPr lang="en-GB" sz="3200" dirty="0" err="1">
                <a:solidFill>
                  <a:srgbClr val="FFFFFF"/>
                </a:solidFill>
              </a:rPr>
              <a:t>Faucett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1F6238-F9A3-2B48-AC6E-B0C463D682B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457" r="-4" b="-4"/>
          <a:stretch/>
        </p:blipFill>
        <p:spPr>
          <a:xfrm>
            <a:off x="3059902" y="3474719"/>
            <a:ext cx="2970466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00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D96D946-2C88-48CC-9D8B-ADAF7E605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38B951-7EFC-40A2-B198-E73D39DFB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E4506E-6A0E-49A0-BC31-8CADBFF3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EED4D51-65BF-4AEE-B596-7CB61A70B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9451832-D5A3-5143-9859-07A3C0C78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66639"/>
            <a:ext cx="11090274" cy="675441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r>
              <a:rPr lang="en-US" sz="4200"/>
              <a:t>1. Why HERstory, not just HIStory?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96B54B-CCF1-C756-7544-F8049956E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0" r="1" b="1"/>
          <a:stretch/>
        </p:blipFill>
        <p:spPr>
          <a:xfrm>
            <a:off x="550863" y="2133601"/>
            <a:ext cx="11090274" cy="41736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76377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16732-E335-E713-44E3-DD303BC71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D)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Dorothée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Palmer</a:t>
            </a:r>
            <a:b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00188-A29C-8558-B2D3-6C72C14B8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2776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E49EF-1A65-ED42-ABEC-6118E95B9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2652" y="626382"/>
            <a:ext cx="7712034" cy="3399353"/>
          </a:xfrm>
        </p:spPr>
        <p:txBody>
          <a:bodyPr/>
          <a:lstStyle/>
          <a:p>
            <a:r>
              <a:rPr lang="en-US" dirty="0"/>
              <a:t>Harold E. Palmer &amp; </a:t>
            </a:r>
            <a:br>
              <a:rPr lang="en-US" dirty="0"/>
            </a:br>
            <a:r>
              <a:rPr lang="en-US" b="1" dirty="0" err="1"/>
              <a:t>Dorothée</a:t>
            </a:r>
            <a:r>
              <a:rPr lang="en-US" b="1" dirty="0"/>
              <a:t> Palmer</a:t>
            </a:r>
            <a:br>
              <a:rPr lang="en-US" dirty="0"/>
            </a:br>
            <a:br>
              <a:rPr lang="en-US" dirty="0"/>
            </a:br>
            <a:r>
              <a:rPr lang="en-US" i="1" dirty="0"/>
              <a:t>English through </a:t>
            </a:r>
            <a:br>
              <a:rPr lang="en-US" i="1" dirty="0"/>
            </a:br>
            <a:r>
              <a:rPr lang="en-US" i="1" dirty="0"/>
              <a:t>Actions </a:t>
            </a:r>
            <a:r>
              <a:rPr lang="en-US" dirty="0"/>
              <a:t>(1925)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242620-154E-454A-9D16-9D24D7F550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432" y="0"/>
            <a:ext cx="2873906" cy="4351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1BD7D-8A82-4D45-A46D-17C26F1D0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664" y="150389"/>
            <a:ext cx="3150730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EA9A76-901A-F842-87CA-8A2B6C86BD3F}"/>
              </a:ext>
            </a:extLst>
          </p:cNvPr>
          <p:cNvSpPr txBox="1"/>
          <p:nvPr/>
        </p:nvSpPr>
        <p:spPr>
          <a:xfrm>
            <a:off x="431432" y="4722373"/>
            <a:ext cx="72088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At the time, </a:t>
            </a:r>
            <a:r>
              <a:rPr lang="en-US" sz="2800" dirty="0" err="1"/>
              <a:t>Dorothée</a:t>
            </a:r>
            <a:r>
              <a:rPr lang="en-US" sz="2800" dirty="0"/>
              <a:t> was ‘Editorial Secretary’ </a:t>
            </a:r>
          </a:p>
          <a:p>
            <a:r>
              <a:rPr lang="en-US" sz="2800" dirty="0"/>
              <a:t>of the Institute For Research in English Teaching </a:t>
            </a:r>
          </a:p>
          <a:p>
            <a:r>
              <a:rPr lang="en-US" sz="2800" dirty="0"/>
              <a:t>in Tokyo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D84E01-82A3-734E-AF44-0D091FD4B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5623" y="3238664"/>
            <a:ext cx="3049063" cy="361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19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7C9A6-2750-DB9C-C522-5FD57A6EC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b="1" dirty="0">
                <a:solidFill>
                  <a:srgbClr val="383838"/>
                </a:solidFill>
                <a:latin typeface="Lato" panose="020F0502020204030203" pitchFamily="34" charset="0"/>
              </a:rPr>
              <a:t>E) 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Constance </a:t>
            </a:r>
            <a:r>
              <a:rPr lang="en-GB" b="1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Ripman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6AA0A-4ED8-76DF-1793-810731F25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628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EC738-9A54-6E41-837A-BD45050C3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6" y="365125"/>
            <a:ext cx="11831708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Constance </a:t>
            </a:r>
            <a:r>
              <a:rPr lang="en-GB" b="1" dirty="0" err="1"/>
              <a:t>Ripman</a:t>
            </a:r>
            <a:r>
              <a:rPr lang="en-GB" dirty="0"/>
              <a:t>: author of </a:t>
            </a:r>
            <a:r>
              <a:rPr lang="en-GB" i="1" dirty="0"/>
              <a:t>Let's Talk English: Everyday Conversations for the Use of Foreigners</a:t>
            </a:r>
            <a:r>
              <a:rPr lang="en-GB" dirty="0"/>
              <a:t> (1938)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2580B-5492-D746-B52A-EF8F97158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327065" cy="4351338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4"/>
            <a:r>
              <a:rPr lang="en-US" dirty="0"/>
              <a:t>       </a:t>
            </a:r>
          </a:p>
          <a:p>
            <a:pPr lvl="5"/>
            <a:endParaRPr lang="en-US" dirty="0"/>
          </a:p>
          <a:p>
            <a:pPr lvl="5"/>
            <a:r>
              <a:rPr lang="en-US" dirty="0"/>
              <a:t>                      Hear a dialogue from this book here:       	</a:t>
            </a:r>
            <a:r>
              <a:rPr lang="en-US" dirty="0">
                <a:hlinkClick r:id="rId2"/>
              </a:rPr>
              <a:t>https://sounds.bl.uk/Accents-and-dialects/Early-spoken-	word-recordings/024M-1CS0011520XX-0100V0</a:t>
            </a:r>
            <a:endParaRPr lang="en-US" dirty="0"/>
          </a:p>
          <a:p>
            <a:pPr lvl="5"/>
            <a:endParaRPr lang="en-US" dirty="0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4E727973-381C-7440-9DD6-9D9B62DB6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562" y="1825625"/>
            <a:ext cx="3460875" cy="36511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380A0E-AC8D-484C-8CF5-EAF3DB1E0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1" y="1739421"/>
            <a:ext cx="3115403" cy="4414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51658D-FAC7-B946-AF3B-64B066793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834" y="1776892"/>
            <a:ext cx="3461493" cy="365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93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691B7-1C23-4AD2-F8E4-D979B225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F) Isabelle Frémont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9B09C-4267-41B6-07FF-928D502C8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006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C1EBC-552F-2840-8107-F0F4D5A2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Isabelle Frémont </a:t>
            </a:r>
            <a:r>
              <a:rPr lang="en-GB" dirty="0"/>
              <a:t>- author of various Oxford English Readers connected with L. </a:t>
            </a:r>
            <a:r>
              <a:rPr lang="en-GB" dirty="0" err="1"/>
              <a:t>Faucett's</a:t>
            </a:r>
            <a:r>
              <a:rPr lang="en-GB" dirty="0"/>
              <a:t> </a:t>
            </a:r>
            <a:r>
              <a:rPr lang="en-GB" i="1" dirty="0"/>
              <a:t>Oxford English Course</a:t>
            </a:r>
            <a:r>
              <a:rPr lang="en-GB" dirty="0"/>
              <a:t>. Missionary in Tanganyika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781346-CDA6-4C4A-88F9-C9F229E70A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47945" y="1924604"/>
            <a:ext cx="3825979" cy="47739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D4EF87-0621-024B-B0CA-13771B1E4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5202" y="1924604"/>
            <a:ext cx="3778538" cy="4773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38918C-7E7D-F947-8841-C5C065B46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88" y="1924604"/>
            <a:ext cx="3237009" cy="477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2964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025-60DF-E89D-ED71-C28A9B8A0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936" y="8223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Warwick ELT Archive &gt; Hall of Fame &gt; Women in ELT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A8CC80-7A71-BDB5-237D-C29BD81117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7613" y="1485106"/>
            <a:ext cx="6870240" cy="527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346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7E8E8F-A60E-8D95-7EE2-CF6834D75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157" y="-1"/>
            <a:ext cx="8147937" cy="6718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0C0E64-94A2-CFC3-F52E-7C3BFC8EC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99F10-0011-A577-AC5B-4B61D8549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020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3B4E-F330-FC6F-2535-A269739C3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3. Formulating questions: 1960s–1980s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763F00-3E00-9973-B37D-AFD13E5E67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235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4D93D-A31A-88E1-6483-B1F06C5BA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8B42CD-5974-9F27-5BC7-2EA36BF929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276" y="167950"/>
            <a:ext cx="10141024" cy="669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49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9F7B5E-EAD6-FF79-3A75-265E7CE4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/>
              <a:t>The Warwick ELT Archive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D3EA483-6403-EE67-150A-372F3F8DD6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469" r="-1" b="-1"/>
          <a:stretch/>
        </p:blipFill>
        <p:spPr>
          <a:xfrm>
            <a:off x="1524676" y="2642616"/>
            <a:ext cx="3205143" cy="36057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A89B78-C045-2F37-9E8D-A1F7D74B64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226" r="-2" b="2095"/>
          <a:stretch/>
        </p:blipFill>
        <p:spPr>
          <a:xfrm>
            <a:off x="7459533" y="2642616"/>
            <a:ext cx="3204342" cy="360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873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392E-A11C-2082-EBD7-40B6FD0E4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1967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AF1572-5306-5E29-C957-5155919E5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0739" y="87714"/>
            <a:ext cx="7298574" cy="6776182"/>
          </a:xfrm>
          <a:prstGeom prst="rect">
            <a:avLst/>
          </a:prstGeom>
          <a:ln w="9525"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FFD5DE0-FB8C-D14B-F35C-631DB432B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17" y="3101808"/>
            <a:ext cx="2722430" cy="352314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8D8D21-AFEC-30BA-C258-CC8477773320}"/>
              </a:ext>
            </a:extLst>
          </p:cNvPr>
          <p:cNvSpPr/>
          <p:nvPr/>
        </p:nvSpPr>
        <p:spPr>
          <a:xfrm>
            <a:off x="7151914" y="1567543"/>
            <a:ext cx="1938441" cy="391886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380A7B-633E-8698-97E0-08703D005D30}"/>
              </a:ext>
            </a:extLst>
          </p:cNvPr>
          <p:cNvSpPr/>
          <p:nvPr/>
        </p:nvSpPr>
        <p:spPr>
          <a:xfrm>
            <a:off x="7151914" y="365125"/>
            <a:ext cx="1710732" cy="314813"/>
          </a:xfrm>
          <a:prstGeom prst="rect">
            <a:avLst/>
          </a:prstGeom>
          <a:noFill/>
          <a:ln w="825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3822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F4643-0889-DC4C-8D1D-69C41098A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671" y="1717936"/>
            <a:ext cx="6368441" cy="1325563"/>
          </a:xfrm>
        </p:spPr>
        <p:txBody>
          <a:bodyPr>
            <a:normAutofit fontScale="90000"/>
          </a:bodyPr>
          <a:lstStyle/>
          <a:p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Women teaching English to immigrants and refugees (1960s)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F106AB-80E6-6C48-B077-A5DEAC70BF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378" y="365124"/>
            <a:ext cx="4041732" cy="62731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9867E6-5305-A941-11D0-765799AEF5CB}"/>
              </a:ext>
            </a:extLst>
          </p:cNvPr>
          <p:cNvSpPr txBox="1"/>
          <p:nvPr/>
        </p:nvSpPr>
        <p:spPr>
          <a:xfrm>
            <a:off x="5784574" y="4234069"/>
            <a:ext cx="4041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June Derrick, and …?</a:t>
            </a:r>
          </a:p>
        </p:txBody>
      </p:sp>
    </p:spTree>
    <p:extLst>
      <p:ext uri="{BB962C8B-B14F-4D97-AF65-F5344CB8AC3E}">
        <p14:creationId xmlns:p14="http://schemas.microsoft.com/office/powerpoint/2010/main" val="17050980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5D485-1199-DADE-8FF2-17DAE0016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09F84-9C2E-3DD8-8DF1-9DF28E069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A83D36-4EC0-7A2D-3815-525F17334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641" y="-6727"/>
            <a:ext cx="9666514" cy="68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72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FD275-EDC6-9BAA-1F4D-45D57808D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FC011-27F9-9FFF-A129-EDA177633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CB6E66-71FB-D093-58CE-61E2C3910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237" y="299574"/>
            <a:ext cx="10299853" cy="625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916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C936B-8136-37D6-2132-835EEBC58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1984–85: new committee, new IATEFL conference format – Gill </a:t>
            </a:r>
            <a:r>
              <a:rPr lang="en-US" dirty="0" err="1"/>
              <a:t>Sturtridge</a:t>
            </a:r>
            <a:r>
              <a:rPr lang="en-US" dirty="0"/>
              <a:t>, Janet McAlpin, Marion Geddes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522F49-DB86-B9BB-8D7F-E2BAC25772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9070" y="1777825"/>
            <a:ext cx="10264730" cy="50953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F79BD5-5433-A4CF-E28D-C610CD2E2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867" y="1538741"/>
            <a:ext cx="2126118" cy="53343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3EA01A-D765-683D-40DE-E4C14F750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1985" y="2185535"/>
            <a:ext cx="1925101" cy="29316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132255F-69DD-DDE8-D998-000B0D35FD04}"/>
              </a:ext>
            </a:extLst>
          </p:cNvPr>
          <p:cNvSpPr/>
          <p:nvPr/>
        </p:nvSpPr>
        <p:spPr>
          <a:xfrm>
            <a:off x="9203871" y="3067107"/>
            <a:ext cx="1502229" cy="3429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090E1F-3755-7B96-9C8C-4D147DE98078}"/>
              </a:ext>
            </a:extLst>
          </p:cNvPr>
          <p:cNvSpPr/>
          <p:nvPr/>
        </p:nvSpPr>
        <p:spPr>
          <a:xfrm>
            <a:off x="7707086" y="6260953"/>
            <a:ext cx="1420585" cy="326571"/>
          </a:xfrm>
          <a:prstGeom prst="rect">
            <a:avLst/>
          </a:prstGeom>
          <a:noFill/>
          <a:ln w="825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B48892-6059-3D29-8BEF-ACE63F21FC27}"/>
              </a:ext>
            </a:extLst>
          </p:cNvPr>
          <p:cNvSpPr/>
          <p:nvPr/>
        </p:nvSpPr>
        <p:spPr>
          <a:xfrm>
            <a:off x="10156371" y="2620742"/>
            <a:ext cx="800100" cy="35922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0409CD-D282-0B70-94C4-994BDAE87120}"/>
              </a:ext>
            </a:extLst>
          </p:cNvPr>
          <p:cNvSpPr/>
          <p:nvPr/>
        </p:nvSpPr>
        <p:spPr>
          <a:xfrm>
            <a:off x="7707086" y="2834481"/>
            <a:ext cx="849085" cy="359229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5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2D8E-937E-0216-CD29-5DBB177A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78985"/>
          </a:xfrm>
        </p:spPr>
        <p:txBody>
          <a:bodyPr>
            <a:normAutofit fontScale="90000"/>
          </a:bodyPr>
          <a:lstStyle/>
          <a:p>
            <a:r>
              <a:rPr lang="en-GB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ethodologists associated with the British Council’s English Language Teaching Institute, in the 1970s–80s / 1980s+ IATEFL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157BC-815C-46E8-0040-844F66865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(Marion Geddes / Gill </a:t>
            </a:r>
            <a:r>
              <a:rPr lang="en-US" dirty="0" err="1"/>
              <a:t>Sturtridge</a:t>
            </a:r>
            <a:r>
              <a:rPr lang="en-US" dirty="0"/>
              <a:t> / Janet McAlpin / Shelagh </a:t>
            </a:r>
            <a:r>
              <a:rPr lang="en-US" dirty="0" err="1"/>
              <a:t>Rixon</a:t>
            </a:r>
            <a:r>
              <a:rPr lang="en-US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49C645-145E-0DDA-BEDE-F943831AD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760" y="2538221"/>
            <a:ext cx="2864040" cy="4220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0D97BA-D5D8-E7BB-ECD2-B2E0E9C86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43" y="2283217"/>
            <a:ext cx="3606163" cy="48613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48246B-19D1-11C5-3A43-83AC2E231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306" y="2538221"/>
            <a:ext cx="345689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091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27406-88F6-352C-DB45-9708DC722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1E44D-794F-6C33-C95F-E64F78EA0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05EA9A-71B7-0593-D9C1-6C429C59F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9" y="365125"/>
            <a:ext cx="12080422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340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284B-67D6-EF10-D824-5AFD1D986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Women in TEFL (later called ‘Women in EFL Materials’) (mid-1980s)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BD1E27-A60C-3A48-8C06-FA2F4E53E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6694" y="1981352"/>
            <a:ext cx="6154677" cy="477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305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489F1-E882-5742-9464-51114EDFF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A04A0-56E8-D04B-AAA9-099F3E8DB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3164"/>
            <a:ext cx="10515600" cy="4763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“A small number of us got together in the mid 1980s – we included women from the world of ELT publishing, myself from the British Council and one or two teachers. […] Coursebooks in those days […] included male and female characters of stereotypical occupations and interests. Jobs and positions of authority were invariably held by male characters, while women held the role of child </a:t>
            </a:r>
            <a:r>
              <a:rPr lang="en-US" dirty="0" err="1"/>
              <a:t>carers</a:t>
            </a:r>
            <a:r>
              <a:rPr lang="en-US" dirty="0"/>
              <a:t>, and the wives, girlfriends </a:t>
            </a:r>
            <a:r>
              <a:rPr lang="en-US" dirty="0" err="1"/>
              <a:t>etc</a:t>
            </a:r>
            <a:r>
              <a:rPr lang="en-US" dirty="0"/>
              <a:t> of the men. The women who disliked this unequal representation of women and men were often regarded as unnecessarily confrontational and not prepared to face up to the "realities" of … real life. In fact, of course, real life included many women of power and ability, and a good many who were not interested in being wives, mothers or girlfriends.” </a:t>
            </a:r>
          </a:p>
          <a:p>
            <a:pPr marL="0" indent="0">
              <a:buNone/>
            </a:pPr>
            <a:r>
              <a:rPr lang="en-US" dirty="0"/>
              <a:t>(Jenny Pugsley, personal communication, in </a:t>
            </a:r>
            <a:r>
              <a:rPr lang="en-US" dirty="0" err="1"/>
              <a:t>Magoga</a:t>
            </a:r>
            <a:r>
              <a:rPr lang="en-US" dirty="0"/>
              <a:t> 2016)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9683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IMG_02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4727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10791-C153-30B3-CD34-A7D84B7B2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CBDD9-90AC-511E-1CA6-D23BB7DCF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5001B2-FB1D-4818-35DE-2B330B18B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621" y="23416"/>
            <a:ext cx="8407562" cy="683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41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676FE-A4C4-C1B8-FD1D-E96EC4678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‘A brief history of </a:t>
            </a:r>
            <a:r>
              <a:rPr lang="en-US" i="1" dirty="0"/>
              <a:t>ELT Journal’ (ELTJ</a:t>
            </a:r>
            <a:r>
              <a:rPr lang="en-US" dirty="0"/>
              <a:t> 75/1)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2386C-3F44-FDC8-C5EE-099775509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GB" b="0" i="0" dirty="0">
                <a:solidFill>
                  <a:srgbClr val="2A2A2A"/>
                </a:solidFill>
                <a:effectLst/>
                <a:latin typeface="Merriweather" pitchFamily="2" charset="77"/>
              </a:rPr>
              <a:t>Aside from editing a special issue which drew attention to under- or misrepresentation of women as a problem in ELT generally (43/3, 1989), [Norman] Whitney was instrumental in bringing a greater number of women into the </a:t>
            </a:r>
            <a:r>
              <a:rPr lang="en-GB" b="0" i="0" dirty="0">
                <a:solidFill>
                  <a:srgbClr val="FF0000"/>
                </a:solidFill>
                <a:effectLst/>
                <a:latin typeface="Merriweather" pitchFamily="2" charset="77"/>
              </a:rPr>
              <a:t>Editorial Advisory Panel—by 1990 (44/1: front matter), six women and two men were included</a:t>
            </a:r>
            <a:r>
              <a:rPr lang="en-GB" b="0" i="0" dirty="0">
                <a:solidFill>
                  <a:srgbClr val="2A2A2A"/>
                </a:solidFill>
                <a:effectLst/>
                <a:latin typeface="Merriweather" pitchFamily="2" charset="77"/>
              </a:rPr>
              <a:t>, in a big turnaround even from the early 1980s. </a:t>
            </a:r>
            <a:r>
              <a:rPr lang="en-GB" b="0" i="0" dirty="0">
                <a:solidFill>
                  <a:srgbClr val="FF0000"/>
                </a:solidFill>
                <a:effectLst/>
                <a:latin typeface="Merriweather" pitchFamily="2" charset="77"/>
              </a:rPr>
              <a:t>In 1992, Tricia Hedge became the first woman to edit the journal</a:t>
            </a:r>
            <a:r>
              <a:rPr lang="en-GB" b="0" i="0" dirty="0">
                <a:solidFill>
                  <a:srgbClr val="2A2A2A"/>
                </a:solidFill>
                <a:effectLst/>
                <a:latin typeface="Merriweather" pitchFamily="2" charset="77"/>
              </a:rPr>
              <a:t>’</a:t>
            </a:r>
          </a:p>
          <a:p>
            <a:pPr marL="0" indent="0">
              <a:buNone/>
            </a:pPr>
            <a:endParaRPr lang="en-GB" dirty="0">
              <a:solidFill>
                <a:srgbClr val="2A2A2A"/>
              </a:solidFill>
              <a:latin typeface="Merriweather" pitchFamily="2" charset="77"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Merriweather" pitchFamily="2" charset="77"/>
              </a:rPr>
              <a:t>1993</a:t>
            </a:r>
            <a:r>
              <a:rPr lang="en-GB" dirty="0">
                <a:solidFill>
                  <a:srgbClr val="2A2A2A"/>
                </a:solidFill>
                <a:latin typeface="Merriweather" pitchFamily="2" charset="77"/>
              </a:rPr>
              <a:t> – Catherine Walter, 1</a:t>
            </a:r>
            <a:r>
              <a:rPr lang="en-GB" baseline="30000" dirty="0">
                <a:solidFill>
                  <a:srgbClr val="2A2A2A"/>
                </a:solidFill>
                <a:latin typeface="Merriweather" pitchFamily="2" charset="77"/>
              </a:rPr>
              <a:t>st</a:t>
            </a:r>
            <a:r>
              <a:rPr lang="en-GB" dirty="0">
                <a:solidFill>
                  <a:srgbClr val="2A2A2A"/>
                </a:solidFill>
                <a:latin typeface="Merriweather" pitchFamily="2" charset="77"/>
              </a:rPr>
              <a:t> woman Chair of IATEFL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Merriweather" pitchFamily="2" charset="77"/>
              </a:rPr>
              <a:t>1995</a:t>
            </a:r>
            <a:r>
              <a:rPr lang="en-GB" dirty="0">
                <a:solidFill>
                  <a:srgbClr val="2A2A2A"/>
                </a:solidFill>
                <a:latin typeface="Merriweather" pitchFamily="2" charset="77"/>
              </a:rPr>
              <a:t> – Madeleine du </a:t>
            </a:r>
            <a:r>
              <a:rPr lang="en-GB" dirty="0" err="1">
                <a:solidFill>
                  <a:srgbClr val="2A2A2A"/>
                </a:solidFill>
                <a:latin typeface="Merriweather" pitchFamily="2" charset="77"/>
              </a:rPr>
              <a:t>Vivier</a:t>
            </a:r>
            <a:r>
              <a:rPr lang="en-GB" dirty="0">
                <a:solidFill>
                  <a:srgbClr val="2A2A2A"/>
                </a:solidFill>
                <a:latin typeface="Merriweather" pitchFamily="2" charset="77"/>
              </a:rPr>
              <a:t>, 2</a:t>
            </a:r>
            <a:r>
              <a:rPr lang="en-GB" baseline="30000" dirty="0">
                <a:solidFill>
                  <a:srgbClr val="2A2A2A"/>
                </a:solidFill>
                <a:latin typeface="Merriweather" pitchFamily="2" charset="77"/>
              </a:rPr>
              <a:t>nd</a:t>
            </a:r>
            <a:r>
              <a:rPr lang="en-GB" dirty="0">
                <a:solidFill>
                  <a:srgbClr val="2A2A2A"/>
                </a:solidFill>
                <a:latin typeface="Merriweather" pitchFamily="2" charset="77"/>
              </a:rPr>
              <a:t> woman Chair of IATEFL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8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999BC2-3058-4FD9-34E4-0E8C3B761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Discuss in groups (10 minutes)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BD829-22CD-D180-E3B6-80F669AE9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b="1" dirty="0"/>
              <a:t>What (more) would you like to know about one of the following groups of women? Please make lists of questions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Women teaching English to immigrants and refugees in the UK (1960s)</a:t>
            </a:r>
          </a:p>
          <a:p>
            <a:pPr marL="0" indent="0">
              <a:buNone/>
            </a:pP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M</a:t>
            </a: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ethodologists associated with the British Council’s English Language Teaching Institute (1970s–80s) – Geddes, </a:t>
            </a:r>
            <a:r>
              <a:rPr lang="en-GB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Sturtridge</a:t>
            </a: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McAlpin, </a:t>
            </a:r>
            <a:r>
              <a:rPr lang="en-GB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Rixon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C) ‘Women in TEFL’ [publishing movement] (1980s)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And/or </a:t>
            </a:r>
            <a:r>
              <a:rPr lang="en-US" sz="3600" dirty="0"/>
              <a:t>A different historical group(</a:t>
            </a:r>
            <a:r>
              <a:rPr lang="en-US" sz="3600" dirty="0" err="1"/>
              <a:t>ing</a:t>
            </a:r>
            <a:r>
              <a:rPr lang="en-US" sz="3600" dirty="0"/>
              <a:t>) of ELT women of your choice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b="1" dirty="0"/>
              <a:t>How could we find answers (with what sources)?</a:t>
            </a:r>
          </a:p>
          <a:p>
            <a:endParaRPr lang="en-US" sz="1700" dirty="0"/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58D279-375B-C6DD-0C9D-CD9D8F94E8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20" b="-3"/>
          <a:stretch/>
        </p:blipFill>
        <p:spPr>
          <a:xfrm>
            <a:off x="8541179" y="2469533"/>
            <a:ext cx="3078328" cy="3199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F603CE-8DE0-BF50-7F4B-AB367533B88B}"/>
              </a:ext>
            </a:extLst>
          </p:cNvPr>
          <p:cNvSpPr txBox="1"/>
          <p:nvPr/>
        </p:nvSpPr>
        <p:spPr>
          <a:xfrm>
            <a:off x="7858538" y="5909838"/>
            <a:ext cx="39583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https://</a:t>
            </a:r>
            <a:r>
              <a:rPr lang="en-US" sz="2400" dirty="0" err="1"/>
              <a:t>bit.ly</a:t>
            </a:r>
            <a:r>
              <a:rPr lang="en-US" sz="2400" dirty="0"/>
              <a:t>/</a:t>
            </a:r>
            <a:r>
              <a:rPr lang="en-US" sz="2400" dirty="0" err="1"/>
              <a:t>HERstory</a:t>
            </a:r>
            <a:r>
              <a:rPr lang="en-US" sz="2400" dirty="0"/>
              <a:t>-ELT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6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27406-88F6-352C-DB45-9708DC722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1E44D-794F-6C33-C95F-E64F78EA0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05EA9A-71B7-0593-D9C1-6C429C59F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9" y="365125"/>
            <a:ext cx="12080422" cy="6127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4E49D1-8954-C4B3-9F83-8FDCD15208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20" b="-3"/>
          <a:stretch/>
        </p:blipFill>
        <p:spPr>
          <a:xfrm>
            <a:off x="9200475" y="1190741"/>
            <a:ext cx="2153325" cy="223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90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3B4E-F330-FC6F-2535-A269739C3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4. A collaborative project?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763F00-3E00-9973-B37D-AFD13E5E67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422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5B328-DD51-7214-0367-36F64FDB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5EA88-5294-9F15-9A32-43C5F546F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“N</a:t>
            </a:r>
            <a: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egotiating further steps, for a collaborative ‘History of Women in ELT’ project in which all can be involved.”</a:t>
            </a:r>
            <a:r>
              <a:rPr lang="en-GB" sz="4000" dirty="0">
                <a:effectLst/>
              </a:rPr>
              <a:t> 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FBABF4-7437-7B4F-8802-7AA768C85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287" y="3429000"/>
            <a:ext cx="3325137" cy="335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57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05C97-7E51-7ED3-78AB-F4782256D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DDC54-F904-87BE-42B5-268D2CD70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168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60900-8674-CE01-13C4-DE5AC151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Tomorrow (Wednesday) 3pm, King’s Suite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C9C00A-40FF-D8E9-4896-0E208C68E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40477" y="1926630"/>
            <a:ext cx="14896963" cy="196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26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6AC32-0ECB-94E6-DAF7-3E2A5C3DD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 presented in summer 2021 (</a:t>
            </a:r>
            <a:r>
              <a:rPr lang="en-US" dirty="0" err="1"/>
              <a:t>HoLLTnet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25832-A92C-80DC-368E-B6F46C82B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FB3B04-9104-4CB6-AC6B-9C9B65AE7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530" y="1825625"/>
            <a:ext cx="8775638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20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2A49-DEEB-DF4C-BDD3-05DCB5BAE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topics – including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D2C1D-0D37-9547-9196-27872BA65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Language schools and institutes for women</a:t>
            </a:r>
            <a:endParaRPr lang="en-GB" dirty="0"/>
          </a:p>
          <a:p>
            <a:r>
              <a:rPr lang="en-US" dirty="0"/>
              <a:t>Language books for women / construction of gender and gender stereotypes in language books</a:t>
            </a:r>
            <a:endParaRPr lang="en-GB" dirty="0"/>
          </a:p>
          <a:p>
            <a:r>
              <a:rPr lang="en-US" dirty="0"/>
              <a:t>Women, education and languages / women as language educators and learners</a:t>
            </a:r>
            <a:endParaRPr lang="en-GB" dirty="0"/>
          </a:p>
          <a:p>
            <a:r>
              <a:rPr lang="en-US" dirty="0"/>
              <a:t>Sexism/discrimination against women within language education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42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4439A-0D85-CF48-9872-47E7D208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44C32-2626-CC48-B362-CC5BF1BD4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/>
              <a:t>Etain</a:t>
            </a:r>
            <a:r>
              <a:rPr lang="de-DE" dirty="0"/>
              <a:t> Casey, SOAS		</a:t>
            </a:r>
            <a:endParaRPr lang="en-GB" dirty="0"/>
          </a:p>
          <a:p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Renowned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Obscure</a:t>
            </a:r>
            <a:r>
              <a:rPr lang="de-DE" b="1" dirty="0"/>
              <a:t>: </a:t>
            </a:r>
            <a:r>
              <a:rPr lang="de-DE" b="1" dirty="0" err="1"/>
              <a:t>female</a:t>
            </a:r>
            <a:r>
              <a:rPr lang="de-DE" b="1" dirty="0"/>
              <a:t> </a:t>
            </a:r>
            <a:r>
              <a:rPr lang="de-DE" b="1" dirty="0" err="1"/>
              <a:t>language</a:t>
            </a:r>
            <a:r>
              <a:rPr lang="de-DE" b="1" dirty="0"/>
              <a:t> </a:t>
            </a:r>
            <a:r>
              <a:rPr lang="de-DE" b="1" dirty="0" err="1"/>
              <a:t>teachers</a:t>
            </a:r>
            <a:r>
              <a:rPr lang="de-DE" b="1" dirty="0"/>
              <a:t> in </a:t>
            </a:r>
            <a:r>
              <a:rPr lang="de-DE" b="1" dirty="0" err="1"/>
              <a:t>the</a:t>
            </a:r>
            <a:r>
              <a:rPr lang="de-DE" b="1" dirty="0"/>
              <a:t> UK 1900 -1950</a:t>
            </a:r>
          </a:p>
          <a:p>
            <a:endParaRPr lang="de-DE" b="1" dirty="0"/>
          </a:p>
          <a:p>
            <a:pPr marL="0" indent="0">
              <a:buNone/>
            </a:pPr>
            <a:r>
              <a:rPr lang="en-GB" dirty="0"/>
              <a:t>Rachel Allan (Mid Sweden University) English for Foreigners</a:t>
            </a:r>
          </a:p>
          <a:p>
            <a:r>
              <a:rPr lang="en-GB" b="1" dirty="0"/>
              <a:t>A study of female-authored textbooks for immigrants in early twentieth century America </a:t>
            </a:r>
          </a:p>
          <a:p>
            <a:endParaRPr lang="en-GB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8DB7C-87D5-7548-AC85-BBA45177E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14CF04-7BA2-8244-BF49-A20B409FC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3721" y="3285901"/>
            <a:ext cx="2276904" cy="35720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87D015-AA08-504F-94ED-AD38E7778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8733" y="55813"/>
            <a:ext cx="2602870" cy="39409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4E9A0B-1D0F-654B-A778-BC3F4404D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718" y="55813"/>
            <a:ext cx="2602870" cy="3884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05DFC6-231C-B54E-8ADE-E2D4E9AFA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7369" y="2662960"/>
            <a:ext cx="2503645" cy="41059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D246B1-35CD-1344-8383-68342D1F43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397" y="0"/>
            <a:ext cx="2394068" cy="388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8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5675-5962-4E9B-DC60-99987C3C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3D9D7-55F5-9AE6-F923-EFD7DF2C5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Polina </a:t>
            </a:r>
            <a:r>
              <a:rPr lang="en-GB" dirty="0" err="1"/>
              <a:t>Shvanyukova</a:t>
            </a:r>
            <a:r>
              <a:rPr lang="en-GB" dirty="0"/>
              <a:t> (University of Udine):</a:t>
            </a:r>
          </a:p>
          <a:p>
            <a:r>
              <a:rPr lang="en-GB" b="1" dirty="0"/>
              <a:t>First women authors of English language teaching materials in Italy </a:t>
            </a:r>
          </a:p>
          <a:p>
            <a:endParaRPr lang="en-GB" b="1" dirty="0"/>
          </a:p>
          <a:p>
            <a:pPr marL="0" indent="0">
              <a:buNone/>
            </a:pPr>
            <a:r>
              <a:rPr lang="en-GB" dirty="0" err="1"/>
              <a:t>Irmina</a:t>
            </a:r>
            <a:r>
              <a:rPr lang="en-GB" dirty="0"/>
              <a:t> </a:t>
            </a:r>
            <a:r>
              <a:rPr lang="en-GB" dirty="0" err="1"/>
              <a:t>Kotlarska</a:t>
            </a:r>
            <a:r>
              <a:rPr lang="en-GB" dirty="0"/>
              <a:t> (University of </a:t>
            </a:r>
            <a:r>
              <a:rPr lang="en-GB" dirty="0" err="1"/>
              <a:t>Zielona</a:t>
            </a:r>
            <a:r>
              <a:rPr lang="en-GB" dirty="0"/>
              <a:t> Góra)</a:t>
            </a:r>
          </a:p>
          <a:p>
            <a:r>
              <a:rPr lang="en-GB" dirty="0"/>
              <a:t> </a:t>
            </a:r>
            <a:r>
              <a:rPr lang="en-GB" b="1" dirty="0"/>
              <a:t>Women’s Role in Promoting English Culture through English-language Education in Poland (the First Half of the 20th Century)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8605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551A4-1C24-7645-8214-0332045C4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9C320C2-9856-B5E8-6805-68C81C4FA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Marta </a:t>
            </a:r>
            <a:r>
              <a:rPr lang="de-DE" dirty="0" err="1"/>
              <a:t>Banducci</a:t>
            </a:r>
            <a:r>
              <a:rPr lang="de-DE" dirty="0"/>
              <a:t> Rahe, </a:t>
            </a:r>
            <a:r>
              <a:rPr lang="de-DE" dirty="0" err="1"/>
              <a:t>Universidade</a:t>
            </a:r>
            <a:r>
              <a:rPr lang="de-DE" dirty="0"/>
              <a:t> Federal de Mato Grosso do Sul </a:t>
            </a:r>
            <a:endParaRPr lang="en-GB" dirty="0"/>
          </a:p>
          <a:p>
            <a:r>
              <a:rPr lang="de-DE" b="1" dirty="0"/>
              <a:t>Maria </a:t>
            </a:r>
            <a:r>
              <a:rPr lang="de-DE" b="1" dirty="0" err="1"/>
              <a:t>Junqueira</a:t>
            </a:r>
            <a:r>
              <a:rPr lang="de-DE" b="1" dirty="0"/>
              <a:t> Schmidt and </a:t>
            </a:r>
            <a:r>
              <a:rPr lang="de-DE" b="1" dirty="0" err="1"/>
              <a:t>the</a:t>
            </a:r>
            <a:r>
              <a:rPr lang="de-DE" b="1" dirty="0"/>
              <a:t> Scientific Method: </a:t>
            </a:r>
            <a:r>
              <a:rPr lang="de-DE" b="1" dirty="0" err="1"/>
              <a:t>more</a:t>
            </a:r>
            <a:r>
              <a:rPr lang="de-DE" b="1" dirty="0"/>
              <a:t> </a:t>
            </a:r>
            <a:r>
              <a:rPr lang="de-DE" b="1" dirty="0" err="1"/>
              <a:t>than</a:t>
            </a:r>
            <a:r>
              <a:rPr lang="de-DE" b="1" dirty="0"/>
              <a:t> a </a:t>
            </a:r>
            <a:r>
              <a:rPr lang="de-DE" b="1" dirty="0" err="1"/>
              <a:t>Brazilian</a:t>
            </a:r>
            <a:r>
              <a:rPr lang="de-DE" b="1" dirty="0"/>
              <a:t> </a:t>
            </a:r>
            <a:r>
              <a:rPr lang="de-DE" b="1" dirty="0" err="1"/>
              <a:t>foreign</a:t>
            </a:r>
            <a:r>
              <a:rPr lang="de-DE" b="1" dirty="0"/>
              <a:t> </a:t>
            </a:r>
            <a:r>
              <a:rPr lang="de-DE" b="1" dirty="0" err="1"/>
              <a:t>language</a:t>
            </a:r>
            <a:r>
              <a:rPr lang="de-DE" b="1" dirty="0"/>
              <a:t> </a:t>
            </a:r>
            <a:r>
              <a:rPr lang="de-DE" b="1" dirty="0" err="1"/>
              <a:t>teacher</a:t>
            </a:r>
            <a:endParaRPr lang="de-DE" b="1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R. </a:t>
            </a:r>
            <a:r>
              <a:rPr lang="de-DE" dirty="0" err="1"/>
              <a:t>Vennela</a:t>
            </a:r>
            <a:r>
              <a:rPr lang="de-DE" dirty="0"/>
              <a:t>, NIT Warangal, </a:t>
            </a:r>
            <a:r>
              <a:rPr lang="de-DE" dirty="0" err="1"/>
              <a:t>Telangana</a:t>
            </a:r>
            <a:r>
              <a:rPr lang="de-DE" dirty="0"/>
              <a:t>	</a:t>
            </a:r>
            <a:endParaRPr lang="en-GB" dirty="0"/>
          </a:p>
          <a:p>
            <a:r>
              <a:rPr lang="de-DE" b="1" dirty="0"/>
              <a:t>Women </a:t>
            </a:r>
            <a:r>
              <a:rPr lang="de-DE" b="1" dirty="0" err="1"/>
              <a:t>teachers</a:t>
            </a:r>
            <a:r>
              <a:rPr lang="de-DE" b="1" dirty="0"/>
              <a:t> and </a:t>
            </a:r>
            <a:r>
              <a:rPr lang="de-DE" b="1" dirty="0" err="1"/>
              <a:t>teachers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women</a:t>
            </a:r>
            <a:r>
              <a:rPr lang="de-DE" b="1" dirty="0"/>
              <a:t>: a review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Zenana</a:t>
            </a:r>
            <a:r>
              <a:rPr lang="de-DE" b="1" dirty="0"/>
              <a:t> and Mission </a:t>
            </a:r>
            <a:r>
              <a:rPr lang="de-DE" b="1" dirty="0" err="1"/>
              <a:t>instruction</a:t>
            </a:r>
            <a:r>
              <a:rPr lang="de-DE" b="1" dirty="0"/>
              <a:t> in 19th </a:t>
            </a:r>
            <a:r>
              <a:rPr lang="de-DE" b="1" dirty="0" err="1"/>
              <a:t>century</a:t>
            </a:r>
            <a:r>
              <a:rPr lang="de-DE" b="1" dirty="0"/>
              <a:t> India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2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1EB5C-53E6-8848-9CED-4037FF17E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D4FD7-3DD1-8440-8E05-3FF28DF1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 err="1"/>
              <a:t>Layenne</a:t>
            </a:r>
            <a:r>
              <a:rPr lang="en-GB" dirty="0"/>
              <a:t> De Oliveira (Federal University of Minas Gerais): </a:t>
            </a:r>
          </a:p>
          <a:p>
            <a:r>
              <a:rPr lang="en-GB" b="1" dirty="0"/>
              <a:t>Race and English teaching: discussing narratives of black female teachers in the Brazilian context</a:t>
            </a:r>
            <a:endParaRPr lang="en-US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9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EC4C-DB1F-FA47-AEC4-A6188CB65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Away from binaries – towards </a:t>
            </a:r>
            <a:r>
              <a:rPr lang="en-US" sz="3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THEIRstories</a:t>
            </a: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48406-598D-9A4F-9C19-D6995ECD7013}"/>
              </a:ext>
            </a:extLst>
          </p:cNvPr>
          <p:cNvSpPr txBox="1"/>
          <p:nvPr/>
        </p:nvSpPr>
        <p:spPr>
          <a:xfrm>
            <a:off x="648931" y="2438400"/>
            <a:ext cx="3505494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LGBTQ+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Intersectionality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Other neglected voices and practices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D9F335-3930-5246-A009-6723627519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2294" y="807593"/>
            <a:ext cx="5226467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7086620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1427-7F94-5F4A-8D99-900F44A6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902421-E526-E442-9D03-B905174D6B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962" y="0"/>
            <a:ext cx="8984649" cy="61203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773178-C781-EB46-BACC-DC77926FDFF2}"/>
              </a:ext>
            </a:extLst>
          </p:cNvPr>
          <p:cNvSpPr txBox="1"/>
          <p:nvPr/>
        </p:nvSpPr>
        <p:spPr>
          <a:xfrm>
            <a:off x="7982465" y="6300762"/>
            <a:ext cx="388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theirstorymovt.wordpress.com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1139092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F83EA0-C90F-6C47-ACEE-0AC45E47D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endParaRPr lang="en-US" sz="48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24D0B6-72FC-8C30-39BB-2F6F6D932B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281655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572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E80D-2B4B-D641-BDC1-86D5E0CD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0C08E-1E35-6142-9DDD-4DFE3067A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6314"/>
            <a:ext cx="10515600" cy="378116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6400" dirty="0"/>
              <a:t>Ayres-Bennett, Wendy &amp; </a:t>
            </a:r>
            <a:r>
              <a:rPr lang="en-US" sz="6400" dirty="0" err="1"/>
              <a:t>Sanson</a:t>
            </a:r>
            <a:r>
              <a:rPr lang="en-US" sz="6400" dirty="0"/>
              <a:t>, Helena. 2021. </a:t>
            </a:r>
            <a:r>
              <a:rPr lang="en-US" sz="6400" i="1" dirty="0"/>
              <a:t>Women in the History of Linguistics</a:t>
            </a:r>
            <a:r>
              <a:rPr lang="en-US" sz="6400" dirty="0"/>
              <a:t>. Oxford University Press.</a:t>
            </a:r>
          </a:p>
          <a:p>
            <a:pPr marL="0" indent="0">
              <a:buNone/>
            </a:pPr>
            <a:r>
              <a:rPr lang="en-GB" sz="6400" dirty="0"/>
              <a:t>Doff, S. (2008). </a:t>
            </a:r>
            <a:r>
              <a:rPr lang="en-GB" sz="6400" dirty="0">
                <a:hlinkClick r:id="rId2"/>
              </a:rPr>
              <a:t>How language teaching started afresh: Origins and repercussions of the Reform Movement in German foreign language teaching curricula</a:t>
            </a:r>
            <a:r>
              <a:rPr lang="en-GB" sz="6400" dirty="0"/>
              <a:t>. </a:t>
            </a:r>
            <a:r>
              <a:rPr lang="en-GB" sz="6400" i="1" dirty="0"/>
              <a:t>Journal of the American Association for Curriculum Studies</a:t>
            </a:r>
            <a:r>
              <a:rPr lang="en-GB" sz="6400" dirty="0"/>
              <a:t> 4 (February 2008): n. </a:t>
            </a:r>
            <a:r>
              <a:rPr lang="en-GB" sz="6400" dirty="0" err="1"/>
              <a:t>pag</a:t>
            </a:r>
            <a:r>
              <a:rPr lang="en-GB" sz="6400" dirty="0"/>
              <a:t>.</a:t>
            </a:r>
            <a:endParaRPr lang="en-US" sz="6400" dirty="0"/>
          </a:p>
          <a:p>
            <a:pPr marL="0" indent="0">
              <a:buNone/>
            </a:pPr>
            <a:r>
              <a:rPr lang="en-GB" sz="6400" dirty="0" err="1"/>
              <a:t>Finotti</a:t>
            </a:r>
            <a:r>
              <a:rPr lang="en-GB" sz="6400" dirty="0"/>
              <a:t>, I. &amp; Minerva, N. (eds.) (2012). </a:t>
            </a:r>
            <a:r>
              <a:rPr lang="en-GB" sz="6400" i="1" dirty="0">
                <a:hlinkClick r:id="rId3"/>
              </a:rPr>
              <a:t>Voix Féminines. Ève et les langues dans l’Europe moderne</a:t>
            </a:r>
            <a:r>
              <a:rPr lang="en-GB" sz="6400" dirty="0"/>
              <a:t>. Themed issue of </a:t>
            </a:r>
            <a:r>
              <a:rPr lang="en-GB" sz="6400" i="1" dirty="0"/>
              <a:t>Documents pour </a:t>
            </a:r>
            <a:r>
              <a:rPr lang="en-GB" sz="6400" i="1" dirty="0" err="1"/>
              <a:t>l’histoire</a:t>
            </a:r>
            <a:r>
              <a:rPr lang="en-GB" sz="6400" i="1" dirty="0"/>
              <a:t> du </a:t>
            </a:r>
            <a:r>
              <a:rPr lang="en-GB" sz="6400" i="1" dirty="0" err="1"/>
              <a:t>français</a:t>
            </a:r>
            <a:r>
              <a:rPr lang="en-GB" sz="6400" i="1" dirty="0"/>
              <a:t> langue </a:t>
            </a:r>
            <a:r>
              <a:rPr lang="en-GB" sz="6400" i="1" dirty="0" err="1"/>
              <a:t>étrangère</a:t>
            </a:r>
            <a:r>
              <a:rPr lang="en-GB" sz="6400" i="1" dirty="0"/>
              <a:t> </a:t>
            </a:r>
            <a:r>
              <a:rPr lang="en-GB" sz="6400" i="1" dirty="0" err="1"/>
              <a:t>ou</a:t>
            </a:r>
            <a:r>
              <a:rPr lang="en-GB" sz="6400" i="1" dirty="0"/>
              <a:t> </a:t>
            </a:r>
            <a:r>
              <a:rPr lang="en-GB" sz="6400" i="1" dirty="0" err="1"/>
              <a:t>seconde</a:t>
            </a:r>
            <a:r>
              <a:rPr lang="en-GB" sz="6400" i="1" dirty="0"/>
              <a:t>, 47–48.</a:t>
            </a:r>
            <a:endParaRPr lang="en-US" sz="6400" dirty="0"/>
          </a:p>
          <a:p>
            <a:pPr marL="0" indent="0">
              <a:buNone/>
            </a:pPr>
            <a:r>
              <a:rPr lang="en-US" sz="6400" dirty="0" err="1"/>
              <a:t>Magoga</a:t>
            </a:r>
            <a:r>
              <a:rPr lang="en-US" sz="6400" dirty="0"/>
              <a:t>, B. (2016)  Women in EFL: Fifty years of women’s representation in EFL textbooks. MA dissertation, Department of Applied Linguistics, University of Warwick.</a:t>
            </a:r>
          </a:p>
          <a:p>
            <a:pPr marL="0" indent="0">
              <a:buNone/>
            </a:pPr>
            <a:r>
              <a:rPr lang="en-US" sz="6400" dirty="0"/>
              <a:t>Pedersen, Susan. 2000. ‘The future of feminist history’. </a:t>
            </a:r>
            <a:r>
              <a:rPr lang="en-GB" sz="6400" i="1" dirty="0">
                <a:hlinkClick r:id="rId4"/>
              </a:rPr>
              <a:t>https://www.historians.org/publications-and-directories/perspectives-on-history/october-2000/the-future-of-feminist-history\</a:t>
            </a:r>
            <a:endParaRPr lang="en-GB" sz="6400" i="1" dirty="0"/>
          </a:p>
          <a:p>
            <a:pPr marL="0" indent="0">
              <a:buNone/>
            </a:pPr>
            <a:r>
              <a:rPr lang="en-GB" sz="6400" dirty="0"/>
              <a:t>Pennycook, A. (1989). The concept of Method, interested knowledge, and the politics of language teaching. </a:t>
            </a:r>
            <a:r>
              <a:rPr lang="en-GB" sz="6400" i="1" dirty="0"/>
              <a:t>TESOL Quarterly</a:t>
            </a:r>
            <a:r>
              <a:rPr lang="en-GB" sz="6400" dirty="0"/>
              <a:t> </a:t>
            </a:r>
            <a:r>
              <a:rPr lang="en-GB" sz="6400" i="1" dirty="0"/>
              <a:t>23</a:t>
            </a:r>
            <a:r>
              <a:rPr lang="en-GB" sz="6400" dirty="0"/>
              <a:t>(4), 589–618.</a:t>
            </a:r>
            <a:endParaRPr lang="en-GB" sz="6400" i="1" dirty="0"/>
          </a:p>
          <a:p>
            <a:pPr marL="0" indent="0">
              <a:buNone/>
            </a:pPr>
            <a:r>
              <a:rPr lang="en-GB" sz="6400" dirty="0"/>
              <a:t>Smith, Richard . 2016. </a:t>
            </a:r>
            <a:r>
              <a:rPr lang="en-GB" sz="6400" dirty="0">
                <a:hlinkClick r:id="rId5"/>
              </a:rPr>
              <a:t>Building "Applied Linguistic Historiography": Rationale, scope and methods’</a:t>
            </a:r>
            <a:r>
              <a:rPr lang="en-GB" sz="6400" dirty="0"/>
              <a:t>. </a:t>
            </a:r>
            <a:r>
              <a:rPr lang="en-GB" sz="6400" i="1" dirty="0"/>
              <a:t>Applied </a:t>
            </a:r>
            <a:r>
              <a:rPr lang="en-GB" sz="6400" dirty="0"/>
              <a:t> </a:t>
            </a:r>
            <a:r>
              <a:rPr lang="en-GB" sz="6400" i="1" dirty="0"/>
              <a:t>Linguistics</a:t>
            </a:r>
            <a:r>
              <a:rPr lang="en-GB" sz="6400" dirty="0"/>
              <a:t> 37/1: 71-87.</a:t>
            </a:r>
          </a:p>
          <a:p>
            <a:pPr marL="0" indent="0">
              <a:buNone/>
            </a:pPr>
            <a:r>
              <a:rPr lang="en-GB" sz="6400" dirty="0"/>
              <a:t>Smith, Richard. 2021. </a:t>
            </a:r>
            <a:r>
              <a:rPr lang="en-GB" sz="6400" dirty="0" err="1"/>
              <a:t>HERstory</a:t>
            </a:r>
            <a:r>
              <a:rPr lang="en-GB" sz="6400" dirty="0"/>
              <a:t> of ELT: ‘There are Hordes of Us, but less loudly sung’. </a:t>
            </a:r>
            <a:r>
              <a:rPr lang="en-GB" sz="6400" dirty="0">
                <a:hlinkClick r:id="rId6"/>
              </a:rPr>
              <a:t>https://richardsmithelt.wordpress.com/2021/08/03/herstory-of-elt-there-are-hordes-of-us-but-less-loudly-sung/</a:t>
            </a:r>
            <a:endParaRPr lang="en-GB" sz="6400" dirty="0"/>
          </a:p>
          <a:p>
            <a:pPr marL="0" indent="0">
              <a:buNone/>
            </a:pPr>
            <a:endParaRPr lang="en-GB" sz="6400" dirty="0"/>
          </a:p>
          <a:p>
            <a:pPr marL="0" indent="0">
              <a:buNone/>
            </a:pPr>
            <a:endParaRPr lang="en-GB" sz="6400" i="1" dirty="0"/>
          </a:p>
          <a:p>
            <a:pPr marL="0" indent="0">
              <a:buNone/>
            </a:pPr>
            <a:endParaRPr lang="en-US" sz="6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81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C402-BE65-B67E-082D-724FA49EF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D7345-B635-030C-112B-583F1E4CB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Conference on ‘</a:t>
            </a:r>
            <a:r>
              <a:rPr lang="en-GB" b="0" i="1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Female Voices: Women</a:t>
            </a:r>
          </a:p>
          <a:p>
            <a:pPr marL="0" indent="0">
              <a:buNone/>
            </a:pPr>
            <a:r>
              <a:rPr lang="en-GB" b="0" i="1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 and Foreign Languages in Modern </a:t>
            </a:r>
          </a:p>
          <a:p>
            <a:pPr marL="0" indent="0">
              <a:buNone/>
            </a:pPr>
            <a:r>
              <a:rPr lang="en-GB" b="0" i="1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Europe</a:t>
            </a:r>
            <a:r>
              <a:rPr lang="en-GB" dirty="0">
                <a:solidFill>
                  <a:srgbClr val="333333"/>
                </a:solidFill>
                <a:latin typeface="Noto Serif" panose="02020600060500020200" pitchFamily="18" charset="0"/>
              </a:rPr>
              <a:t>, </a:t>
            </a:r>
            <a:r>
              <a:rPr lang="en-GB" b="0" i="0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University of Milan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(</a:t>
            </a:r>
            <a:r>
              <a:rPr lang="en-GB" b="0" i="0" dirty="0" err="1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Finotti</a:t>
            </a:r>
            <a:r>
              <a:rPr lang="en-GB" b="0" i="0" dirty="0">
                <a:solidFill>
                  <a:srgbClr val="333333"/>
                </a:solidFill>
                <a:effectLst/>
                <a:latin typeface="Noto Serif" panose="02020600060500020200" pitchFamily="18" charset="0"/>
              </a:rPr>
              <a:t> &amp; Minerva, 2012)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7AA64-C991-44A7-C4EA-370C02D7F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657" y="104775"/>
            <a:ext cx="44450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4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E350F-C982-5D71-95C9-B7E9F6C8C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2015–17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9C0A0D-A64E-06D9-AA95-4E9EB0565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181" y="0"/>
            <a:ext cx="4076700" cy="55753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8AA0362-73A8-5553-E4FB-03BAAC997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0299" y="1573761"/>
            <a:ext cx="3952981" cy="5252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A35F19-5A09-9037-59E4-B2516FBC00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3610" y="0"/>
            <a:ext cx="2420260" cy="3132101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8566D63-2C77-5EEB-84A0-593794DBA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8076" y="4554211"/>
            <a:ext cx="2420260" cy="23926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D51CAD-35CB-5E44-3C2F-FB51317B4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6604" y="3739375"/>
            <a:ext cx="3081108" cy="308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7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09196C-810D-AA87-A308-9C45B8F8A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527" y="365125"/>
            <a:ext cx="2872461" cy="43408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10EEC3-44A9-6243-B2DE-6594E646B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91" y="2191790"/>
            <a:ext cx="10515600" cy="1325563"/>
          </a:xfrm>
        </p:spPr>
        <p:txBody>
          <a:bodyPr/>
          <a:lstStyle/>
          <a:p>
            <a:r>
              <a:rPr lang="en-US" dirty="0"/>
              <a:t>2019–21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5509B5-AEE3-C7CE-D5B9-21E1324CB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324" y="2763117"/>
            <a:ext cx="2437930" cy="24628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CC5358-FBEC-66C2-9571-73022BAE5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28116"/>
            <a:ext cx="5148470" cy="27381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C629A3-4BF2-BBAA-765D-9B44FFF02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39" y="5364115"/>
            <a:ext cx="4955761" cy="14938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CA3C08-0273-7F20-DCA9-CEB070209521}"/>
              </a:ext>
            </a:extLst>
          </p:cNvPr>
          <p:cNvSpPr txBox="1"/>
          <p:nvPr/>
        </p:nvSpPr>
        <p:spPr>
          <a:xfrm>
            <a:off x="556591" y="474314"/>
            <a:ext cx="2723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[2017 – #MeToo]</a:t>
            </a:r>
          </a:p>
        </p:txBody>
      </p:sp>
    </p:spTree>
    <p:extLst>
      <p:ext uri="{BB962C8B-B14F-4D97-AF65-F5344CB8AC3E}">
        <p14:creationId xmlns:p14="http://schemas.microsoft.com/office/powerpoint/2010/main" val="144197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13357</TotalTime>
  <Words>1995</Words>
  <Application>Microsoft Macintosh PowerPoint</Application>
  <PresentationFormat>Widescreen</PresentationFormat>
  <Paragraphs>174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5" baseType="lpstr">
      <vt:lpstr>Arial</vt:lpstr>
      <vt:lpstr>Calibri</vt:lpstr>
      <vt:lpstr>Calibri Light</vt:lpstr>
      <vt:lpstr>Lato</vt:lpstr>
      <vt:lpstr>Merriweather</vt:lpstr>
      <vt:lpstr>Noto Serif</vt:lpstr>
      <vt:lpstr>Söhne</vt:lpstr>
      <vt:lpstr>Wingdings</vt:lpstr>
      <vt:lpstr>Office Theme</vt:lpstr>
      <vt:lpstr>Generating HERstory of ELT</vt:lpstr>
      <vt:lpstr>Plan</vt:lpstr>
      <vt:lpstr>1. Why HERstory, not just HIStory?</vt:lpstr>
      <vt:lpstr>The Warwick ELT Archive</vt:lpstr>
      <vt:lpstr>PowerPoint Presentation</vt:lpstr>
      <vt:lpstr>PowerPoint Presentation</vt:lpstr>
      <vt:lpstr>2011</vt:lpstr>
      <vt:lpstr>2015–17</vt:lpstr>
      <vt:lpstr>2019–21</vt:lpstr>
      <vt:lpstr>PowerPoint Presentation</vt:lpstr>
      <vt:lpstr>PowerPoint Presentation</vt:lpstr>
      <vt:lpstr>[but first … a warning to myself …]</vt:lpstr>
      <vt:lpstr>PowerPoint Presentation</vt:lpstr>
      <vt:lpstr>Feminist history (Herstory) </vt:lpstr>
      <vt:lpstr>Interconnected reasons for lack of HERstory of ELT (barriers to overcome)</vt:lpstr>
      <vt:lpstr>But what can we discover?</vt:lpstr>
      <vt:lpstr>2. Looking for ELT women before the 1960s</vt:lpstr>
      <vt:lpstr>Governesses (19th century)</vt:lpstr>
      <vt:lpstr>Women as language teachers in girls’ schools (late 19th century)</vt:lpstr>
      <vt:lpstr>Women’s ‘conversational teaching’ in 19th century German girls’ schools as a (major?) source of Direct method?  (see Doff, 2008)</vt:lpstr>
      <vt:lpstr>Standing HIStory on its head!  </vt:lpstr>
      <vt:lpstr>PowerPoint Presentation</vt:lpstr>
      <vt:lpstr>Women as missionary teachers of English?</vt:lpstr>
      <vt:lpstr>Earlly 20th century – in a group, what can you find out (within 5 minutes, just using the internet) about the ELT lives of one or two of these pioneers?</vt:lpstr>
      <vt:lpstr>A) Ida Ward  </vt:lpstr>
      <vt:lpstr>B) Lilias Armstrong </vt:lpstr>
      <vt:lpstr>Ida Ward (1880–1950) and Lilias Armstrong (1882–1937), co-authors of A Handbook of English Intonation (Heffer, 1926). Employed by Daniel Jones in the UCL Department of Phonetics, c. 1920s–30s. </vt:lpstr>
      <vt:lpstr>C) M. [Mariel] G.M. Faucett </vt:lpstr>
      <vt:lpstr>Mariel G.M. Faucett - co-author of Supplementary Readers to the Oxford English Course (OUP, 1933–36), with (husband) Lawrence Faucett</vt:lpstr>
      <vt:lpstr>D) Dorothée Palmer </vt:lpstr>
      <vt:lpstr>Harold E. Palmer &amp;  Dorothée Palmer  English through  Actions (1925)</vt:lpstr>
      <vt:lpstr> E) Constance Ripman  </vt:lpstr>
      <vt:lpstr>Constance Ripman: author of Let's Talk English: Everyday Conversations for the Use of Foreigners (1938)</vt:lpstr>
      <vt:lpstr>F) Isabelle Frémont </vt:lpstr>
      <vt:lpstr>Isabelle Frémont - author of various Oxford English Readers connected with L. Faucett's Oxford English Course. Missionary in Tanganyika</vt:lpstr>
      <vt:lpstr>Warwick ELT Archive &gt; Hall of Fame &gt; Women in ELT  </vt:lpstr>
      <vt:lpstr>PowerPoint Presentation</vt:lpstr>
      <vt:lpstr>3. Formulating questions: 1960s–1980s</vt:lpstr>
      <vt:lpstr>PowerPoint Presentation</vt:lpstr>
      <vt:lpstr>1967</vt:lpstr>
      <vt:lpstr>Women teaching English to immigrants and refugees (1960s)</vt:lpstr>
      <vt:lpstr>PowerPoint Presentation</vt:lpstr>
      <vt:lpstr>PowerPoint Presentation</vt:lpstr>
      <vt:lpstr>1984–85: new committee, new IATEFL conference format – Gill Sturtridge, Janet McAlpin, Marion Geddes</vt:lpstr>
      <vt:lpstr>Methodologists associated with the British Council’s English Language Teaching Institute, in the 1970s–80s / 1980s+ IATEFL </vt:lpstr>
      <vt:lpstr>PowerPoint Presentation</vt:lpstr>
      <vt:lpstr>Women in TEFL (later called ‘Women in EFL Materials’) (mid-1980s)</vt:lpstr>
      <vt:lpstr> </vt:lpstr>
      <vt:lpstr>PowerPoint Presentation</vt:lpstr>
      <vt:lpstr>‘A brief history of ELT Journal’ (ELTJ 75/1)</vt:lpstr>
      <vt:lpstr>Discuss in groups (10 minutes)</vt:lpstr>
      <vt:lpstr>PowerPoint Presentation</vt:lpstr>
      <vt:lpstr>4. A collaborative project?</vt:lpstr>
      <vt:lpstr>PowerPoint Presentation</vt:lpstr>
      <vt:lpstr>Looking forward …</vt:lpstr>
      <vt:lpstr>Tomorrow (Wednesday) 3pm, King’s Suite</vt:lpstr>
      <vt:lpstr>Papers presented in summer 2021 (HoLLTnet)</vt:lpstr>
      <vt:lpstr>Suggested topics – including …</vt:lpstr>
      <vt:lpstr>PowerPoint Presentation</vt:lpstr>
      <vt:lpstr>PowerPoint Presentation</vt:lpstr>
      <vt:lpstr>PowerPoint Presentation</vt:lpstr>
      <vt:lpstr>PowerPoint Presentation</vt:lpstr>
      <vt:lpstr>Away from binaries – towards THEIRstories?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HERstories of linguistics and language teaching</dc:title>
  <dc:creator>Smith, Richard</dc:creator>
  <cp:lastModifiedBy>Smith, Richard</cp:lastModifiedBy>
  <cp:revision>45</cp:revision>
  <dcterms:created xsi:type="dcterms:W3CDTF">2022-04-08T20:39:41Z</dcterms:created>
  <dcterms:modified xsi:type="dcterms:W3CDTF">2023-04-17T23:29:38Z</dcterms:modified>
</cp:coreProperties>
</file>