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7560000" cx="10692000"/>
  <p:notesSz cx="7560000" cy="10692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363e1b8cb0_0_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363e1b8c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3617bef23b_0_12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3617bef23b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3617bef23b_0_134: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3617bef23b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3617bef23b_0_153: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3617bef23b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3617bef23b_0_17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3617bef23b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3617bef23b_0_18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13617bef23b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3617bef23b_0_20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3617bef23b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3617bef23b_0_228: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13617bef23b_0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3617bef23b_0_241: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3617bef23b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64478" y="1094388"/>
            <a:ext cx="9963000" cy="30168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p:txBody>
      </p:sp>
      <p:sp>
        <p:nvSpPr>
          <p:cNvPr id="11" name="Google Shape;11;p2"/>
          <p:cNvSpPr txBox="1"/>
          <p:nvPr>
            <p:ph idx="1" type="subTitle"/>
          </p:nvPr>
        </p:nvSpPr>
        <p:spPr>
          <a:xfrm>
            <a:off x="364468" y="4165643"/>
            <a:ext cx="9963000" cy="11649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64468" y="1625801"/>
            <a:ext cx="9963000" cy="28860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p:nvPr>
            <p:ph idx="1" type="body"/>
          </p:nvPr>
        </p:nvSpPr>
        <p:spPr>
          <a:xfrm>
            <a:off x="364468" y="4633192"/>
            <a:ext cx="9963000" cy="1911900"/>
          </a:xfrm>
          <a:prstGeom prst="rect">
            <a:avLst/>
          </a:prstGeom>
        </p:spPr>
        <p:txBody>
          <a:bodyPr anchorCtr="0" anchor="t" bIns="116050" lIns="116050" spcFirstLastPara="1" rIns="116050" wrap="square" tIns="116050">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64468" y="3161354"/>
            <a:ext cx="9963000" cy="1237200"/>
          </a:xfrm>
          <a:prstGeom prst="rect">
            <a:avLst/>
          </a:prstGeom>
        </p:spPr>
        <p:txBody>
          <a:bodyPr anchorCtr="0" anchor="ctr" bIns="116050" lIns="116050" spcFirstLastPara="1" rIns="116050" wrap="square" tIns="11605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p:txBody>
      </p:sp>
      <p:sp>
        <p:nvSpPr>
          <p:cNvPr id="15" name="Google Shape;15;p3"/>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364468" y="1693927"/>
            <a:ext cx="9963000" cy="5021400"/>
          </a:xfrm>
          <a:prstGeom prst="rect">
            <a:avLst/>
          </a:prstGeom>
        </p:spPr>
        <p:txBody>
          <a:bodyPr anchorCtr="0" anchor="t"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364468"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650483"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64468" y="816630"/>
            <a:ext cx="3283500" cy="1110600"/>
          </a:xfrm>
          <a:prstGeom prst="rect">
            <a:avLst/>
          </a:prstGeom>
        </p:spPr>
        <p:txBody>
          <a:bodyPr anchorCtr="0" anchor="b" bIns="116050" lIns="116050" spcFirstLastPara="1" rIns="116050" wrap="square" tIns="11605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64468" y="2042457"/>
            <a:ext cx="3283500" cy="4673100"/>
          </a:xfrm>
          <a:prstGeom prst="rect">
            <a:avLst/>
          </a:prstGeom>
        </p:spPr>
        <p:txBody>
          <a:bodyPr anchorCtr="0" anchor="t" bIns="116050" lIns="116050" spcFirstLastPara="1" rIns="116050" wrap="square" tIns="11605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73245" y="661638"/>
            <a:ext cx="7445700" cy="6012600"/>
          </a:xfrm>
          <a:prstGeom prst="rect">
            <a:avLst/>
          </a:prstGeom>
        </p:spPr>
        <p:txBody>
          <a:bodyPr anchorCtr="0" anchor="ctr" bIns="116050" lIns="116050" spcFirstLastPara="1" rIns="116050" wrap="square" tIns="11605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p:txBody>
      </p:sp>
      <p:sp>
        <p:nvSpPr>
          <p:cNvPr id="34" name="Google Shape;34;p8"/>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anchorCtr="0" anchor="ctr" bIns="116050" lIns="116050" spcFirstLastPara="1" rIns="116050" wrap="square" tIns="1160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310447" y="1812541"/>
            <a:ext cx="4730100" cy="21786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310447" y="4120005"/>
            <a:ext cx="4730100" cy="18153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39" name="Google Shape;39;p9"/>
          <p:cNvSpPr txBox="1"/>
          <p:nvPr>
            <p:ph idx="2" type="body"/>
          </p:nvPr>
        </p:nvSpPr>
        <p:spPr>
          <a:xfrm>
            <a:off x="5775715" y="1064257"/>
            <a:ext cx="4486500" cy="5431200"/>
          </a:xfrm>
          <a:prstGeom prst="rect">
            <a:avLst/>
          </a:prstGeom>
        </p:spPr>
        <p:txBody>
          <a:bodyPr anchorCtr="0" anchor="ctr"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64468" y="6218168"/>
            <a:ext cx="7014300" cy="889500"/>
          </a:xfrm>
          <a:prstGeom prst="rect">
            <a:avLst/>
          </a:prstGeom>
        </p:spPr>
        <p:txBody>
          <a:bodyPr anchorCtr="0" anchor="ctr" bIns="116050" lIns="116050" spcFirstLastPara="1" rIns="116050" wrap="square" tIns="116050">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8.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4468" y="654105"/>
            <a:ext cx="9963000" cy="841800"/>
          </a:xfrm>
          <a:prstGeom prst="rect">
            <a:avLst/>
          </a:prstGeom>
          <a:noFill/>
          <a:ln>
            <a:noFill/>
          </a:ln>
        </p:spPr>
        <p:txBody>
          <a:bodyPr anchorCtr="0" anchor="t" bIns="116050" lIns="116050" spcFirstLastPara="1" rIns="116050" wrap="square" tIns="11605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364468" y="1693927"/>
            <a:ext cx="9963000" cy="5021400"/>
          </a:xfrm>
          <a:prstGeom prst="rect">
            <a:avLst/>
          </a:prstGeom>
          <a:noFill/>
          <a:ln>
            <a:noFill/>
          </a:ln>
        </p:spPr>
        <p:txBody>
          <a:bodyPr anchorCtr="0" anchor="t" bIns="116050" lIns="116050" spcFirstLastPara="1" rIns="116050" wrap="square" tIns="116050">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9906772" y="6854072"/>
            <a:ext cx="641700" cy="578400"/>
          </a:xfrm>
          <a:prstGeom prst="rect">
            <a:avLst/>
          </a:prstGeom>
          <a:noFill/>
          <a:ln>
            <a:noFill/>
          </a:ln>
        </p:spPr>
        <p:txBody>
          <a:bodyPr anchorCtr="0" anchor="ctr" bIns="116050" lIns="116050" spcFirstLastPara="1" rIns="116050" wrap="square" tIns="11605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9.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3.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pixlr.com/" TargetMode="External"/><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4.png"/><Relationship Id="rId7"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7.png"/><Relationship Id="rId5"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1.png"/><Relationship Id="rId5"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7.png"/><Relationship Id="rId5"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15.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0" y="0"/>
            <a:ext cx="10691999" cy="75595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p:nvPr/>
        </p:nvSpPr>
        <p:spPr>
          <a:xfrm>
            <a:off x="312675" y="943525"/>
            <a:ext cx="10009200" cy="21189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60" name="Google Shape;60;p14"/>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61" name="Google Shape;61;p14"/>
          <p:cNvSpPr txBox="1"/>
          <p:nvPr/>
        </p:nvSpPr>
        <p:spPr>
          <a:xfrm>
            <a:off x="412575" y="1008025"/>
            <a:ext cx="4623600" cy="223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Materials and equipment needed</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500">
                <a:solidFill>
                  <a:schemeClr val="dk1"/>
                </a:solidFill>
                <a:latin typeface="Avenir"/>
                <a:ea typeface="Avenir"/>
                <a:cs typeface="Avenir"/>
                <a:sym typeface="Avenir"/>
              </a:rPr>
              <a:t>Computer with internet access</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500">
                <a:solidFill>
                  <a:schemeClr val="dk1"/>
                </a:solidFill>
                <a:latin typeface="Avenir"/>
                <a:ea typeface="Avenir"/>
                <a:cs typeface="Avenir"/>
                <a:sym typeface="Avenir"/>
              </a:rPr>
              <a:t>Pixlr.com access</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500">
              <a:solidFill>
                <a:schemeClr val="dk1"/>
              </a:solidFill>
              <a:latin typeface="Avenir"/>
              <a:ea typeface="Avenir"/>
              <a:cs typeface="Avenir"/>
              <a:sym typeface="Avenir"/>
            </a:endParaRPr>
          </a:p>
        </p:txBody>
      </p:sp>
      <p:pic>
        <p:nvPicPr>
          <p:cNvPr id="62" name="Google Shape;62;p14"/>
          <p:cNvPicPr preferRelativeResize="0"/>
          <p:nvPr/>
        </p:nvPicPr>
        <p:blipFill>
          <a:blip r:embed="rId3">
            <a:alphaModFix/>
          </a:blip>
          <a:stretch>
            <a:fillRect/>
          </a:stretch>
        </p:blipFill>
        <p:spPr>
          <a:xfrm>
            <a:off x="1813825" y="3204513"/>
            <a:ext cx="2085450" cy="2848750"/>
          </a:xfrm>
          <a:prstGeom prst="rect">
            <a:avLst/>
          </a:prstGeom>
          <a:noFill/>
          <a:ln>
            <a:noFill/>
          </a:ln>
        </p:spPr>
      </p:pic>
      <p:sp>
        <p:nvSpPr>
          <p:cNvPr id="63" name="Google Shape;63;p14"/>
          <p:cNvSpPr txBox="1"/>
          <p:nvPr/>
        </p:nvSpPr>
        <p:spPr>
          <a:xfrm>
            <a:off x="5373300" y="1332925"/>
            <a:ext cx="4623600" cy="1143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In this exercise you will use Pixlr to create a digital copy of your chosen esports team logo concept.  This logo can then be used on any future designs or projects you develop for your very own esports brand.</a:t>
            </a:r>
            <a:endParaRPr/>
          </a:p>
        </p:txBody>
      </p:sp>
      <p:pic>
        <p:nvPicPr>
          <p:cNvPr id="64" name="Google Shape;64;p14"/>
          <p:cNvPicPr preferRelativeResize="0"/>
          <p:nvPr/>
        </p:nvPicPr>
        <p:blipFill>
          <a:blip r:embed="rId4">
            <a:alphaModFix/>
          </a:blip>
          <a:stretch>
            <a:fillRect/>
          </a:stretch>
        </p:blipFill>
        <p:spPr>
          <a:xfrm>
            <a:off x="6233163" y="3012312"/>
            <a:ext cx="3233174" cy="3233174"/>
          </a:xfrm>
          <a:prstGeom prst="rect">
            <a:avLst/>
          </a:prstGeom>
          <a:noFill/>
          <a:ln>
            <a:noFill/>
          </a:ln>
        </p:spPr>
      </p:pic>
      <p:cxnSp>
        <p:nvCxnSpPr>
          <p:cNvPr id="65" name="Google Shape;65;p14"/>
          <p:cNvCxnSpPr/>
          <p:nvPr/>
        </p:nvCxnSpPr>
        <p:spPr>
          <a:xfrm>
            <a:off x="4176363" y="4628899"/>
            <a:ext cx="2056800" cy="0"/>
          </a:xfrm>
          <a:prstGeom prst="straightConnector1">
            <a:avLst/>
          </a:prstGeom>
          <a:noFill/>
          <a:ln cap="flat" cmpd="sng" w="76200">
            <a:solidFill>
              <a:schemeClr val="dk2"/>
            </a:solidFill>
            <a:prstDash val="solid"/>
            <a:round/>
            <a:headEnd len="med" w="med" type="none"/>
            <a:tailEnd len="med" w="med" type="triangle"/>
          </a:ln>
        </p:spPr>
      </p:cxnSp>
      <p:cxnSp>
        <p:nvCxnSpPr>
          <p:cNvPr id="66" name="Google Shape;66;p14"/>
          <p:cNvCxnSpPr/>
          <p:nvPr/>
        </p:nvCxnSpPr>
        <p:spPr>
          <a:xfrm>
            <a:off x="4176363" y="3969049"/>
            <a:ext cx="2056800" cy="0"/>
          </a:xfrm>
          <a:prstGeom prst="straightConnector1">
            <a:avLst/>
          </a:prstGeom>
          <a:noFill/>
          <a:ln cap="flat" cmpd="sng" w="76200">
            <a:solidFill>
              <a:schemeClr val="dk2"/>
            </a:solidFill>
            <a:prstDash val="solid"/>
            <a:round/>
            <a:headEnd len="med" w="med" type="none"/>
            <a:tailEnd len="med" w="med" type="triangle"/>
          </a:ln>
        </p:spPr>
      </p:cxnSp>
      <p:cxnSp>
        <p:nvCxnSpPr>
          <p:cNvPr id="67" name="Google Shape;67;p14"/>
          <p:cNvCxnSpPr/>
          <p:nvPr/>
        </p:nvCxnSpPr>
        <p:spPr>
          <a:xfrm>
            <a:off x="4176363" y="5272274"/>
            <a:ext cx="2056800" cy="0"/>
          </a:xfrm>
          <a:prstGeom prst="straightConnector1">
            <a:avLst/>
          </a:prstGeom>
          <a:noFill/>
          <a:ln cap="flat" cmpd="sng" w="76200">
            <a:solidFill>
              <a:schemeClr val="dk2"/>
            </a:solidFill>
            <a:prstDash val="solid"/>
            <a:round/>
            <a:headEnd len="med" w="med" type="none"/>
            <a:tailEnd len="med" w="med" type="triangle"/>
          </a:ln>
        </p:spPr>
      </p:cxnSp>
      <p:pic>
        <p:nvPicPr>
          <p:cNvPr id="68" name="Google Shape;68;p14"/>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5"/>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74" name="Google Shape;74;p15"/>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75" name="Google Shape;75;p15"/>
          <p:cNvSpPr txBox="1"/>
          <p:nvPr/>
        </p:nvSpPr>
        <p:spPr>
          <a:xfrm>
            <a:off x="412575" y="1008025"/>
            <a:ext cx="4623600" cy="4560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Step 1: Create a new Document</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Navigate to </a:t>
            </a:r>
            <a:r>
              <a:rPr b="1" lang="en" u="sng">
                <a:solidFill>
                  <a:srgbClr val="1155CC"/>
                </a:solidFill>
                <a:latin typeface="Avenir"/>
                <a:ea typeface="Avenir"/>
                <a:cs typeface="Avenir"/>
                <a:sym typeface="Avenir"/>
                <a:hlinkClick r:id="rId3">
                  <a:extLst>
                    <a:ext uri="{A12FA001-AC4F-418D-AE19-62706E023703}">
                      <ahyp:hlinkClr val="tx"/>
                    </a:ext>
                  </a:extLst>
                </a:hlinkClick>
              </a:rPr>
              <a:t>https://pixlr.com/</a:t>
            </a:r>
            <a:r>
              <a:rPr b="1" lang="en">
                <a:solidFill>
                  <a:schemeClr val="dk1"/>
                </a:solidFill>
                <a:latin typeface="Avenir"/>
                <a:ea typeface="Avenir"/>
                <a:cs typeface="Avenir"/>
                <a:sym typeface="Avenir"/>
              </a:rPr>
              <a:t> and click on the ‘Pixlr X - Quick and Easy Design’ option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Select ‘Create New’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in the pop-up window, name your project and set the width and height values to 1920x1920 pixels.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Ensure that the ‘background’ tab is set to ‘off’.  This makes the background transparent.</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Having a ‘transparent’ background ensures that you have a clean transferable logo asset to use in for any future media you create for your esports team.  </a:t>
            </a:r>
            <a:endParaRPr sz="1500">
              <a:solidFill>
                <a:schemeClr val="dk1"/>
              </a:solidFill>
              <a:latin typeface="Avenir"/>
              <a:ea typeface="Avenir"/>
              <a:cs typeface="Avenir"/>
              <a:sym typeface="Avenir"/>
            </a:endParaRPr>
          </a:p>
        </p:txBody>
      </p:sp>
      <p:pic>
        <p:nvPicPr>
          <p:cNvPr id="76" name="Google Shape;76;p15"/>
          <p:cNvPicPr preferRelativeResize="0"/>
          <p:nvPr/>
        </p:nvPicPr>
        <p:blipFill>
          <a:blip r:embed="rId4">
            <a:alphaModFix/>
          </a:blip>
          <a:stretch>
            <a:fillRect/>
          </a:stretch>
        </p:blipFill>
        <p:spPr>
          <a:xfrm>
            <a:off x="5815788" y="1332925"/>
            <a:ext cx="4096602" cy="1626975"/>
          </a:xfrm>
          <a:prstGeom prst="rect">
            <a:avLst/>
          </a:prstGeom>
          <a:noFill/>
          <a:ln>
            <a:noFill/>
          </a:ln>
        </p:spPr>
      </p:pic>
      <p:pic>
        <p:nvPicPr>
          <p:cNvPr id="77" name="Google Shape;77;p15"/>
          <p:cNvPicPr preferRelativeResize="0"/>
          <p:nvPr/>
        </p:nvPicPr>
        <p:blipFill>
          <a:blip r:embed="rId5">
            <a:alphaModFix/>
          </a:blip>
          <a:stretch>
            <a:fillRect/>
          </a:stretch>
        </p:blipFill>
        <p:spPr>
          <a:xfrm>
            <a:off x="5815800" y="3088125"/>
            <a:ext cx="4096599" cy="946363"/>
          </a:xfrm>
          <a:prstGeom prst="rect">
            <a:avLst/>
          </a:prstGeom>
          <a:noFill/>
          <a:ln>
            <a:noFill/>
          </a:ln>
        </p:spPr>
      </p:pic>
      <p:pic>
        <p:nvPicPr>
          <p:cNvPr id="78" name="Google Shape;78;p15"/>
          <p:cNvPicPr preferRelativeResize="0"/>
          <p:nvPr/>
        </p:nvPicPr>
        <p:blipFill>
          <a:blip r:embed="rId6">
            <a:alphaModFix/>
          </a:blip>
          <a:stretch>
            <a:fillRect/>
          </a:stretch>
        </p:blipFill>
        <p:spPr>
          <a:xfrm>
            <a:off x="5815800" y="4162724"/>
            <a:ext cx="4096599" cy="1938687"/>
          </a:xfrm>
          <a:prstGeom prst="rect">
            <a:avLst/>
          </a:prstGeom>
          <a:noFill/>
          <a:ln>
            <a:noFill/>
          </a:ln>
        </p:spPr>
      </p:pic>
      <p:sp>
        <p:nvSpPr>
          <p:cNvPr id="79" name="Google Shape;79;p15"/>
          <p:cNvSpPr/>
          <p:nvPr/>
        </p:nvSpPr>
        <p:spPr>
          <a:xfrm>
            <a:off x="6719175" y="2162800"/>
            <a:ext cx="758100" cy="431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5"/>
          <p:cNvSpPr/>
          <p:nvPr/>
        </p:nvSpPr>
        <p:spPr>
          <a:xfrm>
            <a:off x="7591500" y="3780000"/>
            <a:ext cx="466800" cy="215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5"/>
          <p:cNvSpPr/>
          <p:nvPr/>
        </p:nvSpPr>
        <p:spPr>
          <a:xfrm>
            <a:off x="9024225" y="4410700"/>
            <a:ext cx="888300" cy="1019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2" name="Google Shape;82;p15"/>
          <p:cNvPicPr preferRelativeResize="0"/>
          <p:nvPr/>
        </p:nvPicPr>
        <p:blipFill>
          <a:blip r:embed="rId7">
            <a:alphaModFix/>
          </a:blip>
          <a:stretch>
            <a:fillRect/>
          </a:stretch>
        </p:blipFill>
        <p:spPr>
          <a:xfrm>
            <a:off x="0" y="211"/>
            <a:ext cx="10691999" cy="75595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6"/>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88" name="Google Shape;88;p16"/>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89" name="Google Shape;89;p16"/>
          <p:cNvSpPr txBox="1"/>
          <p:nvPr/>
        </p:nvSpPr>
        <p:spPr>
          <a:xfrm>
            <a:off x="412575" y="1008025"/>
            <a:ext cx="4623600" cy="505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The Pixlr workspace will open. Here we can begin to draw, type or import elements to build our team logo.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latin typeface="Avenir"/>
                <a:ea typeface="Avenir"/>
                <a:cs typeface="Avenir"/>
                <a:sym typeface="Avenir"/>
              </a:rPr>
              <a:t>The left side of the workspace contains the tools.  The central panel is the work area and on the right the layer menu.</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Ensure that the design area background is checkered. This means that the image background is transparent.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Layers allow us to put media assets on top or below one another to build our logo.</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Pixlr gives us a lot of creative freedom to use pre-made assets or draw and build our own from shapes and presets.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Clr>
                <a:schemeClr val="dk1"/>
              </a:buClr>
              <a:buSzPts val="1100"/>
              <a:buFont typeface="Arial"/>
              <a:buNone/>
            </a:pPr>
            <a:r>
              <a:rPr b="1" lang="en">
                <a:solidFill>
                  <a:schemeClr val="dk1"/>
                </a:solidFill>
                <a:latin typeface="Avenir"/>
                <a:ea typeface="Avenir"/>
                <a:cs typeface="Avenir"/>
                <a:sym typeface="Avenir"/>
              </a:rPr>
              <a:t>You may begin to explore the toolset and see what features can be used within Pixlr.  </a:t>
            </a:r>
            <a:endParaRPr b="1" sz="1700">
              <a:solidFill>
                <a:schemeClr val="dk1"/>
              </a:solidFill>
              <a:latin typeface="Avenir"/>
              <a:ea typeface="Avenir"/>
              <a:cs typeface="Avenir"/>
              <a:sym typeface="Avenir"/>
            </a:endParaRPr>
          </a:p>
        </p:txBody>
      </p:sp>
      <p:pic>
        <p:nvPicPr>
          <p:cNvPr id="90" name="Google Shape;90;p16"/>
          <p:cNvPicPr preferRelativeResize="0"/>
          <p:nvPr/>
        </p:nvPicPr>
        <p:blipFill>
          <a:blip r:embed="rId3">
            <a:alphaModFix/>
          </a:blip>
          <a:stretch>
            <a:fillRect/>
          </a:stretch>
        </p:blipFill>
        <p:spPr>
          <a:xfrm>
            <a:off x="5360485" y="2337831"/>
            <a:ext cx="5141639" cy="2848769"/>
          </a:xfrm>
          <a:prstGeom prst="rect">
            <a:avLst/>
          </a:prstGeom>
          <a:noFill/>
          <a:ln>
            <a:noFill/>
          </a:ln>
        </p:spPr>
      </p:pic>
      <p:sp>
        <p:nvSpPr>
          <p:cNvPr id="91" name="Google Shape;91;p16"/>
          <p:cNvSpPr/>
          <p:nvPr/>
        </p:nvSpPr>
        <p:spPr>
          <a:xfrm>
            <a:off x="10114630" y="2337844"/>
            <a:ext cx="387300" cy="2848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6"/>
          <p:cNvSpPr/>
          <p:nvPr/>
        </p:nvSpPr>
        <p:spPr>
          <a:xfrm>
            <a:off x="6598975" y="2337844"/>
            <a:ext cx="2481000" cy="26328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6"/>
          <p:cNvSpPr/>
          <p:nvPr/>
        </p:nvSpPr>
        <p:spPr>
          <a:xfrm>
            <a:off x="5354047" y="2337844"/>
            <a:ext cx="387300" cy="2848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6"/>
          <p:cNvSpPr txBox="1"/>
          <p:nvPr/>
        </p:nvSpPr>
        <p:spPr>
          <a:xfrm>
            <a:off x="5346000" y="1787725"/>
            <a:ext cx="1092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Avenir"/>
                <a:ea typeface="Avenir"/>
                <a:cs typeface="Avenir"/>
                <a:sym typeface="Avenir"/>
              </a:rPr>
              <a:t>Tool Menu</a:t>
            </a:r>
            <a:endParaRPr b="1">
              <a:latin typeface="Avenir"/>
              <a:ea typeface="Avenir"/>
              <a:cs typeface="Avenir"/>
              <a:sym typeface="Avenir"/>
            </a:endParaRPr>
          </a:p>
        </p:txBody>
      </p:sp>
      <p:sp>
        <p:nvSpPr>
          <p:cNvPr id="95" name="Google Shape;95;p16"/>
          <p:cNvSpPr txBox="1"/>
          <p:nvPr/>
        </p:nvSpPr>
        <p:spPr>
          <a:xfrm>
            <a:off x="7293251" y="1787725"/>
            <a:ext cx="1092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Avenir"/>
                <a:ea typeface="Avenir"/>
                <a:cs typeface="Avenir"/>
                <a:sym typeface="Avenir"/>
              </a:rPr>
              <a:t>Work Area</a:t>
            </a:r>
            <a:endParaRPr b="1">
              <a:latin typeface="Avenir"/>
              <a:ea typeface="Avenir"/>
              <a:cs typeface="Avenir"/>
              <a:sym typeface="Avenir"/>
            </a:endParaRPr>
          </a:p>
        </p:txBody>
      </p:sp>
      <p:sp>
        <p:nvSpPr>
          <p:cNvPr id="96" name="Google Shape;96;p16"/>
          <p:cNvSpPr txBox="1"/>
          <p:nvPr/>
        </p:nvSpPr>
        <p:spPr>
          <a:xfrm>
            <a:off x="9409616" y="1787725"/>
            <a:ext cx="10926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a:latin typeface="Avenir"/>
                <a:ea typeface="Avenir"/>
                <a:cs typeface="Avenir"/>
                <a:sym typeface="Avenir"/>
              </a:rPr>
              <a:t>Layer Menu</a:t>
            </a:r>
            <a:endParaRPr b="1">
              <a:latin typeface="Avenir"/>
              <a:ea typeface="Avenir"/>
              <a:cs typeface="Avenir"/>
              <a:sym typeface="Avenir"/>
            </a:endParaRPr>
          </a:p>
        </p:txBody>
      </p:sp>
      <p:pic>
        <p:nvPicPr>
          <p:cNvPr id="97" name="Google Shape;97;p16"/>
          <p:cNvPicPr preferRelativeResize="0"/>
          <p:nvPr/>
        </p:nvPicPr>
        <p:blipFill>
          <a:blip r:embed="rId4">
            <a:alphaModFix/>
          </a:blip>
          <a:stretch>
            <a:fillRect/>
          </a:stretch>
        </p:blipFill>
        <p:spPr>
          <a:xfrm>
            <a:off x="0" y="211"/>
            <a:ext cx="10691999" cy="75595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7"/>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03" name="Google Shape;103;p17"/>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04" name="Google Shape;104;p17"/>
          <p:cNvSpPr txBox="1"/>
          <p:nvPr/>
        </p:nvSpPr>
        <p:spPr>
          <a:xfrm>
            <a:off x="412575" y="1008025"/>
            <a:ext cx="4623600" cy="5460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Step 2: Pixlr Design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For the purposes of this exercise, follow the example design process, implementing your own assets.  In this example, we will be designing a brand called ‘Laserhawk Esports’.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Our first goal will be to collect images from the internet that we can use to collage and piece together the logo using existing images or stock.</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We have found a simple vector image of a hawk head, similar to our concept, which we have saved to our computer. It can be added to the Pixlr document by: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Selecting ‘add element/image’ from the tool menu.  </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Then selecting ‘add media’.  From the new window that appears</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Select the image file and it will then appear in the design space.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 </a:t>
            </a:r>
            <a:endParaRPr b="1" sz="1800">
              <a:solidFill>
                <a:schemeClr val="dk1"/>
              </a:solidFill>
              <a:latin typeface="Avenir"/>
              <a:ea typeface="Avenir"/>
              <a:cs typeface="Avenir"/>
              <a:sym typeface="Avenir"/>
            </a:endParaRPr>
          </a:p>
        </p:txBody>
      </p:sp>
      <p:pic>
        <p:nvPicPr>
          <p:cNvPr id="105" name="Google Shape;105;p17"/>
          <p:cNvPicPr preferRelativeResize="0"/>
          <p:nvPr/>
        </p:nvPicPr>
        <p:blipFill>
          <a:blip r:embed="rId3">
            <a:alphaModFix/>
          </a:blip>
          <a:stretch>
            <a:fillRect/>
          </a:stretch>
        </p:blipFill>
        <p:spPr>
          <a:xfrm>
            <a:off x="5595442" y="1368625"/>
            <a:ext cx="4483482" cy="2249114"/>
          </a:xfrm>
          <a:prstGeom prst="rect">
            <a:avLst/>
          </a:prstGeom>
          <a:noFill/>
          <a:ln>
            <a:noFill/>
          </a:ln>
        </p:spPr>
      </p:pic>
      <p:sp>
        <p:nvSpPr>
          <p:cNvPr id="106" name="Google Shape;106;p17"/>
          <p:cNvSpPr/>
          <p:nvPr/>
        </p:nvSpPr>
        <p:spPr>
          <a:xfrm>
            <a:off x="5561006" y="2109440"/>
            <a:ext cx="183900" cy="188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7"/>
          <p:cNvSpPr/>
          <p:nvPr/>
        </p:nvSpPr>
        <p:spPr>
          <a:xfrm>
            <a:off x="5727345" y="1491911"/>
            <a:ext cx="836100" cy="222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8" name="Google Shape;108;p17"/>
          <p:cNvPicPr preferRelativeResize="0"/>
          <p:nvPr/>
        </p:nvPicPr>
        <p:blipFill>
          <a:blip r:embed="rId4">
            <a:alphaModFix/>
          </a:blip>
          <a:stretch>
            <a:fillRect/>
          </a:stretch>
        </p:blipFill>
        <p:spPr>
          <a:xfrm>
            <a:off x="5595451" y="3764209"/>
            <a:ext cx="4483474" cy="2388216"/>
          </a:xfrm>
          <a:prstGeom prst="rect">
            <a:avLst/>
          </a:prstGeom>
          <a:noFill/>
          <a:ln>
            <a:noFill/>
          </a:ln>
        </p:spPr>
      </p:pic>
      <p:pic>
        <p:nvPicPr>
          <p:cNvPr id="109" name="Google Shape;109;p17"/>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8"/>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15" name="Google Shape;115;p18"/>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16" name="Google Shape;116;p18"/>
          <p:cNvSpPr txBox="1"/>
          <p:nvPr/>
        </p:nvSpPr>
        <p:spPr>
          <a:xfrm>
            <a:off x="412575" y="1008025"/>
            <a:ext cx="4623600" cy="5465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As the hawk image has a white background and unwanted text, we want to remove this so we are left with just the hawk design.  To do this we:</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Select ‘Cutout’ from the tool menu.</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Ensure that the ‘Magic Cutout’ tool is selected and the ‘keep’ option is highlighted.</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Click on the part of the design you want to keep.</a:t>
            </a:r>
            <a:endParaRPr b="1"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b="1" lang="en" sz="1300">
                <a:solidFill>
                  <a:schemeClr val="dk1"/>
                </a:solidFill>
                <a:latin typeface="Avenir"/>
                <a:ea typeface="Avenir"/>
                <a:cs typeface="Avenir"/>
                <a:sym typeface="Avenir"/>
              </a:rPr>
              <a:t>This should remove any white from your image, leaving the main design intact.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300">
                <a:solidFill>
                  <a:schemeClr val="dk1"/>
                </a:solidFill>
                <a:latin typeface="Avenir"/>
                <a:ea typeface="Avenir"/>
                <a:cs typeface="Avenir"/>
                <a:sym typeface="Avenir"/>
              </a:rPr>
              <a:t>The next step is to recolour the image.  We do this by:</a:t>
            </a:r>
            <a:endParaRPr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lang="en" sz="1300">
                <a:solidFill>
                  <a:schemeClr val="dk1"/>
                </a:solidFill>
                <a:latin typeface="Avenir"/>
                <a:ea typeface="Avenir"/>
                <a:cs typeface="Avenir"/>
                <a:sym typeface="Avenir"/>
              </a:rPr>
              <a:t>Selecting ‘Adjust &amp; Filter’ from the tool menu</a:t>
            </a:r>
            <a:endParaRPr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lang="en" sz="1300">
                <a:solidFill>
                  <a:schemeClr val="dk1"/>
                </a:solidFill>
                <a:latin typeface="Avenir"/>
                <a:ea typeface="Avenir"/>
                <a:cs typeface="Avenir"/>
                <a:sym typeface="Avenir"/>
              </a:rPr>
              <a:t>Selecting ‘Fill’ from the options.</a:t>
            </a:r>
            <a:endParaRPr sz="1300">
              <a:solidFill>
                <a:schemeClr val="dk1"/>
              </a:solidFill>
              <a:latin typeface="Avenir"/>
              <a:ea typeface="Avenir"/>
              <a:cs typeface="Avenir"/>
              <a:sym typeface="Avenir"/>
            </a:endParaRPr>
          </a:p>
          <a:p>
            <a:pPr indent="-311150" lvl="0" marL="457200" rtl="0" algn="l">
              <a:lnSpc>
                <a:spcPct val="115000"/>
              </a:lnSpc>
              <a:spcBef>
                <a:spcPts val="0"/>
              </a:spcBef>
              <a:spcAft>
                <a:spcPts val="0"/>
              </a:spcAft>
              <a:buClr>
                <a:schemeClr val="dk1"/>
              </a:buClr>
              <a:buSzPts val="1300"/>
              <a:buFont typeface="Avenir"/>
              <a:buChar char="●"/>
            </a:pPr>
            <a:r>
              <a:rPr lang="en" sz="1300">
                <a:solidFill>
                  <a:schemeClr val="dk1"/>
                </a:solidFill>
                <a:latin typeface="Avenir"/>
                <a:ea typeface="Avenir"/>
                <a:cs typeface="Avenir"/>
                <a:sym typeface="Avenir"/>
              </a:rPr>
              <a:t>Set the colour to white and ensure that the ‘Blend Mode’ is set to ‘Screen’.</a:t>
            </a:r>
            <a:endParaRPr sz="1300">
              <a:solidFill>
                <a:schemeClr val="dk1"/>
              </a:solidFill>
              <a:latin typeface="Avenir"/>
              <a:ea typeface="Avenir"/>
              <a:cs typeface="Avenir"/>
              <a:sym typeface="Avenir"/>
            </a:endParaRPr>
          </a:p>
          <a:p>
            <a:pPr indent="0" lvl="0" marL="457200" rtl="0" algn="l">
              <a:lnSpc>
                <a:spcPct val="115000"/>
              </a:lnSpc>
              <a:spcBef>
                <a:spcPts val="0"/>
              </a:spcBef>
              <a:spcAft>
                <a:spcPts val="0"/>
              </a:spcAft>
              <a:buNone/>
            </a:pPr>
            <a:r>
              <a:t/>
            </a:r>
            <a:endParaRPr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sz="1300">
                <a:solidFill>
                  <a:schemeClr val="dk1"/>
                </a:solidFill>
                <a:latin typeface="Avenir"/>
                <a:ea typeface="Avenir"/>
                <a:cs typeface="Avenir"/>
                <a:sym typeface="Avenir"/>
              </a:rPr>
              <a:t>We now have a white cutout of the Hawk image ready to add other elements and assets to develop our digital logo.</a:t>
            </a:r>
            <a:endParaRPr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p:txBody>
      </p:sp>
      <p:pic>
        <p:nvPicPr>
          <p:cNvPr id="117" name="Google Shape;117;p18"/>
          <p:cNvPicPr preferRelativeResize="0"/>
          <p:nvPr/>
        </p:nvPicPr>
        <p:blipFill rotWithShape="1">
          <a:blip r:embed="rId3">
            <a:alphaModFix/>
          </a:blip>
          <a:srcRect b="0" l="0" r="0" t="7209"/>
          <a:stretch/>
        </p:blipFill>
        <p:spPr>
          <a:xfrm>
            <a:off x="5490575" y="1354612"/>
            <a:ext cx="4588348" cy="2425387"/>
          </a:xfrm>
          <a:prstGeom prst="rect">
            <a:avLst/>
          </a:prstGeom>
          <a:noFill/>
          <a:ln>
            <a:noFill/>
          </a:ln>
        </p:spPr>
      </p:pic>
      <p:sp>
        <p:nvSpPr>
          <p:cNvPr id="118" name="Google Shape;118;p18"/>
          <p:cNvSpPr/>
          <p:nvPr/>
        </p:nvSpPr>
        <p:spPr>
          <a:xfrm>
            <a:off x="5455325" y="2181569"/>
            <a:ext cx="188100" cy="1932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8"/>
          <p:cNvSpPr/>
          <p:nvPr/>
        </p:nvSpPr>
        <p:spPr>
          <a:xfrm>
            <a:off x="5817275" y="1529119"/>
            <a:ext cx="188100" cy="1932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8"/>
          <p:cNvSpPr/>
          <p:nvPr/>
        </p:nvSpPr>
        <p:spPr>
          <a:xfrm>
            <a:off x="5669650" y="1759850"/>
            <a:ext cx="335700" cy="123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1" name="Google Shape;121;p18"/>
          <p:cNvPicPr preferRelativeResize="0"/>
          <p:nvPr/>
        </p:nvPicPr>
        <p:blipFill rotWithShape="1">
          <a:blip r:embed="rId4">
            <a:alphaModFix/>
          </a:blip>
          <a:srcRect b="0" l="0" r="0" t="7218"/>
          <a:stretch/>
        </p:blipFill>
        <p:spPr>
          <a:xfrm>
            <a:off x="5490575" y="3883351"/>
            <a:ext cx="4588352" cy="2290776"/>
          </a:xfrm>
          <a:prstGeom prst="rect">
            <a:avLst/>
          </a:prstGeom>
          <a:noFill/>
          <a:ln>
            <a:noFill/>
          </a:ln>
        </p:spPr>
      </p:pic>
      <p:sp>
        <p:nvSpPr>
          <p:cNvPr id="122" name="Google Shape;122;p18"/>
          <p:cNvSpPr/>
          <p:nvPr/>
        </p:nvSpPr>
        <p:spPr>
          <a:xfrm>
            <a:off x="5455325" y="4853319"/>
            <a:ext cx="188100" cy="1932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8"/>
          <p:cNvSpPr/>
          <p:nvPr/>
        </p:nvSpPr>
        <p:spPr>
          <a:xfrm>
            <a:off x="5643425" y="4436400"/>
            <a:ext cx="678600" cy="123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8"/>
          <p:cNvSpPr/>
          <p:nvPr/>
        </p:nvSpPr>
        <p:spPr>
          <a:xfrm>
            <a:off x="5643425" y="5536550"/>
            <a:ext cx="678600" cy="123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5" name="Google Shape;125;p18"/>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9"/>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pic>
        <p:nvPicPr>
          <p:cNvPr id="131" name="Google Shape;131;p19"/>
          <p:cNvPicPr preferRelativeResize="0"/>
          <p:nvPr/>
        </p:nvPicPr>
        <p:blipFill>
          <a:blip r:embed="rId3">
            <a:alphaModFix/>
          </a:blip>
          <a:stretch>
            <a:fillRect/>
          </a:stretch>
        </p:blipFill>
        <p:spPr>
          <a:xfrm>
            <a:off x="5490575" y="1320318"/>
            <a:ext cx="4588352" cy="2459683"/>
          </a:xfrm>
          <a:prstGeom prst="rect">
            <a:avLst/>
          </a:prstGeom>
          <a:noFill/>
          <a:ln>
            <a:noFill/>
          </a:ln>
        </p:spPr>
      </p:pic>
      <p:sp>
        <p:nvSpPr>
          <p:cNvPr id="132" name="Google Shape;132;p19"/>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33" name="Google Shape;133;p19"/>
          <p:cNvSpPr txBox="1"/>
          <p:nvPr/>
        </p:nvSpPr>
        <p:spPr>
          <a:xfrm>
            <a:off x="412575" y="1008025"/>
            <a:ext cx="4623600" cy="4279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The next step is to create a new layer underneath the hawk cutout to add other elements to the logo. We added a circle to the logo to act as a background for the main imagery.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To add a shape to a new layer:</a:t>
            </a:r>
            <a:endParaRPr b="1" sz="15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500">
                <a:solidFill>
                  <a:schemeClr val="dk1"/>
                </a:solidFill>
                <a:latin typeface="Avenir"/>
                <a:ea typeface="Avenir"/>
                <a:cs typeface="Avenir"/>
                <a:sym typeface="Avenir"/>
              </a:rPr>
              <a:t>Click on the ‘+’ symbol on the layer panel.</a:t>
            </a:r>
            <a:endParaRPr b="1" sz="15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500">
                <a:solidFill>
                  <a:schemeClr val="dk1"/>
                </a:solidFill>
                <a:latin typeface="Avenir"/>
                <a:ea typeface="Avenir"/>
                <a:cs typeface="Avenir"/>
                <a:sym typeface="Avenir"/>
              </a:rPr>
              <a:t>From the layer pop-up menu chose ‘shape’</a:t>
            </a:r>
            <a:endParaRPr b="1" sz="15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500">
                <a:solidFill>
                  <a:schemeClr val="dk1"/>
                </a:solidFill>
                <a:latin typeface="Avenir"/>
                <a:ea typeface="Avenir"/>
                <a:cs typeface="Avenir"/>
                <a:sym typeface="Avenir"/>
              </a:rPr>
              <a:t>From the shape tool panel, select the shape and colour</a:t>
            </a:r>
            <a:endParaRPr b="1" sz="1500">
              <a:solidFill>
                <a:schemeClr val="dk1"/>
              </a:solidFill>
              <a:latin typeface="Avenir"/>
              <a:ea typeface="Avenir"/>
              <a:cs typeface="Avenir"/>
              <a:sym typeface="Avenir"/>
            </a:endParaRPr>
          </a:p>
          <a:p>
            <a:pPr indent="-323850" lvl="0" marL="457200" rtl="0" algn="l">
              <a:lnSpc>
                <a:spcPct val="115000"/>
              </a:lnSpc>
              <a:spcBef>
                <a:spcPts val="0"/>
              </a:spcBef>
              <a:spcAft>
                <a:spcPts val="0"/>
              </a:spcAft>
              <a:buClr>
                <a:schemeClr val="dk1"/>
              </a:buClr>
              <a:buSzPts val="1500"/>
              <a:buFont typeface="Avenir"/>
              <a:buChar char="●"/>
            </a:pPr>
            <a:r>
              <a:rPr b="1" lang="en" sz="1500">
                <a:solidFill>
                  <a:schemeClr val="dk1"/>
                </a:solidFill>
                <a:latin typeface="Avenir"/>
                <a:ea typeface="Avenir"/>
                <a:cs typeface="Avenir"/>
                <a:sym typeface="Avenir"/>
              </a:rPr>
              <a:t>Drag the layer below the hawk image layer on the layer panel</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p:txBody>
      </p:sp>
      <p:sp>
        <p:nvSpPr>
          <p:cNvPr id="134" name="Google Shape;134;p19"/>
          <p:cNvSpPr/>
          <p:nvPr/>
        </p:nvSpPr>
        <p:spPr>
          <a:xfrm>
            <a:off x="9743225" y="1446125"/>
            <a:ext cx="335700" cy="123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5" name="Google Shape;135;p19"/>
          <p:cNvPicPr preferRelativeResize="0"/>
          <p:nvPr/>
        </p:nvPicPr>
        <p:blipFill rotWithShape="1">
          <a:blip r:embed="rId4">
            <a:alphaModFix/>
          </a:blip>
          <a:srcRect b="7278" l="0" r="0" t="0"/>
          <a:stretch/>
        </p:blipFill>
        <p:spPr>
          <a:xfrm>
            <a:off x="5490575" y="3881200"/>
            <a:ext cx="4588352" cy="2280075"/>
          </a:xfrm>
          <a:prstGeom prst="rect">
            <a:avLst/>
          </a:prstGeom>
          <a:noFill/>
          <a:ln>
            <a:noFill/>
          </a:ln>
        </p:spPr>
      </p:pic>
      <p:sp>
        <p:nvSpPr>
          <p:cNvPr id="136" name="Google Shape;136;p19"/>
          <p:cNvSpPr/>
          <p:nvPr/>
        </p:nvSpPr>
        <p:spPr>
          <a:xfrm>
            <a:off x="8614800" y="2423250"/>
            <a:ext cx="291000" cy="224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9"/>
          <p:cNvSpPr/>
          <p:nvPr/>
        </p:nvSpPr>
        <p:spPr>
          <a:xfrm>
            <a:off x="9787925" y="4175125"/>
            <a:ext cx="291000" cy="5784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8" name="Google Shape;138;p19"/>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0"/>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pic>
        <p:nvPicPr>
          <p:cNvPr id="144" name="Google Shape;144;p20"/>
          <p:cNvPicPr preferRelativeResize="0"/>
          <p:nvPr/>
        </p:nvPicPr>
        <p:blipFill>
          <a:blip r:embed="rId3">
            <a:alphaModFix/>
          </a:blip>
          <a:stretch>
            <a:fillRect/>
          </a:stretch>
        </p:blipFill>
        <p:spPr>
          <a:xfrm>
            <a:off x="5490575" y="1320318"/>
            <a:ext cx="4588352" cy="2459683"/>
          </a:xfrm>
          <a:prstGeom prst="rect">
            <a:avLst/>
          </a:prstGeom>
          <a:noFill/>
          <a:ln>
            <a:noFill/>
          </a:ln>
        </p:spPr>
      </p:pic>
      <p:sp>
        <p:nvSpPr>
          <p:cNvPr id="145" name="Google Shape;145;p20"/>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46" name="Google Shape;146;p20"/>
          <p:cNvSpPr txBox="1"/>
          <p:nvPr/>
        </p:nvSpPr>
        <p:spPr>
          <a:xfrm>
            <a:off x="412575" y="1008025"/>
            <a:ext cx="4623600" cy="4473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The same process can be followed to add a text layer.</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To add text to a new layer:</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Click on the ‘+’ symbol on the layer panel.</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From the layer pop-up menu chose ‘text’</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From the text tool panel, select the font, size and colour</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Drag the text layer above the hawk image layer and shape layer on the layer panel</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We now have a very simple design we can work with. By adding more elements using the same methods of utlising images and layers, we can build upon this foundation to create the final logo design.</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p:txBody>
      </p:sp>
      <p:sp>
        <p:nvSpPr>
          <p:cNvPr id="147" name="Google Shape;147;p20"/>
          <p:cNvSpPr/>
          <p:nvPr/>
        </p:nvSpPr>
        <p:spPr>
          <a:xfrm>
            <a:off x="9743225" y="1446125"/>
            <a:ext cx="335700" cy="123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0"/>
          <p:cNvSpPr/>
          <p:nvPr/>
        </p:nvSpPr>
        <p:spPr>
          <a:xfrm>
            <a:off x="8354975" y="2423250"/>
            <a:ext cx="248400" cy="2241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9" name="Google Shape;149;p20"/>
          <p:cNvPicPr preferRelativeResize="0"/>
          <p:nvPr/>
        </p:nvPicPr>
        <p:blipFill rotWithShape="1">
          <a:blip r:embed="rId4">
            <a:alphaModFix/>
          </a:blip>
          <a:srcRect b="0" l="0" r="0" t="8054"/>
          <a:stretch/>
        </p:blipFill>
        <p:spPr>
          <a:xfrm>
            <a:off x="5490575" y="3860825"/>
            <a:ext cx="4588352" cy="2268824"/>
          </a:xfrm>
          <a:prstGeom prst="rect">
            <a:avLst/>
          </a:prstGeom>
          <a:noFill/>
          <a:ln>
            <a:noFill/>
          </a:ln>
        </p:spPr>
      </p:pic>
      <p:sp>
        <p:nvSpPr>
          <p:cNvPr id="150" name="Google Shape;150;p20"/>
          <p:cNvSpPr/>
          <p:nvPr/>
        </p:nvSpPr>
        <p:spPr>
          <a:xfrm>
            <a:off x="9787925" y="3937025"/>
            <a:ext cx="291000" cy="912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1" name="Google Shape;151;p20"/>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1"/>
          <p:cNvSpPr/>
          <p:nvPr/>
        </p:nvSpPr>
        <p:spPr>
          <a:xfrm>
            <a:off x="312675" y="1332925"/>
            <a:ext cx="4810800" cy="47838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57" name="Google Shape;157;p21"/>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1"/>
                </a:solidFill>
                <a:latin typeface="Avenir"/>
                <a:ea typeface="Avenir"/>
                <a:cs typeface="Avenir"/>
                <a:sym typeface="Avenir"/>
              </a:rPr>
              <a:t>ACTIVITY 2: DIGITAL LOGO DESIGN</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58" name="Google Shape;158;p21"/>
          <p:cNvSpPr txBox="1"/>
          <p:nvPr/>
        </p:nvSpPr>
        <p:spPr>
          <a:xfrm>
            <a:off x="412575" y="1008025"/>
            <a:ext cx="4623600" cy="362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Each tool within Pixlr has many more options such as custom shapes, colours, gradients, borders and outlines, text curving and plenty more functionality.  Explore and play around with these different options to create something completely unique for your logo.</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300">
                <a:solidFill>
                  <a:schemeClr val="dk1"/>
                </a:solidFill>
                <a:latin typeface="Avenir"/>
                <a:ea typeface="Avenir"/>
                <a:cs typeface="Avenir"/>
                <a:sym typeface="Avenir"/>
              </a:rPr>
              <a:t>When you are happy with your new esports logo, save the file as a .PNG image which will preserve the transparency of the background.  Meaning you can now import the standalone image onto any other media asset you create for your esports team!</a:t>
            </a:r>
            <a:endParaRPr b="1" sz="16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300">
              <a:solidFill>
                <a:schemeClr val="dk1"/>
              </a:solidFill>
              <a:latin typeface="Avenir"/>
              <a:ea typeface="Avenir"/>
              <a:cs typeface="Avenir"/>
              <a:sym typeface="Avenir"/>
            </a:endParaRPr>
          </a:p>
        </p:txBody>
      </p:sp>
      <p:pic>
        <p:nvPicPr>
          <p:cNvPr id="159" name="Google Shape;159;p21"/>
          <p:cNvPicPr preferRelativeResize="0"/>
          <p:nvPr/>
        </p:nvPicPr>
        <p:blipFill>
          <a:blip r:embed="rId3">
            <a:alphaModFix/>
          </a:blip>
          <a:stretch>
            <a:fillRect/>
          </a:stretch>
        </p:blipFill>
        <p:spPr>
          <a:xfrm>
            <a:off x="5462025" y="1388081"/>
            <a:ext cx="4623600" cy="2485219"/>
          </a:xfrm>
          <a:prstGeom prst="rect">
            <a:avLst/>
          </a:prstGeom>
          <a:noFill/>
          <a:ln>
            <a:noFill/>
          </a:ln>
        </p:spPr>
      </p:pic>
      <p:pic>
        <p:nvPicPr>
          <p:cNvPr id="160" name="Google Shape;160;p21"/>
          <p:cNvPicPr preferRelativeResize="0"/>
          <p:nvPr/>
        </p:nvPicPr>
        <p:blipFill rotWithShape="1">
          <a:blip r:embed="rId4">
            <a:alphaModFix/>
          </a:blip>
          <a:srcRect b="0" l="0" r="0" t="13149"/>
          <a:stretch/>
        </p:blipFill>
        <p:spPr>
          <a:xfrm>
            <a:off x="5462025" y="3960776"/>
            <a:ext cx="4623598" cy="2055926"/>
          </a:xfrm>
          <a:prstGeom prst="rect">
            <a:avLst/>
          </a:prstGeom>
          <a:noFill/>
          <a:ln>
            <a:noFill/>
          </a:ln>
        </p:spPr>
      </p:pic>
      <p:sp>
        <p:nvSpPr>
          <p:cNvPr id="161" name="Google Shape;161;p21"/>
          <p:cNvSpPr/>
          <p:nvPr/>
        </p:nvSpPr>
        <p:spPr>
          <a:xfrm>
            <a:off x="9794625" y="1388075"/>
            <a:ext cx="291000" cy="24852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1"/>
          <p:cNvSpPr/>
          <p:nvPr/>
        </p:nvSpPr>
        <p:spPr>
          <a:xfrm>
            <a:off x="9253050" y="3724575"/>
            <a:ext cx="419100" cy="1269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1"/>
          <p:cNvSpPr/>
          <p:nvPr/>
        </p:nvSpPr>
        <p:spPr>
          <a:xfrm>
            <a:off x="9047225" y="4186925"/>
            <a:ext cx="1038300" cy="13371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4" name="Google Shape;164;p21"/>
          <p:cNvPicPr preferRelativeResize="0"/>
          <p:nvPr/>
        </p:nvPicPr>
        <p:blipFill>
          <a:blip r:embed="rId5">
            <a:alphaModFix/>
          </a:blip>
          <a:stretch>
            <a:fillRect/>
          </a:stretch>
        </p:blipFill>
        <p:spPr>
          <a:xfrm>
            <a:off x="0" y="211"/>
            <a:ext cx="10691999" cy="75595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