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7560000" cx="10692000"/>
  <p:notesSz cx="7560000" cy="10692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3617bef23b_0_0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3617bef23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37af7644ca_0_0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37af7644c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37af7644f1_0_56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37af7644f1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37af7644f1_0_64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37af7644f1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64478" y="1094388"/>
            <a:ext cx="9963000" cy="30168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64468" y="4165643"/>
            <a:ext cx="9963000" cy="11649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64468" y="1625801"/>
            <a:ext cx="9963000" cy="28860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64468" y="4633192"/>
            <a:ext cx="9963000" cy="19119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74650" lvl="0" marL="45720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64468" y="1693927"/>
            <a:ext cx="4677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650483" y="1693927"/>
            <a:ext cx="4677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64468" y="816630"/>
            <a:ext cx="3283500" cy="11106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64468" y="2042457"/>
            <a:ext cx="3283500" cy="46731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73245" y="661638"/>
            <a:ext cx="7445700" cy="60126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6000" y="-184"/>
            <a:ext cx="5346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10447" y="1812541"/>
            <a:ext cx="4730100" cy="21786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10447" y="4120005"/>
            <a:ext cx="4730100" cy="18153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775715" y="1064257"/>
            <a:ext cx="4486500" cy="5431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64468" y="6218168"/>
            <a:ext cx="7014300" cy="8895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rmAutofit/>
          </a:bodyPr>
          <a:lstStyle>
            <a:lvl1pPr indent="-3746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indent="-3429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indent="-3429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indent="-3429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indent="-3429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indent="-3429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indent="-3429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indent="-3429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6050" lIns="116050" spcFirstLastPara="1" rIns="116050" wrap="square" tIns="11605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23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8450" y="-55375"/>
            <a:ext cx="4775050" cy="477505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/>
          <p:nvPr/>
        </p:nvSpPr>
        <p:spPr>
          <a:xfrm>
            <a:off x="362600" y="1000475"/>
            <a:ext cx="5323200" cy="5135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/>
        </p:nvSpPr>
        <p:spPr>
          <a:xfrm>
            <a:off x="362600" y="313225"/>
            <a:ext cx="96345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INTRODUCTION TO ESPORTS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412575" y="1008025"/>
            <a:ext cx="5235900" cy="51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Esports is a term to describe competitive video gaming.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Esports differ from standard video game activities in that it (almost always) strictly involves player-vs-player competition and typically has a spectator element to it, much like traditional sports.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 can participate in esports at any level, from amatuer grassroots play to top tier events and competition.  Players can compete regardless of age, gender, physical or mental ability.  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At the top level of competitive play, esports pros hone their skills and knowledge to the highest levels, much like a professional athlete would in their respective sport.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Whilst the competitive nature of esports is at its core, the esports industry has many different roles and positions that require a wide range of skills to lead and support esports teams and organisations.  The educational opportunities around esports span into almost every traditional career path.  </a:t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92975" y="3099850"/>
            <a:ext cx="3103726" cy="3215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/>
          <p:nvPr/>
        </p:nvSpPr>
        <p:spPr>
          <a:xfrm>
            <a:off x="362600" y="1008025"/>
            <a:ext cx="9634500" cy="15420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/>
        </p:nvSpPr>
        <p:spPr>
          <a:xfrm>
            <a:off x="362600" y="313225"/>
            <a:ext cx="96345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INTRODUCTION TO ESPORTS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2" name="Google Shape;72;p15"/>
          <p:cNvSpPr txBox="1"/>
          <p:nvPr/>
        </p:nvSpPr>
        <p:spPr>
          <a:xfrm>
            <a:off x="412575" y="1008025"/>
            <a:ext cx="9471900" cy="17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Esports has a wide range of career pathways.  As a creative industry that is centred around digital entertainment and media, </a:t>
            </a: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opportunities</a:t>
            </a: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for people continue to expand as esports continues to grow.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Available roles can be broken down into different areas.  Whilst this is not an exhaustive list, it will give you a good overview of the types of positions open to you within esports. </a:t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412575" y="3324650"/>
            <a:ext cx="2986500" cy="287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5"/>
          <p:cNvSpPr txBox="1"/>
          <p:nvPr/>
        </p:nvSpPr>
        <p:spPr>
          <a:xfrm>
            <a:off x="412575" y="3542050"/>
            <a:ext cx="2836500" cy="26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Professional players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Coaches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Team managers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Analysts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Performance psychologists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Nutritionists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Scouts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Physical trainers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Therapists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450075" y="2979925"/>
            <a:ext cx="294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Competitive</a:t>
            </a:r>
            <a:r>
              <a:rPr b="1" lang="en">
                <a:latin typeface="Avenir"/>
                <a:ea typeface="Avenir"/>
                <a:cs typeface="Avenir"/>
                <a:sym typeface="Avenir"/>
              </a:rPr>
              <a:t> 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3655275" y="3324638"/>
            <a:ext cx="2986500" cy="287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3655275" y="3542050"/>
            <a:ext cx="2949000" cy="29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Casters / hosts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Observers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Broadcast production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Social media 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Streamers / content creators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Graphic designers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Photographers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Videographers / editors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Journalists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3692775" y="2979913"/>
            <a:ext cx="294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Media and Entertainment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7047975" y="3324638"/>
            <a:ext cx="2986500" cy="2876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5"/>
          <p:cNvSpPr txBox="1"/>
          <p:nvPr/>
        </p:nvSpPr>
        <p:spPr>
          <a:xfrm>
            <a:off x="7047975" y="3542050"/>
            <a:ext cx="2949000" cy="29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Senior managers / directors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Business strategists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Partnerships and sales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Sponsorships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Human resources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Accountants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Legal </a:t>
            </a: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personnel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Press officers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1" lang="en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Advertisers</a:t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7085475" y="2979913"/>
            <a:ext cx="294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venir"/>
                <a:ea typeface="Avenir"/>
                <a:cs typeface="Avenir"/>
                <a:sym typeface="Avenir"/>
              </a:rPr>
              <a:t>Business and Administration</a:t>
            </a: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8475" y="174975"/>
            <a:ext cx="4701399" cy="470139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/>
          <p:nvPr/>
        </p:nvSpPr>
        <p:spPr>
          <a:xfrm>
            <a:off x="362600" y="1000475"/>
            <a:ext cx="5323200" cy="5135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6"/>
          <p:cNvSpPr txBox="1"/>
          <p:nvPr/>
        </p:nvSpPr>
        <p:spPr>
          <a:xfrm>
            <a:off x="362600" y="313225"/>
            <a:ext cx="96345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INTRODUCTION TO ESPORTS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 txBox="1"/>
          <p:nvPr/>
        </p:nvSpPr>
        <p:spPr>
          <a:xfrm>
            <a:off x="412575" y="1008025"/>
            <a:ext cx="52359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700" u="sng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How can you get involved?</a:t>
            </a:r>
            <a:endParaRPr b="1" sz="17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venir"/>
              <a:buChar char="●"/>
            </a:pPr>
            <a:r>
              <a:rPr b="1" lang="en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Practice your hobby and develop your skills</a:t>
            </a:r>
            <a:br>
              <a:rPr b="1" lang="en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 sz="17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venir"/>
              <a:buChar char="●"/>
            </a:pPr>
            <a:r>
              <a:rPr b="1" lang="en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Try out new things and explore the different roles within esports</a:t>
            </a:r>
            <a:br>
              <a:rPr b="1" lang="en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 sz="17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venir"/>
              <a:buChar char="●"/>
            </a:pPr>
            <a:r>
              <a:rPr b="1" lang="en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Talk and network with people from the industry</a:t>
            </a:r>
            <a:br>
              <a:rPr b="1" lang="en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 sz="17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venir"/>
              <a:buChar char="●"/>
            </a:pPr>
            <a:r>
              <a:rPr b="1" lang="en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Build an online presence</a:t>
            </a:r>
            <a:br>
              <a:rPr b="1" lang="en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 sz="17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venir"/>
              <a:buChar char="●"/>
            </a:pPr>
            <a:r>
              <a:rPr b="1" lang="en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Consider if you can study a subject area at school, college or university</a:t>
            </a:r>
            <a:br>
              <a:rPr b="1" lang="en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 sz="17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venir"/>
              <a:buChar char="●"/>
            </a:pPr>
            <a:r>
              <a:rPr b="1" lang="en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Set goals and measure your progress</a:t>
            </a:r>
            <a:endParaRPr b="1" sz="17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47375" y="3074800"/>
            <a:ext cx="3174401" cy="3174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/>
          <p:nvPr/>
        </p:nvSpPr>
        <p:spPr>
          <a:xfrm>
            <a:off x="362600" y="1000475"/>
            <a:ext cx="5323200" cy="5135700"/>
          </a:xfrm>
          <a:prstGeom prst="rect">
            <a:avLst/>
          </a:prstGeom>
          <a:solidFill>
            <a:srgbClr val="F1E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7"/>
          <p:cNvSpPr txBox="1"/>
          <p:nvPr/>
        </p:nvSpPr>
        <p:spPr>
          <a:xfrm>
            <a:off x="362600" y="313225"/>
            <a:ext cx="96345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INTRODUCTION TO ESPORTS</a:t>
            </a:r>
            <a:endParaRPr b="1"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99" name="Google Shape;99;p17"/>
          <p:cNvSpPr txBox="1"/>
          <p:nvPr/>
        </p:nvSpPr>
        <p:spPr>
          <a:xfrm>
            <a:off x="412575" y="1008025"/>
            <a:ext cx="5235900" cy="48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700" u="sng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Transferable skills</a:t>
            </a:r>
            <a:endParaRPr b="1" sz="1700" u="sng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50">
                <a:solidFill>
                  <a:srgbClr val="2E2F2A"/>
                </a:solidFill>
                <a:latin typeface="Avenir"/>
                <a:ea typeface="Avenir"/>
                <a:cs typeface="Avenir"/>
                <a:sym typeface="Avenir"/>
              </a:rPr>
              <a:t>Transferable skills are the type of skills that you achieve in one area of your life, which can then be applied to different backgrounds. </a:t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50">
                <a:solidFill>
                  <a:srgbClr val="2E2F2A"/>
                </a:solidFill>
                <a:latin typeface="Avenir"/>
                <a:ea typeface="Avenir"/>
                <a:cs typeface="Avenir"/>
                <a:sym typeface="Avenir"/>
              </a:rPr>
              <a:t>Esports help develop the following:</a:t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E2F2A"/>
              </a:buClr>
              <a:buSzPts val="1650"/>
              <a:buFont typeface="Avenir"/>
              <a:buChar char="●"/>
            </a:pPr>
            <a:r>
              <a:rPr b="1" lang="en" sz="1650">
                <a:solidFill>
                  <a:srgbClr val="2E2F2A"/>
                </a:solidFill>
                <a:latin typeface="Avenir"/>
                <a:ea typeface="Avenir"/>
                <a:cs typeface="Avenir"/>
                <a:sym typeface="Avenir"/>
              </a:rPr>
              <a:t>Teamwork</a:t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E2F2A"/>
              </a:buClr>
              <a:buSzPts val="1650"/>
              <a:buFont typeface="Avenir"/>
              <a:buChar char="●"/>
            </a:pPr>
            <a:r>
              <a:rPr b="1" lang="en" sz="1650">
                <a:solidFill>
                  <a:srgbClr val="2E2F2A"/>
                </a:solidFill>
                <a:latin typeface="Avenir"/>
                <a:ea typeface="Avenir"/>
                <a:cs typeface="Avenir"/>
                <a:sym typeface="Avenir"/>
              </a:rPr>
              <a:t>Leadership </a:t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E2F2A"/>
              </a:buClr>
              <a:buSzPts val="1650"/>
              <a:buFont typeface="Avenir"/>
              <a:buChar char="●"/>
            </a:pPr>
            <a:r>
              <a:rPr b="1" lang="en" sz="1650">
                <a:solidFill>
                  <a:srgbClr val="2E2F2A"/>
                </a:solidFill>
                <a:latin typeface="Avenir"/>
                <a:ea typeface="Avenir"/>
                <a:cs typeface="Avenir"/>
                <a:sym typeface="Avenir"/>
              </a:rPr>
              <a:t>Communication </a:t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E2F2A"/>
              </a:buClr>
              <a:buSzPts val="1650"/>
              <a:buFont typeface="Avenir"/>
              <a:buChar char="●"/>
            </a:pPr>
            <a:r>
              <a:rPr b="1" lang="en" sz="1650">
                <a:solidFill>
                  <a:srgbClr val="2E2F2A"/>
                </a:solidFill>
                <a:latin typeface="Avenir"/>
                <a:ea typeface="Avenir"/>
                <a:cs typeface="Avenir"/>
                <a:sym typeface="Avenir"/>
              </a:rPr>
              <a:t>Resilience</a:t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E2F2A"/>
              </a:buClr>
              <a:buSzPts val="1650"/>
              <a:buFont typeface="Avenir"/>
              <a:buChar char="●"/>
            </a:pPr>
            <a:r>
              <a:rPr b="1" lang="en" sz="1650">
                <a:solidFill>
                  <a:srgbClr val="2E2F2A"/>
                </a:solidFill>
                <a:latin typeface="Avenir"/>
                <a:ea typeface="Avenir"/>
                <a:cs typeface="Avenir"/>
                <a:sym typeface="Avenir"/>
              </a:rPr>
              <a:t>Problem solving</a:t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E2F2A"/>
              </a:buClr>
              <a:buSzPts val="1650"/>
              <a:buFont typeface="Avenir"/>
              <a:buChar char="●"/>
            </a:pPr>
            <a:r>
              <a:rPr b="1" lang="en" sz="1650">
                <a:solidFill>
                  <a:srgbClr val="2E2F2A"/>
                </a:solidFill>
                <a:latin typeface="Avenir"/>
                <a:ea typeface="Avenir"/>
                <a:cs typeface="Avenir"/>
                <a:sym typeface="Avenir"/>
              </a:rPr>
              <a:t>Strategic thinking</a:t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E2F2A"/>
              </a:buClr>
              <a:buSzPts val="1650"/>
              <a:buFont typeface="Avenir"/>
              <a:buChar char="●"/>
            </a:pPr>
            <a:r>
              <a:rPr b="1" lang="en" sz="1650">
                <a:solidFill>
                  <a:srgbClr val="2E2F2A"/>
                </a:solidFill>
                <a:latin typeface="Avenir"/>
                <a:ea typeface="Avenir"/>
                <a:cs typeface="Avenir"/>
                <a:sym typeface="Avenir"/>
              </a:rPr>
              <a:t>Ability to multitask</a:t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E2F2A"/>
              </a:buClr>
              <a:buSzPts val="1650"/>
              <a:buFont typeface="Avenir"/>
              <a:buChar char="●"/>
            </a:pPr>
            <a:r>
              <a:rPr b="1" lang="en" sz="1650">
                <a:solidFill>
                  <a:srgbClr val="2E2F2A"/>
                </a:solidFill>
                <a:latin typeface="Avenir"/>
                <a:ea typeface="Avenir"/>
                <a:cs typeface="Avenir"/>
                <a:sym typeface="Avenir"/>
              </a:rPr>
              <a:t>Analytical skills</a:t>
            </a:r>
            <a:endParaRPr b="1" sz="1650">
              <a:solidFill>
                <a:srgbClr val="2E2F2A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00" name="Google Shape;10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8275" y="1000475"/>
            <a:ext cx="4701399" cy="4701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11"/>
            <a:ext cx="10691999" cy="755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