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7560000" cx="10692000"/>
  <p:notesSz cx="7560000" cy="10692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3617bef23b_0_7: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3617bef23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3617bef23b_0_34: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3617bef23b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3617bef23b_0_72: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3617bef23b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3617bef23b_0_93: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3617bef23b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3617bef23b_0_100: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3617bef23b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64478" y="1094388"/>
            <a:ext cx="9963000" cy="30168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p:txBody>
      </p:sp>
      <p:sp>
        <p:nvSpPr>
          <p:cNvPr id="11" name="Google Shape;11;p2"/>
          <p:cNvSpPr txBox="1"/>
          <p:nvPr>
            <p:ph idx="1" type="subTitle"/>
          </p:nvPr>
        </p:nvSpPr>
        <p:spPr>
          <a:xfrm>
            <a:off x="364468" y="4165643"/>
            <a:ext cx="9963000" cy="11649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64468" y="1625801"/>
            <a:ext cx="9963000" cy="28860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p:nvPr>
            <p:ph idx="1" type="body"/>
          </p:nvPr>
        </p:nvSpPr>
        <p:spPr>
          <a:xfrm>
            <a:off x="364468" y="4633192"/>
            <a:ext cx="9963000" cy="1911900"/>
          </a:xfrm>
          <a:prstGeom prst="rect">
            <a:avLst/>
          </a:prstGeom>
        </p:spPr>
        <p:txBody>
          <a:bodyPr anchorCtr="0" anchor="t" bIns="116050" lIns="116050" spcFirstLastPara="1" rIns="116050" wrap="square" tIns="116050">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64468" y="3161354"/>
            <a:ext cx="9963000" cy="1237200"/>
          </a:xfrm>
          <a:prstGeom prst="rect">
            <a:avLst/>
          </a:prstGeom>
        </p:spPr>
        <p:txBody>
          <a:bodyPr anchorCtr="0" anchor="ctr" bIns="116050" lIns="116050" spcFirstLastPara="1" rIns="116050" wrap="square" tIns="11605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p:txBody>
      </p:sp>
      <p:sp>
        <p:nvSpPr>
          <p:cNvPr id="15" name="Google Shape;15;p3"/>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364468" y="1693927"/>
            <a:ext cx="9963000" cy="5021400"/>
          </a:xfrm>
          <a:prstGeom prst="rect">
            <a:avLst/>
          </a:prstGeom>
        </p:spPr>
        <p:txBody>
          <a:bodyPr anchorCtr="0" anchor="t"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364468"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650483"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64468" y="816630"/>
            <a:ext cx="3283500" cy="1110600"/>
          </a:xfrm>
          <a:prstGeom prst="rect">
            <a:avLst/>
          </a:prstGeom>
        </p:spPr>
        <p:txBody>
          <a:bodyPr anchorCtr="0" anchor="b" bIns="116050" lIns="116050" spcFirstLastPara="1" rIns="116050" wrap="square" tIns="11605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64468" y="2042457"/>
            <a:ext cx="3283500" cy="4673100"/>
          </a:xfrm>
          <a:prstGeom prst="rect">
            <a:avLst/>
          </a:prstGeom>
        </p:spPr>
        <p:txBody>
          <a:bodyPr anchorCtr="0" anchor="t" bIns="116050" lIns="116050" spcFirstLastPara="1" rIns="116050" wrap="square" tIns="11605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73245" y="661638"/>
            <a:ext cx="7445700" cy="6012600"/>
          </a:xfrm>
          <a:prstGeom prst="rect">
            <a:avLst/>
          </a:prstGeom>
        </p:spPr>
        <p:txBody>
          <a:bodyPr anchorCtr="0" anchor="ctr" bIns="116050" lIns="116050" spcFirstLastPara="1" rIns="116050" wrap="square" tIns="11605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p:txBody>
      </p:sp>
      <p:sp>
        <p:nvSpPr>
          <p:cNvPr id="34" name="Google Shape;34;p8"/>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anchorCtr="0" anchor="ctr" bIns="116050" lIns="116050" spcFirstLastPara="1" rIns="116050" wrap="square" tIns="1160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310447" y="1812541"/>
            <a:ext cx="4730100" cy="21786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310447" y="4120005"/>
            <a:ext cx="4730100" cy="18153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39" name="Google Shape;39;p9"/>
          <p:cNvSpPr txBox="1"/>
          <p:nvPr>
            <p:ph idx="2" type="body"/>
          </p:nvPr>
        </p:nvSpPr>
        <p:spPr>
          <a:xfrm>
            <a:off x="5775715" y="1064257"/>
            <a:ext cx="4486500" cy="5431200"/>
          </a:xfrm>
          <a:prstGeom prst="rect">
            <a:avLst/>
          </a:prstGeom>
        </p:spPr>
        <p:txBody>
          <a:bodyPr anchorCtr="0" anchor="ctr"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64468" y="6218168"/>
            <a:ext cx="7014300" cy="889500"/>
          </a:xfrm>
          <a:prstGeom prst="rect">
            <a:avLst/>
          </a:prstGeom>
        </p:spPr>
        <p:txBody>
          <a:bodyPr anchorCtr="0" anchor="ctr" bIns="116050" lIns="116050" spcFirstLastPara="1" rIns="116050" wrap="square" tIns="116050">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6.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4468" y="654105"/>
            <a:ext cx="9963000" cy="841800"/>
          </a:xfrm>
          <a:prstGeom prst="rect">
            <a:avLst/>
          </a:prstGeom>
          <a:noFill/>
          <a:ln>
            <a:noFill/>
          </a:ln>
        </p:spPr>
        <p:txBody>
          <a:bodyPr anchorCtr="0" anchor="t" bIns="116050" lIns="116050" spcFirstLastPara="1" rIns="116050" wrap="square" tIns="11605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364468" y="1693927"/>
            <a:ext cx="9963000" cy="5021400"/>
          </a:xfrm>
          <a:prstGeom prst="rect">
            <a:avLst/>
          </a:prstGeom>
          <a:noFill/>
          <a:ln>
            <a:noFill/>
          </a:ln>
        </p:spPr>
        <p:txBody>
          <a:bodyPr anchorCtr="0" anchor="t" bIns="116050" lIns="116050" spcFirstLastPara="1" rIns="116050" wrap="square" tIns="116050">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9906772" y="6854072"/>
            <a:ext cx="641700" cy="578400"/>
          </a:xfrm>
          <a:prstGeom prst="rect">
            <a:avLst/>
          </a:prstGeom>
          <a:noFill/>
          <a:ln>
            <a:noFill/>
          </a:ln>
        </p:spPr>
        <p:txBody>
          <a:bodyPr anchorCtr="0" anchor="ctr" bIns="116050" lIns="116050" spcFirstLastPara="1" rIns="116050" wrap="square" tIns="11605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7.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3.png"/><Relationship Id="rId7"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8.png"/><Relationship Id="rId5" Type="http://schemas.openxmlformats.org/officeDocument/2006/relationships/image" Target="../media/image11.png"/><Relationship Id="rId6"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image" Target="../media/image12.png"/><Relationship Id="rId6"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5.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0" y="423"/>
            <a:ext cx="10691999" cy="755957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p:nvPr/>
        </p:nvSpPr>
        <p:spPr>
          <a:xfrm>
            <a:off x="287275" y="943525"/>
            <a:ext cx="53613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60" name="Google Shape;60;p14"/>
          <p:cNvSpPr/>
          <p:nvPr/>
        </p:nvSpPr>
        <p:spPr>
          <a:xfrm>
            <a:off x="6382425" y="1332925"/>
            <a:ext cx="1674600" cy="16746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4"/>
          <p:cNvSpPr/>
          <p:nvPr/>
        </p:nvSpPr>
        <p:spPr>
          <a:xfrm>
            <a:off x="8392225" y="1332925"/>
            <a:ext cx="1674600" cy="16746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4"/>
          <p:cNvSpPr/>
          <p:nvPr/>
        </p:nvSpPr>
        <p:spPr>
          <a:xfrm>
            <a:off x="6382425" y="3643175"/>
            <a:ext cx="1674600" cy="16746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p:nvPr/>
        </p:nvSpPr>
        <p:spPr>
          <a:xfrm>
            <a:off x="8392225" y="3643175"/>
            <a:ext cx="1674600" cy="1674600"/>
          </a:xfrm>
          <a:prstGeom prst="rect">
            <a:avLst/>
          </a:prstGeom>
          <a:noFill/>
          <a:ln cap="flat" cmpd="sng" w="381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4"/>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1: TEAM LOGO AND NAME</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65" name="Google Shape;65;p14"/>
          <p:cNvSpPr txBox="1"/>
          <p:nvPr/>
        </p:nvSpPr>
        <p:spPr>
          <a:xfrm>
            <a:off x="412575" y="1008025"/>
            <a:ext cx="5235900" cy="4860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A logo is a symbol made up of images and/or text to help us identify a brand.</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Your team logo and name represents your esports brand to the public and what identifies and differentiates your team to others.  Having a recognisable logo and memorable name is key to standing out in the crowd.</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Logos and names often reference key information about the brand.  Often referencing or using a mascot, </a:t>
            </a:r>
            <a:r>
              <a:rPr b="1" lang="en">
                <a:solidFill>
                  <a:schemeClr val="dk1"/>
                </a:solidFill>
                <a:latin typeface="Avenir"/>
                <a:ea typeface="Avenir"/>
                <a:cs typeface="Avenir"/>
                <a:sym typeface="Avenir"/>
              </a:rPr>
              <a:t>their</a:t>
            </a:r>
            <a:r>
              <a:rPr b="1" lang="en">
                <a:solidFill>
                  <a:schemeClr val="dk1"/>
                </a:solidFill>
                <a:latin typeface="Avenir"/>
                <a:ea typeface="Avenir"/>
                <a:cs typeface="Avenir"/>
                <a:sym typeface="Avenir"/>
              </a:rPr>
              <a:t> theme, </a:t>
            </a:r>
            <a:r>
              <a:rPr b="1" lang="en">
                <a:solidFill>
                  <a:schemeClr val="dk1"/>
                </a:solidFill>
                <a:latin typeface="Avenir"/>
                <a:ea typeface="Avenir"/>
                <a:cs typeface="Avenir"/>
                <a:sym typeface="Avenir"/>
              </a:rPr>
              <a:t>their </a:t>
            </a:r>
            <a:r>
              <a:rPr b="1" lang="en">
                <a:solidFill>
                  <a:schemeClr val="dk1"/>
                </a:solidFill>
                <a:latin typeface="Avenir"/>
                <a:ea typeface="Avenir"/>
                <a:cs typeface="Avenir"/>
                <a:sym typeface="Avenir"/>
              </a:rPr>
              <a:t>location and what they do.</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In the context of esports, brands often use terms like ‘Gaming’, ‘Team’ and ‘Esports’ before or after their main title to identify their position as an esports organisation.  However in some instances teams may use single, combined or altered words to identify themselves.  Some teams use obscure names that fit their branding. </a:t>
            </a:r>
            <a:r>
              <a:rPr lang="en">
                <a:solidFill>
                  <a:schemeClr val="dk1"/>
                </a:solidFill>
                <a:latin typeface="Avenir"/>
                <a:ea typeface="Avenir"/>
                <a:cs typeface="Avenir"/>
                <a:sym typeface="Avenir"/>
              </a:rPr>
              <a:t> </a:t>
            </a:r>
            <a:r>
              <a:rPr lang="en">
                <a:solidFill>
                  <a:schemeClr val="dk1"/>
                </a:solidFill>
                <a:latin typeface="Avenir"/>
                <a:ea typeface="Avenir"/>
                <a:cs typeface="Avenir"/>
                <a:sym typeface="Avenir"/>
              </a:rPr>
              <a:t>  </a:t>
            </a:r>
            <a:endParaRPr>
              <a:latin typeface="Avenir"/>
              <a:ea typeface="Avenir"/>
              <a:cs typeface="Avenir"/>
              <a:sym typeface="Avenir"/>
            </a:endParaRPr>
          </a:p>
        </p:txBody>
      </p:sp>
      <p:pic>
        <p:nvPicPr>
          <p:cNvPr id="66" name="Google Shape;66;p14"/>
          <p:cNvPicPr preferRelativeResize="0"/>
          <p:nvPr/>
        </p:nvPicPr>
        <p:blipFill>
          <a:blip r:embed="rId3">
            <a:alphaModFix/>
          </a:blip>
          <a:stretch>
            <a:fillRect/>
          </a:stretch>
        </p:blipFill>
        <p:spPr>
          <a:xfrm>
            <a:off x="8552426" y="1458011"/>
            <a:ext cx="1354200" cy="1424425"/>
          </a:xfrm>
          <a:prstGeom prst="rect">
            <a:avLst/>
          </a:prstGeom>
          <a:noFill/>
          <a:ln>
            <a:noFill/>
          </a:ln>
        </p:spPr>
      </p:pic>
      <p:pic>
        <p:nvPicPr>
          <p:cNvPr id="67" name="Google Shape;67;p14"/>
          <p:cNvPicPr preferRelativeResize="0"/>
          <p:nvPr/>
        </p:nvPicPr>
        <p:blipFill>
          <a:blip r:embed="rId4">
            <a:alphaModFix/>
          </a:blip>
          <a:stretch>
            <a:fillRect/>
          </a:stretch>
        </p:blipFill>
        <p:spPr>
          <a:xfrm>
            <a:off x="6572725" y="3768262"/>
            <a:ext cx="1294004" cy="1424425"/>
          </a:xfrm>
          <a:prstGeom prst="rect">
            <a:avLst/>
          </a:prstGeom>
          <a:noFill/>
          <a:ln>
            <a:noFill/>
          </a:ln>
        </p:spPr>
      </p:pic>
      <p:pic>
        <p:nvPicPr>
          <p:cNvPr id="68" name="Google Shape;68;p14"/>
          <p:cNvPicPr preferRelativeResize="0"/>
          <p:nvPr/>
        </p:nvPicPr>
        <p:blipFill>
          <a:blip r:embed="rId5">
            <a:alphaModFix/>
          </a:blip>
          <a:stretch>
            <a:fillRect/>
          </a:stretch>
        </p:blipFill>
        <p:spPr>
          <a:xfrm>
            <a:off x="8462082" y="4003613"/>
            <a:ext cx="1534893" cy="953691"/>
          </a:xfrm>
          <a:prstGeom prst="rect">
            <a:avLst/>
          </a:prstGeom>
          <a:noFill/>
          <a:ln>
            <a:noFill/>
          </a:ln>
        </p:spPr>
      </p:pic>
      <p:pic>
        <p:nvPicPr>
          <p:cNvPr id="69" name="Google Shape;69;p14"/>
          <p:cNvPicPr preferRelativeResize="0"/>
          <p:nvPr/>
        </p:nvPicPr>
        <p:blipFill>
          <a:blip r:embed="rId6">
            <a:alphaModFix/>
          </a:blip>
          <a:stretch>
            <a:fillRect/>
          </a:stretch>
        </p:blipFill>
        <p:spPr>
          <a:xfrm>
            <a:off x="6542625" y="1788451"/>
            <a:ext cx="1354200" cy="881170"/>
          </a:xfrm>
          <a:prstGeom prst="rect">
            <a:avLst/>
          </a:prstGeom>
          <a:noFill/>
          <a:ln>
            <a:noFill/>
          </a:ln>
        </p:spPr>
      </p:pic>
      <p:sp>
        <p:nvSpPr>
          <p:cNvPr id="70" name="Google Shape;70;p14"/>
          <p:cNvSpPr txBox="1"/>
          <p:nvPr/>
        </p:nvSpPr>
        <p:spPr>
          <a:xfrm>
            <a:off x="6382425" y="2979388"/>
            <a:ext cx="16746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100">
                <a:solidFill>
                  <a:schemeClr val="dk1"/>
                </a:solidFill>
                <a:latin typeface="Avenir"/>
                <a:ea typeface="Avenir"/>
                <a:cs typeface="Avenir"/>
                <a:sym typeface="Avenir"/>
              </a:rPr>
              <a:t>CLOUD 9</a:t>
            </a:r>
            <a:endParaRPr b="1" sz="1100">
              <a:latin typeface="Avenir"/>
              <a:ea typeface="Avenir"/>
              <a:cs typeface="Avenir"/>
              <a:sym typeface="Avenir"/>
            </a:endParaRPr>
          </a:p>
        </p:txBody>
      </p:sp>
      <p:sp>
        <p:nvSpPr>
          <p:cNvPr id="71" name="Google Shape;71;p14"/>
          <p:cNvSpPr txBox="1"/>
          <p:nvPr/>
        </p:nvSpPr>
        <p:spPr>
          <a:xfrm>
            <a:off x="8392225" y="3007500"/>
            <a:ext cx="16746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solidFill>
                  <a:schemeClr val="dk1"/>
                </a:solidFill>
                <a:latin typeface="Avenir"/>
                <a:ea typeface="Avenir"/>
                <a:cs typeface="Avenir"/>
                <a:sym typeface="Avenir"/>
              </a:rPr>
              <a:t>COMPLEXITY GAMING</a:t>
            </a:r>
            <a:endParaRPr b="1" sz="1100">
              <a:latin typeface="Avenir"/>
              <a:ea typeface="Avenir"/>
              <a:cs typeface="Avenir"/>
              <a:sym typeface="Avenir"/>
            </a:endParaRPr>
          </a:p>
        </p:txBody>
      </p:sp>
      <p:sp>
        <p:nvSpPr>
          <p:cNvPr id="72" name="Google Shape;72;p14"/>
          <p:cNvSpPr txBox="1"/>
          <p:nvPr/>
        </p:nvSpPr>
        <p:spPr>
          <a:xfrm>
            <a:off x="6382425" y="5317763"/>
            <a:ext cx="16746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solidFill>
                  <a:schemeClr val="dk1"/>
                </a:solidFill>
                <a:latin typeface="Avenir"/>
                <a:ea typeface="Avenir"/>
                <a:cs typeface="Avenir"/>
                <a:sym typeface="Avenir"/>
              </a:rPr>
              <a:t>G2 ESPORTS</a:t>
            </a:r>
            <a:endParaRPr b="1" sz="1100">
              <a:latin typeface="Avenir"/>
              <a:ea typeface="Avenir"/>
              <a:cs typeface="Avenir"/>
              <a:sym typeface="Avenir"/>
            </a:endParaRPr>
          </a:p>
        </p:txBody>
      </p:sp>
      <p:sp>
        <p:nvSpPr>
          <p:cNvPr id="73" name="Google Shape;73;p14"/>
          <p:cNvSpPr txBox="1"/>
          <p:nvPr/>
        </p:nvSpPr>
        <p:spPr>
          <a:xfrm>
            <a:off x="8392225" y="5345875"/>
            <a:ext cx="16746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solidFill>
                  <a:schemeClr val="dk1"/>
                </a:solidFill>
                <a:latin typeface="Avenir"/>
                <a:ea typeface="Avenir"/>
                <a:cs typeface="Avenir"/>
                <a:sym typeface="Avenir"/>
              </a:rPr>
              <a:t>FNATIC</a:t>
            </a:r>
            <a:endParaRPr b="1" sz="1100">
              <a:latin typeface="Avenir"/>
              <a:ea typeface="Avenir"/>
              <a:cs typeface="Avenir"/>
              <a:sym typeface="Avenir"/>
            </a:endParaRPr>
          </a:p>
        </p:txBody>
      </p:sp>
      <p:pic>
        <p:nvPicPr>
          <p:cNvPr id="74" name="Google Shape;74;p14"/>
          <p:cNvPicPr preferRelativeResize="0"/>
          <p:nvPr/>
        </p:nvPicPr>
        <p:blipFill>
          <a:blip r:embed="rId7">
            <a:alphaModFix/>
          </a:blip>
          <a:stretch>
            <a:fillRect/>
          </a:stretch>
        </p:blipFill>
        <p:spPr>
          <a:xfrm>
            <a:off x="0" y="211"/>
            <a:ext cx="10691999" cy="755957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5"/>
          <p:cNvSpPr/>
          <p:nvPr/>
        </p:nvSpPr>
        <p:spPr>
          <a:xfrm>
            <a:off x="4863600" y="1008025"/>
            <a:ext cx="53358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80" name="Google Shape;80;p15"/>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1: TEAM LOGO AND NAME</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81" name="Google Shape;81;p15"/>
          <p:cNvSpPr txBox="1"/>
          <p:nvPr/>
        </p:nvSpPr>
        <p:spPr>
          <a:xfrm>
            <a:off x="4913550" y="1008025"/>
            <a:ext cx="5235900" cy="4613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As esports continues to grow so does the collegiate esports scene.  Many academic institutes throughout the UK and the world now have their own esports teams and societies.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This example comes from Keele University and showcases a number of design elements that you can consider when thinking about your own esports brand.</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AutoNum type="arabicPeriod"/>
            </a:pPr>
            <a:r>
              <a:rPr b="1" lang="en">
                <a:solidFill>
                  <a:schemeClr val="dk1"/>
                </a:solidFill>
                <a:latin typeface="Avenir"/>
                <a:ea typeface="Avenir"/>
                <a:cs typeface="Avenir"/>
                <a:sym typeface="Avenir"/>
              </a:rPr>
              <a:t>Identifies the named location of where the team is situated</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AutoNum type="arabicPeriod"/>
            </a:pPr>
            <a:r>
              <a:rPr b="1" lang="en">
                <a:solidFill>
                  <a:schemeClr val="dk1"/>
                </a:solidFill>
                <a:latin typeface="Avenir"/>
                <a:ea typeface="Avenir"/>
                <a:cs typeface="Avenir"/>
                <a:sym typeface="Avenir"/>
              </a:rPr>
              <a:t>Uses alliteration to create a thematic title and mascot for the brand</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AutoNum type="arabicPeriod"/>
            </a:pPr>
            <a:r>
              <a:rPr b="1" lang="en">
                <a:solidFill>
                  <a:schemeClr val="dk1"/>
                </a:solidFill>
                <a:latin typeface="Avenir"/>
                <a:ea typeface="Avenir"/>
                <a:cs typeface="Avenir"/>
                <a:sym typeface="Avenir"/>
              </a:rPr>
              <a:t>Uses simple mascot design to provide readability and recognition</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AutoNum type="arabicPeriod"/>
            </a:pPr>
            <a:r>
              <a:rPr b="1" lang="en">
                <a:solidFill>
                  <a:schemeClr val="dk1"/>
                </a:solidFill>
                <a:latin typeface="Avenir"/>
                <a:ea typeface="Avenir"/>
                <a:cs typeface="Avenir"/>
                <a:sym typeface="Avenir"/>
              </a:rPr>
              <a:t>Uses a minimal colour palette using only 3 variations of purple.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AutoNum type="arabicPeriod"/>
            </a:pPr>
            <a:r>
              <a:rPr b="1" lang="en">
                <a:solidFill>
                  <a:schemeClr val="dk1"/>
                </a:solidFill>
                <a:latin typeface="Avenir"/>
                <a:ea typeface="Avenir"/>
                <a:cs typeface="Avenir"/>
                <a:sym typeface="Avenir"/>
              </a:rPr>
              <a:t>The ‘Krakens’ name is coloured white to stand out from the rest of the design as the main brand identifier. </a:t>
            </a:r>
            <a:endParaRPr b="1" sz="1700">
              <a:solidFill>
                <a:schemeClr val="dk1"/>
              </a:solidFill>
              <a:latin typeface="Avenir"/>
              <a:ea typeface="Avenir"/>
              <a:cs typeface="Avenir"/>
              <a:sym typeface="Avenir"/>
            </a:endParaRPr>
          </a:p>
        </p:txBody>
      </p:sp>
      <p:pic>
        <p:nvPicPr>
          <p:cNvPr id="82" name="Google Shape;82;p15"/>
          <p:cNvPicPr preferRelativeResize="0"/>
          <p:nvPr/>
        </p:nvPicPr>
        <p:blipFill>
          <a:blip r:embed="rId3">
            <a:alphaModFix/>
          </a:blip>
          <a:stretch>
            <a:fillRect/>
          </a:stretch>
        </p:blipFill>
        <p:spPr>
          <a:xfrm>
            <a:off x="507600" y="1404225"/>
            <a:ext cx="3778700" cy="3853675"/>
          </a:xfrm>
          <a:prstGeom prst="rect">
            <a:avLst/>
          </a:prstGeom>
          <a:noFill/>
          <a:ln>
            <a:noFill/>
          </a:ln>
        </p:spPr>
      </p:pic>
      <p:sp>
        <p:nvSpPr>
          <p:cNvPr id="83" name="Google Shape;83;p15"/>
          <p:cNvSpPr/>
          <p:nvPr/>
        </p:nvSpPr>
        <p:spPr>
          <a:xfrm>
            <a:off x="1737150" y="3274725"/>
            <a:ext cx="1237200" cy="237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5"/>
          <p:cNvSpPr/>
          <p:nvPr/>
        </p:nvSpPr>
        <p:spPr>
          <a:xfrm>
            <a:off x="737475" y="3232050"/>
            <a:ext cx="3336300" cy="1019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5"/>
          <p:cNvSpPr/>
          <p:nvPr/>
        </p:nvSpPr>
        <p:spPr>
          <a:xfrm>
            <a:off x="1737150" y="3274725"/>
            <a:ext cx="294900" cy="2373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5"/>
          <p:cNvSpPr/>
          <p:nvPr/>
        </p:nvSpPr>
        <p:spPr>
          <a:xfrm>
            <a:off x="737475" y="3232050"/>
            <a:ext cx="574800" cy="10197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5"/>
          <p:cNvSpPr/>
          <p:nvPr/>
        </p:nvSpPr>
        <p:spPr>
          <a:xfrm>
            <a:off x="1312275" y="1500325"/>
            <a:ext cx="2224200" cy="17316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8" name="Google Shape;88;p15"/>
          <p:cNvPicPr preferRelativeResize="0"/>
          <p:nvPr/>
        </p:nvPicPr>
        <p:blipFill>
          <a:blip r:embed="rId4">
            <a:alphaModFix/>
          </a:blip>
          <a:stretch>
            <a:fillRect/>
          </a:stretch>
        </p:blipFill>
        <p:spPr>
          <a:xfrm>
            <a:off x="697752" y="4736205"/>
            <a:ext cx="1334300" cy="1334320"/>
          </a:xfrm>
          <a:prstGeom prst="rect">
            <a:avLst/>
          </a:prstGeom>
          <a:noFill/>
          <a:ln>
            <a:noFill/>
          </a:ln>
        </p:spPr>
      </p:pic>
      <p:pic>
        <p:nvPicPr>
          <p:cNvPr id="89" name="Google Shape;89;p15"/>
          <p:cNvPicPr preferRelativeResize="0"/>
          <p:nvPr/>
        </p:nvPicPr>
        <p:blipFill>
          <a:blip r:embed="rId5">
            <a:alphaModFix/>
          </a:blip>
          <a:stretch>
            <a:fillRect/>
          </a:stretch>
        </p:blipFill>
        <p:spPr>
          <a:xfrm>
            <a:off x="2754450" y="4637449"/>
            <a:ext cx="1531838" cy="1531838"/>
          </a:xfrm>
          <a:prstGeom prst="rect">
            <a:avLst/>
          </a:prstGeom>
          <a:noFill/>
          <a:ln>
            <a:noFill/>
          </a:ln>
        </p:spPr>
      </p:pic>
      <p:pic>
        <p:nvPicPr>
          <p:cNvPr id="90" name="Google Shape;90;p15"/>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6"/>
          <p:cNvSpPr/>
          <p:nvPr/>
        </p:nvSpPr>
        <p:spPr>
          <a:xfrm>
            <a:off x="4863600" y="1008025"/>
            <a:ext cx="53358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96" name="Google Shape;96;p16"/>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1: TEAM LOGO AND NAME</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97" name="Google Shape;97;p16"/>
          <p:cNvSpPr txBox="1"/>
          <p:nvPr/>
        </p:nvSpPr>
        <p:spPr>
          <a:xfrm>
            <a:off x="412575" y="1008025"/>
            <a:ext cx="5235900" cy="252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Branding Concepts</a:t>
            </a:r>
            <a:endParaRPr b="1" sz="1500" u="sng">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Materials and equipment needed</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Logo design templates</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Pencils (Standard and colour)</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Pen and colour markers</a:t>
            </a:r>
            <a:endParaRPr b="1" sz="15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a:solidFill>
                  <a:schemeClr val="dk1"/>
                </a:solidFill>
                <a:latin typeface="Avenir"/>
                <a:ea typeface="Avenir"/>
                <a:cs typeface="Avenir"/>
                <a:sym typeface="Avenir"/>
              </a:rPr>
              <a:t>Erasers</a:t>
            </a:r>
            <a:endParaRPr b="1" sz="1800">
              <a:solidFill>
                <a:schemeClr val="dk1"/>
              </a:solidFill>
              <a:latin typeface="Avenir"/>
              <a:ea typeface="Avenir"/>
              <a:cs typeface="Avenir"/>
              <a:sym typeface="Avenir"/>
            </a:endParaRPr>
          </a:p>
        </p:txBody>
      </p:sp>
      <p:sp>
        <p:nvSpPr>
          <p:cNvPr id="98" name="Google Shape;98;p16"/>
          <p:cNvSpPr txBox="1"/>
          <p:nvPr/>
        </p:nvSpPr>
        <p:spPr>
          <a:xfrm>
            <a:off x="4913550" y="1008025"/>
            <a:ext cx="5235900" cy="4807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sz="11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Using pencil, sketch a range of different logo concepts within the design template boxes.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Consider the theme of your potential esports team.  Reflecting on the examples of existing esports teams will you use characters, images, words or shapes to design your brand?</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You should also colour your designs.  Think about the colour scheme your team will use throughout their branding.</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Here are a few things to think about as a starting point to help you with your ideas.</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You could use your favourite animal</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You could use your favourite era or people in history</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You could use your favourite vehicle</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You could use your nearest town or city</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Font typeface="Avenir"/>
              <a:buChar char="●"/>
            </a:pPr>
            <a:r>
              <a:rPr b="1" lang="en">
                <a:solidFill>
                  <a:schemeClr val="dk1"/>
                </a:solidFill>
                <a:latin typeface="Avenir"/>
                <a:ea typeface="Avenir"/>
                <a:cs typeface="Avenir"/>
                <a:sym typeface="Avenir"/>
              </a:rPr>
              <a:t>You could use your name </a:t>
            </a:r>
            <a:endParaRPr b="1" sz="1700">
              <a:solidFill>
                <a:schemeClr val="dk1"/>
              </a:solidFill>
              <a:latin typeface="Avenir"/>
              <a:ea typeface="Avenir"/>
              <a:cs typeface="Avenir"/>
              <a:sym typeface="Avenir"/>
            </a:endParaRPr>
          </a:p>
        </p:txBody>
      </p:sp>
      <p:sp>
        <p:nvSpPr>
          <p:cNvPr id="99" name="Google Shape;99;p16"/>
          <p:cNvSpPr/>
          <p:nvPr/>
        </p:nvSpPr>
        <p:spPr>
          <a:xfrm>
            <a:off x="412575" y="4286900"/>
            <a:ext cx="1365900" cy="13737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6"/>
          <p:cNvSpPr/>
          <p:nvPr/>
        </p:nvSpPr>
        <p:spPr>
          <a:xfrm>
            <a:off x="1828987" y="4286900"/>
            <a:ext cx="1365900" cy="13737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6"/>
          <p:cNvSpPr/>
          <p:nvPr/>
        </p:nvSpPr>
        <p:spPr>
          <a:xfrm>
            <a:off x="3245399" y="4286900"/>
            <a:ext cx="1365900" cy="1373700"/>
          </a:xfrm>
          <a:prstGeom prst="rect">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2" name="Google Shape;102;p16"/>
          <p:cNvPicPr preferRelativeResize="0"/>
          <p:nvPr/>
        </p:nvPicPr>
        <p:blipFill>
          <a:blip r:embed="rId3">
            <a:alphaModFix/>
          </a:blip>
          <a:stretch>
            <a:fillRect/>
          </a:stretch>
        </p:blipFill>
        <p:spPr>
          <a:xfrm>
            <a:off x="476247" y="4324400"/>
            <a:ext cx="1238550" cy="1298725"/>
          </a:xfrm>
          <a:prstGeom prst="rect">
            <a:avLst/>
          </a:prstGeom>
          <a:noFill/>
          <a:ln>
            <a:noFill/>
          </a:ln>
        </p:spPr>
      </p:pic>
      <p:pic>
        <p:nvPicPr>
          <p:cNvPr id="103" name="Google Shape;103;p16"/>
          <p:cNvPicPr preferRelativeResize="0"/>
          <p:nvPr/>
        </p:nvPicPr>
        <p:blipFill>
          <a:blip r:embed="rId4">
            <a:alphaModFix/>
          </a:blip>
          <a:stretch>
            <a:fillRect/>
          </a:stretch>
        </p:blipFill>
        <p:spPr>
          <a:xfrm>
            <a:off x="1951574" y="4324388"/>
            <a:ext cx="1120736" cy="1298725"/>
          </a:xfrm>
          <a:prstGeom prst="rect">
            <a:avLst/>
          </a:prstGeom>
          <a:noFill/>
          <a:ln>
            <a:noFill/>
          </a:ln>
        </p:spPr>
      </p:pic>
      <p:pic>
        <p:nvPicPr>
          <p:cNvPr id="104" name="Google Shape;104;p16"/>
          <p:cNvPicPr preferRelativeResize="0"/>
          <p:nvPr/>
        </p:nvPicPr>
        <p:blipFill>
          <a:blip r:embed="rId5">
            <a:alphaModFix/>
          </a:blip>
          <a:stretch>
            <a:fillRect/>
          </a:stretch>
        </p:blipFill>
        <p:spPr>
          <a:xfrm>
            <a:off x="3452975" y="4324388"/>
            <a:ext cx="950741" cy="1298725"/>
          </a:xfrm>
          <a:prstGeom prst="rect">
            <a:avLst/>
          </a:prstGeom>
          <a:noFill/>
          <a:ln>
            <a:noFill/>
          </a:ln>
        </p:spPr>
      </p:pic>
      <p:pic>
        <p:nvPicPr>
          <p:cNvPr id="105" name="Google Shape;105;p16"/>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7"/>
          <p:cNvSpPr/>
          <p:nvPr/>
        </p:nvSpPr>
        <p:spPr>
          <a:xfrm>
            <a:off x="312675" y="943525"/>
            <a:ext cx="5335800" cy="5173200"/>
          </a:xfrm>
          <a:prstGeom prst="rect">
            <a:avLst/>
          </a:prstGeom>
          <a:solidFill>
            <a:srgbClr val="F1ECF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74EA7"/>
              </a:solidFill>
            </a:endParaRPr>
          </a:p>
        </p:txBody>
      </p:sp>
      <p:sp>
        <p:nvSpPr>
          <p:cNvPr id="111" name="Google Shape;111;p17"/>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1: TEAM LOGO AND NAME</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12" name="Google Shape;112;p17"/>
          <p:cNvSpPr txBox="1"/>
          <p:nvPr/>
        </p:nvSpPr>
        <p:spPr>
          <a:xfrm>
            <a:off x="412575" y="1008025"/>
            <a:ext cx="5235900" cy="4117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lang="en">
                <a:solidFill>
                  <a:schemeClr val="dk1"/>
                </a:solidFill>
                <a:latin typeface="Avenir"/>
                <a:ea typeface="Avenir"/>
                <a:cs typeface="Avenir"/>
                <a:sym typeface="Avenir"/>
              </a:rPr>
              <a:t>Remember, at this stage you aren't looking for the finished product.  You are simply looking to explore and develop some ideas to take forward to produce a final design.</a:t>
            </a:r>
            <a:endParaRPr>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a:solidFill>
                  <a:schemeClr val="dk1"/>
                </a:solidFill>
                <a:latin typeface="Avenir"/>
                <a:ea typeface="Avenir"/>
                <a:cs typeface="Avenir"/>
                <a:sym typeface="Avenir"/>
              </a:rPr>
              <a:t>Things to consider when designing a logo</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Char char="●"/>
            </a:pPr>
            <a:r>
              <a:rPr b="1" lang="en">
                <a:solidFill>
                  <a:schemeClr val="dk1"/>
                </a:solidFill>
                <a:latin typeface="Avenir"/>
                <a:ea typeface="Avenir"/>
                <a:cs typeface="Avenir"/>
                <a:sym typeface="Avenir"/>
              </a:rPr>
              <a:t>Less is more. </a:t>
            </a:r>
            <a:r>
              <a:rPr lang="en">
                <a:solidFill>
                  <a:schemeClr val="dk1"/>
                </a:solidFill>
                <a:latin typeface="Avenir"/>
                <a:ea typeface="Avenir"/>
                <a:cs typeface="Avenir"/>
                <a:sym typeface="Avenir"/>
              </a:rPr>
              <a:t>Complex or detailed designs lose readability when reduced in size.</a:t>
            </a:r>
            <a:endParaRPr>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Char char="●"/>
            </a:pPr>
            <a:r>
              <a:rPr b="1" lang="en">
                <a:solidFill>
                  <a:schemeClr val="dk1"/>
                </a:solidFill>
                <a:latin typeface="Avenir"/>
                <a:ea typeface="Avenir"/>
                <a:cs typeface="Avenir"/>
                <a:sym typeface="Avenir"/>
              </a:rPr>
              <a:t>Make it personal. </a:t>
            </a:r>
            <a:r>
              <a:rPr lang="en">
                <a:solidFill>
                  <a:schemeClr val="dk1"/>
                </a:solidFill>
                <a:latin typeface="Avenir"/>
                <a:ea typeface="Avenir"/>
                <a:cs typeface="Avenir"/>
                <a:sym typeface="Avenir"/>
              </a:rPr>
              <a:t>This is your brand, make something close to you.</a:t>
            </a:r>
            <a:endParaRPr>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Char char="●"/>
            </a:pPr>
            <a:r>
              <a:rPr b="1" lang="en">
                <a:solidFill>
                  <a:schemeClr val="dk1"/>
                </a:solidFill>
                <a:latin typeface="Avenir"/>
                <a:ea typeface="Avenir"/>
                <a:cs typeface="Avenir"/>
                <a:sym typeface="Avenir"/>
              </a:rPr>
              <a:t>Be bold. </a:t>
            </a:r>
            <a:r>
              <a:rPr lang="en">
                <a:solidFill>
                  <a:schemeClr val="dk1"/>
                </a:solidFill>
                <a:latin typeface="Avenir"/>
                <a:ea typeface="Avenir"/>
                <a:cs typeface="Avenir"/>
                <a:sym typeface="Avenir"/>
              </a:rPr>
              <a:t>You want your brand to stand out.</a:t>
            </a:r>
            <a:endParaRPr>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Char char="●"/>
            </a:pPr>
            <a:r>
              <a:rPr b="1" lang="en">
                <a:solidFill>
                  <a:schemeClr val="dk1"/>
                </a:solidFill>
                <a:latin typeface="Avenir"/>
                <a:ea typeface="Avenir"/>
                <a:cs typeface="Avenir"/>
                <a:sym typeface="Avenir"/>
              </a:rPr>
              <a:t>Be unique. </a:t>
            </a:r>
            <a:r>
              <a:rPr lang="en">
                <a:solidFill>
                  <a:schemeClr val="dk1"/>
                </a:solidFill>
                <a:latin typeface="Avenir"/>
                <a:ea typeface="Avenir"/>
                <a:cs typeface="Avenir"/>
                <a:sym typeface="Avenir"/>
              </a:rPr>
              <a:t>Esports is fast becoming a saturated industry, set yourself apart.</a:t>
            </a:r>
            <a:endParaRPr>
              <a:solidFill>
                <a:schemeClr val="dk1"/>
              </a:solidFill>
              <a:latin typeface="Avenir"/>
              <a:ea typeface="Avenir"/>
              <a:cs typeface="Avenir"/>
              <a:sym typeface="Avenir"/>
            </a:endParaRPr>
          </a:p>
          <a:p>
            <a:pPr indent="-317500" lvl="0" marL="457200" rtl="0" algn="l">
              <a:lnSpc>
                <a:spcPct val="115000"/>
              </a:lnSpc>
              <a:spcBef>
                <a:spcPts val="0"/>
              </a:spcBef>
              <a:spcAft>
                <a:spcPts val="0"/>
              </a:spcAft>
              <a:buClr>
                <a:schemeClr val="dk1"/>
              </a:buClr>
              <a:buSzPts val="1400"/>
              <a:buChar char="●"/>
            </a:pPr>
            <a:r>
              <a:rPr b="1" lang="en">
                <a:solidFill>
                  <a:schemeClr val="dk1"/>
                </a:solidFill>
                <a:latin typeface="Avenir"/>
                <a:ea typeface="Avenir"/>
                <a:cs typeface="Avenir"/>
                <a:sym typeface="Avenir"/>
              </a:rPr>
              <a:t>Keep it clean. </a:t>
            </a:r>
            <a:r>
              <a:rPr lang="en">
                <a:solidFill>
                  <a:schemeClr val="dk1"/>
                </a:solidFill>
                <a:latin typeface="Avenir"/>
                <a:ea typeface="Avenir"/>
                <a:cs typeface="Avenir"/>
                <a:sym typeface="Avenir"/>
              </a:rPr>
              <a:t>You want your brand to have a positive image, avoid anything offensive/rude.</a:t>
            </a:r>
            <a:endParaRPr b="1" sz="1500" u="sng">
              <a:solidFill>
                <a:schemeClr val="dk1"/>
              </a:solidFill>
              <a:latin typeface="Avenir"/>
              <a:ea typeface="Avenir"/>
              <a:cs typeface="Avenir"/>
              <a:sym typeface="Avenir"/>
            </a:endParaRPr>
          </a:p>
        </p:txBody>
      </p:sp>
      <p:pic>
        <p:nvPicPr>
          <p:cNvPr id="113" name="Google Shape;113;p17"/>
          <p:cNvPicPr preferRelativeResize="0"/>
          <p:nvPr/>
        </p:nvPicPr>
        <p:blipFill>
          <a:blip r:embed="rId3">
            <a:alphaModFix/>
          </a:blip>
          <a:stretch>
            <a:fillRect/>
          </a:stretch>
        </p:blipFill>
        <p:spPr>
          <a:xfrm>
            <a:off x="5779303" y="3504317"/>
            <a:ext cx="2817698" cy="2715849"/>
          </a:xfrm>
          <a:prstGeom prst="rect">
            <a:avLst/>
          </a:prstGeom>
          <a:noFill/>
          <a:ln>
            <a:noFill/>
          </a:ln>
        </p:spPr>
      </p:pic>
      <p:pic>
        <p:nvPicPr>
          <p:cNvPr id="114" name="Google Shape;114;p17"/>
          <p:cNvPicPr preferRelativeResize="0"/>
          <p:nvPr/>
        </p:nvPicPr>
        <p:blipFill>
          <a:blip r:embed="rId4">
            <a:alphaModFix/>
          </a:blip>
          <a:stretch>
            <a:fillRect/>
          </a:stretch>
        </p:blipFill>
        <p:spPr>
          <a:xfrm>
            <a:off x="5779300" y="162174"/>
            <a:ext cx="4271927" cy="4117500"/>
          </a:xfrm>
          <a:prstGeom prst="rect">
            <a:avLst/>
          </a:prstGeom>
          <a:noFill/>
          <a:ln>
            <a:noFill/>
          </a:ln>
        </p:spPr>
      </p:pic>
      <p:pic>
        <p:nvPicPr>
          <p:cNvPr id="115" name="Google Shape;115;p17"/>
          <p:cNvPicPr preferRelativeResize="0"/>
          <p:nvPr/>
        </p:nvPicPr>
        <p:blipFill>
          <a:blip r:embed="rId5">
            <a:alphaModFix/>
          </a:blip>
          <a:stretch>
            <a:fillRect/>
          </a:stretch>
        </p:blipFill>
        <p:spPr>
          <a:xfrm>
            <a:off x="7604550" y="2422063"/>
            <a:ext cx="2817701" cy="2715865"/>
          </a:xfrm>
          <a:prstGeom prst="rect">
            <a:avLst/>
          </a:prstGeom>
          <a:noFill/>
          <a:ln>
            <a:noFill/>
          </a:ln>
        </p:spPr>
      </p:pic>
      <p:pic>
        <p:nvPicPr>
          <p:cNvPr id="116" name="Google Shape;116;p17"/>
          <p:cNvPicPr preferRelativeResize="0"/>
          <p:nvPr/>
        </p:nvPicPr>
        <p:blipFill>
          <a:blip r:embed="rId6">
            <a:alphaModFix/>
          </a:blip>
          <a:stretch>
            <a:fillRect/>
          </a:stretch>
        </p:blipFill>
        <p:spPr>
          <a:xfrm>
            <a:off x="0" y="211"/>
            <a:ext cx="10691999" cy="755957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8"/>
          <p:cNvSpPr txBox="1"/>
          <p:nvPr/>
        </p:nvSpPr>
        <p:spPr>
          <a:xfrm>
            <a:off x="412575" y="313225"/>
            <a:ext cx="9584400" cy="1019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2400">
                <a:solidFill>
                  <a:schemeClr val="dk1"/>
                </a:solidFill>
                <a:latin typeface="Avenir"/>
                <a:ea typeface="Avenir"/>
                <a:cs typeface="Avenir"/>
                <a:sym typeface="Avenir"/>
              </a:rPr>
              <a:t>ACTIVITY 1: TEAM LOGO AND NAME</a:t>
            </a:r>
            <a:endParaRPr b="1" sz="2400">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t/>
            </a:r>
            <a:endParaRPr sz="1100">
              <a:solidFill>
                <a:schemeClr val="dk1"/>
              </a:solidFill>
            </a:endParaRPr>
          </a:p>
          <a:p>
            <a:pPr indent="0" lvl="0" marL="0" rtl="0" algn="l">
              <a:lnSpc>
                <a:spcPct val="115000"/>
              </a:lnSpc>
              <a:spcBef>
                <a:spcPts val="0"/>
              </a:spcBef>
              <a:spcAft>
                <a:spcPts val="0"/>
              </a:spcAft>
              <a:buNone/>
            </a:pPr>
            <a:r>
              <a:t/>
            </a:r>
            <a:endParaRPr/>
          </a:p>
        </p:txBody>
      </p:sp>
      <p:sp>
        <p:nvSpPr>
          <p:cNvPr id="122" name="Google Shape;122;p18"/>
          <p:cNvSpPr/>
          <p:nvPr/>
        </p:nvSpPr>
        <p:spPr>
          <a:xfrm>
            <a:off x="525025" y="1974338"/>
            <a:ext cx="3136500" cy="29115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8"/>
          <p:cNvSpPr/>
          <p:nvPr/>
        </p:nvSpPr>
        <p:spPr>
          <a:xfrm>
            <a:off x="3777750" y="1974338"/>
            <a:ext cx="3136500" cy="29115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8"/>
          <p:cNvSpPr/>
          <p:nvPr/>
        </p:nvSpPr>
        <p:spPr>
          <a:xfrm>
            <a:off x="7030475" y="1974338"/>
            <a:ext cx="3136500" cy="29115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8"/>
          <p:cNvSpPr/>
          <p:nvPr/>
        </p:nvSpPr>
        <p:spPr>
          <a:xfrm>
            <a:off x="525025" y="4961663"/>
            <a:ext cx="3136500" cy="624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8"/>
          <p:cNvSpPr/>
          <p:nvPr/>
        </p:nvSpPr>
        <p:spPr>
          <a:xfrm>
            <a:off x="3777750" y="4961663"/>
            <a:ext cx="3136500" cy="624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8"/>
          <p:cNvSpPr/>
          <p:nvPr/>
        </p:nvSpPr>
        <p:spPr>
          <a:xfrm>
            <a:off x="7030475" y="4961663"/>
            <a:ext cx="3136500" cy="6240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8"/>
          <p:cNvSpPr txBox="1"/>
          <p:nvPr/>
        </p:nvSpPr>
        <p:spPr>
          <a:xfrm>
            <a:off x="412575" y="1008025"/>
            <a:ext cx="5235900" cy="66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a:solidFill>
                <a:schemeClr val="dk1"/>
              </a:solidFill>
              <a:latin typeface="Avenir"/>
              <a:ea typeface="Avenir"/>
              <a:cs typeface="Avenir"/>
              <a:sym typeface="Avenir"/>
            </a:endParaRPr>
          </a:p>
          <a:p>
            <a:pPr indent="0" lvl="0" marL="0" rtl="0" algn="l">
              <a:lnSpc>
                <a:spcPct val="115000"/>
              </a:lnSpc>
              <a:spcBef>
                <a:spcPts val="0"/>
              </a:spcBef>
              <a:spcAft>
                <a:spcPts val="0"/>
              </a:spcAft>
              <a:buNone/>
            </a:pPr>
            <a:r>
              <a:rPr b="1" lang="en" sz="1500" u="sng">
                <a:solidFill>
                  <a:schemeClr val="dk1"/>
                </a:solidFill>
                <a:latin typeface="Avenir"/>
                <a:ea typeface="Avenir"/>
                <a:cs typeface="Avenir"/>
                <a:sym typeface="Avenir"/>
              </a:rPr>
              <a:t>LOGO DESIGN TEMPLATE</a:t>
            </a:r>
            <a:endParaRPr b="1" sz="1800">
              <a:solidFill>
                <a:schemeClr val="dk1"/>
              </a:solidFill>
              <a:latin typeface="Avenir"/>
              <a:ea typeface="Avenir"/>
              <a:cs typeface="Avenir"/>
              <a:sym typeface="Avenir"/>
            </a:endParaRPr>
          </a:p>
        </p:txBody>
      </p:sp>
      <p:sp>
        <p:nvSpPr>
          <p:cNvPr id="129" name="Google Shape;129;p18"/>
          <p:cNvSpPr txBox="1"/>
          <p:nvPr/>
        </p:nvSpPr>
        <p:spPr>
          <a:xfrm>
            <a:off x="537525" y="4922975"/>
            <a:ext cx="3123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Avenir"/>
                <a:ea typeface="Avenir"/>
                <a:cs typeface="Avenir"/>
                <a:sym typeface="Avenir"/>
              </a:rPr>
              <a:t>Team name</a:t>
            </a:r>
            <a:endParaRPr>
              <a:latin typeface="Avenir"/>
              <a:ea typeface="Avenir"/>
              <a:cs typeface="Avenir"/>
              <a:sym typeface="Avenir"/>
            </a:endParaRPr>
          </a:p>
        </p:txBody>
      </p:sp>
      <p:sp>
        <p:nvSpPr>
          <p:cNvPr id="130" name="Google Shape;130;p18"/>
          <p:cNvSpPr txBox="1"/>
          <p:nvPr/>
        </p:nvSpPr>
        <p:spPr>
          <a:xfrm>
            <a:off x="3784050" y="4922975"/>
            <a:ext cx="3123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Avenir"/>
                <a:ea typeface="Avenir"/>
                <a:cs typeface="Avenir"/>
                <a:sym typeface="Avenir"/>
              </a:rPr>
              <a:t>Team name</a:t>
            </a:r>
            <a:endParaRPr>
              <a:latin typeface="Avenir"/>
              <a:ea typeface="Avenir"/>
              <a:cs typeface="Avenir"/>
              <a:sym typeface="Avenir"/>
            </a:endParaRPr>
          </a:p>
        </p:txBody>
      </p:sp>
      <p:sp>
        <p:nvSpPr>
          <p:cNvPr id="131" name="Google Shape;131;p18"/>
          <p:cNvSpPr txBox="1"/>
          <p:nvPr/>
        </p:nvSpPr>
        <p:spPr>
          <a:xfrm>
            <a:off x="7030475" y="4922975"/>
            <a:ext cx="31239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Avenir"/>
                <a:ea typeface="Avenir"/>
                <a:cs typeface="Avenir"/>
                <a:sym typeface="Avenir"/>
              </a:rPr>
              <a:t>Team name</a:t>
            </a:r>
            <a:endParaRPr>
              <a:latin typeface="Avenir"/>
              <a:ea typeface="Avenir"/>
              <a:cs typeface="Avenir"/>
              <a:sym typeface="Avenir"/>
            </a:endParaRPr>
          </a:p>
        </p:txBody>
      </p:sp>
      <p:pic>
        <p:nvPicPr>
          <p:cNvPr id="132" name="Google Shape;132;p18"/>
          <p:cNvPicPr preferRelativeResize="0"/>
          <p:nvPr/>
        </p:nvPicPr>
        <p:blipFill>
          <a:blip r:embed="rId3">
            <a:alphaModFix/>
          </a:blip>
          <a:stretch>
            <a:fillRect/>
          </a:stretch>
        </p:blipFill>
        <p:spPr>
          <a:xfrm>
            <a:off x="0" y="211"/>
            <a:ext cx="10691999" cy="75595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