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7560000" cx="10692000"/>
  <p:notesSz cx="7560000" cy="10692000"/>
  <p:embeddedFontLst>
    <p:embeddedFont>
      <p:font typeface="Roboto"/>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Roboto-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bold.fntdata"/><Relationship Id="rId6" Type="http://schemas.openxmlformats.org/officeDocument/2006/relationships/slide" Target="slides/slide1.xml"/><Relationship Id="rId18" Type="http://schemas.openxmlformats.org/officeDocument/2006/relationships/font" Target="fonts/Roboto-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363e1b8cb0_0_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363e1b8c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1376f57d172_0_262: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1376f57d172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376f57d172_0_28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376f57d172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376f57d172_0_297: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376f57d172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376f57d172_0_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376f57d1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1376f57d172_0_12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1376f57d172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376f57d172_0_63: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376f57d172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376f57d172_0_15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376f57d172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376f57d172_0_16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376f57d172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3617bef23b_0_122: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3617bef23b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3617bef23b_0_134: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3617bef23b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376f57d172_0_24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1376f57d172_0_2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64478" y="1094388"/>
            <a:ext cx="9963000" cy="30168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p:txBody>
      </p:sp>
      <p:sp>
        <p:nvSpPr>
          <p:cNvPr id="11" name="Google Shape;11;p2"/>
          <p:cNvSpPr txBox="1"/>
          <p:nvPr>
            <p:ph idx="1" type="subTitle"/>
          </p:nvPr>
        </p:nvSpPr>
        <p:spPr>
          <a:xfrm>
            <a:off x="364468" y="4165643"/>
            <a:ext cx="9963000" cy="11649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64468" y="1625801"/>
            <a:ext cx="9963000" cy="28860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t>xx%</a:t>
            </a:r>
          </a:p>
        </p:txBody>
      </p:sp>
      <p:sp>
        <p:nvSpPr>
          <p:cNvPr id="46" name="Google Shape;46;p11"/>
          <p:cNvSpPr txBox="1"/>
          <p:nvPr>
            <p:ph idx="1" type="body"/>
          </p:nvPr>
        </p:nvSpPr>
        <p:spPr>
          <a:xfrm>
            <a:off x="364468" y="4633192"/>
            <a:ext cx="9963000" cy="1911900"/>
          </a:xfrm>
          <a:prstGeom prst="rect">
            <a:avLst/>
          </a:prstGeom>
        </p:spPr>
        <p:txBody>
          <a:bodyPr anchorCtr="0" anchor="t" bIns="116050" lIns="116050" spcFirstLastPara="1" rIns="116050" wrap="square" tIns="116050">
            <a:normAutofit/>
          </a:bodyPr>
          <a:lstStyle>
            <a:lvl1pPr indent="-374650" lvl="0" marL="457200" algn="ctr">
              <a:spcBef>
                <a:spcPts val="0"/>
              </a:spcBef>
              <a:spcAft>
                <a:spcPts val="0"/>
              </a:spcAft>
              <a:buSzPts val="2300"/>
              <a:buChar char="●"/>
              <a:defRPr/>
            </a:lvl1pPr>
            <a:lvl2pPr indent="-342900" lvl="1" marL="914400" algn="ctr">
              <a:spcBef>
                <a:spcPts val="0"/>
              </a:spcBef>
              <a:spcAft>
                <a:spcPts val="0"/>
              </a:spcAft>
              <a:buSzPts val="18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64468" y="3161354"/>
            <a:ext cx="9963000" cy="1237200"/>
          </a:xfrm>
          <a:prstGeom prst="rect">
            <a:avLst/>
          </a:prstGeom>
        </p:spPr>
        <p:txBody>
          <a:bodyPr anchorCtr="0" anchor="ctr" bIns="116050" lIns="116050" spcFirstLastPara="1" rIns="116050" wrap="square" tIns="11605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p:txBody>
      </p:sp>
      <p:sp>
        <p:nvSpPr>
          <p:cNvPr id="15" name="Google Shape;15;p3"/>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8" name="Google Shape;18;p4"/>
          <p:cNvSpPr txBox="1"/>
          <p:nvPr>
            <p:ph idx="1" type="body"/>
          </p:nvPr>
        </p:nvSpPr>
        <p:spPr>
          <a:xfrm>
            <a:off x="364468" y="1693927"/>
            <a:ext cx="9963000" cy="5021400"/>
          </a:xfrm>
          <a:prstGeom prst="rect">
            <a:avLst/>
          </a:prstGeom>
        </p:spPr>
        <p:txBody>
          <a:bodyPr anchorCtr="0" anchor="t"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2" name="Google Shape;22;p5"/>
          <p:cNvSpPr txBox="1"/>
          <p:nvPr>
            <p:ph idx="1" type="body"/>
          </p:nvPr>
        </p:nvSpPr>
        <p:spPr>
          <a:xfrm>
            <a:off x="364468"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650483"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7" name="Google Shape;27;p6"/>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64468" y="816630"/>
            <a:ext cx="3283500" cy="1110600"/>
          </a:xfrm>
          <a:prstGeom prst="rect">
            <a:avLst/>
          </a:prstGeom>
        </p:spPr>
        <p:txBody>
          <a:bodyPr anchorCtr="0" anchor="b" bIns="116050" lIns="116050" spcFirstLastPara="1" rIns="116050" wrap="square" tIns="11605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64468" y="2042457"/>
            <a:ext cx="3283500" cy="4673100"/>
          </a:xfrm>
          <a:prstGeom prst="rect">
            <a:avLst/>
          </a:prstGeom>
        </p:spPr>
        <p:txBody>
          <a:bodyPr anchorCtr="0" anchor="t" bIns="116050" lIns="116050" spcFirstLastPara="1" rIns="116050" wrap="square" tIns="11605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73245" y="661638"/>
            <a:ext cx="7445700" cy="6012600"/>
          </a:xfrm>
          <a:prstGeom prst="rect">
            <a:avLst/>
          </a:prstGeom>
        </p:spPr>
        <p:txBody>
          <a:bodyPr anchorCtr="0" anchor="ctr" bIns="116050" lIns="116050" spcFirstLastPara="1" rIns="116050" wrap="square" tIns="11605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p:txBody>
      </p:sp>
      <p:sp>
        <p:nvSpPr>
          <p:cNvPr id="34" name="Google Shape;34;p8"/>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anchorCtr="0" anchor="ctr" bIns="116050" lIns="116050" spcFirstLastPara="1" rIns="116050" wrap="square" tIns="1160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310447" y="1812541"/>
            <a:ext cx="4730100" cy="21786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310447" y="4120005"/>
            <a:ext cx="4730100" cy="18153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p:txBody>
      </p:sp>
      <p:sp>
        <p:nvSpPr>
          <p:cNvPr id="39" name="Google Shape;39;p9"/>
          <p:cNvSpPr txBox="1"/>
          <p:nvPr>
            <p:ph idx="2" type="body"/>
          </p:nvPr>
        </p:nvSpPr>
        <p:spPr>
          <a:xfrm>
            <a:off x="5775715" y="1064257"/>
            <a:ext cx="4486500" cy="5431200"/>
          </a:xfrm>
          <a:prstGeom prst="rect">
            <a:avLst/>
          </a:prstGeom>
        </p:spPr>
        <p:txBody>
          <a:bodyPr anchorCtr="0" anchor="ctr"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64468" y="6218168"/>
            <a:ext cx="7014300" cy="889500"/>
          </a:xfrm>
          <a:prstGeom prst="rect">
            <a:avLst/>
          </a:prstGeom>
        </p:spPr>
        <p:txBody>
          <a:bodyPr anchorCtr="0" anchor="ctr" bIns="116050" lIns="116050" spcFirstLastPara="1" rIns="116050" wrap="square" tIns="116050">
            <a:norm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2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4468" y="654105"/>
            <a:ext cx="9963000" cy="841800"/>
          </a:xfrm>
          <a:prstGeom prst="rect">
            <a:avLst/>
          </a:prstGeom>
          <a:noFill/>
          <a:ln>
            <a:noFill/>
          </a:ln>
        </p:spPr>
        <p:txBody>
          <a:bodyPr anchorCtr="0" anchor="t" bIns="116050" lIns="116050" spcFirstLastPara="1" rIns="116050" wrap="square" tIns="11605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p:txBody>
      </p:sp>
      <p:sp>
        <p:nvSpPr>
          <p:cNvPr id="7" name="Google Shape;7;p1"/>
          <p:cNvSpPr txBox="1"/>
          <p:nvPr>
            <p:ph idx="1" type="body"/>
          </p:nvPr>
        </p:nvSpPr>
        <p:spPr>
          <a:xfrm>
            <a:off x="364468" y="1693927"/>
            <a:ext cx="9963000" cy="5021400"/>
          </a:xfrm>
          <a:prstGeom prst="rect">
            <a:avLst/>
          </a:prstGeom>
          <a:noFill/>
          <a:ln>
            <a:noFill/>
          </a:ln>
        </p:spPr>
        <p:txBody>
          <a:bodyPr anchorCtr="0" anchor="t" bIns="116050" lIns="116050" spcFirstLastPara="1" rIns="116050" wrap="square" tIns="116050">
            <a:norm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0"/>
              </a:spcBef>
              <a:spcAft>
                <a:spcPts val="0"/>
              </a:spcAft>
              <a:buClr>
                <a:schemeClr val="dk2"/>
              </a:buClr>
              <a:buSzPts val="1800"/>
              <a:buChar char="○"/>
              <a:defRPr sz="1800">
                <a:solidFill>
                  <a:schemeClr val="dk2"/>
                </a:solidFill>
              </a:defRPr>
            </a:lvl2pPr>
            <a:lvl3pPr indent="-342900" lvl="2" marL="1371600">
              <a:lnSpc>
                <a:spcPct val="115000"/>
              </a:lnSpc>
              <a:spcBef>
                <a:spcPts val="0"/>
              </a:spcBef>
              <a:spcAft>
                <a:spcPts val="0"/>
              </a:spcAft>
              <a:buClr>
                <a:schemeClr val="dk2"/>
              </a:buClr>
              <a:buSzPts val="1800"/>
              <a:buChar char="■"/>
              <a:defRPr sz="1800">
                <a:solidFill>
                  <a:schemeClr val="dk2"/>
                </a:solidFill>
              </a:defRPr>
            </a:lvl3pPr>
            <a:lvl4pPr indent="-342900" lvl="3" marL="1828800">
              <a:lnSpc>
                <a:spcPct val="115000"/>
              </a:lnSpc>
              <a:spcBef>
                <a:spcPts val="0"/>
              </a:spcBef>
              <a:spcAft>
                <a:spcPts val="0"/>
              </a:spcAft>
              <a:buClr>
                <a:schemeClr val="dk2"/>
              </a:buClr>
              <a:buSzPts val="1800"/>
              <a:buChar char="●"/>
              <a:defRPr sz="1800">
                <a:solidFill>
                  <a:schemeClr val="dk2"/>
                </a:solidFill>
              </a:defRPr>
            </a:lvl4pPr>
            <a:lvl5pPr indent="-342900" lvl="4" marL="2286000">
              <a:lnSpc>
                <a:spcPct val="115000"/>
              </a:lnSpc>
              <a:spcBef>
                <a:spcPts val="0"/>
              </a:spcBef>
              <a:spcAft>
                <a:spcPts val="0"/>
              </a:spcAft>
              <a:buClr>
                <a:schemeClr val="dk2"/>
              </a:buClr>
              <a:buSzPts val="1800"/>
              <a:buChar char="○"/>
              <a:defRPr sz="1800">
                <a:solidFill>
                  <a:schemeClr val="dk2"/>
                </a:solidFill>
              </a:defRPr>
            </a:lvl5pPr>
            <a:lvl6pPr indent="-342900" lvl="5" marL="2743200">
              <a:lnSpc>
                <a:spcPct val="115000"/>
              </a:lnSpc>
              <a:spcBef>
                <a:spcPts val="0"/>
              </a:spcBef>
              <a:spcAft>
                <a:spcPts val="0"/>
              </a:spcAft>
              <a:buClr>
                <a:schemeClr val="dk2"/>
              </a:buClr>
              <a:buSzPts val="1800"/>
              <a:buChar char="■"/>
              <a:defRPr sz="1800">
                <a:solidFill>
                  <a:schemeClr val="dk2"/>
                </a:solidFill>
              </a:defRPr>
            </a:lvl6pPr>
            <a:lvl7pPr indent="-342900" lvl="6" marL="3200400">
              <a:lnSpc>
                <a:spcPct val="115000"/>
              </a:lnSpc>
              <a:spcBef>
                <a:spcPts val="0"/>
              </a:spcBef>
              <a:spcAft>
                <a:spcPts val="0"/>
              </a:spcAft>
              <a:buClr>
                <a:schemeClr val="dk2"/>
              </a:buClr>
              <a:buSzPts val="1800"/>
              <a:buChar char="●"/>
              <a:defRPr sz="1800">
                <a:solidFill>
                  <a:schemeClr val="dk2"/>
                </a:solidFill>
              </a:defRPr>
            </a:lvl7pPr>
            <a:lvl8pPr indent="-342900" lvl="7" marL="3657600">
              <a:lnSpc>
                <a:spcPct val="115000"/>
              </a:lnSpc>
              <a:spcBef>
                <a:spcPts val="0"/>
              </a:spcBef>
              <a:spcAft>
                <a:spcPts val="0"/>
              </a:spcAft>
              <a:buClr>
                <a:schemeClr val="dk2"/>
              </a:buClr>
              <a:buSzPts val="1800"/>
              <a:buChar char="○"/>
              <a:defRPr sz="1800">
                <a:solidFill>
                  <a:schemeClr val="dk2"/>
                </a:solidFill>
              </a:defRPr>
            </a:lvl8pPr>
            <a:lvl9pPr indent="-342900" lvl="8" marL="4114800">
              <a:lnSpc>
                <a:spcPct val="115000"/>
              </a:lnSpc>
              <a:spcBef>
                <a:spcPts val="0"/>
              </a:spcBef>
              <a:spcAft>
                <a:spcPts val="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9906772" y="6854072"/>
            <a:ext cx="641700" cy="578400"/>
          </a:xfrm>
          <a:prstGeom prst="rect">
            <a:avLst/>
          </a:prstGeom>
          <a:noFill/>
          <a:ln>
            <a:noFill/>
          </a:ln>
        </p:spPr>
        <p:txBody>
          <a:bodyPr anchorCtr="0" anchor="ctr" bIns="116050" lIns="116050" spcFirstLastPara="1" rIns="116050" wrap="square" tIns="11605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7.png"/><Relationship Id="rId6" Type="http://schemas.openxmlformats.org/officeDocument/2006/relationships/image" Target="../media/image19.png"/><Relationship Id="rId7"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1.png"/><Relationship Id="rId4" Type="http://schemas.openxmlformats.org/officeDocument/2006/relationships/image" Target="../media/image13.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2.png"/><Relationship Id="rId4" Type="http://schemas.openxmlformats.org/officeDocument/2006/relationships/image" Target="../media/image16.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image" Target="../media/image8.png"/><Relationship Id="rId8"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8.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hyperlink" Target="https://drive.google.com/file/d/1yvl4xZ-RBps2JXQWeVJ0Sw_akYdUvLLJ/view?usp=sharing" TargetMode="External"/><Relationship Id="rId5" Type="http://schemas.openxmlformats.org/officeDocument/2006/relationships/hyperlink" Target="https://drive.google.com/file/d/1_9zlmsETyzTvt4reKo_RNbfUNP8g811f/view?usp=sharingXRFJsIoPLG9K/view?usp=sharing" TargetMode="External"/><Relationship Id="rId6"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drive.google.com/file/d/1yvl4xZ-RBps2JXQWeVJ0Sw_akYdUvLLJ/view?usp=sharing" TargetMode="External"/><Relationship Id="rId4" Type="http://schemas.openxmlformats.org/officeDocument/2006/relationships/hyperlink" Target="https://drive.google.com/file/d/1_9zlmsETyzTvt4reKo_RNbfUNP8g811f/view?usp=sharingXRFJsIoPLG9K/view?usp=sharing" TargetMode="External"/><Relationship Id="rId5" Type="http://schemas.openxmlformats.org/officeDocument/2006/relationships/hyperlink" Target="https://pixlr.com/" TargetMode="External"/><Relationship Id="rId6" Type="http://schemas.openxmlformats.org/officeDocument/2006/relationships/image" Target="../media/image10.png"/><Relationship Id="rId7" Type="http://schemas.openxmlformats.org/officeDocument/2006/relationships/image" Target="../media/image14.png"/><Relationship Id="rId8"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4">
            <a:alphaModFix/>
          </a:blip>
          <a:stretch>
            <a:fillRect/>
          </a:stretch>
        </p:blipFill>
        <p:spPr>
          <a:xfrm>
            <a:off x="0" y="423"/>
            <a:ext cx="10691999" cy="755957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2"/>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65" name="Google Shape;165;p22"/>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66" name="Google Shape;166;p22"/>
          <p:cNvSpPr txBox="1"/>
          <p:nvPr/>
        </p:nvSpPr>
        <p:spPr>
          <a:xfrm>
            <a:off x="412575" y="1008025"/>
            <a:ext cx="4623600" cy="600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LAYER 2: JERSEY MASK</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Masks are a quick and easy way to ‘cut out’ a shape and hide anything that doesn't appear within the shape area.</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This means that any layers created </a:t>
            </a:r>
            <a:r>
              <a:rPr b="1" lang="en" sz="1300" u="sng">
                <a:solidFill>
                  <a:schemeClr val="dk1"/>
                </a:solidFill>
                <a:latin typeface="Avenir"/>
                <a:ea typeface="Avenir"/>
                <a:cs typeface="Avenir"/>
                <a:sym typeface="Avenir"/>
              </a:rPr>
              <a:t>underneath</a:t>
            </a:r>
            <a:r>
              <a:rPr b="1" lang="en" sz="1300">
                <a:solidFill>
                  <a:schemeClr val="dk1"/>
                </a:solidFill>
                <a:latin typeface="Avenir"/>
                <a:ea typeface="Avenir"/>
                <a:cs typeface="Avenir"/>
                <a:sym typeface="Avenir"/>
              </a:rPr>
              <a:t> the mask layer will not exceed it’s edges.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Add another coloured shape layer in between layer 1 and layer 2 - see how this interaction works with the mask layer.</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If you add the new colour shaped layer above the layer mask, you can see how the mask no longer affects the shape and it exceeds the boundaries of the jersey.</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This allows you to have greater control over retaining the shape of your design.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rgbClr val="FF0000"/>
                </a:solidFill>
                <a:latin typeface="Roboto"/>
                <a:ea typeface="Roboto"/>
                <a:cs typeface="Roboto"/>
                <a:sym typeface="Roboto"/>
              </a:rPr>
              <a:t>DO NOT EDIT OR UNLOCK THIS LAYER</a:t>
            </a:r>
            <a:endParaRPr b="1" sz="1300">
              <a:solidFill>
                <a:srgbClr val="FF0000"/>
              </a:solidFill>
              <a:latin typeface="Roboto"/>
              <a:ea typeface="Roboto"/>
              <a:cs typeface="Roboto"/>
              <a:sym typeface="Roboto"/>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167" name="Google Shape;167;p22"/>
          <p:cNvPicPr preferRelativeResize="0"/>
          <p:nvPr/>
        </p:nvPicPr>
        <p:blipFill>
          <a:blip r:embed="rId3">
            <a:alphaModFix/>
          </a:blip>
          <a:stretch>
            <a:fillRect/>
          </a:stretch>
        </p:blipFill>
        <p:spPr>
          <a:xfrm>
            <a:off x="5221174" y="1332931"/>
            <a:ext cx="5263727" cy="1169422"/>
          </a:xfrm>
          <a:prstGeom prst="rect">
            <a:avLst/>
          </a:prstGeom>
          <a:noFill/>
          <a:ln>
            <a:noFill/>
          </a:ln>
        </p:spPr>
      </p:pic>
      <p:sp>
        <p:nvSpPr>
          <p:cNvPr id="168" name="Google Shape;168;p22"/>
          <p:cNvSpPr/>
          <p:nvPr/>
        </p:nvSpPr>
        <p:spPr>
          <a:xfrm>
            <a:off x="7464500" y="2092550"/>
            <a:ext cx="1025400" cy="2733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9" name="Google Shape;169;p22"/>
          <p:cNvPicPr preferRelativeResize="0"/>
          <p:nvPr/>
        </p:nvPicPr>
        <p:blipFill>
          <a:blip r:embed="rId4">
            <a:alphaModFix/>
          </a:blip>
          <a:stretch>
            <a:fillRect/>
          </a:stretch>
        </p:blipFill>
        <p:spPr>
          <a:xfrm>
            <a:off x="5221175" y="1332925"/>
            <a:ext cx="5263726" cy="2702397"/>
          </a:xfrm>
          <a:prstGeom prst="rect">
            <a:avLst/>
          </a:prstGeom>
          <a:noFill/>
          <a:ln>
            <a:noFill/>
          </a:ln>
        </p:spPr>
      </p:pic>
      <p:sp>
        <p:nvSpPr>
          <p:cNvPr id="170" name="Google Shape;170;p22"/>
          <p:cNvSpPr/>
          <p:nvPr/>
        </p:nvSpPr>
        <p:spPr>
          <a:xfrm>
            <a:off x="10190075" y="1960300"/>
            <a:ext cx="294900" cy="3375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2"/>
          <p:cNvSpPr/>
          <p:nvPr/>
        </p:nvSpPr>
        <p:spPr>
          <a:xfrm>
            <a:off x="9451775" y="2125250"/>
            <a:ext cx="738300" cy="2733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2" name="Google Shape;172;p22"/>
          <p:cNvPicPr preferRelativeResize="0"/>
          <p:nvPr/>
        </p:nvPicPr>
        <p:blipFill>
          <a:blip r:embed="rId5">
            <a:alphaModFix/>
          </a:blip>
          <a:stretch>
            <a:fillRect/>
          </a:stretch>
        </p:blipFill>
        <p:spPr>
          <a:xfrm>
            <a:off x="5222618" y="4272623"/>
            <a:ext cx="2564244" cy="1849500"/>
          </a:xfrm>
          <a:prstGeom prst="rect">
            <a:avLst/>
          </a:prstGeom>
          <a:noFill/>
          <a:ln>
            <a:noFill/>
          </a:ln>
        </p:spPr>
      </p:pic>
      <p:sp>
        <p:nvSpPr>
          <p:cNvPr id="173" name="Google Shape;173;p22"/>
          <p:cNvSpPr/>
          <p:nvPr/>
        </p:nvSpPr>
        <p:spPr>
          <a:xfrm>
            <a:off x="7526613" y="4634425"/>
            <a:ext cx="294900" cy="7719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4" name="Google Shape;174;p22"/>
          <p:cNvPicPr preferRelativeResize="0"/>
          <p:nvPr/>
        </p:nvPicPr>
        <p:blipFill>
          <a:blip r:embed="rId6">
            <a:alphaModFix/>
          </a:blip>
          <a:stretch>
            <a:fillRect/>
          </a:stretch>
        </p:blipFill>
        <p:spPr>
          <a:xfrm>
            <a:off x="7920650" y="4277990"/>
            <a:ext cx="2564251" cy="1838724"/>
          </a:xfrm>
          <a:prstGeom prst="rect">
            <a:avLst/>
          </a:prstGeom>
          <a:noFill/>
          <a:ln>
            <a:noFill/>
          </a:ln>
        </p:spPr>
      </p:pic>
      <p:sp>
        <p:nvSpPr>
          <p:cNvPr id="175" name="Google Shape;175;p22"/>
          <p:cNvSpPr/>
          <p:nvPr/>
        </p:nvSpPr>
        <p:spPr>
          <a:xfrm>
            <a:off x="10224663" y="4634425"/>
            <a:ext cx="294900" cy="7719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6" name="Google Shape;176;p22"/>
          <p:cNvPicPr preferRelativeResize="0"/>
          <p:nvPr/>
        </p:nvPicPr>
        <p:blipFill>
          <a:blip r:embed="rId7">
            <a:alphaModFix/>
          </a:blip>
          <a:stretch>
            <a:fillRect/>
          </a:stretch>
        </p:blipFill>
        <p:spPr>
          <a:xfrm>
            <a:off x="0" y="211"/>
            <a:ext cx="10691999" cy="755957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3"/>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82" name="Google Shape;182;p23"/>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83" name="Google Shape;183;p23"/>
          <p:cNvSpPr txBox="1"/>
          <p:nvPr/>
        </p:nvSpPr>
        <p:spPr>
          <a:xfrm>
            <a:off x="412575" y="1008025"/>
            <a:ext cx="4623600" cy="5088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LAYER 3: TOP OVERLAY</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The 3rd layer in this file is a ‘multiply’ layer.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A multiply layer allows any elements underneath it to be visible through it, whilst retaining any linework or detail in the media.</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This will allow you to add different shapes, colours, add logos and any other creative elements whilst retaining the linework of the jersey.  Giving you the freedom to create your design and preserve its detail.</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rgbClr val="FF0000"/>
                </a:solidFill>
                <a:latin typeface="Roboto"/>
                <a:ea typeface="Roboto"/>
                <a:cs typeface="Roboto"/>
                <a:sym typeface="Roboto"/>
              </a:rPr>
              <a:t>DO NOT EDIT OR UNLOCK THIS LAYER</a:t>
            </a:r>
            <a:endParaRPr b="1" sz="1300">
              <a:solidFill>
                <a:srgbClr val="FF0000"/>
              </a:solidFill>
              <a:latin typeface="Roboto"/>
              <a:ea typeface="Roboto"/>
              <a:cs typeface="Roboto"/>
              <a:sym typeface="Roboto"/>
            </a:endParaRPr>
          </a:p>
          <a:p>
            <a:pPr indent="0" lvl="0" marL="0" rtl="0" algn="l">
              <a:lnSpc>
                <a:spcPct val="115000"/>
              </a:lnSpc>
              <a:spcBef>
                <a:spcPts val="0"/>
              </a:spcBef>
              <a:spcAft>
                <a:spcPts val="0"/>
              </a:spcAft>
              <a:buNone/>
            </a:pPr>
            <a:r>
              <a:t/>
            </a:r>
            <a:endParaRPr b="1" sz="1300">
              <a:solidFill>
                <a:srgbClr val="FF0000"/>
              </a:solidFill>
              <a:latin typeface="Roboto"/>
              <a:ea typeface="Roboto"/>
              <a:cs typeface="Roboto"/>
              <a:sym typeface="Roboto"/>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184" name="Google Shape;184;p23"/>
          <p:cNvPicPr preferRelativeResize="0"/>
          <p:nvPr/>
        </p:nvPicPr>
        <p:blipFill>
          <a:blip r:embed="rId3">
            <a:alphaModFix/>
          </a:blip>
          <a:stretch>
            <a:fillRect/>
          </a:stretch>
        </p:blipFill>
        <p:spPr>
          <a:xfrm>
            <a:off x="5221174" y="1332931"/>
            <a:ext cx="5263727" cy="1169422"/>
          </a:xfrm>
          <a:prstGeom prst="rect">
            <a:avLst/>
          </a:prstGeom>
          <a:noFill/>
          <a:ln>
            <a:noFill/>
          </a:ln>
        </p:spPr>
      </p:pic>
      <p:sp>
        <p:nvSpPr>
          <p:cNvPr id="185" name="Google Shape;185;p23"/>
          <p:cNvSpPr/>
          <p:nvPr/>
        </p:nvSpPr>
        <p:spPr>
          <a:xfrm>
            <a:off x="7464500" y="2092550"/>
            <a:ext cx="1025400" cy="2733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3"/>
          <p:cNvSpPr/>
          <p:nvPr/>
        </p:nvSpPr>
        <p:spPr>
          <a:xfrm>
            <a:off x="9451775" y="2125250"/>
            <a:ext cx="738300" cy="2733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7" name="Google Shape;187;p23"/>
          <p:cNvPicPr preferRelativeResize="0"/>
          <p:nvPr/>
        </p:nvPicPr>
        <p:blipFill>
          <a:blip r:embed="rId4">
            <a:alphaModFix/>
          </a:blip>
          <a:stretch>
            <a:fillRect/>
          </a:stretch>
        </p:blipFill>
        <p:spPr>
          <a:xfrm>
            <a:off x="5222618" y="4272623"/>
            <a:ext cx="2564244" cy="1849500"/>
          </a:xfrm>
          <a:prstGeom prst="rect">
            <a:avLst/>
          </a:prstGeom>
          <a:noFill/>
          <a:ln>
            <a:noFill/>
          </a:ln>
        </p:spPr>
      </p:pic>
      <p:pic>
        <p:nvPicPr>
          <p:cNvPr id="188" name="Google Shape;188;p23"/>
          <p:cNvPicPr preferRelativeResize="0"/>
          <p:nvPr/>
        </p:nvPicPr>
        <p:blipFill>
          <a:blip r:embed="rId5">
            <a:alphaModFix/>
          </a:blip>
          <a:stretch>
            <a:fillRect/>
          </a:stretch>
        </p:blipFill>
        <p:spPr>
          <a:xfrm>
            <a:off x="7920650" y="4277990"/>
            <a:ext cx="2564251" cy="1838724"/>
          </a:xfrm>
          <a:prstGeom prst="rect">
            <a:avLst/>
          </a:prstGeom>
          <a:noFill/>
          <a:ln>
            <a:noFill/>
          </a:ln>
        </p:spPr>
      </p:pic>
      <p:pic>
        <p:nvPicPr>
          <p:cNvPr id="189" name="Google Shape;189;p23"/>
          <p:cNvPicPr preferRelativeResize="0"/>
          <p:nvPr/>
        </p:nvPicPr>
        <p:blipFill>
          <a:blip r:embed="rId6">
            <a:alphaModFix/>
          </a:blip>
          <a:stretch>
            <a:fillRect/>
          </a:stretch>
        </p:blipFill>
        <p:spPr>
          <a:xfrm>
            <a:off x="5221175" y="1332925"/>
            <a:ext cx="5263724" cy="2703681"/>
          </a:xfrm>
          <a:prstGeom prst="rect">
            <a:avLst/>
          </a:prstGeom>
          <a:noFill/>
          <a:ln>
            <a:noFill/>
          </a:ln>
        </p:spPr>
      </p:pic>
      <p:sp>
        <p:nvSpPr>
          <p:cNvPr id="190" name="Google Shape;190;p23"/>
          <p:cNvSpPr/>
          <p:nvPr/>
        </p:nvSpPr>
        <p:spPr>
          <a:xfrm>
            <a:off x="10167525" y="1617400"/>
            <a:ext cx="294900" cy="3375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23"/>
          <p:cNvSpPr/>
          <p:nvPr/>
        </p:nvSpPr>
        <p:spPr>
          <a:xfrm>
            <a:off x="9451775" y="1819250"/>
            <a:ext cx="738300" cy="2733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2" name="Google Shape;192;p23"/>
          <p:cNvPicPr preferRelativeResize="0"/>
          <p:nvPr/>
        </p:nvPicPr>
        <p:blipFill>
          <a:blip r:embed="rId7">
            <a:alphaModFix/>
          </a:blip>
          <a:stretch>
            <a:fillRect/>
          </a:stretch>
        </p:blipFill>
        <p:spPr>
          <a:xfrm>
            <a:off x="0" y="211"/>
            <a:ext cx="10691999" cy="755957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4"/>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98" name="Google Shape;198;p24"/>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99" name="Google Shape;199;p24"/>
          <p:cNvSpPr txBox="1"/>
          <p:nvPr/>
        </p:nvSpPr>
        <p:spPr>
          <a:xfrm>
            <a:off x="412575" y="1008025"/>
            <a:ext cx="4623600" cy="6345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Now it’s your turn to create your jersey.  Remember to take a look at the Laserhawk example to see how that has been constructed.  Be creative with how you use shapes and layers to create different patterns or areas for your jersey.</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REMEMBER</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Do not adjust, edit or unlock the mask or multiply layers</a:t>
            </a:r>
            <a:br>
              <a:rPr b="1" lang="en" sz="1300">
                <a:solidFill>
                  <a:schemeClr val="dk1"/>
                </a:solidFill>
                <a:latin typeface="Avenir"/>
                <a:ea typeface="Avenir"/>
                <a:cs typeface="Avenir"/>
                <a:sym typeface="Avenir"/>
              </a:rPr>
            </a:b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Take advantage of masks and always create new shapes or layers below the mask layer for your main jersey design.</a:t>
            </a:r>
            <a:br>
              <a:rPr b="1" lang="en" sz="1300">
                <a:solidFill>
                  <a:schemeClr val="dk1"/>
                </a:solidFill>
                <a:latin typeface="Avenir"/>
                <a:ea typeface="Avenir"/>
                <a:cs typeface="Avenir"/>
                <a:sym typeface="Avenir"/>
              </a:rPr>
            </a:b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You may add sponsor logos, text and other details above the mask and multiply layer but ensure they do not exceed the mask boundary.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rgbClr val="FF0000"/>
              </a:solidFill>
              <a:latin typeface="Roboto"/>
              <a:ea typeface="Roboto"/>
              <a:cs typeface="Roboto"/>
              <a:sym typeface="Roboto"/>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200" name="Google Shape;200;p24"/>
          <p:cNvPicPr preferRelativeResize="0"/>
          <p:nvPr/>
        </p:nvPicPr>
        <p:blipFill>
          <a:blip r:embed="rId3">
            <a:alphaModFix/>
          </a:blip>
          <a:stretch>
            <a:fillRect/>
          </a:stretch>
        </p:blipFill>
        <p:spPr>
          <a:xfrm>
            <a:off x="5262200" y="1332925"/>
            <a:ext cx="5263726" cy="3416954"/>
          </a:xfrm>
          <a:prstGeom prst="rect">
            <a:avLst/>
          </a:prstGeom>
          <a:noFill/>
          <a:ln>
            <a:noFill/>
          </a:ln>
        </p:spPr>
      </p:pic>
      <p:pic>
        <p:nvPicPr>
          <p:cNvPr id="201" name="Google Shape;201;p24"/>
          <p:cNvPicPr preferRelativeResize="0"/>
          <p:nvPr/>
        </p:nvPicPr>
        <p:blipFill rotWithShape="1">
          <a:blip r:embed="rId4">
            <a:alphaModFix/>
          </a:blip>
          <a:srcRect b="21765" l="0" r="0" t="22224"/>
          <a:stretch/>
        </p:blipFill>
        <p:spPr>
          <a:xfrm>
            <a:off x="6029049" y="3937900"/>
            <a:ext cx="4182775" cy="2342849"/>
          </a:xfrm>
          <a:prstGeom prst="rect">
            <a:avLst/>
          </a:prstGeom>
          <a:noFill/>
          <a:ln>
            <a:noFill/>
          </a:ln>
        </p:spPr>
      </p:pic>
      <p:pic>
        <p:nvPicPr>
          <p:cNvPr id="202" name="Google Shape;202;p24"/>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pic>
        <p:nvPicPr>
          <p:cNvPr id="59" name="Google Shape;59;p14"/>
          <p:cNvPicPr preferRelativeResize="0"/>
          <p:nvPr/>
        </p:nvPicPr>
        <p:blipFill>
          <a:blip r:embed="rId3">
            <a:alphaModFix/>
          </a:blip>
          <a:stretch>
            <a:fillRect/>
          </a:stretch>
        </p:blipFill>
        <p:spPr>
          <a:xfrm>
            <a:off x="5489700" y="394134"/>
            <a:ext cx="4516741" cy="4516741"/>
          </a:xfrm>
          <a:prstGeom prst="rect">
            <a:avLst/>
          </a:prstGeom>
          <a:noFill/>
          <a:ln>
            <a:noFill/>
          </a:ln>
        </p:spPr>
      </p:pic>
      <p:sp>
        <p:nvSpPr>
          <p:cNvPr id="60" name="Google Shape;60;p14"/>
          <p:cNvSpPr/>
          <p:nvPr/>
        </p:nvSpPr>
        <p:spPr>
          <a:xfrm>
            <a:off x="287275" y="943525"/>
            <a:ext cx="53613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61" name="Google Shape;61;p14"/>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62" name="Google Shape;62;p14"/>
          <p:cNvSpPr txBox="1"/>
          <p:nvPr/>
        </p:nvSpPr>
        <p:spPr>
          <a:xfrm>
            <a:off x="412575" y="1008025"/>
            <a:ext cx="5235900" cy="4360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600">
                <a:solidFill>
                  <a:schemeClr val="dk1"/>
                </a:solidFill>
                <a:latin typeface="Avenir"/>
                <a:ea typeface="Avenir"/>
                <a:cs typeface="Avenir"/>
                <a:sym typeface="Avenir"/>
              </a:rPr>
              <a:t>A team jersey is a key brand asset to any esports team.  </a:t>
            </a:r>
            <a:endParaRPr b="1" sz="16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6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600">
                <a:solidFill>
                  <a:schemeClr val="dk1"/>
                </a:solidFill>
                <a:latin typeface="Avenir"/>
                <a:ea typeface="Avenir"/>
                <a:cs typeface="Avenir"/>
                <a:sym typeface="Avenir"/>
              </a:rPr>
              <a:t>Not only does it visually represent the teams colours and style.  It has a number of important functions for esports </a:t>
            </a:r>
            <a:r>
              <a:rPr b="1" lang="en" sz="1600">
                <a:solidFill>
                  <a:schemeClr val="dk1"/>
                </a:solidFill>
                <a:latin typeface="Avenir"/>
                <a:ea typeface="Avenir"/>
                <a:cs typeface="Avenir"/>
                <a:sym typeface="Avenir"/>
              </a:rPr>
              <a:t>organisations</a:t>
            </a:r>
            <a:r>
              <a:rPr b="1" lang="en" sz="1600">
                <a:solidFill>
                  <a:schemeClr val="dk1"/>
                </a:solidFill>
                <a:latin typeface="Avenir"/>
                <a:ea typeface="Avenir"/>
                <a:cs typeface="Avenir"/>
                <a:sym typeface="Avenir"/>
              </a:rPr>
              <a:t> as a business.</a:t>
            </a:r>
            <a:endParaRPr b="1" sz="16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600">
              <a:solidFill>
                <a:schemeClr val="dk1"/>
              </a:solidFill>
              <a:latin typeface="Avenir"/>
              <a:ea typeface="Avenir"/>
              <a:cs typeface="Avenir"/>
              <a:sym typeface="Avenir"/>
            </a:endParaRPr>
          </a:p>
          <a:p>
            <a:pPr indent="-330200" lvl="0" marL="457200" rtl="0" algn="l">
              <a:lnSpc>
                <a:spcPct val="115000"/>
              </a:lnSpc>
              <a:spcBef>
                <a:spcPts val="0"/>
              </a:spcBef>
              <a:spcAft>
                <a:spcPts val="0"/>
              </a:spcAft>
              <a:buSzPts val="1600"/>
              <a:buFont typeface="Avenir"/>
              <a:buChar char="●"/>
            </a:pPr>
            <a:r>
              <a:rPr b="1" lang="en" sz="1600">
                <a:solidFill>
                  <a:schemeClr val="dk1"/>
                </a:solidFill>
                <a:latin typeface="Avenir"/>
                <a:ea typeface="Avenir"/>
                <a:cs typeface="Avenir"/>
                <a:sym typeface="Avenir"/>
              </a:rPr>
              <a:t>Visual representation of the brand</a:t>
            </a:r>
            <a:br>
              <a:rPr b="1" lang="en" sz="1600">
                <a:solidFill>
                  <a:schemeClr val="dk1"/>
                </a:solidFill>
                <a:latin typeface="Avenir"/>
                <a:ea typeface="Avenir"/>
                <a:cs typeface="Avenir"/>
                <a:sym typeface="Avenir"/>
              </a:rPr>
            </a:br>
            <a:endParaRPr b="1" sz="1600">
              <a:solidFill>
                <a:schemeClr val="dk1"/>
              </a:solidFill>
              <a:latin typeface="Avenir"/>
              <a:ea typeface="Avenir"/>
              <a:cs typeface="Avenir"/>
              <a:sym typeface="Avenir"/>
            </a:endParaRPr>
          </a:p>
          <a:p>
            <a:pPr indent="-330200" lvl="0" marL="457200" rtl="0" algn="l">
              <a:lnSpc>
                <a:spcPct val="115000"/>
              </a:lnSpc>
              <a:spcBef>
                <a:spcPts val="0"/>
              </a:spcBef>
              <a:spcAft>
                <a:spcPts val="0"/>
              </a:spcAft>
              <a:buClr>
                <a:schemeClr val="dk1"/>
              </a:buClr>
              <a:buSzPts val="1600"/>
              <a:buFont typeface="Avenir"/>
              <a:buChar char="●"/>
            </a:pPr>
            <a:r>
              <a:rPr b="1" lang="en" sz="1600">
                <a:solidFill>
                  <a:schemeClr val="dk1"/>
                </a:solidFill>
                <a:latin typeface="Avenir"/>
                <a:ea typeface="Avenir"/>
                <a:cs typeface="Avenir"/>
                <a:sym typeface="Avenir"/>
              </a:rPr>
              <a:t>Recognisable and unique to your team</a:t>
            </a:r>
            <a:br>
              <a:rPr b="1" lang="en" sz="1600">
                <a:solidFill>
                  <a:schemeClr val="dk1"/>
                </a:solidFill>
                <a:latin typeface="Avenir"/>
                <a:ea typeface="Avenir"/>
                <a:cs typeface="Avenir"/>
                <a:sym typeface="Avenir"/>
              </a:rPr>
            </a:br>
            <a:endParaRPr b="1" sz="1600">
              <a:solidFill>
                <a:schemeClr val="dk1"/>
              </a:solidFill>
              <a:latin typeface="Avenir"/>
              <a:ea typeface="Avenir"/>
              <a:cs typeface="Avenir"/>
              <a:sym typeface="Avenir"/>
            </a:endParaRPr>
          </a:p>
          <a:p>
            <a:pPr indent="-330200" lvl="0" marL="457200" rtl="0" algn="l">
              <a:lnSpc>
                <a:spcPct val="115000"/>
              </a:lnSpc>
              <a:spcBef>
                <a:spcPts val="0"/>
              </a:spcBef>
              <a:spcAft>
                <a:spcPts val="0"/>
              </a:spcAft>
              <a:buClr>
                <a:schemeClr val="dk1"/>
              </a:buClr>
              <a:buSzPts val="1600"/>
              <a:buFont typeface="Avenir"/>
              <a:buChar char="●"/>
            </a:pPr>
            <a:r>
              <a:rPr b="1" lang="en" sz="1600">
                <a:solidFill>
                  <a:schemeClr val="dk1"/>
                </a:solidFill>
                <a:latin typeface="Avenir"/>
                <a:ea typeface="Avenir"/>
                <a:cs typeface="Avenir"/>
                <a:sym typeface="Avenir"/>
              </a:rPr>
              <a:t>Saleable asset for fans to purchase (</a:t>
            </a:r>
            <a:r>
              <a:rPr b="1" lang="en" sz="1600">
                <a:solidFill>
                  <a:schemeClr val="dk1"/>
                </a:solidFill>
                <a:latin typeface="Avenir"/>
                <a:ea typeface="Avenir"/>
                <a:cs typeface="Avenir"/>
                <a:sym typeface="Avenir"/>
              </a:rPr>
              <a:t>merchandise</a:t>
            </a:r>
            <a:r>
              <a:rPr b="1" lang="en" sz="1600">
                <a:solidFill>
                  <a:schemeClr val="dk1"/>
                </a:solidFill>
                <a:latin typeface="Avenir"/>
                <a:ea typeface="Avenir"/>
                <a:cs typeface="Avenir"/>
                <a:sym typeface="Avenir"/>
              </a:rPr>
              <a:t>)</a:t>
            </a:r>
            <a:br>
              <a:rPr b="1" lang="en" sz="1600">
                <a:solidFill>
                  <a:schemeClr val="dk1"/>
                </a:solidFill>
                <a:latin typeface="Avenir"/>
                <a:ea typeface="Avenir"/>
                <a:cs typeface="Avenir"/>
                <a:sym typeface="Avenir"/>
              </a:rPr>
            </a:br>
            <a:endParaRPr b="1" sz="1600">
              <a:solidFill>
                <a:schemeClr val="dk1"/>
              </a:solidFill>
              <a:latin typeface="Avenir"/>
              <a:ea typeface="Avenir"/>
              <a:cs typeface="Avenir"/>
              <a:sym typeface="Avenir"/>
            </a:endParaRPr>
          </a:p>
          <a:p>
            <a:pPr indent="-330200" lvl="0" marL="457200" rtl="0" algn="l">
              <a:lnSpc>
                <a:spcPct val="115000"/>
              </a:lnSpc>
              <a:spcBef>
                <a:spcPts val="0"/>
              </a:spcBef>
              <a:spcAft>
                <a:spcPts val="0"/>
              </a:spcAft>
              <a:buClr>
                <a:schemeClr val="dk1"/>
              </a:buClr>
              <a:buSzPts val="1600"/>
              <a:buFont typeface="Avenir"/>
              <a:buChar char="●"/>
            </a:pPr>
            <a:r>
              <a:rPr b="1" lang="en" sz="1600">
                <a:solidFill>
                  <a:schemeClr val="dk1"/>
                </a:solidFill>
                <a:latin typeface="Avenir"/>
                <a:ea typeface="Avenir"/>
                <a:cs typeface="Avenir"/>
                <a:sym typeface="Avenir"/>
              </a:rPr>
              <a:t>Has retail space for 3rd party sponsors and partners to advertise their own brand.</a:t>
            </a:r>
            <a:endParaRPr b="1" sz="1600">
              <a:solidFill>
                <a:schemeClr val="dk1"/>
              </a:solidFill>
              <a:latin typeface="Avenir"/>
              <a:ea typeface="Avenir"/>
              <a:cs typeface="Avenir"/>
              <a:sym typeface="Avenir"/>
            </a:endParaRPr>
          </a:p>
        </p:txBody>
      </p:sp>
      <p:pic>
        <p:nvPicPr>
          <p:cNvPr id="63" name="Google Shape;63;p14"/>
          <p:cNvPicPr preferRelativeResize="0"/>
          <p:nvPr/>
        </p:nvPicPr>
        <p:blipFill>
          <a:blip r:embed="rId4">
            <a:alphaModFix/>
          </a:blip>
          <a:stretch>
            <a:fillRect/>
          </a:stretch>
        </p:blipFill>
        <p:spPr>
          <a:xfrm>
            <a:off x="7723447" y="3430845"/>
            <a:ext cx="2831104" cy="2831104"/>
          </a:xfrm>
          <a:prstGeom prst="rect">
            <a:avLst/>
          </a:prstGeom>
          <a:noFill/>
          <a:ln>
            <a:noFill/>
          </a:ln>
        </p:spPr>
      </p:pic>
      <p:pic>
        <p:nvPicPr>
          <p:cNvPr id="64" name="Google Shape;64;p14"/>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pic>
        <p:nvPicPr>
          <p:cNvPr id="69" name="Google Shape;69;p15"/>
          <p:cNvPicPr preferRelativeResize="0"/>
          <p:nvPr/>
        </p:nvPicPr>
        <p:blipFill>
          <a:blip r:embed="rId3">
            <a:alphaModFix/>
          </a:blip>
          <a:stretch>
            <a:fillRect/>
          </a:stretch>
        </p:blipFill>
        <p:spPr>
          <a:xfrm>
            <a:off x="3643500" y="955503"/>
            <a:ext cx="3804784" cy="4267611"/>
          </a:xfrm>
          <a:prstGeom prst="rect">
            <a:avLst/>
          </a:prstGeom>
          <a:noFill/>
          <a:ln>
            <a:noFill/>
          </a:ln>
        </p:spPr>
      </p:pic>
      <p:sp>
        <p:nvSpPr>
          <p:cNvPr id="70" name="Google Shape;70;p15"/>
          <p:cNvSpPr/>
          <p:nvPr/>
        </p:nvSpPr>
        <p:spPr>
          <a:xfrm>
            <a:off x="287275" y="943525"/>
            <a:ext cx="35616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71" name="Google Shape;71;p15"/>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pic>
        <p:nvPicPr>
          <p:cNvPr id="72" name="Google Shape;72;p15"/>
          <p:cNvPicPr preferRelativeResize="0"/>
          <p:nvPr/>
        </p:nvPicPr>
        <p:blipFill>
          <a:blip r:embed="rId4">
            <a:alphaModFix/>
          </a:blip>
          <a:stretch>
            <a:fillRect/>
          </a:stretch>
        </p:blipFill>
        <p:spPr>
          <a:xfrm>
            <a:off x="6950525" y="894400"/>
            <a:ext cx="3561600" cy="4351013"/>
          </a:xfrm>
          <a:prstGeom prst="rect">
            <a:avLst/>
          </a:prstGeom>
          <a:noFill/>
          <a:ln>
            <a:noFill/>
          </a:ln>
        </p:spPr>
      </p:pic>
      <p:sp>
        <p:nvSpPr>
          <p:cNvPr id="73" name="Google Shape;73;p15"/>
          <p:cNvSpPr txBox="1"/>
          <p:nvPr/>
        </p:nvSpPr>
        <p:spPr>
          <a:xfrm>
            <a:off x="370516" y="1008025"/>
            <a:ext cx="3478500" cy="510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Jersey</a:t>
            </a:r>
            <a:r>
              <a:rPr b="1" lang="en">
                <a:solidFill>
                  <a:schemeClr val="dk1"/>
                </a:solidFill>
                <a:latin typeface="Avenir"/>
                <a:ea typeface="Avenir"/>
                <a:cs typeface="Avenir"/>
                <a:sym typeface="Avenir"/>
              </a:rPr>
              <a:t> designs can vary in style and colour </a:t>
            </a:r>
            <a:r>
              <a:rPr b="1" lang="en">
                <a:solidFill>
                  <a:schemeClr val="dk1"/>
                </a:solidFill>
                <a:latin typeface="Avenir"/>
                <a:ea typeface="Avenir"/>
                <a:cs typeface="Avenir"/>
                <a:sym typeface="Avenir"/>
              </a:rPr>
              <a:t>across</a:t>
            </a:r>
            <a:r>
              <a:rPr b="1" lang="en">
                <a:solidFill>
                  <a:schemeClr val="dk1"/>
                </a:solidFill>
                <a:latin typeface="Avenir"/>
                <a:ea typeface="Avenir"/>
                <a:cs typeface="Avenir"/>
                <a:sym typeface="Avenir"/>
              </a:rPr>
              <a:t> the wide range of esports teams.</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However there are standard elements to consider when designing an esports jersey.</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TEAM LOGO &amp; NAME</a:t>
            </a:r>
            <a:br>
              <a:rPr b="1" lang="en">
                <a:solidFill>
                  <a:schemeClr val="dk1"/>
                </a:solidFill>
                <a:latin typeface="Avenir"/>
                <a:ea typeface="Avenir"/>
                <a:cs typeface="Avenir"/>
                <a:sym typeface="Avenir"/>
              </a:rPr>
            </a:b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TEAM COLOURS</a:t>
            </a:r>
            <a:br>
              <a:rPr b="1" lang="en">
                <a:solidFill>
                  <a:schemeClr val="dk1"/>
                </a:solidFill>
                <a:latin typeface="Avenir"/>
                <a:ea typeface="Avenir"/>
                <a:cs typeface="Avenir"/>
                <a:sym typeface="Avenir"/>
              </a:rPr>
            </a:b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PLAYER NAME</a:t>
            </a:r>
            <a:br>
              <a:rPr b="1" lang="en">
                <a:solidFill>
                  <a:schemeClr val="dk1"/>
                </a:solidFill>
                <a:latin typeface="Avenir"/>
                <a:ea typeface="Avenir"/>
                <a:cs typeface="Avenir"/>
                <a:sym typeface="Avenir"/>
              </a:rPr>
            </a:b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SPACE FOR SPONSORS</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Take a look at the example jersey from Cloud9.</a:t>
            </a:r>
            <a:endParaRPr b="1">
              <a:solidFill>
                <a:schemeClr val="dk1"/>
              </a:solidFill>
              <a:latin typeface="Avenir"/>
              <a:ea typeface="Avenir"/>
              <a:cs typeface="Avenir"/>
              <a:sym typeface="Avenir"/>
            </a:endParaRPr>
          </a:p>
          <a:p>
            <a:pPr indent="0" lvl="0" marL="457200" rtl="0" algn="l">
              <a:lnSpc>
                <a:spcPct val="115000"/>
              </a:lnSpc>
              <a:spcBef>
                <a:spcPts val="0"/>
              </a:spcBef>
              <a:spcAft>
                <a:spcPts val="0"/>
              </a:spcAft>
              <a:buNone/>
            </a:pPr>
            <a:r>
              <a:t/>
            </a:r>
            <a:endParaRPr b="1">
              <a:solidFill>
                <a:schemeClr val="dk1"/>
              </a:solidFill>
              <a:latin typeface="Avenir"/>
              <a:ea typeface="Avenir"/>
              <a:cs typeface="Avenir"/>
              <a:sym typeface="Avenir"/>
            </a:endParaRPr>
          </a:p>
        </p:txBody>
      </p:sp>
      <p:sp>
        <p:nvSpPr>
          <p:cNvPr id="74" name="Google Shape;74;p15"/>
          <p:cNvSpPr/>
          <p:nvPr/>
        </p:nvSpPr>
        <p:spPr>
          <a:xfrm>
            <a:off x="5623350" y="1637900"/>
            <a:ext cx="424800" cy="3999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5"/>
          <p:cNvSpPr/>
          <p:nvPr/>
        </p:nvSpPr>
        <p:spPr>
          <a:xfrm>
            <a:off x="4613625" y="1696575"/>
            <a:ext cx="424800" cy="3999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5"/>
          <p:cNvSpPr/>
          <p:nvPr/>
        </p:nvSpPr>
        <p:spPr>
          <a:xfrm>
            <a:off x="5840675" y="1161725"/>
            <a:ext cx="424800" cy="3999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5"/>
          <p:cNvSpPr/>
          <p:nvPr/>
        </p:nvSpPr>
        <p:spPr>
          <a:xfrm>
            <a:off x="4681000" y="1161725"/>
            <a:ext cx="424800" cy="3999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5"/>
          <p:cNvSpPr/>
          <p:nvPr/>
        </p:nvSpPr>
        <p:spPr>
          <a:xfrm>
            <a:off x="4564750" y="2203775"/>
            <a:ext cx="1603800" cy="3999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5"/>
          <p:cNvSpPr/>
          <p:nvPr/>
        </p:nvSpPr>
        <p:spPr>
          <a:xfrm>
            <a:off x="7666175" y="1931325"/>
            <a:ext cx="1603800" cy="7161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5"/>
          <p:cNvSpPr/>
          <p:nvPr/>
        </p:nvSpPr>
        <p:spPr>
          <a:xfrm>
            <a:off x="7942775" y="4089300"/>
            <a:ext cx="1050600" cy="3999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5"/>
          <p:cNvSpPr txBox="1"/>
          <p:nvPr/>
        </p:nvSpPr>
        <p:spPr>
          <a:xfrm>
            <a:off x="4689738" y="5223125"/>
            <a:ext cx="2124300" cy="8313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Avenir"/>
              <a:buAutoNum type="arabicPeriod"/>
            </a:pPr>
            <a:r>
              <a:rPr b="1" lang="en">
                <a:latin typeface="Avenir"/>
                <a:ea typeface="Avenir"/>
                <a:cs typeface="Avenir"/>
                <a:sym typeface="Avenir"/>
              </a:rPr>
              <a:t>Team logo</a:t>
            </a:r>
            <a:endParaRPr b="1">
              <a:latin typeface="Avenir"/>
              <a:ea typeface="Avenir"/>
              <a:cs typeface="Avenir"/>
              <a:sym typeface="Avenir"/>
            </a:endParaRPr>
          </a:p>
          <a:p>
            <a:pPr indent="-317500" lvl="0" marL="457200" rtl="0" algn="l">
              <a:spcBef>
                <a:spcPts val="0"/>
              </a:spcBef>
              <a:spcAft>
                <a:spcPts val="0"/>
              </a:spcAft>
              <a:buSzPts val="1400"/>
              <a:buFont typeface="Avenir"/>
              <a:buAutoNum type="arabicPeriod"/>
            </a:pPr>
            <a:r>
              <a:rPr b="1" lang="en">
                <a:latin typeface="Avenir"/>
                <a:ea typeface="Avenir"/>
                <a:cs typeface="Avenir"/>
                <a:sym typeface="Avenir"/>
              </a:rPr>
              <a:t>Manufacturer</a:t>
            </a:r>
            <a:endParaRPr b="1">
              <a:latin typeface="Avenir"/>
              <a:ea typeface="Avenir"/>
              <a:cs typeface="Avenir"/>
              <a:sym typeface="Avenir"/>
            </a:endParaRPr>
          </a:p>
          <a:p>
            <a:pPr indent="-317500" lvl="0" marL="457200" rtl="0" algn="l">
              <a:spcBef>
                <a:spcPts val="0"/>
              </a:spcBef>
              <a:spcAft>
                <a:spcPts val="0"/>
              </a:spcAft>
              <a:buSzPts val="1400"/>
              <a:buFont typeface="Avenir"/>
              <a:buAutoNum type="arabicPeriod"/>
            </a:pPr>
            <a:r>
              <a:rPr b="1" lang="en">
                <a:latin typeface="Avenir"/>
                <a:ea typeface="Avenir"/>
                <a:cs typeface="Avenir"/>
                <a:sym typeface="Avenir"/>
              </a:rPr>
              <a:t>Main sponsor</a:t>
            </a:r>
            <a:endParaRPr b="1">
              <a:latin typeface="Avenir"/>
              <a:ea typeface="Avenir"/>
              <a:cs typeface="Avenir"/>
              <a:sym typeface="Avenir"/>
            </a:endParaRPr>
          </a:p>
        </p:txBody>
      </p:sp>
      <p:sp>
        <p:nvSpPr>
          <p:cNvPr id="82" name="Google Shape;82;p15"/>
          <p:cNvSpPr txBox="1"/>
          <p:nvPr/>
        </p:nvSpPr>
        <p:spPr>
          <a:xfrm>
            <a:off x="7563125" y="5223125"/>
            <a:ext cx="2949000" cy="8313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Avenir"/>
              <a:buAutoNum type="arabicPeriod" startAt="4"/>
            </a:pPr>
            <a:r>
              <a:rPr b="1" lang="en">
                <a:latin typeface="Avenir"/>
                <a:ea typeface="Avenir"/>
                <a:cs typeface="Avenir"/>
                <a:sym typeface="Avenir"/>
              </a:rPr>
              <a:t>Other sponsors</a:t>
            </a:r>
            <a:endParaRPr b="1">
              <a:latin typeface="Avenir"/>
              <a:ea typeface="Avenir"/>
              <a:cs typeface="Avenir"/>
              <a:sym typeface="Avenir"/>
            </a:endParaRPr>
          </a:p>
          <a:p>
            <a:pPr indent="-317500" lvl="0" marL="457200" rtl="0" algn="l">
              <a:spcBef>
                <a:spcPts val="0"/>
              </a:spcBef>
              <a:spcAft>
                <a:spcPts val="0"/>
              </a:spcAft>
              <a:buSzPts val="1400"/>
              <a:buFont typeface="Avenir"/>
              <a:buAutoNum type="arabicPeriod" startAt="4"/>
            </a:pPr>
            <a:r>
              <a:rPr b="1" lang="en">
                <a:latin typeface="Avenir"/>
                <a:ea typeface="Avenir"/>
                <a:cs typeface="Avenir"/>
                <a:sym typeface="Avenir"/>
              </a:rPr>
              <a:t>Player name (area)</a:t>
            </a:r>
            <a:endParaRPr b="1">
              <a:latin typeface="Avenir"/>
              <a:ea typeface="Avenir"/>
              <a:cs typeface="Avenir"/>
              <a:sym typeface="Avenir"/>
            </a:endParaRPr>
          </a:p>
          <a:p>
            <a:pPr indent="-317500" lvl="0" marL="457200" rtl="0" algn="l">
              <a:spcBef>
                <a:spcPts val="0"/>
              </a:spcBef>
              <a:spcAft>
                <a:spcPts val="0"/>
              </a:spcAft>
              <a:buSzPts val="1400"/>
              <a:buFont typeface="Avenir"/>
              <a:buAutoNum type="arabicPeriod" startAt="4"/>
            </a:pPr>
            <a:r>
              <a:rPr b="1" lang="en">
                <a:latin typeface="Avenir"/>
                <a:ea typeface="Avenir"/>
                <a:cs typeface="Avenir"/>
                <a:sym typeface="Avenir"/>
              </a:rPr>
              <a:t>Team name (optional)</a:t>
            </a:r>
            <a:endParaRPr b="1">
              <a:latin typeface="Avenir"/>
              <a:ea typeface="Avenir"/>
              <a:cs typeface="Avenir"/>
              <a:sym typeface="Avenir"/>
            </a:endParaRPr>
          </a:p>
        </p:txBody>
      </p:sp>
      <p:sp>
        <p:nvSpPr>
          <p:cNvPr id="83" name="Google Shape;83;p15"/>
          <p:cNvSpPr/>
          <p:nvPr/>
        </p:nvSpPr>
        <p:spPr>
          <a:xfrm>
            <a:off x="7766125" y="1432175"/>
            <a:ext cx="1603800" cy="3999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5"/>
          <p:cNvSpPr txBox="1"/>
          <p:nvPr/>
        </p:nvSpPr>
        <p:spPr>
          <a:xfrm>
            <a:off x="5391550" y="1637600"/>
            <a:ext cx="257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0000"/>
                </a:solidFill>
                <a:highlight>
                  <a:schemeClr val="lt1"/>
                </a:highlight>
                <a:latin typeface="Avenir"/>
                <a:ea typeface="Avenir"/>
                <a:cs typeface="Avenir"/>
                <a:sym typeface="Avenir"/>
              </a:rPr>
              <a:t>1</a:t>
            </a:r>
            <a:endParaRPr b="1">
              <a:solidFill>
                <a:srgbClr val="FF0000"/>
              </a:solidFill>
              <a:highlight>
                <a:schemeClr val="lt1"/>
              </a:highlight>
              <a:latin typeface="Avenir"/>
              <a:ea typeface="Avenir"/>
              <a:cs typeface="Avenir"/>
              <a:sym typeface="Avenir"/>
            </a:endParaRPr>
          </a:p>
        </p:txBody>
      </p:sp>
      <p:sp>
        <p:nvSpPr>
          <p:cNvPr id="85" name="Google Shape;85;p15"/>
          <p:cNvSpPr txBox="1"/>
          <p:nvPr/>
        </p:nvSpPr>
        <p:spPr>
          <a:xfrm>
            <a:off x="4376275" y="1696425"/>
            <a:ext cx="257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0000"/>
                </a:solidFill>
                <a:highlight>
                  <a:schemeClr val="lt1"/>
                </a:highlight>
                <a:latin typeface="Avenir"/>
                <a:ea typeface="Avenir"/>
                <a:cs typeface="Avenir"/>
                <a:sym typeface="Avenir"/>
              </a:rPr>
              <a:t>2</a:t>
            </a:r>
            <a:endParaRPr b="1">
              <a:solidFill>
                <a:srgbClr val="FF0000"/>
              </a:solidFill>
              <a:highlight>
                <a:schemeClr val="lt1"/>
              </a:highlight>
              <a:latin typeface="Avenir"/>
              <a:ea typeface="Avenir"/>
              <a:cs typeface="Avenir"/>
              <a:sym typeface="Avenir"/>
            </a:endParaRPr>
          </a:p>
        </p:txBody>
      </p:sp>
      <p:sp>
        <p:nvSpPr>
          <p:cNvPr id="86" name="Google Shape;86;p15"/>
          <p:cNvSpPr txBox="1"/>
          <p:nvPr/>
        </p:nvSpPr>
        <p:spPr>
          <a:xfrm>
            <a:off x="4332700" y="2203625"/>
            <a:ext cx="257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0000"/>
                </a:solidFill>
                <a:highlight>
                  <a:schemeClr val="lt1"/>
                </a:highlight>
                <a:latin typeface="Avenir"/>
                <a:ea typeface="Avenir"/>
                <a:cs typeface="Avenir"/>
                <a:sym typeface="Avenir"/>
              </a:rPr>
              <a:t>3</a:t>
            </a:r>
            <a:endParaRPr b="1">
              <a:solidFill>
                <a:srgbClr val="FF0000"/>
              </a:solidFill>
              <a:highlight>
                <a:schemeClr val="lt1"/>
              </a:highlight>
              <a:latin typeface="Avenir"/>
              <a:ea typeface="Avenir"/>
              <a:cs typeface="Avenir"/>
              <a:sym typeface="Avenir"/>
            </a:endParaRPr>
          </a:p>
        </p:txBody>
      </p:sp>
      <p:sp>
        <p:nvSpPr>
          <p:cNvPr id="87" name="Google Shape;87;p15"/>
          <p:cNvSpPr txBox="1"/>
          <p:nvPr/>
        </p:nvSpPr>
        <p:spPr>
          <a:xfrm>
            <a:off x="5076225" y="1161575"/>
            <a:ext cx="257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0000"/>
                </a:solidFill>
                <a:highlight>
                  <a:schemeClr val="lt1"/>
                </a:highlight>
                <a:latin typeface="Avenir"/>
                <a:ea typeface="Avenir"/>
                <a:cs typeface="Avenir"/>
                <a:sym typeface="Avenir"/>
              </a:rPr>
              <a:t>4</a:t>
            </a:r>
            <a:endParaRPr b="1">
              <a:solidFill>
                <a:srgbClr val="FF0000"/>
              </a:solidFill>
              <a:highlight>
                <a:schemeClr val="lt1"/>
              </a:highlight>
              <a:latin typeface="Avenir"/>
              <a:ea typeface="Avenir"/>
              <a:cs typeface="Avenir"/>
              <a:sym typeface="Avenir"/>
            </a:endParaRPr>
          </a:p>
        </p:txBody>
      </p:sp>
      <p:sp>
        <p:nvSpPr>
          <p:cNvPr id="88" name="Google Shape;88;p15"/>
          <p:cNvSpPr txBox="1"/>
          <p:nvPr/>
        </p:nvSpPr>
        <p:spPr>
          <a:xfrm>
            <a:off x="5623350" y="1161575"/>
            <a:ext cx="257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0000"/>
                </a:solidFill>
                <a:highlight>
                  <a:schemeClr val="lt1"/>
                </a:highlight>
                <a:latin typeface="Avenir"/>
                <a:ea typeface="Avenir"/>
                <a:cs typeface="Avenir"/>
                <a:sym typeface="Avenir"/>
              </a:rPr>
              <a:t>4</a:t>
            </a:r>
            <a:endParaRPr b="1">
              <a:solidFill>
                <a:srgbClr val="FF0000"/>
              </a:solidFill>
              <a:highlight>
                <a:schemeClr val="lt1"/>
              </a:highlight>
              <a:latin typeface="Avenir"/>
              <a:ea typeface="Avenir"/>
              <a:cs typeface="Avenir"/>
              <a:sym typeface="Avenir"/>
            </a:endParaRPr>
          </a:p>
        </p:txBody>
      </p:sp>
      <p:sp>
        <p:nvSpPr>
          <p:cNvPr id="89" name="Google Shape;89;p15"/>
          <p:cNvSpPr txBox="1"/>
          <p:nvPr/>
        </p:nvSpPr>
        <p:spPr>
          <a:xfrm>
            <a:off x="9204750" y="2133125"/>
            <a:ext cx="257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0000"/>
                </a:solidFill>
                <a:highlight>
                  <a:schemeClr val="lt1"/>
                </a:highlight>
                <a:latin typeface="Avenir"/>
                <a:ea typeface="Avenir"/>
                <a:cs typeface="Avenir"/>
                <a:sym typeface="Avenir"/>
              </a:rPr>
              <a:t>4</a:t>
            </a:r>
            <a:endParaRPr b="1">
              <a:solidFill>
                <a:srgbClr val="FF0000"/>
              </a:solidFill>
              <a:highlight>
                <a:schemeClr val="lt1"/>
              </a:highlight>
              <a:latin typeface="Avenir"/>
              <a:ea typeface="Avenir"/>
              <a:cs typeface="Avenir"/>
              <a:sym typeface="Avenir"/>
            </a:endParaRPr>
          </a:p>
        </p:txBody>
      </p:sp>
      <p:sp>
        <p:nvSpPr>
          <p:cNvPr id="90" name="Google Shape;90;p15"/>
          <p:cNvSpPr txBox="1"/>
          <p:nvPr/>
        </p:nvSpPr>
        <p:spPr>
          <a:xfrm>
            <a:off x="9308075" y="1432025"/>
            <a:ext cx="257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0000"/>
                </a:solidFill>
                <a:highlight>
                  <a:schemeClr val="lt1"/>
                </a:highlight>
                <a:latin typeface="Avenir"/>
                <a:ea typeface="Avenir"/>
                <a:cs typeface="Avenir"/>
                <a:sym typeface="Avenir"/>
              </a:rPr>
              <a:t>5</a:t>
            </a:r>
            <a:endParaRPr b="1">
              <a:solidFill>
                <a:srgbClr val="FF0000"/>
              </a:solidFill>
              <a:highlight>
                <a:schemeClr val="lt1"/>
              </a:highlight>
              <a:latin typeface="Avenir"/>
              <a:ea typeface="Avenir"/>
              <a:cs typeface="Avenir"/>
              <a:sym typeface="Avenir"/>
            </a:endParaRPr>
          </a:p>
        </p:txBody>
      </p:sp>
      <p:sp>
        <p:nvSpPr>
          <p:cNvPr id="91" name="Google Shape;91;p15"/>
          <p:cNvSpPr txBox="1"/>
          <p:nvPr/>
        </p:nvSpPr>
        <p:spPr>
          <a:xfrm>
            <a:off x="8947650" y="4089150"/>
            <a:ext cx="257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0000"/>
                </a:solidFill>
                <a:highlight>
                  <a:schemeClr val="lt1"/>
                </a:highlight>
                <a:latin typeface="Avenir"/>
                <a:ea typeface="Avenir"/>
                <a:cs typeface="Avenir"/>
                <a:sym typeface="Avenir"/>
              </a:rPr>
              <a:t>6</a:t>
            </a:r>
            <a:endParaRPr b="1">
              <a:solidFill>
                <a:srgbClr val="FF0000"/>
              </a:solidFill>
              <a:highlight>
                <a:schemeClr val="lt1"/>
              </a:highlight>
              <a:latin typeface="Avenir"/>
              <a:ea typeface="Avenir"/>
              <a:cs typeface="Avenir"/>
              <a:sym typeface="Avenir"/>
            </a:endParaRPr>
          </a:p>
        </p:txBody>
      </p:sp>
      <p:pic>
        <p:nvPicPr>
          <p:cNvPr id="92" name="Google Shape;92;p15"/>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6"/>
          <p:cNvSpPr/>
          <p:nvPr/>
        </p:nvSpPr>
        <p:spPr>
          <a:xfrm>
            <a:off x="4863600" y="1008025"/>
            <a:ext cx="53358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98" name="Google Shape;98;p16"/>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99" name="Google Shape;99;p16"/>
          <p:cNvSpPr txBox="1"/>
          <p:nvPr/>
        </p:nvSpPr>
        <p:spPr>
          <a:xfrm>
            <a:off x="412575" y="1008025"/>
            <a:ext cx="5235900" cy="252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Jersey</a:t>
            </a:r>
            <a:r>
              <a:rPr b="1" lang="en" sz="1500" u="sng">
                <a:solidFill>
                  <a:schemeClr val="dk1"/>
                </a:solidFill>
                <a:latin typeface="Avenir"/>
                <a:ea typeface="Avenir"/>
                <a:cs typeface="Avenir"/>
                <a:sym typeface="Avenir"/>
              </a:rPr>
              <a:t> Concepts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Materials and equipment needed</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Jersey design template</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Pencils (</a:t>
            </a:r>
            <a:r>
              <a:rPr b="1" lang="en" sz="1500">
                <a:solidFill>
                  <a:schemeClr val="dk1"/>
                </a:solidFill>
                <a:latin typeface="Avenir"/>
                <a:ea typeface="Avenir"/>
                <a:cs typeface="Avenir"/>
                <a:sym typeface="Avenir"/>
              </a:rPr>
              <a:t>Standard and </a:t>
            </a:r>
            <a:r>
              <a:rPr b="1" lang="en" sz="1500">
                <a:solidFill>
                  <a:schemeClr val="dk1"/>
                </a:solidFill>
                <a:latin typeface="Avenir"/>
                <a:ea typeface="Avenir"/>
                <a:cs typeface="Avenir"/>
                <a:sym typeface="Avenir"/>
              </a:rPr>
              <a:t>colour)</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Pen and colour markers</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Erasers</a:t>
            </a:r>
            <a:endParaRPr b="1" sz="1800">
              <a:solidFill>
                <a:schemeClr val="dk1"/>
              </a:solidFill>
              <a:latin typeface="Avenir"/>
              <a:ea typeface="Avenir"/>
              <a:cs typeface="Avenir"/>
              <a:sym typeface="Avenir"/>
            </a:endParaRPr>
          </a:p>
        </p:txBody>
      </p:sp>
      <p:sp>
        <p:nvSpPr>
          <p:cNvPr id="100" name="Google Shape;100;p16"/>
          <p:cNvSpPr txBox="1"/>
          <p:nvPr/>
        </p:nvSpPr>
        <p:spPr>
          <a:xfrm>
            <a:off x="4913550" y="1008025"/>
            <a:ext cx="5235900" cy="4560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Using pencil, sketch a your jersey design within the jersey design template.  Then, colour your designs in using either colour pencils or markers.</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Consider the </a:t>
            </a:r>
            <a:r>
              <a:rPr b="1" lang="en">
                <a:solidFill>
                  <a:schemeClr val="dk1"/>
                </a:solidFill>
                <a:latin typeface="Avenir"/>
                <a:ea typeface="Avenir"/>
                <a:cs typeface="Avenir"/>
                <a:sym typeface="Avenir"/>
              </a:rPr>
              <a:t>team colours and branding you have already chosen for your esports brand.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Think about the spacing and areas of your jersey design.  Reflecting on the Cloud9 example,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Other sections of the jersey can be utlised for design elements and/or sponsors</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Shoulders</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Colars</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Sleeves</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Waist</a:t>
            </a:r>
            <a:endParaRPr b="1">
              <a:solidFill>
                <a:schemeClr val="dk1"/>
              </a:solidFill>
              <a:latin typeface="Avenir"/>
              <a:ea typeface="Avenir"/>
              <a:cs typeface="Avenir"/>
              <a:sym typeface="Avenir"/>
            </a:endParaRPr>
          </a:p>
        </p:txBody>
      </p:sp>
      <p:pic>
        <p:nvPicPr>
          <p:cNvPr id="101" name="Google Shape;101;p16"/>
          <p:cNvPicPr preferRelativeResize="0"/>
          <p:nvPr/>
        </p:nvPicPr>
        <p:blipFill rotWithShape="1">
          <a:blip r:embed="rId3">
            <a:alphaModFix/>
          </a:blip>
          <a:srcRect b="12577" l="0" r="0" t="5374"/>
          <a:stretch/>
        </p:blipFill>
        <p:spPr>
          <a:xfrm>
            <a:off x="683714" y="3780000"/>
            <a:ext cx="3552585" cy="1943924"/>
          </a:xfrm>
          <a:prstGeom prst="rect">
            <a:avLst/>
          </a:prstGeom>
          <a:noFill/>
          <a:ln cap="flat" cmpd="sng" w="38100">
            <a:solidFill>
              <a:srgbClr val="000000"/>
            </a:solidFill>
            <a:prstDash val="solid"/>
            <a:round/>
            <a:headEnd len="sm" w="sm" type="none"/>
            <a:tailEnd len="sm" w="sm" type="none"/>
          </a:ln>
        </p:spPr>
      </p:pic>
      <p:pic>
        <p:nvPicPr>
          <p:cNvPr id="102" name="Google Shape;102;p16"/>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7"/>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08" name="Google Shape;108;p17"/>
          <p:cNvSpPr txBox="1"/>
          <p:nvPr/>
        </p:nvSpPr>
        <p:spPr>
          <a:xfrm>
            <a:off x="412575" y="1008025"/>
            <a:ext cx="5235900" cy="66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EXAMPLE DESIGNS FROM OTHER STUDENTS</a:t>
            </a:r>
            <a:endParaRPr b="1" sz="1800">
              <a:solidFill>
                <a:schemeClr val="dk1"/>
              </a:solidFill>
              <a:latin typeface="Avenir"/>
              <a:ea typeface="Avenir"/>
              <a:cs typeface="Avenir"/>
              <a:sym typeface="Avenir"/>
            </a:endParaRPr>
          </a:p>
        </p:txBody>
      </p:sp>
      <p:pic>
        <p:nvPicPr>
          <p:cNvPr id="109" name="Google Shape;109;p17"/>
          <p:cNvPicPr preferRelativeResize="0"/>
          <p:nvPr/>
        </p:nvPicPr>
        <p:blipFill rotWithShape="1">
          <a:blip r:embed="rId3">
            <a:alphaModFix/>
          </a:blip>
          <a:srcRect b="12577" l="6005" r="12943" t="5374"/>
          <a:stretch/>
        </p:blipFill>
        <p:spPr>
          <a:xfrm>
            <a:off x="836925" y="1819500"/>
            <a:ext cx="2953624" cy="1994000"/>
          </a:xfrm>
          <a:prstGeom prst="rect">
            <a:avLst/>
          </a:prstGeom>
          <a:noFill/>
          <a:ln cap="flat" cmpd="sng" w="9525">
            <a:solidFill>
              <a:srgbClr val="000000"/>
            </a:solidFill>
            <a:prstDash val="solid"/>
            <a:round/>
            <a:headEnd len="sm" w="sm" type="none"/>
            <a:tailEnd len="sm" w="sm" type="none"/>
          </a:ln>
        </p:spPr>
      </p:pic>
      <p:pic>
        <p:nvPicPr>
          <p:cNvPr id="110" name="Google Shape;110;p17"/>
          <p:cNvPicPr preferRelativeResize="0"/>
          <p:nvPr/>
        </p:nvPicPr>
        <p:blipFill>
          <a:blip r:embed="rId4">
            <a:alphaModFix/>
          </a:blip>
          <a:stretch>
            <a:fillRect/>
          </a:stretch>
        </p:blipFill>
        <p:spPr>
          <a:xfrm>
            <a:off x="4031397" y="1818550"/>
            <a:ext cx="2989882" cy="1994007"/>
          </a:xfrm>
          <a:prstGeom prst="rect">
            <a:avLst/>
          </a:prstGeom>
          <a:noFill/>
          <a:ln cap="flat" cmpd="sng" w="9525">
            <a:solidFill>
              <a:schemeClr val="dk1"/>
            </a:solidFill>
            <a:prstDash val="solid"/>
            <a:round/>
            <a:headEnd len="sm" w="sm" type="none"/>
            <a:tailEnd len="sm" w="sm" type="none"/>
          </a:ln>
        </p:spPr>
      </p:pic>
      <p:pic>
        <p:nvPicPr>
          <p:cNvPr id="111" name="Google Shape;111;p17"/>
          <p:cNvPicPr preferRelativeResize="0"/>
          <p:nvPr/>
        </p:nvPicPr>
        <p:blipFill>
          <a:blip r:embed="rId5">
            <a:alphaModFix/>
          </a:blip>
          <a:stretch>
            <a:fillRect/>
          </a:stretch>
        </p:blipFill>
        <p:spPr>
          <a:xfrm rot="5400000">
            <a:off x="6557011" y="2531513"/>
            <a:ext cx="4230701" cy="2820476"/>
          </a:xfrm>
          <a:prstGeom prst="rect">
            <a:avLst/>
          </a:prstGeom>
          <a:noFill/>
          <a:ln cap="flat" cmpd="sng" w="9525">
            <a:solidFill>
              <a:schemeClr val="dk1"/>
            </a:solidFill>
            <a:prstDash val="solid"/>
            <a:round/>
            <a:headEnd len="sm" w="sm" type="none"/>
            <a:tailEnd len="sm" w="sm" type="none"/>
          </a:ln>
        </p:spPr>
      </p:pic>
      <p:pic>
        <p:nvPicPr>
          <p:cNvPr id="112" name="Google Shape;112;p17"/>
          <p:cNvPicPr preferRelativeResize="0"/>
          <p:nvPr/>
        </p:nvPicPr>
        <p:blipFill>
          <a:blip r:embed="rId6">
            <a:alphaModFix/>
          </a:blip>
          <a:stretch>
            <a:fillRect/>
          </a:stretch>
        </p:blipFill>
        <p:spPr>
          <a:xfrm rot="5400000">
            <a:off x="1328007" y="3601469"/>
            <a:ext cx="1971459" cy="2953603"/>
          </a:xfrm>
          <a:prstGeom prst="rect">
            <a:avLst/>
          </a:prstGeom>
          <a:noFill/>
          <a:ln cap="flat" cmpd="sng" w="9525">
            <a:solidFill>
              <a:schemeClr val="dk1"/>
            </a:solidFill>
            <a:prstDash val="solid"/>
            <a:round/>
            <a:headEnd len="sm" w="sm" type="none"/>
            <a:tailEnd len="sm" w="sm" type="none"/>
          </a:ln>
        </p:spPr>
      </p:pic>
      <p:pic>
        <p:nvPicPr>
          <p:cNvPr id="113" name="Google Shape;113;p17"/>
          <p:cNvPicPr preferRelativeResize="0"/>
          <p:nvPr/>
        </p:nvPicPr>
        <p:blipFill>
          <a:blip r:embed="rId7">
            <a:alphaModFix/>
          </a:blip>
          <a:stretch>
            <a:fillRect/>
          </a:stretch>
        </p:blipFill>
        <p:spPr>
          <a:xfrm rot="10800000">
            <a:off x="4044896" y="4089701"/>
            <a:ext cx="2962874" cy="1975250"/>
          </a:xfrm>
          <a:prstGeom prst="rect">
            <a:avLst/>
          </a:prstGeom>
          <a:noFill/>
          <a:ln cap="flat" cmpd="sng" w="9525">
            <a:solidFill>
              <a:schemeClr val="dk1"/>
            </a:solidFill>
            <a:prstDash val="solid"/>
            <a:round/>
            <a:headEnd len="sm" w="sm" type="none"/>
            <a:tailEnd len="sm" w="sm" type="none"/>
          </a:ln>
        </p:spPr>
      </p:pic>
      <p:pic>
        <p:nvPicPr>
          <p:cNvPr id="114" name="Google Shape;114;p17"/>
          <p:cNvPicPr preferRelativeResize="0"/>
          <p:nvPr/>
        </p:nvPicPr>
        <p:blipFill>
          <a:blip r:embed="rId8">
            <a:alphaModFix/>
          </a:blip>
          <a:stretch>
            <a:fillRect/>
          </a:stretch>
        </p:blipFill>
        <p:spPr>
          <a:xfrm>
            <a:off x="0" y="211"/>
            <a:ext cx="10691999" cy="755957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8"/>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20" name="Google Shape;120;p18"/>
          <p:cNvSpPr txBox="1"/>
          <p:nvPr/>
        </p:nvSpPr>
        <p:spPr>
          <a:xfrm>
            <a:off x="7369275" y="152350"/>
            <a:ext cx="2627700" cy="66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r">
              <a:lnSpc>
                <a:spcPct val="115000"/>
              </a:lnSpc>
              <a:spcBef>
                <a:spcPts val="0"/>
              </a:spcBef>
              <a:spcAft>
                <a:spcPts val="0"/>
              </a:spcAft>
              <a:buNone/>
            </a:pPr>
            <a:r>
              <a:rPr b="1" lang="en" sz="1500" u="sng">
                <a:solidFill>
                  <a:schemeClr val="dk1"/>
                </a:solidFill>
                <a:latin typeface="Avenir"/>
                <a:ea typeface="Avenir"/>
                <a:cs typeface="Avenir"/>
                <a:sym typeface="Avenir"/>
              </a:rPr>
              <a:t>JERSEY</a:t>
            </a:r>
            <a:r>
              <a:rPr b="1" lang="en" sz="1500" u="sng">
                <a:solidFill>
                  <a:schemeClr val="dk1"/>
                </a:solidFill>
                <a:latin typeface="Avenir"/>
                <a:ea typeface="Avenir"/>
                <a:cs typeface="Avenir"/>
                <a:sym typeface="Avenir"/>
              </a:rPr>
              <a:t> DESIGN TEMPLATE</a:t>
            </a:r>
            <a:endParaRPr b="1" sz="1800">
              <a:solidFill>
                <a:schemeClr val="dk1"/>
              </a:solidFill>
              <a:latin typeface="Avenir"/>
              <a:ea typeface="Avenir"/>
              <a:cs typeface="Avenir"/>
              <a:sym typeface="Avenir"/>
            </a:endParaRPr>
          </a:p>
        </p:txBody>
      </p:sp>
      <p:pic>
        <p:nvPicPr>
          <p:cNvPr id="121" name="Google Shape;121;p18"/>
          <p:cNvPicPr preferRelativeResize="0"/>
          <p:nvPr/>
        </p:nvPicPr>
        <p:blipFill>
          <a:blip r:embed="rId3">
            <a:alphaModFix/>
          </a:blip>
          <a:stretch>
            <a:fillRect/>
          </a:stretch>
        </p:blipFill>
        <p:spPr>
          <a:xfrm>
            <a:off x="832350" y="998700"/>
            <a:ext cx="8744850" cy="5246899"/>
          </a:xfrm>
          <a:prstGeom prst="rect">
            <a:avLst/>
          </a:prstGeom>
          <a:noFill/>
          <a:ln>
            <a:noFill/>
          </a:ln>
        </p:spPr>
      </p:pic>
      <p:pic>
        <p:nvPicPr>
          <p:cNvPr id="122" name="Google Shape;122;p18"/>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9"/>
          <p:cNvSpPr/>
          <p:nvPr/>
        </p:nvSpPr>
        <p:spPr>
          <a:xfrm>
            <a:off x="4863600" y="1008025"/>
            <a:ext cx="53358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28" name="Google Shape;128;p19"/>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29" name="Google Shape;129;p19"/>
          <p:cNvSpPr txBox="1"/>
          <p:nvPr/>
        </p:nvSpPr>
        <p:spPr>
          <a:xfrm>
            <a:off x="412575" y="1008025"/>
            <a:ext cx="4623600" cy="223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Materials and equipment needed</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500">
                <a:solidFill>
                  <a:schemeClr val="dk1"/>
                </a:solidFill>
                <a:latin typeface="Avenir"/>
                <a:ea typeface="Avenir"/>
                <a:cs typeface="Avenir"/>
                <a:sym typeface="Avenir"/>
              </a:rPr>
              <a:t>Computer with internet access</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500">
                <a:solidFill>
                  <a:schemeClr val="dk1"/>
                </a:solidFill>
                <a:latin typeface="Avenir"/>
                <a:ea typeface="Avenir"/>
                <a:cs typeface="Avenir"/>
                <a:sym typeface="Avenir"/>
              </a:rPr>
              <a:t>Pixlr.com access</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sp>
        <p:nvSpPr>
          <p:cNvPr id="130" name="Google Shape;130;p19"/>
          <p:cNvSpPr txBox="1"/>
          <p:nvPr/>
        </p:nvSpPr>
        <p:spPr>
          <a:xfrm>
            <a:off x="5373300" y="1332925"/>
            <a:ext cx="4623600" cy="337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For</a:t>
            </a:r>
            <a:r>
              <a:rPr b="1" lang="en">
                <a:solidFill>
                  <a:schemeClr val="dk1"/>
                </a:solidFill>
                <a:latin typeface="Avenir"/>
                <a:ea typeface="Avenir"/>
                <a:cs typeface="Avenir"/>
                <a:sym typeface="Avenir"/>
              </a:rPr>
              <a:t> this exercise, you will use the skills learnt in the digital logo design exercise.  You will use Pixlr to produce a digital copy of your jersey as a media asset.</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As there are more technical elements to this task with the use of advanced layer masks and </a:t>
            </a:r>
            <a:r>
              <a:rPr b="1" lang="en">
                <a:solidFill>
                  <a:schemeClr val="dk1"/>
                </a:solidFill>
                <a:latin typeface="Avenir"/>
                <a:ea typeface="Avenir"/>
                <a:cs typeface="Avenir"/>
                <a:sym typeface="Avenir"/>
              </a:rPr>
              <a:t>options</a:t>
            </a:r>
            <a:r>
              <a:rPr b="1" lang="en">
                <a:solidFill>
                  <a:schemeClr val="dk1"/>
                </a:solidFill>
                <a:latin typeface="Avenir"/>
                <a:ea typeface="Avenir"/>
                <a:cs typeface="Avenir"/>
                <a:sym typeface="Avenir"/>
              </a:rPr>
              <a:t>, a base </a:t>
            </a:r>
            <a:r>
              <a:rPr b="1" lang="en">
                <a:solidFill>
                  <a:schemeClr val="dk1"/>
                </a:solidFill>
                <a:latin typeface="Avenir"/>
                <a:ea typeface="Avenir"/>
                <a:cs typeface="Avenir"/>
                <a:sym typeface="Avenir"/>
              </a:rPr>
              <a:t>template</a:t>
            </a:r>
            <a:r>
              <a:rPr b="1" lang="en">
                <a:solidFill>
                  <a:schemeClr val="dk1"/>
                </a:solidFill>
                <a:latin typeface="Avenir"/>
                <a:ea typeface="Avenir"/>
                <a:cs typeface="Avenir"/>
                <a:sym typeface="Avenir"/>
              </a:rPr>
              <a:t> is available to download to give you a head start.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In addition to the base jersey, a Laserhawk example jersey has been provided so that you can see how different shapes and layers have been added to produce the final jersey design.</a:t>
            </a:r>
            <a:endParaRPr b="1">
              <a:solidFill>
                <a:schemeClr val="dk1"/>
              </a:solidFill>
              <a:latin typeface="Avenir"/>
              <a:ea typeface="Avenir"/>
              <a:cs typeface="Avenir"/>
              <a:sym typeface="Avenir"/>
            </a:endParaRPr>
          </a:p>
        </p:txBody>
      </p:sp>
      <p:pic>
        <p:nvPicPr>
          <p:cNvPr id="131" name="Google Shape;131;p19"/>
          <p:cNvPicPr preferRelativeResize="0"/>
          <p:nvPr/>
        </p:nvPicPr>
        <p:blipFill rotWithShape="1">
          <a:blip r:embed="rId3">
            <a:alphaModFix/>
          </a:blip>
          <a:srcRect b="21765" l="0" r="0" t="22224"/>
          <a:stretch/>
        </p:blipFill>
        <p:spPr>
          <a:xfrm>
            <a:off x="98150" y="3123801"/>
            <a:ext cx="4635514" cy="2596450"/>
          </a:xfrm>
          <a:prstGeom prst="rect">
            <a:avLst/>
          </a:prstGeom>
          <a:noFill/>
          <a:ln>
            <a:noFill/>
          </a:ln>
        </p:spPr>
      </p:pic>
      <p:sp>
        <p:nvSpPr>
          <p:cNvPr id="132" name="Google Shape;132;p19"/>
          <p:cNvSpPr/>
          <p:nvPr/>
        </p:nvSpPr>
        <p:spPr>
          <a:xfrm>
            <a:off x="5482225" y="4854050"/>
            <a:ext cx="4251600" cy="1080000"/>
          </a:xfrm>
          <a:prstGeom prst="rect">
            <a:avLst/>
          </a:prstGeom>
          <a:solidFill>
            <a:srgbClr val="D9D2E9"/>
          </a:solidFill>
          <a:ln cap="flat" cmpd="sng" w="28575">
            <a:solidFill>
              <a:srgbClr val="8E7CC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19"/>
          <p:cNvSpPr txBox="1"/>
          <p:nvPr/>
        </p:nvSpPr>
        <p:spPr>
          <a:xfrm>
            <a:off x="5468550" y="4973300"/>
            <a:ext cx="43473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u="sng">
                <a:solidFill>
                  <a:srgbClr val="0000FF"/>
                </a:solidFill>
                <a:latin typeface="Roboto"/>
                <a:ea typeface="Roboto"/>
                <a:cs typeface="Roboto"/>
                <a:sym typeface="Roboto"/>
                <a:hlinkClick r:id="rId4">
                  <a:extLst>
                    <a:ext uri="{A12FA001-AC4F-418D-AE19-62706E023703}">
                      <ahyp:hlinkClr val="tx"/>
                    </a:ext>
                  </a:extLst>
                </a:hlinkClick>
              </a:rPr>
              <a:t>BASE JERSEY DESIGN FILE</a:t>
            </a:r>
            <a:r>
              <a:rPr b="1" lang="en">
                <a:solidFill>
                  <a:srgbClr val="0000FF"/>
                </a:solidFill>
                <a:latin typeface="Roboto"/>
                <a:ea typeface="Roboto"/>
                <a:cs typeface="Roboto"/>
                <a:sym typeface="Roboto"/>
              </a:rPr>
              <a:t> </a:t>
            </a:r>
            <a:endParaRPr b="1">
              <a:solidFill>
                <a:srgbClr val="0000FF"/>
              </a:solidFill>
              <a:latin typeface="Roboto"/>
              <a:ea typeface="Roboto"/>
              <a:cs typeface="Roboto"/>
              <a:sym typeface="Roboto"/>
            </a:endParaRPr>
          </a:p>
          <a:p>
            <a:pPr indent="0" lvl="0" marL="0" rtl="0" algn="ctr">
              <a:spcBef>
                <a:spcPts val="0"/>
              </a:spcBef>
              <a:spcAft>
                <a:spcPts val="0"/>
              </a:spcAft>
              <a:buNone/>
            </a:pPr>
            <a:r>
              <a:t/>
            </a:r>
            <a:endParaRPr>
              <a:solidFill>
                <a:srgbClr val="0000FF"/>
              </a:solidFill>
            </a:endParaRPr>
          </a:p>
          <a:p>
            <a:pPr indent="0" lvl="0" marL="0" rtl="0" algn="ctr">
              <a:spcBef>
                <a:spcPts val="0"/>
              </a:spcBef>
              <a:spcAft>
                <a:spcPts val="0"/>
              </a:spcAft>
              <a:buNone/>
            </a:pPr>
            <a:r>
              <a:rPr b="1" lang="en" u="sng">
                <a:solidFill>
                  <a:srgbClr val="0000FF"/>
                </a:solidFill>
                <a:latin typeface="Roboto"/>
                <a:ea typeface="Roboto"/>
                <a:cs typeface="Roboto"/>
                <a:sym typeface="Roboto"/>
                <a:hlinkClick r:id="rId5">
                  <a:extLst>
                    <a:ext uri="{A12FA001-AC4F-418D-AE19-62706E023703}">
                      <ahyp:hlinkClr val="tx"/>
                    </a:ext>
                  </a:extLst>
                </a:hlinkClick>
              </a:rPr>
              <a:t>LASERHAWK JERSEY DESIGN FILE</a:t>
            </a:r>
            <a:endParaRPr b="1">
              <a:solidFill>
                <a:srgbClr val="0000FF"/>
              </a:solidFill>
              <a:latin typeface="Roboto"/>
              <a:ea typeface="Roboto"/>
              <a:cs typeface="Roboto"/>
              <a:sym typeface="Roboto"/>
            </a:endParaRPr>
          </a:p>
        </p:txBody>
      </p:sp>
      <p:pic>
        <p:nvPicPr>
          <p:cNvPr id="134" name="Google Shape;134;p19"/>
          <p:cNvPicPr preferRelativeResize="0"/>
          <p:nvPr/>
        </p:nvPicPr>
        <p:blipFill>
          <a:blip r:embed="rId6">
            <a:alphaModFix/>
          </a:blip>
          <a:stretch>
            <a:fillRect/>
          </a:stretch>
        </p:blipFill>
        <p:spPr>
          <a:xfrm>
            <a:off x="0" y="211"/>
            <a:ext cx="10691999" cy="755957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0"/>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40" name="Google Shape;140;p20"/>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41" name="Google Shape;141;p20"/>
          <p:cNvSpPr txBox="1"/>
          <p:nvPr/>
        </p:nvSpPr>
        <p:spPr>
          <a:xfrm>
            <a:off x="412575" y="1008025"/>
            <a:ext cx="4623600" cy="546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Step 1: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Download the two base design documents provided</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ctr">
              <a:spcBef>
                <a:spcPts val="0"/>
              </a:spcBef>
              <a:spcAft>
                <a:spcPts val="0"/>
              </a:spcAft>
              <a:buClr>
                <a:schemeClr val="dk1"/>
              </a:buClr>
              <a:buSzPts val="1100"/>
              <a:buFont typeface="Arial"/>
              <a:buNone/>
            </a:pPr>
            <a:r>
              <a:rPr b="1" lang="en" u="sng">
                <a:solidFill>
                  <a:srgbClr val="0000FF"/>
                </a:solidFill>
                <a:latin typeface="Roboto"/>
                <a:ea typeface="Roboto"/>
                <a:cs typeface="Roboto"/>
                <a:sym typeface="Roboto"/>
                <a:hlinkClick r:id="rId3">
                  <a:extLst>
                    <a:ext uri="{A12FA001-AC4F-418D-AE19-62706E023703}">
                      <ahyp:hlinkClr val="tx"/>
                    </a:ext>
                  </a:extLst>
                </a:hlinkClick>
              </a:rPr>
              <a:t>BASE JERSEY DESIGN FILE</a:t>
            </a:r>
            <a:r>
              <a:rPr b="1" lang="en">
                <a:solidFill>
                  <a:srgbClr val="0000FF"/>
                </a:solidFill>
                <a:latin typeface="Roboto"/>
                <a:ea typeface="Roboto"/>
                <a:cs typeface="Roboto"/>
                <a:sym typeface="Roboto"/>
              </a:rPr>
              <a:t> </a:t>
            </a:r>
            <a:endParaRPr b="1">
              <a:solidFill>
                <a:srgbClr val="0000FF"/>
              </a:solidFill>
              <a:latin typeface="Roboto"/>
              <a:ea typeface="Roboto"/>
              <a:cs typeface="Roboto"/>
              <a:sym typeface="Roboto"/>
            </a:endParaRPr>
          </a:p>
          <a:p>
            <a:pPr indent="0" lvl="0" marL="0" rtl="0" algn="ctr">
              <a:spcBef>
                <a:spcPts val="0"/>
              </a:spcBef>
              <a:spcAft>
                <a:spcPts val="0"/>
              </a:spcAft>
              <a:buClr>
                <a:schemeClr val="dk1"/>
              </a:buClr>
              <a:buSzPts val="1100"/>
              <a:buFont typeface="Arial"/>
              <a:buNone/>
            </a:pPr>
            <a:r>
              <a:t/>
            </a:r>
            <a:endParaRPr>
              <a:solidFill>
                <a:srgbClr val="0000FF"/>
              </a:solidFill>
            </a:endParaRPr>
          </a:p>
          <a:p>
            <a:pPr indent="0" lvl="0" marL="0" rtl="0" algn="ctr">
              <a:spcBef>
                <a:spcPts val="0"/>
              </a:spcBef>
              <a:spcAft>
                <a:spcPts val="0"/>
              </a:spcAft>
              <a:buNone/>
            </a:pPr>
            <a:r>
              <a:rPr b="1" lang="en" u="sng">
                <a:solidFill>
                  <a:srgbClr val="0000FF"/>
                </a:solidFill>
                <a:latin typeface="Roboto"/>
                <a:ea typeface="Roboto"/>
                <a:cs typeface="Roboto"/>
                <a:sym typeface="Roboto"/>
                <a:hlinkClick r:id="rId4">
                  <a:extLst>
                    <a:ext uri="{A12FA001-AC4F-418D-AE19-62706E023703}">
                      <ahyp:hlinkClr val="tx"/>
                    </a:ext>
                  </a:extLst>
                </a:hlinkClick>
              </a:rPr>
              <a:t>LASERHAWK JERSEY DESIGN FILE</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Navigate to </a:t>
            </a:r>
            <a:r>
              <a:rPr b="1" lang="en" u="sng">
                <a:solidFill>
                  <a:srgbClr val="1155CC"/>
                </a:solidFill>
                <a:latin typeface="Avenir"/>
                <a:ea typeface="Avenir"/>
                <a:cs typeface="Avenir"/>
                <a:sym typeface="Avenir"/>
                <a:hlinkClick r:id="rId5">
                  <a:extLst>
                    <a:ext uri="{A12FA001-AC4F-418D-AE19-62706E023703}">
                      <ahyp:hlinkClr val="tx"/>
                    </a:ext>
                  </a:extLst>
                </a:hlinkClick>
              </a:rPr>
              <a:t>https://pixlr.com/</a:t>
            </a:r>
            <a:r>
              <a:rPr b="1" lang="en">
                <a:solidFill>
                  <a:schemeClr val="dk1"/>
                </a:solidFill>
                <a:latin typeface="Avenir"/>
                <a:ea typeface="Avenir"/>
                <a:cs typeface="Avenir"/>
                <a:sym typeface="Avenir"/>
              </a:rPr>
              <a:t> and click on the ‘Open Image’ option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From your files, click on base jersey design file which will open the pre-designed jersey template.</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You may wish to take a look at the Laserhawk example first to see how the example has been structured.  However for the purposes of the tutorial you will be following process from the blank jersey.</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142" name="Google Shape;142;p20"/>
          <p:cNvPicPr preferRelativeResize="0"/>
          <p:nvPr/>
        </p:nvPicPr>
        <p:blipFill>
          <a:blip r:embed="rId6">
            <a:alphaModFix/>
          </a:blip>
          <a:stretch>
            <a:fillRect/>
          </a:stretch>
        </p:blipFill>
        <p:spPr>
          <a:xfrm>
            <a:off x="5221175" y="3416125"/>
            <a:ext cx="5263724" cy="2700605"/>
          </a:xfrm>
          <a:prstGeom prst="rect">
            <a:avLst/>
          </a:prstGeom>
          <a:noFill/>
          <a:ln>
            <a:noFill/>
          </a:ln>
        </p:spPr>
      </p:pic>
      <p:pic>
        <p:nvPicPr>
          <p:cNvPr id="143" name="Google Shape;143;p20"/>
          <p:cNvPicPr preferRelativeResize="0"/>
          <p:nvPr/>
        </p:nvPicPr>
        <p:blipFill>
          <a:blip r:embed="rId7">
            <a:alphaModFix/>
          </a:blip>
          <a:stretch>
            <a:fillRect/>
          </a:stretch>
        </p:blipFill>
        <p:spPr>
          <a:xfrm>
            <a:off x="5221174" y="1332931"/>
            <a:ext cx="5263727" cy="1169422"/>
          </a:xfrm>
          <a:prstGeom prst="rect">
            <a:avLst/>
          </a:prstGeom>
          <a:noFill/>
          <a:ln>
            <a:noFill/>
          </a:ln>
        </p:spPr>
      </p:pic>
      <p:sp>
        <p:nvSpPr>
          <p:cNvPr id="144" name="Google Shape;144;p20"/>
          <p:cNvSpPr/>
          <p:nvPr/>
        </p:nvSpPr>
        <p:spPr>
          <a:xfrm>
            <a:off x="7464500" y="2092550"/>
            <a:ext cx="1025400" cy="2733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5" name="Google Shape;145;p20"/>
          <p:cNvPicPr preferRelativeResize="0"/>
          <p:nvPr/>
        </p:nvPicPr>
        <p:blipFill>
          <a:blip r:embed="rId8">
            <a:alphaModFix/>
          </a:blip>
          <a:stretch>
            <a:fillRect/>
          </a:stretch>
        </p:blipFill>
        <p:spPr>
          <a:xfrm>
            <a:off x="0" y="211"/>
            <a:ext cx="10691999" cy="755957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1"/>
          <p:cNvSpPr/>
          <p:nvPr/>
        </p:nvSpPr>
        <p:spPr>
          <a:xfrm>
            <a:off x="312675" y="1332925"/>
            <a:ext cx="4810800" cy="16071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51" name="Google Shape;151;p21"/>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4: DESIGN AN ESPORTS JERSEY</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52" name="Google Shape;152;p21"/>
          <p:cNvSpPr txBox="1"/>
          <p:nvPr/>
        </p:nvSpPr>
        <p:spPr>
          <a:xfrm>
            <a:off x="412575" y="1008025"/>
            <a:ext cx="4623600" cy="333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LAYERS EXPLAINED.</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As you will see, there are 3 pre-designed layers in your document.  These all have different layer options that interact with each other.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153" name="Google Shape;153;p21"/>
          <p:cNvPicPr preferRelativeResize="0"/>
          <p:nvPr/>
        </p:nvPicPr>
        <p:blipFill>
          <a:blip r:embed="rId3">
            <a:alphaModFix/>
          </a:blip>
          <a:stretch>
            <a:fillRect/>
          </a:stretch>
        </p:blipFill>
        <p:spPr>
          <a:xfrm>
            <a:off x="1053199" y="3182249"/>
            <a:ext cx="5552324" cy="2879775"/>
          </a:xfrm>
          <a:prstGeom prst="rect">
            <a:avLst/>
          </a:prstGeom>
          <a:noFill/>
          <a:ln>
            <a:noFill/>
          </a:ln>
        </p:spPr>
      </p:pic>
      <p:sp>
        <p:nvSpPr>
          <p:cNvPr id="154" name="Google Shape;154;p21"/>
          <p:cNvSpPr/>
          <p:nvPr/>
        </p:nvSpPr>
        <p:spPr>
          <a:xfrm>
            <a:off x="6250025" y="4156850"/>
            <a:ext cx="355500" cy="4104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5" name="Google Shape;155;p21"/>
          <p:cNvPicPr preferRelativeResize="0"/>
          <p:nvPr/>
        </p:nvPicPr>
        <p:blipFill>
          <a:blip r:embed="rId4">
            <a:alphaModFix/>
          </a:blip>
          <a:stretch>
            <a:fillRect/>
          </a:stretch>
        </p:blipFill>
        <p:spPr>
          <a:xfrm>
            <a:off x="7079000" y="3182250"/>
            <a:ext cx="2559800" cy="2879775"/>
          </a:xfrm>
          <a:prstGeom prst="rect">
            <a:avLst/>
          </a:prstGeom>
          <a:noFill/>
          <a:ln>
            <a:noFill/>
          </a:ln>
        </p:spPr>
      </p:pic>
      <p:sp>
        <p:nvSpPr>
          <p:cNvPr id="156" name="Google Shape;156;p21"/>
          <p:cNvSpPr/>
          <p:nvPr/>
        </p:nvSpPr>
        <p:spPr>
          <a:xfrm>
            <a:off x="5509575" y="1332925"/>
            <a:ext cx="4810800" cy="16071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57" name="Google Shape;157;p21"/>
          <p:cNvSpPr txBox="1"/>
          <p:nvPr/>
        </p:nvSpPr>
        <p:spPr>
          <a:xfrm>
            <a:off x="5609475" y="1008025"/>
            <a:ext cx="4623600" cy="3442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LAYER 1: BASE COLOUR</a:t>
            </a:r>
            <a:br>
              <a:rPr b="1" lang="en">
                <a:solidFill>
                  <a:schemeClr val="dk1"/>
                </a:solidFill>
                <a:latin typeface="Avenir"/>
                <a:ea typeface="Avenir"/>
                <a:cs typeface="Avenir"/>
                <a:sym typeface="Avenir"/>
              </a:rPr>
            </a:b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Layer 1 is a simple square shape that covers the both the front and back of the design.  By clicking the 3 dots on the layer menu, you can view its properties.  This is a ‘standard’ layer from which you can alter the base colour of your jersey.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sp>
        <p:nvSpPr>
          <p:cNvPr id="158" name="Google Shape;158;p21"/>
          <p:cNvSpPr/>
          <p:nvPr/>
        </p:nvSpPr>
        <p:spPr>
          <a:xfrm>
            <a:off x="1152825" y="3270150"/>
            <a:ext cx="939000" cy="16071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9" name="Google Shape;159;p21"/>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