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Lst>
  <p:sldSz cy="10692000" cx="7560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3368">
          <p15:clr>
            <a:srgbClr val="A4A3A4"/>
          </p15:clr>
        </p15:guide>
        <p15:guide id="2" pos="238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3368" orient="horz"/>
        <p:guide pos="2381"/>
      </p:guideLst>
    </p:cSldViewPr>
  </p:slideViewPr>
</p:viewPr>
</file>

<file path=ppt/_rels/presentation.xml.rels><?xml version="1.0" encoding="UTF-8" standalone="yes"?><Relationships xmlns="http://schemas.openxmlformats.org/package/2006/relationships"><Relationship Id="rId10" Type="http://schemas.openxmlformats.org/officeDocument/2006/relationships/slide" Target="slides/slide5.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217076" y="685800"/>
            <a:ext cx="2424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2217076" y="685800"/>
            <a:ext cx="24246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 name="Shape 54"/>
        <p:cNvGrpSpPr/>
        <p:nvPr/>
      </p:nvGrpSpPr>
      <p:grpSpPr>
        <a:xfrm>
          <a:off x="0" y="0"/>
          <a:ext cx="0" cy="0"/>
          <a:chOff x="0" y="0"/>
          <a:chExt cx="0" cy="0"/>
        </a:xfrm>
      </p:grpSpPr>
      <p:sp>
        <p:nvSpPr>
          <p:cNvPr id="55" name="Google Shape;55;g135e9b2e064_0_2:notes"/>
          <p:cNvSpPr/>
          <p:nvPr>
            <p:ph idx="2" type="sldImg"/>
          </p:nvPr>
        </p:nvSpPr>
        <p:spPr>
          <a:xfrm>
            <a:off x="2217076" y="685800"/>
            <a:ext cx="2424600" cy="3429000"/>
          </a:xfrm>
          <a:custGeom>
            <a:rect b="b" l="l" r="r" t="t"/>
            <a:pathLst>
              <a:path extrusionOk="0" h="120000" w="120000">
                <a:moveTo>
                  <a:pt x="0" y="0"/>
                </a:moveTo>
                <a:lnTo>
                  <a:pt x="120000" y="0"/>
                </a:lnTo>
                <a:lnTo>
                  <a:pt x="120000" y="120000"/>
                </a:lnTo>
                <a:lnTo>
                  <a:pt x="0" y="120000"/>
                </a:lnTo>
                <a:close/>
              </a:path>
            </a:pathLst>
          </a:custGeom>
        </p:spPr>
      </p:sp>
      <p:sp>
        <p:nvSpPr>
          <p:cNvPr id="56" name="Google Shape;56;g135e9b2e064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 name="Shape 60"/>
        <p:cNvGrpSpPr/>
        <p:nvPr/>
      </p:nvGrpSpPr>
      <p:grpSpPr>
        <a:xfrm>
          <a:off x="0" y="0"/>
          <a:ext cx="0" cy="0"/>
          <a:chOff x="0" y="0"/>
          <a:chExt cx="0" cy="0"/>
        </a:xfrm>
      </p:grpSpPr>
      <p:sp>
        <p:nvSpPr>
          <p:cNvPr id="61" name="Google Shape;61;g135e9b2e064_0_9:notes"/>
          <p:cNvSpPr/>
          <p:nvPr>
            <p:ph idx="2" type="sldImg"/>
          </p:nvPr>
        </p:nvSpPr>
        <p:spPr>
          <a:xfrm>
            <a:off x="2217076" y="685800"/>
            <a:ext cx="2424600" cy="3429000"/>
          </a:xfrm>
          <a:custGeom>
            <a:rect b="b" l="l" r="r" t="t"/>
            <a:pathLst>
              <a:path extrusionOk="0" h="120000" w="120000">
                <a:moveTo>
                  <a:pt x="0" y="0"/>
                </a:moveTo>
                <a:lnTo>
                  <a:pt x="120000" y="0"/>
                </a:lnTo>
                <a:lnTo>
                  <a:pt x="120000" y="120000"/>
                </a:lnTo>
                <a:lnTo>
                  <a:pt x="0" y="120000"/>
                </a:lnTo>
                <a:close/>
              </a:path>
            </a:pathLst>
          </a:custGeom>
        </p:spPr>
      </p:sp>
      <p:sp>
        <p:nvSpPr>
          <p:cNvPr id="62" name="Google Shape;62;g135e9b2e064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g1361874b792_0_0:notes"/>
          <p:cNvSpPr/>
          <p:nvPr>
            <p:ph idx="2" type="sldImg"/>
          </p:nvPr>
        </p:nvSpPr>
        <p:spPr>
          <a:xfrm>
            <a:off x="2217076" y="685800"/>
            <a:ext cx="2424600" cy="3429000"/>
          </a:xfrm>
          <a:custGeom>
            <a:rect b="b" l="l" r="r" t="t"/>
            <a:pathLst>
              <a:path extrusionOk="0" h="120000" w="120000">
                <a:moveTo>
                  <a:pt x="0" y="0"/>
                </a:moveTo>
                <a:lnTo>
                  <a:pt x="120000" y="0"/>
                </a:lnTo>
                <a:lnTo>
                  <a:pt x="120000" y="120000"/>
                </a:lnTo>
                <a:lnTo>
                  <a:pt x="0" y="120000"/>
                </a:lnTo>
                <a:close/>
              </a:path>
            </a:pathLst>
          </a:custGeom>
        </p:spPr>
      </p:sp>
      <p:sp>
        <p:nvSpPr>
          <p:cNvPr id="68" name="Google Shape;68;g1361874b79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1361874b792_0_5:notes"/>
          <p:cNvSpPr/>
          <p:nvPr>
            <p:ph idx="2" type="sldImg"/>
          </p:nvPr>
        </p:nvSpPr>
        <p:spPr>
          <a:xfrm>
            <a:off x="2217076" y="685800"/>
            <a:ext cx="24246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1361874b792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257712" y="1547778"/>
            <a:ext cx="7044600" cy="42669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257705" y="5891409"/>
            <a:ext cx="7044600" cy="1647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7004788" y="9693616"/>
            <a:ext cx="453600" cy="8181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257705" y="2299346"/>
            <a:ext cx="7044600" cy="4081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257705" y="6552657"/>
            <a:ext cx="7044600" cy="27039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7004788" y="9693616"/>
            <a:ext cx="453600" cy="8181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7004788" y="9693616"/>
            <a:ext cx="453600" cy="8181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257705" y="4471058"/>
            <a:ext cx="7044600" cy="17499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7004788" y="9693616"/>
            <a:ext cx="453600" cy="8181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257705" y="925091"/>
            <a:ext cx="7044600" cy="11904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257705" y="2395696"/>
            <a:ext cx="7044600" cy="71016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7004788" y="9693616"/>
            <a:ext cx="453600" cy="8181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257705" y="925091"/>
            <a:ext cx="7044600" cy="11904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257705" y="2395696"/>
            <a:ext cx="3306900" cy="71016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3995291" y="2395696"/>
            <a:ext cx="3306900" cy="71016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7004788" y="9693616"/>
            <a:ext cx="453600" cy="8181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257705" y="925091"/>
            <a:ext cx="7044600" cy="11904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7004788" y="9693616"/>
            <a:ext cx="453600" cy="8181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257705" y="1154948"/>
            <a:ext cx="2321700" cy="15708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257705" y="2888617"/>
            <a:ext cx="2321700" cy="66090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7004788" y="9693616"/>
            <a:ext cx="453600" cy="8181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05325" y="935745"/>
            <a:ext cx="5264700" cy="85041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7004788" y="9693616"/>
            <a:ext cx="453600" cy="8181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3780000" y="-260"/>
            <a:ext cx="3780000" cy="106920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19508" y="2563450"/>
            <a:ext cx="3344400" cy="3081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19508" y="5826865"/>
            <a:ext cx="3344400" cy="25674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083839" y="1505164"/>
            <a:ext cx="3172200" cy="76812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7004788" y="9693616"/>
            <a:ext cx="453600" cy="8181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257705" y="8794266"/>
            <a:ext cx="4959600" cy="12579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7004788" y="9693616"/>
            <a:ext cx="453600" cy="8181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2.xml"/><Relationship Id="rId12" Type="http://schemas.openxmlformats.org/officeDocument/2006/relationships/slideLayout" Target="../slideLayouts/slideLayout11.xml"/><Relationship Id="rId1" Type="http://schemas.openxmlformats.org/officeDocument/2006/relationships/image" Target="../media/image2.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blipFill>
          <a:blip r:embed="rId1">
            <a:alphaModFix/>
          </a:blip>
          <a:stretch>
            <a:fillRect/>
          </a:stretch>
        </a:blip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57705" y="925091"/>
            <a:ext cx="7044600" cy="11904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257705" y="2395696"/>
            <a:ext cx="7044600" cy="71016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7004788" y="9693616"/>
            <a:ext cx="453600" cy="8181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hyperlink" Target="https://www.warwickshire.gov.uk/" TargetMode="External"/><Relationship Id="rId4" Type="http://schemas.openxmlformats.org/officeDocument/2006/relationships/hyperlink" Target="https://stormboltstudios.com/" TargetMode="External"/><Relationship Id="rId5" Type="http://schemas.openxmlformats.org/officeDocument/2006/relationships/image" Target="../media/image1.png"/><Relationship Id="rId6" Type="http://schemas.openxmlformats.org/officeDocument/2006/relationships/hyperlink" Target="https://warwick.ac.uk/" TargetMode="External"/><Relationship Id="rId7" Type="http://schemas.openxmlformats.org/officeDocument/2006/relationships/hyperlink" Target="https://warwick.ac.uk/esports/"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3" name="Shape 53"/>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 name="Shape 57"/>
        <p:cNvGrpSpPr/>
        <p:nvPr/>
      </p:nvGrpSpPr>
      <p:grpSpPr>
        <a:xfrm>
          <a:off x="0" y="0"/>
          <a:ext cx="0" cy="0"/>
          <a:chOff x="0" y="0"/>
          <a:chExt cx="0" cy="0"/>
        </a:xfrm>
      </p:grpSpPr>
      <p:sp>
        <p:nvSpPr>
          <p:cNvPr id="58" name="Google Shape;58;p14"/>
          <p:cNvSpPr txBox="1"/>
          <p:nvPr>
            <p:ph type="title"/>
          </p:nvPr>
        </p:nvSpPr>
        <p:spPr>
          <a:xfrm>
            <a:off x="133425" y="78925"/>
            <a:ext cx="7169100" cy="1190400"/>
          </a:xfrm>
          <a:prstGeom prst="rect">
            <a:avLst/>
          </a:prstGeom>
          <a:effectLst>
            <a:outerShdw blurRad="185738" rotWithShape="0" algn="bl" dir="5400000" dist="66675">
              <a:srgbClr val="000000">
                <a:alpha val="50000"/>
              </a:srgbClr>
            </a:outerShdw>
          </a:effectLst>
        </p:spPr>
        <p:txBody>
          <a:bodyPr anchorCtr="0" anchor="t" bIns="91425" lIns="91425" spcFirstLastPara="1" rIns="91425" wrap="square" tIns="91425">
            <a:normAutofit/>
          </a:bodyPr>
          <a:lstStyle/>
          <a:p>
            <a:pPr indent="0" lvl="0" marL="0" rtl="0" algn="l">
              <a:spcBef>
                <a:spcPts val="0"/>
              </a:spcBef>
              <a:spcAft>
                <a:spcPts val="0"/>
              </a:spcAft>
              <a:buNone/>
            </a:pPr>
            <a:r>
              <a:rPr b="1" lang="en">
                <a:solidFill>
                  <a:schemeClr val="lt1"/>
                </a:solidFill>
                <a:latin typeface="Avenir"/>
                <a:ea typeface="Avenir"/>
                <a:cs typeface="Avenir"/>
                <a:sym typeface="Avenir"/>
              </a:rPr>
              <a:t>INTRODUCTION TO ESPORTS</a:t>
            </a:r>
            <a:endParaRPr b="1">
              <a:solidFill>
                <a:schemeClr val="lt1"/>
              </a:solidFill>
              <a:latin typeface="Avenir"/>
              <a:ea typeface="Avenir"/>
              <a:cs typeface="Avenir"/>
              <a:sym typeface="Avenir"/>
            </a:endParaRPr>
          </a:p>
        </p:txBody>
      </p:sp>
      <p:sp>
        <p:nvSpPr>
          <p:cNvPr id="59" name="Google Shape;59;p14"/>
          <p:cNvSpPr txBox="1"/>
          <p:nvPr>
            <p:ph idx="1" type="body"/>
          </p:nvPr>
        </p:nvSpPr>
        <p:spPr>
          <a:xfrm>
            <a:off x="428400" y="1343325"/>
            <a:ext cx="6703200" cy="7620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Clr>
                <a:schemeClr val="dk1"/>
              </a:buClr>
              <a:buSzPts val="1100"/>
              <a:buFont typeface="Arial"/>
              <a:buNone/>
            </a:pPr>
            <a:r>
              <a:rPr lang="en" sz="1600">
                <a:solidFill>
                  <a:schemeClr val="dk1"/>
                </a:solidFill>
                <a:latin typeface="Avenir"/>
                <a:ea typeface="Avenir"/>
                <a:cs typeface="Avenir"/>
                <a:sym typeface="Avenir"/>
              </a:rPr>
              <a:t>Esports is a rapidly growing industry born from the popularity of video games.  It can easily be described as ‘competitive’ video gaming.</a:t>
            </a:r>
            <a:endParaRPr sz="1600">
              <a:solidFill>
                <a:schemeClr val="dk1"/>
              </a:solidFill>
              <a:latin typeface="Avenir"/>
              <a:ea typeface="Avenir"/>
              <a:cs typeface="Avenir"/>
              <a:sym typeface="Avenir"/>
            </a:endParaRPr>
          </a:p>
          <a:p>
            <a:pPr indent="0" lvl="0" marL="0" rtl="0" algn="l">
              <a:spcBef>
                <a:spcPts val="0"/>
              </a:spcBef>
              <a:spcAft>
                <a:spcPts val="0"/>
              </a:spcAft>
              <a:buClr>
                <a:schemeClr val="dk1"/>
              </a:buClr>
              <a:buSzPts val="1100"/>
              <a:buFont typeface="Arial"/>
              <a:buNone/>
            </a:pPr>
            <a:r>
              <a:t/>
            </a:r>
            <a:endParaRPr sz="1600">
              <a:solidFill>
                <a:schemeClr val="dk1"/>
              </a:solidFill>
              <a:latin typeface="Avenir"/>
              <a:ea typeface="Avenir"/>
              <a:cs typeface="Avenir"/>
              <a:sym typeface="Avenir"/>
            </a:endParaRPr>
          </a:p>
          <a:p>
            <a:pPr indent="0" lvl="0" marL="0" rtl="0" algn="l">
              <a:spcBef>
                <a:spcPts val="0"/>
              </a:spcBef>
              <a:spcAft>
                <a:spcPts val="0"/>
              </a:spcAft>
              <a:buClr>
                <a:schemeClr val="dk1"/>
              </a:buClr>
              <a:buSzPts val="1100"/>
              <a:buFont typeface="Arial"/>
              <a:buNone/>
            </a:pPr>
            <a:r>
              <a:rPr lang="en" sz="1600">
                <a:solidFill>
                  <a:schemeClr val="dk1"/>
                </a:solidFill>
                <a:latin typeface="Avenir"/>
                <a:ea typeface="Avenir"/>
                <a:cs typeface="Avenir"/>
                <a:sym typeface="Avenir"/>
              </a:rPr>
              <a:t>Whilst many people still view video games to be a solitary activity, gaming has become a very social pastime due to the prominence of multiplayer modes within modern games.</a:t>
            </a:r>
            <a:endParaRPr sz="1600">
              <a:solidFill>
                <a:schemeClr val="dk1"/>
              </a:solidFill>
              <a:latin typeface="Avenir"/>
              <a:ea typeface="Avenir"/>
              <a:cs typeface="Avenir"/>
              <a:sym typeface="Avenir"/>
            </a:endParaRPr>
          </a:p>
          <a:p>
            <a:pPr indent="0" lvl="0" marL="0" rtl="0" algn="l">
              <a:spcBef>
                <a:spcPts val="0"/>
              </a:spcBef>
              <a:spcAft>
                <a:spcPts val="0"/>
              </a:spcAft>
              <a:buClr>
                <a:schemeClr val="dk1"/>
              </a:buClr>
              <a:buSzPts val="1100"/>
              <a:buFont typeface="Arial"/>
              <a:buNone/>
            </a:pPr>
            <a:r>
              <a:t/>
            </a:r>
            <a:endParaRPr sz="1600">
              <a:solidFill>
                <a:schemeClr val="dk1"/>
              </a:solidFill>
              <a:latin typeface="Avenir"/>
              <a:ea typeface="Avenir"/>
              <a:cs typeface="Avenir"/>
              <a:sym typeface="Avenir"/>
            </a:endParaRPr>
          </a:p>
          <a:p>
            <a:pPr indent="0" lvl="0" marL="0" rtl="0" algn="l">
              <a:spcBef>
                <a:spcPts val="0"/>
              </a:spcBef>
              <a:spcAft>
                <a:spcPts val="0"/>
              </a:spcAft>
              <a:buClr>
                <a:schemeClr val="dk1"/>
              </a:buClr>
              <a:buSzPts val="1100"/>
              <a:buFont typeface="Arial"/>
              <a:buNone/>
            </a:pPr>
            <a:r>
              <a:rPr lang="en" sz="1600">
                <a:solidFill>
                  <a:schemeClr val="dk1"/>
                </a:solidFill>
                <a:latin typeface="Avenir"/>
                <a:ea typeface="Avenir"/>
                <a:cs typeface="Avenir"/>
                <a:sym typeface="Avenir"/>
              </a:rPr>
              <a:t>Esports in particular brings people together to compete </a:t>
            </a:r>
            <a:r>
              <a:rPr lang="en" sz="1600">
                <a:solidFill>
                  <a:schemeClr val="dk1"/>
                </a:solidFill>
                <a:latin typeface="Avenir"/>
                <a:ea typeface="Avenir"/>
                <a:cs typeface="Avenir"/>
                <a:sym typeface="Avenir"/>
              </a:rPr>
              <a:t>through these </a:t>
            </a:r>
            <a:r>
              <a:rPr lang="en" sz="1600">
                <a:solidFill>
                  <a:schemeClr val="dk1"/>
                </a:solidFill>
                <a:latin typeface="Avenir"/>
                <a:ea typeface="Avenir"/>
                <a:cs typeface="Avenir"/>
                <a:sym typeface="Avenir"/>
              </a:rPr>
              <a:t>multiplayer gameplay modes in events and competitions, which are held online and in physical locations around the globe.  </a:t>
            </a:r>
            <a:endParaRPr sz="1600">
              <a:solidFill>
                <a:schemeClr val="dk1"/>
              </a:solidFill>
              <a:latin typeface="Avenir"/>
              <a:ea typeface="Avenir"/>
              <a:cs typeface="Avenir"/>
              <a:sym typeface="Avenir"/>
            </a:endParaRPr>
          </a:p>
          <a:p>
            <a:pPr indent="0" lvl="0" marL="0" rtl="0" algn="l">
              <a:spcBef>
                <a:spcPts val="0"/>
              </a:spcBef>
              <a:spcAft>
                <a:spcPts val="0"/>
              </a:spcAft>
              <a:buClr>
                <a:schemeClr val="dk1"/>
              </a:buClr>
              <a:buSzPts val="1100"/>
              <a:buFont typeface="Arial"/>
              <a:buNone/>
            </a:pPr>
            <a:r>
              <a:t/>
            </a:r>
            <a:endParaRPr sz="1600">
              <a:solidFill>
                <a:schemeClr val="dk1"/>
              </a:solidFill>
              <a:latin typeface="Avenir"/>
              <a:ea typeface="Avenir"/>
              <a:cs typeface="Avenir"/>
              <a:sym typeface="Avenir"/>
            </a:endParaRPr>
          </a:p>
          <a:p>
            <a:pPr indent="0" lvl="0" marL="0" rtl="0" algn="l">
              <a:spcBef>
                <a:spcPts val="0"/>
              </a:spcBef>
              <a:spcAft>
                <a:spcPts val="0"/>
              </a:spcAft>
              <a:buClr>
                <a:schemeClr val="dk1"/>
              </a:buClr>
              <a:buSzPts val="1100"/>
              <a:buFont typeface="Arial"/>
              <a:buNone/>
            </a:pPr>
            <a:r>
              <a:rPr lang="en" sz="1600">
                <a:solidFill>
                  <a:schemeClr val="dk1"/>
                </a:solidFill>
                <a:latin typeface="Avenir"/>
                <a:ea typeface="Avenir"/>
                <a:cs typeface="Avenir"/>
                <a:sym typeface="Avenir"/>
              </a:rPr>
              <a:t>There are an incredibly wide range of games, events and roles behind the scenes that make the esports industry function.  Also meaning that there are many different skills and traditional subject areas utilised within esports positions. </a:t>
            </a:r>
            <a:endParaRPr sz="1600">
              <a:solidFill>
                <a:schemeClr val="dk1"/>
              </a:solidFill>
              <a:latin typeface="Avenir"/>
              <a:ea typeface="Avenir"/>
              <a:cs typeface="Avenir"/>
              <a:sym typeface="Avenir"/>
            </a:endParaRPr>
          </a:p>
          <a:p>
            <a:pPr indent="0" lvl="0" marL="0" rtl="0" algn="l">
              <a:spcBef>
                <a:spcPts val="0"/>
              </a:spcBef>
              <a:spcAft>
                <a:spcPts val="0"/>
              </a:spcAft>
              <a:buClr>
                <a:schemeClr val="dk1"/>
              </a:buClr>
              <a:buSzPts val="1100"/>
              <a:buFont typeface="Arial"/>
              <a:buNone/>
            </a:pPr>
            <a:r>
              <a:t/>
            </a:r>
            <a:endParaRPr sz="1600">
              <a:solidFill>
                <a:schemeClr val="dk1"/>
              </a:solidFill>
              <a:latin typeface="Avenir"/>
              <a:ea typeface="Avenir"/>
              <a:cs typeface="Avenir"/>
              <a:sym typeface="Avenir"/>
            </a:endParaRPr>
          </a:p>
          <a:p>
            <a:pPr indent="0" lvl="0" marL="0" rtl="0" algn="l">
              <a:spcBef>
                <a:spcPts val="0"/>
              </a:spcBef>
              <a:spcAft>
                <a:spcPts val="0"/>
              </a:spcAft>
              <a:buNone/>
            </a:pPr>
            <a:r>
              <a:rPr lang="en" sz="1600">
                <a:solidFill>
                  <a:schemeClr val="dk1"/>
                </a:solidFill>
                <a:latin typeface="Avenir"/>
                <a:ea typeface="Avenir"/>
                <a:cs typeface="Avenir"/>
                <a:sym typeface="Avenir"/>
              </a:rPr>
              <a:t>This pack includes a variety of activities and tasks directed at young people in KS3.  With curriculum links to subjects areas such as English, Mathematics, Art and IT.  </a:t>
            </a:r>
            <a:endParaRPr sz="1600">
              <a:solidFill>
                <a:schemeClr val="dk1"/>
              </a:solidFill>
              <a:latin typeface="Avenir"/>
              <a:ea typeface="Avenir"/>
              <a:cs typeface="Avenir"/>
              <a:sym typeface="Avenir"/>
            </a:endParaRPr>
          </a:p>
          <a:p>
            <a:pPr indent="0" lvl="0" marL="0" rtl="0" algn="l">
              <a:spcBef>
                <a:spcPts val="0"/>
              </a:spcBef>
              <a:spcAft>
                <a:spcPts val="0"/>
              </a:spcAft>
              <a:buNone/>
            </a:pPr>
            <a:r>
              <a:t/>
            </a:r>
            <a:endParaRPr sz="1600">
              <a:solidFill>
                <a:schemeClr val="dk1"/>
              </a:solidFill>
              <a:latin typeface="Avenir"/>
              <a:ea typeface="Avenir"/>
              <a:cs typeface="Avenir"/>
              <a:sym typeface="Avenir"/>
            </a:endParaRPr>
          </a:p>
          <a:p>
            <a:pPr indent="0" lvl="0" marL="0" rtl="0" algn="l">
              <a:spcBef>
                <a:spcPts val="0"/>
              </a:spcBef>
              <a:spcAft>
                <a:spcPts val="0"/>
              </a:spcAft>
              <a:buClr>
                <a:schemeClr val="dk1"/>
              </a:buClr>
              <a:buSzPts val="1100"/>
              <a:buFont typeface="Arial"/>
              <a:buNone/>
            </a:pPr>
            <a:r>
              <a:rPr lang="en" sz="1600">
                <a:solidFill>
                  <a:schemeClr val="dk1"/>
                </a:solidFill>
                <a:latin typeface="Avenir"/>
                <a:ea typeface="Avenir"/>
                <a:cs typeface="Avenir"/>
                <a:sym typeface="Avenir"/>
              </a:rPr>
              <a:t>There are a range of tasks to suit a range of experience and knowledge of esports, which apply blended learning techniques - integrating technology and digital media with traditional classroom subject areas.</a:t>
            </a:r>
            <a:endParaRPr sz="2300">
              <a:latin typeface="Avenir"/>
              <a:ea typeface="Avenir"/>
              <a:cs typeface="Avenir"/>
              <a:sym typeface="Aveni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 name="Shape 63"/>
        <p:cNvGrpSpPr/>
        <p:nvPr/>
      </p:nvGrpSpPr>
      <p:grpSpPr>
        <a:xfrm>
          <a:off x="0" y="0"/>
          <a:ext cx="0" cy="0"/>
          <a:chOff x="0" y="0"/>
          <a:chExt cx="0" cy="0"/>
        </a:xfrm>
      </p:grpSpPr>
      <p:sp>
        <p:nvSpPr>
          <p:cNvPr id="64" name="Google Shape;64;p15"/>
          <p:cNvSpPr txBox="1"/>
          <p:nvPr>
            <p:ph type="title"/>
          </p:nvPr>
        </p:nvSpPr>
        <p:spPr>
          <a:xfrm>
            <a:off x="133425" y="78925"/>
            <a:ext cx="7169100" cy="1190400"/>
          </a:xfrm>
          <a:prstGeom prst="rect">
            <a:avLst/>
          </a:prstGeom>
          <a:effectLst>
            <a:outerShdw blurRad="185738" rotWithShape="0" algn="bl" dir="5400000" dist="66675">
              <a:srgbClr val="000000">
                <a:alpha val="50000"/>
              </a:srgbClr>
            </a:outerShdw>
          </a:effectLst>
        </p:spPr>
        <p:txBody>
          <a:bodyPr anchorCtr="0" anchor="t" bIns="91425" lIns="91425" spcFirstLastPara="1" rIns="91425" wrap="square" tIns="91425">
            <a:normAutofit/>
          </a:bodyPr>
          <a:lstStyle/>
          <a:p>
            <a:pPr indent="0" lvl="0" marL="0" rtl="0" algn="l">
              <a:spcBef>
                <a:spcPts val="0"/>
              </a:spcBef>
              <a:spcAft>
                <a:spcPts val="0"/>
              </a:spcAft>
              <a:buNone/>
            </a:pPr>
            <a:r>
              <a:rPr b="1" lang="en">
                <a:solidFill>
                  <a:schemeClr val="lt1"/>
                </a:solidFill>
                <a:latin typeface="Avenir"/>
                <a:ea typeface="Avenir"/>
                <a:cs typeface="Avenir"/>
                <a:sym typeface="Avenir"/>
              </a:rPr>
              <a:t>INTRODUCTION TO ESPORTS</a:t>
            </a:r>
            <a:endParaRPr b="1">
              <a:solidFill>
                <a:schemeClr val="lt1"/>
              </a:solidFill>
              <a:latin typeface="Avenir"/>
              <a:ea typeface="Avenir"/>
              <a:cs typeface="Avenir"/>
              <a:sym typeface="Avenir"/>
            </a:endParaRPr>
          </a:p>
        </p:txBody>
      </p:sp>
      <p:sp>
        <p:nvSpPr>
          <p:cNvPr id="65" name="Google Shape;65;p15"/>
          <p:cNvSpPr txBox="1"/>
          <p:nvPr>
            <p:ph idx="1" type="body"/>
          </p:nvPr>
        </p:nvSpPr>
        <p:spPr>
          <a:xfrm>
            <a:off x="428400" y="1343325"/>
            <a:ext cx="6703200" cy="7620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1600">
                <a:solidFill>
                  <a:schemeClr val="dk1"/>
                </a:solidFill>
                <a:latin typeface="Avenir"/>
                <a:ea typeface="Avenir"/>
                <a:cs typeface="Avenir"/>
                <a:sym typeface="Avenir"/>
              </a:rPr>
              <a:t>Esports differ from standard video game activities in that it (almost always) strictly involves player-vs-player competition and typically has a spectator element to it, much like traditional sports.</a:t>
            </a:r>
            <a:endParaRPr sz="1600">
              <a:solidFill>
                <a:schemeClr val="dk1"/>
              </a:solidFill>
              <a:latin typeface="Avenir"/>
              <a:ea typeface="Avenir"/>
              <a:cs typeface="Avenir"/>
              <a:sym typeface="Avenir"/>
            </a:endParaRPr>
          </a:p>
          <a:p>
            <a:pPr indent="0" lvl="0" marL="0" rtl="0" algn="l">
              <a:spcBef>
                <a:spcPts val="0"/>
              </a:spcBef>
              <a:spcAft>
                <a:spcPts val="0"/>
              </a:spcAft>
              <a:buNone/>
            </a:pPr>
            <a:r>
              <a:t/>
            </a:r>
            <a:endParaRPr sz="1600">
              <a:solidFill>
                <a:schemeClr val="dk1"/>
              </a:solidFill>
              <a:latin typeface="Avenir"/>
              <a:ea typeface="Avenir"/>
              <a:cs typeface="Avenir"/>
              <a:sym typeface="Avenir"/>
            </a:endParaRPr>
          </a:p>
          <a:p>
            <a:pPr indent="0" lvl="0" marL="0" rtl="0" algn="l">
              <a:spcBef>
                <a:spcPts val="0"/>
              </a:spcBef>
              <a:spcAft>
                <a:spcPts val="0"/>
              </a:spcAft>
              <a:buNone/>
            </a:pPr>
            <a:r>
              <a:rPr lang="en" sz="1600">
                <a:solidFill>
                  <a:schemeClr val="dk1"/>
                </a:solidFill>
                <a:latin typeface="Avenir"/>
                <a:ea typeface="Avenir"/>
                <a:cs typeface="Avenir"/>
                <a:sym typeface="Avenir"/>
              </a:rPr>
              <a:t>You can participate in esports at any level, from amatuer grassroots play to top tier events and competitions.  Players can compete regardless of age, gender, physical or mental ability.  </a:t>
            </a:r>
            <a:endParaRPr sz="1600">
              <a:solidFill>
                <a:schemeClr val="dk1"/>
              </a:solidFill>
              <a:latin typeface="Avenir"/>
              <a:ea typeface="Avenir"/>
              <a:cs typeface="Avenir"/>
              <a:sym typeface="Avenir"/>
            </a:endParaRPr>
          </a:p>
          <a:p>
            <a:pPr indent="0" lvl="0" marL="0" rtl="0" algn="l">
              <a:spcBef>
                <a:spcPts val="0"/>
              </a:spcBef>
              <a:spcAft>
                <a:spcPts val="0"/>
              </a:spcAft>
              <a:buNone/>
            </a:pPr>
            <a:r>
              <a:t/>
            </a:r>
            <a:endParaRPr sz="1600">
              <a:solidFill>
                <a:schemeClr val="dk1"/>
              </a:solidFill>
              <a:latin typeface="Avenir"/>
              <a:ea typeface="Avenir"/>
              <a:cs typeface="Avenir"/>
              <a:sym typeface="Avenir"/>
            </a:endParaRPr>
          </a:p>
          <a:p>
            <a:pPr indent="0" lvl="0" marL="0" rtl="0" algn="l">
              <a:spcBef>
                <a:spcPts val="0"/>
              </a:spcBef>
              <a:spcAft>
                <a:spcPts val="0"/>
              </a:spcAft>
              <a:buNone/>
            </a:pPr>
            <a:r>
              <a:rPr lang="en" sz="1600">
                <a:solidFill>
                  <a:schemeClr val="dk1"/>
                </a:solidFill>
                <a:latin typeface="Avenir"/>
                <a:ea typeface="Avenir"/>
                <a:cs typeface="Avenir"/>
                <a:sym typeface="Avenir"/>
              </a:rPr>
              <a:t>At the top level of competitive play, esports pros hone their skills and knowledge to the highest levels, much like a professional athlete would in their respective sport.</a:t>
            </a:r>
            <a:endParaRPr sz="1600">
              <a:solidFill>
                <a:schemeClr val="dk1"/>
              </a:solidFill>
              <a:latin typeface="Avenir"/>
              <a:ea typeface="Avenir"/>
              <a:cs typeface="Avenir"/>
              <a:sym typeface="Avenir"/>
            </a:endParaRPr>
          </a:p>
          <a:p>
            <a:pPr indent="0" lvl="0" marL="0" rtl="0" algn="l">
              <a:spcBef>
                <a:spcPts val="0"/>
              </a:spcBef>
              <a:spcAft>
                <a:spcPts val="0"/>
              </a:spcAft>
              <a:buNone/>
            </a:pPr>
            <a:r>
              <a:t/>
            </a:r>
            <a:endParaRPr sz="1600">
              <a:solidFill>
                <a:schemeClr val="dk1"/>
              </a:solidFill>
              <a:latin typeface="Avenir"/>
              <a:ea typeface="Avenir"/>
              <a:cs typeface="Avenir"/>
              <a:sym typeface="Avenir"/>
            </a:endParaRPr>
          </a:p>
          <a:p>
            <a:pPr indent="0" lvl="0" marL="0" rtl="0" algn="l">
              <a:spcBef>
                <a:spcPts val="0"/>
              </a:spcBef>
              <a:spcAft>
                <a:spcPts val="0"/>
              </a:spcAft>
              <a:buNone/>
            </a:pPr>
            <a:r>
              <a:t/>
            </a:r>
            <a:endParaRPr sz="1600" u="sng">
              <a:solidFill>
                <a:schemeClr val="dk1"/>
              </a:solidFill>
              <a:latin typeface="Avenir"/>
              <a:ea typeface="Avenir"/>
              <a:cs typeface="Avenir"/>
              <a:sym typeface="Avenir"/>
            </a:endParaRPr>
          </a:p>
          <a:p>
            <a:pPr indent="0" lvl="0" marL="0" rtl="0" algn="l">
              <a:spcBef>
                <a:spcPts val="0"/>
              </a:spcBef>
              <a:spcAft>
                <a:spcPts val="0"/>
              </a:spcAft>
              <a:buClr>
                <a:schemeClr val="dk1"/>
              </a:buClr>
              <a:buSzPts val="1100"/>
              <a:buFont typeface="Arial"/>
              <a:buNone/>
            </a:pPr>
            <a:r>
              <a:rPr b="1" lang="en" sz="1600" u="sng">
                <a:solidFill>
                  <a:schemeClr val="dk1"/>
                </a:solidFill>
                <a:latin typeface="Avenir"/>
                <a:ea typeface="Avenir"/>
                <a:cs typeface="Avenir"/>
                <a:sym typeface="Avenir"/>
              </a:rPr>
              <a:t>ESPORTS KEY FACTS</a:t>
            </a:r>
            <a:endParaRPr b="1" sz="1600" u="sng">
              <a:solidFill>
                <a:schemeClr val="dk1"/>
              </a:solidFill>
              <a:latin typeface="Avenir"/>
              <a:ea typeface="Avenir"/>
              <a:cs typeface="Avenir"/>
              <a:sym typeface="Avenir"/>
            </a:endParaRPr>
          </a:p>
          <a:p>
            <a:pPr indent="0" lvl="0" marL="0" rtl="0" algn="l">
              <a:spcBef>
                <a:spcPts val="0"/>
              </a:spcBef>
              <a:spcAft>
                <a:spcPts val="0"/>
              </a:spcAft>
              <a:buClr>
                <a:schemeClr val="dk1"/>
              </a:buClr>
              <a:buSzPts val="1100"/>
              <a:buFont typeface="Arial"/>
              <a:buNone/>
            </a:pPr>
            <a:r>
              <a:t/>
            </a:r>
            <a:endParaRPr sz="1600">
              <a:solidFill>
                <a:schemeClr val="dk1"/>
              </a:solidFill>
              <a:latin typeface="Avenir"/>
              <a:ea typeface="Avenir"/>
              <a:cs typeface="Avenir"/>
              <a:sym typeface="Avenir"/>
            </a:endParaRPr>
          </a:p>
          <a:p>
            <a:pPr indent="-330200" lvl="0" marL="457200" rtl="0" algn="l">
              <a:spcBef>
                <a:spcPts val="0"/>
              </a:spcBef>
              <a:spcAft>
                <a:spcPts val="0"/>
              </a:spcAft>
              <a:buClr>
                <a:schemeClr val="dk1"/>
              </a:buClr>
              <a:buSzPts val="1600"/>
              <a:buFont typeface="Avenir"/>
              <a:buChar char="●"/>
            </a:pPr>
            <a:r>
              <a:rPr lang="en" sz="1600">
                <a:solidFill>
                  <a:schemeClr val="dk1"/>
                </a:solidFill>
                <a:latin typeface="Avenir"/>
                <a:ea typeface="Avenir"/>
                <a:cs typeface="Avenir"/>
                <a:sym typeface="Avenir"/>
              </a:rPr>
              <a:t>Generated £111.5m in GVA for the UK economy in 2019</a:t>
            </a:r>
            <a:br>
              <a:rPr lang="en" sz="1600">
                <a:solidFill>
                  <a:schemeClr val="dk1"/>
                </a:solidFill>
                <a:latin typeface="Avenir"/>
                <a:ea typeface="Avenir"/>
                <a:cs typeface="Avenir"/>
                <a:sym typeface="Avenir"/>
              </a:rPr>
            </a:br>
            <a:endParaRPr sz="1600">
              <a:solidFill>
                <a:schemeClr val="dk1"/>
              </a:solidFill>
              <a:latin typeface="Avenir"/>
              <a:ea typeface="Avenir"/>
              <a:cs typeface="Avenir"/>
              <a:sym typeface="Avenir"/>
            </a:endParaRPr>
          </a:p>
          <a:p>
            <a:pPr indent="-330200" lvl="0" marL="457200" rtl="0" algn="l">
              <a:spcBef>
                <a:spcPts val="0"/>
              </a:spcBef>
              <a:spcAft>
                <a:spcPts val="0"/>
              </a:spcAft>
              <a:buClr>
                <a:schemeClr val="dk1"/>
              </a:buClr>
              <a:buSzPts val="1600"/>
              <a:buFont typeface="Avenir"/>
              <a:buChar char="●"/>
            </a:pPr>
            <a:r>
              <a:rPr lang="en" sz="1600">
                <a:solidFill>
                  <a:schemeClr val="dk1"/>
                </a:solidFill>
                <a:latin typeface="Avenir"/>
                <a:ea typeface="Avenir"/>
                <a:cs typeface="Avenir"/>
                <a:sym typeface="Avenir"/>
              </a:rPr>
              <a:t>532m esports viewers globally in 2022</a:t>
            </a:r>
            <a:br>
              <a:rPr lang="en" sz="1600">
                <a:solidFill>
                  <a:schemeClr val="dk1"/>
                </a:solidFill>
                <a:latin typeface="Avenir"/>
                <a:ea typeface="Avenir"/>
                <a:cs typeface="Avenir"/>
                <a:sym typeface="Avenir"/>
              </a:rPr>
            </a:br>
            <a:endParaRPr sz="1600">
              <a:solidFill>
                <a:schemeClr val="dk1"/>
              </a:solidFill>
              <a:latin typeface="Avenir"/>
              <a:ea typeface="Avenir"/>
              <a:cs typeface="Avenir"/>
              <a:sym typeface="Avenir"/>
            </a:endParaRPr>
          </a:p>
          <a:p>
            <a:pPr indent="-330200" lvl="0" marL="457200" rtl="0" algn="l">
              <a:spcBef>
                <a:spcPts val="0"/>
              </a:spcBef>
              <a:spcAft>
                <a:spcPts val="0"/>
              </a:spcAft>
              <a:buClr>
                <a:schemeClr val="dk1"/>
              </a:buClr>
              <a:buSzPts val="1600"/>
              <a:buFont typeface="Avenir"/>
              <a:buChar char="●"/>
            </a:pPr>
            <a:r>
              <a:rPr lang="en" sz="1600">
                <a:solidFill>
                  <a:schemeClr val="dk1"/>
                </a:solidFill>
                <a:latin typeface="Avenir"/>
                <a:ea typeface="Avenir"/>
                <a:cs typeface="Avenir"/>
                <a:sym typeface="Avenir"/>
              </a:rPr>
              <a:t>$623.9m worth of sponsorship investments in 2020</a:t>
            </a:r>
            <a:br>
              <a:rPr lang="en" sz="1600">
                <a:solidFill>
                  <a:schemeClr val="dk1"/>
                </a:solidFill>
                <a:latin typeface="Avenir"/>
                <a:ea typeface="Avenir"/>
                <a:cs typeface="Avenir"/>
                <a:sym typeface="Avenir"/>
              </a:rPr>
            </a:br>
            <a:endParaRPr sz="1600">
              <a:solidFill>
                <a:schemeClr val="dk1"/>
              </a:solidFill>
              <a:latin typeface="Avenir"/>
              <a:ea typeface="Avenir"/>
              <a:cs typeface="Avenir"/>
              <a:sym typeface="Avenir"/>
            </a:endParaRPr>
          </a:p>
          <a:p>
            <a:pPr indent="-330200" lvl="0" marL="457200" rtl="0" algn="l">
              <a:spcBef>
                <a:spcPts val="0"/>
              </a:spcBef>
              <a:spcAft>
                <a:spcPts val="0"/>
              </a:spcAft>
              <a:buClr>
                <a:schemeClr val="dk1"/>
              </a:buClr>
              <a:buSzPts val="1600"/>
              <a:buFont typeface="Avenir"/>
              <a:buChar char="●"/>
            </a:pPr>
            <a:r>
              <a:rPr lang="en" sz="1600">
                <a:solidFill>
                  <a:schemeClr val="dk1"/>
                </a:solidFill>
                <a:latin typeface="Avenir"/>
                <a:ea typeface="Avenir"/>
                <a:cs typeface="Avenir"/>
                <a:sym typeface="Avenir"/>
              </a:rPr>
              <a:t>2.3 million people watched the Fornite World Cup event in 2019</a:t>
            </a:r>
            <a:br>
              <a:rPr lang="en" sz="1600">
                <a:solidFill>
                  <a:schemeClr val="dk1"/>
                </a:solidFill>
                <a:latin typeface="Avenir"/>
                <a:ea typeface="Avenir"/>
                <a:cs typeface="Avenir"/>
                <a:sym typeface="Avenir"/>
              </a:rPr>
            </a:br>
            <a:endParaRPr sz="1600">
              <a:solidFill>
                <a:schemeClr val="dk1"/>
              </a:solidFill>
              <a:latin typeface="Avenir"/>
              <a:ea typeface="Avenir"/>
              <a:cs typeface="Avenir"/>
              <a:sym typeface="Avenir"/>
            </a:endParaRPr>
          </a:p>
          <a:p>
            <a:pPr indent="-330200" lvl="0" marL="457200" rtl="0" algn="l">
              <a:spcBef>
                <a:spcPts val="0"/>
              </a:spcBef>
              <a:spcAft>
                <a:spcPts val="0"/>
              </a:spcAft>
              <a:buClr>
                <a:schemeClr val="dk1"/>
              </a:buClr>
              <a:buSzPts val="1600"/>
              <a:buFont typeface="Avenir"/>
              <a:buChar char="●"/>
            </a:pPr>
            <a:r>
              <a:rPr lang="en" sz="1600">
                <a:solidFill>
                  <a:schemeClr val="dk1"/>
                </a:solidFill>
                <a:latin typeface="Avenir"/>
                <a:ea typeface="Avenir"/>
                <a:cs typeface="Avenir"/>
                <a:sym typeface="Avenir"/>
              </a:rPr>
              <a:t>The world's largest esports tournament prize pool is the DOTA2 International, sitting at $30m in 2019</a:t>
            </a:r>
            <a:endParaRPr sz="1600">
              <a:solidFill>
                <a:schemeClr val="dk1"/>
              </a:solidFill>
              <a:latin typeface="Avenir"/>
              <a:ea typeface="Avenir"/>
              <a:cs typeface="Avenir"/>
              <a:sym typeface="Aveni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 name="Shape 69"/>
        <p:cNvGrpSpPr/>
        <p:nvPr/>
      </p:nvGrpSpPr>
      <p:grpSpPr>
        <a:xfrm>
          <a:off x="0" y="0"/>
          <a:ext cx="0" cy="0"/>
          <a:chOff x="0" y="0"/>
          <a:chExt cx="0" cy="0"/>
        </a:xfrm>
      </p:grpSpPr>
      <p:sp>
        <p:nvSpPr>
          <p:cNvPr id="70" name="Google Shape;70;p16"/>
          <p:cNvSpPr txBox="1"/>
          <p:nvPr>
            <p:ph type="title"/>
          </p:nvPr>
        </p:nvSpPr>
        <p:spPr>
          <a:xfrm>
            <a:off x="133425" y="78925"/>
            <a:ext cx="7169100" cy="1190400"/>
          </a:xfrm>
          <a:prstGeom prst="rect">
            <a:avLst/>
          </a:prstGeom>
          <a:effectLst>
            <a:outerShdw blurRad="185738" rotWithShape="0" algn="bl" dir="5400000" dist="66675">
              <a:srgbClr val="000000">
                <a:alpha val="50000"/>
              </a:srgbClr>
            </a:outerShdw>
          </a:effectLst>
        </p:spPr>
        <p:txBody>
          <a:bodyPr anchorCtr="0" anchor="t" bIns="91425" lIns="91425" spcFirstLastPara="1" rIns="91425" wrap="square" tIns="91425">
            <a:normAutofit/>
          </a:bodyPr>
          <a:lstStyle/>
          <a:p>
            <a:pPr indent="0" lvl="0" marL="0" rtl="0" algn="l">
              <a:spcBef>
                <a:spcPts val="0"/>
              </a:spcBef>
              <a:spcAft>
                <a:spcPts val="0"/>
              </a:spcAft>
              <a:buNone/>
            </a:pPr>
            <a:r>
              <a:rPr b="1" lang="en">
                <a:solidFill>
                  <a:schemeClr val="lt1"/>
                </a:solidFill>
                <a:latin typeface="Avenir"/>
                <a:ea typeface="Avenir"/>
                <a:cs typeface="Avenir"/>
                <a:sym typeface="Avenir"/>
              </a:rPr>
              <a:t>CONTENTS</a:t>
            </a:r>
            <a:endParaRPr b="1">
              <a:solidFill>
                <a:schemeClr val="lt1"/>
              </a:solidFill>
              <a:latin typeface="Avenir"/>
              <a:ea typeface="Avenir"/>
              <a:cs typeface="Avenir"/>
              <a:sym typeface="Avenir"/>
            </a:endParaRPr>
          </a:p>
        </p:txBody>
      </p:sp>
      <p:sp>
        <p:nvSpPr>
          <p:cNvPr id="71" name="Google Shape;71;p16"/>
          <p:cNvSpPr txBox="1"/>
          <p:nvPr>
            <p:ph idx="1" type="body"/>
          </p:nvPr>
        </p:nvSpPr>
        <p:spPr>
          <a:xfrm>
            <a:off x="428400" y="1343325"/>
            <a:ext cx="6703200" cy="762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300" u="sng">
                <a:solidFill>
                  <a:schemeClr val="dk1"/>
                </a:solidFill>
                <a:latin typeface="Avenir"/>
                <a:ea typeface="Avenir"/>
                <a:cs typeface="Avenir"/>
                <a:sym typeface="Avenir"/>
              </a:rPr>
              <a:t>Introduction to Esports</a:t>
            </a:r>
            <a:endParaRPr b="1" sz="1300" u="sng">
              <a:solidFill>
                <a:schemeClr val="dk1"/>
              </a:solidFill>
              <a:latin typeface="Avenir"/>
              <a:ea typeface="Avenir"/>
              <a:cs typeface="Avenir"/>
              <a:sym typeface="Avenir"/>
            </a:endParaRPr>
          </a:p>
          <a:p>
            <a:pPr indent="0" lvl="0" marL="0" rtl="0" algn="l">
              <a:spcBef>
                <a:spcPts val="0"/>
              </a:spcBef>
              <a:spcAft>
                <a:spcPts val="0"/>
              </a:spcAft>
              <a:buNone/>
            </a:pPr>
            <a:r>
              <a:rPr lang="en" sz="1300">
                <a:solidFill>
                  <a:schemeClr val="dk1"/>
                </a:solidFill>
                <a:latin typeface="Avenir"/>
                <a:ea typeface="Avenir"/>
                <a:cs typeface="Avenir"/>
                <a:sym typeface="Avenir"/>
              </a:rPr>
              <a:t>A brief presentation giving an overview of the esports industry, introducing some of the different career paths and opportunities students may or may not have been aware of.</a:t>
            </a:r>
            <a:endParaRPr sz="1300">
              <a:solidFill>
                <a:schemeClr val="dk1"/>
              </a:solidFill>
              <a:latin typeface="Avenir"/>
              <a:ea typeface="Avenir"/>
              <a:cs typeface="Avenir"/>
              <a:sym typeface="Avenir"/>
            </a:endParaRPr>
          </a:p>
          <a:p>
            <a:pPr indent="0" lvl="0" marL="457200" rtl="0" algn="l">
              <a:spcBef>
                <a:spcPts val="0"/>
              </a:spcBef>
              <a:spcAft>
                <a:spcPts val="0"/>
              </a:spcAft>
              <a:buNone/>
            </a:pPr>
            <a:r>
              <a:t/>
            </a:r>
            <a:endParaRPr sz="1300">
              <a:solidFill>
                <a:schemeClr val="dk1"/>
              </a:solidFill>
              <a:latin typeface="Avenir"/>
              <a:ea typeface="Avenir"/>
              <a:cs typeface="Avenir"/>
              <a:sym typeface="Avenir"/>
            </a:endParaRPr>
          </a:p>
          <a:p>
            <a:pPr indent="0" lvl="0" marL="0" rtl="0" algn="l">
              <a:spcBef>
                <a:spcPts val="0"/>
              </a:spcBef>
              <a:spcAft>
                <a:spcPts val="0"/>
              </a:spcAft>
              <a:buNone/>
            </a:pPr>
            <a:r>
              <a:rPr b="1" lang="en" sz="1300" u="sng">
                <a:solidFill>
                  <a:schemeClr val="dk1"/>
                </a:solidFill>
                <a:latin typeface="Avenir"/>
                <a:ea typeface="Avenir"/>
                <a:cs typeface="Avenir"/>
                <a:sym typeface="Avenir"/>
              </a:rPr>
              <a:t>Create an Esports Team</a:t>
            </a:r>
            <a:endParaRPr b="1" sz="1300" u="sng">
              <a:solidFill>
                <a:schemeClr val="dk1"/>
              </a:solidFill>
              <a:latin typeface="Avenir"/>
              <a:ea typeface="Avenir"/>
              <a:cs typeface="Avenir"/>
              <a:sym typeface="Avenir"/>
            </a:endParaRPr>
          </a:p>
          <a:p>
            <a:pPr indent="0" lvl="0" marL="0" rtl="0" algn="l">
              <a:spcBef>
                <a:spcPts val="0"/>
              </a:spcBef>
              <a:spcAft>
                <a:spcPts val="0"/>
              </a:spcAft>
              <a:buNone/>
            </a:pPr>
            <a:r>
              <a:rPr lang="en" sz="1300">
                <a:solidFill>
                  <a:schemeClr val="dk1"/>
                </a:solidFill>
                <a:latin typeface="Avenir"/>
                <a:ea typeface="Avenir"/>
                <a:cs typeface="Avenir"/>
                <a:sym typeface="Avenir"/>
              </a:rPr>
              <a:t>Students will explore their creative side by </a:t>
            </a:r>
            <a:r>
              <a:rPr lang="en" sz="1300">
                <a:solidFill>
                  <a:schemeClr val="dk1"/>
                </a:solidFill>
                <a:latin typeface="Avenir"/>
                <a:ea typeface="Avenir"/>
                <a:cs typeface="Avenir"/>
                <a:sym typeface="Avenir"/>
              </a:rPr>
              <a:t>developing</a:t>
            </a:r>
            <a:r>
              <a:rPr lang="en" sz="1300">
                <a:solidFill>
                  <a:schemeClr val="dk1"/>
                </a:solidFill>
                <a:latin typeface="Avenir"/>
                <a:ea typeface="Avenir"/>
                <a:cs typeface="Avenir"/>
                <a:sym typeface="Avenir"/>
              </a:rPr>
              <a:t> their own esports brand. Producing a logo from concepts to a final digital design. They’ll also write a team mission statement and create key brand assets such as a social media poster and team jersey. </a:t>
            </a:r>
            <a:endParaRPr sz="1300">
              <a:solidFill>
                <a:schemeClr val="dk1"/>
              </a:solidFill>
              <a:latin typeface="Avenir"/>
              <a:ea typeface="Avenir"/>
              <a:cs typeface="Avenir"/>
              <a:sym typeface="Avenir"/>
            </a:endParaRPr>
          </a:p>
          <a:p>
            <a:pPr indent="0" lvl="0" marL="0" rtl="0" algn="l">
              <a:spcBef>
                <a:spcPts val="0"/>
              </a:spcBef>
              <a:spcAft>
                <a:spcPts val="0"/>
              </a:spcAft>
              <a:buNone/>
            </a:pPr>
            <a:r>
              <a:t/>
            </a:r>
            <a:endParaRPr sz="1300">
              <a:solidFill>
                <a:schemeClr val="dk1"/>
              </a:solidFill>
              <a:latin typeface="Avenir"/>
              <a:ea typeface="Avenir"/>
              <a:cs typeface="Avenir"/>
              <a:sym typeface="Avenir"/>
            </a:endParaRPr>
          </a:p>
          <a:p>
            <a:pPr indent="0" lvl="0" marL="0" rtl="0" algn="l">
              <a:spcBef>
                <a:spcPts val="0"/>
              </a:spcBef>
              <a:spcAft>
                <a:spcPts val="0"/>
              </a:spcAft>
              <a:buNone/>
            </a:pPr>
            <a:r>
              <a:rPr b="1" lang="en" sz="1300" u="sng">
                <a:solidFill>
                  <a:schemeClr val="dk1"/>
                </a:solidFill>
                <a:latin typeface="Avenir"/>
                <a:ea typeface="Avenir"/>
                <a:cs typeface="Avenir"/>
                <a:sym typeface="Avenir"/>
              </a:rPr>
              <a:t>Create an Esports Tournament</a:t>
            </a:r>
            <a:endParaRPr b="1" sz="1300" u="sng">
              <a:solidFill>
                <a:schemeClr val="dk1"/>
              </a:solidFill>
              <a:latin typeface="Avenir"/>
              <a:ea typeface="Avenir"/>
              <a:cs typeface="Avenir"/>
              <a:sym typeface="Avenir"/>
            </a:endParaRPr>
          </a:p>
          <a:p>
            <a:pPr indent="0" lvl="0" marL="0" rtl="0" algn="l">
              <a:spcBef>
                <a:spcPts val="0"/>
              </a:spcBef>
              <a:spcAft>
                <a:spcPts val="0"/>
              </a:spcAft>
              <a:buNone/>
            </a:pPr>
            <a:r>
              <a:rPr lang="en" sz="1300">
                <a:solidFill>
                  <a:schemeClr val="dk1"/>
                </a:solidFill>
                <a:latin typeface="Avenir"/>
                <a:ea typeface="Avenir"/>
                <a:cs typeface="Avenir"/>
                <a:sym typeface="Avenir"/>
              </a:rPr>
              <a:t>Beginning with learning about different tournament formats and the personnel required to conduct a tournament. Finally they’ll Implement this knowledge to run and manage their own event.  Additionally producing a spreadsheet to manage the costs of their esports tournament.</a:t>
            </a:r>
            <a:endParaRPr sz="1300">
              <a:solidFill>
                <a:schemeClr val="dk1"/>
              </a:solidFill>
              <a:latin typeface="Avenir"/>
              <a:ea typeface="Avenir"/>
              <a:cs typeface="Avenir"/>
              <a:sym typeface="Avenir"/>
            </a:endParaRPr>
          </a:p>
          <a:p>
            <a:pPr indent="0" lvl="0" marL="0" rtl="0" algn="l">
              <a:spcBef>
                <a:spcPts val="0"/>
              </a:spcBef>
              <a:spcAft>
                <a:spcPts val="0"/>
              </a:spcAft>
              <a:buNone/>
            </a:pPr>
            <a:r>
              <a:t/>
            </a:r>
            <a:endParaRPr sz="1300">
              <a:solidFill>
                <a:schemeClr val="dk1"/>
              </a:solidFill>
              <a:latin typeface="Avenir"/>
              <a:ea typeface="Avenir"/>
              <a:cs typeface="Avenir"/>
              <a:sym typeface="Avenir"/>
            </a:endParaRPr>
          </a:p>
          <a:p>
            <a:pPr indent="0" lvl="0" marL="0" rtl="0" algn="l">
              <a:spcBef>
                <a:spcPts val="0"/>
              </a:spcBef>
              <a:spcAft>
                <a:spcPts val="0"/>
              </a:spcAft>
              <a:buNone/>
            </a:pPr>
            <a:r>
              <a:rPr b="1" lang="en" sz="1300" u="sng">
                <a:solidFill>
                  <a:schemeClr val="dk1"/>
                </a:solidFill>
                <a:latin typeface="Avenir"/>
                <a:ea typeface="Avenir"/>
                <a:cs typeface="Avenir"/>
                <a:sym typeface="Avenir"/>
              </a:rPr>
              <a:t>Create an Esports Video</a:t>
            </a:r>
            <a:endParaRPr b="1" sz="1300" u="sng">
              <a:solidFill>
                <a:schemeClr val="dk1"/>
              </a:solidFill>
              <a:latin typeface="Avenir"/>
              <a:ea typeface="Avenir"/>
              <a:cs typeface="Avenir"/>
              <a:sym typeface="Avenir"/>
            </a:endParaRPr>
          </a:p>
          <a:p>
            <a:pPr indent="0" lvl="0" marL="0" rtl="0" algn="l">
              <a:spcBef>
                <a:spcPts val="0"/>
              </a:spcBef>
              <a:spcAft>
                <a:spcPts val="0"/>
              </a:spcAft>
              <a:buNone/>
            </a:pPr>
            <a:r>
              <a:rPr lang="en" sz="1300">
                <a:solidFill>
                  <a:schemeClr val="dk1"/>
                </a:solidFill>
                <a:latin typeface="Avenir"/>
                <a:ea typeface="Avenir"/>
                <a:cs typeface="Avenir"/>
                <a:sym typeface="Avenir"/>
              </a:rPr>
              <a:t>Whilst conducting their esports tournament, students will additionally learn how to use broadcast and recording software to collect footage.  This footage will then be imported into video editing software for students to create a promotional or highlight video for publication. </a:t>
            </a:r>
            <a:endParaRPr sz="1300">
              <a:solidFill>
                <a:schemeClr val="dk1"/>
              </a:solidFill>
              <a:highlight>
                <a:srgbClr val="FFFF00"/>
              </a:highlight>
              <a:latin typeface="Avenir"/>
              <a:ea typeface="Avenir"/>
              <a:cs typeface="Avenir"/>
              <a:sym typeface="Avenir"/>
            </a:endParaRPr>
          </a:p>
          <a:p>
            <a:pPr indent="0" lvl="0" marL="0" rtl="0" algn="l">
              <a:spcBef>
                <a:spcPts val="0"/>
              </a:spcBef>
              <a:spcAft>
                <a:spcPts val="0"/>
              </a:spcAft>
              <a:buNone/>
            </a:pPr>
            <a:r>
              <a:t/>
            </a:r>
            <a:endParaRPr sz="1300">
              <a:solidFill>
                <a:schemeClr val="dk1"/>
              </a:solidFill>
              <a:latin typeface="Avenir"/>
              <a:ea typeface="Avenir"/>
              <a:cs typeface="Avenir"/>
              <a:sym typeface="Avenir"/>
            </a:endParaRPr>
          </a:p>
          <a:p>
            <a:pPr indent="0" lvl="0" marL="0" rtl="0" algn="l">
              <a:spcBef>
                <a:spcPts val="0"/>
              </a:spcBef>
              <a:spcAft>
                <a:spcPts val="0"/>
              </a:spcAft>
              <a:buNone/>
            </a:pPr>
            <a:r>
              <a:rPr b="1" lang="en" sz="1300" u="sng">
                <a:solidFill>
                  <a:schemeClr val="dk1"/>
                </a:solidFill>
                <a:latin typeface="Avenir"/>
                <a:ea typeface="Avenir"/>
                <a:cs typeface="Avenir"/>
                <a:sym typeface="Avenir"/>
              </a:rPr>
              <a:t>Esports Journalism</a:t>
            </a:r>
            <a:endParaRPr b="1" sz="1300" u="sng">
              <a:solidFill>
                <a:schemeClr val="dk1"/>
              </a:solidFill>
              <a:latin typeface="Avenir"/>
              <a:ea typeface="Avenir"/>
              <a:cs typeface="Avenir"/>
              <a:sym typeface="Avenir"/>
            </a:endParaRPr>
          </a:p>
          <a:p>
            <a:pPr indent="0" lvl="0" marL="0" rtl="0" algn="l">
              <a:spcBef>
                <a:spcPts val="0"/>
              </a:spcBef>
              <a:spcAft>
                <a:spcPts val="0"/>
              </a:spcAft>
              <a:buNone/>
            </a:pPr>
            <a:r>
              <a:rPr lang="en" sz="1300">
                <a:solidFill>
                  <a:schemeClr val="dk1"/>
                </a:solidFill>
                <a:latin typeface="Avenir"/>
                <a:ea typeface="Avenir"/>
                <a:cs typeface="Avenir"/>
                <a:sym typeface="Avenir"/>
              </a:rPr>
              <a:t>Students may choose to write an article about their own esports tournament or a real esports event/match.  The article should cover details such as who competed, the outcome or final score of the event.  Students are encouraged to use descriptive language and express how they felt teams and individuals performed in the tournament.</a:t>
            </a:r>
            <a:endParaRPr sz="1300">
              <a:solidFill>
                <a:schemeClr val="dk1"/>
              </a:solidFill>
              <a:latin typeface="Avenir"/>
              <a:ea typeface="Avenir"/>
              <a:cs typeface="Avenir"/>
              <a:sym typeface="Avenir"/>
            </a:endParaRPr>
          </a:p>
          <a:p>
            <a:pPr indent="0" lvl="0" marL="0" rtl="0" algn="l">
              <a:spcBef>
                <a:spcPts val="0"/>
              </a:spcBef>
              <a:spcAft>
                <a:spcPts val="0"/>
              </a:spcAft>
              <a:buNone/>
            </a:pPr>
            <a:r>
              <a:t/>
            </a:r>
            <a:endParaRPr sz="1300">
              <a:solidFill>
                <a:schemeClr val="dk1"/>
              </a:solidFill>
              <a:latin typeface="Avenir"/>
              <a:ea typeface="Avenir"/>
              <a:cs typeface="Avenir"/>
              <a:sym typeface="Avenir"/>
            </a:endParaRPr>
          </a:p>
          <a:p>
            <a:pPr indent="0" lvl="0" marL="0" rtl="0" algn="l">
              <a:spcBef>
                <a:spcPts val="0"/>
              </a:spcBef>
              <a:spcAft>
                <a:spcPts val="0"/>
              </a:spcAft>
              <a:buNone/>
            </a:pPr>
            <a:r>
              <a:rPr b="1" lang="en" sz="1300" u="sng">
                <a:solidFill>
                  <a:schemeClr val="dk1"/>
                </a:solidFill>
                <a:latin typeface="Avenir"/>
                <a:ea typeface="Avenir"/>
                <a:cs typeface="Avenir"/>
                <a:sym typeface="Avenir"/>
              </a:rPr>
              <a:t>Esports Pitch</a:t>
            </a:r>
            <a:endParaRPr b="1" sz="1300" u="sng">
              <a:solidFill>
                <a:schemeClr val="dk1"/>
              </a:solidFill>
              <a:latin typeface="Avenir"/>
              <a:ea typeface="Avenir"/>
              <a:cs typeface="Avenir"/>
              <a:sym typeface="Avenir"/>
            </a:endParaRPr>
          </a:p>
          <a:p>
            <a:pPr indent="0" lvl="0" marL="0" rtl="0" algn="l">
              <a:spcBef>
                <a:spcPts val="0"/>
              </a:spcBef>
              <a:spcAft>
                <a:spcPts val="0"/>
              </a:spcAft>
              <a:buNone/>
            </a:pPr>
            <a:r>
              <a:rPr b="1" lang="en" sz="1300">
                <a:solidFill>
                  <a:schemeClr val="dk1"/>
                </a:solidFill>
                <a:latin typeface="Avenir"/>
                <a:ea typeface="Avenir"/>
                <a:cs typeface="Avenir"/>
                <a:sym typeface="Avenir"/>
              </a:rPr>
              <a:t>Using</a:t>
            </a:r>
            <a:r>
              <a:rPr b="1" lang="en" sz="1300">
                <a:solidFill>
                  <a:schemeClr val="dk1"/>
                </a:solidFill>
                <a:latin typeface="Avenir"/>
                <a:ea typeface="Avenir"/>
                <a:cs typeface="Avenir"/>
                <a:sym typeface="Avenir"/>
              </a:rPr>
              <a:t> all of the assets they have created for their esports teams or tournament.  Students will create a pitch deck to present to their peers in a group setting.  Additionally providing feedback to other students esports projects.</a:t>
            </a:r>
            <a:endParaRPr b="1" sz="1300">
              <a:solidFill>
                <a:schemeClr val="dk1"/>
              </a:solidFill>
              <a:latin typeface="Avenir"/>
              <a:ea typeface="Avenir"/>
              <a:cs typeface="Avenir"/>
              <a:sym typeface="Aveni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sp>
        <p:nvSpPr>
          <p:cNvPr id="76" name="Google Shape;76;p17"/>
          <p:cNvSpPr txBox="1"/>
          <p:nvPr>
            <p:ph type="title"/>
          </p:nvPr>
        </p:nvSpPr>
        <p:spPr>
          <a:xfrm>
            <a:off x="133425" y="78925"/>
            <a:ext cx="7169100" cy="1190400"/>
          </a:xfrm>
          <a:prstGeom prst="rect">
            <a:avLst/>
          </a:prstGeom>
          <a:effectLst>
            <a:outerShdw blurRad="185738" rotWithShape="0" algn="bl" dir="5400000" dist="66675">
              <a:srgbClr val="000000">
                <a:alpha val="50000"/>
              </a:srgbClr>
            </a:outerShdw>
          </a:effectLst>
        </p:spPr>
        <p:txBody>
          <a:bodyPr anchorCtr="0" anchor="t" bIns="91425" lIns="91425" spcFirstLastPara="1" rIns="91425" wrap="square" tIns="91425">
            <a:normAutofit/>
          </a:bodyPr>
          <a:lstStyle/>
          <a:p>
            <a:pPr indent="0" lvl="0" marL="0" rtl="0" algn="l">
              <a:spcBef>
                <a:spcPts val="0"/>
              </a:spcBef>
              <a:spcAft>
                <a:spcPts val="0"/>
              </a:spcAft>
              <a:buNone/>
            </a:pPr>
            <a:r>
              <a:rPr b="1" lang="en">
                <a:solidFill>
                  <a:schemeClr val="lt1"/>
                </a:solidFill>
                <a:latin typeface="Avenir"/>
                <a:ea typeface="Avenir"/>
                <a:cs typeface="Avenir"/>
                <a:sym typeface="Avenir"/>
              </a:rPr>
              <a:t>CONTENTS</a:t>
            </a:r>
            <a:endParaRPr b="1">
              <a:solidFill>
                <a:schemeClr val="lt1"/>
              </a:solidFill>
              <a:latin typeface="Avenir"/>
              <a:ea typeface="Avenir"/>
              <a:cs typeface="Avenir"/>
              <a:sym typeface="Avenir"/>
            </a:endParaRPr>
          </a:p>
        </p:txBody>
      </p:sp>
      <p:sp>
        <p:nvSpPr>
          <p:cNvPr id="77" name="Google Shape;77;p17"/>
          <p:cNvSpPr txBox="1"/>
          <p:nvPr>
            <p:ph idx="1" type="body"/>
          </p:nvPr>
        </p:nvSpPr>
        <p:spPr>
          <a:xfrm>
            <a:off x="428400" y="1343325"/>
            <a:ext cx="6703200" cy="762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1600" u="sng">
                <a:solidFill>
                  <a:schemeClr val="dk1"/>
                </a:solidFill>
                <a:latin typeface="Avenir"/>
                <a:ea typeface="Avenir"/>
                <a:cs typeface="Avenir"/>
                <a:sym typeface="Avenir"/>
              </a:rPr>
              <a:t>Subject and Curriculum Link Key</a:t>
            </a:r>
            <a:endParaRPr b="1" sz="1600" u="sng">
              <a:solidFill>
                <a:schemeClr val="dk1"/>
              </a:solidFill>
              <a:latin typeface="Avenir"/>
              <a:ea typeface="Avenir"/>
              <a:cs typeface="Avenir"/>
              <a:sym typeface="Avenir"/>
            </a:endParaRPr>
          </a:p>
          <a:p>
            <a:pPr indent="0" lvl="0" marL="0" rtl="0" algn="l">
              <a:spcBef>
                <a:spcPts val="0"/>
              </a:spcBef>
              <a:spcAft>
                <a:spcPts val="0"/>
              </a:spcAft>
              <a:buClr>
                <a:schemeClr val="dk1"/>
              </a:buClr>
              <a:buSzPts val="1100"/>
              <a:buFont typeface="Arial"/>
              <a:buNone/>
            </a:pPr>
            <a:r>
              <a:rPr b="1" lang="en" sz="1600">
                <a:solidFill>
                  <a:schemeClr val="dk1"/>
                </a:solidFill>
                <a:latin typeface="Avenir"/>
                <a:ea typeface="Avenir"/>
                <a:cs typeface="Avenir"/>
                <a:sym typeface="Avenir"/>
              </a:rPr>
              <a:t>Each activity within this pack has </a:t>
            </a:r>
            <a:r>
              <a:rPr b="1" lang="en" sz="1600">
                <a:solidFill>
                  <a:schemeClr val="dk1"/>
                </a:solidFill>
                <a:latin typeface="Avenir"/>
                <a:ea typeface="Avenir"/>
                <a:cs typeface="Avenir"/>
                <a:sym typeface="Avenir"/>
              </a:rPr>
              <a:t>curriculum</a:t>
            </a:r>
            <a:r>
              <a:rPr b="1" lang="en" sz="1600">
                <a:solidFill>
                  <a:schemeClr val="dk1"/>
                </a:solidFill>
                <a:latin typeface="Avenir"/>
                <a:ea typeface="Avenir"/>
                <a:cs typeface="Avenir"/>
                <a:sym typeface="Avenir"/>
              </a:rPr>
              <a:t> links to the following subjects.  Use this key to identify the subject areas within each activity.</a:t>
            </a:r>
            <a:endParaRPr b="1" sz="1600">
              <a:solidFill>
                <a:schemeClr val="dk1"/>
              </a:solidFill>
              <a:latin typeface="Avenir"/>
              <a:ea typeface="Avenir"/>
              <a:cs typeface="Avenir"/>
              <a:sym typeface="Avenir"/>
            </a:endParaRPr>
          </a:p>
          <a:p>
            <a:pPr indent="0" lvl="0" marL="0" rtl="0" algn="l">
              <a:spcBef>
                <a:spcPts val="0"/>
              </a:spcBef>
              <a:spcAft>
                <a:spcPts val="0"/>
              </a:spcAft>
              <a:buClr>
                <a:schemeClr val="dk1"/>
              </a:buClr>
              <a:buSzPts val="1100"/>
              <a:buFont typeface="Arial"/>
              <a:buNone/>
            </a:pPr>
            <a:r>
              <a:t/>
            </a:r>
            <a:endParaRPr b="1" sz="1600">
              <a:solidFill>
                <a:schemeClr val="dk1"/>
              </a:solidFill>
              <a:latin typeface="Avenir"/>
              <a:ea typeface="Avenir"/>
              <a:cs typeface="Avenir"/>
              <a:sym typeface="Avenir"/>
            </a:endParaRPr>
          </a:p>
          <a:p>
            <a:pPr indent="0" lvl="0" marL="0" rtl="0" algn="l">
              <a:spcBef>
                <a:spcPts val="0"/>
              </a:spcBef>
              <a:spcAft>
                <a:spcPts val="0"/>
              </a:spcAft>
              <a:buClr>
                <a:schemeClr val="dk1"/>
              </a:buClr>
              <a:buSzPts val="1100"/>
              <a:buFont typeface="Arial"/>
              <a:buNone/>
            </a:pPr>
            <a:r>
              <a:t/>
            </a:r>
            <a:endParaRPr b="1" sz="1600">
              <a:solidFill>
                <a:schemeClr val="dk1"/>
              </a:solidFill>
              <a:latin typeface="Avenir"/>
              <a:ea typeface="Avenir"/>
              <a:cs typeface="Avenir"/>
              <a:sym typeface="Avenir"/>
            </a:endParaRPr>
          </a:p>
          <a:p>
            <a:pPr indent="0" lvl="0" marL="0" rtl="0" algn="l">
              <a:spcBef>
                <a:spcPts val="0"/>
              </a:spcBef>
              <a:spcAft>
                <a:spcPts val="0"/>
              </a:spcAft>
              <a:buClr>
                <a:schemeClr val="dk1"/>
              </a:buClr>
              <a:buSzPts val="1100"/>
              <a:buFont typeface="Arial"/>
              <a:buNone/>
            </a:pPr>
            <a:r>
              <a:t/>
            </a:r>
            <a:endParaRPr b="1" sz="1600">
              <a:solidFill>
                <a:schemeClr val="dk1"/>
              </a:solidFill>
              <a:latin typeface="Avenir"/>
              <a:ea typeface="Avenir"/>
              <a:cs typeface="Avenir"/>
              <a:sym typeface="Avenir"/>
            </a:endParaRPr>
          </a:p>
          <a:p>
            <a:pPr indent="0" lvl="0" marL="0" rtl="0" algn="l">
              <a:spcBef>
                <a:spcPts val="0"/>
              </a:spcBef>
              <a:spcAft>
                <a:spcPts val="0"/>
              </a:spcAft>
              <a:buClr>
                <a:schemeClr val="dk1"/>
              </a:buClr>
              <a:buSzPts val="1100"/>
              <a:buFont typeface="Arial"/>
              <a:buNone/>
            </a:pPr>
            <a:r>
              <a:t/>
            </a:r>
            <a:endParaRPr b="1" sz="1600">
              <a:solidFill>
                <a:schemeClr val="dk1"/>
              </a:solidFill>
              <a:latin typeface="Avenir"/>
              <a:ea typeface="Avenir"/>
              <a:cs typeface="Avenir"/>
              <a:sym typeface="Avenir"/>
            </a:endParaRPr>
          </a:p>
          <a:p>
            <a:pPr indent="0" lvl="0" marL="0" rtl="0" algn="l">
              <a:spcBef>
                <a:spcPts val="0"/>
              </a:spcBef>
              <a:spcAft>
                <a:spcPts val="0"/>
              </a:spcAft>
              <a:buClr>
                <a:schemeClr val="dk1"/>
              </a:buClr>
              <a:buSzPts val="1100"/>
              <a:buFont typeface="Arial"/>
              <a:buNone/>
            </a:pPr>
            <a:r>
              <a:t/>
            </a:r>
            <a:endParaRPr b="1" sz="1600" u="sng">
              <a:solidFill>
                <a:schemeClr val="dk1"/>
              </a:solidFill>
              <a:latin typeface="Avenir"/>
              <a:ea typeface="Avenir"/>
              <a:cs typeface="Avenir"/>
              <a:sym typeface="Avenir"/>
            </a:endParaRPr>
          </a:p>
          <a:p>
            <a:pPr indent="0" lvl="0" marL="0" rtl="0" algn="l">
              <a:spcBef>
                <a:spcPts val="0"/>
              </a:spcBef>
              <a:spcAft>
                <a:spcPts val="0"/>
              </a:spcAft>
              <a:buClr>
                <a:schemeClr val="dk1"/>
              </a:buClr>
              <a:buSzPts val="1100"/>
              <a:buFont typeface="Arial"/>
              <a:buNone/>
            </a:pPr>
            <a:r>
              <a:t/>
            </a:r>
            <a:endParaRPr b="1" sz="1600" u="sng">
              <a:solidFill>
                <a:schemeClr val="dk1"/>
              </a:solidFill>
              <a:latin typeface="Avenir"/>
              <a:ea typeface="Avenir"/>
              <a:cs typeface="Avenir"/>
              <a:sym typeface="Avenir"/>
            </a:endParaRPr>
          </a:p>
          <a:p>
            <a:pPr indent="0" lvl="0" marL="0" rtl="0" algn="l">
              <a:spcBef>
                <a:spcPts val="0"/>
              </a:spcBef>
              <a:spcAft>
                <a:spcPts val="0"/>
              </a:spcAft>
              <a:buClr>
                <a:schemeClr val="dk1"/>
              </a:buClr>
              <a:buSzPts val="1100"/>
              <a:buFont typeface="Arial"/>
              <a:buNone/>
            </a:pPr>
            <a:r>
              <a:rPr b="1" lang="en" sz="1600" u="sng">
                <a:solidFill>
                  <a:schemeClr val="dk1"/>
                </a:solidFill>
                <a:latin typeface="Avenir"/>
                <a:ea typeface="Avenir"/>
                <a:cs typeface="Avenir"/>
                <a:sym typeface="Avenir"/>
              </a:rPr>
              <a:t>Things you’ll need</a:t>
            </a:r>
            <a:endParaRPr b="1" sz="1600">
              <a:solidFill>
                <a:schemeClr val="dk1"/>
              </a:solidFill>
              <a:latin typeface="Avenir"/>
              <a:ea typeface="Avenir"/>
              <a:cs typeface="Avenir"/>
              <a:sym typeface="Avenir"/>
            </a:endParaRPr>
          </a:p>
          <a:p>
            <a:pPr indent="-330200" lvl="0" marL="457200" rtl="0" algn="l">
              <a:spcBef>
                <a:spcPts val="0"/>
              </a:spcBef>
              <a:spcAft>
                <a:spcPts val="0"/>
              </a:spcAft>
              <a:buClr>
                <a:schemeClr val="dk1"/>
              </a:buClr>
              <a:buSzPts val="1600"/>
              <a:buFont typeface="Avenir"/>
              <a:buChar char="●"/>
            </a:pPr>
            <a:r>
              <a:rPr lang="en" sz="1600">
                <a:solidFill>
                  <a:schemeClr val="dk1"/>
                </a:solidFill>
                <a:latin typeface="Avenir"/>
                <a:ea typeface="Avenir"/>
                <a:cs typeface="Avenir"/>
                <a:sym typeface="Avenir"/>
              </a:rPr>
              <a:t>Drawing stationery (Pencils, colouring pencils, erasers etc)</a:t>
            </a:r>
            <a:endParaRPr sz="1600">
              <a:solidFill>
                <a:schemeClr val="dk1"/>
              </a:solidFill>
              <a:latin typeface="Avenir"/>
              <a:ea typeface="Avenir"/>
              <a:cs typeface="Avenir"/>
              <a:sym typeface="Avenir"/>
            </a:endParaRPr>
          </a:p>
          <a:p>
            <a:pPr indent="-330200" lvl="0" marL="457200" rtl="0" algn="l">
              <a:spcBef>
                <a:spcPts val="0"/>
              </a:spcBef>
              <a:spcAft>
                <a:spcPts val="0"/>
              </a:spcAft>
              <a:buClr>
                <a:schemeClr val="dk1"/>
              </a:buClr>
              <a:buSzPts val="1600"/>
              <a:buFont typeface="Avenir"/>
              <a:buChar char="●"/>
            </a:pPr>
            <a:r>
              <a:rPr lang="en" sz="1600">
                <a:solidFill>
                  <a:schemeClr val="dk1"/>
                </a:solidFill>
                <a:latin typeface="Avenir"/>
                <a:ea typeface="Avenir"/>
                <a:cs typeface="Avenir"/>
                <a:sym typeface="Avenir"/>
              </a:rPr>
              <a:t>Printed resource templates</a:t>
            </a:r>
            <a:endParaRPr sz="1600">
              <a:solidFill>
                <a:schemeClr val="dk1"/>
              </a:solidFill>
              <a:latin typeface="Avenir"/>
              <a:ea typeface="Avenir"/>
              <a:cs typeface="Avenir"/>
              <a:sym typeface="Avenir"/>
            </a:endParaRPr>
          </a:p>
          <a:p>
            <a:pPr indent="-330200" lvl="0" marL="457200" rtl="0" algn="l">
              <a:spcBef>
                <a:spcPts val="0"/>
              </a:spcBef>
              <a:spcAft>
                <a:spcPts val="0"/>
              </a:spcAft>
              <a:buClr>
                <a:schemeClr val="dk1"/>
              </a:buClr>
              <a:buSzPts val="1600"/>
              <a:buFont typeface="Avenir"/>
              <a:buChar char="●"/>
            </a:pPr>
            <a:r>
              <a:rPr lang="en" sz="1600">
                <a:solidFill>
                  <a:schemeClr val="dk1"/>
                </a:solidFill>
                <a:latin typeface="Avenir"/>
                <a:ea typeface="Avenir"/>
                <a:cs typeface="Avenir"/>
                <a:sym typeface="Avenir"/>
              </a:rPr>
              <a:t>Computer suite with internet access</a:t>
            </a:r>
            <a:endParaRPr sz="1600">
              <a:solidFill>
                <a:schemeClr val="dk1"/>
              </a:solidFill>
              <a:latin typeface="Avenir"/>
              <a:ea typeface="Avenir"/>
              <a:cs typeface="Avenir"/>
              <a:sym typeface="Avenir"/>
            </a:endParaRPr>
          </a:p>
          <a:p>
            <a:pPr indent="-330200" lvl="0" marL="457200" rtl="0" algn="l">
              <a:spcBef>
                <a:spcPts val="0"/>
              </a:spcBef>
              <a:spcAft>
                <a:spcPts val="0"/>
              </a:spcAft>
              <a:buClr>
                <a:schemeClr val="dk1"/>
              </a:buClr>
              <a:buSzPts val="1600"/>
              <a:buFont typeface="Avenir"/>
              <a:buChar char="●"/>
            </a:pPr>
            <a:r>
              <a:rPr lang="en" sz="1600">
                <a:solidFill>
                  <a:schemeClr val="dk1"/>
                </a:solidFill>
                <a:latin typeface="Avenir"/>
                <a:ea typeface="Avenir"/>
                <a:cs typeface="Avenir"/>
                <a:sym typeface="Avenir"/>
              </a:rPr>
              <a:t>Computers should have the following website access or software installed</a:t>
            </a:r>
            <a:endParaRPr sz="1600">
              <a:solidFill>
                <a:schemeClr val="dk1"/>
              </a:solidFill>
              <a:latin typeface="Avenir"/>
              <a:ea typeface="Avenir"/>
              <a:cs typeface="Avenir"/>
              <a:sym typeface="Avenir"/>
            </a:endParaRPr>
          </a:p>
          <a:p>
            <a:pPr indent="-330200" lvl="1" marL="914400" rtl="0" algn="l">
              <a:spcBef>
                <a:spcPts val="0"/>
              </a:spcBef>
              <a:spcAft>
                <a:spcPts val="0"/>
              </a:spcAft>
              <a:buClr>
                <a:schemeClr val="dk1"/>
              </a:buClr>
              <a:buSzPts val="1600"/>
              <a:buFont typeface="Avenir"/>
              <a:buChar char="○"/>
            </a:pPr>
            <a:r>
              <a:rPr lang="en" sz="1600">
                <a:solidFill>
                  <a:schemeClr val="dk1"/>
                </a:solidFill>
                <a:latin typeface="Avenir"/>
                <a:ea typeface="Avenir"/>
                <a:cs typeface="Avenir"/>
                <a:sym typeface="Avenir"/>
              </a:rPr>
              <a:t>Web access to Pixlr.com</a:t>
            </a:r>
            <a:endParaRPr sz="1600">
              <a:solidFill>
                <a:schemeClr val="dk1"/>
              </a:solidFill>
              <a:latin typeface="Avenir"/>
              <a:ea typeface="Avenir"/>
              <a:cs typeface="Avenir"/>
              <a:sym typeface="Avenir"/>
            </a:endParaRPr>
          </a:p>
          <a:p>
            <a:pPr indent="-330200" lvl="1" marL="914400" rtl="0" algn="l">
              <a:spcBef>
                <a:spcPts val="0"/>
              </a:spcBef>
              <a:spcAft>
                <a:spcPts val="0"/>
              </a:spcAft>
              <a:buClr>
                <a:schemeClr val="dk1"/>
              </a:buClr>
              <a:buSzPts val="1600"/>
              <a:buFont typeface="Avenir"/>
              <a:buChar char="○"/>
            </a:pPr>
            <a:r>
              <a:rPr lang="en" sz="1600">
                <a:solidFill>
                  <a:schemeClr val="dk1"/>
                </a:solidFill>
                <a:latin typeface="Avenir"/>
                <a:ea typeface="Avenir"/>
                <a:cs typeface="Avenir"/>
                <a:sym typeface="Avenir"/>
              </a:rPr>
              <a:t>Microsoft Excel </a:t>
            </a:r>
            <a:endParaRPr sz="1600">
              <a:solidFill>
                <a:schemeClr val="dk1"/>
              </a:solidFill>
              <a:latin typeface="Avenir"/>
              <a:ea typeface="Avenir"/>
              <a:cs typeface="Avenir"/>
              <a:sym typeface="Avenir"/>
            </a:endParaRPr>
          </a:p>
          <a:p>
            <a:pPr indent="-330200" lvl="1" marL="914400" rtl="0" algn="l">
              <a:spcBef>
                <a:spcPts val="0"/>
              </a:spcBef>
              <a:spcAft>
                <a:spcPts val="0"/>
              </a:spcAft>
              <a:buClr>
                <a:schemeClr val="dk1"/>
              </a:buClr>
              <a:buSzPts val="1600"/>
              <a:buFont typeface="Avenir"/>
              <a:buChar char="○"/>
            </a:pPr>
            <a:r>
              <a:rPr lang="en" sz="1600">
                <a:solidFill>
                  <a:schemeClr val="dk1"/>
                </a:solidFill>
                <a:latin typeface="Avenir"/>
                <a:ea typeface="Avenir"/>
                <a:cs typeface="Avenir"/>
                <a:sym typeface="Avenir"/>
              </a:rPr>
              <a:t>Microsoft Word </a:t>
            </a:r>
            <a:endParaRPr sz="1600">
              <a:solidFill>
                <a:schemeClr val="dk1"/>
              </a:solidFill>
              <a:latin typeface="Avenir"/>
              <a:ea typeface="Avenir"/>
              <a:cs typeface="Avenir"/>
              <a:sym typeface="Avenir"/>
            </a:endParaRPr>
          </a:p>
          <a:p>
            <a:pPr indent="-330200" lvl="1" marL="914400" rtl="0" algn="l">
              <a:spcBef>
                <a:spcPts val="0"/>
              </a:spcBef>
              <a:spcAft>
                <a:spcPts val="0"/>
              </a:spcAft>
              <a:buClr>
                <a:schemeClr val="dk1"/>
              </a:buClr>
              <a:buSzPts val="1600"/>
              <a:buFont typeface="Avenir"/>
              <a:buChar char="○"/>
            </a:pPr>
            <a:r>
              <a:rPr lang="en" sz="1600">
                <a:solidFill>
                  <a:schemeClr val="dk1"/>
                </a:solidFill>
                <a:latin typeface="Avenir"/>
                <a:ea typeface="Avenir"/>
                <a:cs typeface="Avenir"/>
                <a:sym typeface="Avenir"/>
              </a:rPr>
              <a:t>OBS Studio</a:t>
            </a:r>
            <a:endParaRPr sz="1600">
              <a:solidFill>
                <a:schemeClr val="dk1"/>
              </a:solidFill>
              <a:latin typeface="Avenir"/>
              <a:ea typeface="Avenir"/>
              <a:cs typeface="Avenir"/>
              <a:sym typeface="Avenir"/>
            </a:endParaRPr>
          </a:p>
          <a:p>
            <a:pPr indent="-330200" lvl="1" marL="914400" rtl="0" algn="l">
              <a:spcBef>
                <a:spcPts val="0"/>
              </a:spcBef>
              <a:spcAft>
                <a:spcPts val="0"/>
              </a:spcAft>
              <a:buClr>
                <a:schemeClr val="dk1"/>
              </a:buClr>
              <a:buSzPts val="1600"/>
              <a:buFont typeface="Avenir"/>
              <a:buChar char="○"/>
            </a:pPr>
            <a:r>
              <a:rPr lang="en" sz="1600">
                <a:solidFill>
                  <a:schemeClr val="dk1"/>
                </a:solidFill>
                <a:latin typeface="Avenir"/>
                <a:ea typeface="Avenir"/>
                <a:cs typeface="Avenir"/>
                <a:sym typeface="Avenir"/>
              </a:rPr>
              <a:t>Openshot Video Editor</a:t>
            </a:r>
            <a:endParaRPr sz="1600">
              <a:solidFill>
                <a:schemeClr val="dk1"/>
              </a:solidFill>
              <a:latin typeface="Avenir"/>
              <a:ea typeface="Avenir"/>
              <a:cs typeface="Avenir"/>
              <a:sym typeface="Avenir"/>
            </a:endParaRPr>
          </a:p>
          <a:p>
            <a:pPr indent="0" lvl="0" marL="914400" rtl="0" algn="l">
              <a:spcBef>
                <a:spcPts val="0"/>
              </a:spcBef>
              <a:spcAft>
                <a:spcPts val="0"/>
              </a:spcAft>
              <a:buClr>
                <a:schemeClr val="dk1"/>
              </a:buClr>
              <a:buSzPts val="1100"/>
              <a:buFont typeface="Arial"/>
              <a:buNone/>
            </a:pPr>
            <a:r>
              <a:t/>
            </a:r>
            <a:endParaRPr sz="1600">
              <a:solidFill>
                <a:schemeClr val="dk1"/>
              </a:solidFill>
              <a:latin typeface="Avenir"/>
              <a:ea typeface="Avenir"/>
              <a:cs typeface="Avenir"/>
              <a:sym typeface="Avenir"/>
            </a:endParaRPr>
          </a:p>
          <a:p>
            <a:pPr indent="0" lvl="0" marL="0" rtl="0" algn="l">
              <a:spcBef>
                <a:spcPts val="0"/>
              </a:spcBef>
              <a:spcAft>
                <a:spcPts val="0"/>
              </a:spcAft>
              <a:buClr>
                <a:schemeClr val="dk1"/>
              </a:buClr>
              <a:buSzPts val="1100"/>
              <a:buFont typeface="Arial"/>
              <a:buNone/>
            </a:pPr>
            <a:r>
              <a:rPr b="1" lang="en" sz="1600" u="sng">
                <a:solidFill>
                  <a:schemeClr val="dk1"/>
                </a:solidFill>
                <a:latin typeface="Avenir"/>
                <a:ea typeface="Avenir"/>
                <a:cs typeface="Avenir"/>
                <a:sym typeface="Avenir"/>
              </a:rPr>
              <a:t>Acknowledgements</a:t>
            </a:r>
            <a:endParaRPr b="1" sz="1600" u="sng">
              <a:solidFill>
                <a:schemeClr val="dk1"/>
              </a:solidFill>
              <a:latin typeface="Avenir"/>
              <a:ea typeface="Avenir"/>
              <a:cs typeface="Avenir"/>
              <a:sym typeface="Avenir"/>
            </a:endParaRPr>
          </a:p>
          <a:p>
            <a:pPr indent="0" lvl="0" marL="0" rtl="0" algn="l">
              <a:spcBef>
                <a:spcPts val="0"/>
              </a:spcBef>
              <a:spcAft>
                <a:spcPts val="0"/>
              </a:spcAft>
              <a:buClr>
                <a:schemeClr val="dk1"/>
              </a:buClr>
              <a:buSzPts val="1100"/>
              <a:buFont typeface="Arial"/>
              <a:buNone/>
            </a:pPr>
            <a:r>
              <a:rPr lang="en" sz="1400">
                <a:solidFill>
                  <a:schemeClr val="dk1"/>
                </a:solidFill>
                <a:latin typeface="Avenir"/>
                <a:ea typeface="Avenir"/>
                <a:cs typeface="Avenir"/>
                <a:sym typeface="Avenir"/>
              </a:rPr>
              <a:t>These resources were created by Stormbolt Studios, in collaboration with The University of Warwick, Warwick Esports Center and Esports Futures initiative.  It has been made possible through funding from Warwickshire County Council. </a:t>
            </a:r>
            <a:endParaRPr sz="1400">
              <a:solidFill>
                <a:schemeClr val="dk1"/>
              </a:solidFill>
              <a:latin typeface="Avenir"/>
              <a:ea typeface="Avenir"/>
              <a:cs typeface="Avenir"/>
              <a:sym typeface="Avenir"/>
            </a:endParaRPr>
          </a:p>
          <a:p>
            <a:pPr indent="0" lvl="0" marL="0" rtl="0" algn="l">
              <a:spcBef>
                <a:spcPts val="0"/>
              </a:spcBef>
              <a:spcAft>
                <a:spcPts val="0"/>
              </a:spcAft>
              <a:buClr>
                <a:schemeClr val="dk1"/>
              </a:buClr>
              <a:buSzPts val="1100"/>
              <a:buFont typeface="Arial"/>
              <a:buNone/>
            </a:pPr>
            <a:r>
              <a:t/>
            </a:r>
            <a:endParaRPr sz="1400">
              <a:solidFill>
                <a:srgbClr val="351C75"/>
              </a:solidFill>
              <a:latin typeface="Avenir"/>
              <a:ea typeface="Avenir"/>
              <a:cs typeface="Avenir"/>
              <a:sym typeface="Avenir"/>
            </a:endParaRPr>
          </a:p>
          <a:p>
            <a:pPr indent="0" lvl="0" marL="0" rtl="0" algn="l">
              <a:spcBef>
                <a:spcPts val="0"/>
              </a:spcBef>
              <a:spcAft>
                <a:spcPts val="0"/>
              </a:spcAft>
              <a:buClr>
                <a:schemeClr val="dk1"/>
              </a:buClr>
              <a:buSzPts val="1100"/>
              <a:buFont typeface="Arial"/>
              <a:buNone/>
            </a:pPr>
            <a:r>
              <a:rPr b="1" lang="en" sz="1400" u="sng">
                <a:solidFill>
                  <a:srgbClr val="351C75"/>
                </a:solidFill>
                <a:latin typeface="Avenir"/>
                <a:ea typeface="Avenir"/>
                <a:cs typeface="Avenir"/>
                <a:sym typeface="Avenir"/>
                <a:hlinkClick r:id="rId3">
                  <a:extLst>
                    <a:ext uri="{A12FA001-AC4F-418D-AE19-62706E023703}">
                      <ahyp:hlinkClr val="tx"/>
                    </a:ext>
                  </a:extLst>
                </a:hlinkClick>
              </a:rPr>
              <a:t>https://www.warwickshire.gov.uk/</a:t>
            </a:r>
            <a:r>
              <a:rPr b="1" lang="en" sz="1400">
                <a:solidFill>
                  <a:srgbClr val="351C75"/>
                </a:solidFill>
                <a:latin typeface="Avenir"/>
                <a:ea typeface="Avenir"/>
                <a:cs typeface="Avenir"/>
                <a:sym typeface="Avenir"/>
              </a:rPr>
              <a:t> </a:t>
            </a:r>
            <a:endParaRPr b="1" sz="1400">
              <a:solidFill>
                <a:srgbClr val="351C75"/>
              </a:solidFill>
              <a:latin typeface="Avenir"/>
              <a:ea typeface="Avenir"/>
              <a:cs typeface="Avenir"/>
              <a:sym typeface="Avenir"/>
            </a:endParaRPr>
          </a:p>
          <a:p>
            <a:pPr indent="0" lvl="0" marL="0" rtl="0" algn="l">
              <a:spcBef>
                <a:spcPts val="0"/>
              </a:spcBef>
              <a:spcAft>
                <a:spcPts val="0"/>
              </a:spcAft>
              <a:buClr>
                <a:schemeClr val="dk1"/>
              </a:buClr>
              <a:buSzPts val="1100"/>
              <a:buFont typeface="Arial"/>
              <a:buNone/>
            </a:pPr>
            <a:r>
              <a:rPr b="1" lang="en" sz="1400" u="sng">
                <a:solidFill>
                  <a:srgbClr val="351C75"/>
                </a:solidFill>
                <a:latin typeface="Avenir"/>
                <a:ea typeface="Avenir"/>
                <a:cs typeface="Avenir"/>
                <a:sym typeface="Avenir"/>
                <a:hlinkClick r:id="rId4">
                  <a:extLst>
                    <a:ext uri="{A12FA001-AC4F-418D-AE19-62706E023703}">
                      <ahyp:hlinkClr val="tx"/>
                    </a:ext>
                  </a:extLst>
                </a:hlinkClick>
              </a:rPr>
              <a:t>https://stormboltstudios.com/</a:t>
            </a:r>
            <a:endParaRPr b="1" sz="1400">
              <a:solidFill>
                <a:srgbClr val="351C75"/>
              </a:solidFill>
              <a:latin typeface="Avenir"/>
              <a:ea typeface="Avenir"/>
              <a:cs typeface="Avenir"/>
              <a:sym typeface="Avenir"/>
            </a:endParaRPr>
          </a:p>
          <a:p>
            <a:pPr indent="0" lvl="0" marL="0" rtl="0" algn="l">
              <a:spcBef>
                <a:spcPts val="0"/>
              </a:spcBef>
              <a:spcAft>
                <a:spcPts val="0"/>
              </a:spcAft>
              <a:buClr>
                <a:schemeClr val="dk1"/>
              </a:buClr>
              <a:buSzPts val="1100"/>
              <a:buFont typeface="Arial"/>
              <a:buNone/>
            </a:pPr>
            <a:r>
              <a:t/>
            </a:r>
            <a:endParaRPr sz="1400">
              <a:solidFill>
                <a:schemeClr val="dk1"/>
              </a:solidFill>
              <a:latin typeface="Avenir"/>
              <a:ea typeface="Avenir"/>
              <a:cs typeface="Avenir"/>
              <a:sym typeface="Avenir"/>
            </a:endParaRPr>
          </a:p>
          <a:p>
            <a:pPr indent="0" lvl="0" marL="0" rtl="0" algn="l">
              <a:spcBef>
                <a:spcPts val="0"/>
              </a:spcBef>
              <a:spcAft>
                <a:spcPts val="0"/>
              </a:spcAft>
              <a:buClr>
                <a:schemeClr val="dk1"/>
              </a:buClr>
              <a:buSzPts val="1100"/>
              <a:buFont typeface="Arial"/>
              <a:buNone/>
            </a:pPr>
            <a:r>
              <a:t/>
            </a:r>
            <a:endParaRPr sz="1400">
              <a:solidFill>
                <a:schemeClr val="dk1"/>
              </a:solidFill>
              <a:latin typeface="Avenir"/>
              <a:ea typeface="Avenir"/>
              <a:cs typeface="Avenir"/>
              <a:sym typeface="Avenir"/>
            </a:endParaRPr>
          </a:p>
        </p:txBody>
      </p:sp>
      <p:pic>
        <p:nvPicPr>
          <p:cNvPr id="78" name="Google Shape;78;p17"/>
          <p:cNvPicPr preferRelativeResize="0"/>
          <p:nvPr/>
        </p:nvPicPr>
        <p:blipFill>
          <a:blip r:embed="rId5">
            <a:alphaModFix/>
          </a:blip>
          <a:stretch>
            <a:fillRect/>
          </a:stretch>
        </p:blipFill>
        <p:spPr>
          <a:xfrm>
            <a:off x="1048175" y="1935225"/>
            <a:ext cx="5339601" cy="2313825"/>
          </a:xfrm>
          <a:prstGeom prst="rect">
            <a:avLst/>
          </a:prstGeom>
          <a:noFill/>
          <a:ln>
            <a:noFill/>
          </a:ln>
        </p:spPr>
      </p:pic>
      <p:sp>
        <p:nvSpPr>
          <p:cNvPr id="79" name="Google Shape;79;p17"/>
          <p:cNvSpPr txBox="1"/>
          <p:nvPr/>
        </p:nvSpPr>
        <p:spPr>
          <a:xfrm>
            <a:off x="4330025" y="8497375"/>
            <a:ext cx="45420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u="sng">
                <a:solidFill>
                  <a:srgbClr val="351C75"/>
                </a:solidFill>
                <a:latin typeface="Avenir"/>
                <a:ea typeface="Avenir"/>
                <a:cs typeface="Avenir"/>
                <a:sym typeface="Avenir"/>
                <a:hlinkClick r:id="rId6">
                  <a:extLst>
                    <a:ext uri="{A12FA001-AC4F-418D-AE19-62706E023703}">
                      <ahyp:hlinkClr val="tx"/>
                    </a:ext>
                  </a:extLst>
                </a:hlinkClick>
              </a:rPr>
              <a:t>https://warwick.ac.uk/</a:t>
            </a:r>
            <a:endParaRPr b="1">
              <a:solidFill>
                <a:srgbClr val="351C75"/>
              </a:solidFill>
              <a:latin typeface="Avenir"/>
              <a:ea typeface="Avenir"/>
              <a:cs typeface="Avenir"/>
              <a:sym typeface="Avenir"/>
            </a:endParaRPr>
          </a:p>
          <a:p>
            <a:pPr indent="0" lvl="0" marL="0" rtl="0" algn="l">
              <a:spcBef>
                <a:spcPts val="0"/>
              </a:spcBef>
              <a:spcAft>
                <a:spcPts val="0"/>
              </a:spcAft>
              <a:buNone/>
            </a:pPr>
            <a:r>
              <a:rPr b="1" lang="en" u="sng">
                <a:solidFill>
                  <a:srgbClr val="351C75"/>
                </a:solidFill>
                <a:latin typeface="Avenir"/>
                <a:ea typeface="Avenir"/>
                <a:cs typeface="Avenir"/>
                <a:sym typeface="Avenir"/>
                <a:hlinkClick r:id="rId7">
                  <a:extLst>
                    <a:ext uri="{A12FA001-AC4F-418D-AE19-62706E023703}">
                      <ahyp:hlinkClr val="tx"/>
                    </a:ext>
                  </a:extLst>
                </a:hlinkClick>
              </a:rPr>
              <a:t>https://warwick.ac.uk/esports/</a:t>
            </a:r>
            <a:endParaRPr b="1">
              <a:solidFill>
                <a:srgbClr val="351C75"/>
              </a:solidFill>
              <a:latin typeface="Avenir"/>
              <a:ea typeface="Avenir"/>
              <a:cs typeface="Avenir"/>
              <a:sym typeface="Aveni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