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7560000" cx="10692000"/>
  <p:notesSz cx="7560000" cy="10692000"/>
  <p:embeddedFontLst>
    <p:embeddedFont>
      <p:font typeface="Roboto"/>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81">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BC537E2-2E47-40D8-A80E-759C08153156}">
  <a:tblStyle styleId="{0BC537E2-2E47-40D8-A80E-759C0815315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50922B6-B891-4A31-97FD-546173A2F00F}"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81" orient="horz"/>
        <p:guide pos="336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bold.fntdata"/><Relationship Id="rId11" Type="http://schemas.openxmlformats.org/officeDocument/2006/relationships/slide" Target="slides/slide5.xml"/><Relationship Id="rId22" Type="http://schemas.openxmlformats.org/officeDocument/2006/relationships/font" Target="fonts/Roboto-boldItalic.fntdata"/><Relationship Id="rId10" Type="http://schemas.openxmlformats.org/officeDocument/2006/relationships/slide" Target="slides/slide4.xml"/><Relationship Id="rId21" Type="http://schemas.openxmlformats.org/officeDocument/2006/relationships/font" Target="fonts/Roboto-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Roboto-regular.fntdata"/><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13a73aa27c6_1_45: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13a73aa27c6_1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13a73aa27c6_1_94: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13a73aa27c6_1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3cf685d695_0_0: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13cf685d69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13617bef23b_0_0: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13617bef23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137cc806bd3_0_8: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137cc806bd3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137af7644ca_0_0: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137af7644c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137cc806bd3_0_23: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137cc806bd3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137cc806bd3_0_81: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137cc806bd3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37cc806bd3_0_88: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137cc806bd3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3a73aa27c6_1_0: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13a73aa27c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13a73aa27c6_1_21: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13a73aa27c6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64478" y="1094388"/>
            <a:ext cx="9963000" cy="30168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6600"/>
              <a:buNone/>
              <a:defRPr sz="6600"/>
            </a:lvl1pPr>
            <a:lvl2pPr lvl="1" algn="ctr">
              <a:spcBef>
                <a:spcPts val="0"/>
              </a:spcBef>
              <a:spcAft>
                <a:spcPts val="0"/>
              </a:spcAft>
              <a:buSzPts val="6600"/>
              <a:buNone/>
              <a:defRPr sz="6600"/>
            </a:lvl2pPr>
            <a:lvl3pPr lvl="2" algn="ctr">
              <a:spcBef>
                <a:spcPts val="0"/>
              </a:spcBef>
              <a:spcAft>
                <a:spcPts val="0"/>
              </a:spcAft>
              <a:buSzPts val="6600"/>
              <a:buNone/>
              <a:defRPr sz="6600"/>
            </a:lvl3pPr>
            <a:lvl4pPr lvl="3" algn="ctr">
              <a:spcBef>
                <a:spcPts val="0"/>
              </a:spcBef>
              <a:spcAft>
                <a:spcPts val="0"/>
              </a:spcAft>
              <a:buSzPts val="6600"/>
              <a:buNone/>
              <a:defRPr sz="6600"/>
            </a:lvl4pPr>
            <a:lvl5pPr lvl="4" algn="ctr">
              <a:spcBef>
                <a:spcPts val="0"/>
              </a:spcBef>
              <a:spcAft>
                <a:spcPts val="0"/>
              </a:spcAft>
              <a:buSzPts val="6600"/>
              <a:buNone/>
              <a:defRPr sz="6600"/>
            </a:lvl5pPr>
            <a:lvl6pPr lvl="5" algn="ctr">
              <a:spcBef>
                <a:spcPts val="0"/>
              </a:spcBef>
              <a:spcAft>
                <a:spcPts val="0"/>
              </a:spcAft>
              <a:buSzPts val="6600"/>
              <a:buNone/>
              <a:defRPr sz="6600"/>
            </a:lvl6pPr>
            <a:lvl7pPr lvl="6" algn="ctr">
              <a:spcBef>
                <a:spcPts val="0"/>
              </a:spcBef>
              <a:spcAft>
                <a:spcPts val="0"/>
              </a:spcAft>
              <a:buSzPts val="6600"/>
              <a:buNone/>
              <a:defRPr sz="6600"/>
            </a:lvl7pPr>
            <a:lvl8pPr lvl="7" algn="ctr">
              <a:spcBef>
                <a:spcPts val="0"/>
              </a:spcBef>
              <a:spcAft>
                <a:spcPts val="0"/>
              </a:spcAft>
              <a:buSzPts val="6600"/>
              <a:buNone/>
              <a:defRPr sz="6600"/>
            </a:lvl8pPr>
            <a:lvl9pPr lvl="8" algn="ctr">
              <a:spcBef>
                <a:spcPts val="0"/>
              </a:spcBef>
              <a:spcAft>
                <a:spcPts val="0"/>
              </a:spcAft>
              <a:buSzPts val="6600"/>
              <a:buNone/>
              <a:defRPr sz="6600"/>
            </a:lvl9pPr>
          </a:lstStyle>
          <a:p/>
        </p:txBody>
      </p:sp>
      <p:sp>
        <p:nvSpPr>
          <p:cNvPr id="11" name="Google Shape;11;p2"/>
          <p:cNvSpPr txBox="1"/>
          <p:nvPr>
            <p:ph idx="1" type="subTitle"/>
          </p:nvPr>
        </p:nvSpPr>
        <p:spPr>
          <a:xfrm>
            <a:off x="364468" y="4165643"/>
            <a:ext cx="9963000" cy="1164900"/>
          </a:xfrm>
          <a:prstGeom prst="rect">
            <a:avLst/>
          </a:prstGeom>
        </p:spPr>
        <p:txBody>
          <a:bodyPr anchorCtr="0" anchor="t" bIns="116050" lIns="116050" spcFirstLastPara="1" rIns="116050" wrap="square" tIns="11605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2" name="Google Shape;12;p2"/>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64468" y="1625801"/>
            <a:ext cx="9963000" cy="28860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15200"/>
              <a:buNone/>
              <a:defRPr sz="15200"/>
            </a:lvl1pPr>
            <a:lvl2pPr lvl="1" algn="ctr">
              <a:spcBef>
                <a:spcPts val="0"/>
              </a:spcBef>
              <a:spcAft>
                <a:spcPts val="0"/>
              </a:spcAft>
              <a:buSzPts val="15200"/>
              <a:buNone/>
              <a:defRPr sz="15200"/>
            </a:lvl2pPr>
            <a:lvl3pPr lvl="2" algn="ctr">
              <a:spcBef>
                <a:spcPts val="0"/>
              </a:spcBef>
              <a:spcAft>
                <a:spcPts val="0"/>
              </a:spcAft>
              <a:buSzPts val="15200"/>
              <a:buNone/>
              <a:defRPr sz="15200"/>
            </a:lvl3pPr>
            <a:lvl4pPr lvl="3" algn="ctr">
              <a:spcBef>
                <a:spcPts val="0"/>
              </a:spcBef>
              <a:spcAft>
                <a:spcPts val="0"/>
              </a:spcAft>
              <a:buSzPts val="15200"/>
              <a:buNone/>
              <a:defRPr sz="15200"/>
            </a:lvl4pPr>
            <a:lvl5pPr lvl="4" algn="ctr">
              <a:spcBef>
                <a:spcPts val="0"/>
              </a:spcBef>
              <a:spcAft>
                <a:spcPts val="0"/>
              </a:spcAft>
              <a:buSzPts val="15200"/>
              <a:buNone/>
              <a:defRPr sz="15200"/>
            </a:lvl5pPr>
            <a:lvl6pPr lvl="5" algn="ctr">
              <a:spcBef>
                <a:spcPts val="0"/>
              </a:spcBef>
              <a:spcAft>
                <a:spcPts val="0"/>
              </a:spcAft>
              <a:buSzPts val="15200"/>
              <a:buNone/>
              <a:defRPr sz="15200"/>
            </a:lvl6pPr>
            <a:lvl7pPr lvl="6" algn="ctr">
              <a:spcBef>
                <a:spcPts val="0"/>
              </a:spcBef>
              <a:spcAft>
                <a:spcPts val="0"/>
              </a:spcAft>
              <a:buSzPts val="15200"/>
              <a:buNone/>
              <a:defRPr sz="15200"/>
            </a:lvl7pPr>
            <a:lvl8pPr lvl="7" algn="ctr">
              <a:spcBef>
                <a:spcPts val="0"/>
              </a:spcBef>
              <a:spcAft>
                <a:spcPts val="0"/>
              </a:spcAft>
              <a:buSzPts val="15200"/>
              <a:buNone/>
              <a:defRPr sz="15200"/>
            </a:lvl8pPr>
            <a:lvl9pPr lvl="8" algn="ctr">
              <a:spcBef>
                <a:spcPts val="0"/>
              </a:spcBef>
              <a:spcAft>
                <a:spcPts val="0"/>
              </a:spcAft>
              <a:buSzPts val="15200"/>
              <a:buNone/>
              <a:defRPr sz="15200"/>
            </a:lvl9pPr>
          </a:lstStyle>
          <a:p>
            <a:r>
              <a:t>xx%</a:t>
            </a:r>
          </a:p>
        </p:txBody>
      </p:sp>
      <p:sp>
        <p:nvSpPr>
          <p:cNvPr id="46" name="Google Shape;46;p11"/>
          <p:cNvSpPr txBox="1"/>
          <p:nvPr>
            <p:ph idx="1" type="body"/>
          </p:nvPr>
        </p:nvSpPr>
        <p:spPr>
          <a:xfrm>
            <a:off x="364468" y="4633192"/>
            <a:ext cx="9963000" cy="1911900"/>
          </a:xfrm>
          <a:prstGeom prst="rect">
            <a:avLst/>
          </a:prstGeom>
        </p:spPr>
        <p:txBody>
          <a:bodyPr anchorCtr="0" anchor="t" bIns="116050" lIns="116050" spcFirstLastPara="1" rIns="116050" wrap="square" tIns="116050">
            <a:normAutofit/>
          </a:bodyPr>
          <a:lstStyle>
            <a:lvl1pPr indent="-374650" lvl="0" marL="457200" algn="ctr">
              <a:spcBef>
                <a:spcPts val="0"/>
              </a:spcBef>
              <a:spcAft>
                <a:spcPts val="0"/>
              </a:spcAft>
              <a:buSzPts val="2300"/>
              <a:buChar char="●"/>
              <a:defRPr/>
            </a:lvl1pPr>
            <a:lvl2pPr indent="-342900" lvl="1" marL="914400" algn="ctr">
              <a:spcBef>
                <a:spcPts val="0"/>
              </a:spcBef>
              <a:spcAft>
                <a:spcPts val="0"/>
              </a:spcAft>
              <a:buSzPts val="1800"/>
              <a:buChar char="○"/>
              <a:defRPr/>
            </a:lvl2pPr>
            <a:lvl3pPr indent="-342900" lvl="2" marL="1371600" algn="ctr">
              <a:spcBef>
                <a:spcPts val="0"/>
              </a:spcBef>
              <a:spcAft>
                <a:spcPts val="0"/>
              </a:spcAft>
              <a:buSzPts val="1800"/>
              <a:buChar char="■"/>
              <a:defRPr/>
            </a:lvl3pPr>
            <a:lvl4pPr indent="-342900" lvl="3" marL="1828800" algn="ctr">
              <a:spcBef>
                <a:spcPts val="0"/>
              </a:spcBef>
              <a:spcAft>
                <a:spcPts val="0"/>
              </a:spcAft>
              <a:buSzPts val="1800"/>
              <a:buChar char="●"/>
              <a:defRPr/>
            </a:lvl4pPr>
            <a:lvl5pPr indent="-342900" lvl="4" marL="2286000" algn="ctr">
              <a:spcBef>
                <a:spcPts val="0"/>
              </a:spcBef>
              <a:spcAft>
                <a:spcPts val="0"/>
              </a:spcAft>
              <a:buSzPts val="1800"/>
              <a:buChar char="○"/>
              <a:defRPr/>
            </a:lvl5pPr>
            <a:lvl6pPr indent="-342900" lvl="5" marL="2743200" algn="ctr">
              <a:spcBef>
                <a:spcPts val="0"/>
              </a:spcBef>
              <a:spcAft>
                <a:spcPts val="0"/>
              </a:spcAft>
              <a:buSzPts val="1800"/>
              <a:buChar char="■"/>
              <a:defRPr/>
            </a:lvl6pPr>
            <a:lvl7pPr indent="-342900" lvl="6" marL="3200400" algn="ctr">
              <a:spcBef>
                <a:spcPts val="0"/>
              </a:spcBef>
              <a:spcAft>
                <a:spcPts val="0"/>
              </a:spcAft>
              <a:buSzPts val="1800"/>
              <a:buChar char="●"/>
              <a:defRPr/>
            </a:lvl7pPr>
            <a:lvl8pPr indent="-342900" lvl="7" marL="3657600" algn="ctr">
              <a:spcBef>
                <a:spcPts val="0"/>
              </a:spcBef>
              <a:spcAft>
                <a:spcPts val="0"/>
              </a:spcAft>
              <a:buSzPts val="1800"/>
              <a:buChar char="○"/>
              <a:defRPr/>
            </a:lvl8pPr>
            <a:lvl9pPr indent="-342900" lvl="8" marL="4114800" algn="ctr">
              <a:spcBef>
                <a:spcPts val="0"/>
              </a:spcBef>
              <a:spcAft>
                <a:spcPts val="0"/>
              </a:spcAft>
              <a:buSzPts val="1800"/>
              <a:buChar char="■"/>
              <a:defRPr/>
            </a:lvl9pPr>
          </a:lstStyle>
          <a:p/>
        </p:txBody>
      </p:sp>
      <p:sp>
        <p:nvSpPr>
          <p:cNvPr id="47" name="Google Shape;47;p11"/>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64468" y="3161354"/>
            <a:ext cx="9963000" cy="1237200"/>
          </a:xfrm>
          <a:prstGeom prst="rect">
            <a:avLst/>
          </a:prstGeom>
        </p:spPr>
        <p:txBody>
          <a:bodyPr anchorCtr="0" anchor="ctr" bIns="116050" lIns="116050" spcFirstLastPara="1" rIns="116050" wrap="square" tIns="116050">
            <a:normAutofit/>
          </a:bodyPr>
          <a:lstStyle>
            <a:lvl1pPr lvl="0" algn="ctr">
              <a:spcBef>
                <a:spcPts val="0"/>
              </a:spcBef>
              <a:spcAft>
                <a:spcPts val="0"/>
              </a:spcAft>
              <a:buSzPts val="4600"/>
              <a:buNone/>
              <a:defRPr sz="4600"/>
            </a:lvl1pPr>
            <a:lvl2pPr lvl="1" algn="ctr">
              <a:spcBef>
                <a:spcPts val="0"/>
              </a:spcBef>
              <a:spcAft>
                <a:spcPts val="0"/>
              </a:spcAft>
              <a:buSzPts val="4600"/>
              <a:buNone/>
              <a:defRPr sz="4600"/>
            </a:lvl2pPr>
            <a:lvl3pPr lvl="2" algn="ctr">
              <a:spcBef>
                <a:spcPts val="0"/>
              </a:spcBef>
              <a:spcAft>
                <a:spcPts val="0"/>
              </a:spcAft>
              <a:buSzPts val="4600"/>
              <a:buNone/>
              <a:defRPr sz="4600"/>
            </a:lvl3pPr>
            <a:lvl4pPr lvl="3" algn="ctr">
              <a:spcBef>
                <a:spcPts val="0"/>
              </a:spcBef>
              <a:spcAft>
                <a:spcPts val="0"/>
              </a:spcAft>
              <a:buSzPts val="4600"/>
              <a:buNone/>
              <a:defRPr sz="4600"/>
            </a:lvl4pPr>
            <a:lvl5pPr lvl="4" algn="ctr">
              <a:spcBef>
                <a:spcPts val="0"/>
              </a:spcBef>
              <a:spcAft>
                <a:spcPts val="0"/>
              </a:spcAft>
              <a:buSzPts val="4600"/>
              <a:buNone/>
              <a:defRPr sz="4600"/>
            </a:lvl5pPr>
            <a:lvl6pPr lvl="5" algn="ctr">
              <a:spcBef>
                <a:spcPts val="0"/>
              </a:spcBef>
              <a:spcAft>
                <a:spcPts val="0"/>
              </a:spcAft>
              <a:buSzPts val="4600"/>
              <a:buNone/>
              <a:defRPr sz="4600"/>
            </a:lvl6pPr>
            <a:lvl7pPr lvl="6" algn="ctr">
              <a:spcBef>
                <a:spcPts val="0"/>
              </a:spcBef>
              <a:spcAft>
                <a:spcPts val="0"/>
              </a:spcAft>
              <a:buSzPts val="4600"/>
              <a:buNone/>
              <a:defRPr sz="4600"/>
            </a:lvl7pPr>
            <a:lvl8pPr lvl="7" algn="ctr">
              <a:spcBef>
                <a:spcPts val="0"/>
              </a:spcBef>
              <a:spcAft>
                <a:spcPts val="0"/>
              </a:spcAft>
              <a:buSzPts val="4600"/>
              <a:buNone/>
              <a:defRPr sz="4600"/>
            </a:lvl8pPr>
            <a:lvl9pPr lvl="8" algn="ctr">
              <a:spcBef>
                <a:spcPts val="0"/>
              </a:spcBef>
              <a:spcAft>
                <a:spcPts val="0"/>
              </a:spcAft>
              <a:buSzPts val="4600"/>
              <a:buNone/>
              <a:defRPr sz="4600"/>
            </a:lvl9pPr>
          </a:lstStyle>
          <a:p/>
        </p:txBody>
      </p:sp>
      <p:sp>
        <p:nvSpPr>
          <p:cNvPr id="15" name="Google Shape;15;p3"/>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8" name="Google Shape;18;p4"/>
          <p:cNvSpPr txBox="1"/>
          <p:nvPr>
            <p:ph idx="1" type="body"/>
          </p:nvPr>
        </p:nvSpPr>
        <p:spPr>
          <a:xfrm>
            <a:off x="364468" y="1693927"/>
            <a:ext cx="9963000" cy="5021400"/>
          </a:xfrm>
          <a:prstGeom prst="rect">
            <a:avLst/>
          </a:prstGeom>
        </p:spPr>
        <p:txBody>
          <a:bodyPr anchorCtr="0" anchor="t" bIns="116050" lIns="116050" spcFirstLastPara="1" rIns="116050" wrap="square" tIns="116050">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9" name="Google Shape;19;p4"/>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2" name="Google Shape;22;p5"/>
          <p:cNvSpPr txBox="1"/>
          <p:nvPr>
            <p:ph idx="1" type="body"/>
          </p:nvPr>
        </p:nvSpPr>
        <p:spPr>
          <a:xfrm>
            <a:off x="364468" y="1693927"/>
            <a:ext cx="4677000" cy="5021400"/>
          </a:xfrm>
          <a:prstGeom prst="rect">
            <a:avLst/>
          </a:prstGeom>
        </p:spPr>
        <p:txBody>
          <a:bodyPr anchorCtr="0" anchor="t" bIns="116050" lIns="116050" spcFirstLastPara="1" rIns="116050" wrap="square" tIns="116050">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650483" y="1693927"/>
            <a:ext cx="4677000" cy="5021400"/>
          </a:xfrm>
          <a:prstGeom prst="rect">
            <a:avLst/>
          </a:prstGeom>
        </p:spPr>
        <p:txBody>
          <a:bodyPr anchorCtr="0" anchor="t" bIns="116050" lIns="116050" spcFirstLastPara="1" rIns="116050" wrap="square" tIns="116050">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7" name="Google Shape;27;p6"/>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64468" y="816630"/>
            <a:ext cx="3283500" cy="1110600"/>
          </a:xfrm>
          <a:prstGeom prst="rect">
            <a:avLst/>
          </a:prstGeom>
        </p:spPr>
        <p:txBody>
          <a:bodyPr anchorCtr="0" anchor="b" bIns="116050" lIns="116050" spcFirstLastPara="1" rIns="116050" wrap="square" tIns="11605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64468" y="2042457"/>
            <a:ext cx="3283500" cy="4673100"/>
          </a:xfrm>
          <a:prstGeom prst="rect">
            <a:avLst/>
          </a:prstGeom>
        </p:spPr>
        <p:txBody>
          <a:bodyPr anchorCtr="0" anchor="t" bIns="116050" lIns="116050" spcFirstLastPara="1" rIns="116050" wrap="square" tIns="11605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73245" y="661638"/>
            <a:ext cx="7445700" cy="6012600"/>
          </a:xfrm>
          <a:prstGeom prst="rect">
            <a:avLst/>
          </a:prstGeom>
        </p:spPr>
        <p:txBody>
          <a:bodyPr anchorCtr="0" anchor="ctr" bIns="116050" lIns="116050" spcFirstLastPara="1" rIns="116050" wrap="square" tIns="116050">
            <a:normAutofit/>
          </a:bodyPr>
          <a:lstStyle>
            <a:lvl1pPr lvl="0">
              <a:spcBef>
                <a:spcPts val="0"/>
              </a:spcBef>
              <a:spcAft>
                <a:spcPts val="0"/>
              </a:spcAft>
              <a:buSzPts val="6100"/>
              <a:buNone/>
              <a:defRPr sz="6100"/>
            </a:lvl1pPr>
            <a:lvl2pPr lvl="1">
              <a:spcBef>
                <a:spcPts val="0"/>
              </a:spcBef>
              <a:spcAft>
                <a:spcPts val="0"/>
              </a:spcAft>
              <a:buSzPts val="6100"/>
              <a:buNone/>
              <a:defRPr sz="6100"/>
            </a:lvl2pPr>
            <a:lvl3pPr lvl="2">
              <a:spcBef>
                <a:spcPts val="0"/>
              </a:spcBef>
              <a:spcAft>
                <a:spcPts val="0"/>
              </a:spcAft>
              <a:buSzPts val="6100"/>
              <a:buNone/>
              <a:defRPr sz="6100"/>
            </a:lvl3pPr>
            <a:lvl4pPr lvl="3">
              <a:spcBef>
                <a:spcPts val="0"/>
              </a:spcBef>
              <a:spcAft>
                <a:spcPts val="0"/>
              </a:spcAft>
              <a:buSzPts val="6100"/>
              <a:buNone/>
              <a:defRPr sz="6100"/>
            </a:lvl4pPr>
            <a:lvl5pPr lvl="4">
              <a:spcBef>
                <a:spcPts val="0"/>
              </a:spcBef>
              <a:spcAft>
                <a:spcPts val="0"/>
              </a:spcAft>
              <a:buSzPts val="6100"/>
              <a:buNone/>
              <a:defRPr sz="6100"/>
            </a:lvl5pPr>
            <a:lvl6pPr lvl="5">
              <a:spcBef>
                <a:spcPts val="0"/>
              </a:spcBef>
              <a:spcAft>
                <a:spcPts val="0"/>
              </a:spcAft>
              <a:buSzPts val="6100"/>
              <a:buNone/>
              <a:defRPr sz="6100"/>
            </a:lvl6pPr>
            <a:lvl7pPr lvl="6">
              <a:spcBef>
                <a:spcPts val="0"/>
              </a:spcBef>
              <a:spcAft>
                <a:spcPts val="0"/>
              </a:spcAft>
              <a:buSzPts val="6100"/>
              <a:buNone/>
              <a:defRPr sz="6100"/>
            </a:lvl7pPr>
            <a:lvl8pPr lvl="7">
              <a:spcBef>
                <a:spcPts val="0"/>
              </a:spcBef>
              <a:spcAft>
                <a:spcPts val="0"/>
              </a:spcAft>
              <a:buSzPts val="6100"/>
              <a:buNone/>
              <a:defRPr sz="6100"/>
            </a:lvl8pPr>
            <a:lvl9pPr lvl="8">
              <a:spcBef>
                <a:spcPts val="0"/>
              </a:spcBef>
              <a:spcAft>
                <a:spcPts val="0"/>
              </a:spcAft>
              <a:buSzPts val="6100"/>
              <a:buNone/>
              <a:defRPr sz="6100"/>
            </a:lvl9pPr>
          </a:lstStyle>
          <a:p/>
        </p:txBody>
      </p:sp>
      <p:sp>
        <p:nvSpPr>
          <p:cNvPr id="34" name="Google Shape;34;p8"/>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346000" y="-184"/>
            <a:ext cx="5346000" cy="7560000"/>
          </a:xfrm>
          <a:prstGeom prst="rect">
            <a:avLst/>
          </a:prstGeom>
          <a:solidFill>
            <a:schemeClr val="lt2"/>
          </a:solidFill>
          <a:ln>
            <a:noFill/>
          </a:ln>
        </p:spPr>
        <p:txBody>
          <a:bodyPr anchorCtr="0" anchor="ctr" bIns="116050" lIns="116050" spcFirstLastPara="1" rIns="116050" wrap="square" tIns="11605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310447" y="1812541"/>
            <a:ext cx="4730100" cy="21786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5300"/>
              <a:buNone/>
              <a:defRPr sz="5300"/>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p:txBody>
      </p:sp>
      <p:sp>
        <p:nvSpPr>
          <p:cNvPr id="38" name="Google Shape;38;p9"/>
          <p:cNvSpPr txBox="1"/>
          <p:nvPr>
            <p:ph idx="1" type="subTitle"/>
          </p:nvPr>
        </p:nvSpPr>
        <p:spPr>
          <a:xfrm>
            <a:off x="310447" y="4120005"/>
            <a:ext cx="4730100" cy="1815300"/>
          </a:xfrm>
          <a:prstGeom prst="rect">
            <a:avLst/>
          </a:prstGeom>
        </p:spPr>
        <p:txBody>
          <a:bodyPr anchorCtr="0" anchor="t" bIns="116050" lIns="116050" spcFirstLastPara="1" rIns="116050" wrap="square" tIns="116050">
            <a:norm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p:txBody>
      </p:sp>
      <p:sp>
        <p:nvSpPr>
          <p:cNvPr id="39" name="Google Shape;39;p9"/>
          <p:cNvSpPr txBox="1"/>
          <p:nvPr>
            <p:ph idx="2" type="body"/>
          </p:nvPr>
        </p:nvSpPr>
        <p:spPr>
          <a:xfrm>
            <a:off x="5775715" y="1064257"/>
            <a:ext cx="4486500" cy="5431200"/>
          </a:xfrm>
          <a:prstGeom prst="rect">
            <a:avLst/>
          </a:prstGeom>
        </p:spPr>
        <p:txBody>
          <a:bodyPr anchorCtr="0" anchor="ctr" bIns="116050" lIns="116050" spcFirstLastPara="1" rIns="116050" wrap="square" tIns="116050">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40" name="Google Shape;40;p9"/>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64468" y="6218168"/>
            <a:ext cx="7014300" cy="889500"/>
          </a:xfrm>
          <a:prstGeom prst="rect">
            <a:avLst/>
          </a:prstGeom>
        </p:spPr>
        <p:txBody>
          <a:bodyPr anchorCtr="0" anchor="ctr" bIns="116050" lIns="116050" spcFirstLastPara="1" rIns="116050" wrap="square" tIns="116050">
            <a:normAutofit/>
          </a:bodyPr>
          <a:lstStyle>
            <a:lvl1pPr indent="-228600" lvl="0" marL="457200">
              <a:lnSpc>
                <a:spcPct val="100000"/>
              </a:lnSpc>
              <a:spcBef>
                <a:spcPts val="0"/>
              </a:spcBef>
              <a:spcAft>
                <a:spcPts val="0"/>
              </a:spcAft>
              <a:buSzPts val="2300"/>
              <a:buNone/>
              <a:defRPr/>
            </a:lvl1pPr>
          </a:lstStyle>
          <a:p/>
        </p:txBody>
      </p:sp>
      <p:sp>
        <p:nvSpPr>
          <p:cNvPr id="43" name="Google Shape;43;p10"/>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9.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64468" y="654105"/>
            <a:ext cx="9963000" cy="841800"/>
          </a:xfrm>
          <a:prstGeom prst="rect">
            <a:avLst/>
          </a:prstGeom>
          <a:noFill/>
          <a:ln>
            <a:noFill/>
          </a:ln>
        </p:spPr>
        <p:txBody>
          <a:bodyPr anchorCtr="0" anchor="t" bIns="116050" lIns="116050" spcFirstLastPara="1" rIns="116050" wrap="square" tIns="116050">
            <a:normAutofit/>
          </a:bodyPr>
          <a:lstStyle>
            <a:lvl1pPr lvl="0">
              <a:spcBef>
                <a:spcPts val="0"/>
              </a:spcBef>
              <a:spcAft>
                <a:spcPts val="0"/>
              </a:spcAft>
              <a:buClr>
                <a:schemeClr val="dk1"/>
              </a:buClr>
              <a:buSzPts val="3600"/>
              <a:buNone/>
              <a:defRPr sz="3600">
                <a:solidFill>
                  <a:schemeClr val="dk1"/>
                </a:solidFill>
              </a:defRPr>
            </a:lvl1pPr>
            <a:lvl2pPr lvl="1">
              <a:spcBef>
                <a:spcPts val="0"/>
              </a:spcBef>
              <a:spcAft>
                <a:spcPts val="0"/>
              </a:spcAft>
              <a:buClr>
                <a:schemeClr val="dk1"/>
              </a:buClr>
              <a:buSzPts val="3600"/>
              <a:buNone/>
              <a:defRPr sz="3600">
                <a:solidFill>
                  <a:schemeClr val="dk1"/>
                </a:solidFill>
              </a:defRPr>
            </a:lvl2pPr>
            <a:lvl3pPr lvl="2">
              <a:spcBef>
                <a:spcPts val="0"/>
              </a:spcBef>
              <a:spcAft>
                <a:spcPts val="0"/>
              </a:spcAft>
              <a:buClr>
                <a:schemeClr val="dk1"/>
              </a:buClr>
              <a:buSzPts val="3600"/>
              <a:buNone/>
              <a:defRPr sz="3600">
                <a:solidFill>
                  <a:schemeClr val="dk1"/>
                </a:solidFill>
              </a:defRPr>
            </a:lvl3pPr>
            <a:lvl4pPr lvl="3">
              <a:spcBef>
                <a:spcPts val="0"/>
              </a:spcBef>
              <a:spcAft>
                <a:spcPts val="0"/>
              </a:spcAft>
              <a:buClr>
                <a:schemeClr val="dk1"/>
              </a:buClr>
              <a:buSzPts val="3600"/>
              <a:buNone/>
              <a:defRPr sz="3600">
                <a:solidFill>
                  <a:schemeClr val="dk1"/>
                </a:solidFill>
              </a:defRPr>
            </a:lvl4pPr>
            <a:lvl5pPr lvl="4">
              <a:spcBef>
                <a:spcPts val="0"/>
              </a:spcBef>
              <a:spcAft>
                <a:spcPts val="0"/>
              </a:spcAft>
              <a:buClr>
                <a:schemeClr val="dk1"/>
              </a:buClr>
              <a:buSzPts val="3600"/>
              <a:buNone/>
              <a:defRPr sz="3600">
                <a:solidFill>
                  <a:schemeClr val="dk1"/>
                </a:solidFill>
              </a:defRPr>
            </a:lvl5pPr>
            <a:lvl6pPr lvl="5">
              <a:spcBef>
                <a:spcPts val="0"/>
              </a:spcBef>
              <a:spcAft>
                <a:spcPts val="0"/>
              </a:spcAft>
              <a:buClr>
                <a:schemeClr val="dk1"/>
              </a:buClr>
              <a:buSzPts val="3600"/>
              <a:buNone/>
              <a:defRPr sz="3600">
                <a:solidFill>
                  <a:schemeClr val="dk1"/>
                </a:solidFill>
              </a:defRPr>
            </a:lvl6pPr>
            <a:lvl7pPr lvl="6">
              <a:spcBef>
                <a:spcPts val="0"/>
              </a:spcBef>
              <a:spcAft>
                <a:spcPts val="0"/>
              </a:spcAft>
              <a:buClr>
                <a:schemeClr val="dk1"/>
              </a:buClr>
              <a:buSzPts val="3600"/>
              <a:buNone/>
              <a:defRPr sz="3600">
                <a:solidFill>
                  <a:schemeClr val="dk1"/>
                </a:solidFill>
              </a:defRPr>
            </a:lvl7pPr>
            <a:lvl8pPr lvl="7">
              <a:spcBef>
                <a:spcPts val="0"/>
              </a:spcBef>
              <a:spcAft>
                <a:spcPts val="0"/>
              </a:spcAft>
              <a:buClr>
                <a:schemeClr val="dk1"/>
              </a:buClr>
              <a:buSzPts val="3600"/>
              <a:buNone/>
              <a:defRPr sz="3600">
                <a:solidFill>
                  <a:schemeClr val="dk1"/>
                </a:solidFill>
              </a:defRPr>
            </a:lvl8pPr>
            <a:lvl9pPr lvl="8">
              <a:spcBef>
                <a:spcPts val="0"/>
              </a:spcBef>
              <a:spcAft>
                <a:spcPts val="0"/>
              </a:spcAft>
              <a:buClr>
                <a:schemeClr val="dk1"/>
              </a:buClr>
              <a:buSzPts val="3600"/>
              <a:buNone/>
              <a:defRPr sz="3600">
                <a:solidFill>
                  <a:schemeClr val="dk1"/>
                </a:solidFill>
              </a:defRPr>
            </a:lvl9pPr>
          </a:lstStyle>
          <a:p/>
        </p:txBody>
      </p:sp>
      <p:sp>
        <p:nvSpPr>
          <p:cNvPr id="7" name="Google Shape;7;p1"/>
          <p:cNvSpPr txBox="1"/>
          <p:nvPr>
            <p:ph idx="1" type="body"/>
          </p:nvPr>
        </p:nvSpPr>
        <p:spPr>
          <a:xfrm>
            <a:off x="364468" y="1693927"/>
            <a:ext cx="9963000" cy="5021400"/>
          </a:xfrm>
          <a:prstGeom prst="rect">
            <a:avLst/>
          </a:prstGeom>
          <a:noFill/>
          <a:ln>
            <a:noFill/>
          </a:ln>
        </p:spPr>
        <p:txBody>
          <a:bodyPr anchorCtr="0" anchor="t" bIns="116050" lIns="116050" spcFirstLastPara="1" rIns="116050" wrap="square" tIns="116050">
            <a:normAutofit/>
          </a:bodyPr>
          <a:lstStyle>
            <a:lvl1pPr indent="-374650" lvl="0" marL="457200">
              <a:lnSpc>
                <a:spcPct val="115000"/>
              </a:lnSpc>
              <a:spcBef>
                <a:spcPts val="0"/>
              </a:spcBef>
              <a:spcAft>
                <a:spcPts val="0"/>
              </a:spcAft>
              <a:buClr>
                <a:schemeClr val="dk2"/>
              </a:buClr>
              <a:buSzPts val="2300"/>
              <a:buChar char="●"/>
              <a:defRPr sz="2300">
                <a:solidFill>
                  <a:schemeClr val="dk2"/>
                </a:solidFill>
              </a:defRPr>
            </a:lvl1pPr>
            <a:lvl2pPr indent="-342900" lvl="1" marL="914400">
              <a:lnSpc>
                <a:spcPct val="115000"/>
              </a:lnSpc>
              <a:spcBef>
                <a:spcPts val="0"/>
              </a:spcBef>
              <a:spcAft>
                <a:spcPts val="0"/>
              </a:spcAft>
              <a:buClr>
                <a:schemeClr val="dk2"/>
              </a:buClr>
              <a:buSzPts val="1800"/>
              <a:buChar char="○"/>
              <a:defRPr sz="1800">
                <a:solidFill>
                  <a:schemeClr val="dk2"/>
                </a:solidFill>
              </a:defRPr>
            </a:lvl2pPr>
            <a:lvl3pPr indent="-342900" lvl="2" marL="1371600">
              <a:lnSpc>
                <a:spcPct val="115000"/>
              </a:lnSpc>
              <a:spcBef>
                <a:spcPts val="0"/>
              </a:spcBef>
              <a:spcAft>
                <a:spcPts val="0"/>
              </a:spcAft>
              <a:buClr>
                <a:schemeClr val="dk2"/>
              </a:buClr>
              <a:buSzPts val="1800"/>
              <a:buChar char="■"/>
              <a:defRPr sz="1800">
                <a:solidFill>
                  <a:schemeClr val="dk2"/>
                </a:solidFill>
              </a:defRPr>
            </a:lvl3pPr>
            <a:lvl4pPr indent="-342900" lvl="3" marL="1828800">
              <a:lnSpc>
                <a:spcPct val="115000"/>
              </a:lnSpc>
              <a:spcBef>
                <a:spcPts val="0"/>
              </a:spcBef>
              <a:spcAft>
                <a:spcPts val="0"/>
              </a:spcAft>
              <a:buClr>
                <a:schemeClr val="dk2"/>
              </a:buClr>
              <a:buSzPts val="1800"/>
              <a:buChar char="●"/>
              <a:defRPr sz="1800">
                <a:solidFill>
                  <a:schemeClr val="dk2"/>
                </a:solidFill>
              </a:defRPr>
            </a:lvl4pPr>
            <a:lvl5pPr indent="-342900" lvl="4" marL="2286000">
              <a:lnSpc>
                <a:spcPct val="115000"/>
              </a:lnSpc>
              <a:spcBef>
                <a:spcPts val="0"/>
              </a:spcBef>
              <a:spcAft>
                <a:spcPts val="0"/>
              </a:spcAft>
              <a:buClr>
                <a:schemeClr val="dk2"/>
              </a:buClr>
              <a:buSzPts val="1800"/>
              <a:buChar char="○"/>
              <a:defRPr sz="1800">
                <a:solidFill>
                  <a:schemeClr val="dk2"/>
                </a:solidFill>
              </a:defRPr>
            </a:lvl5pPr>
            <a:lvl6pPr indent="-342900" lvl="5" marL="2743200">
              <a:lnSpc>
                <a:spcPct val="115000"/>
              </a:lnSpc>
              <a:spcBef>
                <a:spcPts val="0"/>
              </a:spcBef>
              <a:spcAft>
                <a:spcPts val="0"/>
              </a:spcAft>
              <a:buClr>
                <a:schemeClr val="dk2"/>
              </a:buClr>
              <a:buSzPts val="1800"/>
              <a:buChar char="■"/>
              <a:defRPr sz="1800">
                <a:solidFill>
                  <a:schemeClr val="dk2"/>
                </a:solidFill>
              </a:defRPr>
            </a:lvl6pPr>
            <a:lvl7pPr indent="-342900" lvl="6" marL="3200400">
              <a:lnSpc>
                <a:spcPct val="115000"/>
              </a:lnSpc>
              <a:spcBef>
                <a:spcPts val="0"/>
              </a:spcBef>
              <a:spcAft>
                <a:spcPts val="0"/>
              </a:spcAft>
              <a:buClr>
                <a:schemeClr val="dk2"/>
              </a:buClr>
              <a:buSzPts val="1800"/>
              <a:buChar char="●"/>
              <a:defRPr sz="1800">
                <a:solidFill>
                  <a:schemeClr val="dk2"/>
                </a:solidFill>
              </a:defRPr>
            </a:lvl7pPr>
            <a:lvl8pPr indent="-342900" lvl="7" marL="3657600">
              <a:lnSpc>
                <a:spcPct val="115000"/>
              </a:lnSpc>
              <a:spcBef>
                <a:spcPts val="0"/>
              </a:spcBef>
              <a:spcAft>
                <a:spcPts val="0"/>
              </a:spcAft>
              <a:buClr>
                <a:schemeClr val="dk2"/>
              </a:buClr>
              <a:buSzPts val="1800"/>
              <a:buChar char="○"/>
              <a:defRPr sz="1800">
                <a:solidFill>
                  <a:schemeClr val="dk2"/>
                </a:solidFill>
              </a:defRPr>
            </a:lvl8pPr>
            <a:lvl9pPr indent="-342900" lvl="8" marL="4114800">
              <a:lnSpc>
                <a:spcPct val="115000"/>
              </a:lnSpc>
              <a:spcBef>
                <a:spcPts val="0"/>
              </a:spcBef>
              <a:spcAft>
                <a:spcPts val="0"/>
              </a:spcAft>
              <a:buClr>
                <a:schemeClr val="dk2"/>
              </a:buClr>
              <a:buSzPts val="1800"/>
              <a:buChar char="■"/>
              <a:defRPr sz="1800">
                <a:solidFill>
                  <a:schemeClr val="dk2"/>
                </a:solidFill>
              </a:defRPr>
            </a:lvl9pPr>
          </a:lstStyle>
          <a:p/>
        </p:txBody>
      </p:sp>
      <p:sp>
        <p:nvSpPr>
          <p:cNvPr id="8" name="Google Shape;8;p1"/>
          <p:cNvSpPr txBox="1"/>
          <p:nvPr>
            <p:ph idx="12" type="sldNum"/>
          </p:nvPr>
        </p:nvSpPr>
        <p:spPr>
          <a:xfrm>
            <a:off x="9906772" y="6854072"/>
            <a:ext cx="641700" cy="578400"/>
          </a:xfrm>
          <a:prstGeom prst="rect">
            <a:avLst/>
          </a:prstGeom>
          <a:noFill/>
          <a:ln>
            <a:noFill/>
          </a:ln>
        </p:spPr>
        <p:txBody>
          <a:bodyPr anchorCtr="0" anchor="ctr" bIns="116050" lIns="116050" spcFirstLastPara="1" rIns="116050" wrap="square" tIns="116050">
            <a:norm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docs.google.com/spreadsheets/d/1B_Y_RJQu8qsgTKvEEQzprN8Hm_thBcGOqlBUgpqAFSI/edit?usp=sharing" TargetMode="External"/><Relationship Id="rId4" Type="http://schemas.openxmlformats.org/officeDocument/2006/relationships/hyperlink" Target="https://docs.google.com/spreadsheets/d/1B_Y_RJQu8qsgTKvEEQzprN8Hm_thBcGOqlBUgpqAFSI/edit?usp=sharing" TargetMode="External"/><Relationship Id="rId5"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docs.google.com/spreadsheets/d/1MuqR37PnREa0HW1RTpEbvTItdi7UNKRWf-t9z6KUyaY/edit?usp=sharing" TargetMode="External"/><Relationship Id="rId4" Type="http://schemas.openxmlformats.org/officeDocument/2006/relationships/image" Target="../media/image2.png"/><Relationship Id="rId5" Type="http://schemas.openxmlformats.org/officeDocument/2006/relationships/hyperlink" Target="https://docs.google.com/spreadsheets/d/1V7AIdZnuvHlIesigD6ZQCwH6D7AAc_1b8uxJ3tJEkA8/edit?usp=sharingvEEQzprN8Hm_thBcGOqlBUgpqAFSI/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s://docs.google.com/spreadsheets/d/1kuG1znPxnofuPWt6ShA5Ahdl_x-s7faAnW8GxXbyF-Q/edit?usp=sharing" TargetMode="Externa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4">
            <a:alphaModFix/>
          </a:blip>
          <a:stretch>
            <a:fillRect/>
          </a:stretch>
        </p:blipFill>
        <p:spPr>
          <a:xfrm>
            <a:off x="0" y="423"/>
            <a:ext cx="10691999" cy="755957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2"/>
          <p:cNvSpPr/>
          <p:nvPr/>
        </p:nvSpPr>
        <p:spPr>
          <a:xfrm>
            <a:off x="362600" y="1000475"/>
            <a:ext cx="5323200" cy="21912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22"/>
          <p:cNvSpPr txBox="1"/>
          <p:nvPr/>
        </p:nvSpPr>
        <p:spPr>
          <a:xfrm>
            <a:off x="362600" y="313225"/>
            <a:ext cx="9634500" cy="55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7: TOURNAMENT BUDGETING</a:t>
            </a:r>
            <a:endParaRPr/>
          </a:p>
        </p:txBody>
      </p:sp>
      <p:sp>
        <p:nvSpPr>
          <p:cNvPr id="178" name="Google Shape;178;p22"/>
          <p:cNvSpPr txBox="1"/>
          <p:nvPr/>
        </p:nvSpPr>
        <p:spPr>
          <a:xfrm>
            <a:off x="412575" y="1008025"/>
            <a:ext cx="5035800" cy="2328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800" u="sng">
                <a:solidFill>
                  <a:schemeClr val="dk1"/>
                </a:solidFill>
                <a:latin typeface="Avenir"/>
                <a:ea typeface="Avenir"/>
                <a:cs typeface="Avenir"/>
                <a:sym typeface="Avenir"/>
              </a:rPr>
              <a:t>Merch</a:t>
            </a:r>
            <a:r>
              <a:rPr b="1" lang="en" sz="1800" u="sng">
                <a:solidFill>
                  <a:schemeClr val="dk1"/>
                </a:solidFill>
                <a:latin typeface="Avenir"/>
                <a:ea typeface="Avenir"/>
                <a:cs typeface="Avenir"/>
                <a:sym typeface="Avenir"/>
              </a:rPr>
              <a:t> Sales Calculator</a:t>
            </a:r>
            <a:endParaRPr b="1" sz="1800"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800"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450">
                <a:solidFill>
                  <a:schemeClr val="dk1"/>
                </a:solidFill>
                <a:latin typeface="Avenir"/>
                <a:ea typeface="Avenir"/>
                <a:cs typeface="Avenir"/>
                <a:sym typeface="Avenir"/>
              </a:rPr>
              <a:t>Learners will create a formula to calculate the percentage of merchandise sold in reference to the amount outlined on the income guide.  It will then be calculated against the spend on merchandise to calculate the total revenue.</a:t>
            </a:r>
            <a:endParaRPr sz="18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45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450">
              <a:solidFill>
                <a:schemeClr val="dk1"/>
              </a:solidFill>
              <a:latin typeface="Avenir"/>
              <a:ea typeface="Avenir"/>
              <a:cs typeface="Avenir"/>
              <a:sym typeface="Avenir"/>
            </a:endParaRPr>
          </a:p>
        </p:txBody>
      </p:sp>
      <p:pic>
        <p:nvPicPr>
          <p:cNvPr id="179" name="Google Shape;179;p22"/>
          <p:cNvPicPr preferRelativeResize="0"/>
          <p:nvPr/>
        </p:nvPicPr>
        <p:blipFill>
          <a:blip r:embed="rId3">
            <a:alphaModFix/>
          </a:blip>
          <a:stretch>
            <a:fillRect/>
          </a:stretch>
        </p:blipFill>
        <p:spPr>
          <a:xfrm>
            <a:off x="362600" y="3389050"/>
            <a:ext cx="6296025" cy="1657350"/>
          </a:xfrm>
          <a:prstGeom prst="rect">
            <a:avLst/>
          </a:prstGeom>
          <a:noFill/>
          <a:ln>
            <a:noFill/>
          </a:ln>
        </p:spPr>
      </p:pic>
      <p:graphicFrame>
        <p:nvGraphicFramePr>
          <p:cNvPr id="180" name="Google Shape;180;p22"/>
          <p:cNvGraphicFramePr/>
          <p:nvPr/>
        </p:nvGraphicFramePr>
        <p:xfrm>
          <a:off x="6837550" y="1194538"/>
          <a:ext cx="3000000" cy="3000000"/>
        </p:xfrm>
        <a:graphic>
          <a:graphicData uri="http://schemas.openxmlformats.org/drawingml/2006/table">
            <a:tbl>
              <a:tblPr>
                <a:noFill/>
                <a:tableStyleId>{0BC537E2-2E47-40D8-A80E-759C08153156}</a:tableStyleId>
              </a:tblPr>
              <a:tblGrid>
                <a:gridCol w="1859750"/>
                <a:gridCol w="1859750"/>
              </a:tblGrid>
              <a:tr h="467450">
                <a:tc>
                  <a:txBody>
                    <a:bodyPr/>
                    <a:lstStyle/>
                    <a:p>
                      <a:pPr indent="0" lvl="0" marL="0" rtl="0" algn="l">
                        <a:spcBef>
                          <a:spcPts val="0"/>
                        </a:spcBef>
                        <a:spcAft>
                          <a:spcPts val="0"/>
                        </a:spcAft>
                        <a:buNone/>
                      </a:pPr>
                      <a:r>
                        <a:rPr b="1" lang="en" sz="1300">
                          <a:latin typeface="Roboto"/>
                          <a:ea typeface="Roboto"/>
                          <a:cs typeface="Roboto"/>
                          <a:sym typeface="Roboto"/>
                        </a:rPr>
                        <a:t>CELL REFERENCE </a:t>
                      </a:r>
                      <a:endParaRPr b="1" sz="1300">
                        <a:latin typeface="Roboto"/>
                        <a:ea typeface="Roboto"/>
                        <a:cs typeface="Roboto"/>
                        <a:sym typeface="Roboto"/>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solidFill>
                            <a:schemeClr val="dk1"/>
                          </a:solidFill>
                          <a:latin typeface="Roboto"/>
                          <a:ea typeface="Roboto"/>
                          <a:cs typeface="Roboto"/>
                          <a:sym typeface="Roboto"/>
                        </a:rPr>
                        <a:t>=SUM(</a:t>
                      </a:r>
                      <a:r>
                        <a:rPr b="1" lang="en" sz="1300">
                          <a:solidFill>
                            <a:srgbClr val="FF0000"/>
                          </a:solidFill>
                          <a:latin typeface="Roboto"/>
                          <a:ea typeface="Roboto"/>
                          <a:cs typeface="Roboto"/>
                          <a:sym typeface="Roboto"/>
                        </a:rPr>
                        <a:t>S37</a:t>
                      </a:r>
                      <a:r>
                        <a:rPr b="1" lang="en" sz="1300">
                          <a:solidFill>
                            <a:schemeClr val="dk1"/>
                          </a:solidFill>
                          <a:latin typeface="Roboto"/>
                          <a:ea typeface="Roboto"/>
                          <a:cs typeface="Roboto"/>
                          <a:sym typeface="Roboto"/>
                        </a:rPr>
                        <a:t>)*</a:t>
                      </a:r>
                      <a:r>
                        <a:rPr b="1" lang="en" sz="1300">
                          <a:solidFill>
                            <a:srgbClr val="0000FF"/>
                          </a:solidFill>
                          <a:latin typeface="Roboto"/>
                          <a:ea typeface="Roboto"/>
                          <a:cs typeface="Roboto"/>
                          <a:sym typeface="Roboto"/>
                        </a:rPr>
                        <a:t>N37</a:t>
                      </a:r>
                      <a:endParaRPr b="1" sz="1300">
                        <a:solidFill>
                          <a:srgbClr val="0000FF"/>
                        </a:solidFill>
                        <a:latin typeface="Roboto"/>
                        <a:ea typeface="Roboto"/>
                        <a:cs typeface="Roboto"/>
                        <a:sym typeface="Roboto"/>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r>
              <a:tr h="467450">
                <a:tc>
                  <a:txBody>
                    <a:bodyPr/>
                    <a:lstStyle/>
                    <a:p>
                      <a:pPr indent="0" lvl="0" marL="0" rtl="0" algn="l">
                        <a:spcBef>
                          <a:spcPts val="0"/>
                        </a:spcBef>
                        <a:spcAft>
                          <a:spcPts val="0"/>
                        </a:spcAft>
                        <a:buNone/>
                      </a:pPr>
                      <a:r>
                        <a:rPr b="1" lang="en" sz="1300">
                          <a:latin typeface="Roboto"/>
                          <a:ea typeface="Roboto"/>
                          <a:cs typeface="Roboto"/>
                          <a:sym typeface="Roboto"/>
                        </a:rPr>
                        <a:t>CELL CALCULATING</a:t>
                      </a:r>
                      <a:endParaRPr b="1" sz="1300">
                        <a:latin typeface="Roboto"/>
                        <a:ea typeface="Roboto"/>
                        <a:cs typeface="Roboto"/>
                        <a:sym typeface="Roboto"/>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solidFill>
                            <a:schemeClr val="dk1"/>
                          </a:solidFill>
                          <a:latin typeface="Roboto"/>
                          <a:ea typeface="Roboto"/>
                          <a:cs typeface="Roboto"/>
                          <a:sym typeface="Roboto"/>
                        </a:rPr>
                        <a:t>=SUM(</a:t>
                      </a:r>
                      <a:r>
                        <a:rPr b="1" lang="en" sz="1300">
                          <a:solidFill>
                            <a:srgbClr val="FF0000"/>
                          </a:solidFill>
                          <a:latin typeface="Roboto"/>
                          <a:ea typeface="Roboto"/>
                          <a:cs typeface="Roboto"/>
                          <a:sym typeface="Roboto"/>
                        </a:rPr>
                        <a:t>60%</a:t>
                      </a:r>
                      <a:r>
                        <a:rPr b="1" lang="en" sz="1300">
                          <a:solidFill>
                            <a:schemeClr val="dk1"/>
                          </a:solidFill>
                          <a:latin typeface="Roboto"/>
                          <a:ea typeface="Roboto"/>
                          <a:cs typeface="Roboto"/>
                          <a:sym typeface="Roboto"/>
                        </a:rPr>
                        <a:t>)*</a:t>
                      </a:r>
                      <a:r>
                        <a:rPr b="1" lang="en" sz="1300">
                          <a:solidFill>
                            <a:srgbClr val="0000FF"/>
                          </a:solidFill>
                          <a:latin typeface="Roboto"/>
                          <a:ea typeface="Roboto"/>
                          <a:cs typeface="Roboto"/>
                          <a:sym typeface="Roboto"/>
                        </a:rPr>
                        <a:t>500</a:t>
                      </a:r>
                      <a:endParaRPr b="1" sz="1300">
                        <a:solidFill>
                          <a:srgbClr val="0000FF"/>
                        </a:solidFill>
                        <a:latin typeface="Roboto"/>
                        <a:ea typeface="Roboto"/>
                        <a:cs typeface="Roboto"/>
                        <a:sym typeface="Roboto"/>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r>
            </a:tbl>
          </a:graphicData>
        </a:graphic>
      </p:graphicFrame>
      <p:graphicFrame>
        <p:nvGraphicFramePr>
          <p:cNvPr id="181" name="Google Shape;181;p22"/>
          <p:cNvGraphicFramePr/>
          <p:nvPr/>
        </p:nvGraphicFramePr>
        <p:xfrm>
          <a:off x="6837550" y="3117588"/>
          <a:ext cx="3000000" cy="3000000"/>
        </p:xfrm>
        <a:graphic>
          <a:graphicData uri="http://schemas.openxmlformats.org/drawingml/2006/table">
            <a:tbl>
              <a:tblPr>
                <a:noFill/>
                <a:tableStyleId>{0BC537E2-2E47-40D8-A80E-759C08153156}</a:tableStyleId>
              </a:tblPr>
              <a:tblGrid>
                <a:gridCol w="1859750"/>
                <a:gridCol w="1859750"/>
              </a:tblGrid>
              <a:tr h="444075">
                <a:tc>
                  <a:txBody>
                    <a:bodyPr/>
                    <a:lstStyle/>
                    <a:p>
                      <a:pPr indent="0" lvl="0" marL="0" rtl="0" algn="l">
                        <a:spcBef>
                          <a:spcPts val="0"/>
                        </a:spcBef>
                        <a:spcAft>
                          <a:spcPts val="0"/>
                        </a:spcAft>
                        <a:buNone/>
                      </a:pPr>
                      <a:r>
                        <a:rPr b="1" lang="en" sz="1300">
                          <a:latin typeface="Roboto"/>
                          <a:ea typeface="Roboto"/>
                          <a:cs typeface="Roboto"/>
                          <a:sym typeface="Roboto"/>
                        </a:rPr>
                        <a:t>CELL REFERENCE </a:t>
                      </a:r>
                      <a:endParaRPr b="1" sz="1300">
                        <a:latin typeface="Roboto"/>
                        <a:ea typeface="Roboto"/>
                        <a:cs typeface="Roboto"/>
                        <a:sym typeface="Roboto"/>
                      </a:endParaRPr>
                    </a:p>
                  </a:txBody>
                  <a:tcPr marT="91425" marB="91425" marR="91425" marL="91425">
                    <a:lnL cap="flat" cmpd="sng" w="19050">
                      <a:solidFill>
                        <a:schemeClr val="dk2"/>
                      </a:solidFill>
                      <a:prstDash val="solid"/>
                      <a:round/>
                      <a:headEnd len="sm" w="sm" type="none"/>
                      <a:tailEnd len="sm" w="sm" type="none"/>
                    </a:lnL>
                    <a:lnR cap="flat" cmpd="sng" w="19050">
                      <a:solidFill>
                        <a:srgbClr val="38761D"/>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solidFill>
                            <a:schemeClr val="dk1"/>
                          </a:solidFill>
                          <a:latin typeface="Roboto"/>
                          <a:ea typeface="Roboto"/>
                          <a:cs typeface="Roboto"/>
                          <a:sym typeface="Roboto"/>
                        </a:rPr>
                        <a:t>=SUM(</a:t>
                      </a:r>
                      <a:r>
                        <a:rPr b="1" lang="en" sz="1300">
                          <a:solidFill>
                            <a:srgbClr val="A64D79"/>
                          </a:solidFill>
                          <a:latin typeface="Roboto"/>
                          <a:ea typeface="Roboto"/>
                          <a:cs typeface="Roboto"/>
                          <a:sym typeface="Roboto"/>
                        </a:rPr>
                        <a:t>R37</a:t>
                      </a:r>
                      <a:r>
                        <a:rPr b="1" lang="en" sz="1300">
                          <a:solidFill>
                            <a:schemeClr val="dk1"/>
                          </a:solidFill>
                          <a:latin typeface="Roboto"/>
                          <a:ea typeface="Roboto"/>
                          <a:cs typeface="Roboto"/>
                          <a:sym typeface="Roboto"/>
                        </a:rPr>
                        <a:t>*</a:t>
                      </a:r>
                      <a:r>
                        <a:rPr b="1" lang="en" sz="1300">
                          <a:solidFill>
                            <a:srgbClr val="38761D"/>
                          </a:solidFill>
                          <a:latin typeface="Roboto"/>
                          <a:ea typeface="Roboto"/>
                          <a:cs typeface="Roboto"/>
                          <a:sym typeface="Roboto"/>
                        </a:rPr>
                        <a:t>T37</a:t>
                      </a:r>
                      <a:r>
                        <a:rPr b="1" lang="en" sz="1300">
                          <a:solidFill>
                            <a:schemeClr val="dk1"/>
                          </a:solidFill>
                          <a:latin typeface="Roboto"/>
                          <a:ea typeface="Roboto"/>
                          <a:cs typeface="Roboto"/>
                          <a:sym typeface="Roboto"/>
                        </a:rPr>
                        <a:t>)</a:t>
                      </a:r>
                      <a:endParaRPr b="1" sz="1300">
                        <a:latin typeface="Roboto"/>
                        <a:ea typeface="Roboto"/>
                        <a:cs typeface="Roboto"/>
                        <a:sym typeface="Roboto"/>
                      </a:endParaRPr>
                    </a:p>
                  </a:txBody>
                  <a:tcPr marT="91425" marB="91425" marR="91425" marL="91425">
                    <a:lnL cap="flat" cmpd="sng" w="19050">
                      <a:solidFill>
                        <a:srgbClr val="38761D"/>
                      </a:solidFill>
                      <a:prstDash val="solid"/>
                      <a:round/>
                      <a:headEnd len="sm" w="sm" type="none"/>
                      <a:tailEnd len="sm" w="sm" type="none"/>
                    </a:lnL>
                    <a:lnR cap="flat" cmpd="sng" w="19050">
                      <a:solidFill>
                        <a:srgbClr val="38761D"/>
                      </a:solidFill>
                      <a:prstDash val="solid"/>
                      <a:round/>
                      <a:headEnd len="sm" w="sm" type="none"/>
                      <a:tailEnd len="sm" w="sm" type="none"/>
                    </a:lnR>
                    <a:lnT cap="flat" cmpd="sng" w="19050">
                      <a:solidFill>
                        <a:srgbClr val="38761D"/>
                      </a:solidFill>
                      <a:prstDash val="solid"/>
                      <a:round/>
                      <a:headEnd len="sm" w="sm" type="none"/>
                      <a:tailEnd len="sm" w="sm" type="none"/>
                    </a:lnT>
                    <a:lnB cap="flat" cmpd="sng" w="19050">
                      <a:solidFill>
                        <a:srgbClr val="38761D"/>
                      </a:solidFill>
                      <a:prstDash val="solid"/>
                      <a:round/>
                      <a:headEnd len="sm" w="sm" type="none"/>
                      <a:tailEnd len="sm" w="sm" type="none"/>
                    </a:lnB>
                  </a:tcPr>
                </a:tc>
              </a:tr>
              <a:tr h="444075">
                <a:tc>
                  <a:txBody>
                    <a:bodyPr/>
                    <a:lstStyle/>
                    <a:p>
                      <a:pPr indent="0" lvl="0" marL="0" rtl="0" algn="l">
                        <a:spcBef>
                          <a:spcPts val="0"/>
                        </a:spcBef>
                        <a:spcAft>
                          <a:spcPts val="0"/>
                        </a:spcAft>
                        <a:buNone/>
                      </a:pPr>
                      <a:r>
                        <a:rPr b="1" lang="en" sz="1300">
                          <a:latin typeface="Roboto"/>
                          <a:ea typeface="Roboto"/>
                          <a:cs typeface="Roboto"/>
                          <a:sym typeface="Roboto"/>
                        </a:rPr>
                        <a:t>CELL CALCULATING</a:t>
                      </a:r>
                      <a:endParaRPr b="1" sz="1300">
                        <a:latin typeface="Roboto"/>
                        <a:ea typeface="Roboto"/>
                        <a:cs typeface="Roboto"/>
                        <a:sym typeface="Roboto"/>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solidFill>
                            <a:schemeClr val="dk1"/>
                          </a:solidFill>
                          <a:latin typeface="Roboto"/>
                          <a:ea typeface="Roboto"/>
                          <a:cs typeface="Roboto"/>
                          <a:sym typeface="Roboto"/>
                        </a:rPr>
                        <a:t>=SUM(</a:t>
                      </a:r>
                      <a:r>
                        <a:rPr b="1" lang="en" sz="1300">
                          <a:solidFill>
                            <a:srgbClr val="A64D79"/>
                          </a:solidFill>
                          <a:latin typeface="Roboto"/>
                          <a:ea typeface="Roboto"/>
                          <a:cs typeface="Roboto"/>
                          <a:sym typeface="Roboto"/>
                        </a:rPr>
                        <a:t>£19.99</a:t>
                      </a:r>
                      <a:r>
                        <a:rPr b="1" lang="en" sz="1300">
                          <a:solidFill>
                            <a:schemeClr val="dk1"/>
                          </a:solidFill>
                          <a:latin typeface="Roboto"/>
                          <a:ea typeface="Roboto"/>
                          <a:cs typeface="Roboto"/>
                          <a:sym typeface="Roboto"/>
                        </a:rPr>
                        <a:t>*</a:t>
                      </a:r>
                      <a:r>
                        <a:rPr b="1" lang="en" sz="1300">
                          <a:solidFill>
                            <a:srgbClr val="38761D"/>
                          </a:solidFill>
                          <a:latin typeface="Roboto"/>
                          <a:ea typeface="Roboto"/>
                          <a:cs typeface="Roboto"/>
                          <a:sym typeface="Roboto"/>
                        </a:rPr>
                        <a:t>300</a:t>
                      </a:r>
                      <a:r>
                        <a:rPr b="1" lang="en" sz="1300">
                          <a:solidFill>
                            <a:schemeClr val="dk1"/>
                          </a:solidFill>
                          <a:latin typeface="Roboto"/>
                          <a:ea typeface="Roboto"/>
                          <a:cs typeface="Roboto"/>
                          <a:sym typeface="Roboto"/>
                        </a:rPr>
                        <a:t>)</a:t>
                      </a:r>
                      <a:endParaRPr b="1" sz="1300">
                        <a:latin typeface="Roboto"/>
                        <a:ea typeface="Roboto"/>
                        <a:cs typeface="Roboto"/>
                        <a:sym typeface="Roboto"/>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rgbClr val="38761D"/>
                      </a:solidFill>
                      <a:prstDash val="solid"/>
                      <a:round/>
                      <a:headEnd len="sm" w="sm" type="none"/>
                      <a:tailEnd len="sm" w="sm" type="none"/>
                    </a:lnT>
                    <a:lnB cap="flat" cmpd="sng" w="19050">
                      <a:solidFill>
                        <a:schemeClr val="dk2"/>
                      </a:solidFill>
                      <a:prstDash val="solid"/>
                      <a:round/>
                      <a:headEnd len="sm" w="sm" type="none"/>
                      <a:tailEnd len="sm" w="sm" type="none"/>
                    </a:lnB>
                  </a:tcPr>
                </a:tc>
              </a:tr>
            </a:tbl>
          </a:graphicData>
        </a:graphic>
      </p:graphicFrame>
      <p:sp>
        <p:nvSpPr>
          <p:cNvPr id="182" name="Google Shape;182;p22"/>
          <p:cNvSpPr txBox="1"/>
          <p:nvPr/>
        </p:nvSpPr>
        <p:spPr>
          <a:xfrm>
            <a:off x="7405875" y="2761513"/>
            <a:ext cx="2769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latin typeface="Avenir"/>
                <a:ea typeface="Avenir"/>
                <a:cs typeface="Avenir"/>
                <a:sym typeface="Avenir"/>
              </a:rPr>
              <a:t>TOTAL CALCULATED</a:t>
            </a:r>
            <a:endParaRPr b="1">
              <a:latin typeface="Avenir"/>
              <a:ea typeface="Avenir"/>
              <a:cs typeface="Avenir"/>
              <a:sym typeface="Avenir"/>
            </a:endParaRPr>
          </a:p>
        </p:txBody>
      </p:sp>
      <p:cxnSp>
        <p:nvCxnSpPr>
          <p:cNvPr id="183" name="Google Shape;183;p22"/>
          <p:cNvCxnSpPr>
            <a:stCxn id="184" idx="0"/>
          </p:cNvCxnSpPr>
          <p:nvPr/>
        </p:nvCxnSpPr>
        <p:spPr>
          <a:xfrm flipH="1" rot="10800000">
            <a:off x="5560913" y="1750325"/>
            <a:ext cx="1274700" cy="2155500"/>
          </a:xfrm>
          <a:prstGeom prst="straightConnector1">
            <a:avLst/>
          </a:prstGeom>
          <a:noFill/>
          <a:ln cap="flat" cmpd="sng" w="28575">
            <a:solidFill>
              <a:schemeClr val="dk2"/>
            </a:solidFill>
            <a:prstDash val="solid"/>
            <a:round/>
            <a:headEnd len="med" w="med" type="none"/>
            <a:tailEnd len="med" w="med" type="none"/>
          </a:ln>
        </p:spPr>
      </p:cxnSp>
      <p:sp>
        <p:nvSpPr>
          <p:cNvPr id="185" name="Google Shape;185;p22"/>
          <p:cNvSpPr txBox="1"/>
          <p:nvPr/>
        </p:nvSpPr>
        <p:spPr>
          <a:xfrm>
            <a:off x="7316175" y="4244725"/>
            <a:ext cx="2949300" cy="708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u="sng">
                <a:solidFill>
                  <a:srgbClr val="FF0000"/>
                </a:solidFill>
                <a:latin typeface="Roboto"/>
                <a:ea typeface="Roboto"/>
                <a:cs typeface="Roboto"/>
                <a:sym typeface="Roboto"/>
              </a:rPr>
              <a:t>Repeat cell calculation for hoodies and flags</a:t>
            </a:r>
            <a:endParaRPr sz="1700" u="sng">
              <a:solidFill>
                <a:srgbClr val="FF0000"/>
              </a:solidFill>
              <a:latin typeface="Roboto"/>
              <a:ea typeface="Roboto"/>
              <a:cs typeface="Roboto"/>
              <a:sym typeface="Roboto"/>
            </a:endParaRPr>
          </a:p>
        </p:txBody>
      </p:sp>
      <p:sp>
        <p:nvSpPr>
          <p:cNvPr id="186" name="Google Shape;186;p22"/>
          <p:cNvSpPr/>
          <p:nvPr/>
        </p:nvSpPr>
        <p:spPr>
          <a:xfrm>
            <a:off x="4511225" y="3905825"/>
            <a:ext cx="687300" cy="1998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22"/>
          <p:cNvSpPr/>
          <p:nvPr/>
        </p:nvSpPr>
        <p:spPr>
          <a:xfrm>
            <a:off x="1062375" y="3905825"/>
            <a:ext cx="724800" cy="199800"/>
          </a:xfrm>
          <a:prstGeom prst="rect">
            <a:avLst/>
          </a:prstGeom>
          <a:noFill/>
          <a:ln cap="flat" cmpd="sng" w="2857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22"/>
          <p:cNvSpPr/>
          <p:nvPr/>
        </p:nvSpPr>
        <p:spPr>
          <a:xfrm>
            <a:off x="5217263" y="3905825"/>
            <a:ext cx="687300" cy="199800"/>
          </a:xfrm>
          <a:prstGeom prst="rect">
            <a:avLst/>
          </a:prstGeom>
          <a:noFill/>
          <a:ln cap="flat" cmpd="sng" w="2857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22"/>
          <p:cNvSpPr/>
          <p:nvPr/>
        </p:nvSpPr>
        <p:spPr>
          <a:xfrm>
            <a:off x="3805175" y="3905825"/>
            <a:ext cx="687300" cy="199800"/>
          </a:xfrm>
          <a:prstGeom prst="rect">
            <a:avLst/>
          </a:prstGeom>
          <a:noFill/>
          <a:ln cap="flat" cmpd="sng" w="28575">
            <a:solidFill>
              <a:srgbClr val="A64D7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89" name="Google Shape;189;p22"/>
          <p:cNvCxnSpPr/>
          <p:nvPr/>
        </p:nvCxnSpPr>
        <p:spPr>
          <a:xfrm flipH="1" rot="10800000">
            <a:off x="6610525" y="3562100"/>
            <a:ext cx="249900" cy="399900"/>
          </a:xfrm>
          <a:prstGeom prst="straightConnector1">
            <a:avLst/>
          </a:prstGeom>
          <a:noFill/>
          <a:ln cap="flat" cmpd="sng" w="28575">
            <a:solidFill>
              <a:schemeClr val="dk2"/>
            </a:solidFill>
            <a:prstDash val="solid"/>
            <a:round/>
            <a:headEnd len="med" w="med" type="none"/>
            <a:tailEnd len="med" w="med" type="none"/>
          </a:ln>
        </p:spPr>
      </p:cxnSp>
      <p:pic>
        <p:nvPicPr>
          <p:cNvPr id="190" name="Google Shape;190;p22"/>
          <p:cNvPicPr preferRelativeResize="0"/>
          <p:nvPr/>
        </p:nvPicPr>
        <p:blipFill>
          <a:blip r:embed="rId4">
            <a:alphaModFix/>
          </a:blip>
          <a:stretch>
            <a:fillRect/>
          </a:stretch>
        </p:blipFill>
        <p:spPr>
          <a:xfrm>
            <a:off x="0" y="211"/>
            <a:ext cx="10691999" cy="755957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23"/>
          <p:cNvSpPr/>
          <p:nvPr/>
        </p:nvSpPr>
        <p:spPr>
          <a:xfrm>
            <a:off x="362600" y="1000475"/>
            <a:ext cx="5323200" cy="51357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23"/>
          <p:cNvSpPr txBox="1"/>
          <p:nvPr/>
        </p:nvSpPr>
        <p:spPr>
          <a:xfrm>
            <a:off x="362600" y="313225"/>
            <a:ext cx="9634500" cy="55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7: TOURNAMENT BUDGETING</a:t>
            </a:r>
            <a:endParaRPr/>
          </a:p>
        </p:txBody>
      </p:sp>
      <p:sp>
        <p:nvSpPr>
          <p:cNvPr id="197" name="Google Shape;197;p23"/>
          <p:cNvSpPr txBox="1"/>
          <p:nvPr/>
        </p:nvSpPr>
        <p:spPr>
          <a:xfrm>
            <a:off x="412575" y="1008025"/>
            <a:ext cx="5035800" cy="5384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800" u="sng">
                <a:solidFill>
                  <a:schemeClr val="dk1"/>
                </a:solidFill>
                <a:latin typeface="Avenir"/>
                <a:ea typeface="Avenir"/>
                <a:cs typeface="Avenir"/>
                <a:sym typeface="Avenir"/>
              </a:rPr>
              <a:t>SPREADSHEET COMPLETE</a:t>
            </a:r>
            <a:endParaRPr b="1" sz="1800"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800"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300">
                <a:solidFill>
                  <a:schemeClr val="dk1"/>
                </a:solidFill>
                <a:latin typeface="Avenir"/>
                <a:ea typeface="Avenir"/>
                <a:cs typeface="Avenir"/>
                <a:sym typeface="Avenir"/>
              </a:rPr>
              <a:t>There's no right or wrong outcome for this activity, as long as the budget has been carefully considered and the rules have been followed.  The main focus is to achieve the following learning objectives.</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300">
              <a:solidFill>
                <a:schemeClr val="dk1"/>
              </a:solidFill>
              <a:latin typeface="Avenir"/>
              <a:ea typeface="Avenir"/>
              <a:cs typeface="Avenir"/>
              <a:sym typeface="Avenir"/>
            </a:endParaRPr>
          </a:p>
          <a:p>
            <a:pPr indent="-311150" lvl="0" marL="457200" rtl="0" algn="l">
              <a:lnSpc>
                <a:spcPct val="131579"/>
              </a:lnSpc>
              <a:spcBef>
                <a:spcPts val="0"/>
              </a:spcBef>
              <a:spcAft>
                <a:spcPts val="0"/>
              </a:spcAft>
              <a:buClr>
                <a:srgbClr val="333448"/>
              </a:buClr>
              <a:buSzPts val="1300"/>
              <a:buFont typeface="Avenir"/>
              <a:buChar char="●"/>
            </a:pPr>
            <a:r>
              <a:rPr b="1" lang="en" sz="1300">
                <a:solidFill>
                  <a:srgbClr val="333448"/>
                </a:solidFill>
                <a:latin typeface="Avenir"/>
                <a:ea typeface="Avenir"/>
                <a:cs typeface="Avenir"/>
                <a:sym typeface="Avenir"/>
              </a:rPr>
              <a:t>Demonstrate how to use formulae to perform calculations</a:t>
            </a:r>
            <a:br>
              <a:rPr b="1" lang="en" sz="1300">
                <a:solidFill>
                  <a:srgbClr val="333448"/>
                </a:solidFill>
                <a:latin typeface="Avenir"/>
                <a:ea typeface="Avenir"/>
                <a:cs typeface="Avenir"/>
                <a:sym typeface="Avenir"/>
              </a:rPr>
            </a:br>
            <a:endParaRPr b="1" sz="1300">
              <a:solidFill>
                <a:srgbClr val="333448"/>
              </a:solidFill>
              <a:latin typeface="Avenir"/>
              <a:ea typeface="Avenir"/>
              <a:cs typeface="Avenir"/>
              <a:sym typeface="Avenir"/>
            </a:endParaRPr>
          </a:p>
          <a:p>
            <a:pPr indent="-311150" lvl="0" marL="457200" rtl="0" algn="l">
              <a:lnSpc>
                <a:spcPct val="131579"/>
              </a:lnSpc>
              <a:spcBef>
                <a:spcPts val="0"/>
              </a:spcBef>
              <a:spcAft>
                <a:spcPts val="0"/>
              </a:spcAft>
              <a:buClr>
                <a:srgbClr val="333448"/>
              </a:buClr>
              <a:buSzPts val="1300"/>
              <a:buFont typeface="Avenir"/>
              <a:buChar char="●"/>
            </a:pPr>
            <a:r>
              <a:rPr b="1" lang="en" sz="1300">
                <a:solidFill>
                  <a:srgbClr val="333448"/>
                </a:solidFill>
                <a:latin typeface="Avenir"/>
                <a:ea typeface="Avenir"/>
                <a:cs typeface="Avenir"/>
                <a:sym typeface="Avenir"/>
              </a:rPr>
              <a:t>Format cells correctly, e.g. cells representing money should be currency, etc.</a:t>
            </a:r>
            <a:br>
              <a:rPr b="1" lang="en" sz="1300">
                <a:solidFill>
                  <a:srgbClr val="333448"/>
                </a:solidFill>
                <a:latin typeface="Avenir"/>
                <a:ea typeface="Avenir"/>
                <a:cs typeface="Avenir"/>
                <a:sym typeface="Avenir"/>
              </a:rPr>
            </a:br>
            <a:endParaRPr b="1" sz="1300">
              <a:solidFill>
                <a:srgbClr val="333448"/>
              </a:solidFill>
              <a:latin typeface="Avenir"/>
              <a:ea typeface="Avenir"/>
              <a:cs typeface="Avenir"/>
              <a:sym typeface="Avenir"/>
            </a:endParaRPr>
          </a:p>
          <a:p>
            <a:pPr indent="-311150" lvl="0" marL="457200" rtl="0" algn="l">
              <a:lnSpc>
                <a:spcPct val="131579"/>
              </a:lnSpc>
              <a:spcBef>
                <a:spcPts val="0"/>
              </a:spcBef>
              <a:spcAft>
                <a:spcPts val="0"/>
              </a:spcAft>
              <a:buClr>
                <a:srgbClr val="333448"/>
              </a:buClr>
              <a:buSzPts val="1300"/>
              <a:buFont typeface="Avenir"/>
              <a:buChar char="●"/>
            </a:pPr>
            <a:r>
              <a:rPr b="1" lang="en" sz="1300">
                <a:solidFill>
                  <a:srgbClr val="333448"/>
                </a:solidFill>
                <a:latin typeface="Avenir"/>
                <a:ea typeface="Avenir"/>
                <a:cs typeface="Avenir"/>
                <a:sym typeface="Avenir"/>
              </a:rPr>
              <a:t>Recognise the importance of clear titles and labels</a:t>
            </a:r>
            <a:br>
              <a:rPr b="1" lang="en" sz="1300">
                <a:solidFill>
                  <a:srgbClr val="333448"/>
                </a:solidFill>
                <a:latin typeface="Avenir"/>
                <a:ea typeface="Avenir"/>
                <a:cs typeface="Avenir"/>
                <a:sym typeface="Avenir"/>
              </a:rPr>
            </a:br>
            <a:endParaRPr b="1" sz="1300">
              <a:solidFill>
                <a:srgbClr val="333448"/>
              </a:solidFill>
              <a:latin typeface="Avenir"/>
              <a:ea typeface="Avenir"/>
              <a:cs typeface="Avenir"/>
              <a:sym typeface="Avenir"/>
            </a:endParaRPr>
          </a:p>
          <a:p>
            <a:pPr indent="-311150" lvl="0" marL="457200" rtl="0" algn="l">
              <a:lnSpc>
                <a:spcPct val="131579"/>
              </a:lnSpc>
              <a:spcBef>
                <a:spcPts val="0"/>
              </a:spcBef>
              <a:spcAft>
                <a:spcPts val="0"/>
              </a:spcAft>
              <a:buClr>
                <a:srgbClr val="333448"/>
              </a:buClr>
              <a:buSzPts val="1300"/>
              <a:buFont typeface="Avenir"/>
              <a:buChar char="●"/>
            </a:pPr>
            <a:r>
              <a:rPr b="1" lang="en" sz="1300">
                <a:solidFill>
                  <a:srgbClr val="333448"/>
                </a:solidFill>
                <a:latin typeface="Avenir"/>
                <a:ea typeface="Avenir"/>
                <a:cs typeface="Avenir"/>
                <a:sym typeface="Avenir"/>
              </a:rPr>
              <a:t>Think widely about the uses for and purposes of spreadsheets in esports.</a:t>
            </a:r>
            <a:endParaRPr b="1" sz="1300">
              <a:solidFill>
                <a:srgbClr val="333448"/>
              </a:solidFill>
              <a:latin typeface="Avenir"/>
              <a:ea typeface="Avenir"/>
              <a:cs typeface="Avenir"/>
              <a:sym typeface="Avenir"/>
            </a:endParaRPr>
          </a:p>
          <a:p>
            <a:pPr indent="0" lvl="0" marL="0" rtl="0" algn="l">
              <a:lnSpc>
                <a:spcPct val="115000"/>
              </a:lnSpc>
              <a:spcBef>
                <a:spcPts val="1900"/>
              </a:spcBef>
              <a:spcAft>
                <a:spcPts val="0"/>
              </a:spcAft>
              <a:buClr>
                <a:schemeClr val="dk1"/>
              </a:buClr>
              <a:buSzPts val="1100"/>
              <a:buFont typeface="Arial"/>
              <a:buNone/>
            </a:pPr>
            <a:r>
              <a:t/>
            </a:r>
            <a:endParaRPr b="1" sz="1800"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45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450">
              <a:solidFill>
                <a:schemeClr val="dk1"/>
              </a:solidFill>
              <a:latin typeface="Avenir"/>
              <a:ea typeface="Avenir"/>
              <a:cs typeface="Avenir"/>
              <a:sym typeface="Avenir"/>
            </a:endParaRPr>
          </a:p>
        </p:txBody>
      </p:sp>
      <p:sp>
        <p:nvSpPr>
          <p:cNvPr id="198" name="Google Shape;198;p23"/>
          <p:cNvSpPr/>
          <p:nvPr/>
        </p:nvSpPr>
        <p:spPr>
          <a:xfrm>
            <a:off x="6573050" y="2942700"/>
            <a:ext cx="3123900" cy="837300"/>
          </a:xfrm>
          <a:prstGeom prst="rect">
            <a:avLst/>
          </a:prstGeom>
          <a:solidFill>
            <a:srgbClr val="D9D2E9"/>
          </a:solid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23"/>
          <p:cNvSpPr txBox="1"/>
          <p:nvPr/>
        </p:nvSpPr>
        <p:spPr>
          <a:xfrm>
            <a:off x="6816650" y="3020850"/>
            <a:ext cx="2636700" cy="681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500" u="sng">
                <a:solidFill>
                  <a:srgbClr val="0000FF"/>
                </a:solidFill>
                <a:latin typeface="Roboto"/>
                <a:ea typeface="Roboto"/>
                <a:cs typeface="Roboto"/>
                <a:sym typeface="Roboto"/>
                <a:hlinkClick r:id="rId3">
                  <a:extLst>
                    <a:ext uri="{A12FA001-AC4F-418D-AE19-62706E023703}">
                      <ahyp:hlinkClr val="tx"/>
                    </a:ext>
                  </a:extLst>
                </a:hlinkClick>
              </a:rPr>
              <a:t>COMPLETE </a:t>
            </a:r>
            <a:r>
              <a:rPr b="1" lang="en" sz="1500" u="sng">
                <a:solidFill>
                  <a:srgbClr val="0000FF"/>
                </a:solidFill>
                <a:latin typeface="Roboto"/>
                <a:ea typeface="Roboto"/>
                <a:cs typeface="Roboto"/>
                <a:sym typeface="Roboto"/>
                <a:hlinkClick r:id="rId4">
                  <a:extLst>
                    <a:ext uri="{A12FA001-AC4F-418D-AE19-62706E023703}">
                      <ahyp:hlinkClr val="tx"/>
                    </a:ext>
                  </a:extLst>
                </a:hlinkClick>
              </a:rPr>
              <a:t>SPREADSHEET EXAMPLE</a:t>
            </a:r>
            <a:endParaRPr>
              <a:solidFill>
                <a:srgbClr val="0000FF"/>
              </a:solidFill>
              <a:latin typeface="Roboto"/>
              <a:ea typeface="Roboto"/>
              <a:cs typeface="Roboto"/>
              <a:sym typeface="Roboto"/>
            </a:endParaRPr>
          </a:p>
        </p:txBody>
      </p:sp>
      <p:sp>
        <p:nvSpPr>
          <p:cNvPr id="200" name="Google Shape;200;p23"/>
          <p:cNvSpPr txBox="1"/>
          <p:nvPr/>
        </p:nvSpPr>
        <p:spPr>
          <a:xfrm>
            <a:off x="6360650" y="1675275"/>
            <a:ext cx="35487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Avenir"/>
                <a:ea typeface="Avenir"/>
                <a:cs typeface="Avenir"/>
                <a:sym typeface="Avenir"/>
              </a:rPr>
              <a:t>A completed version of the spreadsheet has been produced so teachers and learners can cross reference their results, </a:t>
            </a:r>
            <a:r>
              <a:rPr b="1" lang="en">
                <a:latin typeface="Avenir"/>
                <a:ea typeface="Avenir"/>
                <a:cs typeface="Avenir"/>
                <a:sym typeface="Avenir"/>
              </a:rPr>
              <a:t>formulae</a:t>
            </a:r>
            <a:r>
              <a:rPr b="1" lang="en">
                <a:latin typeface="Avenir"/>
                <a:ea typeface="Avenir"/>
                <a:cs typeface="Avenir"/>
                <a:sym typeface="Avenir"/>
              </a:rPr>
              <a:t> and formatting.</a:t>
            </a:r>
            <a:endParaRPr b="1">
              <a:latin typeface="Avenir"/>
              <a:ea typeface="Avenir"/>
              <a:cs typeface="Avenir"/>
              <a:sym typeface="Avenir"/>
            </a:endParaRPr>
          </a:p>
        </p:txBody>
      </p:sp>
      <p:pic>
        <p:nvPicPr>
          <p:cNvPr id="201" name="Google Shape;201;p23"/>
          <p:cNvPicPr preferRelativeResize="0"/>
          <p:nvPr/>
        </p:nvPicPr>
        <p:blipFill rotWithShape="1">
          <a:blip r:embed="rId5">
            <a:alphaModFix/>
          </a:blip>
          <a:srcRect b="0" l="0" r="0" t="82161"/>
          <a:stretch/>
        </p:blipFill>
        <p:spPr>
          <a:xfrm>
            <a:off x="0" y="6211265"/>
            <a:ext cx="10691999" cy="1348526"/>
          </a:xfrm>
          <a:prstGeom prst="rect">
            <a:avLst/>
          </a:prstGeom>
          <a:noFill/>
          <a:ln>
            <a:noFill/>
          </a:ln>
        </p:spPr>
      </p:pic>
      <p:sp>
        <p:nvSpPr>
          <p:cNvPr id="202" name="Google Shape;202;p23"/>
          <p:cNvSpPr txBox="1"/>
          <p:nvPr/>
        </p:nvSpPr>
        <p:spPr>
          <a:xfrm>
            <a:off x="6360650" y="4229325"/>
            <a:ext cx="35487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Avenir"/>
                <a:ea typeface="Avenir"/>
                <a:cs typeface="Avenir"/>
                <a:sym typeface="Avenir"/>
              </a:rPr>
              <a:t>A lighter version of this spreadsheet task is available on the next page.</a:t>
            </a:r>
            <a:endParaRPr b="1">
              <a:latin typeface="Avenir"/>
              <a:ea typeface="Avenir"/>
              <a:cs typeface="Avenir"/>
              <a:sym typeface="Aveni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4"/>
          <p:cNvSpPr/>
          <p:nvPr/>
        </p:nvSpPr>
        <p:spPr>
          <a:xfrm>
            <a:off x="362600" y="1000475"/>
            <a:ext cx="5323200" cy="51357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24"/>
          <p:cNvSpPr txBox="1"/>
          <p:nvPr/>
        </p:nvSpPr>
        <p:spPr>
          <a:xfrm>
            <a:off x="362600" y="313225"/>
            <a:ext cx="9634500" cy="55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7: TOURNAMENT BUDGETING</a:t>
            </a:r>
            <a:endParaRPr/>
          </a:p>
        </p:txBody>
      </p:sp>
      <p:sp>
        <p:nvSpPr>
          <p:cNvPr id="209" name="Google Shape;209;p24"/>
          <p:cNvSpPr txBox="1"/>
          <p:nvPr/>
        </p:nvSpPr>
        <p:spPr>
          <a:xfrm>
            <a:off x="412575" y="1008025"/>
            <a:ext cx="5035800" cy="5844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800" u="sng">
                <a:solidFill>
                  <a:schemeClr val="dk1"/>
                </a:solidFill>
                <a:latin typeface="Avenir"/>
                <a:ea typeface="Avenir"/>
                <a:cs typeface="Avenir"/>
                <a:sym typeface="Avenir"/>
              </a:rPr>
              <a:t>ALTERNATE LIGHT SPREADSHEET</a:t>
            </a:r>
            <a:endParaRPr b="1" sz="1800"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800"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300">
                <a:solidFill>
                  <a:schemeClr val="dk1"/>
                </a:solidFill>
                <a:latin typeface="Avenir"/>
                <a:ea typeface="Avenir"/>
                <a:cs typeface="Avenir"/>
                <a:sym typeface="Avenir"/>
              </a:rPr>
              <a:t>This spreadsheet is developed for a smaller scale event and as an entry level option for this activity.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300">
                <a:solidFill>
                  <a:schemeClr val="dk1"/>
                </a:solidFill>
                <a:latin typeface="Avenir"/>
                <a:ea typeface="Avenir"/>
                <a:cs typeface="Avenir"/>
                <a:sym typeface="Avenir"/>
              </a:rPr>
              <a:t>Learners have a £1500 budget and are only required to input minimal staffing and formulae to achieve a profit leading event.  The learning objectives remain the same.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300">
              <a:solidFill>
                <a:schemeClr val="dk1"/>
              </a:solidFill>
              <a:latin typeface="Avenir"/>
              <a:ea typeface="Avenir"/>
              <a:cs typeface="Avenir"/>
              <a:sym typeface="Avenir"/>
            </a:endParaRPr>
          </a:p>
          <a:p>
            <a:pPr indent="-311150" lvl="0" marL="457200" rtl="0" algn="l">
              <a:lnSpc>
                <a:spcPct val="131579"/>
              </a:lnSpc>
              <a:spcBef>
                <a:spcPts val="0"/>
              </a:spcBef>
              <a:spcAft>
                <a:spcPts val="0"/>
              </a:spcAft>
              <a:buClr>
                <a:srgbClr val="333448"/>
              </a:buClr>
              <a:buSzPts val="1300"/>
              <a:buFont typeface="Avenir"/>
              <a:buChar char="●"/>
            </a:pPr>
            <a:r>
              <a:rPr b="1" lang="en" sz="1300">
                <a:solidFill>
                  <a:srgbClr val="333448"/>
                </a:solidFill>
                <a:latin typeface="Avenir"/>
                <a:ea typeface="Avenir"/>
                <a:cs typeface="Avenir"/>
                <a:sym typeface="Avenir"/>
              </a:rPr>
              <a:t>Demonstrate how to use formulae to perform calculations</a:t>
            </a:r>
            <a:br>
              <a:rPr b="1" lang="en" sz="1300">
                <a:solidFill>
                  <a:srgbClr val="333448"/>
                </a:solidFill>
                <a:latin typeface="Avenir"/>
                <a:ea typeface="Avenir"/>
                <a:cs typeface="Avenir"/>
                <a:sym typeface="Avenir"/>
              </a:rPr>
            </a:br>
            <a:endParaRPr b="1" sz="1300">
              <a:solidFill>
                <a:srgbClr val="333448"/>
              </a:solidFill>
              <a:latin typeface="Avenir"/>
              <a:ea typeface="Avenir"/>
              <a:cs typeface="Avenir"/>
              <a:sym typeface="Avenir"/>
            </a:endParaRPr>
          </a:p>
          <a:p>
            <a:pPr indent="-311150" lvl="0" marL="457200" rtl="0" algn="l">
              <a:lnSpc>
                <a:spcPct val="131579"/>
              </a:lnSpc>
              <a:spcBef>
                <a:spcPts val="0"/>
              </a:spcBef>
              <a:spcAft>
                <a:spcPts val="0"/>
              </a:spcAft>
              <a:buClr>
                <a:srgbClr val="333448"/>
              </a:buClr>
              <a:buSzPts val="1300"/>
              <a:buFont typeface="Avenir"/>
              <a:buChar char="●"/>
            </a:pPr>
            <a:r>
              <a:rPr b="1" lang="en" sz="1300">
                <a:solidFill>
                  <a:srgbClr val="333448"/>
                </a:solidFill>
                <a:latin typeface="Avenir"/>
                <a:ea typeface="Avenir"/>
                <a:cs typeface="Avenir"/>
                <a:sym typeface="Avenir"/>
              </a:rPr>
              <a:t>Format cells correctly, e.g. cells representing money should be currency, etc.</a:t>
            </a:r>
            <a:br>
              <a:rPr b="1" lang="en" sz="1300">
                <a:solidFill>
                  <a:srgbClr val="333448"/>
                </a:solidFill>
                <a:latin typeface="Avenir"/>
                <a:ea typeface="Avenir"/>
                <a:cs typeface="Avenir"/>
                <a:sym typeface="Avenir"/>
              </a:rPr>
            </a:br>
            <a:endParaRPr b="1" sz="1300">
              <a:solidFill>
                <a:srgbClr val="333448"/>
              </a:solidFill>
              <a:latin typeface="Avenir"/>
              <a:ea typeface="Avenir"/>
              <a:cs typeface="Avenir"/>
              <a:sym typeface="Avenir"/>
            </a:endParaRPr>
          </a:p>
          <a:p>
            <a:pPr indent="-311150" lvl="0" marL="457200" rtl="0" algn="l">
              <a:lnSpc>
                <a:spcPct val="131579"/>
              </a:lnSpc>
              <a:spcBef>
                <a:spcPts val="0"/>
              </a:spcBef>
              <a:spcAft>
                <a:spcPts val="0"/>
              </a:spcAft>
              <a:buClr>
                <a:srgbClr val="333448"/>
              </a:buClr>
              <a:buSzPts val="1300"/>
              <a:buFont typeface="Avenir"/>
              <a:buChar char="●"/>
            </a:pPr>
            <a:r>
              <a:rPr b="1" lang="en" sz="1300">
                <a:solidFill>
                  <a:srgbClr val="333448"/>
                </a:solidFill>
                <a:latin typeface="Avenir"/>
                <a:ea typeface="Avenir"/>
                <a:cs typeface="Avenir"/>
                <a:sym typeface="Avenir"/>
              </a:rPr>
              <a:t>Recognise the importance of clear titles and labels</a:t>
            </a:r>
            <a:br>
              <a:rPr b="1" lang="en" sz="1300">
                <a:solidFill>
                  <a:srgbClr val="333448"/>
                </a:solidFill>
                <a:latin typeface="Avenir"/>
                <a:ea typeface="Avenir"/>
                <a:cs typeface="Avenir"/>
                <a:sym typeface="Avenir"/>
              </a:rPr>
            </a:br>
            <a:endParaRPr b="1" sz="1300">
              <a:solidFill>
                <a:srgbClr val="333448"/>
              </a:solidFill>
              <a:latin typeface="Avenir"/>
              <a:ea typeface="Avenir"/>
              <a:cs typeface="Avenir"/>
              <a:sym typeface="Avenir"/>
            </a:endParaRPr>
          </a:p>
          <a:p>
            <a:pPr indent="-311150" lvl="0" marL="457200" rtl="0" algn="l">
              <a:lnSpc>
                <a:spcPct val="131579"/>
              </a:lnSpc>
              <a:spcBef>
                <a:spcPts val="0"/>
              </a:spcBef>
              <a:spcAft>
                <a:spcPts val="0"/>
              </a:spcAft>
              <a:buClr>
                <a:srgbClr val="333448"/>
              </a:buClr>
              <a:buSzPts val="1300"/>
              <a:buFont typeface="Avenir"/>
              <a:buChar char="●"/>
            </a:pPr>
            <a:r>
              <a:rPr b="1" lang="en" sz="1300">
                <a:solidFill>
                  <a:srgbClr val="333448"/>
                </a:solidFill>
                <a:latin typeface="Avenir"/>
                <a:ea typeface="Avenir"/>
                <a:cs typeface="Avenir"/>
                <a:sym typeface="Avenir"/>
              </a:rPr>
              <a:t>Think widely about the uses for and purposes of spreadsheets in esports.</a:t>
            </a:r>
            <a:endParaRPr b="1" sz="1300">
              <a:solidFill>
                <a:srgbClr val="333448"/>
              </a:solidFill>
              <a:latin typeface="Avenir"/>
              <a:ea typeface="Avenir"/>
              <a:cs typeface="Avenir"/>
              <a:sym typeface="Avenir"/>
            </a:endParaRPr>
          </a:p>
          <a:p>
            <a:pPr indent="0" lvl="0" marL="0" rtl="0" algn="l">
              <a:lnSpc>
                <a:spcPct val="115000"/>
              </a:lnSpc>
              <a:spcBef>
                <a:spcPts val="1900"/>
              </a:spcBef>
              <a:spcAft>
                <a:spcPts val="0"/>
              </a:spcAft>
              <a:buClr>
                <a:schemeClr val="dk1"/>
              </a:buClr>
              <a:buSzPts val="1100"/>
              <a:buFont typeface="Arial"/>
              <a:buNone/>
            </a:pPr>
            <a:r>
              <a:t/>
            </a:r>
            <a:endParaRPr b="1" sz="1800"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45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450">
              <a:solidFill>
                <a:schemeClr val="dk1"/>
              </a:solidFill>
              <a:latin typeface="Avenir"/>
              <a:ea typeface="Avenir"/>
              <a:cs typeface="Avenir"/>
              <a:sym typeface="Avenir"/>
            </a:endParaRPr>
          </a:p>
        </p:txBody>
      </p:sp>
      <p:sp>
        <p:nvSpPr>
          <p:cNvPr id="210" name="Google Shape;210;p24"/>
          <p:cNvSpPr/>
          <p:nvPr/>
        </p:nvSpPr>
        <p:spPr>
          <a:xfrm>
            <a:off x="6573050" y="4308450"/>
            <a:ext cx="3123900" cy="837300"/>
          </a:xfrm>
          <a:prstGeom prst="rect">
            <a:avLst/>
          </a:prstGeom>
          <a:solidFill>
            <a:srgbClr val="D9D2E9"/>
          </a:solid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24"/>
          <p:cNvSpPr txBox="1"/>
          <p:nvPr/>
        </p:nvSpPr>
        <p:spPr>
          <a:xfrm>
            <a:off x="6816650" y="4519350"/>
            <a:ext cx="2636700" cy="4155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500" u="sng">
                <a:solidFill>
                  <a:srgbClr val="0000FF"/>
                </a:solidFill>
                <a:latin typeface="Roboto"/>
                <a:ea typeface="Roboto"/>
                <a:cs typeface="Roboto"/>
                <a:sym typeface="Roboto"/>
                <a:hlinkClick r:id="rId3">
                  <a:extLst>
                    <a:ext uri="{A12FA001-AC4F-418D-AE19-62706E023703}">
                      <ahyp:hlinkClr val="tx"/>
                    </a:ext>
                  </a:extLst>
                </a:hlinkClick>
              </a:rPr>
              <a:t>BASE LIGHT SPREADSHEET</a:t>
            </a:r>
            <a:r>
              <a:rPr b="1" lang="en" sz="1500">
                <a:solidFill>
                  <a:srgbClr val="0000FF"/>
                </a:solidFill>
                <a:latin typeface="Roboto"/>
                <a:ea typeface="Roboto"/>
                <a:cs typeface="Roboto"/>
                <a:sym typeface="Roboto"/>
              </a:rPr>
              <a:t> </a:t>
            </a:r>
            <a:endParaRPr>
              <a:solidFill>
                <a:srgbClr val="0000FF"/>
              </a:solidFill>
              <a:latin typeface="Roboto"/>
              <a:ea typeface="Roboto"/>
              <a:cs typeface="Roboto"/>
              <a:sym typeface="Roboto"/>
            </a:endParaRPr>
          </a:p>
        </p:txBody>
      </p:sp>
      <p:sp>
        <p:nvSpPr>
          <p:cNvPr id="212" name="Google Shape;212;p24"/>
          <p:cNvSpPr txBox="1"/>
          <p:nvPr/>
        </p:nvSpPr>
        <p:spPr>
          <a:xfrm>
            <a:off x="6360650" y="1000475"/>
            <a:ext cx="3548700" cy="3047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Avenir"/>
                <a:ea typeface="Avenir"/>
                <a:cs typeface="Avenir"/>
                <a:sym typeface="Avenir"/>
              </a:rPr>
              <a:t>RULES</a:t>
            </a:r>
            <a:endParaRPr b="1">
              <a:latin typeface="Avenir"/>
              <a:ea typeface="Avenir"/>
              <a:cs typeface="Avenir"/>
              <a:sym typeface="Avenir"/>
            </a:endParaRPr>
          </a:p>
          <a:p>
            <a:pPr indent="0" lvl="0" marL="0" rtl="0" algn="l">
              <a:spcBef>
                <a:spcPts val="0"/>
              </a:spcBef>
              <a:spcAft>
                <a:spcPts val="0"/>
              </a:spcAft>
              <a:buNone/>
            </a:pPr>
            <a:r>
              <a:t/>
            </a:r>
            <a:endParaRPr b="1">
              <a:latin typeface="Avenir"/>
              <a:ea typeface="Avenir"/>
              <a:cs typeface="Avenir"/>
              <a:sym typeface="Avenir"/>
            </a:endParaRPr>
          </a:p>
          <a:p>
            <a:pPr indent="-304800" lvl="0" marL="457200" rtl="0" algn="l">
              <a:spcBef>
                <a:spcPts val="0"/>
              </a:spcBef>
              <a:spcAft>
                <a:spcPts val="0"/>
              </a:spcAft>
              <a:buSzPts val="1200"/>
              <a:buFont typeface="Avenir"/>
              <a:buChar char="●"/>
            </a:pPr>
            <a:r>
              <a:rPr b="1" lang="en" sz="1200">
                <a:latin typeface="Avenir"/>
                <a:ea typeface="Avenir"/>
                <a:cs typeface="Avenir"/>
                <a:sym typeface="Avenir"/>
              </a:rPr>
              <a:t>£1500 </a:t>
            </a:r>
            <a:r>
              <a:rPr b="1" lang="en" sz="1200">
                <a:latin typeface="Avenir"/>
                <a:ea typeface="Avenir"/>
                <a:cs typeface="Avenir"/>
                <a:sym typeface="Avenir"/>
              </a:rPr>
              <a:t>budget</a:t>
            </a:r>
            <a:r>
              <a:rPr b="1" lang="en" sz="1200">
                <a:latin typeface="Avenir"/>
                <a:ea typeface="Avenir"/>
                <a:cs typeface="Avenir"/>
                <a:sym typeface="Avenir"/>
              </a:rPr>
              <a:t> sourced from sponsorship and crowdfunding</a:t>
            </a:r>
            <a:br>
              <a:rPr b="1" lang="en" sz="1200">
                <a:latin typeface="Avenir"/>
                <a:ea typeface="Avenir"/>
                <a:cs typeface="Avenir"/>
                <a:sym typeface="Avenir"/>
              </a:rPr>
            </a:br>
            <a:endParaRPr b="1" sz="1200">
              <a:latin typeface="Avenir"/>
              <a:ea typeface="Avenir"/>
              <a:cs typeface="Avenir"/>
              <a:sym typeface="Avenir"/>
            </a:endParaRPr>
          </a:p>
          <a:p>
            <a:pPr indent="-304800" lvl="0" marL="457200" rtl="0" algn="l">
              <a:spcBef>
                <a:spcPts val="0"/>
              </a:spcBef>
              <a:spcAft>
                <a:spcPts val="0"/>
              </a:spcAft>
              <a:buSzPts val="1200"/>
              <a:buFont typeface="Avenir"/>
              <a:buChar char="●"/>
            </a:pPr>
            <a:r>
              <a:rPr b="1" lang="en" sz="1200">
                <a:latin typeface="Avenir"/>
                <a:ea typeface="Avenir"/>
                <a:cs typeface="Avenir"/>
                <a:sym typeface="Avenir"/>
              </a:rPr>
              <a:t>Learners should decide on 6 core staffing areas and input their titles and values. Budgeting appropriately within the funds available</a:t>
            </a:r>
            <a:br>
              <a:rPr b="1" lang="en" sz="1200">
                <a:latin typeface="Avenir"/>
                <a:ea typeface="Avenir"/>
                <a:cs typeface="Avenir"/>
                <a:sym typeface="Avenir"/>
              </a:rPr>
            </a:br>
            <a:endParaRPr b="1" sz="1200">
              <a:latin typeface="Avenir"/>
              <a:ea typeface="Avenir"/>
              <a:cs typeface="Avenir"/>
              <a:sym typeface="Avenir"/>
            </a:endParaRPr>
          </a:p>
          <a:p>
            <a:pPr indent="-304800" lvl="0" marL="457200" rtl="0" algn="l">
              <a:spcBef>
                <a:spcPts val="0"/>
              </a:spcBef>
              <a:spcAft>
                <a:spcPts val="0"/>
              </a:spcAft>
              <a:buSzPts val="1200"/>
              <a:buFont typeface="Avenir"/>
              <a:buChar char="●"/>
            </a:pPr>
            <a:r>
              <a:rPr b="1" lang="en" sz="1200">
                <a:latin typeface="Avenir"/>
                <a:ea typeface="Avenir"/>
                <a:cs typeface="Avenir"/>
                <a:sym typeface="Avenir"/>
              </a:rPr>
              <a:t>Decide on prize money values given for 1st, 2nd, 3rd and 4th</a:t>
            </a:r>
            <a:br>
              <a:rPr b="1" lang="en" sz="1200">
                <a:latin typeface="Avenir"/>
                <a:ea typeface="Avenir"/>
                <a:cs typeface="Avenir"/>
                <a:sym typeface="Avenir"/>
              </a:rPr>
            </a:br>
            <a:endParaRPr b="1" sz="1200">
              <a:latin typeface="Avenir"/>
              <a:ea typeface="Avenir"/>
              <a:cs typeface="Avenir"/>
              <a:sym typeface="Avenir"/>
            </a:endParaRPr>
          </a:p>
          <a:p>
            <a:pPr indent="-317500" lvl="0" marL="457200" rtl="0" algn="l">
              <a:spcBef>
                <a:spcPts val="0"/>
              </a:spcBef>
              <a:spcAft>
                <a:spcPts val="0"/>
              </a:spcAft>
              <a:buSzPts val="1400"/>
              <a:buFont typeface="Avenir"/>
              <a:buChar char="●"/>
            </a:pPr>
            <a:r>
              <a:rPr b="1" lang="en" sz="1200">
                <a:latin typeface="Avenir"/>
                <a:ea typeface="Avenir"/>
                <a:cs typeface="Avenir"/>
                <a:sym typeface="Avenir"/>
              </a:rPr>
              <a:t>Achieve a £250 to £500 profit for the event.</a:t>
            </a:r>
            <a:endParaRPr b="1">
              <a:latin typeface="Avenir"/>
              <a:ea typeface="Avenir"/>
              <a:cs typeface="Avenir"/>
              <a:sym typeface="Avenir"/>
            </a:endParaRPr>
          </a:p>
        </p:txBody>
      </p:sp>
      <p:pic>
        <p:nvPicPr>
          <p:cNvPr id="213" name="Google Shape;213;p24"/>
          <p:cNvPicPr preferRelativeResize="0"/>
          <p:nvPr/>
        </p:nvPicPr>
        <p:blipFill rotWithShape="1">
          <a:blip r:embed="rId4">
            <a:alphaModFix/>
          </a:blip>
          <a:srcRect b="0" l="0" r="0" t="82929"/>
          <a:stretch/>
        </p:blipFill>
        <p:spPr>
          <a:xfrm>
            <a:off x="0" y="6269315"/>
            <a:ext cx="10691999" cy="1290476"/>
          </a:xfrm>
          <a:prstGeom prst="rect">
            <a:avLst/>
          </a:prstGeom>
          <a:noFill/>
          <a:ln>
            <a:noFill/>
          </a:ln>
        </p:spPr>
      </p:pic>
      <p:sp>
        <p:nvSpPr>
          <p:cNvPr id="214" name="Google Shape;214;p24"/>
          <p:cNvSpPr/>
          <p:nvPr/>
        </p:nvSpPr>
        <p:spPr>
          <a:xfrm>
            <a:off x="6573050" y="5298875"/>
            <a:ext cx="3123900" cy="837300"/>
          </a:xfrm>
          <a:prstGeom prst="rect">
            <a:avLst/>
          </a:prstGeom>
          <a:solidFill>
            <a:srgbClr val="D9D2E9"/>
          </a:solid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24"/>
          <p:cNvSpPr txBox="1"/>
          <p:nvPr/>
        </p:nvSpPr>
        <p:spPr>
          <a:xfrm>
            <a:off x="6816650" y="5377025"/>
            <a:ext cx="2636700" cy="681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500" u="sng">
                <a:solidFill>
                  <a:srgbClr val="0000FF"/>
                </a:solidFill>
                <a:latin typeface="Roboto"/>
                <a:ea typeface="Roboto"/>
                <a:cs typeface="Roboto"/>
                <a:sym typeface="Roboto"/>
                <a:hlinkClick r:id="rId5">
                  <a:extLst>
                    <a:ext uri="{A12FA001-AC4F-418D-AE19-62706E023703}">
                      <ahyp:hlinkClr val="tx"/>
                    </a:ext>
                  </a:extLst>
                </a:hlinkClick>
              </a:rPr>
              <a:t>COMPLETE LIGHT SPREADSHEET EXAMPLE</a:t>
            </a:r>
            <a:endParaRPr>
              <a:solidFill>
                <a:srgbClr val="0000FF"/>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p:nvPr/>
        </p:nvSpPr>
        <p:spPr>
          <a:xfrm>
            <a:off x="362600" y="1000475"/>
            <a:ext cx="5323200" cy="51357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4"/>
          <p:cNvSpPr txBox="1"/>
          <p:nvPr/>
        </p:nvSpPr>
        <p:spPr>
          <a:xfrm>
            <a:off x="362600" y="313225"/>
            <a:ext cx="96345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7: TOURNAMENT BUDGETING</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p>
        </p:txBody>
      </p:sp>
      <p:sp>
        <p:nvSpPr>
          <p:cNvPr id="61" name="Google Shape;61;p14"/>
          <p:cNvSpPr txBox="1"/>
          <p:nvPr/>
        </p:nvSpPr>
        <p:spPr>
          <a:xfrm>
            <a:off x="412575" y="1008025"/>
            <a:ext cx="5235900" cy="5108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800">
                <a:solidFill>
                  <a:schemeClr val="dk1"/>
                </a:solidFill>
                <a:latin typeface="Avenir"/>
                <a:ea typeface="Avenir"/>
                <a:cs typeface="Avenir"/>
                <a:sym typeface="Avenir"/>
              </a:rPr>
              <a:t>As with any event, there are multiple costs to consider when preparing, running and completing an esports tournament.</a:t>
            </a:r>
            <a:endParaRPr b="1" sz="18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8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800">
                <a:solidFill>
                  <a:schemeClr val="dk1"/>
                </a:solidFill>
                <a:latin typeface="Avenir"/>
                <a:ea typeface="Avenir"/>
                <a:cs typeface="Avenir"/>
                <a:sym typeface="Avenir"/>
              </a:rPr>
              <a:t>The core budget areas are:</a:t>
            </a:r>
            <a:endParaRPr b="1" sz="18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800">
              <a:solidFill>
                <a:schemeClr val="dk1"/>
              </a:solidFill>
              <a:latin typeface="Avenir"/>
              <a:ea typeface="Avenir"/>
              <a:cs typeface="Avenir"/>
              <a:sym typeface="Avenir"/>
            </a:endParaRPr>
          </a:p>
          <a:p>
            <a:pPr indent="-342900" lvl="0" marL="457200" rtl="0" algn="l">
              <a:lnSpc>
                <a:spcPct val="115000"/>
              </a:lnSpc>
              <a:spcBef>
                <a:spcPts val="0"/>
              </a:spcBef>
              <a:spcAft>
                <a:spcPts val="0"/>
              </a:spcAft>
              <a:buClr>
                <a:schemeClr val="dk1"/>
              </a:buClr>
              <a:buSzPts val="1800"/>
              <a:buFont typeface="Avenir"/>
              <a:buChar char="●"/>
            </a:pPr>
            <a:r>
              <a:rPr b="1" lang="en" sz="1800">
                <a:solidFill>
                  <a:schemeClr val="dk1"/>
                </a:solidFill>
                <a:latin typeface="Avenir"/>
                <a:ea typeface="Avenir"/>
                <a:cs typeface="Avenir"/>
                <a:sym typeface="Avenir"/>
              </a:rPr>
              <a:t>Income</a:t>
            </a:r>
            <a:endParaRPr b="1" sz="1800">
              <a:solidFill>
                <a:schemeClr val="dk1"/>
              </a:solidFill>
              <a:latin typeface="Avenir"/>
              <a:ea typeface="Avenir"/>
              <a:cs typeface="Avenir"/>
              <a:sym typeface="Avenir"/>
            </a:endParaRPr>
          </a:p>
          <a:p>
            <a:pPr indent="-342900" lvl="0" marL="457200" rtl="0" algn="l">
              <a:lnSpc>
                <a:spcPct val="115000"/>
              </a:lnSpc>
              <a:spcBef>
                <a:spcPts val="0"/>
              </a:spcBef>
              <a:spcAft>
                <a:spcPts val="0"/>
              </a:spcAft>
              <a:buClr>
                <a:schemeClr val="dk1"/>
              </a:buClr>
              <a:buSzPts val="1800"/>
              <a:buFont typeface="Avenir"/>
              <a:buChar char="●"/>
            </a:pPr>
            <a:r>
              <a:rPr b="1" lang="en" sz="1800">
                <a:solidFill>
                  <a:schemeClr val="dk1"/>
                </a:solidFill>
                <a:latin typeface="Avenir"/>
                <a:ea typeface="Avenir"/>
                <a:cs typeface="Avenir"/>
                <a:sym typeface="Avenir"/>
              </a:rPr>
              <a:t>Tournament operations</a:t>
            </a:r>
            <a:endParaRPr b="1" sz="1800">
              <a:solidFill>
                <a:schemeClr val="dk1"/>
              </a:solidFill>
              <a:latin typeface="Avenir"/>
              <a:ea typeface="Avenir"/>
              <a:cs typeface="Avenir"/>
              <a:sym typeface="Avenir"/>
            </a:endParaRPr>
          </a:p>
          <a:p>
            <a:pPr indent="-342900" lvl="0" marL="457200" rtl="0" algn="l">
              <a:lnSpc>
                <a:spcPct val="115000"/>
              </a:lnSpc>
              <a:spcBef>
                <a:spcPts val="0"/>
              </a:spcBef>
              <a:spcAft>
                <a:spcPts val="0"/>
              </a:spcAft>
              <a:buClr>
                <a:schemeClr val="dk1"/>
              </a:buClr>
              <a:buSzPts val="1800"/>
              <a:buFont typeface="Avenir"/>
              <a:buChar char="●"/>
            </a:pPr>
            <a:r>
              <a:rPr b="1" lang="en" sz="1800">
                <a:solidFill>
                  <a:schemeClr val="dk1"/>
                </a:solidFill>
                <a:latin typeface="Avenir"/>
                <a:ea typeface="Avenir"/>
                <a:cs typeface="Avenir"/>
                <a:sym typeface="Avenir"/>
              </a:rPr>
              <a:t>Broadcast operations</a:t>
            </a:r>
            <a:endParaRPr b="1" sz="1800">
              <a:solidFill>
                <a:schemeClr val="dk1"/>
              </a:solidFill>
              <a:latin typeface="Avenir"/>
              <a:ea typeface="Avenir"/>
              <a:cs typeface="Avenir"/>
              <a:sym typeface="Avenir"/>
            </a:endParaRPr>
          </a:p>
          <a:p>
            <a:pPr indent="-342900" lvl="0" marL="457200" rtl="0" algn="l">
              <a:lnSpc>
                <a:spcPct val="115000"/>
              </a:lnSpc>
              <a:spcBef>
                <a:spcPts val="0"/>
              </a:spcBef>
              <a:spcAft>
                <a:spcPts val="0"/>
              </a:spcAft>
              <a:buClr>
                <a:schemeClr val="dk1"/>
              </a:buClr>
              <a:buSzPts val="1800"/>
              <a:buFont typeface="Avenir"/>
              <a:buChar char="●"/>
            </a:pPr>
            <a:r>
              <a:rPr b="1" lang="en" sz="1800">
                <a:solidFill>
                  <a:schemeClr val="dk1"/>
                </a:solidFill>
                <a:latin typeface="Avenir"/>
                <a:ea typeface="Avenir"/>
                <a:cs typeface="Avenir"/>
                <a:sym typeface="Avenir"/>
              </a:rPr>
              <a:t>Prizing</a:t>
            </a:r>
            <a:endParaRPr b="1" sz="18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8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800">
                <a:solidFill>
                  <a:schemeClr val="dk1"/>
                </a:solidFill>
                <a:latin typeface="Avenir"/>
                <a:ea typeface="Avenir"/>
                <a:cs typeface="Avenir"/>
                <a:sym typeface="Avenir"/>
              </a:rPr>
              <a:t>These areas can be broken down into specific sections that outline the range of requirements to produce an esports tournament.</a:t>
            </a:r>
            <a:endParaRPr b="1" sz="18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a:solidFill>
                  <a:schemeClr val="dk1"/>
                </a:solidFill>
                <a:latin typeface="Avenir"/>
                <a:ea typeface="Avenir"/>
                <a:cs typeface="Avenir"/>
                <a:sym typeface="Avenir"/>
              </a:rPr>
              <a:t> </a:t>
            </a:r>
            <a:endParaRPr b="1" sz="1700">
              <a:latin typeface="Avenir"/>
              <a:ea typeface="Avenir"/>
              <a:cs typeface="Avenir"/>
              <a:sym typeface="Avenir"/>
            </a:endParaRPr>
          </a:p>
        </p:txBody>
      </p:sp>
      <p:pic>
        <p:nvPicPr>
          <p:cNvPr id="62" name="Google Shape;62;p14"/>
          <p:cNvPicPr preferRelativeResize="0"/>
          <p:nvPr/>
        </p:nvPicPr>
        <p:blipFill>
          <a:blip r:embed="rId3">
            <a:alphaModFix/>
          </a:blip>
          <a:stretch>
            <a:fillRect/>
          </a:stretch>
        </p:blipFill>
        <p:spPr>
          <a:xfrm>
            <a:off x="5685800" y="173250"/>
            <a:ext cx="4701399" cy="4701399"/>
          </a:xfrm>
          <a:prstGeom prst="rect">
            <a:avLst/>
          </a:prstGeom>
          <a:noFill/>
          <a:ln>
            <a:noFill/>
          </a:ln>
        </p:spPr>
      </p:pic>
      <p:pic>
        <p:nvPicPr>
          <p:cNvPr id="63" name="Google Shape;63;p14"/>
          <p:cNvPicPr preferRelativeResize="0"/>
          <p:nvPr/>
        </p:nvPicPr>
        <p:blipFill>
          <a:blip r:embed="rId4">
            <a:alphaModFix/>
          </a:blip>
          <a:stretch>
            <a:fillRect/>
          </a:stretch>
        </p:blipFill>
        <p:spPr>
          <a:xfrm>
            <a:off x="7225250" y="3232400"/>
            <a:ext cx="2884326" cy="2884326"/>
          </a:xfrm>
          <a:prstGeom prst="rect">
            <a:avLst/>
          </a:prstGeom>
          <a:noFill/>
          <a:ln>
            <a:noFill/>
          </a:ln>
        </p:spPr>
      </p:pic>
      <p:pic>
        <p:nvPicPr>
          <p:cNvPr id="64" name="Google Shape;64;p14"/>
          <p:cNvPicPr preferRelativeResize="0"/>
          <p:nvPr/>
        </p:nvPicPr>
        <p:blipFill>
          <a:blip r:embed="rId5">
            <a:alphaModFix/>
          </a:blip>
          <a:stretch>
            <a:fillRect/>
          </a:stretch>
        </p:blipFill>
        <p:spPr>
          <a:xfrm>
            <a:off x="0" y="211"/>
            <a:ext cx="10691999" cy="755957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362600" y="313225"/>
            <a:ext cx="9634500" cy="55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7: TOURNAMENT BUDGETING</a:t>
            </a:r>
            <a:endParaRPr/>
          </a:p>
        </p:txBody>
      </p:sp>
      <p:sp>
        <p:nvSpPr>
          <p:cNvPr id="70" name="Google Shape;70;p15"/>
          <p:cNvSpPr/>
          <p:nvPr/>
        </p:nvSpPr>
        <p:spPr>
          <a:xfrm>
            <a:off x="362600" y="1212098"/>
            <a:ext cx="2986500" cy="2458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5"/>
          <p:cNvSpPr txBox="1"/>
          <p:nvPr/>
        </p:nvSpPr>
        <p:spPr>
          <a:xfrm>
            <a:off x="362600" y="1284225"/>
            <a:ext cx="2949000" cy="2139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u="sng">
                <a:solidFill>
                  <a:schemeClr val="dk1"/>
                </a:solidFill>
                <a:latin typeface="Avenir"/>
                <a:ea typeface="Avenir"/>
                <a:cs typeface="Avenir"/>
                <a:sym typeface="Avenir"/>
              </a:rPr>
              <a:t>Sponsorships</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a:solidFill>
                  <a:schemeClr val="dk1"/>
                </a:solidFill>
                <a:latin typeface="Avenir"/>
                <a:ea typeface="Avenir"/>
                <a:cs typeface="Avenir"/>
                <a:sym typeface="Avenir"/>
              </a:rPr>
              <a:t>Deals with 3rd party brands who benefit from having their products or services seen by your audience.  Fees are agreed upon based on the viewership potential and in some cases pre-roll advertisements and product placements.</a:t>
            </a:r>
            <a:endParaRPr b="1" sz="1600">
              <a:latin typeface="Avenir"/>
              <a:ea typeface="Avenir"/>
              <a:cs typeface="Avenir"/>
              <a:sym typeface="Avenir"/>
            </a:endParaRPr>
          </a:p>
        </p:txBody>
      </p:sp>
      <p:sp>
        <p:nvSpPr>
          <p:cNvPr id="72" name="Google Shape;72;p15"/>
          <p:cNvSpPr/>
          <p:nvPr/>
        </p:nvSpPr>
        <p:spPr>
          <a:xfrm>
            <a:off x="3564000" y="1185373"/>
            <a:ext cx="2986500" cy="2458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5"/>
          <p:cNvSpPr txBox="1"/>
          <p:nvPr/>
        </p:nvSpPr>
        <p:spPr>
          <a:xfrm>
            <a:off x="3564000" y="1257500"/>
            <a:ext cx="2949000" cy="2407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u="sng">
                <a:solidFill>
                  <a:schemeClr val="dk1"/>
                </a:solidFill>
                <a:latin typeface="Avenir"/>
                <a:ea typeface="Avenir"/>
                <a:cs typeface="Avenir"/>
                <a:sym typeface="Avenir"/>
              </a:rPr>
              <a:t>Advertising</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100">
                <a:solidFill>
                  <a:schemeClr val="dk1"/>
                </a:solidFill>
                <a:latin typeface="Avenir"/>
                <a:ea typeface="Avenir"/>
                <a:cs typeface="Avenir"/>
                <a:sym typeface="Avenir"/>
              </a:rPr>
              <a:t>Depending on the platform your tournament is broadcast on, there are a set number of ads played throughout your live broadcast that you can earn from based on viewership.</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100">
                <a:solidFill>
                  <a:schemeClr val="dk1"/>
                </a:solidFill>
                <a:latin typeface="Avenir"/>
                <a:ea typeface="Avenir"/>
                <a:cs typeface="Avenir"/>
                <a:sym typeface="Avenir"/>
              </a:rPr>
              <a:t>In some instances, advertising deals can be agreed with the platform for an up front fee.</a:t>
            </a:r>
            <a:endParaRPr b="1" sz="1100">
              <a:solidFill>
                <a:schemeClr val="dk1"/>
              </a:solidFill>
              <a:latin typeface="Avenir"/>
              <a:ea typeface="Avenir"/>
              <a:cs typeface="Avenir"/>
              <a:sym typeface="Avenir"/>
            </a:endParaRPr>
          </a:p>
        </p:txBody>
      </p:sp>
      <p:sp>
        <p:nvSpPr>
          <p:cNvPr id="74" name="Google Shape;74;p15"/>
          <p:cNvSpPr/>
          <p:nvPr/>
        </p:nvSpPr>
        <p:spPr>
          <a:xfrm>
            <a:off x="381350" y="3779998"/>
            <a:ext cx="2986500" cy="2458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5"/>
          <p:cNvSpPr txBox="1"/>
          <p:nvPr/>
        </p:nvSpPr>
        <p:spPr>
          <a:xfrm>
            <a:off x="381350" y="3852125"/>
            <a:ext cx="2949000" cy="2880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u="sng">
                <a:solidFill>
                  <a:schemeClr val="dk1"/>
                </a:solidFill>
                <a:latin typeface="Avenir"/>
                <a:ea typeface="Avenir"/>
                <a:cs typeface="Avenir"/>
                <a:sym typeface="Avenir"/>
              </a:rPr>
              <a:t>Ticket Sales</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a:solidFill>
                  <a:schemeClr val="dk1"/>
                </a:solidFill>
                <a:latin typeface="Avenir"/>
                <a:ea typeface="Avenir"/>
                <a:cs typeface="Avenir"/>
                <a:sym typeface="Avenir"/>
              </a:rPr>
              <a:t>Many events have live audiences that attend a physical location.  Ticket sales can be factored in to your budget.</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u="sng">
                <a:solidFill>
                  <a:schemeClr val="dk1"/>
                </a:solidFill>
                <a:latin typeface="Avenir"/>
                <a:ea typeface="Avenir"/>
                <a:cs typeface="Avenir"/>
                <a:sym typeface="Avenir"/>
              </a:rPr>
              <a:t>Merchandise</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a:solidFill>
                  <a:schemeClr val="dk1"/>
                </a:solidFill>
                <a:latin typeface="Avenir"/>
                <a:ea typeface="Avenir"/>
                <a:cs typeface="Avenir"/>
                <a:sym typeface="Avenir"/>
              </a:rPr>
              <a:t>You may have a range of merchandise available for the audience to purchase.</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p:txBody>
      </p:sp>
      <p:sp>
        <p:nvSpPr>
          <p:cNvPr id="76" name="Google Shape;76;p15"/>
          <p:cNvSpPr/>
          <p:nvPr/>
        </p:nvSpPr>
        <p:spPr>
          <a:xfrm>
            <a:off x="3564000" y="3769736"/>
            <a:ext cx="2986500" cy="2458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5"/>
          <p:cNvSpPr txBox="1"/>
          <p:nvPr/>
        </p:nvSpPr>
        <p:spPr>
          <a:xfrm>
            <a:off x="3564000" y="3841863"/>
            <a:ext cx="2949000" cy="2212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u="sng">
                <a:solidFill>
                  <a:schemeClr val="dk1"/>
                </a:solidFill>
                <a:latin typeface="Avenir"/>
                <a:ea typeface="Avenir"/>
                <a:cs typeface="Avenir"/>
                <a:sym typeface="Avenir"/>
              </a:rPr>
              <a:t>Crowdfunding</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100">
                <a:solidFill>
                  <a:schemeClr val="dk1"/>
                </a:solidFill>
                <a:latin typeface="Avenir"/>
                <a:ea typeface="Avenir"/>
                <a:cs typeface="Avenir"/>
                <a:sym typeface="Avenir"/>
              </a:rPr>
              <a:t>Many organisers allow fans to supplement the event or prize money by accepting crowdfunding donations in the run up to the event.</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100">
                <a:solidFill>
                  <a:schemeClr val="dk1"/>
                </a:solidFill>
                <a:latin typeface="Avenir"/>
                <a:ea typeface="Avenir"/>
                <a:cs typeface="Avenir"/>
                <a:sym typeface="Avenir"/>
              </a:rPr>
              <a:t>In some instances this has produced multi-million dollar prize pools thanks to the generosity of the esports community</a:t>
            </a:r>
            <a:endParaRPr b="1" sz="1100">
              <a:solidFill>
                <a:schemeClr val="dk1"/>
              </a:solidFill>
              <a:latin typeface="Avenir"/>
              <a:ea typeface="Avenir"/>
              <a:cs typeface="Avenir"/>
              <a:sym typeface="Avenir"/>
            </a:endParaRPr>
          </a:p>
        </p:txBody>
      </p:sp>
      <p:pic>
        <p:nvPicPr>
          <p:cNvPr id="78" name="Google Shape;78;p15"/>
          <p:cNvPicPr preferRelativeResize="0"/>
          <p:nvPr/>
        </p:nvPicPr>
        <p:blipFill>
          <a:blip r:embed="rId3">
            <a:alphaModFix/>
          </a:blip>
          <a:stretch>
            <a:fillRect/>
          </a:stretch>
        </p:blipFill>
        <p:spPr>
          <a:xfrm>
            <a:off x="6513000" y="744825"/>
            <a:ext cx="3836700" cy="3836700"/>
          </a:xfrm>
          <a:prstGeom prst="rect">
            <a:avLst/>
          </a:prstGeom>
          <a:noFill/>
          <a:ln>
            <a:noFill/>
          </a:ln>
        </p:spPr>
      </p:pic>
      <p:pic>
        <p:nvPicPr>
          <p:cNvPr id="79" name="Google Shape;79;p15"/>
          <p:cNvPicPr preferRelativeResize="0"/>
          <p:nvPr/>
        </p:nvPicPr>
        <p:blipFill>
          <a:blip r:embed="rId4">
            <a:alphaModFix/>
          </a:blip>
          <a:stretch>
            <a:fillRect/>
          </a:stretch>
        </p:blipFill>
        <p:spPr>
          <a:xfrm>
            <a:off x="7817150" y="3521825"/>
            <a:ext cx="2532549" cy="2532549"/>
          </a:xfrm>
          <a:prstGeom prst="rect">
            <a:avLst/>
          </a:prstGeom>
          <a:noFill/>
          <a:ln>
            <a:noFill/>
          </a:ln>
        </p:spPr>
      </p:pic>
      <p:pic>
        <p:nvPicPr>
          <p:cNvPr id="80" name="Google Shape;80;p15"/>
          <p:cNvPicPr preferRelativeResize="0"/>
          <p:nvPr/>
        </p:nvPicPr>
        <p:blipFill>
          <a:blip r:embed="rId5">
            <a:alphaModFix/>
          </a:blip>
          <a:stretch>
            <a:fillRect/>
          </a:stretch>
        </p:blipFill>
        <p:spPr>
          <a:xfrm>
            <a:off x="0" y="211"/>
            <a:ext cx="10691999" cy="755957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6"/>
          <p:cNvSpPr txBox="1"/>
          <p:nvPr/>
        </p:nvSpPr>
        <p:spPr>
          <a:xfrm>
            <a:off x="362600" y="313225"/>
            <a:ext cx="9634500" cy="55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7: TOURNAMENT BUDGETING</a:t>
            </a:r>
            <a:endParaRPr/>
          </a:p>
        </p:txBody>
      </p:sp>
      <p:sp>
        <p:nvSpPr>
          <p:cNvPr id="86" name="Google Shape;86;p16"/>
          <p:cNvSpPr/>
          <p:nvPr/>
        </p:nvSpPr>
        <p:spPr>
          <a:xfrm>
            <a:off x="3852750" y="1174602"/>
            <a:ext cx="2986500" cy="4786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6"/>
          <p:cNvSpPr txBox="1"/>
          <p:nvPr/>
        </p:nvSpPr>
        <p:spPr>
          <a:xfrm>
            <a:off x="3852750" y="1246725"/>
            <a:ext cx="2686500" cy="3626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u="sng">
                <a:solidFill>
                  <a:schemeClr val="dk1"/>
                </a:solidFill>
                <a:latin typeface="Avenir"/>
                <a:ea typeface="Avenir"/>
                <a:cs typeface="Avenir"/>
                <a:sym typeface="Avenir"/>
              </a:rPr>
              <a:t>Tournament Operations</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Avenir"/>
                <a:ea typeface="Avenir"/>
                <a:cs typeface="Avenir"/>
                <a:sym typeface="Avenir"/>
              </a:rPr>
              <a:t>Positions, costs or areas required to produce an esports tournament</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Admins</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Event managers</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Talent managers</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Player management</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Team relations</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Moderators</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Security / Health and Safety</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Venue</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Venue coordinator</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Computers + Equipment</a:t>
            </a:r>
            <a:endParaRPr b="1" sz="1200">
              <a:solidFill>
                <a:schemeClr val="dk1"/>
              </a:solidFill>
              <a:latin typeface="Avenir"/>
              <a:ea typeface="Avenir"/>
              <a:cs typeface="Avenir"/>
              <a:sym typeface="Avenir"/>
            </a:endParaRPr>
          </a:p>
          <a:p>
            <a:pPr indent="0" lvl="0" marL="45720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p:txBody>
      </p:sp>
      <p:sp>
        <p:nvSpPr>
          <p:cNvPr id="88" name="Google Shape;88;p16"/>
          <p:cNvSpPr/>
          <p:nvPr/>
        </p:nvSpPr>
        <p:spPr>
          <a:xfrm>
            <a:off x="7054150" y="1147877"/>
            <a:ext cx="2986500" cy="4786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6"/>
          <p:cNvSpPr txBox="1"/>
          <p:nvPr/>
        </p:nvSpPr>
        <p:spPr>
          <a:xfrm>
            <a:off x="7054150" y="1220000"/>
            <a:ext cx="2686500" cy="4082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u="sng">
                <a:solidFill>
                  <a:schemeClr val="dk1"/>
                </a:solidFill>
                <a:latin typeface="Avenir"/>
                <a:ea typeface="Avenir"/>
                <a:cs typeface="Avenir"/>
                <a:sym typeface="Avenir"/>
              </a:rPr>
              <a:t>Broadcast</a:t>
            </a:r>
            <a:r>
              <a:rPr b="1" lang="en" u="sng">
                <a:solidFill>
                  <a:schemeClr val="dk1"/>
                </a:solidFill>
                <a:latin typeface="Avenir"/>
                <a:ea typeface="Avenir"/>
                <a:cs typeface="Avenir"/>
                <a:sym typeface="Avenir"/>
              </a:rPr>
              <a:t> Operations</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Avenir"/>
                <a:ea typeface="Avenir"/>
                <a:cs typeface="Avenir"/>
                <a:sym typeface="Avenir"/>
              </a:rPr>
              <a:t>Positions, costs or areas required to produce an esports tournament</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Broadcast director</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Broadcast engineer</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Producers</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Hosts</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Casters</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Observers</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Graphics (motion &amp; still)</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Camera Operators</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IT </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Sound </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Lighting </a:t>
            </a:r>
            <a:endParaRPr b="1" sz="1200">
              <a:solidFill>
                <a:schemeClr val="dk1"/>
              </a:solidFill>
              <a:latin typeface="Avenir"/>
              <a:ea typeface="Avenir"/>
              <a:cs typeface="Avenir"/>
              <a:sym typeface="Avenir"/>
            </a:endParaRPr>
          </a:p>
          <a:p>
            <a:pPr indent="0" lvl="0" marL="45720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p:txBody>
      </p:sp>
      <p:sp>
        <p:nvSpPr>
          <p:cNvPr id="90" name="Google Shape;90;p16"/>
          <p:cNvSpPr/>
          <p:nvPr/>
        </p:nvSpPr>
        <p:spPr>
          <a:xfrm>
            <a:off x="651350" y="1174602"/>
            <a:ext cx="2986500" cy="4786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6"/>
          <p:cNvSpPr txBox="1"/>
          <p:nvPr/>
        </p:nvSpPr>
        <p:spPr>
          <a:xfrm>
            <a:off x="651350" y="1246725"/>
            <a:ext cx="2686500" cy="4082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u="sng">
                <a:solidFill>
                  <a:schemeClr val="dk1"/>
                </a:solidFill>
                <a:latin typeface="Avenir"/>
                <a:ea typeface="Avenir"/>
                <a:cs typeface="Avenir"/>
                <a:sym typeface="Avenir"/>
              </a:rPr>
              <a:t>Ads / Marketing / Support</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a:solidFill>
                  <a:schemeClr val="dk1"/>
                </a:solidFill>
                <a:latin typeface="Avenir"/>
                <a:ea typeface="Avenir"/>
                <a:cs typeface="Avenir"/>
                <a:sym typeface="Avenir"/>
              </a:rPr>
              <a:t>Positions, costs or areas required to produce an esports tournament</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Partnerships team</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Sales team</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Marketing team</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Social media team</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Video / graphics </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Licensing</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Photographer​s</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Videographer​s</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Journalists</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Accounting</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Legal</a:t>
            </a:r>
            <a:endParaRPr b="1" sz="1200">
              <a:solidFill>
                <a:schemeClr val="dk1"/>
              </a:solidFill>
              <a:latin typeface="Avenir"/>
              <a:ea typeface="Avenir"/>
              <a:cs typeface="Avenir"/>
              <a:sym typeface="Avenir"/>
            </a:endParaRPr>
          </a:p>
          <a:p>
            <a:pPr indent="-304800" lvl="0" marL="457200" rtl="0" algn="l">
              <a:lnSpc>
                <a:spcPct val="115000"/>
              </a:lnSpc>
              <a:spcBef>
                <a:spcPts val="0"/>
              </a:spcBef>
              <a:spcAft>
                <a:spcPts val="0"/>
              </a:spcAft>
              <a:buClr>
                <a:schemeClr val="dk1"/>
              </a:buClr>
              <a:buSzPts val="1200"/>
              <a:buFont typeface="Avenir"/>
              <a:buChar char="●"/>
            </a:pPr>
            <a:r>
              <a:rPr b="1" lang="en" sz="1200">
                <a:solidFill>
                  <a:schemeClr val="dk1"/>
                </a:solidFill>
                <a:latin typeface="Avenir"/>
                <a:ea typeface="Avenir"/>
                <a:cs typeface="Avenir"/>
                <a:sym typeface="Avenir"/>
              </a:rPr>
              <a:t>Insurance</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p:txBody>
      </p:sp>
      <p:pic>
        <p:nvPicPr>
          <p:cNvPr id="92" name="Google Shape;92;p16"/>
          <p:cNvPicPr preferRelativeResize="0"/>
          <p:nvPr/>
        </p:nvPicPr>
        <p:blipFill>
          <a:blip r:embed="rId3">
            <a:alphaModFix/>
          </a:blip>
          <a:stretch>
            <a:fillRect/>
          </a:stretch>
        </p:blipFill>
        <p:spPr>
          <a:xfrm>
            <a:off x="0" y="211"/>
            <a:ext cx="10691999" cy="755957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7"/>
          <p:cNvSpPr/>
          <p:nvPr/>
        </p:nvSpPr>
        <p:spPr>
          <a:xfrm>
            <a:off x="799950" y="3937025"/>
            <a:ext cx="3123900" cy="837300"/>
          </a:xfrm>
          <a:prstGeom prst="rect">
            <a:avLst/>
          </a:prstGeom>
          <a:solidFill>
            <a:srgbClr val="D9D2E9"/>
          </a:solid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7"/>
          <p:cNvSpPr/>
          <p:nvPr/>
        </p:nvSpPr>
        <p:spPr>
          <a:xfrm>
            <a:off x="4863600" y="1008025"/>
            <a:ext cx="5335800" cy="51732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99" name="Google Shape;99;p17"/>
          <p:cNvSpPr txBox="1"/>
          <p:nvPr/>
        </p:nvSpPr>
        <p:spPr>
          <a:xfrm>
            <a:off x="412575" y="1008025"/>
            <a:ext cx="3923700" cy="2256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Create</a:t>
            </a:r>
            <a:r>
              <a:rPr b="1" lang="en" sz="1500" u="sng">
                <a:solidFill>
                  <a:schemeClr val="dk1"/>
                </a:solidFill>
                <a:latin typeface="Avenir"/>
                <a:ea typeface="Avenir"/>
                <a:cs typeface="Avenir"/>
                <a:sym typeface="Avenir"/>
              </a:rPr>
              <a:t> an esports tournament spreadsheet and budget</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Materials and equipment needed</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Computer</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Excel or spreadsheet software</a:t>
            </a:r>
            <a:endParaRPr b="1" sz="1500">
              <a:solidFill>
                <a:schemeClr val="dk1"/>
              </a:solidFill>
              <a:latin typeface="Avenir"/>
              <a:ea typeface="Avenir"/>
              <a:cs typeface="Avenir"/>
              <a:sym typeface="Avenir"/>
            </a:endParaRPr>
          </a:p>
        </p:txBody>
      </p:sp>
      <p:sp>
        <p:nvSpPr>
          <p:cNvPr id="100" name="Google Shape;100;p17"/>
          <p:cNvSpPr txBox="1"/>
          <p:nvPr/>
        </p:nvSpPr>
        <p:spPr>
          <a:xfrm>
            <a:off x="4913550" y="1008025"/>
            <a:ext cx="5235900" cy="4860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For this activity you will given a sample of rates, costs and fees for individual roles, sponsorships, merchandise and other associated values.</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From this you will produce a spreadsheet which will calculate the cost of an elite esports event.  Factoring in all the different earnings and outgoings to make a profitable esports tournament.</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A base spreadsheet will be provided for you to work from, but you must:</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Add your own cell functions that automate calculations</a:t>
            </a:r>
            <a:br>
              <a:rPr b="1" lang="en">
                <a:solidFill>
                  <a:schemeClr val="dk1"/>
                </a:solidFill>
                <a:latin typeface="Avenir"/>
                <a:ea typeface="Avenir"/>
                <a:cs typeface="Avenir"/>
                <a:sym typeface="Avenir"/>
              </a:rPr>
            </a:b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Budget accordingly and make the event profitable.  </a:t>
            </a:r>
            <a:br>
              <a:rPr b="1" lang="en">
                <a:solidFill>
                  <a:schemeClr val="dk1"/>
                </a:solidFill>
                <a:latin typeface="Avenir"/>
                <a:ea typeface="Avenir"/>
                <a:cs typeface="Avenir"/>
                <a:sym typeface="Avenir"/>
              </a:rPr>
            </a:b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Decide on what areas are most important and cost effective - </a:t>
            </a:r>
            <a:r>
              <a:rPr b="1" lang="en" u="sng">
                <a:solidFill>
                  <a:schemeClr val="dk1"/>
                </a:solidFill>
                <a:latin typeface="Avenir"/>
                <a:ea typeface="Avenir"/>
                <a:cs typeface="Avenir"/>
                <a:sym typeface="Avenir"/>
              </a:rPr>
              <a:t>your budget will have a limit.</a:t>
            </a:r>
            <a:endParaRPr b="1" u="sng">
              <a:solidFill>
                <a:schemeClr val="dk1"/>
              </a:solidFill>
              <a:latin typeface="Avenir"/>
              <a:ea typeface="Avenir"/>
              <a:cs typeface="Avenir"/>
              <a:sym typeface="Avenir"/>
            </a:endParaRPr>
          </a:p>
        </p:txBody>
      </p:sp>
      <p:sp>
        <p:nvSpPr>
          <p:cNvPr id="101" name="Google Shape;101;p17"/>
          <p:cNvSpPr txBox="1"/>
          <p:nvPr/>
        </p:nvSpPr>
        <p:spPr>
          <a:xfrm>
            <a:off x="362600" y="313225"/>
            <a:ext cx="9634500" cy="55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7: TOURNAMENT BUDGETING</a:t>
            </a:r>
            <a:endParaRPr/>
          </a:p>
        </p:txBody>
      </p:sp>
      <p:sp>
        <p:nvSpPr>
          <p:cNvPr id="102" name="Google Shape;102;p17"/>
          <p:cNvSpPr txBox="1"/>
          <p:nvPr/>
        </p:nvSpPr>
        <p:spPr>
          <a:xfrm>
            <a:off x="1056075" y="4149425"/>
            <a:ext cx="2636700" cy="4155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Clr>
                <a:schemeClr val="dk1"/>
              </a:buClr>
              <a:buSzPts val="1100"/>
              <a:buFont typeface="Arial"/>
              <a:buNone/>
            </a:pPr>
            <a:r>
              <a:rPr b="1" lang="en" sz="1500" u="sng">
                <a:solidFill>
                  <a:srgbClr val="0000FF"/>
                </a:solidFill>
                <a:latin typeface="Roboto"/>
                <a:ea typeface="Roboto"/>
                <a:cs typeface="Roboto"/>
                <a:sym typeface="Roboto"/>
                <a:hlinkClick r:id="rId3">
                  <a:extLst>
                    <a:ext uri="{A12FA001-AC4F-418D-AE19-62706E023703}">
                      <ahyp:hlinkClr val="tx"/>
                    </a:ext>
                  </a:extLst>
                </a:hlinkClick>
              </a:rPr>
              <a:t>BASE SPREADSHEET</a:t>
            </a:r>
            <a:endParaRPr>
              <a:solidFill>
                <a:srgbClr val="0000FF"/>
              </a:solidFill>
              <a:latin typeface="Roboto"/>
              <a:ea typeface="Roboto"/>
              <a:cs typeface="Roboto"/>
              <a:sym typeface="Roboto"/>
            </a:endParaRPr>
          </a:p>
        </p:txBody>
      </p:sp>
      <p:sp>
        <p:nvSpPr>
          <p:cNvPr id="103" name="Google Shape;103;p17"/>
          <p:cNvSpPr txBox="1"/>
          <p:nvPr/>
        </p:nvSpPr>
        <p:spPr>
          <a:xfrm>
            <a:off x="824950" y="4849225"/>
            <a:ext cx="3099000" cy="677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600" u="sng">
                <a:solidFill>
                  <a:srgbClr val="FF0000"/>
                </a:solidFill>
                <a:latin typeface="Roboto"/>
                <a:ea typeface="Roboto"/>
                <a:cs typeface="Roboto"/>
                <a:sym typeface="Roboto"/>
              </a:rPr>
              <a:t>Download as a Microsoft Excel (.xlsx) file</a:t>
            </a:r>
            <a:endParaRPr sz="1600" u="sng">
              <a:solidFill>
                <a:srgbClr val="FF0000"/>
              </a:solidFill>
              <a:latin typeface="Roboto"/>
              <a:ea typeface="Roboto"/>
              <a:cs typeface="Roboto"/>
              <a:sym typeface="Roboto"/>
            </a:endParaRPr>
          </a:p>
        </p:txBody>
      </p:sp>
      <p:pic>
        <p:nvPicPr>
          <p:cNvPr id="104" name="Google Shape;104;p17"/>
          <p:cNvPicPr preferRelativeResize="0"/>
          <p:nvPr/>
        </p:nvPicPr>
        <p:blipFill>
          <a:blip r:embed="rId4">
            <a:alphaModFix/>
          </a:blip>
          <a:stretch>
            <a:fillRect/>
          </a:stretch>
        </p:blipFill>
        <p:spPr>
          <a:xfrm>
            <a:off x="0" y="211"/>
            <a:ext cx="10691999" cy="755957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8"/>
          <p:cNvSpPr/>
          <p:nvPr/>
        </p:nvSpPr>
        <p:spPr>
          <a:xfrm>
            <a:off x="4863600" y="1008025"/>
            <a:ext cx="5335800" cy="51732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10" name="Google Shape;110;p18"/>
          <p:cNvSpPr txBox="1"/>
          <p:nvPr/>
        </p:nvSpPr>
        <p:spPr>
          <a:xfrm>
            <a:off x="412575" y="1008025"/>
            <a:ext cx="3923700" cy="5938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RULES</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u="sng">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b="1" lang="en" sz="1300">
                <a:solidFill>
                  <a:schemeClr val="dk1"/>
                </a:solidFill>
                <a:latin typeface="Avenir"/>
                <a:ea typeface="Avenir"/>
                <a:cs typeface="Avenir"/>
                <a:sym typeface="Avenir"/>
              </a:rPr>
              <a:t>Use the income guide to input and calculate the income values.  </a:t>
            </a:r>
            <a:r>
              <a:rPr b="1" lang="en" sz="1300">
                <a:solidFill>
                  <a:srgbClr val="FF0000"/>
                </a:solidFill>
                <a:latin typeface="Avenir"/>
                <a:ea typeface="Avenir"/>
                <a:cs typeface="Avenir"/>
                <a:sym typeface="Avenir"/>
              </a:rPr>
              <a:t>You cannot change the value of income you receive. </a:t>
            </a:r>
            <a:br>
              <a:rPr b="1" lang="en" sz="1300">
                <a:solidFill>
                  <a:schemeClr val="dk1"/>
                </a:solidFill>
                <a:latin typeface="Avenir"/>
                <a:ea typeface="Avenir"/>
                <a:cs typeface="Avenir"/>
                <a:sym typeface="Avenir"/>
              </a:rPr>
            </a:br>
            <a:endParaRPr b="1" sz="1300">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b="1" lang="en" sz="1300">
                <a:solidFill>
                  <a:schemeClr val="dk1"/>
                </a:solidFill>
                <a:latin typeface="Avenir"/>
                <a:ea typeface="Avenir"/>
                <a:cs typeface="Avenir"/>
                <a:sym typeface="Avenir"/>
              </a:rPr>
              <a:t>Use the personnel and services guide to input costs of staffing and support.  </a:t>
            </a:r>
            <a:r>
              <a:rPr b="1" lang="en" sz="1300">
                <a:solidFill>
                  <a:srgbClr val="FF0000"/>
                </a:solidFill>
                <a:latin typeface="Avenir"/>
                <a:ea typeface="Avenir"/>
                <a:cs typeface="Avenir"/>
                <a:sym typeface="Avenir"/>
              </a:rPr>
              <a:t>You cannot change the cost of staff or services, but you can decide on how many are required for your tournament. 1 person is needed for each role at minimum.</a:t>
            </a:r>
            <a:br>
              <a:rPr b="1" lang="en" sz="1300">
                <a:solidFill>
                  <a:schemeClr val="dk1"/>
                </a:solidFill>
                <a:latin typeface="Avenir"/>
                <a:ea typeface="Avenir"/>
                <a:cs typeface="Avenir"/>
                <a:sym typeface="Avenir"/>
              </a:rPr>
            </a:br>
            <a:endParaRPr b="1" sz="1300">
              <a:solidFill>
                <a:schemeClr val="dk1"/>
              </a:solidFill>
              <a:latin typeface="Avenir"/>
              <a:ea typeface="Avenir"/>
              <a:cs typeface="Avenir"/>
              <a:sym typeface="Avenir"/>
            </a:endParaRPr>
          </a:p>
          <a:p>
            <a:pPr indent="-323850" lvl="0" marL="457200" rtl="0" algn="l">
              <a:lnSpc>
                <a:spcPct val="115000"/>
              </a:lnSpc>
              <a:spcBef>
                <a:spcPts val="0"/>
              </a:spcBef>
              <a:spcAft>
                <a:spcPts val="0"/>
              </a:spcAft>
              <a:buClr>
                <a:schemeClr val="dk1"/>
              </a:buClr>
              <a:buSzPts val="1500"/>
              <a:buFont typeface="Avenir"/>
              <a:buChar char="●"/>
            </a:pPr>
            <a:r>
              <a:rPr b="1" lang="en" sz="1300">
                <a:solidFill>
                  <a:srgbClr val="FF0000"/>
                </a:solidFill>
                <a:latin typeface="Avenir"/>
                <a:ea typeface="Avenir"/>
                <a:cs typeface="Avenir"/>
                <a:sym typeface="Avenir"/>
              </a:rPr>
              <a:t>You must decide on the value of prizing for placements 1st to 4th</a:t>
            </a:r>
            <a:r>
              <a:rPr b="1" lang="en" sz="1300">
                <a:solidFill>
                  <a:schemeClr val="dk1"/>
                </a:solidFill>
                <a:latin typeface="Avenir"/>
                <a:ea typeface="Avenir"/>
                <a:cs typeface="Avenir"/>
                <a:sym typeface="Avenir"/>
              </a:rPr>
              <a:t>.  Keep in mind the higher the prizepool the more interest and viewers your tournament will get.</a:t>
            </a:r>
            <a:br>
              <a:rPr b="1" lang="en" sz="1300">
                <a:solidFill>
                  <a:schemeClr val="dk1"/>
                </a:solidFill>
                <a:latin typeface="Avenir"/>
                <a:ea typeface="Avenir"/>
                <a:cs typeface="Avenir"/>
                <a:sym typeface="Avenir"/>
              </a:rPr>
            </a:br>
            <a:endParaRPr b="1" sz="1300">
              <a:solidFill>
                <a:schemeClr val="dk1"/>
              </a:solidFill>
              <a:latin typeface="Avenir"/>
              <a:ea typeface="Avenir"/>
              <a:cs typeface="Avenir"/>
              <a:sym typeface="Avenir"/>
            </a:endParaRPr>
          </a:p>
          <a:p>
            <a:pPr indent="-323850" lvl="0" marL="457200" rtl="0" algn="l">
              <a:lnSpc>
                <a:spcPct val="115000"/>
              </a:lnSpc>
              <a:spcBef>
                <a:spcPts val="0"/>
              </a:spcBef>
              <a:spcAft>
                <a:spcPts val="0"/>
              </a:spcAft>
              <a:buClr>
                <a:schemeClr val="dk1"/>
              </a:buClr>
              <a:buSzPts val="1500"/>
              <a:buFont typeface="Avenir"/>
              <a:buChar char="●"/>
            </a:pPr>
            <a:r>
              <a:rPr b="1" lang="en" sz="1300">
                <a:solidFill>
                  <a:schemeClr val="dk1"/>
                </a:solidFill>
                <a:latin typeface="Avenir"/>
                <a:ea typeface="Avenir"/>
                <a:cs typeface="Avenir"/>
                <a:sym typeface="Avenir"/>
              </a:rPr>
              <a:t>Aim to achieve between </a:t>
            </a:r>
            <a:r>
              <a:rPr b="1" lang="en" sz="1300">
                <a:solidFill>
                  <a:srgbClr val="FF0000"/>
                </a:solidFill>
                <a:latin typeface="Avenir"/>
                <a:ea typeface="Avenir"/>
                <a:cs typeface="Avenir"/>
                <a:sym typeface="Avenir"/>
              </a:rPr>
              <a:t>£10,000 and £20,000 profit</a:t>
            </a:r>
            <a:r>
              <a:rPr b="1" lang="en" sz="1300">
                <a:solidFill>
                  <a:schemeClr val="dk1"/>
                </a:solidFill>
                <a:latin typeface="Avenir"/>
                <a:ea typeface="Avenir"/>
                <a:cs typeface="Avenir"/>
                <a:sym typeface="Avenir"/>
              </a:rPr>
              <a:t> for this event.</a:t>
            </a:r>
            <a:br>
              <a:rPr b="1" lang="en" sz="1500">
                <a:solidFill>
                  <a:schemeClr val="dk1"/>
                </a:solidFill>
                <a:latin typeface="Avenir"/>
                <a:ea typeface="Avenir"/>
                <a:cs typeface="Avenir"/>
                <a:sym typeface="Avenir"/>
              </a:rPr>
            </a:b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a:solidFill>
                <a:schemeClr val="dk1"/>
              </a:solidFill>
              <a:latin typeface="Avenir"/>
              <a:ea typeface="Avenir"/>
              <a:cs typeface="Avenir"/>
              <a:sym typeface="Avenir"/>
            </a:endParaRPr>
          </a:p>
        </p:txBody>
      </p:sp>
      <p:sp>
        <p:nvSpPr>
          <p:cNvPr id="111" name="Google Shape;111;p18"/>
          <p:cNvSpPr txBox="1"/>
          <p:nvPr/>
        </p:nvSpPr>
        <p:spPr>
          <a:xfrm>
            <a:off x="4913550" y="1008025"/>
            <a:ext cx="5235900" cy="4860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u="sng">
                <a:solidFill>
                  <a:schemeClr val="dk1"/>
                </a:solidFill>
                <a:latin typeface="Avenir"/>
                <a:ea typeface="Avenir"/>
                <a:cs typeface="Avenir"/>
                <a:sym typeface="Avenir"/>
              </a:rPr>
              <a:t>BRIEF</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Your esports tournament has caught the attention of some high profile sponsors.  They want you to host your tournament in an esports arena.</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You’ll have to budget your tournament based on what they provide as their combined sponsorship fee.  But you will also take into account your ticket, merch sales and crowdfunding.</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Your tournament will also be broadcast live on Twitch, meaning that you’ll receive </a:t>
            </a:r>
            <a:r>
              <a:rPr b="1" lang="en">
                <a:solidFill>
                  <a:schemeClr val="dk1"/>
                </a:solidFill>
                <a:latin typeface="Avenir"/>
                <a:ea typeface="Avenir"/>
                <a:cs typeface="Avenir"/>
                <a:sym typeface="Avenir"/>
              </a:rPr>
              <a:t>advertising</a:t>
            </a:r>
            <a:r>
              <a:rPr b="1" lang="en">
                <a:solidFill>
                  <a:schemeClr val="dk1"/>
                </a:solidFill>
                <a:latin typeface="Avenir"/>
                <a:ea typeface="Avenir"/>
                <a:cs typeface="Avenir"/>
                <a:sym typeface="Avenir"/>
              </a:rPr>
              <a:t> income from the broadcast based on your viewership.</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To secure the funding from the sponsors, you’ll produce a detailed prospective budget for them.</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Good luck!</a:t>
            </a:r>
            <a:endParaRPr b="1">
              <a:solidFill>
                <a:schemeClr val="dk1"/>
              </a:solidFill>
              <a:latin typeface="Avenir"/>
              <a:ea typeface="Avenir"/>
              <a:cs typeface="Avenir"/>
              <a:sym typeface="Avenir"/>
            </a:endParaRPr>
          </a:p>
        </p:txBody>
      </p:sp>
      <p:sp>
        <p:nvSpPr>
          <p:cNvPr id="112" name="Google Shape;112;p18"/>
          <p:cNvSpPr txBox="1"/>
          <p:nvPr/>
        </p:nvSpPr>
        <p:spPr>
          <a:xfrm>
            <a:off x="362600" y="313225"/>
            <a:ext cx="9634500" cy="55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7: TOURNAMENT BUDGETING</a:t>
            </a:r>
            <a:endParaRPr/>
          </a:p>
        </p:txBody>
      </p:sp>
      <p:pic>
        <p:nvPicPr>
          <p:cNvPr id="113" name="Google Shape;113;p18"/>
          <p:cNvPicPr preferRelativeResize="0"/>
          <p:nvPr/>
        </p:nvPicPr>
        <p:blipFill>
          <a:blip r:embed="rId3">
            <a:alphaModFix/>
          </a:blip>
          <a:stretch>
            <a:fillRect/>
          </a:stretch>
        </p:blipFill>
        <p:spPr>
          <a:xfrm>
            <a:off x="0" y="211"/>
            <a:ext cx="10691999" cy="755957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9"/>
          <p:cNvSpPr/>
          <p:nvPr/>
        </p:nvSpPr>
        <p:spPr>
          <a:xfrm>
            <a:off x="4013850" y="1951500"/>
            <a:ext cx="2704200" cy="16605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19" name="Google Shape;119;p19"/>
          <p:cNvSpPr/>
          <p:nvPr/>
        </p:nvSpPr>
        <p:spPr>
          <a:xfrm>
            <a:off x="412575" y="1936825"/>
            <a:ext cx="3386400" cy="36570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20" name="Google Shape;120;p19"/>
          <p:cNvSpPr txBox="1"/>
          <p:nvPr/>
        </p:nvSpPr>
        <p:spPr>
          <a:xfrm>
            <a:off x="412575" y="1008025"/>
            <a:ext cx="3923700" cy="928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BRIEF - INCOME GUIDE</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a:solidFill>
                <a:schemeClr val="dk1"/>
              </a:solidFill>
              <a:latin typeface="Avenir"/>
              <a:ea typeface="Avenir"/>
              <a:cs typeface="Avenir"/>
              <a:sym typeface="Avenir"/>
            </a:endParaRPr>
          </a:p>
        </p:txBody>
      </p:sp>
      <p:sp>
        <p:nvSpPr>
          <p:cNvPr id="121" name="Google Shape;121;p19"/>
          <p:cNvSpPr txBox="1"/>
          <p:nvPr/>
        </p:nvSpPr>
        <p:spPr>
          <a:xfrm>
            <a:off x="547125" y="1852750"/>
            <a:ext cx="3117300" cy="1044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u="sng">
                <a:solidFill>
                  <a:schemeClr val="dk1"/>
                </a:solidFill>
                <a:latin typeface="Avenir"/>
                <a:ea typeface="Avenir"/>
                <a:cs typeface="Avenir"/>
                <a:sym typeface="Avenir"/>
              </a:rPr>
              <a:t>SPONSORSHIPS</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Avenir"/>
                <a:ea typeface="Avenir"/>
                <a:cs typeface="Avenir"/>
                <a:sym typeface="Avenir"/>
              </a:rPr>
              <a:t>Four sponsors want to get involved and advertise at your tournament. </a:t>
            </a:r>
            <a:endParaRPr b="1">
              <a:solidFill>
                <a:schemeClr val="dk1"/>
              </a:solidFill>
              <a:latin typeface="Avenir"/>
              <a:ea typeface="Avenir"/>
              <a:cs typeface="Avenir"/>
              <a:sym typeface="Avenir"/>
            </a:endParaRPr>
          </a:p>
        </p:txBody>
      </p:sp>
      <p:sp>
        <p:nvSpPr>
          <p:cNvPr id="122" name="Google Shape;122;p19"/>
          <p:cNvSpPr txBox="1"/>
          <p:nvPr/>
        </p:nvSpPr>
        <p:spPr>
          <a:xfrm>
            <a:off x="362600" y="313225"/>
            <a:ext cx="9634500" cy="55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7: TOURNAMENT BUDGETING</a:t>
            </a:r>
            <a:endParaRPr/>
          </a:p>
        </p:txBody>
      </p:sp>
      <p:graphicFrame>
        <p:nvGraphicFramePr>
          <p:cNvPr id="123" name="Google Shape;123;p19"/>
          <p:cNvGraphicFramePr/>
          <p:nvPr/>
        </p:nvGraphicFramePr>
        <p:xfrm>
          <a:off x="646550" y="2941800"/>
          <a:ext cx="3000000" cy="3000000"/>
        </p:xfrm>
        <a:graphic>
          <a:graphicData uri="http://schemas.openxmlformats.org/drawingml/2006/table">
            <a:tbl>
              <a:tblPr>
                <a:noFill/>
                <a:tableStyleId>{0BC537E2-2E47-40D8-A80E-759C08153156}</a:tableStyleId>
              </a:tblPr>
              <a:tblGrid>
                <a:gridCol w="1466675"/>
                <a:gridCol w="1466675"/>
              </a:tblGrid>
              <a:tr h="396200">
                <a:tc>
                  <a:txBody>
                    <a:bodyPr/>
                    <a:lstStyle/>
                    <a:p>
                      <a:pPr indent="0" lvl="0" marL="0" rtl="0" algn="l">
                        <a:spcBef>
                          <a:spcPts val="0"/>
                        </a:spcBef>
                        <a:spcAft>
                          <a:spcPts val="0"/>
                        </a:spcAft>
                        <a:buNone/>
                      </a:pPr>
                      <a:r>
                        <a:rPr lang="en">
                          <a:solidFill>
                            <a:schemeClr val="dk1"/>
                          </a:solidFill>
                        </a:rPr>
                        <a:t>Sponsor 1</a:t>
                      </a:r>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a:solidFill>
                            <a:schemeClr val="dk1"/>
                          </a:solidFill>
                        </a:rPr>
                        <a:t>£20000</a:t>
                      </a:r>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r>
              <a:tr h="396200">
                <a:tc>
                  <a:txBody>
                    <a:bodyPr/>
                    <a:lstStyle/>
                    <a:p>
                      <a:pPr indent="0" lvl="0" marL="0" rtl="0" algn="l">
                        <a:spcBef>
                          <a:spcPts val="0"/>
                        </a:spcBef>
                        <a:spcAft>
                          <a:spcPts val="0"/>
                        </a:spcAft>
                        <a:buNone/>
                      </a:pPr>
                      <a:r>
                        <a:rPr lang="en">
                          <a:solidFill>
                            <a:schemeClr val="dk1"/>
                          </a:solidFill>
                        </a:rPr>
                        <a:t>Sponsor 2</a:t>
                      </a:r>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a:solidFill>
                            <a:schemeClr val="dk1"/>
                          </a:solidFill>
                        </a:rPr>
                        <a:t>£10000</a:t>
                      </a:r>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r>
              <a:tr h="396200">
                <a:tc>
                  <a:txBody>
                    <a:bodyPr/>
                    <a:lstStyle/>
                    <a:p>
                      <a:pPr indent="0" lvl="0" marL="0" rtl="0" algn="l">
                        <a:spcBef>
                          <a:spcPts val="0"/>
                        </a:spcBef>
                        <a:spcAft>
                          <a:spcPts val="0"/>
                        </a:spcAft>
                        <a:buNone/>
                      </a:pPr>
                      <a:r>
                        <a:rPr lang="en">
                          <a:solidFill>
                            <a:schemeClr val="dk1"/>
                          </a:solidFill>
                        </a:rPr>
                        <a:t>Sponsor 3</a:t>
                      </a:r>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a:solidFill>
                            <a:schemeClr val="dk1"/>
                          </a:solidFill>
                        </a:rPr>
                        <a:t>£10000</a:t>
                      </a:r>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r>
              <a:tr h="396200">
                <a:tc>
                  <a:txBody>
                    <a:bodyPr/>
                    <a:lstStyle/>
                    <a:p>
                      <a:pPr indent="0" lvl="0" marL="0" rtl="0" algn="l">
                        <a:spcBef>
                          <a:spcPts val="0"/>
                        </a:spcBef>
                        <a:spcAft>
                          <a:spcPts val="0"/>
                        </a:spcAft>
                        <a:buNone/>
                      </a:pPr>
                      <a:r>
                        <a:rPr lang="en">
                          <a:solidFill>
                            <a:schemeClr val="dk1"/>
                          </a:solidFill>
                        </a:rPr>
                        <a:t>Sponsor 4</a:t>
                      </a:r>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a:solidFill>
                            <a:schemeClr val="dk1"/>
                          </a:solidFill>
                        </a:rPr>
                        <a:t>£10000</a:t>
                      </a:r>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r>
            </a:tbl>
          </a:graphicData>
        </a:graphic>
      </p:graphicFrame>
      <p:sp>
        <p:nvSpPr>
          <p:cNvPr id="124" name="Google Shape;124;p19"/>
          <p:cNvSpPr txBox="1"/>
          <p:nvPr/>
        </p:nvSpPr>
        <p:spPr>
          <a:xfrm>
            <a:off x="4063800" y="1852750"/>
            <a:ext cx="2541900" cy="1285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u="sng">
                <a:solidFill>
                  <a:schemeClr val="dk1"/>
                </a:solidFill>
                <a:latin typeface="Avenir"/>
                <a:ea typeface="Avenir"/>
                <a:cs typeface="Avenir"/>
                <a:sym typeface="Avenir"/>
              </a:rPr>
              <a:t>ADVERTISING</a:t>
            </a:r>
            <a:br>
              <a:rPr b="1" lang="en">
                <a:solidFill>
                  <a:schemeClr val="dk1"/>
                </a:solidFill>
                <a:latin typeface="Avenir"/>
                <a:ea typeface="Avenir"/>
                <a:cs typeface="Avenir"/>
                <a:sym typeface="Avenir"/>
              </a:rPr>
            </a:br>
            <a:r>
              <a:rPr b="1" lang="en" sz="1100">
                <a:solidFill>
                  <a:schemeClr val="dk1"/>
                </a:solidFill>
                <a:latin typeface="Avenir"/>
                <a:ea typeface="Avenir"/>
                <a:cs typeface="Avenir"/>
                <a:sym typeface="Avenir"/>
              </a:rPr>
              <a:t>Twitch have agreed an advertising rate with you.</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p:txBody>
      </p:sp>
      <p:graphicFrame>
        <p:nvGraphicFramePr>
          <p:cNvPr id="125" name="Google Shape;125;p19"/>
          <p:cNvGraphicFramePr/>
          <p:nvPr/>
        </p:nvGraphicFramePr>
        <p:xfrm>
          <a:off x="4182875" y="3018000"/>
          <a:ext cx="3000000" cy="3000000"/>
        </p:xfrm>
        <a:graphic>
          <a:graphicData uri="http://schemas.openxmlformats.org/drawingml/2006/table">
            <a:tbl>
              <a:tblPr>
                <a:noFill/>
                <a:tableStyleId>{0BC537E2-2E47-40D8-A80E-759C08153156}</a:tableStyleId>
              </a:tblPr>
              <a:tblGrid>
                <a:gridCol w="1201250"/>
                <a:gridCol w="1063800"/>
              </a:tblGrid>
              <a:tr h="396200">
                <a:tc>
                  <a:txBody>
                    <a:bodyPr/>
                    <a:lstStyle/>
                    <a:p>
                      <a:pPr indent="0" lvl="0" marL="0" rtl="0" algn="l">
                        <a:spcBef>
                          <a:spcPts val="0"/>
                        </a:spcBef>
                        <a:spcAft>
                          <a:spcPts val="0"/>
                        </a:spcAft>
                        <a:buNone/>
                      </a:pPr>
                      <a:r>
                        <a:rPr lang="en">
                          <a:solidFill>
                            <a:schemeClr val="dk1"/>
                          </a:solidFill>
                        </a:rPr>
                        <a:t>TWITCH</a:t>
                      </a:r>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a:solidFill>
                            <a:schemeClr val="dk1"/>
                          </a:solidFill>
                        </a:rPr>
                        <a:t>£5000</a:t>
                      </a:r>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r>
            </a:tbl>
          </a:graphicData>
        </a:graphic>
      </p:graphicFrame>
      <p:sp>
        <p:nvSpPr>
          <p:cNvPr id="126" name="Google Shape;126;p19"/>
          <p:cNvSpPr/>
          <p:nvPr/>
        </p:nvSpPr>
        <p:spPr>
          <a:xfrm>
            <a:off x="6932925" y="1951500"/>
            <a:ext cx="3386400" cy="16407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27" name="Google Shape;127;p19"/>
          <p:cNvSpPr txBox="1"/>
          <p:nvPr/>
        </p:nvSpPr>
        <p:spPr>
          <a:xfrm>
            <a:off x="6982875" y="1852750"/>
            <a:ext cx="3221400" cy="1479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u="sng">
                <a:solidFill>
                  <a:schemeClr val="dk1"/>
                </a:solidFill>
                <a:latin typeface="Avenir"/>
                <a:ea typeface="Avenir"/>
                <a:cs typeface="Avenir"/>
                <a:sym typeface="Avenir"/>
              </a:rPr>
              <a:t>TICKETS</a:t>
            </a:r>
            <a:br>
              <a:rPr b="1" lang="en">
                <a:solidFill>
                  <a:schemeClr val="dk1"/>
                </a:solidFill>
                <a:latin typeface="Avenir"/>
                <a:ea typeface="Avenir"/>
                <a:cs typeface="Avenir"/>
                <a:sym typeface="Avenir"/>
              </a:rPr>
            </a:br>
            <a:r>
              <a:rPr b="1" lang="en" sz="1100">
                <a:solidFill>
                  <a:schemeClr val="dk1"/>
                </a:solidFill>
                <a:latin typeface="Avenir"/>
                <a:ea typeface="Avenir"/>
                <a:cs typeface="Avenir"/>
                <a:sym typeface="Avenir"/>
              </a:rPr>
              <a:t>The </a:t>
            </a:r>
            <a:r>
              <a:rPr b="1" lang="en" sz="1100">
                <a:solidFill>
                  <a:schemeClr val="dk1"/>
                </a:solidFill>
                <a:latin typeface="Avenir"/>
                <a:ea typeface="Avenir"/>
                <a:cs typeface="Avenir"/>
                <a:sym typeface="Avenir"/>
              </a:rPr>
              <a:t>capacity</a:t>
            </a:r>
            <a:r>
              <a:rPr b="1" lang="en" sz="1100">
                <a:solidFill>
                  <a:schemeClr val="dk1"/>
                </a:solidFill>
                <a:latin typeface="Avenir"/>
                <a:ea typeface="Avenir"/>
                <a:cs typeface="Avenir"/>
                <a:sym typeface="Avenir"/>
              </a:rPr>
              <a:t> of your </a:t>
            </a:r>
            <a:r>
              <a:rPr b="1" lang="en" sz="1100">
                <a:solidFill>
                  <a:schemeClr val="dk1"/>
                </a:solidFill>
                <a:latin typeface="Avenir"/>
                <a:ea typeface="Avenir"/>
                <a:cs typeface="Avenir"/>
                <a:sym typeface="Avenir"/>
              </a:rPr>
              <a:t>venue</a:t>
            </a:r>
            <a:r>
              <a:rPr b="1" lang="en" sz="1100">
                <a:solidFill>
                  <a:schemeClr val="dk1"/>
                </a:solidFill>
                <a:latin typeface="Avenir"/>
                <a:ea typeface="Avenir"/>
                <a:cs typeface="Avenir"/>
                <a:sym typeface="Avenir"/>
              </a:rPr>
              <a:t> is 1500.  You sell 75% of your tickets!  Good Job!</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p:txBody>
      </p:sp>
      <p:graphicFrame>
        <p:nvGraphicFramePr>
          <p:cNvPr id="128" name="Google Shape;128;p19"/>
          <p:cNvGraphicFramePr/>
          <p:nvPr/>
        </p:nvGraphicFramePr>
        <p:xfrm>
          <a:off x="7089600" y="3018000"/>
          <a:ext cx="3000000" cy="3000000"/>
        </p:xfrm>
        <a:graphic>
          <a:graphicData uri="http://schemas.openxmlformats.org/drawingml/2006/table">
            <a:tbl>
              <a:tblPr>
                <a:noFill/>
                <a:tableStyleId>{0BC537E2-2E47-40D8-A80E-759C08153156}</a:tableStyleId>
              </a:tblPr>
              <a:tblGrid>
                <a:gridCol w="1466675"/>
                <a:gridCol w="1466675"/>
              </a:tblGrid>
              <a:tr h="335375">
                <a:tc>
                  <a:txBody>
                    <a:bodyPr/>
                    <a:lstStyle/>
                    <a:p>
                      <a:pPr indent="0" lvl="0" marL="0" rtl="0" algn="l">
                        <a:spcBef>
                          <a:spcPts val="0"/>
                        </a:spcBef>
                        <a:spcAft>
                          <a:spcPts val="0"/>
                        </a:spcAft>
                        <a:buNone/>
                      </a:pPr>
                      <a:r>
                        <a:rPr lang="en">
                          <a:highlight>
                            <a:schemeClr val="lt1"/>
                          </a:highlight>
                        </a:rPr>
                        <a:t>Ticket Price</a:t>
                      </a:r>
                      <a:endParaRPr>
                        <a:highlight>
                          <a:schemeClr val="lt1"/>
                        </a:highlight>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a:solidFill>
                            <a:schemeClr val="dk1"/>
                          </a:solidFill>
                          <a:highlight>
                            <a:schemeClr val="lt1"/>
                          </a:highlight>
                        </a:rPr>
                        <a:t>£39.99</a:t>
                      </a:r>
                      <a:endParaRPr>
                        <a:highlight>
                          <a:schemeClr val="lt1"/>
                        </a:highlight>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r>
            </a:tbl>
          </a:graphicData>
        </a:graphic>
      </p:graphicFrame>
      <p:sp>
        <p:nvSpPr>
          <p:cNvPr id="129" name="Google Shape;129;p19"/>
          <p:cNvSpPr/>
          <p:nvPr/>
        </p:nvSpPr>
        <p:spPr>
          <a:xfrm>
            <a:off x="4063800" y="3933325"/>
            <a:ext cx="6255600" cy="16605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30" name="Google Shape;130;p19"/>
          <p:cNvSpPr txBox="1"/>
          <p:nvPr/>
        </p:nvSpPr>
        <p:spPr>
          <a:xfrm>
            <a:off x="4095000" y="3780000"/>
            <a:ext cx="1870500" cy="2347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u="sng">
                <a:solidFill>
                  <a:schemeClr val="dk1"/>
                </a:solidFill>
                <a:latin typeface="Avenir"/>
                <a:ea typeface="Avenir"/>
                <a:cs typeface="Avenir"/>
                <a:sym typeface="Avenir"/>
              </a:rPr>
              <a:t>MERCHANDISE</a:t>
            </a:r>
            <a:br>
              <a:rPr b="1" lang="en">
                <a:solidFill>
                  <a:schemeClr val="dk1"/>
                </a:solidFill>
                <a:latin typeface="Avenir"/>
                <a:ea typeface="Avenir"/>
                <a:cs typeface="Avenir"/>
                <a:sym typeface="Avenir"/>
              </a:rPr>
            </a:br>
            <a:r>
              <a:rPr b="1" lang="en" sz="1000">
                <a:solidFill>
                  <a:schemeClr val="dk1"/>
                </a:solidFill>
                <a:latin typeface="Avenir"/>
                <a:ea typeface="Avenir"/>
                <a:cs typeface="Avenir"/>
                <a:sym typeface="Avenir"/>
              </a:rPr>
              <a:t>You purchase a range of items for sale at your event.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000">
                <a:solidFill>
                  <a:schemeClr val="dk1"/>
                </a:solidFill>
                <a:latin typeface="Avenir"/>
                <a:ea typeface="Avenir"/>
                <a:cs typeface="Avenir"/>
                <a:sym typeface="Avenir"/>
              </a:rPr>
              <a:t>Work out the total spend on each item and the income generated through sales.</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p:txBody>
      </p:sp>
      <p:graphicFrame>
        <p:nvGraphicFramePr>
          <p:cNvPr id="131" name="Google Shape;131;p19"/>
          <p:cNvGraphicFramePr/>
          <p:nvPr/>
        </p:nvGraphicFramePr>
        <p:xfrm>
          <a:off x="6447900" y="4070100"/>
          <a:ext cx="3000000" cy="3000000"/>
        </p:xfrm>
        <a:graphic>
          <a:graphicData uri="http://schemas.openxmlformats.org/drawingml/2006/table">
            <a:tbl>
              <a:tblPr>
                <a:noFill/>
                <a:tableStyleId>{0BC537E2-2E47-40D8-A80E-759C08153156}</a:tableStyleId>
              </a:tblPr>
              <a:tblGrid>
                <a:gridCol w="715000"/>
                <a:gridCol w="715000"/>
                <a:gridCol w="715000"/>
                <a:gridCol w="715000"/>
                <a:gridCol w="715000"/>
              </a:tblGrid>
              <a:tr h="335375">
                <a:tc>
                  <a:txBody>
                    <a:bodyPr/>
                    <a:lstStyle/>
                    <a:p>
                      <a:pPr indent="0" lvl="0" marL="0" rtl="0" algn="ctr">
                        <a:spcBef>
                          <a:spcPts val="0"/>
                        </a:spcBef>
                        <a:spcAft>
                          <a:spcPts val="0"/>
                        </a:spcAft>
                        <a:buNone/>
                      </a:pPr>
                      <a:r>
                        <a:rPr lang="en" sz="600"/>
                        <a:t>ITEM</a:t>
                      </a:r>
                      <a:endParaRPr sz="600"/>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600"/>
                        <a:t>AMOUNT PURCHASED</a:t>
                      </a:r>
                      <a:endParaRPr sz="600"/>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600">
                          <a:solidFill>
                            <a:schemeClr val="dk1"/>
                          </a:solidFill>
                        </a:rPr>
                        <a:t>COST PER UNIT</a:t>
                      </a:r>
                      <a:endParaRPr sz="600"/>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600">
                          <a:solidFill>
                            <a:schemeClr val="dk1"/>
                          </a:solidFill>
                        </a:rPr>
                        <a:t>SALE PRICE</a:t>
                      </a:r>
                      <a:endParaRPr sz="600">
                        <a:solidFill>
                          <a:schemeClr val="dk1"/>
                        </a:solidFill>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600">
                          <a:solidFill>
                            <a:schemeClr val="dk1"/>
                          </a:solidFill>
                        </a:rPr>
                        <a:t>PERCENT SOLD</a:t>
                      </a:r>
                      <a:endParaRPr sz="600">
                        <a:solidFill>
                          <a:schemeClr val="dk1"/>
                        </a:solidFill>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r>
              <a:tr h="335375">
                <a:tc>
                  <a:txBody>
                    <a:bodyPr/>
                    <a:lstStyle/>
                    <a:p>
                      <a:pPr indent="0" lvl="0" marL="0" rtl="0" algn="ctr">
                        <a:spcBef>
                          <a:spcPts val="0"/>
                        </a:spcBef>
                        <a:spcAft>
                          <a:spcPts val="0"/>
                        </a:spcAft>
                        <a:buNone/>
                      </a:pPr>
                      <a:r>
                        <a:rPr lang="en" sz="800"/>
                        <a:t>T SHIRT</a:t>
                      </a:r>
                      <a:endParaRPr sz="800"/>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800"/>
                        <a:t>500</a:t>
                      </a:r>
                      <a:endParaRPr sz="800"/>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800">
                          <a:solidFill>
                            <a:schemeClr val="dk1"/>
                          </a:solidFill>
                        </a:rPr>
                        <a:t>£7.99</a:t>
                      </a:r>
                      <a:endParaRPr sz="800">
                        <a:solidFill>
                          <a:schemeClr val="dk1"/>
                        </a:solidFill>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800">
                          <a:solidFill>
                            <a:schemeClr val="dk1"/>
                          </a:solidFill>
                        </a:rPr>
                        <a:t>£19.99</a:t>
                      </a:r>
                      <a:endParaRPr sz="800">
                        <a:solidFill>
                          <a:schemeClr val="dk1"/>
                        </a:solidFill>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800">
                          <a:solidFill>
                            <a:schemeClr val="dk1"/>
                          </a:solidFill>
                        </a:rPr>
                        <a:t>60%</a:t>
                      </a:r>
                      <a:endParaRPr sz="800">
                        <a:solidFill>
                          <a:schemeClr val="dk1"/>
                        </a:solidFill>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r>
              <a:tr h="335375">
                <a:tc>
                  <a:txBody>
                    <a:bodyPr/>
                    <a:lstStyle/>
                    <a:p>
                      <a:pPr indent="0" lvl="0" marL="0" rtl="0" algn="ctr">
                        <a:spcBef>
                          <a:spcPts val="0"/>
                        </a:spcBef>
                        <a:spcAft>
                          <a:spcPts val="0"/>
                        </a:spcAft>
                        <a:buNone/>
                      </a:pPr>
                      <a:r>
                        <a:rPr lang="en" sz="800"/>
                        <a:t>HOODIE</a:t>
                      </a:r>
                      <a:endParaRPr sz="800"/>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800"/>
                        <a:t>650</a:t>
                      </a:r>
                      <a:endParaRPr sz="800"/>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800">
                          <a:solidFill>
                            <a:schemeClr val="dk1"/>
                          </a:solidFill>
                        </a:rPr>
                        <a:t>£10.99</a:t>
                      </a:r>
                      <a:endParaRPr sz="800">
                        <a:solidFill>
                          <a:schemeClr val="dk1"/>
                        </a:solidFill>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800">
                          <a:solidFill>
                            <a:schemeClr val="dk1"/>
                          </a:solidFill>
                        </a:rPr>
                        <a:t>£25.99</a:t>
                      </a:r>
                      <a:endParaRPr sz="800">
                        <a:solidFill>
                          <a:schemeClr val="dk1"/>
                        </a:solidFill>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800">
                          <a:solidFill>
                            <a:schemeClr val="dk1"/>
                          </a:solidFill>
                        </a:rPr>
                        <a:t>70%</a:t>
                      </a:r>
                      <a:endParaRPr sz="800">
                        <a:solidFill>
                          <a:schemeClr val="dk1"/>
                        </a:solidFill>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r>
              <a:tr h="335375">
                <a:tc>
                  <a:txBody>
                    <a:bodyPr/>
                    <a:lstStyle/>
                    <a:p>
                      <a:pPr indent="0" lvl="0" marL="0" rtl="0" algn="ctr">
                        <a:spcBef>
                          <a:spcPts val="0"/>
                        </a:spcBef>
                        <a:spcAft>
                          <a:spcPts val="0"/>
                        </a:spcAft>
                        <a:buNone/>
                      </a:pPr>
                      <a:r>
                        <a:rPr lang="en" sz="800"/>
                        <a:t>FLAG</a:t>
                      </a:r>
                      <a:endParaRPr sz="800"/>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800"/>
                        <a:t>400</a:t>
                      </a:r>
                      <a:endParaRPr sz="800"/>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800">
                          <a:solidFill>
                            <a:schemeClr val="dk1"/>
                          </a:solidFill>
                        </a:rPr>
                        <a:t>£3.99</a:t>
                      </a:r>
                      <a:endParaRPr sz="800">
                        <a:solidFill>
                          <a:schemeClr val="dk1"/>
                        </a:solidFill>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800">
                          <a:solidFill>
                            <a:schemeClr val="dk1"/>
                          </a:solidFill>
                        </a:rPr>
                        <a:t>£12.99</a:t>
                      </a:r>
                      <a:endParaRPr sz="800">
                        <a:solidFill>
                          <a:schemeClr val="dk1"/>
                        </a:solidFill>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800">
                          <a:solidFill>
                            <a:schemeClr val="dk1"/>
                          </a:solidFill>
                        </a:rPr>
                        <a:t>45%</a:t>
                      </a:r>
                      <a:endParaRPr sz="800">
                        <a:solidFill>
                          <a:schemeClr val="dk1"/>
                        </a:solidFill>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r>
            </a:tbl>
          </a:graphicData>
        </a:graphic>
      </p:graphicFrame>
      <p:sp>
        <p:nvSpPr>
          <p:cNvPr id="132" name="Google Shape;132;p19"/>
          <p:cNvSpPr txBox="1"/>
          <p:nvPr/>
        </p:nvSpPr>
        <p:spPr>
          <a:xfrm>
            <a:off x="554575" y="4397650"/>
            <a:ext cx="3117300" cy="895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u="sng">
                <a:solidFill>
                  <a:schemeClr val="dk1"/>
                </a:solidFill>
                <a:latin typeface="Avenir"/>
                <a:ea typeface="Avenir"/>
                <a:cs typeface="Avenir"/>
                <a:sym typeface="Avenir"/>
              </a:rPr>
              <a:t>CROWDFUNDING</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a:solidFill>
                <a:schemeClr val="dk1"/>
              </a:solidFill>
              <a:latin typeface="Avenir"/>
              <a:ea typeface="Avenir"/>
              <a:cs typeface="Avenir"/>
              <a:sym typeface="Avenir"/>
            </a:endParaRPr>
          </a:p>
        </p:txBody>
      </p:sp>
      <p:graphicFrame>
        <p:nvGraphicFramePr>
          <p:cNvPr id="133" name="Google Shape;133;p19"/>
          <p:cNvGraphicFramePr/>
          <p:nvPr/>
        </p:nvGraphicFramePr>
        <p:xfrm>
          <a:off x="639100" y="5031050"/>
          <a:ext cx="3000000" cy="3000000"/>
        </p:xfrm>
        <a:graphic>
          <a:graphicData uri="http://schemas.openxmlformats.org/drawingml/2006/table">
            <a:tbl>
              <a:tblPr>
                <a:noFill/>
                <a:tableStyleId>{0BC537E2-2E47-40D8-A80E-759C08153156}</a:tableStyleId>
              </a:tblPr>
              <a:tblGrid>
                <a:gridCol w="1466675"/>
                <a:gridCol w="1466675"/>
              </a:tblGrid>
              <a:tr h="396200">
                <a:tc>
                  <a:txBody>
                    <a:bodyPr/>
                    <a:lstStyle/>
                    <a:p>
                      <a:pPr indent="0" lvl="0" marL="0" rtl="0" algn="l">
                        <a:spcBef>
                          <a:spcPts val="0"/>
                        </a:spcBef>
                        <a:spcAft>
                          <a:spcPts val="0"/>
                        </a:spcAft>
                        <a:buNone/>
                      </a:pPr>
                      <a:r>
                        <a:rPr lang="en">
                          <a:solidFill>
                            <a:schemeClr val="dk1"/>
                          </a:solidFill>
                        </a:rPr>
                        <a:t>Amount</a:t>
                      </a:r>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a:solidFill>
                            <a:schemeClr val="dk1"/>
                          </a:solidFill>
                        </a:rPr>
                        <a:t>£12000</a:t>
                      </a:r>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solidFill>
                      <a:schemeClr val="lt1"/>
                    </a:solidFill>
                  </a:tcPr>
                </a:tc>
              </a:tr>
            </a:tbl>
          </a:graphicData>
        </a:graphic>
      </p:graphicFrame>
      <p:pic>
        <p:nvPicPr>
          <p:cNvPr id="134" name="Google Shape;134;p19"/>
          <p:cNvPicPr preferRelativeResize="0"/>
          <p:nvPr/>
        </p:nvPicPr>
        <p:blipFill>
          <a:blip r:embed="rId3">
            <a:alphaModFix/>
          </a:blip>
          <a:stretch>
            <a:fillRect/>
          </a:stretch>
        </p:blipFill>
        <p:spPr>
          <a:xfrm>
            <a:off x="0" y="211"/>
            <a:ext cx="10691999" cy="755957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0"/>
          <p:cNvSpPr txBox="1"/>
          <p:nvPr/>
        </p:nvSpPr>
        <p:spPr>
          <a:xfrm>
            <a:off x="362600" y="313225"/>
            <a:ext cx="9634500" cy="55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7: TOURNAMENT BUDGETING</a:t>
            </a:r>
            <a:endParaRPr/>
          </a:p>
        </p:txBody>
      </p:sp>
      <p:sp>
        <p:nvSpPr>
          <p:cNvPr id="140" name="Google Shape;140;p20"/>
          <p:cNvSpPr/>
          <p:nvPr/>
        </p:nvSpPr>
        <p:spPr>
          <a:xfrm>
            <a:off x="3852750" y="1932021"/>
            <a:ext cx="2986500" cy="39666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20"/>
          <p:cNvSpPr txBox="1"/>
          <p:nvPr/>
        </p:nvSpPr>
        <p:spPr>
          <a:xfrm>
            <a:off x="3852750" y="2008725"/>
            <a:ext cx="2686500" cy="1059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u="sng">
                <a:solidFill>
                  <a:schemeClr val="dk1"/>
                </a:solidFill>
                <a:latin typeface="Avenir"/>
                <a:ea typeface="Avenir"/>
                <a:cs typeface="Avenir"/>
                <a:sym typeface="Avenir"/>
              </a:rPr>
              <a:t>Tournament Operations</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Avenir"/>
                <a:ea typeface="Avenir"/>
                <a:cs typeface="Avenir"/>
                <a:sym typeface="Avenir"/>
              </a:rPr>
              <a:t>RATES PER 1X PERSON OR SERVICE</a:t>
            </a:r>
            <a:endParaRPr b="1" sz="1200">
              <a:solidFill>
                <a:schemeClr val="dk1"/>
              </a:solidFill>
              <a:latin typeface="Avenir"/>
              <a:ea typeface="Avenir"/>
              <a:cs typeface="Avenir"/>
              <a:sym typeface="Avenir"/>
            </a:endParaRPr>
          </a:p>
          <a:p>
            <a:pPr indent="0" lvl="0" marL="45720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p:txBody>
      </p:sp>
      <p:sp>
        <p:nvSpPr>
          <p:cNvPr id="142" name="Google Shape;142;p20"/>
          <p:cNvSpPr/>
          <p:nvPr/>
        </p:nvSpPr>
        <p:spPr>
          <a:xfrm>
            <a:off x="7054150" y="1909875"/>
            <a:ext cx="2986500" cy="39666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20"/>
          <p:cNvSpPr txBox="1"/>
          <p:nvPr/>
        </p:nvSpPr>
        <p:spPr>
          <a:xfrm>
            <a:off x="7054150" y="1982000"/>
            <a:ext cx="2686500" cy="849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u="sng">
                <a:solidFill>
                  <a:schemeClr val="dk1"/>
                </a:solidFill>
                <a:latin typeface="Avenir"/>
                <a:ea typeface="Avenir"/>
                <a:cs typeface="Avenir"/>
                <a:sym typeface="Avenir"/>
              </a:rPr>
              <a:t>Broadcast Operations</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100">
                <a:solidFill>
                  <a:schemeClr val="dk1"/>
                </a:solidFill>
                <a:latin typeface="Avenir"/>
                <a:ea typeface="Avenir"/>
                <a:cs typeface="Avenir"/>
                <a:sym typeface="Avenir"/>
              </a:rPr>
              <a:t>RATES PER 1X PERSON OR SERVICE</a:t>
            </a:r>
            <a:endParaRPr b="1" u="sng">
              <a:solidFill>
                <a:schemeClr val="dk1"/>
              </a:solidFill>
              <a:latin typeface="Avenir"/>
              <a:ea typeface="Avenir"/>
              <a:cs typeface="Avenir"/>
              <a:sym typeface="Avenir"/>
            </a:endParaRPr>
          </a:p>
        </p:txBody>
      </p:sp>
      <p:sp>
        <p:nvSpPr>
          <p:cNvPr id="144" name="Google Shape;144;p20"/>
          <p:cNvSpPr/>
          <p:nvPr/>
        </p:nvSpPr>
        <p:spPr>
          <a:xfrm>
            <a:off x="651350" y="1932021"/>
            <a:ext cx="2986500" cy="39666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20"/>
          <p:cNvSpPr txBox="1"/>
          <p:nvPr/>
        </p:nvSpPr>
        <p:spPr>
          <a:xfrm>
            <a:off x="651350" y="2008725"/>
            <a:ext cx="2686500" cy="849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u="sng">
                <a:solidFill>
                  <a:schemeClr val="dk1"/>
                </a:solidFill>
                <a:latin typeface="Avenir"/>
                <a:ea typeface="Avenir"/>
                <a:cs typeface="Avenir"/>
                <a:sym typeface="Avenir"/>
              </a:rPr>
              <a:t>Ads / Marketing / Support</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100">
                <a:solidFill>
                  <a:schemeClr val="dk1"/>
                </a:solidFill>
                <a:latin typeface="Avenir"/>
                <a:ea typeface="Avenir"/>
                <a:cs typeface="Avenir"/>
                <a:sym typeface="Avenir"/>
              </a:rPr>
              <a:t>RATES PER 1X PERSON OR SERVICE</a:t>
            </a:r>
            <a:endParaRPr b="1" sz="1300" u="sng">
              <a:solidFill>
                <a:schemeClr val="dk1"/>
              </a:solidFill>
              <a:latin typeface="Avenir"/>
              <a:ea typeface="Avenir"/>
              <a:cs typeface="Avenir"/>
              <a:sym typeface="Avenir"/>
            </a:endParaRPr>
          </a:p>
        </p:txBody>
      </p:sp>
      <p:graphicFrame>
        <p:nvGraphicFramePr>
          <p:cNvPr id="146" name="Google Shape;146;p20"/>
          <p:cNvGraphicFramePr/>
          <p:nvPr/>
        </p:nvGraphicFramePr>
        <p:xfrm>
          <a:off x="7204150" y="3198700"/>
          <a:ext cx="3000000" cy="3000000"/>
        </p:xfrm>
        <a:graphic>
          <a:graphicData uri="http://schemas.openxmlformats.org/drawingml/2006/table">
            <a:tbl>
              <a:tblPr>
                <a:noFill/>
                <a:tableStyleId>{C50922B6-B891-4A31-97FD-546173A2F00F}</a:tableStyleId>
              </a:tblPr>
              <a:tblGrid>
                <a:gridCol w="1829025"/>
                <a:gridCol w="857475"/>
              </a:tblGrid>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BROADCAST DIRECTOR(S)</a:t>
                      </a:r>
                      <a:endParaRPr b="1" sz="1000">
                        <a:latin typeface="Avenir"/>
                        <a:ea typeface="Avenir"/>
                        <a:cs typeface="Avenir"/>
                        <a:sym typeface="Avenir"/>
                      </a:endParaRPr>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£2,500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BROADCAST ENGINEER(S)</a:t>
                      </a:r>
                      <a:endParaRPr b="1" sz="1000">
                        <a:latin typeface="Avenir"/>
                        <a:ea typeface="Avenir"/>
                        <a:cs typeface="Avenir"/>
                        <a:sym typeface="Avenir"/>
                      </a:endParaRPr>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£1,500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PRODUCER(S)</a:t>
                      </a:r>
                      <a:endParaRPr b="1" sz="1000">
                        <a:latin typeface="Avenir"/>
                        <a:ea typeface="Avenir"/>
                        <a:cs typeface="Avenir"/>
                        <a:sym typeface="Avenir"/>
                      </a:endParaRPr>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£1,500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GRAPHICS</a:t>
                      </a:r>
                      <a:endParaRPr b="1" sz="1000">
                        <a:latin typeface="Avenir"/>
                        <a:ea typeface="Avenir"/>
                        <a:cs typeface="Avenir"/>
                        <a:sym typeface="Avenir"/>
                      </a:endParaRPr>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£1,000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OBSERVER(S)</a:t>
                      </a:r>
                      <a:endParaRPr b="1" sz="1000">
                        <a:latin typeface="Avenir"/>
                        <a:ea typeface="Avenir"/>
                        <a:cs typeface="Avenir"/>
                        <a:sym typeface="Avenir"/>
                      </a:endParaRPr>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£500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CAMERA OPS</a:t>
                      </a:r>
                      <a:endParaRPr b="1" sz="1000">
                        <a:latin typeface="Avenir"/>
                        <a:ea typeface="Avenir"/>
                        <a:cs typeface="Avenir"/>
                        <a:sym typeface="Avenir"/>
                      </a:endParaRPr>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£1,200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IT TECHNICIAN</a:t>
                      </a:r>
                      <a:endParaRPr b="1" sz="1000">
                        <a:latin typeface="Avenir"/>
                        <a:ea typeface="Avenir"/>
                        <a:cs typeface="Avenir"/>
                        <a:sym typeface="Avenir"/>
                      </a:endParaRPr>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£2,000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SOUND ENGINEER(S)</a:t>
                      </a:r>
                      <a:endParaRPr b="1" sz="1000">
                        <a:latin typeface="Avenir"/>
                        <a:ea typeface="Avenir"/>
                        <a:cs typeface="Avenir"/>
                        <a:sym typeface="Avenir"/>
                      </a:endParaRPr>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£750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LIGHTING ENGINEER(S)</a:t>
                      </a:r>
                      <a:endParaRPr b="1" sz="1000">
                        <a:latin typeface="Avenir"/>
                        <a:ea typeface="Avenir"/>
                        <a:cs typeface="Avenir"/>
                        <a:sym typeface="Avenir"/>
                      </a:endParaRPr>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£750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 </a:t>
                      </a:r>
                      <a:r>
                        <a:rPr b="1" lang="en" sz="1000">
                          <a:latin typeface="Avenir"/>
                          <a:ea typeface="Avenir"/>
                          <a:cs typeface="Avenir"/>
                          <a:sym typeface="Avenir"/>
                        </a:rPr>
                        <a:t>HOST(S)</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£3,000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 </a:t>
                      </a:r>
                      <a:r>
                        <a:rPr b="1" lang="en" sz="1000">
                          <a:latin typeface="Avenir"/>
                          <a:ea typeface="Avenir"/>
                          <a:cs typeface="Avenir"/>
                          <a:sym typeface="Avenir"/>
                        </a:rPr>
                        <a:t>CASTER(S)</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£1,500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bl>
          </a:graphicData>
        </a:graphic>
      </p:graphicFrame>
      <p:graphicFrame>
        <p:nvGraphicFramePr>
          <p:cNvPr id="147" name="Google Shape;147;p20"/>
          <p:cNvGraphicFramePr/>
          <p:nvPr/>
        </p:nvGraphicFramePr>
        <p:xfrm>
          <a:off x="4017300" y="3198700"/>
          <a:ext cx="3000000" cy="3000000"/>
        </p:xfrm>
        <a:graphic>
          <a:graphicData uri="http://schemas.openxmlformats.org/drawingml/2006/table">
            <a:tbl>
              <a:tblPr>
                <a:noFill/>
                <a:tableStyleId>{C50922B6-B891-4A31-97FD-546173A2F00F}</a:tableStyleId>
              </a:tblPr>
              <a:tblGrid>
                <a:gridCol w="1707475"/>
                <a:gridCol w="939125"/>
              </a:tblGrid>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ADMIN(S)</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£750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9550">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EVENT MANAGER(S)</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£2,000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TALENT MANAGER(S)</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£1,500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PLAYER MANAGERS(S)</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£1,000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MODERATOR(S)</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£250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SECURITY</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£2,500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VENUE HIRE</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£5,000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VENUE </a:t>
                      </a:r>
                      <a:r>
                        <a:rPr b="1" lang="en" sz="1000">
                          <a:latin typeface="Avenir"/>
                          <a:ea typeface="Avenir"/>
                          <a:cs typeface="Avenir"/>
                          <a:sym typeface="Avenir"/>
                        </a:rPr>
                        <a:t>COORDINATOR</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£1,500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lang="en" sz="1000">
                          <a:latin typeface="Avenir"/>
                          <a:ea typeface="Avenir"/>
                          <a:cs typeface="Avenir"/>
                          <a:sym typeface="Avenir"/>
                        </a:rPr>
                        <a:t>COMPUTER  RENTAL</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b="1" lang="en" sz="1000">
                          <a:latin typeface="Avenir"/>
                          <a:ea typeface="Avenir"/>
                          <a:cs typeface="Avenir"/>
                          <a:sym typeface="Avenir"/>
                        </a:rPr>
                        <a:t>£5,000</a:t>
                      </a:r>
                      <a:endParaRPr b="1" sz="1000">
                        <a:latin typeface="Avenir"/>
                        <a:ea typeface="Avenir"/>
                        <a:cs typeface="Avenir"/>
                        <a:sym typeface="Avenir"/>
                      </a:endParaRPr>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bl>
          </a:graphicData>
        </a:graphic>
      </p:graphicFrame>
      <p:graphicFrame>
        <p:nvGraphicFramePr>
          <p:cNvPr id="148" name="Google Shape;148;p20"/>
          <p:cNvGraphicFramePr/>
          <p:nvPr/>
        </p:nvGraphicFramePr>
        <p:xfrm>
          <a:off x="758600" y="3198700"/>
          <a:ext cx="3000000" cy="3000000"/>
        </p:xfrm>
        <a:graphic>
          <a:graphicData uri="http://schemas.openxmlformats.org/drawingml/2006/table">
            <a:tbl>
              <a:tblPr>
                <a:noFill/>
                <a:tableStyleId>{C50922B6-B891-4A31-97FD-546173A2F00F}</a:tableStyleId>
              </a:tblPr>
              <a:tblGrid>
                <a:gridCol w="2093000"/>
                <a:gridCol w="593500"/>
              </a:tblGrid>
              <a:tr h="200025">
                <a:tc>
                  <a:txBody>
                    <a:bodyPr/>
                    <a:lstStyle/>
                    <a:p>
                      <a:pPr indent="0" lvl="0" marL="0" rtl="0" algn="l">
                        <a:lnSpc>
                          <a:spcPct val="115000"/>
                        </a:lnSpc>
                        <a:spcBef>
                          <a:spcPts val="0"/>
                        </a:spcBef>
                        <a:spcAft>
                          <a:spcPts val="0"/>
                        </a:spcAft>
                        <a:buNone/>
                      </a:pPr>
                      <a:r>
                        <a:rPr lang="en" sz="1000"/>
                        <a:t>PARTNERSHIPS MANAGER(S)</a:t>
                      </a:r>
                      <a:endParaRPr sz="1000"/>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lang="en" sz="1000"/>
                        <a:t>£2,000</a:t>
                      </a:r>
                      <a:endParaRPr sz="1000"/>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lang="en" sz="1000"/>
                        <a:t>SALES MANAGER(S)</a:t>
                      </a:r>
                      <a:endParaRPr sz="1000"/>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lang="en" sz="1000"/>
                        <a:t>£1,800</a:t>
                      </a:r>
                      <a:endParaRPr sz="1000"/>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lang="en" sz="1000"/>
                        <a:t>MARKETING MANAGER(S)</a:t>
                      </a:r>
                      <a:endParaRPr sz="1000"/>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lang="en" sz="1000"/>
                        <a:t>£1,800</a:t>
                      </a:r>
                      <a:endParaRPr sz="1000"/>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lang="en" sz="1000"/>
                        <a:t>SOCIAL MEDIA OPERATOR(S)</a:t>
                      </a:r>
                      <a:endParaRPr sz="1000"/>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lang="en" sz="1000"/>
                        <a:t>£600</a:t>
                      </a:r>
                      <a:endParaRPr sz="1000"/>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51450">
                <a:tc>
                  <a:txBody>
                    <a:bodyPr/>
                    <a:lstStyle/>
                    <a:p>
                      <a:pPr indent="0" lvl="0" marL="0" rtl="0" algn="l">
                        <a:lnSpc>
                          <a:spcPct val="115000"/>
                        </a:lnSpc>
                        <a:spcBef>
                          <a:spcPts val="0"/>
                        </a:spcBef>
                        <a:spcAft>
                          <a:spcPts val="0"/>
                        </a:spcAft>
                        <a:buNone/>
                      </a:pPr>
                      <a:r>
                        <a:rPr lang="en" sz="1000"/>
                        <a:t>GRAPHICS</a:t>
                      </a:r>
                      <a:endParaRPr sz="1000"/>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lang="en" sz="1000"/>
                        <a:t>£1,000</a:t>
                      </a:r>
                      <a:endParaRPr sz="1000"/>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lang="en" sz="1000"/>
                        <a:t>PHOTOGRAPHER(S)</a:t>
                      </a:r>
                      <a:endParaRPr sz="1000"/>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lang="en" sz="1000"/>
                        <a:t>£600</a:t>
                      </a:r>
                      <a:endParaRPr sz="1000"/>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lang="en" sz="1000"/>
                        <a:t>VIDEOGRAPHER(S)</a:t>
                      </a:r>
                      <a:endParaRPr sz="1000"/>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lang="en" sz="1000"/>
                        <a:t>£600</a:t>
                      </a:r>
                      <a:endParaRPr sz="1000"/>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lang="en" sz="1000"/>
                        <a:t>JOURNALIST(S)</a:t>
                      </a:r>
                      <a:endParaRPr sz="1000"/>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lang="en" sz="1000"/>
                        <a:t>£600</a:t>
                      </a:r>
                      <a:endParaRPr sz="1000"/>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lang="en" sz="1000"/>
                        <a:t>ACCOUNTANT(S)</a:t>
                      </a:r>
                      <a:endParaRPr sz="1000"/>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lang="en" sz="1000"/>
                        <a:t>£2,000</a:t>
                      </a:r>
                      <a:endParaRPr sz="1000"/>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51450">
                <a:tc>
                  <a:txBody>
                    <a:bodyPr/>
                    <a:lstStyle/>
                    <a:p>
                      <a:pPr indent="0" lvl="0" marL="0" rtl="0" algn="l">
                        <a:lnSpc>
                          <a:spcPct val="115000"/>
                        </a:lnSpc>
                        <a:spcBef>
                          <a:spcPts val="0"/>
                        </a:spcBef>
                        <a:spcAft>
                          <a:spcPts val="0"/>
                        </a:spcAft>
                        <a:buNone/>
                      </a:pPr>
                      <a:r>
                        <a:rPr lang="en" sz="1000"/>
                        <a:t>LEGAL</a:t>
                      </a:r>
                      <a:endParaRPr sz="1000"/>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lang="en" sz="1000"/>
                        <a:t>£2,000</a:t>
                      </a:r>
                      <a:endParaRPr sz="1000"/>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r h="251450">
                <a:tc>
                  <a:txBody>
                    <a:bodyPr/>
                    <a:lstStyle/>
                    <a:p>
                      <a:pPr indent="0" lvl="0" marL="0" rtl="0" algn="l">
                        <a:lnSpc>
                          <a:spcPct val="115000"/>
                        </a:lnSpc>
                        <a:spcBef>
                          <a:spcPts val="0"/>
                        </a:spcBef>
                        <a:spcAft>
                          <a:spcPts val="0"/>
                        </a:spcAft>
                        <a:buNone/>
                      </a:pPr>
                      <a:r>
                        <a:rPr lang="en" sz="1000"/>
                        <a:t>INSURANCE</a:t>
                      </a:r>
                      <a:endParaRPr sz="1000"/>
                    </a:p>
                  </a:txBody>
                  <a:tcPr marT="19050" marB="19050" marR="91425" marL="9142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c>
                  <a:txBody>
                    <a:bodyPr/>
                    <a:lstStyle/>
                    <a:p>
                      <a:pPr indent="0" lvl="0" marL="0" rtl="0" algn="ctr">
                        <a:lnSpc>
                          <a:spcPct val="115000"/>
                        </a:lnSpc>
                        <a:spcBef>
                          <a:spcPts val="0"/>
                        </a:spcBef>
                        <a:spcAft>
                          <a:spcPts val="0"/>
                        </a:spcAft>
                        <a:buNone/>
                      </a:pPr>
                      <a:r>
                        <a:rPr lang="en" sz="1000"/>
                        <a:t>£3,000</a:t>
                      </a:r>
                      <a:endParaRPr sz="1000"/>
                    </a:p>
                  </a:txBody>
                  <a:tcPr marT="19050" marB="19050" marR="28575" marL="28575" anchor="b">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chemeClr val="lt1"/>
                    </a:solidFill>
                  </a:tcPr>
                </a:tc>
              </a:tr>
            </a:tbl>
          </a:graphicData>
        </a:graphic>
      </p:graphicFrame>
      <p:sp>
        <p:nvSpPr>
          <p:cNvPr id="149" name="Google Shape;149;p20"/>
          <p:cNvSpPr txBox="1"/>
          <p:nvPr/>
        </p:nvSpPr>
        <p:spPr>
          <a:xfrm>
            <a:off x="412575" y="1008025"/>
            <a:ext cx="4723500" cy="928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BRIEF - PERSONNEL AND SERVICES GUIDE</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a:solidFill>
                <a:schemeClr val="dk1"/>
              </a:solidFill>
              <a:latin typeface="Avenir"/>
              <a:ea typeface="Avenir"/>
              <a:cs typeface="Avenir"/>
              <a:sym typeface="Avenir"/>
            </a:endParaRPr>
          </a:p>
        </p:txBody>
      </p:sp>
      <p:pic>
        <p:nvPicPr>
          <p:cNvPr id="150" name="Google Shape;150;p20"/>
          <p:cNvPicPr preferRelativeResize="0"/>
          <p:nvPr/>
        </p:nvPicPr>
        <p:blipFill>
          <a:blip r:embed="rId3">
            <a:alphaModFix/>
          </a:blip>
          <a:stretch>
            <a:fillRect/>
          </a:stretch>
        </p:blipFill>
        <p:spPr>
          <a:xfrm>
            <a:off x="0" y="211"/>
            <a:ext cx="10691999" cy="755957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1"/>
          <p:cNvSpPr/>
          <p:nvPr/>
        </p:nvSpPr>
        <p:spPr>
          <a:xfrm>
            <a:off x="362600" y="1000475"/>
            <a:ext cx="5323200" cy="51357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21"/>
          <p:cNvSpPr txBox="1"/>
          <p:nvPr/>
        </p:nvSpPr>
        <p:spPr>
          <a:xfrm>
            <a:off x="362600" y="313225"/>
            <a:ext cx="9634500" cy="55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7: TOURNAMENT BUDGETING</a:t>
            </a:r>
            <a:endParaRPr/>
          </a:p>
        </p:txBody>
      </p:sp>
      <p:sp>
        <p:nvSpPr>
          <p:cNvPr id="157" name="Google Shape;157;p21"/>
          <p:cNvSpPr txBox="1"/>
          <p:nvPr/>
        </p:nvSpPr>
        <p:spPr>
          <a:xfrm>
            <a:off x="412575" y="1008025"/>
            <a:ext cx="5035800" cy="5532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800" u="sng">
                <a:solidFill>
                  <a:schemeClr val="dk1"/>
                </a:solidFill>
                <a:latin typeface="Avenir"/>
                <a:ea typeface="Avenir"/>
                <a:cs typeface="Avenir"/>
                <a:sym typeface="Avenir"/>
              </a:rPr>
              <a:t>SPREADSHEET GUIDANCE</a:t>
            </a:r>
            <a:endParaRPr b="1" sz="1800"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800"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450">
                <a:solidFill>
                  <a:schemeClr val="dk1"/>
                </a:solidFill>
                <a:latin typeface="Avenir"/>
                <a:ea typeface="Avenir"/>
                <a:cs typeface="Avenir"/>
                <a:sym typeface="Avenir"/>
              </a:rPr>
              <a:t>It is assumed that learners have had some experience of spreadsheets at KS3 level and therefore know how to use cell references, fill colours, and borders, and are familiar with the basic functions, e.g. SUM, AVERAGE, MAX, and MIN.  </a:t>
            </a:r>
            <a:endParaRPr b="1" sz="145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45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450">
                <a:solidFill>
                  <a:schemeClr val="dk1"/>
                </a:solidFill>
                <a:latin typeface="Avenir"/>
                <a:ea typeface="Avenir"/>
                <a:cs typeface="Avenir"/>
                <a:sym typeface="Avenir"/>
              </a:rPr>
              <a:t>If a learner is confident in their ability to create the spreadsheet from a new blank document, allow them to do so following the same ruleset for the activity.</a:t>
            </a:r>
            <a:endParaRPr b="1" sz="145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45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800" u="sng">
                <a:solidFill>
                  <a:schemeClr val="dk1"/>
                </a:solidFill>
                <a:latin typeface="Avenir"/>
                <a:ea typeface="Avenir"/>
                <a:cs typeface="Avenir"/>
                <a:sym typeface="Avenir"/>
              </a:rPr>
              <a:t>Ticket Sales Calculator</a:t>
            </a:r>
            <a:endParaRPr b="1" sz="1800"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800"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450">
                <a:solidFill>
                  <a:schemeClr val="dk1"/>
                </a:solidFill>
                <a:latin typeface="Avenir"/>
                <a:ea typeface="Avenir"/>
                <a:cs typeface="Avenir"/>
                <a:sym typeface="Avenir"/>
              </a:rPr>
              <a:t>Learners will create a </a:t>
            </a:r>
            <a:r>
              <a:rPr b="1" lang="en" sz="1450">
                <a:solidFill>
                  <a:schemeClr val="dk1"/>
                </a:solidFill>
                <a:latin typeface="Avenir"/>
                <a:ea typeface="Avenir"/>
                <a:cs typeface="Avenir"/>
                <a:sym typeface="Avenir"/>
              </a:rPr>
              <a:t>formula</a:t>
            </a:r>
            <a:r>
              <a:rPr b="1" lang="en" sz="1450">
                <a:solidFill>
                  <a:schemeClr val="dk1"/>
                </a:solidFill>
                <a:latin typeface="Avenir"/>
                <a:ea typeface="Avenir"/>
                <a:cs typeface="Avenir"/>
                <a:sym typeface="Avenir"/>
              </a:rPr>
              <a:t> to calculate the percentage of tickets sold in reference to the arena capacity outlined on the income guide.  It will then be calculated against the ticket price given a total revenue for ticket sales. </a:t>
            </a:r>
            <a:endParaRPr sz="18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45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450">
              <a:solidFill>
                <a:schemeClr val="dk1"/>
              </a:solidFill>
              <a:latin typeface="Avenir"/>
              <a:ea typeface="Avenir"/>
              <a:cs typeface="Avenir"/>
              <a:sym typeface="Avenir"/>
            </a:endParaRPr>
          </a:p>
        </p:txBody>
      </p:sp>
      <p:pic>
        <p:nvPicPr>
          <p:cNvPr id="158" name="Google Shape;158;p21"/>
          <p:cNvPicPr preferRelativeResize="0"/>
          <p:nvPr/>
        </p:nvPicPr>
        <p:blipFill>
          <a:blip r:embed="rId3">
            <a:alphaModFix/>
          </a:blip>
          <a:stretch>
            <a:fillRect/>
          </a:stretch>
        </p:blipFill>
        <p:spPr>
          <a:xfrm>
            <a:off x="6363050" y="933050"/>
            <a:ext cx="2327850" cy="2064325"/>
          </a:xfrm>
          <a:prstGeom prst="rect">
            <a:avLst/>
          </a:prstGeom>
          <a:noFill/>
          <a:ln>
            <a:noFill/>
          </a:ln>
        </p:spPr>
      </p:pic>
      <p:cxnSp>
        <p:nvCxnSpPr>
          <p:cNvPr id="159" name="Google Shape;159;p21"/>
          <p:cNvCxnSpPr/>
          <p:nvPr/>
        </p:nvCxnSpPr>
        <p:spPr>
          <a:xfrm>
            <a:off x="8697350" y="2327825"/>
            <a:ext cx="262500" cy="0"/>
          </a:xfrm>
          <a:prstGeom prst="straightConnector1">
            <a:avLst/>
          </a:prstGeom>
          <a:noFill/>
          <a:ln cap="flat" cmpd="sng" w="19050">
            <a:solidFill>
              <a:schemeClr val="dk2"/>
            </a:solidFill>
            <a:prstDash val="solid"/>
            <a:round/>
            <a:headEnd len="med" w="med" type="none"/>
            <a:tailEnd len="med" w="med" type="none"/>
          </a:ln>
        </p:spPr>
      </p:cxnSp>
      <p:cxnSp>
        <p:nvCxnSpPr>
          <p:cNvPr id="160" name="Google Shape;160;p21"/>
          <p:cNvCxnSpPr/>
          <p:nvPr/>
        </p:nvCxnSpPr>
        <p:spPr>
          <a:xfrm>
            <a:off x="8953250" y="2327825"/>
            <a:ext cx="0" cy="1199400"/>
          </a:xfrm>
          <a:prstGeom prst="straightConnector1">
            <a:avLst/>
          </a:prstGeom>
          <a:noFill/>
          <a:ln cap="flat" cmpd="sng" w="19050">
            <a:solidFill>
              <a:schemeClr val="dk2"/>
            </a:solidFill>
            <a:prstDash val="solid"/>
            <a:round/>
            <a:headEnd len="med" w="med" type="none"/>
            <a:tailEnd len="med" w="med" type="none"/>
          </a:ln>
        </p:spPr>
      </p:cxnSp>
      <p:graphicFrame>
        <p:nvGraphicFramePr>
          <p:cNvPr id="161" name="Google Shape;161;p21"/>
          <p:cNvGraphicFramePr/>
          <p:nvPr/>
        </p:nvGraphicFramePr>
        <p:xfrm>
          <a:off x="6837550" y="3159435"/>
          <a:ext cx="3000000" cy="3000000"/>
        </p:xfrm>
        <a:graphic>
          <a:graphicData uri="http://schemas.openxmlformats.org/drawingml/2006/table">
            <a:tbl>
              <a:tblPr>
                <a:noFill/>
                <a:tableStyleId>{0BC537E2-2E47-40D8-A80E-759C08153156}</a:tableStyleId>
              </a:tblPr>
              <a:tblGrid>
                <a:gridCol w="1750300"/>
                <a:gridCol w="1750300"/>
              </a:tblGrid>
              <a:tr h="428450">
                <a:tc>
                  <a:txBody>
                    <a:bodyPr/>
                    <a:lstStyle/>
                    <a:p>
                      <a:pPr indent="0" lvl="0" marL="0" rtl="0" algn="l">
                        <a:spcBef>
                          <a:spcPts val="0"/>
                        </a:spcBef>
                        <a:spcAft>
                          <a:spcPts val="0"/>
                        </a:spcAft>
                        <a:buNone/>
                      </a:pPr>
                      <a:r>
                        <a:rPr b="1" lang="en" sz="1300">
                          <a:latin typeface="Roboto"/>
                          <a:ea typeface="Roboto"/>
                          <a:cs typeface="Roboto"/>
                          <a:sym typeface="Roboto"/>
                        </a:rPr>
                        <a:t>CELL REFERENCE </a:t>
                      </a:r>
                      <a:endParaRPr b="1" sz="1300">
                        <a:latin typeface="Roboto"/>
                        <a:ea typeface="Roboto"/>
                        <a:cs typeface="Roboto"/>
                        <a:sym typeface="Roboto"/>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rgbClr val="F3F3F3"/>
                    </a:solidFill>
                  </a:tcPr>
                </a:tc>
                <a:tc>
                  <a:txBody>
                    <a:bodyPr/>
                    <a:lstStyle/>
                    <a:p>
                      <a:pPr indent="0" lvl="0" marL="0" rtl="0" algn="ctr">
                        <a:spcBef>
                          <a:spcPts val="0"/>
                        </a:spcBef>
                        <a:spcAft>
                          <a:spcPts val="0"/>
                        </a:spcAft>
                        <a:buClr>
                          <a:schemeClr val="dk1"/>
                        </a:buClr>
                        <a:buSzPts val="1100"/>
                        <a:buFont typeface="Arial"/>
                        <a:buNone/>
                      </a:pPr>
                      <a:r>
                        <a:rPr b="1" lang="en" sz="1300">
                          <a:solidFill>
                            <a:schemeClr val="dk1"/>
                          </a:solidFill>
                          <a:latin typeface="Roboto"/>
                          <a:ea typeface="Roboto"/>
                          <a:cs typeface="Roboto"/>
                          <a:sym typeface="Roboto"/>
                        </a:rPr>
                        <a:t>=SUM(</a:t>
                      </a:r>
                      <a:r>
                        <a:rPr b="1" lang="en" sz="1300">
                          <a:solidFill>
                            <a:srgbClr val="FF0000"/>
                          </a:solidFill>
                          <a:latin typeface="Roboto"/>
                          <a:ea typeface="Roboto"/>
                          <a:cs typeface="Roboto"/>
                          <a:sym typeface="Roboto"/>
                        </a:rPr>
                        <a:t>K38</a:t>
                      </a:r>
                      <a:r>
                        <a:rPr b="1" lang="en" sz="1300">
                          <a:solidFill>
                            <a:schemeClr val="dk1"/>
                          </a:solidFill>
                          <a:latin typeface="Roboto"/>
                          <a:ea typeface="Roboto"/>
                          <a:cs typeface="Roboto"/>
                          <a:sym typeface="Roboto"/>
                        </a:rPr>
                        <a:t>)*</a:t>
                      </a:r>
                      <a:r>
                        <a:rPr b="1" lang="en" sz="1300">
                          <a:solidFill>
                            <a:srgbClr val="0000FF"/>
                          </a:solidFill>
                          <a:latin typeface="Roboto"/>
                          <a:ea typeface="Roboto"/>
                          <a:cs typeface="Roboto"/>
                          <a:sym typeface="Roboto"/>
                        </a:rPr>
                        <a:t>K37</a:t>
                      </a:r>
                      <a:endParaRPr b="1" sz="1300">
                        <a:solidFill>
                          <a:srgbClr val="0000FF"/>
                        </a:solidFill>
                        <a:latin typeface="Roboto"/>
                        <a:ea typeface="Roboto"/>
                        <a:cs typeface="Roboto"/>
                        <a:sym typeface="Roboto"/>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rgbClr val="F3F3F3"/>
                    </a:solidFill>
                  </a:tcPr>
                </a:tc>
              </a:tr>
              <a:tr h="458400">
                <a:tc>
                  <a:txBody>
                    <a:bodyPr/>
                    <a:lstStyle/>
                    <a:p>
                      <a:pPr indent="0" lvl="0" marL="0" rtl="0" algn="l">
                        <a:spcBef>
                          <a:spcPts val="0"/>
                        </a:spcBef>
                        <a:spcAft>
                          <a:spcPts val="0"/>
                        </a:spcAft>
                        <a:buNone/>
                      </a:pPr>
                      <a:r>
                        <a:rPr b="1" lang="en" sz="1300">
                          <a:latin typeface="Roboto"/>
                          <a:ea typeface="Roboto"/>
                          <a:cs typeface="Roboto"/>
                          <a:sym typeface="Roboto"/>
                        </a:rPr>
                        <a:t>CELL CALCULATING</a:t>
                      </a:r>
                      <a:endParaRPr b="1" sz="1300">
                        <a:latin typeface="Roboto"/>
                        <a:ea typeface="Roboto"/>
                        <a:cs typeface="Roboto"/>
                        <a:sym typeface="Roboto"/>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rgbClr val="F3F3F3"/>
                    </a:solidFill>
                  </a:tcPr>
                </a:tc>
                <a:tc>
                  <a:txBody>
                    <a:bodyPr/>
                    <a:lstStyle/>
                    <a:p>
                      <a:pPr indent="0" lvl="0" marL="0" rtl="0" algn="ctr">
                        <a:spcBef>
                          <a:spcPts val="0"/>
                        </a:spcBef>
                        <a:spcAft>
                          <a:spcPts val="0"/>
                        </a:spcAft>
                        <a:buClr>
                          <a:schemeClr val="dk1"/>
                        </a:buClr>
                        <a:buSzPts val="1100"/>
                        <a:buFont typeface="Arial"/>
                        <a:buNone/>
                      </a:pPr>
                      <a:r>
                        <a:rPr b="1" lang="en" sz="1300">
                          <a:solidFill>
                            <a:schemeClr val="dk1"/>
                          </a:solidFill>
                          <a:latin typeface="Roboto"/>
                          <a:ea typeface="Roboto"/>
                          <a:cs typeface="Roboto"/>
                          <a:sym typeface="Roboto"/>
                        </a:rPr>
                        <a:t>=SUM(</a:t>
                      </a:r>
                      <a:r>
                        <a:rPr b="1" lang="en" sz="1300">
                          <a:solidFill>
                            <a:srgbClr val="FF0000"/>
                          </a:solidFill>
                          <a:latin typeface="Roboto"/>
                          <a:ea typeface="Roboto"/>
                          <a:cs typeface="Roboto"/>
                          <a:sym typeface="Roboto"/>
                        </a:rPr>
                        <a:t>75%</a:t>
                      </a:r>
                      <a:r>
                        <a:rPr b="1" lang="en" sz="1300">
                          <a:solidFill>
                            <a:schemeClr val="dk1"/>
                          </a:solidFill>
                          <a:latin typeface="Roboto"/>
                          <a:ea typeface="Roboto"/>
                          <a:cs typeface="Roboto"/>
                          <a:sym typeface="Roboto"/>
                        </a:rPr>
                        <a:t>)*</a:t>
                      </a:r>
                      <a:r>
                        <a:rPr b="1" lang="en" sz="1300">
                          <a:solidFill>
                            <a:srgbClr val="0000FF"/>
                          </a:solidFill>
                          <a:latin typeface="Roboto"/>
                          <a:ea typeface="Roboto"/>
                          <a:cs typeface="Roboto"/>
                          <a:sym typeface="Roboto"/>
                        </a:rPr>
                        <a:t>1500</a:t>
                      </a:r>
                      <a:endParaRPr b="1" sz="1300">
                        <a:solidFill>
                          <a:srgbClr val="0000FF"/>
                        </a:solidFill>
                        <a:latin typeface="Roboto"/>
                        <a:ea typeface="Roboto"/>
                        <a:cs typeface="Roboto"/>
                        <a:sym typeface="Roboto"/>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rgbClr val="F3F3F3"/>
                    </a:solidFill>
                  </a:tcPr>
                </a:tc>
              </a:tr>
            </a:tbl>
          </a:graphicData>
        </a:graphic>
      </p:graphicFrame>
      <p:graphicFrame>
        <p:nvGraphicFramePr>
          <p:cNvPr id="162" name="Google Shape;162;p21"/>
          <p:cNvGraphicFramePr/>
          <p:nvPr/>
        </p:nvGraphicFramePr>
        <p:xfrm>
          <a:off x="6837550" y="4765010"/>
          <a:ext cx="3000000" cy="3000000"/>
        </p:xfrm>
        <a:graphic>
          <a:graphicData uri="http://schemas.openxmlformats.org/drawingml/2006/table">
            <a:tbl>
              <a:tblPr>
                <a:noFill/>
                <a:tableStyleId>{0BC537E2-2E47-40D8-A80E-759C08153156}</a:tableStyleId>
              </a:tblPr>
              <a:tblGrid>
                <a:gridCol w="1750300"/>
                <a:gridCol w="1750300"/>
              </a:tblGrid>
              <a:tr h="428450">
                <a:tc>
                  <a:txBody>
                    <a:bodyPr/>
                    <a:lstStyle/>
                    <a:p>
                      <a:pPr indent="0" lvl="0" marL="0" rtl="0" algn="l">
                        <a:spcBef>
                          <a:spcPts val="0"/>
                        </a:spcBef>
                        <a:spcAft>
                          <a:spcPts val="0"/>
                        </a:spcAft>
                        <a:buNone/>
                      </a:pPr>
                      <a:r>
                        <a:rPr b="1" lang="en" sz="1300">
                          <a:latin typeface="Roboto"/>
                          <a:ea typeface="Roboto"/>
                          <a:cs typeface="Roboto"/>
                          <a:sym typeface="Roboto"/>
                        </a:rPr>
                        <a:t>CELL REFERENCE </a:t>
                      </a:r>
                      <a:endParaRPr b="1" sz="1300">
                        <a:latin typeface="Roboto"/>
                        <a:ea typeface="Roboto"/>
                        <a:cs typeface="Roboto"/>
                        <a:sym typeface="Roboto"/>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rgbClr val="F3F3F3"/>
                    </a:solidFill>
                  </a:tcPr>
                </a:tc>
                <a:tc>
                  <a:txBody>
                    <a:bodyPr/>
                    <a:lstStyle/>
                    <a:p>
                      <a:pPr indent="0" lvl="0" marL="0" rtl="0" algn="ctr">
                        <a:spcBef>
                          <a:spcPts val="0"/>
                        </a:spcBef>
                        <a:spcAft>
                          <a:spcPts val="0"/>
                        </a:spcAft>
                        <a:buNone/>
                      </a:pPr>
                      <a:r>
                        <a:rPr b="1" lang="en" sz="1300">
                          <a:solidFill>
                            <a:schemeClr val="dk1"/>
                          </a:solidFill>
                          <a:latin typeface="Roboto"/>
                          <a:ea typeface="Roboto"/>
                          <a:cs typeface="Roboto"/>
                          <a:sym typeface="Roboto"/>
                        </a:rPr>
                        <a:t>=SUM(</a:t>
                      </a:r>
                      <a:r>
                        <a:rPr b="1" lang="en" sz="1300">
                          <a:solidFill>
                            <a:srgbClr val="38761D"/>
                          </a:solidFill>
                          <a:latin typeface="Roboto"/>
                          <a:ea typeface="Roboto"/>
                          <a:cs typeface="Roboto"/>
                          <a:sym typeface="Roboto"/>
                        </a:rPr>
                        <a:t>K39</a:t>
                      </a:r>
                      <a:r>
                        <a:rPr b="1" lang="en" sz="1300">
                          <a:solidFill>
                            <a:schemeClr val="dk1"/>
                          </a:solidFill>
                          <a:latin typeface="Roboto"/>
                          <a:ea typeface="Roboto"/>
                          <a:cs typeface="Roboto"/>
                          <a:sym typeface="Roboto"/>
                        </a:rPr>
                        <a:t>*</a:t>
                      </a:r>
                      <a:r>
                        <a:rPr b="1" lang="en" sz="1300">
                          <a:solidFill>
                            <a:srgbClr val="A64D79"/>
                          </a:solidFill>
                          <a:latin typeface="Roboto"/>
                          <a:ea typeface="Roboto"/>
                          <a:cs typeface="Roboto"/>
                          <a:sym typeface="Roboto"/>
                        </a:rPr>
                        <a:t>K36</a:t>
                      </a:r>
                      <a:r>
                        <a:rPr b="1" lang="en" sz="1300">
                          <a:solidFill>
                            <a:schemeClr val="dk1"/>
                          </a:solidFill>
                          <a:latin typeface="Roboto"/>
                          <a:ea typeface="Roboto"/>
                          <a:cs typeface="Roboto"/>
                          <a:sym typeface="Roboto"/>
                        </a:rPr>
                        <a:t>)</a:t>
                      </a:r>
                      <a:endParaRPr b="1" sz="1300">
                        <a:latin typeface="Roboto"/>
                        <a:ea typeface="Roboto"/>
                        <a:cs typeface="Roboto"/>
                        <a:sym typeface="Roboto"/>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rgbClr val="F3F3F3"/>
                    </a:solidFill>
                  </a:tcPr>
                </a:tc>
              </a:tr>
              <a:tr h="458400">
                <a:tc>
                  <a:txBody>
                    <a:bodyPr/>
                    <a:lstStyle/>
                    <a:p>
                      <a:pPr indent="0" lvl="0" marL="0" rtl="0" algn="l">
                        <a:spcBef>
                          <a:spcPts val="0"/>
                        </a:spcBef>
                        <a:spcAft>
                          <a:spcPts val="0"/>
                        </a:spcAft>
                        <a:buNone/>
                      </a:pPr>
                      <a:r>
                        <a:rPr b="1" lang="en" sz="1300">
                          <a:latin typeface="Roboto"/>
                          <a:ea typeface="Roboto"/>
                          <a:cs typeface="Roboto"/>
                          <a:sym typeface="Roboto"/>
                        </a:rPr>
                        <a:t>CELL CALCULATING</a:t>
                      </a:r>
                      <a:endParaRPr b="1" sz="1300">
                        <a:latin typeface="Roboto"/>
                        <a:ea typeface="Roboto"/>
                        <a:cs typeface="Roboto"/>
                        <a:sym typeface="Roboto"/>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rgbClr val="F3F3F3"/>
                    </a:solidFill>
                  </a:tcPr>
                </a:tc>
                <a:tc>
                  <a:txBody>
                    <a:bodyPr/>
                    <a:lstStyle/>
                    <a:p>
                      <a:pPr indent="0" lvl="0" marL="0" rtl="0" algn="ctr">
                        <a:spcBef>
                          <a:spcPts val="0"/>
                        </a:spcBef>
                        <a:spcAft>
                          <a:spcPts val="0"/>
                        </a:spcAft>
                        <a:buNone/>
                      </a:pPr>
                      <a:r>
                        <a:rPr b="1" lang="en" sz="1300">
                          <a:solidFill>
                            <a:schemeClr val="dk1"/>
                          </a:solidFill>
                          <a:latin typeface="Roboto"/>
                          <a:ea typeface="Roboto"/>
                          <a:cs typeface="Roboto"/>
                          <a:sym typeface="Roboto"/>
                        </a:rPr>
                        <a:t>=SUM(</a:t>
                      </a:r>
                      <a:r>
                        <a:rPr b="1" lang="en" sz="1300">
                          <a:solidFill>
                            <a:srgbClr val="38761D"/>
                          </a:solidFill>
                          <a:latin typeface="Roboto"/>
                          <a:ea typeface="Roboto"/>
                          <a:cs typeface="Roboto"/>
                          <a:sym typeface="Roboto"/>
                        </a:rPr>
                        <a:t>1125</a:t>
                      </a:r>
                      <a:r>
                        <a:rPr b="1" lang="en" sz="1300">
                          <a:solidFill>
                            <a:schemeClr val="dk1"/>
                          </a:solidFill>
                          <a:latin typeface="Roboto"/>
                          <a:ea typeface="Roboto"/>
                          <a:cs typeface="Roboto"/>
                          <a:sym typeface="Roboto"/>
                        </a:rPr>
                        <a:t>*</a:t>
                      </a:r>
                      <a:r>
                        <a:rPr b="1" lang="en" sz="1300">
                          <a:solidFill>
                            <a:srgbClr val="A64D79"/>
                          </a:solidFill>
                          <a:latin typeface="Roboto"/>
                          <a:ea typeface="Roboto"/>
                          <a:cs typeface="Roboto"/>
                          <a:sym typeface="Roboto"/>
                        </a:rPr>
                        <a:t>£39.99</a:t>
                      </a:r>
                      <a:r>
                        <a:rPr b="1" lang="en" sz="1300">
                          <a:solidFill>
                            <a:schemeClr val="dk1"/>
                          </a:solidFill>
                          <a:latin typeface="Roboto"/>
                          <a:ea typeface="Roboto"/>
                          <a:cs typeface="Roboto"/>
                          <a:sym typeface="Roboto"/>
                        </a:rPr>
                        <a:t>)</a:t>
                      </a:r>
                      <a:endParaRPr b="1" sz="1300">
                        <a:latin typeface="Roboto"/>
                        <a:ea typeface="Roboto"/>
                        <a:cs typeface="Roboto"/>
                        <a:sym typeface="Roboto"/>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solidFill>
                      <a:srgbClr val="F3F3F3"/>
                    </a:solidFill>
                  </a:tcPr>
                </a:tc>
              </a:tr>
            </a:tbl>
          </a:graphicData>
        </a:graphic>
      </p:graphicFrame>
      <p:sp>
        <p:nvSpPr>
          <p:cNvPr id="163" name="Google Shape;163;p21"/>
          <p:cNvSpPr txBox="1"/>
          <p:nvPr/>
        </p:nvSpPr>
        <p:spPr>
          <a:xfrm>
            <a:off x="7202900" y="4433400"/>
            <a:ext cx="2769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latin typeface="Avenir"/>
                <a:ea typeface="Avenir"/>
                <a:cs typeface="Avenir"/>
                <a:sym typeface="Avenir"/>
              </a:rPr>
              <a:t>TOTAL CALCULATED</a:t>
            </a:r>
            <a:endParaRPr b="1">
              <a:latin typeface="Avenir"/>
              <a:ea typeface="Avenir"/>
              <a:cs typeface="Avenir"/>
              <a:sym typeface="Avenir"/>
            </a:endParaRPr>
          </a:p>
        </p:txBody>
      </p:sp>
      <p:sp>
        <p:nvSpPr>
          <p:cNvPr id="164" name="Google Shape;164;p21"/>
          <p:cNvSpPr/>
          <p:nvPr/>
        </p:nvSpPr>
        <p:spPr>
          <a:xfrm>
            <a:off x="7535225" y="2012650"/>
            <a:ext cx="1062000" cy="1998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21"/>
          <p:cNvSpPr/>
          <p:nvPr/>
        </p:nvSpPr>
        <p:spPr>
          <a:xfrm>
            <a:off x="7535225" y="1787950"/>
            <a:ext cx="1062000" cy="199800"/>
          </a:xfrm>
          <a:prstGeom prst="rect">
            <a:avLst/>
          </a:prstGeom>
          <a:noFill/>
          <a:ln cap="flat" cmpd="sng" w="2857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21"/>
          <p:cNvSpPr/>
          <p:nvPr/>
        </p:nvSpPr>
        <p:spPr>
          <a:xfrm>
            <a:off x="7535225" y="2227925"/>
            <a:ext cx="1062000" cy="199800"/>
          </a:xfrm>
          <a:prstGeom prst="rect">
            <a:avLst/>
          </a:prstGeom>
          <a:noFill/>
          <a:ln cap="flat" cmpd="sng" w="2857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21"/>
          <p:cNvSpPr/>
          <p:nvPr/>
        </p:nvSpPr>
        <p:spPr>
          <a:xfrm>
            <a:off x="7535225" y="1563250"/>
            <a:ext cx="1062000" cy="199800"/>
          </a:xfrm>
          <a:prstGeom prst="rect">
            <a:avLst/>
          </a:prstGeom>
          <a:noFill/>
          <a:ln cap="flat" cmpd="sng" w="28575">
            <a:solidFill>
              <a:srgbClr val="A64D7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68" name="Google Shape;168;p21"/>
          <p:cNvCxnSpPr/>
          <p:nvPr/>
        </p:nvCxnSpPr>
        <p:spPr>
          <a:xfrm rot="10800000">
            <a:off x="6130425" y="2762100"/>
            <a:ext cx="262500" cy="0"/>
          </a:xfrm>
          <a:prstGeom prst="straightConnector1">
            <a:avLst/>
          </a:prstGeom>
          <a:noFill/>
          <a:ln cap="flat" cmpd="sng" w="19050">
            <a:solidFill>
              <a:schemeClr val="dk2"/>
            </a:solidFill>
            <a:prstDash val="solid"/>
            <a:round/>
            <a:headEnd len="med" w="med" type="none"/>
            <a:tailEnd len="med" w="med" type="none"/>
          </a:ln>
        </p:spPr>
      </p:cxnSp>
      <p:cxnSp>
        <p:nvCxnSpPr>
          <p:cNvPr id="169" name="Google Shape;169;p21"/>
          <p:cNvCxnSpPr/>
          <p:nvPr/>
        </p:nvCxnSpPr>
        <p:spPr>
          <a:xfrm>
            <a:off x="6137025" y="2762100"/>
            <a:ext cx="0" cy="2524500"/>
          </a:xfrm>
          <a:prstGeom prst="straightConnector1">
            <a:avLst/>
          </a:prstGeom>
          <a:noFill/>
          <a:ln cap="flat" cmpd="sng" w="19050">
            <a:solidFill>
              <a:schemeClr val="dk2"/>
            </a:solidFill>
            <a:prstDash val="solid"/>
            <a:round/>
            <a:headEnd len="med" w="med" type="none"/>
            <a:tailEnd len="med" w="med" type="none"/>
          </a:ln>
        </p:spPr>
      </p:cxnSp>
      <p:cxnSp>
        <p:nvCxnSpPr>
          <p:cNvPr id="170" name="Google Shape;170;p21"/>
          <p:cNvCxnSpPr/>
          <p:nvPr/>
        </p:nvCxnSpPr>
        <p:spPr>
          <a:xfrm rot="10800000">
            <a:off x="6130425" y="5286600"/>
            <a:ext cx="262500" cy="0"/>
          </a:xfrm>
          <a:prstGeom prst="straightConnector1">
            <a:avLst/>
          </a:prstGeom>
          <a:noFill/>
          <a:ln cap="flat" cmpd="sng" w="19050">
            <a:solidFill>
              <a:schemeClr val="dk2"/>
            </a:solidFill>
            <a:prstDash val="solid"/>
            <a:round/>
            <a:headEnd len="med" w="med" type="none"/>
            <a:tailEnd len="med" w="med" type="none"/>
          </a:ln>
        </p:spPr>
      </p:cxnSp>
      <p:pic>
        <p:nvPicPr>
          <p:cNvPr id="171" name="Google Shape;171;p21"/>
          <p:cNvPicPr preferRelativeResize="0"/>
          <p:nvPr/>
        </p:nvPicPr>
        <p:blipFill>
          <a:blip r:embed="rId4">
            <a:alphaModFix/>
          </a:blip>
          <a:stretch>
            <a:fillRect/>
          </a:stretch>
        </p:blipFill>
        <p:spPr>
          <a:xfrm>
            <a:off x="0" y="211"/>
            <a:ext cx="10691999" cy="755957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