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7560000" cx="10692000"/>
  <p:notesSz cx="7560000" cy="10692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755523-48C6-439A-9F0B-C5DA332BC531}">
  <a:tblStyle styleId="{46755523-48C6-439A-9F0B-C5DA332BC5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Roboto-regular.fntdata"/><Relationship Id="rId14" Type="http://schemas.openxmlformats.org/officeDocument/2006/relationships/slide" Target="slides/slide8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617bef23b_0_0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3617bef2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37af7644ca_0_0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37af7644c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44ab23d9b_0_9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f44ab23d9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f44ab23d9b_0_43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f44ab23d9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f44ab23d9b_0_140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f44ab23d9b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f44ab23d9b_0_256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f44ab23d9b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f44ab23d9b_0_318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f44ab23d9b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23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6375" y="662275"/>
            <a:ext cx="4199426" cy="419942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/>
          <p:nvPr/>
        </p:nvSpPr>
        <p:spPr>
          <a:xfrm>
            <a:off x="362600" y="1000475"/>
            <a:ext cx="5323200" cy="5135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362600" y="313225"/>
            <a:ext cx="96345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412575" y="1008025"/>
            <a:ext cx="5235900" cy="50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Competition is at the heart of esports.</a:t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Events and tournaments are on the rise due to the demand and </a:t>
            </a:r>
            <a:r>
              <a:rPr b="1" lang="en" sz="1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popularity</a:t>
            </a:r>
            <a:r>
              <a:rPr b="1" lang="en" sz="1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of esports as a whole.  Captivating large audiences both online and in arenas around the world.</a:t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From grassroots events to elite tournaments, anyone with any budget can set up and organise an esports tournament!</a:t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Some of the biggest events are watched by millions of esports enthusiasts. </a:t>
            </a:r>
            <a:endParaRPr b="1" sz="1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2975" y="3099850"/>
            <a:ext cx="3103726" cy="3215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362600" y="1000475"/>
            <a:ext cx="5323200" cy="9540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362600" y="313225"/>
            <a:ext cx="9634500" cy="14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412575" y="1008025"/>
            <a:ext cx="51108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At elite tournaments and events, there are a large number of roles and positions that need to be fulfilled to produce a top tier esports tournament.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362600" y="2994363"/>
            <a:ext cx="2986500" cy="287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362600" y="3211775"/>
            <a:ext cx="29490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Tournament Organiser​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Administrators​ (referees)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Event manager​s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Talent manager​s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Social media managers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Photographer​s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Videographer​s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Journalists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400100" y="2649638"/>
            <a:ext cx="294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Event Support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6500" y="513150"/>
            <a:ext cx="3813399" cy="381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7375" y="3074800"/>
            <a:ext cx="3174401" cy="317440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/>
          <p:nvPr/>
        </p:nvSpPr>
        <p:spPr>
          <a:xfrm>
            <a:off x="3551500" y="2994375"/>
            <a:ext cx="2986500" cy="287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3551500" y="3211788"/>
            <a:ext cx="2949000" cy="21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16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Broadcast director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16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Producer​s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16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Observer​s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16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Caster​s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016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589000" y="2649650"/>
            <a:ext cx="294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Broadcasting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362600" y="1000475"/>
            <a:ext cx="5323200" cy="233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 txBox="1"/>
          <p:nvPr/>
        </p:nvSpPr>
        <p:spPr>
          <a:xfrm>
            <a:off x="362600" y="313225"/>
            <a:ext cx="9634500" cy="14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 txBox="1"/>
          <p:nvPr/>
        </p:nvSpPr>
        <p:spPr>
          <a:xfrm>
            <a:off x="412575" y="1008025"/>
            <a:ext cx="5110800" cy="22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There are different types of tournament formats that are commonly used within esports.  These wholly depend on the type of tournament organisers want to produce and factor in: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time / length of the tournament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type of tournament (league or one-of event)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nir"/>
              <a:buChar char="●"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Entertainment factor  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377221" y="4063941"/>
            <a:ext cx="2440800" cy="7452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 txBox="1"/>
          <p:nvPr/>
        </p:nvSpPr>
        <p:spPr>
          <a:xfrm>
            <a:off x="486880" y="4175530"/>
            <a:ext cx="22215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Avenir"/>
                <a:ea typeface="Avenir"/>
                <a:cs typeface="Avenir"/>
                <a:sym typeface="Avenir"/>
              </a:rPr>
              <a:t>GROUP STAGES</a:t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3244878" y="4063941"/>
            <a:ext cx="2440800" cy="3363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3339912" y="4031999"/>
            <a:ext cx="222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ROUND ROBIN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3244878" y="4466082"/>
            <a:ext cx="2440800" cy="3363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6"/>
          <p:cNvSpPr txBox="1"/>
          <p:nvPr/>
        </p:nvSpPr>
        <p:spPr>
          <a:xfrm>
            <a:off x="3339912" y="4440016"/>
            <a:ext cx="222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SWISS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362600" y="5236123"/>
            <a:ext cx="2440800" cy="7452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472259" y="5347712"/>
            <a:ext cx="22215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Avenir"/>
                <a:ea typeface="Avenir"/>
                <a:cs typeface="Avenir"/>
                <a:sym typeface="Avenir"/>
              </a:rPr>
              <a:t>KNOCK OUT</a:t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3230257" y="5236123"/>
            <a:ext cx="2440800" cy="3363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 txBox="1"/>
          <p:nvPr/>
        </p:nvSpPr>
        <p:spPr>
          <a:xfrm>
            <a:off x="3339916" y="5219631"/>
            <a:ext cx="222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Avenir"/>
                <a:ea typeface="Avenir"/>
                <a:cs typeface="Avenir"/>
                <a:sym typeface="Avenir"/>
              </a:rPr>
              <a:t>SINGLE ELIMINATION</a:t>
            </a:r>
            <a:endParaRPr b="1" sz="12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8" name="Google Shape;98;p16"/>
          <p:cNvSpPr/>
          <p:nvPr/>
        </p:nvSpPr>
        <p:spPr>
          <a:xfrm>
            <a:off x="3230257" y="5638264"/>
            <a:ext cx="2440800" cy="3363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 txBox="1"/>
          <p:nvPr/>
        </p:nvSpPr>
        <p:spPr>
          <a:xfrm>
            <a:off x="3354516" y="5621773"/>
            <a:ext cx="222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Avenir"/>
                <a:ea typeface="Avenir"/>
                <a:cs typeface="Avenir"/>
                <a:sym typeface="Avenir"/>
              </a:rPr>
              <a:t>DOUBLE ELIMINATION</a:t>
            </a:r>
            <a:endParaRPr b="1" sz="1200"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100" name="Google Shape;100;p16"/>
          <p:cNvCxnSpPr/>
          <p:nvPr/>
        </p:nvCxnSpPr>
        <p:spPr>
          <a:xfrm flipH="1" rot="10800000">
            <a:off x="2825278" y="5502907"/>
            <a:ext cx="383100" cy="7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" name="Google Shape;101;p16"/>
          <p:cNvCxnSpPr/>
          <p:nvPr/>
        </p:nvCxnSpPr>
        <p:spPr>
          <a:xfrm flipH="1" rot="10800000">
            <a:off x="2825278" y="5707357"/>
            <a:ext cx="383100" cy="7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" name="Google Shape;102;p16"/>
          <p:cNvCxnSpPr/>
          <p:nvPr/>
        </p:nvCxnSpPr>
        <p:spPr>
          <a:xfrm flipH="1" rot="10800000">
            <a:off x="2839903" y="4335657"/>
            <a:ext cx="383100" cy="7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" name="Google Shape;103;p16"/>
          <p:cNvCxnSpPr/>
          <p:nvPr/>
        </p:nvCxnSpPr>
        <p:spPr>
          <a:xfrm flipH="1" rot="10800000">
            <a:off x="2839903" y="4540107"/>
            <a:ext cx="383100" cy="7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" name="Google Shape;104;p16"/>
          <p:cNvSpPr txBox="1"/>
          <p:nvPr/>
        </p:nvSpPr>
        <p:spPr>
          <a:xfrm>
            <a:off x="412575" y="3643888"/>
            <a:ext cx="525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The two most common tournament formats are: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2174" y="238249"/>
            <a:ext cx="4031956" cy="403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/>
          <p:nvPr/>
        </p:nvSpPr>
        <p:spPr>
          <a:xfrm>
            <a:off x="6265050" y="4100850"/>
            <a:ext cx="3946200" cy="18501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6302098" y="4183028"/>
            <a:ext cx="3788700" cy="17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Another point to consider is the amount of games won </a:t>
            </a: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decides</a:t>
            </a: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who wins a match or series.</a:t>
            </a:r>
            <a:endParaRPr b="1" sz="13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Games can often be decided from a best of 1, best of 3, best of 5 and so on.</a:t>
            </a:r>
            <a:endParaRPr b="1" sz="13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This is often </a:t>
            </a: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shortened</a:t>
            </a:r>
            <a:r>
              <a:rPr b="1"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to BO3, BO5 etc.</a:t>
            </a:r>
            <a:endParaRPr b="1" sz="13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/>
        </p:nvSpPr>
        <p:spPr>
          <a:xfrm>
            <a:off x="362600" y="313225"/>
            <a:ext cx="9634500" cy="8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362600" y="1138227"/>
            <a:ext cx="25194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7"/>
          <p:cNvSpPr txBox="1"/>
          <p:nvPr/>
        </p:nvSpPr>
        <p:spPr>
          <a:xfrm>
            <a:off x="362600" y="1498776"/>
            <a:ext cx="2487600" cy="15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A non-eliminating tournament in which each competitor plays in turn against every other.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394234" y="1168827"/>
            <a:ext cx="248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Avenir"/>
                <a:ea typeface="Avenir"/>
                <a:cs typeface="Avenir"/>
                <a:sym typeface="Avenir"/>
              </a:rPr>
              <a:t>ROUND ROBIN</a:t>
            </a:r>
            <a:endParaRPr b="1" u="sng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378417" y="2651013"/>
            <a:ext cx="24876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A</a:t>
            </a: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 non-eliminating tournament in which each competitor plays in turn against every other twice.</a:t>
            </a:r>
            <a:endParaRPr b="1" sz="15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410051" y="2321059"/>
            <a:ext cx="248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Avenir"/>
                <a:ea typeface="Avenir"/>
                <a:cs typeface="Avenir"/>
                <a:sym typeface="Avenir"/>
              </a:rPr>
              <a:t>DOUBLE </a:t>
            </a:r>
            <a:r>
              <a:rPr b="1" lang="en" u="sng">
                <a:latin typeface="Avenir"/>
                <a:ea typeface="Avenir"/>
                <a:cs typeface="Avenir"/>
                <a:sym typeface="Avenir"/>
              </a:rPr>
              <a:t>ROUND ROBIN</a:t>
            </a:r>
            <a:endParaRPr b="1" u="sng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362605" y="3780002"/>
            <a:ext cx="25194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362605" y="4140551"/>
            <a:ext cx="2487600" cy="25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A tournament format that features a fixed number of rounds of competition.  Teams progress through group stages based on their win / loss ratio.  </a:t>
            </a:r>
            <a:endParaRPr b="1" sz="1150">
              <a:solidFill>
                <a:srgbClr val="202124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50">
              <a:solidFill>
                <a:srgbClr val="202124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If a team </a:t>
            </a: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loses</a:t>
            </a: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 3 </a:t>
            </a: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times</a:t>
            </a:r>
            <a:r>
              <a:rPr b="1" lang="en" sz="1150">
                <a:solidFill>
                  <a:srgbClr val="202124"/>
                </a:solidFill>
                <a:latin typeface="Avenir"/>
                <a:ea typeface="Avenir"/>
                <a:cs typeface="Avenir"/>
                <a:sym typeface="Avenir"/>
              </a:rPr>
              <a:t>, they are out.  If they win 3, they qualify.</a:t>
            </a:r>
            <a:endParaRPr b="1" sz="1150">
              <a:solidFill>
                <a:srgbClr val="202124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50">
              <a:solidFill>
                <a:srgbClr val="202124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94239" y="3810602"/>
            <a:ext cx="248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Avenir"/>
                <a:ea typeface="Avenir"/>
                <a:cs typeface="Avenir"/>
                <a:sym typeface="Avenir"/>
              </a:rPr>
              <a:t>SWISS</a:t>
            </a:r>
            <a:endParaRPr b="1" u="sng">
              <a:latin typeface="Avenir"/>
              <a:ea typeface="Avenir"/>
              <a:cs typeface="Avenir"/>
              <a:sym typeface="Avenir"/>
            </a:endParaRPr>
          </a:p>
        </p:txBody>
      </p:sp>
      <p:graphicFrame>
        <p:nvGraphicFramePr>
          <p:cNvPr id="122" name="Google Shape;122;p17"/>
          <p:cNvGraphicFramePr/>
          <p:nvPr/>
        </p:nvGraphicFramePr>
        <p:xfrm>
          <a:off x="7162950" y="1053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{46755523-48C6-439A-9F0B-C5DA332BC531}</a:tableStyleId>
              </a:tblPr>
              <a:tblGrid>
                <a:gridCol w="886400"/>
                <a:gridCol w="886400"/>
                <a:gridCol w="886400"/>
              </a:tblGrid>
              <a:tr h="254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TEAM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WINS 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LOSSES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III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II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II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III</a:t>
                      </a:r>
                      <a:endParaRPr b="1" sz="9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23" name="Google Shape;123;p17"/>
          <p:cNvGraphicFramePr/>
          <p:nvPr/>
        </p:nvGraphicFramePr>
        <p:xfrm>
          <a:off x="7162950" y="2735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{46755523-48C6-439A-9F0B-C5DA332BC531}</a:tableStyleId>
              </a:tblPr>
              <a:tblGrid>
                <a:gridCol w="886400"/>
                <a:gridCol w="886400"/>
                <a:gridCol w="886425"/>
              </a:tblGrid>
              <a:tr h="256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ROUND 1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ROUND 2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ROUND 3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6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 VS 1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4 VS 2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4 VS 1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6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 VS 4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 VS 3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 VS 3</a:t>
                      </a:r>
                      <a:endParaRPr b="1"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4" name="Google Shape;124;p17"/>
          <p:cNvSpPr/>
          <p:nvPr/>
        </p:nvSpPr>
        <p:spPr>
          <a:xfrm>
            <a:off x="3166700" y="1138225"/>
            <a:ext cx="26592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3236650" y="1286975"/>
            <a:ext cx="24876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Very simple to follow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Every competitor gets a fair chance to compete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Can take a considerable amount of time to complete the rounds dependant on how many teams enter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Not as entertaining (no risk)</a:t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6" name="Google Shape;126;p17"/>
          <p:cNvSpPr/>
          <p:nvPr/>
        </p:nvSpPr>
        <p:spPr>
          <a:xfrm>
            <a:off x="3166700" y="3775425"/>
            <a:ext cx="26592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7"/>
          <p:cNvSpPr txBox="1"/>
          <p:nvPr/>
        </p:nvSpPr>
        <p:spPr>
          <a:xfrm>
            <a:off x="3236650" y="3924175"/>
            <a:ext cx="2659200" cy="19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Quite a 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complex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 format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Requires 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teams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 to be 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initially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 seeded based on skill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Every competitor gets a fair chance to compete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Quicker to complete</a:t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6110600" y="4192847"/>
            <a:ext cx="793200" cy="159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7048615" y="4188699"/>
            <a:ext cx="793200" cy="74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7048615" y="5040662"/>
            <a:ext cx="793200" cy="74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7"/>
          <p:cNvSpPr/>
          <p:nvPr/>
        </p:nvSpPr>
        <p:spPr>
          <a:xfrm>
            <a:off x="7986630" y="4632208"/>
            <a:ext cx="760500" cy="71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7"/>
          <p:cNvSpPr/>
          <p:nvPr/>
        </p:nvSpPr>
        <p:spPr>
          <a:xfrm>
            <a:off x="7986630" y="4192836"/>
            <a:ext cx="760500" cy="348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7"/>
          <p:cNvSpPr/>
          <p:nvPr/>
        </p:nvSpPr>
        <p:spPr>
          <a:xfrm>
            <a:off x="7986630" y="5440846"/>
            <a:ext cx="760500" cy="348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8873983" y="4540739"/>
            <a:ext cx="760500" cy="348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8873983" y="5040673"/>
            <a:ext cx="760500" cy="348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9761335" y="4626065"/>
            <a:ext cx="760500" cy="71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7"/>
          <p:cNvSpPr txBox="1"/>
          <p:nvPr/>
        </p:nvSpPr>
        <p:spPr>
          <a:xfrm>
            <a:off x="6223388" y="4788675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0-0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7161400" y="4362550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-0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7161413" y="5214500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0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-1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8074100" y="4784475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1-1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8074100" y="4166725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-0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8074100" y="5414475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0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-2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8970425" y="4514650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2-1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8970425" y="5014575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-2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9866750" y="4793250"/>
            <a:ext cx="56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2-2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6" name="Google Shape;146;p17"/>
          <p:cNvCxnSpPr>
            <a:endCxn id="138" idx="1"/>
          </p:cNvCxnSpPr>
          <p:nvPr/>
        </p:nvCxnSpPr>
        <p:spPr>
          <a:xfrm flipH="1" rot="10800000">
            <a:off x="6910300" y="4562650"/>
            <a:ext cx="251100" cy="149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" name="Google Shape;147;p17"/>
          <p:cNvCxnSpPr/>
          <p:nvPr/>
        </p:nvCxnSpPr>
        <p:spPr>
          <a:xfrm>
            <a:off x="6918250" y="5316100"/>
            <a:ext cx="235200" cy="9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" name="Google Shape;148;p17"/>
          <p:cNvCxnSpPr/>
          <p:nvPr/>
        </p:nvCxnSpPr>
        <p:spPr>
          <a:xfrm flipH="1" rot="10800000">
            <a:off x="7841825" y="4270800"/>
            <a:ext cx="251100" cy="149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" name="Google Shape;149;p17"/>
          <p:cNvCxnSpPr/>
          <p:nvPr/>
        </p:nvCxnSpPr>
        <p:spPr>
          <a:xfrm flipH="1" rot="10800000">
            <a:off x="9576825" y="5063925"/>
            <a:ext cx="251100" cy="149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0" name="Google Shape;150;p17"/>
          <p:cNvCxnSpPr/>
          <p:nvPr/>
        </p:nvCxnSpPr>
        <p:spPr>
          <a:xfrm flipH="1" rot="10800000">
            <a:off x="8680513" y="4716200"/>
            <a:ext cx="251100" cy="149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p17"/>
          <p:cNvCxnSpPr/>
          <p:nvPr/>
        </p:nvCxnSpPr>
        <p:spPr>
          <a:xfrm flipH="1" rot="10800000">
            <a:off x="7776013" y="5114175"/>
            <a:ext cx="251100" cy="149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7"/>
          <p:cNvCxnSpPr/>
          <p:nvPr/>
        </p:nvCxnSpPr>
        <p:spPr>
          <a:xfrm flipH="1" rot="10800000">
            <a:off x="8680513" y="5340050"/>
            <a:ext cx="251100" cy="149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17"/>
          <p:cNvCxnSpPr/>
          <p:nvPr/>
        </p:nvCxnSpPr>
        <p:spPr>
          <a:xfrm>
            <a:off x="7803363" y="4681525"/>
            <a:ext cx="235200" cy="9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17"/>
          <p:cNvCxnSpPr/>
          <p:nvPr/>
        </p:nvCxnSpPr>
        <p:spPr>
          <a:xfrm>
            <a:off x="7783963" y="5561500"/>
            <a:ext cx="235200" cy="9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17"/>
          <p:cNvCxnSpPr/>
          <p:nvPr/>
        </p:nvCxnSpPr>
        <p:spPr>
          <a:xfrm>
            <a:off x="8688450" y="5116050"/>
            <a:ext cx="235200" cy="9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6" name="Google Shape;156;p17"/>
          <p:cNvCxnSpPr/>
          <p:nvPr/>
        </p:nvCxnSpPr>
        <p:spPr>
          <a:xfrm>
            <a:off x="8688450" y="4446300"/>
            <a:ext cx="235200" cy="9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7" name="Google Shape;157;p17"/>
          <p:cNvCxnSpPr/>
          <p:nvPr/>
        </p:nvCxnSpPr>
        <p:spPr>
          <a:xfrm>
            <a:off x="9584775" y="4742000"/>
            <a:ext cx="235200" cy="9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58" name="Google Shape;15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"/>
          <p:cNvSpPr txBox="1"/>
          <p:nvPr/>
        </p:nvSpPr>
        <p:spPr>
          <a:xfrm>
            <a:off x="362600" y="313225"/>
            <a:ext cx="9634500" cy="8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64" name="Google Shape;164;p18"/>
          <p:cNvSpPr/>
          <p:nvPr/>
        </p:nvSpPr>
        <p:spPr>
          <a:xfrm>
            <a:off x="362600" y="1138227"/>
            <a:ext cx="25194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8"/>
          <p:cNvSpPr txBox="1"/>
          <p:nvPr/>
        </p:nvSpPr>
        <p:spPr>
          <a:xfrm>
            <a:off x="362600" y="1498776"/>
            <a:ext cx="2487600" cy="26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A single-elimination, knockout, or sudden death tournament is a type of elimination tournament where the loser of each match-up is immediately eliminated from the tournament. Each winner will play another in the next round, until the final match-up, whose winner becomes the tournament champion</a:t>
            </a:r>
            <a:endParaRPr b="1" sz="110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394234" y="1168827"/>
            <a:ext cx="248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Avenir"/>
                <a:ea typeface="Avenir"/>
                <a:cs typeface="Avenir"/>
                <a:sym typeface="Avenir"/>
              </a:rPr>
              <a:t>SINGLE ELIMINATION</a:t>
            </a:r>
            <a:endParaRPr b="1" u="sng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7" name="Google Shape;167;p18"/>
          <p:cNvSpPr/>
          <p:nvPr/>
        </p:nvSpPr>
        <p:spPr>
          <a:xfrm>
            <a:off x="362605" y="3780002"/>
            <a:ext cx="25194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8"/>
          <p:cNvSpPr txBox="1"/>
          <p:nvPr/>
        </p:nvSpPr>
        <p:spPr>
          <a:xfrm>
            <a:off x="362605" y="4140551"/>
            <a:ext cx="2487600" cy="27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 double-elimination tournament is a type of elimination tournament competition in a competitor is removed from competition if they lose two matches.  It is structured into upper and lower brackets.</a:t>
            </a:r>
            <a:endParaRPr b="1" sz="10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final game will be between the winners from the upper bracket and winners of the lower bracket.</a:t>
            </a:r>
            <a:endParaRPr b="1" sz="105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50">
              <a:solidFill>
                <a:srgbClr val="202124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394239" y="3810602"/>
            <a:ext cx="248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Avenir"/>
                <a:ea typeface="Avenir"/>
                <a:cs typeface="Avenir"/>
                <a:sym typeface="Avenir"/>
              </a:rPr>
              <a:t>DOUBLE ELIMINATION</a:t>
            </a:r>
            <a:endParaRPr b="1" u="sng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0" name="Google Shape;170;p18"/>
          <p:cNvSpPr/>
          <p:nvPr/>
        </p:nvSpPr>
        <p:spPr>
          <a:xfrm>
            <a:off x="3166700" y="1138225"/>
            <a:ext cx="26592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8"/>
          <p:cNvSpPr txBox="1"/>
          <p:nvPr/>
        </p:nvSpPr>
        <p:spPr>
          <a:xfrm>
            <a:off x="3236650" y="1286975"/>
            <a:ext cx="24876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Very simple to follow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Very quick format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Very high risk and unforgiving</a:t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Requires</a:t>
            </a: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 seeding</a:t>
            </a:r>
            <a:br>
              <a:rPr b="1" lang="en" sz="1100">
                <a:latin typeface="Avenir"/>
                <a:ea typeface="Avenir"/>
                <a:cs typeface="Avenir"/>
                <a:sym typeface="Avenir"/>
              </a:rPr>
            </a:b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b="1" lang="en" sz="1100">
                <a:latin typeface="Avenir"/>
                <a:ea typeface="Avenir"/>
                <a:cs typeface="Avenir"/>
                <a:sym typeface="Avenir"/>
              </a:rPr>
              <a:t>Entertaining</a:t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2" name="Google Shape;172;p18"/>
          <p:cNvSpPr/>
          <p:nvPr/>
        </p:nvSpPr>
        <p:spPr>
          <a:xfrm>
            <a:off x="3166700" y="3775425"/>
            <a:ext cx="2659200" cy="242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"/>
          <p:cNvSpPr txBox="1"/>
          <p:nvPr/>
        </p:nvSpPr>
        <p:spPr>
          <a:xfrm>
            <a:off x="3236650" y="3847975"/>
            <a:ext cx="2659200" cy="26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</a:t>
            </a:r>
            <a: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imple to follow</a:t>
            </a:r>
            <a:b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Relatively quick format (if competitors play at the same time / off-air)</a:t>
            </a:r>
            <a:b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Slightly more forgiving in that competitors get a second chance to play</a:t>
            </a: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Requires seeding</a:t>
            </a:r>
            <a:b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venir"/>
              <a:buChar char="●"/>
            </a:pPr>
            <a:r>
              <a:rPr b="1"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Entertaining</a:t>
            </a:r>
            <a:endParaRPr b="1" sz="11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4" name="Google Shape;174;p18"/>
          <p:cNvSpPr txBox="1"/>
          <p:nvPr/>
        </p:nvSpPr>
        <p:spPr>
          <a:xfrm>
            <a:off x="6048225" y="1162925"/>
            <a:ext cx="1146000" cy="400200"/>
          </a:xfrm>
          <a:prstGeom prst="rect">
            <a:avLst/>
          </a:prstGeom>
          <a:solidFill>
            <a:srgbClr val="C9DAF8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p18"/>
          <p:cNvSpPr txBox="1"/>
          <p:nvPr/>
        </p:nvSpPr>
        <p:spPr>
          <a:xfrm>
            <a:off x="6048225" y="1586658"/>
            <a:ext cx="1146000" cy="400200"/>
          </a:xfrm>
          <a:prstGeom prst="rect">
            <a:avLst/>
          </a:prstGeom>
          <a:solidFill>
            <a:srgbClr val="D9EAD3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2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6" name="Google Shape;176;p18"/>
          <p:cNvCxnSpPr>
            <a:stCxn id="174" idx="3"/>
          </p:cNvCxnSpPr>
          <p:nvPr/>
        </p:nvCxnSpPr>
        <p:spPr>
          <a:xfrm>
            <a:off x="7194225" y="1363025"/>
            <a:ext cx="1839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7" name="Google Shape;177;p18"/>
          <p:cNvCxnSpPr/>
          <p:nvPr/>
        </p:nvCxnSpPr>
        <p:spPr>
          <a:xfrm>
            <a:off x="7194122" y="1759777"/>
            <a:ext cx="1839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8" name="Google Shape;178;p18"/>
          <p:cNvCxnSpPr/>
          <p:nvPr/>
        </p:nvCxnSpPr>
        <p:spPr>
          <a:xfrm>
            <a:off x="7377838" y="1327695"/>
            <a:ext cx="5400" cy="4488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9" name="Google Shape;179;p18"/>
          <p:cNvSpPr txBox="1"/>
          <p:nvPr/>
        </p:nvSpPr>
        <p:spPr>
          <a:xfrm>
            <a:off x="6048225" y="2127080"/>
            <a:ext cx="1146000" cy="400200"/>
          </a:xfrm>
          <a:prstGeom prst="rect">
            <a:avLst/>
          </a:prstGeom>
          <a:solidFill>
            <a:srgbClr val="FFF2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3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18"/>
          <p:cNvSpPr txBox="1"/>
          <p:nvPr/>
        </p:nvSpPr>
        <p:spPr>
          <a:xfrm>
            <a:off x="6048225" y="2550813"/>
            <a:ext cx="1146000" cy="400200"/>
          </a:xfrm>
          <a:prstGeom prst="rect">
            <a:avLst/>
          </a:prstGeom>
          <a:solidFill>
            <a:srgbClr val="F4CC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4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1" name="Google Shape;181;p18"/>
          <p:cNvCxnSpPr>
            <a:stCxn id="179" idx="3"/>
          </p:cNvCxnSpPr>
          <p:nvPr/>
        </p:nvCxnSpPr>
        <p:spPr>
          <a:xfrm>
            <a:off x="7194225" y="2327180"/>
            <a:ext cx="1839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18"/>
          <p:cNvCxnSpPr/>
          <p:nvPr/>
        </p:nvCxnSpPr>
        <p:spPr>
          <a:xfrm>
            <a:off x="7194122" y="2723932"/>
            <a:ext cx="1839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18"/>
          <p:cNvCxnSpPr/>
          <p:nvPr/>
        </p:nvCxnSpPr>
        <p:spPr>
          <a:xfrm>
            <a:off x="7381950" y="2323100"/>
            <a:ext cx="3000" cy="417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18"/>
          <p:cNvCxnSpPr/>
          <p:nvPr/>
        </p:nvCxnSpPr>
        <p:spPr>
          <a:xfrm>
            <a:off x="7399575" y="1552117"/>
            <a:ext cx="2703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5" name="Google Shape;185;p18"/>
          <p:cNvSpPr txBox="1"/>
          <p:nvPr/>
        </p:nvSpPr>
        <p:spPr>
          <a:xfrm>
            <a:off x="7669763" y="1378955"/>
            <a:ext cx="1146000" cy="400200"/>
          </a:xfrm>
          <a:prstGeom prst="rect">
            <a:avLst/>
          </a:prstGeom>
          <a:solidFill>
            <a:srgbClr val="C9DAF8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6" name="Google Shape;186;p18"/>
          <p:cNvCxnSpPr/>
          <p:nvPr/>
        </p:nvCxnSpPr>
        <p:spPr>
          <a:xfrm>
            <a:off x="7386468" y="2516272"/>
            <a:ext cx="2703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7" name="Google Shape;187;p18"/>
          <p:cNvSpPr txBox="1"/>
          <p:nvPr/>
        </p:nvSpPr>
        <p:spPr>
          <a:xfrm>
            <a:off x="7656656" y="2343110"/>
            <a:ext cx="1146000" cy="400200"/>
          </a:xfrm>
          <a:prstGeom prst="rect">
            <a:avLst/>
          </a:prstGeom>
          <a:solidFill>
            <a:srgbClr val="F4CC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4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8" name="Google Shape;188;p18"/>
          <p:cNvCxnSpPr/>
          <p:nvPr/>
        </p:nvCxnSpPr>
        <p:spPr>
          <a:xfrm>
            <a:off x="8815660" y="1552117"/>
            <a:ext cx="1839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18"/>
          <p:cNvCxnSpPr/>
          <p:nvPr/>
        </p:nvCxnSpPr>
        <p:spPr>
          <a:xfrm>
            <a:off x="8815660" y="2516272"/>
            <a:ext cx="1839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0" name="Google Shape;190;p18"/>
          <p:cNvCxnSpPr/>
          <p:nvPr/>
        </p:nvCxnSpPr>
        <p:spPr>
          <a:xfrm>
            <a:off x="8993190" y="1535398"/>
            <a:ext cx="17400" cy="988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1" name="Google Shape;191;p18"/>
          <p:cNvCxnSpPr/>
          <p:nvPr/>
        </p:nvCxnSpPr>
        <p:spPr>
          <a:xfrm>
            <a:off x="8993190" y="2030096"/>
            <a:ext cx="2703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2" name="Google Shape;192;p18"/>
          <p:cNvSpPr txBox="1"/>
          <p:nvPr/>
        </p:nvSpPr>
        <p:spPr>
          <a:xfrm>
            <a:off x="9263378" y="1856977"/>
            <a:ext cx="1146000" cy="400200"/>
          </a:xfrm>
          <a:prstGeom prst="rect">
            <a:avLst/>
          </a:prstGeom>
          <a:solidFill>
            <a:srgbClr val="C9DAF8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" name="Google Shape;193;p18"/>
          <p:cNvSpPr/>
          <p:nvPr/>
        </p:nvSpPr>
        <p:spPr>
          <a:xfrm>
            <a:off x="6955925" y="2146588"/>
            <a:ext cx="424500" cy="4176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8"/>
          <p:cNvSpPr/>
          <p:nvPr/>
        </p:nvSpPr>
        <p:spPr>
          <a:xfrm>
            <a:off x="6955925" y="1636288"/>
            <a:ext cx="424500" cy="4176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8"/>
          <p:cNvSpPr/>
          <p:nvPr/>
        </p:nvSpPr>
        <p:spPr>
          <a:xfrm>
            <a:off x="8612100" y="2307463"/>
            <a:ext cx="424500" cy="4176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8"/>
          <p:cNvSpPr/>
          <p:nvPr/>
        </p:nvSpPr>
        <p:spPr>
          <a:xfrm>
            <a:off x="7033025" y="1206288"/>
            <a:ext cx="270300" cy="312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8"/>
          <p:cNvSpPr/>
          <p:nvPr/>
        </p:nvSpPr>
        <p:spPr>
          <a:xfrm>
            <a:off x="7033025" y="2600438"/>
            <a:ext cx="270300" cy="312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8"/>
          <p:cNvSpPr/>
          <p:nvPr/>
        </p:nvSpPr>
        <p:spPr>
          <a:xfrm>
            <a:off x="8689200" y="1395963"/>
            <a:ext cx="270300" cy="312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8"/>
          <p:cNvSpPr txBox="1"/>
          <p:nvPr/>
        </p:nvSpPr>
        <p:spPr>
          <a:xfrm>
            <a:off x="9284650" y="1498775"/>
            <a:ext cx="114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Champions</a:t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0" name="Google Shape;200;p18"/>
          <p:cNvSpPr txBox="1"/>
          <p:nvPr/>
        </p:nvSpPr>
        <p:spPr>
          <a:xfrm>
            <a:off x="6048225" y="5171660"/>
            <a:ext cx="981600" cy="400200"/>
          </a:xfrm>
          <a:prstGeom prst="rect">
            <a:avLst/>
          </a:prstGeom>
          <a:solidFill>
            <a:srgbClr val="D9EAD3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2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1" name="Google Shape;201;p18"/>
          <p:cNvSpPr txBox="1"/>
          <p:nvPr/>
        </p:nvSpPr>
        <p:spPr>
          <a:xfrm>
            <a:off x="6048225" y="5534659"/>
            <a:ext cx="981600" cy="400200"/>
          </a:xfrm>
          <a:prstGeom prst="rect">
            <a:avLst/>
          </a:prstGeom>
          <a:solidFill>
            <a:srgbClr val="FFF2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3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2" name="Google Shape;202;p18"/>
          <p:cNvCxnSpPr>
            <a:stCxn id="200" idx="3"/>
          </p:cNvCxnSpPr>
          <p:nvPr/>
        </p:nvCxnSpPr>
        <p:spPr>
          <a:xfrm>
            <a:off x="7029825" y="5371760"/>
            <a:ext cx="1575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18"/>
          <p:cNvCxnSpPr/>
          <p:nvPr/>
        </p:nvCxnSpPr>
        <p:spPr>
          <a:xfrm>
            <a:off x="7029875" y="5682964"/>
            <a:ext cx="1575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18"/>
          <p:cNvSpPr/>
          <p:nvPr/>
        </p:nvSpPr>
        <p:spPr>
          <a:xfrm>
            <a:off x="6825820" y="5188371"/>
            <a:ext cx="363600" cy="3576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8"/>
          <p:cNvSpPr/>
          <p:nvPr/>
        </p:nvSpPr>
        <p:spPr>
          <a:xfrm>
            <a:off x="6891869" y="5577171"/>
            <a:ext cx="231600" cy="26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p18"/>
          <p:cNvCxnSpPr/>
          <p:nvPr/>
        </p:nvCxnSpPr>
        <p:spPr>
          <a:xfrm>
            <a:off x="7187268" y="5343075"/>
            <a:ext cx="2700" cy="357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18"/>
          <p:cNvCxnSpPr/>
          <p:nvPr/>
        </p:nvCxnSpPr>
        <p:spPr>
          <a:xfrm>
            <a:off x="7191138" y="5508559"/>
            <a:ext cx="543900" cy="3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8" name="Google Shape;208;p18"/>
          <p:cNvSpPr txBox="1"/>
          <p:nvPr/>
        </p:nvSpPr>
        <p:spPr>
          <a:xfrm>
            <a:off x="7727399" y="5360217"/>
            <a:ext cx="981600" cy="400200"/>
          </a:xfrm>
          <a:prstGeom prst="rect">
            <a:avLst/>
          </a:prstGeom>
          <a:solidFill>
            <a:srgbClr val="FFF2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3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p18"/>
          <p:cNvSpPr txBox="1"/>
          <p:nvPr/>
        </p:nvSpPr>
        <p:spPr>
          <a:xfrm>
            <a:off x="7727399" y="5017378"/>
            <a:ext cx="981600" cy="400200"/>
          </a:xfrm>
          <a:prstGeom prst="rect">
            <a:avLst/>
          </a:prstGeom>
          <a:solidFill>
            <a:srgbClr val="F4CC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4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10" name="Google Shape;210;p18"/>
          <p:cNvCxnSpPr/>
          <p:nvPr/>
        </p:nvCxnSpPr>
        <p:spPr>
          <a:xfrm>
            <a:off x="8723974" y="5167698"/>
            <a:ext cx="1575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18"/>
          <p:cNvCxnSpPr/>
          <p:nvPr/>
        </p:nvCxnSpPr>
        <p:spPr>
          <a:xfrm>
            <a:off x="8723886" y="5507583"/>
            <a:ext cx="1575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18"/>
          <p:cNvCxnSpPr/>
          <p:nvPr/>
        </p:nvCxnSpPr>
        <p:spPr>
          <a:xfrm>
            <a:off x="8884791" y="5164202"/>
            <a:ext cx="2700" cy="357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18"/>
          <p:cNvCxnSpPr/>
          <p:nvPr/>
        </p:nvCxnSpPr>
        <p:spPr>
          <a:xfrm>
            <a:off x="8888662" y="5329687"/>
            <a:ext cx="991800" cy="2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18"/>
          <p:cNvSpPr/>
          <p:nvPr/>
        </p:nvSpPr>
        <p:spPr>
          <a:xfrm>
            <a:off x="8549407" y="5343064"/>
            <a:ext cx="363600" cy="357600"/>
          </a:xfrm>
          <a:prstGeom prst="mathMultiply">
            <a:avLst>
              <a:gd fmla="val 23520" name="adj1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8"/>
          <p:cNvSpPr/>
          <p:nvPr/>
        </p:nvSpPr>
        <p:spPr>
          <a:xfrm>
            <a:off x="8615456" y="5055009"/>
            <a:ext cx="231600" cy="26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6" name="Google Shape;216;p18"/>
          <p:cNvCxnSpPr/>
          <p:nvPr/>
        </p:nvCxnSpPr>
        <p:spPr>
          <a:xfrm>
            <a:off x="9875750" y="4889225"/>
            <a:ext cx="3300" cy="4539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7" name="Google Shape;217;p18"/>
          <p:cNvSpPr txBox="1"/>
          <p:nvPr/>
        </p:nvSpPr>
        <p:spPr>
          <a:xfrm>
            <a:off x="9377461" y="4483177"/>
            <a:ext cx="981600" cy="400200"/>
          </a:xfrm>
          <a:prstGeom prst="rect">
            <a:avLst/>
          </a:prstGeom>
          <a:solidFill>
            <a:srgbClr val="F4CCCC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4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8" name="Google Shape;218;p18"/>
          <p:cNvSpPr txBox="1"/>
          <p:nvPr/>
        </p:nvSpPr>
        <p:spPr>
          <a:xfrm>
            <a:off x="9377461" y="4140338"/>
            <a:ext cx="981600" cy="400200"/>
          </a:xfrm>
          <a:prstGeom prst="rect">
            <a:avLst/>
          </a:prstGeom>
          <a:solidFill>
            <a:srgbClr val="C9DAF8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TEAM 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19" name="Google Shape;219;p18"/>
          <p:cNvCxnSpPr/>
          <p:nvPr/>
        </p:nvCxnSpPr>
        <p:spPr>
          <a:xfrm>
            <a:off x="9868325" y="3755598"/>
            <a:ext cx="0" cy="384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0" name="Google Shape;220;p18"/>
          <p:cNvSpPr txBox="1"/>
          <p:nvPr/>
        </p:nvSpPr>
        <p:spPr>
          <a:xfrm>
            <a:off x="9146450" y="5348975"/>
            <a:ext cx="146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Winners from lower bracket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1" name="Google Shape;221;p18"/>
          <p:cNvSpPr txBox="1"/>
          <p:nvPr/>
        </p:nvSpPr>
        <p:spPr>
          <a:xfrm>
            <a:off x="9146450" y="3214775"/>
            <a:ext cx="146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Winners from upper bracket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222" name="Google Shape;2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9"/>
          <p:cNvSpPr/>
          <p:nvPr/>
        </p:nvSpPr>
        <p:spPr>
          <a:xfrm>
            <a:off x="4863600" y="1008025"/>
            <a:ext cx="5335800" cy="51732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228" name="Google Shape;228;p19"/>
          <p:cNvSpPr txBox="1"/>
          <p:nvPr/>
        </p:nvSpPr>
        <p:spPr>
          <a:xfrm>
            <a:off x="412575" y="313225"/>
            <a:ext cx="95844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9"/>
          <p:cNvSpPr txBox="1"/>
          <p:nvPr/>
        </p:nvSpPr>
        <p:spPr>
          <a:xfrm>
            <a:off x="412575" y="1008025"/>
            <a:ext cx="5235900" cy="25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Design an esports tournament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Materials and equipment needed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Computer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Word or word processing software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Excel or spreadsheet software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0" name="Google Shape;230;p19"/>
          <p:cNvSpPr txBox="1"/>
          <p:nvPr/>
        </p:nvSpPr>
        <p:spPr>
          <a:xfrm>
            <a:off x="4913550" y="1008025"/>
            <a:ext cx="5235900" cy="45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Group Activity 1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Using your word processing software.  Plan out your esports tournament detailing the following.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rabi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name of your tournament</a:t>
            </a:r>
            <a:b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rabi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game title that your tournament will be played on</a:t>
            </a:r>
            <a:b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rabi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roles need to be assigned to run the tournament. 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lphaL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Tournament lead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lphaL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Admins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lphaL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Players</a:t>
            </a:r>
            <a:b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AutoNum type="arabicPeriod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type of tournament format your event will follow.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Best of 3 Single elimination for example.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231" name="Google Shape;2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575" y="3996312"/>
            <a:ext cx="1689000" cy="673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211" y="5157742"/>
            <a:ext cx="1609728" cy="524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41575" y="4051354"/>
            <a:ext cx="1688996" cy="56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93774" y="5157750"/>
            <a:ext cx="1784591" cy="5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/>
          <p:nvPr/>
        </p:nvSpPr>
        <p:spPr>
          <a:xfrm>
            <a:off x="4863600" y="1008025"/>
            <a:ext cx="5335800" cy="24291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4EA7"/>
              </a:solidFill>
            </a:endParaRPr>
          </a:p>
        </p:txBody>
      </p:sp>
      <p:sp>
        <p:nvSpPr>
          <p:cNvPr id="241" name="Google Shape;241;p20"/>
          <p:cNvSpPr txBox="1"/>
          <p:nvPr/>
        </p:nvSpPr>
        <p:spPr>
          <a:xfrm>
            <a:off x="412575" y="313225"/>
            <a:ext cx="95844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ACTIVITY 6: TOURNAMENT ORGANISATION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0"/>
          <p:cNvSpPr txBox="1"/>
          <p:nvPr/>
        </p:nvSpPr>
        <p:spPr>
          <a:xfrm>
            <a:off x="412575" y="1008025"/>
            <a:ext cx="5235900" cy="25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Design an esports tournament</a:t>
            </a:r>
            <a:endParaRPr b="1" sz="15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Materials and equipment needed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Computer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Word or word processing software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Excel or spreadsheet software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3" name="Google Shape;243;p20"/>
          <p:cNvSpPr txBox="1"/>
          <p:nvPr/>
        </p:nvSpPr>
        <p:spPr>
          <a:xfrm>
            <a:off x="4913550" y="1008025"/>
            <a:ext cx="5235900" cy="40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Group Activity 2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</a:t>
            </a: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will need to create a spreadsheet document to tally scores and results based on your chosen tournament format.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can create a basic spreadsheet that you can simply input scores / results in.  Or if you are more experienced you may consider creating cells that calculate points and scores.  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 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244" name="Google Shape;244;p20"/>
          <p:cNvPicPr preferRelativeResize="0"/>
          <p:nvPr/>
        </p:nvPicPr>
        <p:blipFill rotWithShape="1">
          <a:blip r:embed="rId3">
            <a:alphaModFix/>
          </a:blip>
          <a:srcRect b="0" l="0" r="0" t="12899"/>
          <a:stretch/>
        </p:blipFill>
        <p:spPr>
          <a:xfrm>
            <a:off x="5865764" y="3937025"/>
            <a:ext cx="3331474" cy="22441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45" name="Google Shape;24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2426" y="3937025"/>
            <a:ext cx="3998522" cy="224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46" name="Google Shape;24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