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theme/theme7.xml" ContentType="application/vnd.openxmlformats-officedocument.theme+xml"/>
  <Override PartName="/ppt/slideLayouts/slideLayout58.xml" ContentType="application/vnd.openxmlformats-officedocument.presentationml.slideLayout+xml"/>
  <Override PartName="/ppt/theme/theme8.xml" ContentType="application/vnd.openxmlformats-officedocument.theme+xml"/>
  <Override PartName="/ppt/tags/tag2.xml" ContentType="application/vnd.openxmlformats-officedocument.presentationml.tags+xml"/>
  <Override PartName="/ppt/slideLayouts/slideLayout59.xml" ContentType="application/vnd.openxmlformats-officedocument.presentationml.slideLayout+xml"/>
  <Override PartName="/ppt/theme/theme9.xml" ContentType="application/vnd.openxmlformats-officedocument.theme+xml"/>
  <Override PartName="/ppt/slideLayouts/slideLayout60.xml" ContentType="application/vnd.openxmlformats-officedocument.presentationml.slideLayout+xml"/>
  <Override PartName="/ppt/theme/theme10.xml" ContentType="application/vnd.openxmlformats-officedocument.theme+xml"/>
  <Override PartName="/ppt/slideLayouts/slideLayout61.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autoCompressPictures="0">
  <p:sldMasterIdLst>
    <p:sldMasterId id="2147483798" r:id="rId4"/>
    <p:sldMasterId id="2147483888" r:id="rId5"/>
    <p:sldMasterId id="2147483982" r:id="rId6"/>
    <p:sldMasterId id="2147483985" r:id="rId7"/>
    <p:sldMasterId id="2147483990" r:id="rId8"/>
    <p:sldMasterId id="2147483996" r:id="rId9"/>
    <p:sldMasterId id="2147484002" r:id="rId10"/>
    <p:sldMasterId id="2147484004" r:id="rId11"/>
    <p:sldMasterId id="2147484006" r:id="rId12"/>
    <p:sldMasterId id="2147484008" r:id="rId13"/>
    <p:sldMasterId id="2147484010" r:id="rId14"/>
  </p:sldMasterIdLst>
  <p:notesMasterIdLst>
    <p:notesMasterId r:id="rId91"/>
  </p:notesMasterIdLst>
  <p:handoutMasterIdLst>
    <p:handoutMasterId r:id="rId92"/>
  </p:handoutMasterIdLst>
  <p:sldIdLst>
    <p:sldId id="263" r:id="rId15"/>
    <p:sldId id="515" r:id="rId16"/>
    <p:sldId id="516" r:id="rId17"/>
    <p:sldId id="538" r:id="rId18"/>
    <p:sldId id="395" r:id="rId19"/>
    <p:sldId id="518" r:id="rId20"/>
    <p:sldId id="550" r:id="rId21"/>
    <p:sldId id="519" r:id="rId22"/>
    <p:sldId id="539" r:id="rId23"/>
    <p:sldId id="521" r:id="rId24"/>
    <p:sldId id="549" r:id="rId25"/>
    <p:sldId id="547" r:id="rId26"/>
    <p:sldId id="522" r:id="rId27"/>
    <p:sldId id="523" r:id="rId28"/>
    <p:sldId id="275" r:id="rId29"/>
    <p:sldId id="536" r:id="rId30"/>
    <p:sldId id="396" r:id="rId31"/>
    <p:sldId id="590" r:id="rId32"/>
    <p:sldId id="268" r:id="rId33"/>
    <p:sldId id="591" r:id="rId34"/>
    <p:sldId id="402" r:id="rId35"/>
    <p:sldId id="592" r:id="rId36"/>
    <p:sldId id="593" r:id="rId37"/>
    <p:sldId id="594" r:id="rId38"/>
    <p:sldId id="595" r:id="rId39"/>
    <p:sldId id="352" r:id="rId40"/>
    <p:sldId id="385" r:id="rId41"/>
    <p:sldId id="397" r:id="rId42"/>
    <p:sldId id="398" r:id="rId43"/>
    <p:sldId id="596" r:id="rId44"/>
    <p:sldId id="597" r:id="rId45"/>
    <p:sldId id="258" r:id="rId46"/>
    <p:sldId id="259" r:id="rId47"/>
    <p:sldId id="260" r:id="rId48"/>
    <p:sldId id="399" r:id="rId49"/>
    <p:sldId id="257" r:id="rId50"/>
    <p:sldId id="269" r:id="rId51"/>
    <p:sldId id="261" r:id="rId52"/>
    <p:sldId id="277" r:id="rId53"/>
    <p:sldId id="278" r:id="rId54"/>
    <p:sldId id="272" r:id="rId55"/>
    <p:sldId id="589" r:id="rId56"/>
    <p:sldId id="271" r:id="rId57"/>
    <p:sldId id="400" r:id="rId58"/>
    <p:sldId id="332" r:id="rId59"/>
    <p:sldId id="401" r:id="rId60"/>
    <p:sldId id="508" r:id="rId61"/>
    <p:sldId id="514" r:id="rId62"/>
    <p:sldId id="504" r:id="rId63"/>
    <p:sldId id="634" r:id="rId64"/>
    <p:sldId id="517" r:id="rId65"/>
    <p:sldId id="506" r:id="rId66"/>
    <p:sldId id="403" r:id="rId67"/>
    <p:sldId id="423" r:id="rId68"/>
    <p:sldId id="412" r:id="rId69"/>
    <p:sldId id="413" r:id="rId70"/>
    <p:sldId id="414" r:id="rId71"/>
    <p:sldId id="415" r:id="rId72"/>
    <p:sldId id="416" r:id="rId73"/>
    <p:sldId id="417" r:id="rId74"/>
    <p:sldId id="426" r:id="rId75"/>
    <p:sldId id="418" r:id="rId76"/>
    <p:sldId id="419" r:id="rId77"/>
    <p:sldId id="420" r:id="rId78"/>
    <p:sldId id="421" r:id="rId79"/>
    <p:sldId id="424" r:id="rId80"/>
    <p:sldId id="382" r:id="rId81"/>
    <p:sldId id="404" r:id="rId82"/>
    <p:sldId id="256" r:id="rId83"/>
    <p:sldId id="320" r:id="rId84"/>
    <p:sldId id="387" r:id="rId85"/>
    <p:sldId id="388" r:id="rId86"/>
    <p:sldId id="280" r:id="rId87"/>
    <p:sldId id="377" r:id="rId88"/>
    <p:sldId id="405" r:id="rId89"/>
    <p:sldId id="324" r:id="rId90"/>
  </p:sldIdLst>
  <p:sldSz cx="12192000" cy="6858000"/>
  <p:notesSz cx="6858000" cy="9144000"/>
  <p:embeddedFontLst>
    <p:embeddedFont>
      <p:font typeface="Candara" panose="020E0502030303020204" pitchFamily="34" charset="0"/>
      <p:regular r:id="rId93"/>
      <p:bold r:id="rId94"/>
      <p:italic r:id="rId95"/>
      <p:boldItalic r:id="rId96"/>
    </p:embeddedFont>
    <p:embeddedFont>
      <p:font typeface="Lato" panose="020F0502020204030204" pitchFamily="34" charset="0"/>
      <p:regular r:id="rId97"/>
      <p:bold r:id="rId98"/>
      <p:italic r:id="rId99"/>
      <p:boldItalic r:id="rId100"/>
    </p:embeddedFont>
    <p:embeddedFont>
      <p:font typeface="Microsoft YaHei" panose="020B0503020204020204" pitchFamily="34" charset="-122"/>
      <p:regular r:id="rId101"/>
      <p:bold r:id="rId102"/>
    </p:embeddedFont>
    <p:embeddedFont>
      <p:font typeface="Neue Haas Grotesk Display Pro 1 Medium" panose="020B0604020202020204" charset="0"/>
      <p:regular r:id="rId103"/>
    </p:embeddedFont>
    <p:embeddedFont>
      <p:font typeface="Neue Haas Grotesk Display Pro 2" panose="020B0604020202020204" charset="0"/>
      <p:regular r:id="rId104"/>
    </p:embeddedFont>
    <p:embeddedFont>
      <p:font typeface="Neue Haas Grotesk Display Pro 2 Medium" panose="020B0604020202020204" charset="0"/>
      <p:regular r:id="rId105"/>
    </p:embeddedFont>
    <p:embeddedFont>
      <p:font typeface="Poppins" panose="020B0502040204020203" pitchFamily="2" charset="0"/>
      <p:regular r:id="rId106"/>
      <p:bold r:id="rId107"/>
      <p:italic r:id="rId108"/>
      <p:boldItalic r:id="rId109"/>
    </p:embeddedFont>
    <p:embeddedFont>
      <p:font typeface="Poppins SemiBold" panose="020B0502040204020203" pitchFamily="2" charset="0"/>
      <p:bold r:id="rId110"/>
      <p:boldItalic r:id="rId111"/>
    </p:embeddedFont>
    <p:embeddedFont>
      <p:font typeface="Trade Gothic Next Cond" panose="020F0502020204030204" pitchFamily="34" charset="0"/>
      <p:regular r:id="rId112"/>
      <p:bold r:id="rId113"/>
      <p:italic r:id="rId114"/>
      <p:boldItalic r:id="rId115"/>
    </p:embeddedFont>
    <p:embeddedFont>
      <p:font typeface="Trade Gothic Next Light" panose="020F0502020204030204" pitchFamily="34" charset="0"/>
      <p:regular r:id="rId116"/>
      <p:italic r:id="rId117"/>
    </p:embeddedFont>
  </p:embeddedFontLst>
  <p:custDataLst>
    <p:tags r:id="rId1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ral" id="{6F808D31-5624-5543-A22F-BFDC3869E295}">
          <p14:sldIdLst>
            <p14:sldId id="263"/>
            <p14:sldId id="515"/>
            <p14:sldId id="516"/>
            <p14:sldId id="538"/>
            <p14:sldId id="395"/>
            <p14:sldId id="518"/>
            <p14:sldId id="550"/>
            <p14:sldId id="519"/>
            <p14:sldId id="539"/>
            <p14:sldId id="521"/>
            <p14:sldId id="549"/>
            <p14:sldId id="547"/>
            <p14:sldId id="522"/>
            <p14:sldId id="523"/>
            <p14:sldId id="275"/>
            <p14:sldId id="536"/>
            <p14:sldId id="396"/>
            <p14:sldId id="590"/>
            <p14:sldId id="268"/>
            <p14:sldId id="591"/>
            <p14:sldId id="402"/>
            <p14:sldId id="592"/>
            <p14:sldId id="593"/>
            <p14:sldId id="594"/>
            <p14:sldId id="595"/>
            <p14:sldId id="352"/>
            <p14:sldId id="385"/>
            <p14:sldId id="397"/>
            <p14:sldId id="398"/>
            <p14:sldId id="596"/>
            <p14:sldId id="597"/>
            <p14:sldId id="258"/>
            <p14:sldId id="259"/>
            <p14:sldId id="260"/>
            <p14:sldId id="399"/>
            <p14:sldId id="257"/>
            <p14:sldId id="269"/>
            <p14:sldId id="261"/>
            <p14:sldId id="277"/>
            <p14:sldId id="278"/>
            <p14:sldId id="272"/>
            <p14:sldId id="589"/>
            <p14:sldId id="271"/>
            <p14:sldId id="400"/>
            <p14:sldId id="332"/>
            <p14:sldId id="401"/>
            <p14:sldId id="508"/>
            <p14:sldId id="514"/>
            <p14:sldId id="504"/>
            <p14:sldId id="634"/>
            <p14:sldId id="517"/>
            <p14:sldId id="506"/>
            <p14:sldId id="403"/>
            <p14:sldId id="423"/>
            <p14:sldId id="412"/>
            <p14:sldId id="413"/>
            <p14:sldId id="414"/>
            <p14:sldId id="415"/>
            <p14:sldId id="416"/>
            <p14:sldId id="417"/>
            <p14:sldId id="426"/>
            <p14:sldId id="418"/>
            <p14:sldId id="419"/>
            <p14:sldId id="420"/>
            <p14:sldId id="421"/>
            <p14:sldId id="424"/>
            <p14:sldId id="382"/>
            <p14:sldId id="404"/>
            <p14:sldId id="256"/>
            <p14:sldId id="320"/>
            <p14:sldId id="387"/>
            <p14:sldId id="388"/>
            <p14:sldId id="280"/>
            <p14:sldId id="377"/>
            <p14:sldId id="405"/>
            <p14:sldId id="324"/>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42B6F1D-ED99-5349-7F51-0CB9D3AA4303}" name="Kelleher, Lucy" initials="KL" userId="S::u1774172@live.warwick.ac.uk::a7d460b6-a904-4b89-9e64-58119e2e7618" providerId="AD"/>
  <p188:author id="{FC9FCF26-F0F8-4972-3715-BDE043EC4023}" name="Lawson, Holly" initials="LH" userId="S::u2271473@live.warwick.ac.uk::0de7dddd-20ce-43a4-8d85-02704f67e7b2" providerId="AD"/>
  <p188:author id="{F73A01AF-3AAF-8A96-B34A-4ECD0F6DD2D2}" name="Bodely, Ana" initials="BA" userId="S::u2172734@live.warwick.ac.uk::08ec00ae-aea7-4bf9-9869-9b75fae083f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0C0C0C"/>
    <a:srgbClr val="FDFC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9" dt="2026-10-13T07:46:12.356"/>
    <p1510:client id="{6F6D1A62-A0E8-4C03-9191-C5E8F9B40FBE}" v="339" dt="2026-10-13T07:37:41.125"/>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2.xml"/><Relationship Id="rId117" Type="http://schemas.openxmlformats.org/officeDocument/2006/relationships/font" Target="fonts/font25.fntdata"/><Relationship Id="rId21" Type="http://schemas.openxmlformats.org/officeDocument/2006/relationships/slide" Target="slides/slide7.xml"/><Relationship Id="rId42" Type="http://schemas.openxmlformats.org/officeDocument/2006/relationships/slide" Target="slides/slide28.xml"/><Relationship Id="rId47" Type="http://schemas.openxmlformats.org/officeDocument/2006/relationships/slide" Target="slides/slide33.xml"/><Relationship Id="rId63" Type="http://schemas.openxmlformats.org/officeDocument/2006/relationships/slide" Target="slides/slide49.xml"/><Relationship Id="rId68" Type="http://schemas.openxmlformats.org/officeDocument/2006/relationships/slide" Target="slides/slide54.xml"/><Relationship Id="rId84" Type="http://schemas.openxmlformats.org/officeDocument/2006/relationships/slide" Target="slides/slide70.xml"/><Relationship Id="rId89" Type="http://schemas.openxmlformats.org/officeDocument/2006/relationships/slide" Target="slides/slide75.xml"/><Relationship Id="rId112" Type="http://schemas.openxmlformats.org/officeDocument/2006/relationships/font" Target="fonts/font20.fntdata"/><Relationship Id="rId16" Type="http://schemas.openxmlformats.org/officeDocument/2006/relationships/slide" Target="slides/slide2.xml"/><Relationship Id="rId107" Type="http://schemas.openxmlformats.org/officeDocument/2006/relationships/font" Target="fonts/font15.fntdata"/><Relationship Id="rId11" Type="http://schemas.openxmlformats.org/officeDocument/2006/relationships/slideMaster" Target="slideMasters/slideMaster8.xml"/><Relationship Id="rId32" Type="http://schemas.openxmlformats.org/officeDocument/2006/relationships/slide" Target="slides/slide18.xml"/><Relationship Id="rId37" Type="http://schemas.openxmlformats.org/officeDocument/2006/relationships/slide" Target="slides/slide23.xml"/><Relationship Id="rId53" Type="http://schemas.openxmlformats.org/officeDocument/2006/relationships/slide" Target="slides/slide39.xml"/><Relationship Id="rId58" Type="http://schemas.openxmlformats.org/officeDocument/2006/relationships/slide" Target="slides/slide44.xml"/><Relationship Id="rId74" Type="http://schemas.openxmlformats.org/officeDocument/2006/relationships/slide" Target="slides/slide60.xml"/><Relationship Id="rId79" Type="http://schemas.openxmlformats.org/officeDocument/2006/relationships/slide" Target="slides/slide65.xml"/><Relationship Id="rId102" Type="http://schemas.openxmlformats.org/officeDocument/2006/relationships/font" Target="fonts/font10.fntdata"/><Relationship Id="rId123" Type="http://schemas.microsoft.com/office/2015/10/relationships/revisionInfo" Target="revisionInfo.xml"/><Relationship Id="rId5" Type="http://schemas.openxmlformats.org/officeDocument/2006/relationships/slideMaster" Target="slideMasters/slideMaster2.xml"/><Relationship Id="rId90" Type="http://schemas.openxmlformats.org/officeDocument/2006/relationships/slide" Target="slides/slide76.xml"/><Relationship Id="rId95" Type="http://schemas.openxmlformats.org/officeDocument/2006/relationships/font" Target="fonts/font3.fntdata"/><Relationship Id="rId22" Type="http://schemas.openxmlformats.org/officeDocument/2006/relationships/slide" Target="slides/slide8.xml"/><Relationship Id="rId27" Type="http://schemas.openxmlformats.org/officeDocument/2006/relationships/slide" Target="slides/slide13.xml"/><Relationship Id="rId43" Type="http://schemas.openxmlformats.org/officeDocument/2006/relationships/slide" Target="slides/slide29.xml"/><Relationship Id="rId48" Type="http://schemas.openxmlformats.org/officeDocument/2006/relationships/slide" Target="slides/slide34.xml"/><Relationship Id="rId64" Type="http://schemas.openxmlformats.org/officeDocument/2006/relationships/slide" Target="slides/slide50.xml"/><Relationship Id="rId69" Type="http://schemas.openxmlformats.org/officeDocument/2006/relationships/slide" Target="slides/slide55.xml"/><Relationship Id="rId113" Type="http://schemas.openxmlformats.org/officeDocument/2006/relationships/font" Target="fonts/font21.fntdata"/><Relationship Id="rId118" Type="http://schemas.openxmlformats.org/officeDocument/2006/relationships/tags" Target="tags/tag1.xml"/><Relationship Id="rId80" Type="http://schemas.openxmlformats.org/officeDocument/2006/relationships/slide" Target="slides/slide66.xml"/><Relationship Id="rId85" Type="http://schemas.openxmlformats.org/officeDocument/2006/relationships/slide" Target="slides/slide71.xml"/><Relationship Id="rId12" Type="http://schemas.openxmlformats.org/officeDocument/2006/relationships/slideMaster" Target="slideMasters/slideMaster9.xml"/><Relationship Id="rId17" Type="http://schemas.openxmlformats.org/officeDocument/2006/relationships/slide" Target="slides/slide3.xml"/><Relationship Id="rId33" Type="http://schemas.openxmlformats.org/officeDocument/2006/relationships/slide" Target="slides/slide19.xml"/><Relationship Id="rId38" Type="http://schemas.openxmlformats.org/officeDocument/2006/relationships/slide" Target="slides/slide24.xml"/><Relationship Id="rId59" Type="http://schemas.openxmlformats.org/officeDocument/2006/relationships/slide" Target="slides/slide45.xml"/><Relationship Id="rId103" Type="http://schemas.openxmlformats.org/officeDocument/2006/relationships/font" Target="fonts/font11.fntdata"/><Relationship Id="rId108" Type="http://schemas.openxmlformats.org/officeDocument/2006/relationships/font" Target="fonts/font16.fntdata"/><Relationship Id="rId124" Type="http://schemas.microsoft.com/office/2018/10/relationships/authors" Target="authors.xml"/><Relationship Id="rId54" Type="http://schemas.openxmlformats.org/officeDocument/2006/relationships/slide" Target="slides/slide40.xml"/><Relationship Id="rId70" Type="http://schemas.openxmlformats.org/officeDocument/2006/relationships/slide" Target="slides/slide56.xml"/><Relationship Id="rId75" Type="http://schemas.openxmlformats.org/officeDocument/2006/relationships/slide" Target="slides/slide61.xml"/><Relationship Id="rId91" Type="http://schemas.openxmlformats.org/officeDocument/2006/relationships/notesMaster" Target="notesMasters/notesMaster1.xml"/><Relationship Id="rId96"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9.xml"/><Relationship Id="rId28" Type="http://schemas.openxmlformats.org/officeDocument/2006/relationships/slide" Target="slides/slide14.xml"/><Relationship Id="rId49" Type="http://schemas.openxmlformats.org/officeDocument/2006/relationships/slide" Target="slides/slide35.xml"/><Relationship Id="rId114" Type="http://schemas.openxmlformats.org/officeDocument/2006/relationships/font" Target="fonts/font22.fntdata"/><Relationship Id="rId119" Type="http://schemas.openxmlformats.org/officeDocument/2006/relationships/presProps" Target="presProps.xml"/><Relationship Id="rId44" Type="http://schemas.openxmlformats.org/officeDocument/2006/relationships/slide" Target="slides/slide30.xml"/><Relationship Id="rId60" Type="http://schemas.openxmlformats.org/officeDocument/2006/relationships/slide" Target="slides/slide46.xml"/><Relationship Id="rId65" Type="http://schemas.openxmlformats.org/officeDocument/2006/relationships/slide" Target="slides/slide51.xml"/><Relationship Id="rId81" Type="http://schemas.openxmlformats.org/officeDocument/2006/relationships/slide" Target="slides/slide67.xml"/><Relationship Id="rId86" Type="http://schemas.openxmlformats.org/officeDocument/2006/relationships/slide" Target="slides/slide72.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4.xml"/><Relationship Id="rId39" Type="http://schemas.openxmlformats.org/officeDocument/2006/relationships/slide" Target="slides/slide25.xml"/><Relationship Id="rId109" Type="http://schemas.openxmlformats.org/officeDocument/2006/relationships/font" Target="fonts/font17.fntdata"/><Relationship Id="rId34" Type="http://schemas.openxmlformats.org/officeDocument/2006/relationships/slide" Target="slides/slide20.xml"/><Relationship Id="rId50" Type="http://schemas.openxmlformats.org/officeDocument/2006/relationships/slide" Target="slides/slide36.xml"/><Relationship Id="rId55" Type="http://schemas.openxmlformats.org/officeDocument/2006/relationships/slide" Target="slides/slide41.xml"/><Relationship Id="rId76" Type="http://schemas.openxmlformats.org/officeDocument/2006/relationships/slide" Target="slides/slide62.xml"/><Relationship Id="rId97" Type="http://schemas.openxmlformats.org/officeDocument/2006/relationships/font" Target="fonts/font5.fntdata"/><Relationship Id="rId104" Type="http://schemas.openxmlformats.org/officeDocument/2006/relationships/font" Target="fonts/font12.fntdata"/><Relationship Id="rId120" Type="http://schemas.openxmlformats.org/officeDocument/2006/relationships/viewProps" Target="viewProps.xml"/><Relationship Id="rId7" Type="http://schemas.openxmlformats.org/officeDocument/2006/relationships/slideMaster" Target="slideMasters/slideMaster4.xml"/><Relationship Id="rId71" Type="http://schemas.openxmlformats.org/officeDocument/2006/relationships/slide" Target="slides/slide57.xml"/><Relationship Id="rId92" Type="http://schemas.openxmlformats.org/officeDocument/2006/relationships/handoutMaster" Target="handoutMasters/handoutMaster1.xml"/><Relationship Id="rId2" Type="http://schemas.openxmlformats.org/officeDocument/2006/relationships/customXml" Target="../customXml/item2.xml"/><Relationship Id="rId29" Type="http://schemas.openxmlformats.org/officeDocument/2006/relationships/slide" Target="slides/slide15.xml"/><Relationship Id="rId24" Type="http://schemas.openxmlformats.org/officeDocument/2006/relationships/slide" Target="slides/slide10.xml"/><Relationship Id="rId40" Type="http://schemas.openxmlformats.org/officeDocument/2006/relationships/slide" Target="slides/slide26.xml"/><Relationship Id="rId45" Type="http://schemas.openxmlformats.org/officeDocument/2006/relationships/slide" Target="slides/slide31.xml"/><Relationship Id="rId66" Type="http://schemas.openxmlformats.org/officeDocument/2006/relationships/slide" Target="slides/slide52.xml"/><Relationship Id="rId87" Type="http://schemas.openxmlformats.org/officeDocument/2006/relationships/slide" Target="slides/slide73.xml"/><Relationship Id="rId110" Type="http://schemas.openxmlformats.org/officeDocument/2006/relationships/font" Target="fonts/font18.fntdata"/><Relationship Id="rId115" Type="http://schemas.openxmlformats.org/officeDocument/2006/relationships/font" Target="fonts/font23.fntdata"/><Relationship Id="rId61" Type="http://schemas.openxmlformats.org/officeDocument/2006/relationships/slide" Target="slides/slide47.xml"/><Relationship Id="rId82" Type="http://schemas.openxmlformats.org/officeDocument/2006/relationships/slide" Target="slides/slide68.xml"/><Relationship Id="rId19" Type="http://schemas.openxmlformats.org/officeDocument/2006/relationships/slide" Target="slides/slide5.xml"/><Relationship Id="rId14" Type="http://schemas.openxmlformats.org/officeDocument/2006/relationships/slideMaster" Target="slideMasters/slideMaster11.xml"/><Relationship Id="rId30" Type="http://schemas.openxmlformats.org/officeDocument/2006/relationships/slide" Target="slides/slide16.xml"/><Relationship Id="rId35" Type="http://schemas.openxmlformats.org/officeDocument/2006/relationships/slide" Target="slides/slide21.xml"/><Relationship Id="rId56" Type="http://schemas.openxmlformats.org/officeDocument/2006/relationships/slide" Target="slides/slide42.xml"/><Relationship Id="rId77" Type="http://schemas.openxmlformats.org/officeDocument/2006/relationships/slide" Target="slides/slide63.xml"/><Relationship Id="rId100" Type="http://schemas.openxmlformats.org/officeDocument/2006/relationships/font" Target="fonts/font8.fntdata"/><Relationship Id="rId105" Type="http://schemas.openxmlformats.org/officeDocument/2006/relationships/font" Target="fonts/font13.fntdata"/><Relationship Id="rId8" Type="http://schemas.openxmlformats.org/officeDocument/2006/relationships/slideMaster" Target="slideMasters/slideMaster5.xml"/><Relationship Id="rId51" Type="http://schemas.openxmlformats.org/officeDocument/2006/relationships/slide" Target="slides/slide37.xml"/><Relationship Id="rId72" Type="http://schemas.openxmlformats.org/officeDocument/2006/relationships/slide" Target="slides/slide58.xml"/><Relationship Id="rId93" Type="http://schemas.openxmlformats.org/officeDocument/2006/relationships/font" Target="fonts/font1.fntdata"/><Relationship Id="rId98" Type="http://schemas.openxmlformats.org/officeDocument/2006/relationships/font" Target="fonts/font6.fntdata"/><Relationship Id="rId121" Type="http://schemas.openxmlformats.org/officeDocument/2006/relationships/theme" Target="theme/theme1.xml"/><Relationship Id="rId3" Type="http://schemas.openxmlformats.org/officeDocument/2006/relationships/customXml" Target="../customXml/item3.xml"/><Relationship Id="rId25" Type="http://schemas.openxmlformats.org/officeDocument/2006/relationships/slide" Target="slides/slide11.xml"/><Relationship Id="rId46" Type="http://schemas.openxmlformats.org/officeDocument/2006/relationships/slide" Target="slides/slide32.xml"/><Relationship Id="rId67" Type="http://schemas.openxmlformats.org/officeDocument/2006/relationships/slide" Target="slides/slide53.xml"/><Relationship Id="rId116" Type="http://schemas.openxmlformats.org/officeDocument/2006/relationships/font" Target="fonts/font24.fntdata"/><Relationship Id="rId20" Type="http://schemas.openxmlformats.org/officeDocument/2006/relationships/slide" Target="slides/slide6.xml"/><Relationship Id="rId41" Type="http://schemas.openxmlformats.org/officeDocument/2006/relationships/slide" Target="slides/slide27.xml"/><Relationship Id="rId62" Type="http://schemas.openxmlformats.org/officeDocument/2006/relationships/slide" Target="slides/slide48.xml"/><Relationship Id="rId83" Type="http://schemas.openxmlformats.org/officeDocument/2006/relationships/slide" Target="slides/slide69.xml"/><Relationship Id="rId88" Type="http://schemas.openxmlformats.org/officeDocument/2006/relationships/slide" Target="slides/slide74.xml"/><Relationship Id="rId111" Type="http://schemas.openxmlformats.org/officeDocument/2006/relationships/font" Target="fonts/font19.fntdata"/><Relationship Id="rId15" Type="http://schemas.openxmlformats.org/officeDocument/2006/relationships/slide" Target="slides/slide1.xml"/><Relationship Id="rId36" Type="http://schemas.openxmlformats.org/officeDocument/2006/relationships/slide" Target="slides/slide22.xml"/><Relationship Id="rId57" Type="http://schemas.openxmlformats.org/officeDocument/2006/relationships/slide" Target="slides/slide43.xml"/><Relationship Id="rId106" Type="http://schemas.openxmlformats.org/officeDocument/2006/relationships/font" Target="fonts/font14.fntdata"/><Relationship Id="rId10" Type="http://schemas.openxmlformats.org/officeDocument/2006/relationships/slideMaster" Target="slideMasters/slideMaster7.xml"/><Relationship Id="rId31" Type="http://schemas.openxmlformats.org/officeDocument/2006/relationships/slide" Target="slides/slide17.xml"/><Relationship Id="rId52" Type="http://schemas.openxmlformats.org/officeDocument/2006/relationships/slide" Target="slides/slide38.xml"/><Relationship Id="rId73" Type="http://schemas.openxmlformats.org/officeDocument/2006/relationships/slide" Target="slides/slide59.xml"/><Relationship Id="rId78" Type="http://schemas.openxmlformats.org/officeDocument/2006/relationships/slide" Target="slides/slide64.xml"/><Relationship Id="rId94" Type="http://schemas.openxmlformats.org/officeDocument/2006/relationships/font" Target="fonts/font2.fntdata"/><Relationship Id="rId99" Type="http://schemas.openxmlformats.org/officeDocument/2006/relationships/font" Target="fonts/font7.fntdata"/><Relationship Id="rId101" Type="http://schemas.openxmlformats.org/officeDocument/2006/relationships/font" Target="fonts/font9.fntdata"/><Relationship Id="rId1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1166225"/>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6818258"/>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unsplash.com/@stu_jenkins?utm_source=unsplash&amp;utm_medium=referral&amp;utm_content=creditCopyText" TargetMode="External"/><Relationship Id="rId2" Type="http://schemas.openxmlformats.org/officeDocument/2006/relationships/slide" Target="../slides/slide74.xml"/><Relationship Id="rId1" Type="http://schemas.openxmlformats.org/officeDocument/2006/relationships/notesMaster" Target="../notesMasters/notesMaster1.xml"/><Relationship Id="rId4" Type="http://schemas.openxmlformats.org/officeDocument/2006/relationships/hyperlink" Target="https://unsplash.com/photos/historic-room-with-walls-covered-in-small-wooden-drawers-bljLnIUDl2Y?utm_source=unsplash&amp;utm_medium=referral&amp;utm_content=creditCopyText"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e23139f6df_2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0" name="Google Shape;70;g3e23139f6df_2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459468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a:extLst>
            <a:ext uri="{FF2B5EF4-FFF2-40B4-BE49-F238E27FC236}">
              <a16:creationId xmlns:a16="http://schemas.microsoft.com/office/drawing/2014/main" id="{8660BF6F-0BAB-9D46-6711-53CC7837A4F1}"/>
            </a:ext>
          </a:extLst>
        </p:cNvPr>
        <p:cNvGrpSpPr/>
        <p:nvPr/>
      </p:nvGrpSpPr>
      <p:grpSpPr>
        <a:xfrm>
          <a:off x="0" y="0"/>
          <a:ext cx="0" cy="0"/>
          <a:chOff x="0" y="0"/>
          <a:chExt cx="0" cy="0"/>
        </a:xfrm>
      </p:grpSpPr>
      <p:sp>
        <p:nvSpPr>
          <p:cNvPr id="69" name="Google Shape;69;g3e23139f6df_2_18:notes">
            <a:extLst>
              <a:ext uri="{FF2B5EF4-FFF2-40B4-BE49-F238E27FC236}">
                <a16:creationId xmlns:a16="http://schemas.microsoft.com/office/drawing/2014/main" id="{C83B3CE7-94FA-FE21-0804-663244A4786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0" name="Google Shape;70;g3e23139f6df_2_18:notes">
            <a:extLst>
              <a:ext uri="{FF2B5EF4-FFF2-40B4-BE49-F238E27FC236}">
                <a16:creationId xmlns:a16="http://schemas.microsoft.com/office/drawing/2014/main" id="{7D263964-A5DC-F634-0F49-035262C7B68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31573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605867-917C-4CBB-AFA9-079FCD6B8BC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8604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B62590-389D-496A-B876-80DD92058AA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61189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Only 1/3 have a defined career pathe Bring out the points that 1. Long journey to final submission; 2. Career planning may get ignored; 3. Earlier you think and engage the more prepared you will be; 4. Chance to develop relevant skills for your CV before rather than after submission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605867-917C-4CBB-AFA9-079FCD6B8BC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39757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19679-6069-5D29-6617-B0291C04DF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F8922F-E310-2649-E79D-4E21405268B2}"/>
              </a:ext>
            </a:extLst>
          </p:cNvPr>
          <p:cNvSpPr>
            <a:spLocks noGrp="1" noRot="1" noChangeAspect="1"/>
          </p:cNvSpPr>
          <p:nvPr>
            <p:ph type="sldImg"/>
          </p:nvPr>
        </p:nvSpPr>
        <p:spPr>
          <a:xfrm>
            <a:off x="685800" y="1143000"/>
            <a:ext cx="5486400" cy="3086100"/>
          </a:xfrm>
          <a:prstGeom prst="rect">
            <a:avLst/>
          </a:prstGeom>
        </p:spPr>
      </p:sp>
      <p:sp>
        <p:nvSpPr>
          <p:cNvPr id="3" name="Notes Placeholder 2">
            <a:extLst>
              <a:ext uri="{FF2B5EF4-FFF2-40B4-BE49-F238E27FC236}">
                <a16:creationId xmlns:a16="http://schemas.microsoft.com/office/drawing/2014/main" id="{3500E630-C9E0-949F-F455-A6E311CCF790}"/>
              </a:ext>
            </a:extLst>
          </p:cNvPr>
          <p:cNvSpPr>
            <a:spLocks noGrp="1"/>
          </p:cNvSpPr>
          <p:nvPr>
            <p:ph type="body" idx="1"/>
          </p:nvPr>
        </p:nvSpPr>
        <p:spPr>
          <a:xfrm>
            <a:off x="685800" y="4400550"/>
            <a:ext cx="5486400" cy="3600450"/>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EFBE232D-6691-BA7A-08B1-BA7146CF36C6}"/>
              </a:ext>
            </a:extLst>
          </p:cNvPr>
          <p:cNvSpPr>
            <a:spLocks noGrp="1"/>
          </p:cNvSpPr>
          <p:nvPr>
            <p:ph type="sldNum" sz="quarter" idx="5"/>
          </p:nvPr>
        </p:nvSpPr>
        <p:spPr>
          <a:xfrm>
            <a:off x="3884613" y="8685213"/>
            <a:ext cx="2971800" cy="45878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8E2137-41E1-4346-A1D3-FC14883ECB30}" type="slidenum">
              <a:rPr kumimoji="0" lang="en-GB"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a:t>
            </a:fld>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Footer Placeholder 4">
            <a:extLst>
              <a:ext uri="{FF2B5EF4-FFF2-40B4-BE49-F238E27FC236}">
                <a16:creationId xmlns:a16="http://schemas.microsoft.com/office/drawing/2014/main" id="{5AD47184-8BFE-0C2F-88C3-704308FFC51D}"/>
              </a:ext>
            </a:extLst>
          </p:cNvPr>
          <p:cNvSpPr>
            <a:spLocks noGrp="1"/>
          </p:cNvSpPr>
          <p:nvPr>
            <p:ph type="ftr" sz="quarter" idx="4"/>
          </p:nvPr>
        </p:nvSpPr>
        <p:spPr>
          <a:xfrm>
            <a:off x="0" y="8685213"/>
            <a:ext cx="2971800" cy="45878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311442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a:t>QR code</a:t>
            </a:r>
          </a:p>
        </p:txBody>
      </p:sp>
    </p:spTree>
    <p:extLst>
      <p:ext uri="{BB962C8B-B14F-4D97-AF65-F5344CB8AC3E}">
        <p14:creationId xmlns:p14="http://schemas.microsoft.com/office/powerpoint/2010/main" val="39118658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a:p>
        </p:txBody>
      </p:sp>
    </p:spTree>
    <p:extLst>
      <p:ext uri="{BB962C8B-B14F-4D97-AF65-F5344CB8AC3E}">
        <p14:creationId xmlns:p14="http://schemas.microsoft.com/office/powerpoint/2010/main" val="9729095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a:t>Photo by </a:t>
            </a:r>
            <a:r>
              <a:rPr lang="en-GB">
                <a:hlinkClick r:id="rId3"/>
              </a:rPr>
              <a:t>Stuart Jenkins</a:t>
            </a:r>
            <a:r>
              <a:rPr lang="en-GB"/>
              <a:t> on </a:t>
            </a:r>
            <a:r>
              <a:rPr lang="en-GB">
                <a:hlinkClick r:id="rId4"/>
              </a:rPr>
              <a:t>Unsplash</a:t>
            </a:r>
            <a:endParaRPr lang="en-GB"/>
          </a:p>
        </p:txBody>
      </p:sp>
    </p:spTree>
    <p:extLst>
      <p:ext uri="{BB962C8B-B14F-4D97-AF65-F5344CB8AC3E}">
        <p14:creationId xmlns:p14="http://schemas.microsoft.com/office/powerpoint/2010/main" val="40942502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sv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sv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sv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sv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C7892703-6721-2E42-D1D5-E3F3D9E6E70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2" name="Graphic 1">
            <a:extLst>
              <a:ext uri="{FF2B5EF4-FFF2-40B4-BE49-F238E27FC236}">
                <a16:creationId xmlns:a16="http://schemas.microsoft.com/office/drawing/2014/main" id="{12D959CA-205F-61E0-E849-0515F946BCD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9732" y="503550"/>
            <a:ext cx="642655" cy="936000"/>
          </a:xfrm>
          <a:prstGeom prst="rect">
            <a:avLst/>
          </a:prstGeom>
        </p:spPr>
      </p:pic>
    </p:spTree>
    <p:extLst>
      <p:ext uri="{BB962C8B-B14F-4D97-AF65-F5344CB8AC3E}">
        <p14:creationId xmlns:p14="http://schemas.microsoft.com/office/powerpoint/2010/main" val="26984148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bg>
      <p:bgPr>
        <a:solidFill>
          <a:schemeClr val="bg1"/>
        </a:solidFill>
        <a:effectLst/>
      </p:bgPr>
    </p:bg>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userDrawn="1"/>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7" name="Footer Placeholder 4">
            <a:extLst>
              <a:ext uri="{FF2B5EF4-FFF2-40B4-BE49-F238E27FC236}">
                <a16:creationId xmlns:a16="http://schemas.microsoft.com/office/drawing/2014/main" id="{242DDC41-069C-6569-FD8D-DA3442F2A3D5}"/>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8" name="Slide Number Placeholder 5">
            <a:extLst>
              <a:ext uri="{FF2B5EF4-FFF2-40B4-BE49-F238E27FC236}">
                <a16:creationId xmlns:a16="http://schemas.microsoft.com/office/drawing/2014/main" id="{3FDC7C16-2B7D-58D4-01ED-D324386376CC}"/>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048787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bg>
      <p:bgPr>
        <a:solidFill>
          <a:schemeClr val="bg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pic>
        <p:nvPicPr>
          <p:cNvPr id="89" name="Graphic 88">
            <a:extLst>
              <a:ext uri="{FF2B5EF4-FFF2-40B4-BE49-F238E27FC236}">
                <a16:creationId xmlns:a16="http://schemas.microsoft.com/office/drawing/2014/main" id="{FEA88B7B-40B5-F7ED-7A03-0B1D9E89BC0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16200000">
            <a:off x="10397913" y="5057790"/>
            <a:ext cx="2047718" cy="540991"/>
          </a:xfrm>
          <a:prstGeom prst="rect">
            <a:avLst/>
          </a:prstGeom>
        </p:spPr>
      </p:pic>
      <p:pic>
        <p:nvPicPr>
          <p:cNvPr id="4" name="Graphic 3">
            <a:extLst>
              <a:ext uri="{FF2B5EF4-FFF2-40B4-BE49-F238E27FC236}">
                <a16:creationId xmlns:a16="http://schemas.microsoft.com/office/drawing/2014/main" id="{60EBCC2F-EDD1-E408-9592-63B405EF41C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4717" y="5421625"/>
            <a:ext cx="642655" cy="936000"/>
          </a:xfrm>
          <a:prstGeom prst="rect">
            <a:avLst/>
          </a:prstGeom>
        </p:spPr>
      </p:pic>
    </p:spTree>
    <p:extLst>
      <p:ext uri="{BB962C8B-B14F-4D97-AF65-F5344CB8AC3E}">
        <p14:creationId xmlns:p14="http://schemas.microsoft.com/office/powerpoint/2010/main" val="3732565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C878F-115A-2E4B-2DD5-883A8478AE77}"/>
              </a:ext>
            </a:extLst>
          </p:cNvPr>
          <p:cNvSpPr>
            <a:spLocks noGrp="1"/>
          </p:cNvSpPr>
          <p:nvPr>
            <p:ph type="title" hasCustomPrompt="1"/>
          </p:nvPr>
        </p:nvSpPr>
        <p:spPr/>
        <p:txBody>
          <a:bodyPr/>
          <a:lstStyle/>
          <a:p>
            <a:r>
              <a:rPr lang="en-GB"/>
              <a:t>Click here to insert title</a:t>
            </a:r>
          </a:p>
        </p:txBody>
      </p:sp>
      <p:sp>
        <p:nvSpPr>
          <p:cNvPr id="5" name="Footer Placeholder 4">
            <a:extLst>
              <a:ext uri="{FF2B5EF4-FFF2-40B4-BE49-F238E27FC236}">
                <a16:creationId xmlns:a16="http://schemas.microsoft.com/office/drawing/2014/main" id="{0DEBCBA2-980E-EB6A-96D1-DA26D706785D}"/>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AD2D7A4D-2DF2-9658-F124-D3258C09825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665081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slide">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1600" b="0" i="0"/>
            </a:lvl1pPr>
          </a:lstStyle>
          <a:p>
            <a:pPr lvl="0"/>
            <a:endParaRPr lang="en-GB"/>
          </a:p>
        </p:txBody>
      </p:sp>
      <p:sp>
        <p:nvSpPr>
          <p:cNvPr id="5" name="Footer Placeholder 4">
            <a:extLst>
              <a:ext uri="{FF2B5EF4-FFF2-40B4-BE49-F238E27FC236}">
                <a16:creationId xmlns:a16="http://schemas.microsoft.com/office/drawing/2014/main" id="{DC57794E-F310-4D49-6A04-DB1BE6A40DA3}"/>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8B6B6C7A-ABDE-E96E-4925-133771EC2993}"/>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544005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slide">
    <p:bg>
      <p:bgPr>
        <a:solidFill>
          <a:schemeClr val="bg1"/>
        </a:solidFill>
        <a:effectLst/>
      </p:bgPr>
    </p:bg>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endParaRPr lang="en-GB"/>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endParaRPr lang="en-GB"/>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userDrawn="1"/>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43" name="Text Placeholder 12">
            <a:extLst>
              <a:ext uri="{FF2B5EF4-FFF2-40B4-BE49-F238E27FC236}">
                <a16:creationId xmlns:a16="http://schemas.microsoft.com/office/drawing/2014/main" id="{FF3406A1-E679-26F8-D6B5-C912C21F8C24}"/>
              </a:ext>
            </a:extLst>
          </p:cNvPr>
          <p:cNvSpPr>
            <a:spLocks noGrp="1"/>
          </p:cNvSpPr>
          <p:nvPr>
            <p:ph type="body" sz="quarter" idx="20"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5" name="Footer Placeholder 4">
            <a:extLst>
              <a:ext uri="{FF2B5EF4-FFF2-40B4-BE49-F238E27FC236}">
                <a16:creationId xmlns:a16="http://schemas.microsoft.com/office/drawing/2014/main" id="{0171C24B-12B7-0554-7338-E5606F2B75A6}"/>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73817862-307E-AF7C-BB5A-27151186CE4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892522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chart slide">
    <p:bg>
      <p:bgPr>
        <a:solidFill>
          <a:schemeClr val="bg1"/>
        </a:solidFill>
        <a:effectLst/>
      </p:bgPr>
    </p:bg>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endParaRPr lang="en-GB"/>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endParaRPr lang="en-GB"/>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06106CB4-AC58-14FD-F861-6D4E32A9704A}"/>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127F24AA-293B-0768-DE23-1F5E04F4E92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593372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graph slide">
    <p:bg>
      <p:bgPr>
        <a:solidFill>
          <a:schemeClr val="bg1"/>
        </a:solidFill>
        <a:effectLst/>
      </p:bgPr>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3" y="2138376"/>
            <a:ext cx="5269471" cy="3317700"/>
          </a:xfrm>
          <a:prstGeom prst="rect">
            <a:avLst/>
          </a:prstGeom>
        </p:spPr>
        <p:txBody>
          <a:bodyPr/>
          <a:lstStyle>
            <a:lvl1pPr>
              <a:lnSpc>
                <a:spcPct val="104000"/>
              </a:lnSpc>
              <a:defRPr sz="1400" b="0" i="0"/>
            </a:lvl1pPr>
          </a:lstStyle>
          <a:p>
            <a:endParaRPr lang="en-GB"/>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6" y="1408770"/>
            <a:ext cx="5269471"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B81823BB-39B4-3DFB-5031-B13325159E16}"/>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329EF935-4943-31DC-7AAC-7C1DB03F834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537669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table slide">
    <p:bg>
      <p:bgPr>
        <a:solidFill>
          <a:schemeClr val="bg1"/>
        </a:solidFill>
        <a:effectLst/>
      </p:bgPr>
    </p:bg>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FE7F2E16-67F1-F1D0-06B5-F587DD51CE6D}"/>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Content Placeholder 15">
            <a:extLst>
              <a:ext uri="{FF2B5EF4-FFF2-40B4-BE49-F238E27FC236}">
                <a16:creationId xmlns:a16="http://schemas.microsoft.com/office/drawing/2014/main" id="{56ECBFE5-B633-02D4-A1CC-32F1A77792C4}"/>
              </a:ext>
            </a:extLst>
          </p:cNvPr>
          <p:cNvSpPr>
            <a:spLocks noGrp="1"/>
          </p:cNvSpPr>
          <p:nvPr>
            <p:ph sz="quarter" idx="19"/>
          </p:nvPr>
        </p:nvSpPr>
        <p:spPr>
          <a:xfrm>
            <a:off x="499733" y="2138376"/>
            <a:ext cx="2950477" cy="3317700"/>
          </a:xfrm>
          <a:prstGeom prst="rect">
            <a:avLst/>
          </a:prstGeom>
        </p:spPr>
        <p:txBody>
          <a:bodyPr/>
          <a:lstStyle>
            <a:lvl1pPr>
              <a:lnSpc>
                <a:spcPct val="104000"/>
              </a:lnSpc>
              <a:defRPr sz="1400" b="0" i="0"/>
            </a:lvl1pPr>
          </a:lstStyle>
          <a:p>
            <a:endParaRPr lang="en-GB"/>
          </a:p>
        </p:txBody>
      </p:sp>
      <p:sp>
        <p:nvSpPr>
          <p:cNvPr id="11" name="Text Placeholder 13">
            <a:extLst>
              <a:ext uri="{FF2B5EF4-FFF2-40B4-BE49-F238E27FC236}">
                <a16:creationId xmlns:a16="http://schemas.microsoft.com/office/drawing/2014/main" id="{B3A3145E-319C-A021-10D8-F9A8ADC5ED1B}"/>
              </a:ext>
            </a:extLst>
          </p:cNvPr>
          <p:cNvSpPr>
            <a:spLocks noGrp="1"/>
          </p:cNvSpPr>
          <p:nvPr>
            <p:ph type="body" sz="quarter" idx="20" hasCustomPrompt="1"/>
          </p:nvPr>
        </p:nvSpPr>
        <p:spPr>
          <a:xfrm>
            <a:off x="499731" y="1408771"/>
            <a:ext cx="2950477"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5" name="Content Placeholder 15">
            <a:extLst>
              <a:ext uri="{FF2B5EF4-FFF2-40B4-BE49-F238E27FC236}">
                <a16:creationId xmlns:a16="http://schemas.microsoft.com/office/drawing/2014/main" id="{C6BED69E-9C6C-0FCA-B691-851E4ECE40E4}"/>
              </a:ext>
            </a:extLst>
          </p:cNvPr>
          <p:cNvSpPr>
            <a:spLocks noGrp="1"/>
          </p:cNvSpPr>
          <p:nvPr>
            <p:ph sz="quarter" idx="18"/>
          </p:nvPr>
        </p:nvSpPr>
        <p:spPr>
          <a:xfrm>
            <a:off x="4091234" y="1408770"/>
            <a:ext cx="7601034"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445808C7-E9C2-576C-1081-FCC08E0452EC}"/>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25605128-C4BA-81A1-674F-E6C5A486384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934497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 page image or video">
    <p:bg>
      <p:bgPr>
        <a:solidFill>
          <a:schemeClr val="bg1"/>
        </a:solidFill>
        <a:effectLst/>
      </p:bgPr>
    </p:bg>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2BF3D1E0-7FC9-4E89-DFE7-5165B59500DE}"/>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endParaRPr lang="en-GB"/>
          </a:p>
        </p:txBody>
      </p:sp>
    </p:spTree>
    <p:extLst>
      <p:ext uri="{BB962C8B-B14F-4D97-AF65-F5344CB8AC3E}">
        <p14:creationId xmlns:p14="http://schemas.microsoft.com/office/powerpoint/2010/main" val="1327535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and text_v1">
    <p:bg>
      <p:bgPr>
        <a:solidFill>
          <a:schemeClr val="bg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3D467372-F32E-DE9A-90D5-43011C637B4E}"/>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Title Placeholder 1">
            <a:extLst>
              <a:ext uri="{FF2B5EF4-FFF2-40B4-BE49-F238E27FC236}">
                <a16:creationId xmlns:a16="http://schemas.microsoft.com/office/drawing/2014/main" id="{9AF3E014-79B3-303B-9C48-044DCEB17D24}"/>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pic>
        <p:nvPicPr>
          <p:cNvPr id="11" name="Graphic 10">
            <a:extLst>
              <a:ext uri="{FF2B5EF4-FFF2-40B4-BE49-F238E27FC236}">
                <a16:creationId xmlns:a16="http://schemas.microsoft.com/office/drawing/2014/main" id="{A628D210-0C84-971E-A26F-3B2FE440CD8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pic>
        <p:nvPicPr>
          <p:cNvPr id="12" name="Graphic 11">
            <a:extLst>
              <a:ext uri="{FF2B5EF4-FFF2-40B4-BE49-F238E27FC236}">
                <a16:creationId xmlns:a16="http://schemas.microsoft.com/office/drawing/2014/main" id="{40909806-D6C8-D851-C1D5-EB899EC0915F}"/>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3" name="Content Placeholder 15">
            <a:extLst>
              <a:ext uri="{FF2B5EF4-FFF2-40B4-BE49-F238E27FC236}">
                <a16:creationId xmlns:a16="http://schemas.microsoft.com/office/drawing/2014/main" id="{D4F384C1-07C3-D90A-BDA7-8B66B59C618A}"/>
              </a:ext>
            </a:extLst>
          </p:cNvPr>
          <p:cNvSpPr>
            <a:spLocks noGrp="1"/>
          </p:cNvSpPr>
          <p:nvPr>
            <p:ph sz="quarter" idx="19"/>
          </p:nvPr>
        </p:nvSpPr>
        <p:spPr>
          <a:xfrm>
            <a:off x="499734" y="2138376"/>
            <a:ext cx="4860000" cy="3317700"/>
          </a:xfrm>
          <a:prstGeom prst="rect">
            <a:avLst/>
          </a:prstGeom>
        </p:spPr>
        <p:txBody>
          <a:bodyPr/>
          <a:lstStyle>
            <a:lvl1pPr>
              <a:lnSpc>
                <a:spcPct val="104000"/>
              </a:lnSpc>
              <a:defRPr sz="1400" b="0" i="0"/>
            </a:lvl1pPr>
          </a:lstStyle>
          <a:p>
            <a:endParaRPr lang="en-GB"/>
          </a:p>
        </p:txBody>
      </p:sp>
      <p:sp>
        <p:nvSpPr>
          <p:cNvPr id="14" name="Text Placeholder 13">
            <a:extLst>
              <a:ext uri="{FF2B5EF4-FFF2-40B4-BE49-F238E27FC236}">
                <a16:creationId xmlns:a16="http://schemas.microsoft.com/office/drawing/2014/main" id="{235E5D7F-8A7C-6EE9-409A-E74DEE1CEBD0}"/>
              </a:ext>
            </a:extLst>
          </p:cNvPr>
          <p:cNvSpPr>
            <a:spLocks noGrp="1"/>
          </p:cNvSpPr>
          <p:nvPr>
            <p:ph type="body" sz="quarter" idx="20" hasCustomPrompt="1"/>
          </p:nvPr>
        </p:nvSpPr>
        <p:spPr>
          <a:xfrm>
            <a:off x="499732" y="1408771"/>
            <a:ext cx="4860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7" name="Footer Placeholder 4">
            <a:extLst>
              <a:ext uri="{FF2B5EF4-FFF2-40B4-BE49-F238E27FC236}">
                <a16:creationId xmlns:a16="http://schemas.microsoft.com/office/drawing/2014/main" id="{4CC3C885-19BC-3E17-8A93-2B1A7E5C25BA}"/>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8" name="Slide Number Placeholder 5">
            <a:extLst>
              <a:ext uri="{FF2B5EF4-FFF2-40B4-BE49-F238E27FC236}">
                <a16:creationId xmlns:a16="http://schemas.microsoft.com/office/drawing/2014/main" id="{5BD7BD88-0848-5288-8AA9-8D97F76E2B7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5110475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and text_v2">
    <p:bg>
      <p:bgPr>
        <a:solidFill>
          <a:schemeClr val="bg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43764D63-5C2F-1B66-30E7-13032CD01528}"/>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Title Placeholder 1">
            <a:extLst>
              <a:ext uri="{FF2B5EF4-FFF2-40B4-BE49-F238E27FC236}">
                <a16:creationId xmlns:a16="http://schemas.microsoft.com/office/drawing/2014/main" id="{CEDADC40-EB9F-9244-18DC-21FE7EA2B7F6}"/>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Text Placeholder 12">
            <a:extLst>
              <a:ext uri="{FF2B5EF4-FFF2-40B4-BE49-F238E27FC236}">
                <a16:creationId xmlns:a16="http://schemas.microsoft.com/office/drawing/2014/main" id="{945CD228-5C19-1634-812F-0C8358B850A1}"/>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2" name="Content Placeholder 15">
            <a:extLst>
              <a:ext uri="{FF2B5EF4-FFF2-40B4-BE49-F238E27FC236}">
                <a16:creationId xmlns:a16="http://schemas.microsoft.com/office/drawing/2014/main" id="{7FDB7BE5-FC74-185C-85FC-5BDDD3CA02D6}"/>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endParaRPr lang="en-GB"/>
          </a:p>
        </p:txBody>
      </p:sp>
      <p:pic>
        <p:nvPicPr>
          <p:cNvPr id="14" name="Graphic 13">
            <a:extLst>
              <a:ext uri="{FF2B5EF4-FFF2-40B4-BE49-F238E27FC236}">
                <a16:creationId xmlns:a16="http://schemas.microsoft.com/office/drawing/2014/main" id="{F5562BB3-0997-BC2D-7EBE-6E4EA273BB0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pic>
        <p:nvPicPr>
          <p:cNvPr id="15" name="Graphic 14">
            <a:extLst>
              <a:ext uri="{FF2B5EF4-FFF2-40B4-BE49-F238E27FC236}">
                <a16:creationId xmlns:a16="http://schemas.microsoft.com/office/drawing/2014/main" id="{9EDA59FE-8335-3268-B2CF-917AF8947C36}"/>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6" name="Footer Placeholder 4">
            <a:extLst>
              <a:ext uri="{FF2B5EF4-FFF2-40B4-BE49-F238E27FC236}">
                <a16:creationId xmlns:a16="http://schemas.microsoft.com/office/drawing/2014/main" id="{C2BA5C64-269D-2E74-1B77-B48FA5234BA4}"/>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A18F90CE-BCFD-6C99-EE37-9DA7FA4698A3}"/>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2524311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image and text_v1">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Picture Placeholder 11">
            <a:extLst>
              <a:ext uri="{FF2B5EF4-FFF2-40B4-BE49-F238E27FC236}">
                <a16:creationId xmlns:a16="http://schemas.microsoft.com/office/drawing/2014/main" id="{E24D8582-267A-62B0-6375-52FBB6A95F06}"/>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Footer Placeholder 4">
            <a:extLst>
              <a:ext uri="{FF2B5EF4-FFF2-40B4-BE49-F238E27FC236}">
                <a16:creationId xmlns:a16="http://schemas.microsoft.com/office/drawing/2014/main" id="{C30A0D45-92CE-4AA7-0114-549FDCB72176}"/>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1" name="Slide Number Placeholder 5">
            <a:extLst>
              <a:ext uri="{FF2B5EF4-FFF2-40B4-BE49-F238E27FC236}">
                <a16:creationId xmlns:a16="http://schemas.microsoft.com/office/drawing/2014/main" id="{F042A49D-B936-0FB8-BC5C-EBB1B67D30C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1540559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image and text_v2">
    <p:bg>
      <p:bgPr>
        <a:solidFill>
          <a:schemeClr val="bg1"/>
        </a:solidFill>
        <a:effectLst/>
      </p:bgPr>
    </p:bg>
    <p:spTree>
      <p:nvGrpSpPr>
        <p:cNvPr id="1" name=""/>
        <p:cNvGrpSpPr/>
        <p:nvPr/>
      </p:nvGrpSpPr>
      <p:grpSpPr>
        <a:xfrm>
          <a:off x="0" y="0"/>
          <a:ext cx="0" cy="0"/>
          <a:chOff x="0" y="0"/>
          <a:chExt cx="0" cy="0"/>
        </a:xfrm>
      </p:grpSpPr>
      <p:sp>
        <p:nvSpPr>
          <p:cNvPr id="22" name="Picture Placeholder 11">
            <a:extLst>
              <a:ext uri="{FF2B5EF4-FFF2-40B4-BE49-F238E27FC236}">
                <a16:creationId xmlns:a16="http://schemas.microsoft.com/office/drawing/2014/main" id="{6219DC3A-1FF1-7859-D599-6F9DCD54E592}"/>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3" name="Picture Placeholder 11">
            <a:extLst>
              <a:ext uri="{FF2B5EF4-FFF2-40B4-BE49-F238E27FC236}">
                <a16:creationId xmlns:a16="http://schemas.microsoft.com/office/drawing/2014/main" id="{34A33B83-0498-6D8B-C355-16BE0BBD49C8}"/>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Title Placeholder 1">
            <a:extLst>
              <a:ext uri="{FF2B5EF4-FFF2-40B4-BE49-F238E27FC236}">
                <a16:creationId xmlns:a16="http://schemas.microsoft.com/office/drawing/2014/main" id="{D7993DE8-5ABE-40D9-B897-DAF1B332870F}"/>
              </a:ext>
            </a:extLst>
          </p:cNvPr>
          <p:cNvSpPr>
            <a:spLocks noGrp="1"/>
          </p:cNvSpPr>
          <p:nvPr>
            <p:ph type="title" hasCustomPrompt="1"/>
          </p:nvPr>
        </p:nvSpPr>
        <p:spPr>
          <a:xfrm>
            <a:off x="499733"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Text Placeholder 12">
            <a:extLst>
              <a:ext uri="{FF2B5EF4-FFF2-40B4-BE49-F238E27FC236}">
                <a16:creationId xmlns:a16="http://schemas.microsoft.com/office/drawing/2014/main" id="{1F382238-B715-064C-9E79-D94A425E35B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ext Placeholder 2">
            <a:extLst>
              <a:ext uri="{FF2B5EF4-FFF2-40B4-BE49-F238E27FC236}">
                <a16:creationId xmlns:a16="http://schemas.microsoft.com/office/drawing/2014/main" id="{78D2F36A-F968-C38D-8923-0F341E76FAD7}"/>
              </a:ext>
            </a:extLst>
          </p:cNvPr>
          <p:cNvSpPr>
            <a:spLocks noGrp="1"/>
          </p:cNvSpPr>
          <p:nvPr>
            <p:ph idx="1"/>
          </p:nvPr>
        </p:nvSpPr>
        <p:spPr>
          <a:xfrm>
            <a:off x="499734" y="1888476"/>
            <a:ext cx="4860000" cy="3567600"/>
          </a:xfrm>
          <a:prstGeom prst="rect">
            <a:avLst/>
          </a:prstGeom>
        </p:spPr>
        <p:txBody>
          <a:bodyPr vert="horz" lIns="0" tIns="0" rIns="0" bIns="0" rtlCol="0">
            <a:noAutofit/>
          </a:bodyPr>
          <a:lstStyle>
            <a:lvl1pPr>
              <a:defRPr sz="1600" b="0" i="0"/>
            </a:lvl1pPr>
          </a:lstStyle>
          <a:p>
            <a:pPr lvl="0"/>
            <a:endParaRPr lang="en-GB"/>
          </a:p>
        </p:txBody>
      </p:sp>
      <p:sp>
        <p:nvSpPr>
          <p:cNvPr id="2" name="Picture Placeholder 11">
            <a:extLst>
              <a:ext uri="{FF2B5EF4-FFF2-40B4-BE49-F238E27FC236}">
                <a16:creationId xmlns:a16="http://schemas.microsoft.com/office/drawing/2014/main" id="{1B2A602F-B51D-0A59-07FD-1AC1CD15187D}"/>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5" name="Footer Placeholder 4">
            <a:extLst>
              <a:ext uri="{FF2B5EF4-FFF2-40B4-BE49-F238E27FC236}">
                <a16:creationId xmlns:a16="http://schemas.microsoft.com/office/drawing/2014/main" id="{132C6EBF-FD95-51E3-4F10-A159FCE953E5}"/>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DA5E30C0-4484-78A3-EDD5-F263669F8069}"/>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8500815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tement or quote slide">
    <p:bg>
      <p:bgPr>
        <a:solidFill>
          <a:schemeClr val="bg1"/>
        </a:solidFill>
        <a:effectLst/>
      </p:bgPr>
    </p:bg>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79347"/>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userDrawn="1"/>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5" name="Graphic 4">
            <a:extLst>
              <a:ext uri="{FF2B5EF4-FFF2-40B4-BE49-F238E27FC236}">
                <a16:creationId xmlns:a16="http://schemas.microsoft.com/office/drawing/2014/main" id="{E67B28CA-92CE-A2BE-6C8F-BE33A84BE9F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685867"/>
            <a:ext cx="2047718" cy="540991"/>
          </a:xfrm>
          <a:prstGeom prst="rect">
            <a:avLst/>
          </a:prstGeom>
        </p:spPr>
      </p:pic>
      <p:pic>
        <p:nvPicPr>
          <p:cNvPr id="2" name="Graphic 1">
            <a:extLst>
              <a:ext uri="{FF2B5EF4-FFF2-40B4-BE49-F238E27FC236}">
                <a16:creationId xmlns:a16="http://schemas.microsoft.com/office/drawing/2014/main" id="{4E8E6A1D-E8C8-8F6E-F5FB-34C455458D78}"/>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1044628" y="503550"/>
            <a:ext cx="642655" cy="936000"/>
          </a:xfrm>
          <a:prstGeom prst="rect">
            <a:avLst/>
          </a:prstGeom>
        </p:spPr>
      </p:pic>
      <p:sp>
        <p:nvSpPr>
          <p:cNvPr id="6" name="Footer Placeholder 4">
            <a:extLst>
              <a:ext uri="{FF2B5EF4-FFF2-40B4-BE49-F238E27FC236}">
                <a16:creationId xmlns:a16="http://schemas.microsoft.com/office/drawing/2014/main" id="{74D56FB0-D78B-9032-79F0-56E6DDE956EE}"/>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7" name="Slide Number Placeholder 5">
            <a:extLst>
              <a:ext uri="{FF2B5EF4-FFF2-40B4-BE49-F238E27FC236}">
                <a16:creationId xmlns:a16="http://schemas.microsoft.com/office/drawing/2014/main" id="{5A2079FD-87C4-04AC-B43C-4BEE080B3A5F}"/>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905499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artner Logo v1">
    <p:bg>
      <p:bgPr>
        <a:solidFill>
          <a:schemeClr val="bg1"/>
        </a:solidFill>
        <a:effectLst/>
      </p:bgPr>
    </p:bg>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3" name="Graphic 2">
            <a:extLst>
              <a:ext uri="{FF2B5EF4-FFF2-40B4-BE49-F238E27FC236}">
                <a16:creationId xmlns:a16="http://schemas.microsoft.com/office/drawing/2014/main" id="{6A951A39-DA62-980B-B3A2-7EF27E6214A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cxnSp>
        <p:nvCxnSpPr>
          <p:cNvPr id="4" name="Straight Connector 3">
            <a:extLst>
              <a:ext uri="{FF2B5EF4-FFF2-40B4-BE49-F238E27FC236}">
                <a16:creationId xmlns:a16="http://schemas.microsoft.com/office/drawing/2014/main" id="{E80A355D-9A11-0C00-0302-0D717A40C84F}"/>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A2A98AE3-E1CB-23AE-7F02-F930EFE89880}"/>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cxnSp>
        <p:nvCxnSpPr>
          <p:cNvPr id="6" name="Straight Connector 5">
            <a:extLst>
              <a:ext uri="{FF2B5EF4-FFF2-40B4-BE49-F238E27FC236}">
                <a16:creationId xmlns:a16="http://schemas.microsoft.com/office/drawing/2014/main" id="{436258FE-C9AE-8A0E-063C-420B921D82DA}"/>
              </a:ext>
            </a:extLst>
          </p:cNvPr>
          <p:cNvCxnSpPr>
            <a:cxnSpLocks/>
          </p:cNvCxnSpPr>
          <p:nvPr userDrawn="1"/>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Picture Placeholder 11">
            <a:extLst>
              <a:ext uri="{FF2B5EF4-FFF2-40B4-BE49-F238E27FC236}">
                <a16:creationId xmlns:a16="http://schemas.microsoft.com/office/drawing/2014/main" id="{FE759C60-4DB6-D24A-3C87-CC2390CF4D97}"/>
              </a:ext>
            </a:extLst>
          </p:cNvPr>
          <p:cNvSpPr>
            <a:spLocks noGrp="1"/>
          </p:cNvSpPr>
          <p:nvPr>
            <p:ph type="pic" sz="quarter" idx="13" hasCustomPrompt="1"/>
          </p:nvPr>
        </p:nvSpPr>
        <p:spPr>
          <a:xfrm>
            <a:off x="4678830" y="5813459"/>
            <a:ext cx="54000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logo</a:t>
            </a:r>
          </a:p>
        </p:txBody>
      </p:sp>
      <p:pic>
        <p:nvPicPr>
          <p:cNvPr id="8" name="Graphic 7">
            <a:extLst>
              <a:ext uri="{FF2B5EF4-FFF2-40B4-BE49-F238E27FC236}">
                <a16:creationId xmlns:a16="http://schemas.microsoft.com/office/drawing/2014/main" id="{5E3B0B68-0551-E511-1F5F-B2343E9FDFA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1401815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artner Logo v2">
    <p:bg>
      <p:bgPr>
        <a:solidFill>
          <a:schemeClr val="bg1"/>
        </a:solidFill>
        <a:effectLst/>
      </p:bgPr>
    </p:bg>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3" name="Graphic 2">
            <a:extLst>
              <a:ext uri="{FF2B5EF4-FFF2-40B4-BE49-F238E27FC236}">
                <a16:creationId xmlns:a16="http://schemas.microsoft.com/office/drawing/2014/main" id="{7D918510-412A-5F29-812E-B643D993E17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cxnSp>
        <p:nvCxnSpPr>
          <p:cNvPr id="4" name="Straight Connector 3">
            <a:extLst>
              <a:ext uri="{FF2B5EF4-FFF2-40B4-BE49-F238E27FC236}">
                <a16:creationId xmlns:a16="http://schemas.microsoft.com/office/drawing/2014/main" id="{EB9C3BC3-4C83-7298-19AB-051EAF348661}"/>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949DFEBA-8C45-97E6-528F-BBB76271D6EF}"/>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pic>
        <p:nvPicPr>
          <p:cNvPr id="8" name="Graphic 7">
            <a:extLst>
              <a:ext uri="{FF2B5EF4-FFF2-40B4-BE49-F238E27FC236}">
                <a16:creationId xmlns:a16="http://schemas.microsoft.com/office/drawing/2014/main" id="{5B81EFBC-5DDF-0E56-4D9D-6E91752BE449}"/>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14136375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ank you v1">
    <p:bg>
      <p:bgPr>
        <a:solidFill>
          <a:schemeClr val="bg1"/>
        </a:solid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ctr">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5" name="Graphic 4">
            <a:extLst>
              <a:ext uri="{FF2B5EF4-FFF2-40B4-BE49-F238E27FC236}">
                <a16:creationId xmlns:a16="http://schemas.microsoft.com/office/drawing/2014/main" id="{E55314F0-9808-2548-F057-2B3A1CFD9F8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pic>
        <p:nvPicPr>
          <p:cNvPr id="6" name="Graphic 5">
            <a:extLst>
              <a:ext uri="{FF2B5EF4-FFF2-40B4-BE49-F238E27FC236}">
                <a16:creationId xmlns:a16="http://schemas.microsoft.com/office/drawing/2014/main" id="{9DA2CA7B-3CFB-2C3D-D34E-29B53D95918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31638868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ank you v2">
    <p:bg>
      <p:bgPr>
        <a:solidFill>
          <a:schemeClr val="bg1"/>
        </a:solid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ctr">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17B367A6-FAF4-214D-CA11-8B215D07A4A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pic>
        <p:nvPicPr>
          <p:cNvPr id="4" name="Graphic 3">
            <a:extLst>
              <a:ext uri="{FF2B5EF4-FFF2-40B4-BE49-F238E27FC236}">
                <a16:creationId xmlns:a16="http://schemas.microsoft.com/office/drawing/2014/main" id="{15B64E19-E5B3-A125-02DF-AA25578ADB8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12990405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56617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C7892703-6721-2E42-D1D5-E3F3D9E6E70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2" name="Graphic 1">
            <a:extLst>
              <a:ext uri="{FF2B5EF4-FFF2-40B4-BE49-F238E27FC236}">
                <a16:creationId xmlns:a16="http://schemas.microsoft.com/office/drawing/2014/main" id="{BAE741EF-635A-4E59-4403-5B55187D38B0}"/>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27970629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userDrawn="1"/>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7" name="Footer Placeholder 4">
            <a:extLst>
              <a:ext uri="{FF2B5EF4-FFF2-40B4-BE49-F238E27FC236}">
                <a16:creationId xmlns:a16="http://schemas.microsoft.com/office/drawing/2014/main" id="{8EE6A203-953B-F765-6783-29C1BD92380A}"/>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8" name="Slide Number Placeholder 5">
            <a:extLst>
              <a:ext uri="{FF2B5EF4-FFF2-40B4-BE49-F238E27FC236}">
                <a16:creationId xmlns:a16="http://schemas.microsoft.com/office/drawing/2014/main" id="{8445A163-7644-9D8A-EB2E-28984EDD30CC}"/>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3268432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pic>
        <p:nvPicPr>
          <p:cNvPr id="90" name="Graphic 89">
            <a:extLst>
              <a:ext uri="{FF2B5EF4-FFF2-40B4-BE49-F238E27FC236}">
                <a16:creationId xmlns:a16="http://schemas.microsoft.com/office/drawing/2014/main" id="{DEABD41F-F2D1-68DD-A891-4162D21E5E5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065" y="5418450"/>
            <a:ext cx="651959" cy="936000"/>
          </a:xfrm>
          <a:prstGeom prst="rect">
            <a:avLst/>
          </a:prstGeom>
        </p:spPr>
      </p:pic>
      <p:pic>
        <p:nvPicPr>
          <p:cNvPr id="3" name="Graphic 2">
            <a:extLst>
              <a:ext uri="{FF2B5EF4-FFF2-40B4-BE49-F238E27FC236}">
                <a16:creationId xmlns:a16="http://schemas.microsoft.com/office/drawing/2014/main" id="{E0CCC095-955B-D9F3-283A-32753ECE893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15848976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D4781-1C8C-B937-E1C2-FCEDE435CA4B}"/>
              </a:ext>
            </a:extLst>
          </p:cNvPr>
          <p:cNvSpPr>
            <a:spLocks noGrp="1"/>
          </p:cNvSpPr>
          <p:nvPr>
            <p:ph type="title" hasCustomPrompt="1"/>
          </p:nvPr>
        </p:nvSpPr>
        <p:spPr/>
        <p:txBody>
          <a:bodyPr/>
          <a:lstStyle/>
          <a:p>
            <a:r>
              <a:rPr lang="en-GB"/>
              <a:t>Click here to insert title</a:t>
            </a:r>
          </a:p>
        </p:txBody>
      </p:sp>
      <p:sp>
        <p:nvSpPr>
          <p:cNvPr id="3" name="Slide Number Placeholder 2">
            <a:extLst>
              <a:ext uri="{FF2B5EF4-FFF2-40B4-BE49-F238E27FC236}">
                <a16:creationId xmlns:a16="http://schemas.microsoft.com/office/drawing/2014/main" id="{E1ACB45A-9CCC-6722-54ED-52BA6BABC369}"/>
              </a:ext>
            </a:extLst>
          </p:cNvPr>
          <p:cNvSpPr>
            <a:spLocks noGrp="1"/>
          </p:cNvSpPr>
          <p:nvPr>
            <p:ph type="sldNum" sz="quarter" idx="10"/>
          </p:nvPr>
        </p:nvSpPr>
        <p:spPr>
          <a:xfrm>
            <a:off x="499733" y="5994450"/>
            <a:ext cx="360000" cy="360000"/>
          </a:xfrm>
          <a:prstGeom prst="rect">
            <a:avLst/>
          </a:prstGeom>
        </p:spPr>
        <p:txBody>
          <a:bodyPr/>
          <a:lstStyle/>
          <a:p>
            <a:fld id="{E8F1A65C-595C-4736-BF40-F7D31E789466}" type="slidenum">
              <a:rPr lang="en-GB" smtClean="0"/>
              <a:pPr/>
              <a:t>‹#›</a:t>
            </a:fld>
            <a:endParaRPr lang="en-GB"/>
          </a:p>
        </p:txBody>
      </p:sp>
      <p:sp>
        <p:nvSpPr>
          <p:cNvPr id="4" name="Footer Placeholder 3">
            <a:extLst>
              <a:ext uri="{FF2B5EF4-FFF2-40B4-BE49-F238E27FC236}">
                <a16:creationId xmlns:a16="http://schemas.microsoft.com/office/drawing/2014/main" id="{B9572808-1082-6FB6-DCD6-6F1E6E85F4C3}"/>
              </a:ext>
            </a:extLst>
          </p:cNvPr>
          <p:cNvSpPr>
            <a:spLocks noGrp="1"/>
          </p:cNvSpPr>
          <p:nvPr>
            <p:ph type="ftr" sz="quarter" idx="11"/>
          </p:nvPr>
        </p:nvSpPr>
        <p:spPr>
          <a:xfrm>
            <a:off x="1039733" y="5994450"/>
            <a:ext cx="10652534" cy="360000"/>
          </a:xfrm>
          <a:prstGeom prst="rect">
            <a:avLst/>
          </a:prstGeom>
        </p:spPr>
        <p:txBody>
          <a:bodyPr/>
          <a:lstStyle/>
          <a:p>
            <a:endParaRPr lang="en-GB"/>
          </a:p>
        </p:txBody>
      </p:sp>
    </p:spTree>
    <p:extLst>
      <p:ext uri="{BB962C8B-B14F-4D97-AF65-F5344CB8AC3E}">
        <p14:creationId xmlns:p14="http://schemas.microsoft.com/office/powerpoint/2010/main" val="39707905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only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1600" b="0" i="0"/>
            </a:lvl1pPr>
          </a:lstStyle>
          <a:p>
            <a:pPr lvl="0"/>
            <a:endParaRPr lang="en-GB"/>
          </a:p>
        </p:txBody>
      </p:sp>
      <p:sp>
        <p:nvSpPr>
          <p:cNvPr id="5" name="Footer Placeholder 4">
            <a:extLst>
              <a:ext uri="{FF2B5EF4-FFF2-40B4-BE49-F238E27FC236}">
                <a16:creationId xmlns:a16="http://schemas.microsoft.com/office/drawing/2014/main" id="{4D2B6D9E-78DC-4BD7-99DC-AC97577D2272}"/>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67F3B840-7876-ED52-62F7-51A72E3AEBCF}"/>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7398368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lumn slide">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endParaRPr lang="en-GB"/>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endParaRPr lang="en-GB"/>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userDrawn="1"/>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5" name="Footer Placeholder 4">
            <a:extLst>
              <a:ext uri="{FF2B5EF4-FFF2-40B4-BE49-F238E27FC236}">
                <a16:creationId xmlns:a16="http://schemas.microsoft.com/office/drawing/2014/main" id="{05619290-7131-DE45-ABC9-63620DD25978}"/>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4ADA537A-A761-3202-0BBF-1042C373A6EA}"/>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6216702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and chart slide">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endParaRPr lang="en-GB"/>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endParaRPr lang="en-GB"/>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EDC61929-8F81-8E3F-5B37-AC1E2370DBB0}"/>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6D62D4CB-7A56-0826-7F76-884D72498E58}"/>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1161975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and graph slid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3" y="2138376"/>
            <a:ext cx="5269471" cy="3317700"/>
          </a:xfrm>
          <a:prstGeom prst="rect">
            <a:avLst/>
          </a:prstGeom>
        </p:spPr>
        <p:txBody>
          <a:bodyPr/>
          <a:lstStyle>
            <a:lvl1pPr>
              <a:lnSpc>
                <a:spcPct val="104000"/>
              </a:lnSpc>
              <a:defRPr sz="1400" b="0" i="0"/>
            </a:lvl1pPr>
          </a:lstStyle>
          <a:p>
            <a:endParaRPr lang="en-GB"/>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6" y="1408770"/>
            <a:ext cx="5269471"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D3BE9F83-B8A7-9BDA-17F7-6020B9783151}"/>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77B933CD-FD5A-4ADC-D6B5-2E70E11D8F6E}"/>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6293882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and table slide">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FE7F2E16-67F1-F1D0-06B5-F587DD51CE6D}"/>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Content Placeholder 15">
            <a:extLst>
              <a:ext uri="{FF2B5EF4-FFF2-40B4-BE49-F238E27FC236}">
                <a16:creationId xmlns:a16="http://schemas.microsoft.com/office/drawing/2014/main" id="{56ECBFE5-B633-02D4-A1CC-32F1A77792C4}"/>
              </a:ext>
            </a:extLst>
          </p:cNvPr>
          <p:cNvSpPr>
            <a:spLocks noGrp="1"/>
          </p:cNvSpPr>
          <p:nvPr>
            <p:ph sz="quarter" idx="19"/>
          </p:nvPr>
        </p:nvSpPr>
        <p:spPr>
          <a:xfrm>
            <a:off x="499733" y="2138376"/>
            <a:ext cx="2950477" cy="3317700"/>
          </a:xfrm>
          <a:prstGeom prst="rect">
            <a:avLst/>
          </a:prstGeom>
        </p:spPr>
        <p:txBody>
          <a:bodyPr/>
          <a:lstStyle>
            <a:lvl1pPr>
              <a:lnSpc>
                <a:spcPct val="104000"/>
              </a:lnSpc>
              <a:defRPr sz="1400" b="0" i="0"/>
            </a:lvl1pPr>
          </a:lstStyle>
          <a:p>
            <a:endParaRPr lang="en-GB"/>
          </a:p>
        </p:txBody>
      </p:sp>
      <p:sp>
        <p:nvSpPr>
          <p:cNvPr id="11" name="Text Placeholder 13">
            <a:extLst>
              <a:ext uri="{FF2B5EF4-FFF2-40B4-BE49-F238E27FC236}">
                <a16:creationId xmlns:a16="http://schemas.microsoft.com/office/drawing/2014/main" id="{B3A3145E-319C-A021-10D8-F9A8ADC5ED1B}"/>
              </a:ext>
            </a:extLst>
          </p:cNvPr>
          <p:cNvSpPr>
            <a:spLocks noGrp="1"/>
          </p:cNvSpPr>
          <p:nvPr>
            <p:ph type="body" sz="quarter" idx="20" hasCustomPrompt="1"/>
          </p:nvPr>
        </p:nvSpPr>
        <p:spPr>
          <a:xfrm>
            <a:off x="499731" y="1408771"/>
            <a:ext cx="2950477"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5" name="Content Placeholder 15">
            <a:extLst>
              <a:ext uri="{FF2B5EF4-FFF2-40B4-BE49-F238E27FC236}">
                <a16:creationId xmlns:a16="http://schemas.microsoft.com/office/drawing/2014/main" id="{C6BED69E-9C6C-0FCA-B691-851E4ECE40E4}"/>
              </a:ext>
            </a:extLst>
          </p:cNvPr>
          <p:cNvSpPr>
            <a:spLocks noGrp="1"/>
          </p:cNvSpPr>
          <p:nvPr>
            <p:ph sz="quarter" idx="18"/>
          </p:nvPr>
        </p:nvSpPr>
        <p:spPr>
          <a:xfrm>
            <a:off x="4091234" y="1408770"/>
            <a:ext cx="7601034"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5BF1CF5D-732D-66D4-7289-6849D80691FF}"/>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2B42FBA9-DFD7-6B49-A916-BF71EF1E5BCA}"/>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7719527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ull page image or video">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F66DFE02-3922-DB47-CDA2-397BECDB411A}"/>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endParaRPr lang="en-GB"/>
          </a:p>
        </p:txBody>
      </p:sp>
    </p:spTree>
    <p:extLst>
      <p:ext uri="{BB962C8B-B14F-4D97-AF65-F5344CB8AC3E}">
        <p14:creationId xmlns:p14="http://schemas.microsoft.com/office/powerpoint/2010/main" val="6565939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 and text v1">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30C5DD64-2FBA-3D50-B525-3B0F9FF669ED}"/>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7" name="Graphic 6">
            <a:extLst>
              <a:ext uri="{FF2B5EF4-FFF2-40B4-BE49-F238E27FC236}">
                <a16:creationId xmlns:a16="http://schemas.microsoft.com/office/drawing/2014/main" id="{96BFD3AA-01A6-8D07-F391-FBD97C3FD6E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8" name="Graphic 7">
            <a:extLst>
              <a:ext uri="{FF2B5EF4-FFF2-40B4-BE49-F238E27FC236}">
                <a16:creationId xmlns:a16="http://schemas.microsoft.com/office/drawing/2014/main" id="{3D53D977-2176-6777-0E68-DE82DCCB0E75}"/>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1" name="Title Placeholder 1">
            <a:extLst>
              <a:ext uri="{FF2B5EF4-FFF2-40B4-BE49-F238E27FC236}">
                <a16:creationId xmlns:a16="http://schemas.microsoft.com/office/drawing/2014/main" id="{E76CF5E8-FCC3-3384-753F-AE1743390CE2}"/>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2" name="Content Placeholder 15">
            <a:extLst>
              <a:ext uri="{FF2B5EF4-FFF2-40B4-BE49-F238E27FC236}">
                <a16:creationId xmlns:a16="http://schemas.microsoft.com/office/drawing/2014/main" id="{3387FE47-5CE4-76C2-401E-9B38A759E2FB}"/>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13" name="Text Placeholder 13">
            <a:extLst>
              <a:ext uri="{FF2B5EF4-FFF2-40B4-BE49-F238E27FC236}">
                <a16:creationId xmlns:a16="http://schemas.microsoft.com/office/drawing/2014/main" id="{415A27B3-E04F-BBBE-E564-AB652B3A073D}"/>
              </a:ext>
            </a:extLst>
          </p:cNvPr>
          <p:cNvSpPr>
            <a:spLocks noGrp="1"/>
          </p:cNvSpPr>
          <p:nvPr>
            <p:ph type="body" sz="quarter" idx="22"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4" name="Footer Placeholder 4">
            <a:extLst>
              <a:ext uri="{FF2B5EF4-FFF2-40B4-BE49-F238E27FC236}">
                <a16:creationId xmlns:a16="http://schemas.microsoft.com/office/drawing/2014/main" id="{F3C17ED6-A7B8-C6F3-C41A-0AD1A338ECA9}"/>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CF8E3EF6-8E6B-A779-2C5C-A1D5FD4950D8}"/>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270347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mage and text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A3A1727-81A1-4552-4F24-80C1424945A8}"/>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Text Placeholder 12">
            <a:extLst>
              <a:ext uri="{FF2B5EF4-FFF2-40B4-BE49-F238E27FC236}">
                <a16:creationId xmlns:a16="http://schemas.microsoft.com/office/drawing/2014/main" id="{D83D3F35-FEC2-3BA5-3DC1-38337AD035EA}"/>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2" name="Content Placeholder 15">
            <a:extLst>
              <a:ext uri="{FF2B5EF4-FFF2-40B4-BE49-F238E27FC236}">
                <a16:creationId xmlns:a16="http://schemas.microsoft.com/office/drawing/2014/main" id="{197604C7-F06F-849B-20BD-46B562A01EB8}"/>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endParaRPr lang="en-GB"/>
          </a:p>
        </p:txBody>
      </p:sp>
      <p:sp>
        <p:nvSpPr>
          <p:cNvPr id="13" name="Picture Placeholder 11">
            <a:extLst>
              <a:ext uri="{FF2B5EF4-FFF2-40B4-BE49-F238E27FC236}">
                <a16:creationId xmlns:a16="http://schemas.microsoft.com/office/drawing/2014/main" id="{5AA07DC2-5304-16B2-0B9E-0BB6EB668438}"/>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14" name="Graphic 13">
            <a:extLst>
              <a:ext uri="{FF2B5EF4-FFF2-40B4-BE49-F238E27FC236}">
                <a16:creationId xmlns:a16="http://schemas.microsoft.com/office/drawing/2014/main" id="{10BFA2E6-1EE5-77CD-0CD7-CA9E98BD503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15" name="Graphic 14">
            <a:extLst>
              <a:ext uri="{FF2B5EF4-FFF2-40B4-BE49-F238E27FC236}">
                <a16:creationId xmlns:a16="http://schemas.microsoft.com/office/drawing/2014/main" id="{6D9D09C5-D351-4D31-17CE-13FBB135322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6" name="Footer Placeholder 4">
            <a:extLst>
              <a:ext uri="{FF2B5EF4-FFF2-40B4-BE49-F238E27FC236}">
                <a16:creationId xmlns:a16="http://schemas.microsoft.com/office/drawing/2014/main" id="{21EC6865-AD23-AEFF-4546-213FA1851B96}"/>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EBBC4821-2989-7761-E9AF-7EA0D1F34444}"/>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8705233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ree image and text slide v1">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Picture Placeholder 11">
            <a:extLst>
              <a:ext uri="{FF2B5EF4-FFF2-40B4-BE49-F238E27FC236}">
                <a16:creationId xmlns:a16="http://schemas.microsoft.com/office/drawing/2014/main" id="{42CD5777-D403-D912-494B-0905096EF3F6}"/>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Footer Placeholder 4">
            <a:extLst>
              <a:ext uri="{FF2B5EF4-FFF2-40B4-BE49-F238E27FC236}">
                <a16:creationId xmlns:a16="http://schemas.microsoft.com/office/drawing/2014/main" id="{DFD9431A-7D7E-AFBA-5505-9993405578DE}"/>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1" name="Slide Number Placeholder 5">
            <a:extLst>
              <a:ext uri="{FF2B5EF4-FFF2-40B4-BE49-F238E27FC236}">
                <a16:creationId xmlns:a16="http://schemas.microsoft.com/office/drawing/2014/main" id="{52577F9C-FD22-6936-3105-12AA090002B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42077454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ree image and text slide v2">
    <p:spTree>
      <p:nvGrpSpPr>
        <p:cNvPr id="1" name=""/>
        <p:cNvGrpSpPr/>
        <p:nvPr/>
      </p:nvGrpSpPr>
      <p:grpSpPr>
        <a:xfrm>
          <a:off x="0" y="0"/>
          <a:ext cx="0" cy="0"/>
          <a:chOff x="0" y="0"/>
          <a:chExt cx="0" cy="0"/>
        </a:xfrm>
      </p:grpSpPr>
      <p:sp>
        <p:nvSpPr>
          <p:cNvPr id="22" name="Picture Placeholder 11">
            <a:extLst>
              <a:ext uri="{FF2B5EF4-FFF2-40B4-BE49-F238E27FC236}">
                <a16:creationId xmlns:a16="http://schemas.microsoft.com/office/drawing/2014/main" id="{6219DC3A-1FF1-7859-D599-6F9DCD54E592}"/>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3" name="Picture Placeholder 11">
            <a:extLst>
              <a:ext uri="{FF2B5EF4-FFF2-40B4-BE49-F238E27FC236}">
                <a16:creationId xmlns:a16="http://schemas.microsoft.com/office/drawing/2014/main" id="{34A33B83-0498-6D8B-C355-16BE0BBD49C8}"/>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Title Placeholder 1">
            <a:extLst>
              <a:ext uri="{FF2B5EF4-FFF2-40B4-BE49-F238E27FC236}">
                <a16:creationId xmlns:a16="http://schemas.microsoft.com/office/drawing/2014/main" id="{D7993DE8-5ABE-40D9-B897-DAF1B332870F}"/>
              </a:ext>
            </a:extLst>
          </p:cNvPr>
          <p:cNvSpPr>
            <a:spLocks noGrp="1"/>
          </p:cNvSpPr>
          <p:nvPr>
            <p:ph type="title" hasCustomPrompt="1"/>
          </p:nvPr>
        </p:nvSpPr>
        <p:spPr>
          <a:xfrm>
            <a:off x="499733"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Text Placeholder 12">
            <a:extLst>
              <a:ext uri="{FF2B5EF4-FFF2-40B4-BE49-F238E27FC236}">
                <a16:creationId xmlns:a16="http://schemas.microsoft.com/office/drawing/2014/main" id="{1F382238-B715-064C-9E79-D94A425E35B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ext Placeholder 2">
            <a:extLst>
              <a:ext uri="{FF2B5EF4-FFF2-40B4-BE49-F238E27FC236}">
                <a16:creationId xmlns:a16="http://schemas.microsoft.com/office/drawing/2014/main" id="{78D2F36A-F968-C38D-8923-0F341E76FAD7}"/>
              </a:ext>
            </a:extLst>
          </p:cNvPr>
          <p:cNvSpPr>
            <a:spLocks noGrp="1"/>
          </p:cNvSpPr>
          <p:nvPr>
            <p:ph idx="1"/>
          </p:nvPr>
        </p:nvSpPr>
        <p:spPr>
          <a:xfrm>
            <a:off x="499734" y="1888476"/>
            <a:ext cx="4860000" cy="3567600"/>
          </a:xfrm>
          <a:prstGeom prst="rect">
            <a:avLst/>
          </a:prstGeom>
        </p:spPr>
        <p:txBody>
          <a:bodyPr vert="horz" lIns="0" tIns="0" rIns="0" bIns="0" rtlCol="0">
            <a:noAutofit/>
          </a:bodyPr>
          <a:lstStyle>
            <a:lvl1pPr>
              <a:defRPr sz="1600" b="0" i="0"/>
            </a:lvl1pPr>
          </a:lstStyle>
          <a:p>
            <a:pPr lvl="0"/>
            <a:endParaRPr lang="en-GB"/>
          </a:p>
        </p:txBody>
      </p:sp>
      <p:sp>
        <p:nvSpPr>
          <p:cNvPr id="2" name="Picture Placeholder 11">
            <a:extLst>
              <a:ext uri="{FF2B5EF4-FFF2-40B4-BE49-F238E27FC236}">
                <a16:creationId xmlns:a16="http://schemas.microsoft.com/office/drawing/2014/main" id="{53796BA5-A70C-F0B3-9FE1-8681A2A23247}"/>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5" name="Footer Placeholder 4">
            <a:extLst>
              <a:ext uri="{FF2B5EF4-FFF2-40B4-BE49-F238E27FC236}">
                <a16:creationId xmlns:a16="http://schemas.microsoft.com/office/drawing/2014/main" id="{32AB0CF0-82F4-B496-9D61-A56C93B073B9}"/>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CA416B78-0B43-E22D-66BD-0B6774CEACC4}"/>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408884535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tatement or quote slide">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97275"/>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userDrawn="1"/>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5" name="Graphic 4">
            <a:extLst>
              <a:ext uri="{FF2B5EF4-FFF2-40B4-BE49-F238E27FC236}">
                <a16:creationId xmlns:a16="http://schemas.microsoft.com/office/drawing/2014/main" id="{E67B28CA-92CE-A2BE-6C8F-BE33A84BE9F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685867"/>
            <a:ext cx="2047718" cy="540991"/>
          </a:xfrm>
          <a:prstGeom prst="rect">
            <a:avLst/>
          </a:prstGeom>
        </p:spPr>
      </p:pic>
      <p:pic>
        <p:nvPicPr>
          <p:cNvPr id="6" name="Graphic 5">
            <a:extLst>
              <a:ext uri="{FF2B5EF4-FFF2-40B4-BE49-F238E27FC236}">
                <a16:creationId xmlns:a16="http://schemas.microsoft.com/office/drawing/2014/main" id="{F15CC809-C0C6-1AEE-518D-145A35C3DF68}"/>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1039976" y="503550"/>
            <a:ext cx="651959" cy="936000"/>
          </a:xfrm>
          <a:prstGeom prst="rect">
            <a:avLst/>
          </a:prstGeom>
        </p:spPr>
      </p:pic>
      <p:sp>
        <p:nvSpPr>
          <p:cNvPr id="2" name="Footer Placeholder 4">
            <a:extLst>
              <a:ext uri="{FF2B5EF4-FFF2-40B4-BE49-F238E27FC236}">
                <a16:creationId xmlns:a16="http://schemas.microsoft.com/office/drawing/2014/main" id="{59F9C20D-FEBF-C9AE-EA3D-C0B6DE6CE25A}"/>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7" name="Slide Number Placeholder 5">
            <a:extLst>
              <a:ext uri="{FF2B5EF4-FFF2-40B4-BE49-F238E27FC236}">
                <a16:creationId xmlns:a16="http://schemas.microsoft.com/office/drawing/2014/main" id="{B515C16E-2237-3D9A-42B4-89AFD6A64B88}"/>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8172039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artner Logo v1">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66D3F15A-7755-86DE-90BB-0D71CDB936F8}"/>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5EC20356-2F46-1123-55FF-DFD2EB2FF300}"/>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C44EC55B-D7E4-4053-92B8-FB66A47B9325}"/>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cxnSp>
        <p:nvCxnSpPr>
          <p:cNvPr id="6" name="Straight Connector 5">
            <a:extLst>
              <a:ext uri="{FF2B5EF4-FFF2-40B4-BE49-F238E27FC236}">
                <a16:creationId xmlns:a16="http://schemas.microsoft.com/office/drawing/2014/main" id="{6E17B8E3-039A-9E03-CDB5-5927B8818E27}"/>
              </a:ext>
            </a:extLst>
          </p:cNvPr>
          <p:cNvCxnSpPr>
            <a:cxnSpLocks/>
          </p:cNvCxnSpPr>
          <p:nvPr userDrawn="1"/>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Picture Placeholder 11">
            <a:extLst>
              <a:ext uri="{FF2B5EF4-FFF2-40B4-BE49-F238E27FC236}">
                <a16:creationId xmlns:a16="http://schemas.microsoft.com/office/drawing/2014/main" id="{CBC1056B-5EA8-4877-62BF-4137149AD9B6}"/>
              </a:ext>
            </a:extLst>
          </p:cNvPr>
          <p:cNvSpPr>
            <a:spLocks noGrp="1"/>
          </p:cNvSpPr>
          <p:nvPr>
            <p:ph type="pic" sz="quarter" idx="13" hasCustomPrompt="1"/>
          </p:nvPr>
        </p:nvSpPr>
        <p:spPr>
          <a:xfrm>
            <a:off x="4678830" y="5813493"/>
            <a:ext cx="54000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logo</a:t>
            </a:r>
          </a:p>
        </p:txBody>
      </p:sp>
    </p:spTree>
    <p:extLst>
      <p:ext uri="{BB962C8B-B14F-4D97-AF65-F5344CB8AC3E}">
        <p14:creationId xmlns:p14="http://schemas.microsoft.com/office/powerpoint/2010/main" val="6052078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artner Logo v2">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2705060B-5843-BB4A-6A03-62247147D958}"/>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5523E454-FB1D-0609-FC56-53FA95543E9D}"/>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57C9E13D-98B4-1488-C4A7-99C32395D8AA}"/>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spTree>
    <p:extLst>
      <p:ext uri="{BB962C8B-B14F-4D97-AF65-F5344CB8AC3E}">
        <p14:creationId xmlns:p14="http://schemas.microsoft.com/office/powerpoint/2010/main" val="16561507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hank you v1">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2" name="Graphic 1">
            <a:extLst>
              <a:ext uri="{FF2B5EF4-FFF2-40B4-BE49-F238E27FC236}">
                <a16:creationId xmlns:a16="http://schemas.microsoft.com/office/drawing/2014/main" id="{D51D06E0-59F9-89D6-ACF8-6C5311E802C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4" name="Graphic 3">
            <a:extLst>
              <a:ext uri="{FF2B5EF4-FFF2-40B4-BE49-F238E27FC236}">
                <a16:creationId xmlns:a16="http://schemas.microsoft.com/office/drawing/2014/main" id="{21D1B6CD-BEBA-A389-2AF7-B83C17ED8B1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9996180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hank you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716971"/>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61AC94D6-81C3-78DC-5AFA-1BD3B5E45F8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10" name="Graphic 9">
            <a:extLst>
              <a:ext uri="{FF2B5EF4-FFF2-40B4-BE49-F238E27FC236}">
                <a16:creationId xmlns:a16="http://schemas.microsoft.com/office/drawing/2014/main" id="{BFD63378-1B60-1C80-BEA9-4CEFF7D16C9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39942830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15029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3" name="Picture 2" descr="A black and pink background with pink circles&#10;&#10;AI-generated content may be incorrect.">
            <a:extLst>
              <a:ext uri="{FF2B5EF4-FFF2-40B4-BE49-F238E27FC236}">
                <a16:creationId xmlns:a16="http://schemas.microsoft.com/office/drawing/2014/main" id="{4C41B289-830A-22A7-4975-A3C818AD8124}"/>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337660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pic>
        <p:nvPicPr>
          <p:cNvPr id="3" name="Picture 2" descr="A black background with a black square&#10;&#10;AI-generated content may be incorrect.">
            <a:extLst>
              <a:ext uri="{FF2B5EF4-FFF2-40B4-BE49-F238E27FC236}">
                <a16:creationId xmlns:a16="http://schemas.microsoft.com/office/drawing/2014/main" id="{940FF674-3EA1-C848-4CEB-BBDFEA9900A6}"/>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03042087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48D9EEB7-B7AB-1C64-A605-EF36D3FFBBF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4" name="Graphic 3">
            <a:extLst>
              <a:ext uri="{FF2B5EF4-FFF2-40B4-BE49-F238E27FC236}">
                <a16:creationId xmlns:a16="http://schemas.microsoft.com/office/drawing/2014/main" id="{98ACCD27-71CC-F356-2FBD-08588D559CB9}"/>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60126805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ext only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1600" b="0" i="0"/>
            </a:lvl1pPr>
          </a:lstStyle>
          <a:p>
            <a:pPr lvl="0"/>
            <a:endParaRPr lang="en-GB"/>
          </a:p>
        </p:txBody>
      </p:sp>
      <p:sp>
        <p:nvSpPr>
          <p:cNvPr id="5" name="Footer Placeholder 4">
            <a:extLst>
              <a:ext uri="{FF2B5EF4-FFF2-40B4-BE49-F238E27FC236}">
                <a16:creationId xmlns:a16="http://schemas.microsoft.com/office/drawing/2014/main" id="{4AFD773E-2150-96AA-393D-A238DD62DBD9}"/>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9DB4E834-52E2-2CB9-48D2-3F87AFD2BE39}"/>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26272927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Text and chart slide">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endParaRPr lang="en-GB"/>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endParaRPr lang="en-GB"/>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01FE00DE-C468-A7DC-57DA-3D7B609B9F27}"/>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9E836C09-33F0-7683-FC8A-7E3AA4F10945}"/>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09667004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hank you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716971"/>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61AC94D6-81C3-78DC-5AFA-1BD3B5E45F8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10" name="Graphic 9">
            <a:extLst>
              <a:ext uri="{FF2B5EF4-FFF2-40B4-BE49-F238E27FC236}">
                <a16:creationId xmlns:a16="http://schemas.microsoft.com/office/drawing/2014/main" id="{BFD63378-1B60-1C80-BEA9-4CEFF7D16C9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13510666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itle Slide">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r>
              <a:rPr lang="en-GB"/>
              <a:t>Click to edit Master text styles</a:t>
            </a:r>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9DA70695-2501-E77B-EFCA-F8982C3AF85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5" name="Graphic 4">
            <a:extLst>
              <a:ext uri="{FF2B5EF4-FFF2-40B4-BE49-F238E27FC236}">
                <a16:creationId xmlns:a16="http://schemas.microsoft.com/office/drawing/2014/main" id="{0573EA90-025A-92E5-9459-5C7BEE7EA5EC}"/>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14492685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Image and text v2">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7040CE-A94D-AA9F-2647-AFA5B8425771}"/>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3" name="Text Placeholder 12">
            <a:extLst>
              <a:ext uri="{FF2B5EF4-FFF2-40B4-BE49-F238E27FC236}">
                <a16:creationId xmlns:a16="http://schemas.microsoft.com/office/drawing/2014/main" id="{20F49C91-0553-D74D-2497-E699C5393217}"/>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4" name="Content Placeholder 15">
            <a:extLst>
              <a:ext uri="{FF2B5EF4-FFF2-40B4-BE49-F238E27FC236}">
                <a16:creationId xmlns:a16="http://schemas.microsoft.com/office/drawing/2014/main" id="{D63F3000-138E-2A82-B6ED-0E923DAF35BA}"/>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pPr lvl="0"/>
            <a:r>
              <a:rPr lang="en-GB"/>
              <a:t>Click to edit Master text styles</a:t>
            </a:r>
          </a:p>
        </p:txBody>
      </p:sp>
      <p:sp>
        <p:nvSpPr>
          <p:cNvPr id="6" name="Picture Placeholder 11">
            <a:extLst>
              <a:ext uri="{FF2B5EF4-FFF2-40B4-BE49-F238E27FC236}">
                <a16:creationId xmlns:a16="http://schemas.microsoft.com/office/drawing/2014/main" id="{2230340E-87C8-BAF7-89D1-25433C9E30BA}"/>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7" name="Graphic 6">
            <a:extLst>
              <a:ext uri="{FF2B5EF4-FFF2-40B4-BE49-F238E27FC236}">
                <a16:creationId xmlns:a16="http://schemas.microsoft.com/office/drawing/2014/main" id="{E02E724E-A288-EFC3-E3BB-BE3CABCA3AC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11" name="Graphic 10">
            <a:extLst>
              <a:ext uri="{FF2B5EF4-FFF2-40B4-BE49-F238E27FC236}">
                <a16:creationId xmlns:a16="http://schemas.microsoft.com/office/drawing/2014/main" id="{C2BB48BA-E4D7-01A5-235A-B675AB14142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2" name="Footer Placeholder 4">
            <a:extLst>
              <a:ext uri="{FF2B5EF4-FFF2-40B4-BE49-F238E27FC236}">
                <a16:creationId xmlns:a16="http://schemas.microsoft.com/office/drawing/2014/main" id="{EDC605D0-8A67-116B-F38D-738685542D77}"/>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4" name="Slide Number Placeholder 5">
            <a:extLst>
              <a:ext uri="{FF2B5EF4-FFF2-40B4-BE49-F238E27FC236}">
                <a16:creationId xmlns:a16="http://schemas.microsoft.com/office/drawing/2014/main" id="{79C74E85-CCD9-756F-E57A-188000714F0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9600720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Text only slide">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1" name="Content Placeholder 15">
            <a:extLst>
              <a:ext uri="{FF2B5EF4-FFF2-40B4-BE49-F238E27FC236}">
                <a16:creationId xmlns:a16="http://schemas.microsoft.com/office/drawing/2014/main" id="{A3BBA274-D5FA-81FC-EF2A-782133FFBF8D}"/>
              </a:ext>
            </a:extLst>
          </p:cNvPr>
          <p:cNvSpPr>
            <a:spLocks noGrp="1"/>
          </p:cNvSpPr>
          <p:nvPr>
            <p:ph sz="quarter" idx="19"/>
          </p:nvPr>
        </p:nvSpPr>
        <p:spPr>
          <a:xfrm>
            <a:off x="499732" y="1888476"/>
            <a:ext cx="11192533" cy="3567600"/>
          </a:xfrm>
          <a:prstGeom prst="rect">
            <a:avLst/>
          </a:prstGeom>
        </p:spPr>
        <p:txBody>
          <a:bodyPr/>
          <a:lstStyle>
            <a:lvl1pPr>
              <a:lnSpc>
                <a:spcPct val="104000"/>
              </a:lnSpc>
              <a:defRPr sz="1400" b="0" i="0"/>
            </a:lvl1pPr>
          </a:lstStyle>
          <a:p>
            <a:pPr lvl="0"/>
            <a:r>
              <a:rPr lang="en-GB"/>
              <a:t>Click to edit Master text styles</a:t>
            </a:r>
          </a:p>
        </p:txBody>
      </p:sp>
      <p:sp>
        <p:nvSpPr>
          <p:cNvPr id="5" name="Footer Placeholder 4">
            <a:extLst>
              <a:ext uri="{FF2B5EF4-FFF2-40B4-BE49-F238E27FC236}">
                <a16:creationId xmlns:a16="http://schemas.microsoft.com/office/drawing/2014/main" id="{889B92C1-F22F-9E51-6976-3986B0F6A52F}"/>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2940EE97-C53A-24F1-7226-4B77D930213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9769467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Two column slide">
    <p:bg>
      <p:bgPr>
        <a:solidFill>
          <a:schemeClr val="bg1"/>
        </a:solidFill>
        <a:effectLst/>
      </p:bgPr>
    </p:bg>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pPr lvl="0"/>
            <a:r>
              <a:rPr lang="en-GB"/>
              <a:t>Click to edit Master text styles</a:t>
            </a:r>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pPr lvl="0"/>
            <a:r>
              <a:rPr lang="en-GB"/>
              <a:t>Click to edit Master text styles</a:t>
            </a:r>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userDrawn="1"/>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 name="Footer Placeholder 4">
            <a:extLst>
              <a:ext uri="{FF2B5EF4-FFF2-40B4-BE49-F238E27FC236}">
                <a16:creationId xmlns:a16="http://schemas.microsoft.com/office/drawing/2014/main" id="{586F01CE-863C-2545-F359-8EA7DA242B3F}"/>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4" name="Slide Number Placeholder 5">
            <a:extLst>
              <a:ext uri="{FF2B5EF4-FFF2-40B4-BE49-F238E27FC236}">
                <a16:creationId xmlns:a16="http://schemas.microsoft.com/office/drawing/2014/main" id="{D4300F38-9E19-2837-5541-00EE5F9E99F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9608681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Thank you v2">
    <p:bg>
      <p:bgPr>
        <a:solidFill>
          <a:schemeClr val="bg1"/>
        </a:solidFill>
        <a:effectLst/>
      </p:bgPr>
    </p:bg>
    <p:spTree>
      <p:nvGrpSpPr>
        <p:cNvPr id="1" name=""/>
        <p:cNvGrpSpPr/>
        <p:nvPr/>
      </p:nvGrpSpPr>
      <p:grpSpPr>
        <a:xfrm>
          <a:off x="0" y="0"/>
          <a:ext cx="0" cy="0"/>
          <a:chOff x="0" y="0"/>
          <a:chExt cx="0" cy="0"/>
        </a:xfrm>
      </p:grpSpPr>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61AC94D6-81C3-78DC-5AFA-1BD3B5E45F8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10" name="Graphic 9">
            <a:extLst>
              <a:ext uri="{FF2B5EF4-FFF2-40B4-BE49-F238E27FC236}">
                <a16:creationId xmlns:a16="http://schemas.microsoft.com/office/drawing/2014/main" id="{BFD63378-1B60-1C80-BEA9-4CEFF7D16C9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
        <p:nvSpPr>
          <p:cNvPr id="11" name="Title Placeholder 1">
            <a:extLst>
              <a:ext uri="{FF2B5EF4-FFF2-40B4-BE49-F238E27FC236}">
                <a16:creationId xmlns:a16="http://schemas.microsoft.com/office/drawing/2014/main" id="{10B7C26A-DD06-48F4-6F84-2D4126BA4271}"/>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Tree>
    <p:extLst>
      <p:ext uri="{BB962C8B-B14F-4D97-AF65-F5344CB8AC3E}">
        <p14:creationId xmlns:p14="http://schemas.microsoft.com/office/powerpoint/2010/main" val="13116106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Chapter sli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pic>
        <p:nvPicPr>
          <p:cNvPr id="3" name="Graphic 2">
            <a:extLst>
              <a:ext uri="{FF2B5EF4-FFF2-40B4-BE49-F238E27FC236}">
                <a16:creationId xmlns:a16="http://schemas.microsoft.com/office/drawing/2014/main" id="{6684A845-46C3-33DA-CA23-5D8B7F1FD21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16200000">
            <a:off x="10397913" y="5057790"/>
            <a:ext cx="2047718" cy="540991"/>
          </a:xfrm>
          <a:prstGeom prst="rect">
            <a:avLst/>
          </a:prstGeom>
        </p:spPr>
      </p:pic>
      <p:pic>
        <p:nvPicPr>
          <p:cNvPr id="4" name="Graphic 3">
            <a:extLst>
              <a:ext uri="{FF2B5EF4-FFF2-40B4-BE49-F238E27FC236}">
                <a16:creationId xmlns:a16="http://schemas.microsoft.com/office/drawing/2014/main" id="{7E9D5C80-43CB-B93C-AFEF-243C2D123E9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0065" y="5418450"/>
            <a:ext cx="651959" cy="936000"/>
          </a:xfrm>
          <a:prstGeom prst="rect">
            <a:avLst/>
          </a:prstGeom>
        </p:spPr>
      </p:pic>
    </p:spTree>
    <p:extLst>
      <p:ext uri="{BB962C8B-B14F-4D97-AF65-F5344CB8AC3E}">
        <p14:creationId xmlns:p14="http://schemas.microsoft.com/office/powerpoint/2010/main" val="193145580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Agenda slide">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userDrawn="1"/>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7" name="Footer Placeholder 4">
            <a:extLst>
              <a:ext uri="{FF2B5EF4-FFF2-40B4-BE49-F238E27FC236}">
                <a16:creationId xmlns:a16="http://schemas.microsoft.com/office/drawing/2014/main" id="{06D98896-83DF-6A21-1A43-C2633EAB2E44}"/>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8" name="Slide Number Placeholder 5">
            <a:extLst>
              <a:ext uri="{FF2B5EF4-FFF2-40B4-BE49-F238E27FC236}">
                <a16:creationId xmlns:a16="http://schemas.microsoft.com/office/drawing/2014/main" id="{A147CB46-A89C-F1F7-F942-979B4D697F7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406307615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Three image and text_v1">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Picture Placeholder 11">
            <a:extLst>
              <a:ext uri="{FF2B5EF4-FFF2-40B4-BE49-F238E27FC236}">
                <a16:creationId xmlns:a16="http://schemas.microsoft.com/office/drawing/2014/main" id="{E24D8582-267A-62B0-6375-52FBB6A95F06}"/>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Footer Placeholder 4">
            <a:extLst>
              <a:ext uri="{FF2B5EF4-FFF2-40B4-BE49-F238E27FC236}">
                <a16:creationId xmlns:a16="http://schemas.microsoft.com/office/drawing/2014/main" id="{C30A0D45-92CE-4AA7-0114-549FDCB72176}"/>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1" name="Slide Number Placeholder 5">
            <a:extLst>
              <a:ext uri="{FF2B5EF4-FFF2-40B4-BE49-F238E27FC236}">
                <a16:creationId xmlns:a16="http://schemas.microsoft.com/office/drawing/2014/main" id="{F042A49D-B936-0FB8-BC5C-EBB1B67D30C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01929546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Statement or quote slide">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97275"/>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userDrawn="1"/>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6" name="Graphic 5">
            <a:extLst>
              <a:ext uri="{FF2B5EF4-FFF2-40B4-BE49-F238E27FC236}">
                <a16:creationId xmlns:a16="http://schemas.microsoft.com/office/drawing/2014/main" id="{F15CC809-C0C6-1AEE-518D-145A35C3DF6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4E82D668-9298-B429-8245-1BC16281F68F}"/>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685867"/>
            <a:ext cx="2047718" cy="540991"/>
          </a:xfrm>
          <a:prstGeom prst="rect">
            <a:avLst/>
          </a:prstGeom>
        </p:spPr>
      </p:pic>
      <p:sp>
        <p:nvSpPr>
          <p:cNvPr id="5" name="Footer Placeholder 4">
            <a:extLst>
              <a:ext uri="{FF2B5EF4-FFF2-40B4-BE49-F238E27FC236}">
                <a16:creationId xmlns:a16="http://schemas.microsoft.com/office/drawing/2014/main" id="{B7DABA17-7B7D-899F-84F8-292CA7682798}"/>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7" name="Slide Number Placeholder 5">
            <a:extLst>
              <a:ext uri="{FF2B5EF4-FFF2-40B4-BE49-F238E27FC236}">
                <a16:creationId xmlns:a16="http://schemas.microsoft.com/office/drawing/2014/main" id="{03884091-69C6-4322-83B8-C2BD56341AB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94702786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Thank you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716971"/>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61AC94D6-81C3-78DC-5AFA-1BD3B5E45F8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10" name="Graphic 9">
            <a:extLst>
              <a:ext uri="{FF2B5EF4-FFF2-40B4-BE49-F238E27FC236}">
                <a16:creationId xmlns:a16="http://schemas.microsoft.com/office/drawing/2014/main" id="{BFD63378-1B60-1C80-BEA9-4CEFF7D16C9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63621807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2276471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Partner Logo v2">
    <p:bg>
      <p:bgPr>
        <a:solidFill>
          <a:schemeClr val="bg1"/>
        </a:solidFill>
        <a:effectLst/>
      </p:bgPr>
    </p:bg>
    <p:spTree>
      <p:nvGrpSpPr>
        <p:cNvPr id="1" name=""/>
        <p:cNvGrpSpPr/>
        <p:nvPr/>
      </p:nvGrpSpPr>
      <p:grpSpPr>
        <a:xfrm>
          <a:off x="0" y="0"/>
          <a:ext cx="0" cy="0"/>
          <a:chOff x="0" y="0"/>
          <a:chExt cx="0" cy="0"/>
        </a:xfrm>
      </p:grpSpPr>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81" y="503550"/>
            <a:ext cx="651959" cy="936000"/>
          </a:xfrm>
          <a:prstGeom prst="rect">
            <a:avLst/>
          </a:prstGeom>
        </p:spPr>
      </p:pic>
    </p:spTree>
    <p:extLst>
      <p:ext uri="{BB962C8B-B14F-4D97-AF65-F5344CB8AC3E}">
        <p14:creationId xmlns:p14="http://schemas.microsoft.com/office/powerpoint/2010/main" val="4165834329"/>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C8A05C-564A-4522-A421-ABC8979EDCE8}"/>
              </a:ext>
            </a:extLst>
          </p:cNvPr>
          <p:cNvSpPr>
            <a:spLocks noGrp="1"/>
          </p:cNvSpPr>
          <p:nvPr>
            <p:ph type="dt" sz="half" idx="10"/>
          </p:nvPr>
        </p:nvSpPr>
        <p:spPr/>
        <p:txBody>
          <a:bodyPr/>
          <a:lstStyle/>
          <a:p>
            <a:fld id="{3BCFAB70-FCD1-48B0-933E-ADA95A1045BD}" type="datetimeFigureOut">
              <a:rPr lang="en-GB" smtClean="0"/>
              <a:t>13/10/2026</a:t>
            </a:fld>
            <a:endParaRPr lang="en-GB"/>
          </a:p>
        </p:txBody>
      </p:sp>
      <p:sp>
        <p:nvSpPr>
          <p:cNvPr id="3" name="Footer Placeholder 2">
            <a:extLst>
              <a:ext uri="{FF2B5EF4-FFF2-40B4-BE49-F238E27FC236}">
                <a16:creationId xmlns:a16="http://schemas.microsoft.com/office/drawing/2014/main" id="{07D9D9B6-B8FD-EC54-AAAC-CD608C3CEDB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0D415D7-3F0A-D184-F3FD-2D6D9031DE6E}"/>
              </a:ext>
            </a:extLst>
          </p:cNvPr>
          <p:cNvSpPr>
            <a:spLocks noGrp="1"/>
          </p:cNvSpPr>
          <p:nvPr>
            <p:ph type="sldNum" sz="quarter" idx="12"/>
          </p:nvPr>
        </p:nvSpPr>
        <p:spPr/>
        <p:txBody>
          <a:bodyPr/>
          <a:lstStyle/>
          <a:p>
            <a:fld id="{AEFEDB7C-03EE-4CE2-8F98-701C31FE6E91}" type="slidenum">
              <a:rPr lang="en-GB" smtClean="0"/>
              <a:t>‹#›</a:t>
            </a:fld>
            <a:endParaRPr lang="en-GB"/>
          </a:p>
        </p:txBody>
      </p:sp>
    </p:spTree>
    <p:extLst>
      <p:ext uri="{BB962C8B-B14F-4D97-AF65-F5344CB8AC3E}">
        <p14:creationId xmlns:p14="http://schemas.microsoft.com/office/powerpoint/2010/main" val="199853414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12 departmental lockup">
    <p:spTree>
      <p:nvGrpSpPr>
        <p:cNvPr id="1" name=""/>
        <p:cNvGrpSpPr/>
        <p:nvPr/>
      </p:nvGrpSpPr>
      <p:grpSpPr>
        <a:xfrm>
          <a:off x="0" y="0"/>
          <a:ext cx="0" cy="0"/>
          <a:chOff x="0" y="0"/>
          <a:chExt cx="0" cy="0"/>
        </a:xfrm>
      </p:grpSpPr>
      <p:sp>
        <p:nvSpPr>
          <p:cNvPr id="2" name="Text Placeholder 8"/>
          <p:cNvSpPr>
            <a:spLocks noGrp="1"/>
          </p:cNvSpPr>
          <p:nvPr>
            <p:ph type="body" sz="quarter" idx="14" hasCustomPrompt="1"/>
          </p:nvPr>
        </p:nvSpPr>
        <p:spPr>
          <a:xfrm>
            <a:off x="527381" y="2348883"/>
            <a:ext cx="11233248" cy="4176463"/>
          </a:xfrm>
          <a:prstGeom prst="rect">
            <a:avLst/>
          </a:prstGeom>
        </p:spPr>
        <p:txBody>
          <a:bodyPr vert="horz"/>
          <a:lstStyle>
            <a:lvl1pPr marL="0" indent="0">
              <a:buNone/>
              <a:defRPr sz="1500"/>
            </a:lvl1pPr>
          </a:lstStyle>
          <a:p>
            <a:pPr lvl="0"/>
            <a:r>
              <a:rPr lang="en-US"/>
              <a:t>Text here….</a:t>
            </a:r>
          </a:p>
        </p:txBody>
      </p:sp>
      <p:sp>
        <p:nvSpPr>
          <p:cNvPr id="3" name="Text Placeholder 2"/>
          <p:cNvSpPr>
            <a:spLocks noGrp="1"/>
          </p:cNvSpPr>
          <p:nvPr>
            <p:ph type="body" sz="quarter" idx="10" hasCustomPrompt="1"/>
          </p:nvPr>
        </p:nvSpPr>
        <p:spPr>
          <a:xfrm>
            <a:off x="527285" y="1484784"/>
            <a:ext cx="11233355" cy="648816"/>
          </a:xfrm>
          <a:prstGeom prst="rect">
            <a:avLst/>
          </a:prstGeom>
        </p:spPr>
        <p:txBody>
          <a:bodyPr vert="horz"/>
          <a:lstStyle>
            <a:lvl1pPr marL="0" indent="0">
              <a:buNone/>
              <a:defRPr sz="2700" b="0" i="0">
                <a:solidFill>
                  <a:srgbClr val="600058"/>
                </a:solidFill>
                <a:latin typeface="Calibri"/>
                <a:cs typeface="Calibri"/>
              </a:defRPr>
            </a:lvl1pPr>
          </a:lstStyle>
          <a:p>
            <a:pPr lvl="0"/>
            <a:r>
              <a:rPr lang="en-GB"/>
              <a:t>Add Title Text Here…</a:t>
            </a:r>
          </a:p>
        </p:txBody>
      </p:sp>
    </p:spTree>
    <p:extLst>
      <p:ext uri="{BB962C8B-B14F-4D97-AF65-F5344CB8AC3E}">
        <p14:creationId xmlns:p14="http://schemas.microsoft.com/office/powerpoint/2010/main" val="83920486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cSld name="Text only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1600" b="0" i="0"/>
            </a:lvl1pPr>
          </a:lstStyle>
          <a:p>
            <a:pPr lvl="0"/>
            <a:r>
              <a:rPr lang="en-GB"/>
              <a:t>Click to edit Master text styles</a:t>
            </a:r>
          </a:p>
        </p:txBody>
      </p:sp>
      <p:sp>
        <p:nvSpPr>
          <p:cNvPr id="5" name="Footer Placeholder 4">
            <a:extLst>
              <a:ext uri="{FF2B5EF4-FFF2-40B4-BE49-F238E27FC236}">
                <a16:creationId xmlns:a16="http://schemas.microsoft.com/office/drawing/2014/main" id="{4AFD773E-2150-96AA-393D-A238DD62DBD9}"/>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9DB4E834-52E2-2CB9-48D2-3F87AFD2BE39}"/>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925919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2.xml"/><Relationship Id="rId1"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5" Type="http://schemas.openxmlformats.org/officeDocument/2006/relationships/theme" Target="../theme/theme4.xml"/><Relationship Id="rId4"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9.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theme" Target="../theme/theme5.xml"/><Relationship Id="rId5" Type="http://schemas.openxmlformats.org/officeDocument/2006/relationships/slideLayout" Target="../slideLayouts/slideLayout51.xml"/><Relationship Id="rId4"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54.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theme" Target="../theme/theme6.xml"/><Relationship Id="rId5" Type="http://schemas.openxmlformats.org/officeDocument/2006/relationships/slideLayout" Target="../slideLayouts/slideLayout56.xml"/><Relationship Id="rId4"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57.xml"/></Relationships>
</file>

<file path=ppt/slideMasters/_rels/slideMaster8.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8.xml"/><Relationship Id="rId1" Type="http://schemas.openxmlformats.org/officeDocument/2006/relationships/slideLayout" Target="../slideLayouts/slideLayout58.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59.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60.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
        <p:nvSpPr>
          <p:cNvPr id="4" name="Footer Placeholder 4">
            <a:extLst>
              <a:ext uri="{FF2B5EF4-FFF2-40B4-BE49-F238E27FC236}">
                <a16:creationId xmlns:a16="http://schemas.microsoft.com/office/drawing/2014/main" id="{28AB54D8-D7B1-2203-B766-9409401D3FAA}"/>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0FFB335F-FA44-36C1-190E-822346021E8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603432824"/>
      </p:ext>
    </p:extLst>
  </p:cSld>
  <p:clrMap bg1="dk1" tx1="lt1" bg2="dk2" tx2="lt2" accent1="accent1" accent2="accent2" accent3="accent3" accent4="accent4" accent5="accent5" accent6="accent6" hlink="hlink" folHlink="folHlink"/>
  <p:sldLayoutIdLst>
    <p:sldLayoutId id="2147483799" r:id="rId1"/>
    <p:sldLayoutId id="2147483800" r:id="rId2"/>
    <p:sldLayoutId id="2147483801" r:id="rId3"/>
    <p:sldLayoutId id="2147483933" r:id="rId4"/>
    <p:sldLayoutId id="2147483803" r:id="rId5"/>
    <p:sldLayoutId id="2147483802" r:id="rId6"/>
    <p:sldLayoutId id="2147483903" r:id="rId7"/>
    <p:sldLayoutId id="2147483904" r:id="rId8"/>
    <p:sldLayoutId id="2147483905" r:id="rId9"/>
    <p:sldLayoutId id="2147483812" r:id="rId10"/>
    <p:sldLayoutId id="2147483807" r:id="rId11"/>
    <p:sldLayoutId id="2147483808" r:id="rId12"/>
    <p:sldLayoutId id="2147483809" r:id="rId13"/>
    <p:sldLayoutId id="2147483810" r:id="rId14"/>
    <p:sldLayoutId id="2147483811" r:id="rId15"/>
    <p:sldLayoutId id="2147483948" r:id="rId16"/>
    <p:sldLayoutId id="2147483949" r:id="rId17"/>
    <p:sldLayoutId id="2147483947" r:id="rId18"/>
    <p:sldLayoutId id="2147483936" r:id="rId19"/>
    <p:sldLayoutId id="2147483951" r:id="rId20"/>
  </p:sldLayoutIdLst>
  <p:hf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6"/>
        </a:solidFill>
        <a:effectLst/>
      </p:bgPr>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
        <p:nvSpPr>
          <p:cNvPr id="4" name="Footer Placeholder 4">
            <a:extLst>
              <a:ext uri="{FF2B5EF4-FFF2-40B4-BE49-F238E27FC236}">
                <a16:creationId xmlns:a16="http://schemas.microsoft.com/office/drawing/2014/main" id="{425FC056-23FE-5B0B-86D3-91AB6CA75BE0}"/>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5066C055-7738-F2B2-5C9C-0C5840A7D5FC}"/>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330832898"/>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924" r:id="rId4"/>
    <p:sldLayoutId id="2147483893" r:id="rId5"/>
    <p:sldLayoutId id="2147483892" r:id="rId6"/>
    <p:sldLayoutId id="2147483921" r:id="rId7"/>
    <p:sldLayoutId id="2147483922" r:id="rId8"/>
    <p:sldLayoutId id="2147483923" r:id="rId9"/>
    <p:sldLayoutId id="2147483902" r:id="rId10"/>
    <p:sldLayoutId id="2147483897" r:id="rId11"/>
    <p:sldLayoutId id="2147483898" r:id="rId12"/>
    <p:sldLayoutId id="2147483899" r:id="rId13"/>
    <p:sldLayoutId id="2147483900" r:id="rId14"/>
    <p:sldLayoutId id="2147483901" r:id="rId15"/>
    <p:sldLayoutId id="2147483962" r:id="rId16"/>
    <p:sldLayoutId id="2147483963" r:id="rId17"/>
    <p:sldLayoutId id="2147483964" r:id="rId18"/>
    <p:sldLayoutId id="2147483942" r:id="rId19"/>
    <p:sldLayoutId id="2147483966" r:id="rId20"/>
  </p:sldLayoutIdLst>
  <p:hf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FD9722-C317-9AF5-A333-9A50EC649D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3A344F8-17B1-57D7-99A9-CF4762DAC9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BF7237C-35C3-3ED7-B11F-39F3DD84D9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41D1BA-C4E9-4613-95CB-B19DDE55DC21}" type="datetimeFigureOut">
              <a:rPr lang="en-GB" smtClean="0"/>
              <a:t>13/10/2026</a:t>
            </a:fld>
            <a:endParaRPr lang="en-GB"/>
          </a:p>
        </p:txBody>
      </p:sp>
      <p:sp>
        <p:nvSpPr>
          <p:cNvPr id="5" name="Footer Placeholder 4">
            <a:extLst>
              <a:ext uri="{FF2B5EF4-FFF2-40B4-BE49-F238E27FC236}">
                <a16:creationId xmlns:a16="http://schemas.microsoft.com/office/drawing/2014/main" id="{CE4A8EAF-B535-C3E8-0BCE-1E8761A0B8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040251FA-C71E-2B17-D573-FC2DCC06B1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49A60C5-BC24-415E-8251-6C99A0D723A7}" type="slidenum">
              <a:rPr lang="en-GB" smtClean="0"/>
              <a:t>‹#›</a:t>
            </a:fld>
            <a:endParaRPr lang="en-GB"/>
          </a:p>
        </p:txBody>
      </p:sp>
    </p:spTree>
    <p:extLst>
      <p:ext uri="{BB962C8B-B14F-4D97-AF65-F5344CB8AC3E}">
        <p14:creationId xmlns:p14="http://schemas.microsoft.com/office/powerpoint/2010/main" val="1054686482"/>
      </p:ext>
    </p:extLst>
  </p:cSld>
  <p:clrMap bg1="lt1" tx1="dk1" bg2="lt2" tx2="dk2" accent1="accent1" accent2="accent2" accent3="accent3" accent4="accent4" accent5="accent5" accent6="accent6" hlink="hlink" folHlink="folHlink"/>
  <p:sldLayoutIdLst>
    <p:sldLayoutId id="2147483983" r:id="rId1"/>
    <p:sldLayoutId id="214748398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5"/>
        </a:solidFill>
        <a:effectLst/>
      </p:bgPr>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
        <p:nvSpPr>
          <p:cNvPr id="4" name="Footer Placeholder 4">
            <a:extLst>
              <a:ext uri="{FF2B5EF4-FFF2-40B4-BE49-F238E27FC236}">
                <a16:creationId xmlns:a16="http://schemas.microsoft.com/office/drawing/2014/main" id="{ED25403A-F43E-EF34-8303-65CBD3B66C7E}"/>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154643D9-7BD4-18F8-5DA6-C51216EA244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683604129"/>
      </p:ext>
    </p:extLst>
  </p:cSld>
  <p:clrMap bg1="lt1" tx1="dk1" bg2="lt2" tx2="dk2" accent1="accent1" accent2="accent2" accent3="accent3" accent4="accent4" accent5="accent5" accent6="accent6" hlink="hlink" folHlink="folHlink"/>
  <p:sldLayoutIdLst>
    <p:sldLayoutId id="2147483986" r:id="rId1"/>
    <p:sldLayoutId id="2147483987" r:id="rId2"/>
    <p:sldLayoutId id="2147483988" r:id="rId3"/>
    <p:sldLayoutId id="2147483989" r:id="rId4"/>
  </p:sldLayoutIdLst>
  <p:hf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Footer Placeholder 4">
            <a:extLst>
              <a:ext uri="{FF2B5EF4-FFF2-40B4-BE49-F238E27FC236}">
                <a16:creationId xmlns:a16="http://schemas.microsoft.com/office/drawing/2014/main" id="{8C4D7240-D232-95F4-C21B-298DDD2BE5CF}"/>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9" name="Slide Number Placeholder 5">
            <a:extLst>
              <a:ext uri="{FF2B5EF4-FFF2-40B4-BE49-F238E27FC236}">
                <a16:creationId xmlns:a16="http://schemas.microsoft.com/office/drawing/2014/main" id="{1DC63404-594E-BCA7-9102-08E61E3F9D5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Tree>
    <p:extLst>
      <p:ext uri="{BB962C8B-B14F-4D97-AF65-F5344CB8AC3E}">
        <p14:creationId xmlns:p14="http://schemas.microsoft.com/office/powerpoint/2010/main" val="2439719349"/>
      </p:ext>
    </p:extLst>
  </p:cSld>
  <p:clrMap bg1="lt1" tx1="dk1" bg2="lt2" tx2="dk2" accent1="accent1" accent2="accent2" accent3="accent3" accent4="accent4" accent5="accent5" accent6="accent6" hlink="hlink" folHlink="folHlink"/>
  <p:sldLayoutIdLst>
    <p:sldLayoutId id="2147483991" r:id="rId1"/>
    <p:sldLayoutId id="2147483992" r:id="rId2"/>
    <p:sldLayoutId id="2147483993" r:id="rId3"/>
    <p:sldLayoutId id="2147483994" r:id="rId4"/>
    <p:sldLayoutId id="2147483995" r:id="rId5"/>
  </p:sldLayoutIdLst>
  <p:hf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accent6">
            <a:alpha val="80000"/>
          </a:schemeClr>
        </a:solidFill>
        <a:effectLst/>
      </p:bgPr>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
        <p:nvSpPr>
          <p:cNvPr id="4" name="Footer Placeholder 4">
            <a:extLst>
              <a:ext uri="{FF2B5EF4-FFF2-40B4-BE49-F238E27FC236}">
                <a16:creationId xmlns:a16="http://schemas.microsoft.com/office/drawing/2014/main" id="{48DBD2B0-55F3-A63B-D200-9AE2F14584CA}"/>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6B1CF57D-73B6-439E-2ADE-A41FA70DCFC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719020542"/>
      </p:ext>
    </p:extLst>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Lst>
  <p:hf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10/13/2026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123674522"/>
      </p:ext>
    </p:extLst>
  </p:cSld>
  <p:clrMap bg1="lt1" tx1="dk1" bg2="lt2" tx2="dk2" accent1="accent1" accent2="accent2" accent3="accent3" accent4="accent4" accent5="accent5" accent6="accent6" hlink="hlink" folHlink="folHlink"/>
  <p:sldLayoutIdLst>
    <p:sldLayoutId id="2147484003" r:id="rId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917BBB-14D1-E0D8-045B-A6F528466659}"/>
              </a:ext>
            </a:extLst>
          </p:cNvPr>
          <p:cNvSpPr>
            <a:spLocks noGrp="1"/>
          </p:cNvSpPr>
          <p:nvPr>
            <p:ph type="title"/>
          </p:nvPr>
        </p:nvSpPr>
        <p:spPr>
          <a:xfrm>
            <a:off x="413583" y="472593"/>
            <a:ext cx="9497497" cy="512927"/>
          </a:xfrm>
          <a:prstGeom prst="rect">
            <a:avLst/>
          </a:prstGeom>
        </p:spPr>
        <p:txBody>
          <a:bodyPr vert="horz" lIns="91440" tIns="45720" rIns="91440" bIns="45720" rtlCol="0" anchor="b">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787A105-965F-FC65-72F5-3ECA3DF6CFE8}"/>
              </a:ext>
            </a:extLst>
          </p:cNvPr>
          <p:cNvSpPr>
            <a:spLocks noGrp="1"/>
          </p:cNvSpPr>
          <p:nvPr>
            <p:ph type="body" idx="1"/>
          </p:nvPr>
        </p:nvSpPr>
        <p:spPr>
          <a:xfrm>
            <a:off x="413583" y="1657985"/>
            <a:ext cx="9497497"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3BDE715D-FBDB-06BD-AFCD-B960E70D3B76}"/>
              </a:ext>
            </a:extLst>
          </p:cNvPr>
          <p:cNvSpPr>
            <a:spLocks noGrp="1"/>
          </p:cNvSpPr>
          <p:nvPr>
            <p:ph type="ftr" sz="quarter" idx="3"/>
          </p:nvPr>
        </p:nvSpPr>
        <p:spPr>
          <a:xfrm>
            <a:off x="413582" y="6330949"/>
            <a:ext cx="5474137" cy="365125"/>
          </a:xfrm>
          <a:prstGeom prst="rect">
            <a:avLst/>
          </a:prstGeom>
        </p:spPr>
        <p:txBody>
          <a:bodyPr vert="horz" lIns="91440" tIns="45720" rIns="91440" bIns="45720" rtlCol="0" anchor="ctr">
            <a:noAutofit/>
          </a:bodyPr>
          <a:lstStyle>
            <a:lvl1pPr algn="l">
              <a:lnSpc>
                <a:spcPct val="100000"/>
              </a:lnSpc>
              <a:spcBef>
                <a:spcPts val="0"/>
              </a:spcBef>
              <a:spcAft>
                <a:spcPts val="800"/>
              </a:spcAft>
              <a:defRPr sz="90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864C33B6-40F8-318B-FDF0-081CCC707FDF}"/>
              </a:ext>
            </a:extLst>
          </p:cNvPr>
          <p:cNvSpPr>
            <a:spLocks noGrp="1"/>
          </p:cNvSpPr>
          <p:nvPr>
            <p:ph type="sldNum" sz="quarter" idx="4"/>
          </p:nvPr>
        </p:nvSpPr>
        <p:spPr>
          <a:xfrm>
            <a:off x="11038840" y="6330949"/>
            <a:ext cx="863600" cy="365125"/>
          </a:xfrm>
          <a:prstGeom prst="rect">
            <a:avLst/>
          </a:prstGeom>
        </p:spPr>
        <p:txBody>
          <a:bodyPr vert="horz" lIns="91440" tIns="45720" rIns="91440" bIns="45720" rtlCol="0" anchor="ctr">
            <a:noAutofit/>
          </a:bodyPr>
          <a:lstStyle>
            <a:lvl1pPr algn="r">
              <a:lnSpc>
                <a:spcPct val="100000"/>
              </a:lnSpc>
              <a:spcBef>
                <a:spcPts val="0"/>
              </a:spcBef>
              <a:spcAft>
                <a:spcPts val="800"/>
              </a:spcAft>
              <a:defRPr sz="1200" b="1">
                <a:solidFill>
                  <a:schemeClr val="accent1"/>
                </a:solidFill>
              </a:defRPr>
            </a:lvl1pPr>
          </a:lstStyle>
          <a:p>
            <a:fld id="{E8F1A65C-595C-4736-BF40-F7D31E789466}" type="slidenum">
              <a:rPr lang="en-GB" smtClean="0"/>
              <a:pPr/>
              <a:t>‹#›</a:t>
            </a:fld>
            <a:endParaRPr lang="en-GB"/>
          </a:p>
        </p:txBody>
      </p:sp>
    </p:spTree>
    <p:custDataLst>
      <p:tags r:id="rId3"/>
    </p:custDataLst>
    <p:extLst>
      <p:ext uri="{BB962C8B-B14F-4D97-AF65-F5344CB8AC3E}">
        <p14:creationId xmlns:p14="http://schemas.microsoft.com/office/powerpoint/2010/main" val="1969202293"/>
      </p:ext>
    </p:extLst>
  </p:cSld>
  <p:clrMap bg1="lt1" tx1="dk1" bg2="lt2" tx2="dk2" accent1="accent1" accent2="accent2" accent3="accent3" accent4="accent4" accent5="accent5" accent6="accent6" hlink="hlink" folHlink="folHlink"/>
  <p:sldLayoutIdLst>
    <p:sldLayoutId id="2147484005" r:id="rId1"/>
  </p:sldLayoutIdLst>
  <p:hf hdr="0" dt="0"/>
  <p:txStyles>
    <p:titleStyle>
      <a:lvl1pPr algn="l" defTabSz="914400" rtl="0" eaLnBrk="1" latinLnBrk="0" hangingPunct="1">
        <a:lnSpc>
          <a:spcPct val="90000"/>
        </a:lnSpc>
        <a:spcBef>
          <a:spcPct val="0"/>
        </a:spcBef>
        <a:buNone/>
        <a:defRPr sz="22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0"/>
        </a:spcBef>
        <a:spcAft>
          <a:spcPts val="800"/>
        </a:spcAft>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a:solidFill>
            <a:schemeClr val="tx1"/>
          </a:solidFill>
          <a:latin typeface="+mn-lt"/>
          <a:ea typeface="+mn-ea"/>
          <a:cs typeface="+mn-cs"/>
        </a:defRPr>
      </a:lvl2pPr>
      <a:lvl3pPr marL="357188"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a:solidFill>
            <a:schemeClr val="tx1"/>
          </a:solidFill>
          <a:latin typeface="+mn-lt"/>
          <a:ea typeface="+mn-ea"/>
          <a:cs typeface="+mn-cs"/>
        </a:defRPr>
      </a:lvl3pPr>
      <a:lvl4pPr marL="536575"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200" kern="1200">
          <a:solidFill>
            <a:schemeClr val="tx1"/>
          </a:solidFill>
          <a:latin typeface="+mn-lt"/>
          <a:ea typeface="+mn-ea"/>
          <a:cs typeface="+mn-cs"/>
        </a:defRPr>
      </a:lvl4pPr>
      <a:lvl5pPr marL="717550"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DA695B-F091-2F78-56F9-DEB1884DBA0A}"/>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65A3ABA-1590-00F3-95A6-5B5436F7B9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9EE4C02-9AA3-71F9-44BD-770B29E908E9}"/>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BCFAB70-FCD1-48B0-933E-ADA95A1045BD}" type="datetimeFigureOut">
              <a:rPr lang="en-GB" smtClean="0"/>
              <a:t>13/10/2026</a:t>
            </a:fld>
            <a:endParaRPr lang="en-GB"/>
          </a:p>
        </p:txBody>
      </p:sp>
      <p:sp>
        <p:nvSpPr>
          <p:cNvPr id="5" name="Footer Placeholder 4">
            <a:extLst>
              <a:ext uri="{FF2B5EF4-FFF2-40B4-BE49-F238E27FC236}">
                <a16:creationId xmlns:a16="http://schemas.microsoft.com/office/drawing/2014/main" id="{89767753-5771-D63B-C173-EFA1540354FA}"/>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773946D-8B76-24C1-E275-859A6A855F0B}"/>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EFEDB7C-03EE-4CE2-8F98-701C31FE6E91}" type="slidenum">
              <a:rPr lang="en-GB" smtClean="0"/>
              <a:t>‹#›</a:t>
            </a:fld>
            <a:endParaRPr lang="en-GB"/>
          </a:p>
        </p:txBody>
      </p:sp>
    </p:spTree>
    <p:extLst>
      <p:ext uri="{BB962C8B-B14F-4D97-AF65-F5344CB8AC3E}">
        <p14:creationId xmlns:p14="http://schemas.microsoft.com/office/powerpoint/2010/main" val="60566462"/>
      </p:ext>
    </p:extLst>
  </p:cSld>
  <p:clrMap bg1="lt1" tx1="dk1" bg2="lt2" tx2="dk2" accent1="accent1" accent2="accent2" accent3="accent3" accent4="accent4" accent5="accent5" accent6="accent6" hlink="hlink" folHlink="folHlink"/>
  <p:sldLayoutIdLst>
    <p:sldLayoutId id="2147484007"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84152A-7FE0-4708-B7C1-DBEC8F133766}"/>
              </a:ext>
            </a:extLst>
          </p:cNvPr>
          <p:cNvSpPr>
            <a:spLocks noGrp="1"/>
          </p:cNvSpPr>
          <p:nvPr>
            <p:ph type="title"/>
          </p:nvPr>
        </p:nvSpPr>
        <p:spPr>
          <a:xfrm>
            <a:off x="1429566" y="1041621"/>
            <a:ext cx="9238434" cy="861383"/>
          </a:xfrm>
          <a:prstGeom prst="rect">
            <a:avLst/>
          </a:prstGeom>
        </p:spPr>
        <p:txBody>
          <a:bodyPr vert="horz" lIns="91440" tIns="45720" rIns="91440" bIns="45720" rtlCol="0" anchor="b">
            <a:noAutofit/>
          </a:bodyPr>
          <a:lstStyle/>
          <a:p>
            <a:r>
              <a:rPr lang="en-US"/>
              <a:t>Click to edit Master title style</a:t>
            </a:r>
          </a:p>
        </p:txBody>
      </p:sp>
      <p:sp>
        <p:nvSpPr>
          <p:cNvPr id="3" name="Text Placeholder 2">
            <a:extLst>
              <a:ext uri="{FF2B5EF4-FFF2-40B4-BE49-F238E27FC236}">
                <a16:creationId xmlns:a16="http://schemas.microsoft.com/office/drawing/2014/main" id="{B911AB53-BAF9-439D-9451-47193CF2FF8E}"/>
              </a:ext>
            </a:extLst>
          </p:cNvPr>
          <p:cNvSpPr>
            <a:spLocks noGrp="1"/>
          </p:cNvSpPr>
          <p:nvPr>
            <p:ph type="body" idx="1"/>
          </p:nvPr>
        </p:nvSpPr>
        <p:spPr>
          <a:xfrm>
            <a:off x="1429566" y="2285999"/>
            <a:ext cx="9238434" cy="38100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B96D9F-562A-496F-A530-A561994DC5EF}"/>
              </a:ext>
            </a:extLst>
          </p:cNvPr>
          <p:cNvSpPr>
            <a:spLocks noGrp="1"/>
          </p:cNvSpPr>
          <p:nvPr>
            <p:ph type="dt" sz="half" idx="2"/>
          </p:nvPr>
        </p:nvSpPr>
        <p:spPr>
          <a:xfrm rot="5400000">
            <a:off x="10471087" y="4891318"/>
            <a:ext cx="2673295" cy="365125"/>
          </a:xfrm>
          <a:prstGeom prst="rect">
            <a:avLst/>
          </a:prstGeom>
        </p:spPr>
        <p:txBody>
          <a:bodyPr vert="horz" lIns="91440" tIns="45720" rIns="91440" bIns="45720" rtlCol="0" anchor="ctr"/>
          <a:lstStyle>
            <a:lvl1pPr algn="l">
              <a:defRPr sz="700" b="1" cap="all" spc="300" baseline="0">
                <a:solidFill>
                  <a:schemeClr val="tx1"/>
                </a:solidFill>
              </a:defRPr>
            </a:lvl1pPr>
          </a:lstStyle>
          <a:p>
            <a:fld id="{3C2B07E4-CDF9-4C88-A2F3-04620E58224D}" type="datetimeFigureOut">
              <a:rPr lang="en-US" smtClean="0"/>
              <a:pPr/>
              <a:t>10/13/2026</a:t>
            </a:fld>
            <a:endParaRPr lang="en-US"/>
          </a:p>
        </p:txBody>
      </p:sp>
      <p:sp>
        <p:nvSpPr>
          <p:cNvPr id="5" name="Footer Placeholder 4">
            <a:extLst>
              <a:ext uri="{FF2B5EF4-FFF2-40B4-BE49-F238E27FC236}">
                <a16:creationId xmlns:a16="http://schemas.microsoft.com/office/drawing/2014/main" id="{CC3060FE-AAC3-4FAE-9EB4-BCAE72D95670}"/>
              </a:ext>
            </a:extLst>
          </p:cNvPr>
          <p:cNvSpPr>
            <a:spLocks noGrp="1"/>
          </p:cNvSpPr>
          <p:nvPr>
            <p:ph type="ftr" sz="quarter" idx="3"/>
          </p:nvPr>
        </p:nvSpPr>
        <p:spPr>
          <a:xfrm rot="5400000">
            <a:off x="10473021" y="1609893"/>
            <a:ext cx="2669427" cy="365125"/>
          </a:xfrm>
          <a:prstGeom prst="rect">
            <a:avLst/>
          </a:prstGeom>
        </p:spPr>
        <p:txBody>
          <a:bodyPr vert="horz" lIns="91440" tIns="45720" rIns="91440" bIns="45720" rtlCol="0" anchor="ctr"/>
          <a:lstStyle>
            <a:lvl1pPr algn="r">
              <a:defRPr sz="700" b="1" cap="all" spc="30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4777EDB2-8F31-42FA-B253-62D241466385}"/>
              </a:ext>
            </a:extLst>
          </p:cNvPr>
          <p:cNvSpPr>
            <a:spLocks noGrp="1"/>
          </p:cNvSpPr>
          <p:nvPr>
            <p:ph type="sldNum" sz="quarter" idx="4"/>
          </p:nvPr>
        </p:nvSpPr>
        <p:spPr>
          <a:xfrm>
            <a:off x="11492908" y="3219853"/>
            <a:ext cx="629653" cy="429830"/>
          </a:xfrm>
          <a:prstGeom prst="rect">
            <a:avLst/>
          </a:prstGeom>
        </p:spPr>
        <p:txBody>
          <a:bodyPr vert="horz" lIns="91440" tIns="45720" rIns="91440" bIns="45720" rtlCol="0" anchor="ctr"/>
          <a:lstStyle>
            <a:lvl1pPr algn="ctr">
              <a:defRPr sz="1600" b="1">
                <a:solidFill>
                  <a:schemeClr val="tx1">
                    <a:tint val="75000"/>
                  </a:schemeClr>
                </a:solidFill>
                <a:latin typeface="+mj-lt"/>
              </a:defRPr>
            </a:lvl1pPr>
          </a:lstStyle>
          <a:p>
            <a:fld id="{EFE71E98-A417-4ECC-ACEB-C0490C20DB04}" type="slidenum">
              <a:rPr lang="en-US" smtClean="0"/>
              <a:pPr/>
              <a:t>‹#›</a:t>
            </a:fld>
            <a:endParaRPr lang="en-US"/>
          </a:p>
        </p:txBody>
      </p:sp>
    </p:spTree>
    <p:extLst>
      <p:ext uri="{BB962C8B-B14F-4D97-AF65-F5344CB8AC3E}">
        <p14:creationId xmlns:p14="http://schemas.microsoft.com/office/powerpoint/2010/main" val="2777159888"/>
      </p:ext>
    </p:extLst>
  </p:cSld>
  <p:clrMap bg1="dk1" tx1="lt1" bg2="dk2" tx2="lt2" accent1="accent1" accent2="accent2" accent3="accent3" accent4="accent4" accent5="accent5" accent6="accent6" hlink="hlink" folHlink="folHlink"/>
  <p:sldLayoutIdLst>
    <p:sldLayoutId id="2147484009" r:id="rId1"/>
  </p:sldLayoutIdLst>
  <p:txStyles>
    <p:titleStyle>
      <a:lvl1pPr algn="l" defTabSz="914400" rtl="0" eaLnBrk="1" latinLnBrk="0" hangingPunct="1">
        <a:lnSpc>
          <a:spcPct val="120000"/>
        </a:lnSpc>
        <a:spcBef>
          <a:spcPct val="0"/>
        </a:spcBef>
        <a:buNone/>
        <a:defRPr sz="2800" b="1" kern="1200" cap="all" spc="600" baseline="0">
          <a:solidFill>
            <a:schemeClr val="tx1"/>
          </a:solidFill>
          <a:latin typeface="+mj-lt"/>
          <a:ea typeface="+mj-ea"/>
          <a:cs typeface="+mj-cs"/>
        </a:defRPr>
      </a:lvl1pPr>
    </p:titleStyle>
    <p:bodyStyle>
      <a:lvl1pPr marL="274320" indent="-274320" algn="l" defTabSz="914400" rtl="0" eaLnBrk="1" latinLnBrk="0" hangingPunct="1">
        <a:lnSpc>
          <a:spcPct val="130000"/>
        </a:lnSpc>
        <a:spcBef>
          <a:spcPts val="1000"/>
        </a:spcBef>
        <a:buSzPct val="85000"/>
        <a:buFont typeface="Arial" panose="020B0604020202020204" pitchFamily="34" charset="0"/>
        <a:buChar char="•"/>
        <a:defRPr sz="1800" kern="1200">
          <a:solidFill>
            <a:schemeClr val="tx1"/>
          </a:solidFill>
          <a:latin typeface="+mn-lt"/>
          <a:ea typeface="+mn-ea"/>
          <a:cs typeface="+mn-cs"/>
        </a:defRPr>
      </a:lvl1pPr>
      <a:lvl2pPr marL="274320" indent="0" algn="l" defTabSz="914400" rtl="0" eaLnBrk="1" latinLnBrk="0" hangingPunct="1">
        <a:lnSpc>
          <a:spcPct val="130000"/>
        </a:lnSpc>
        <a:spcBef>
          <a:spcPts val="500"/>
        </a:spcBef>
        <a:buSzPct val="85000"/>
        <a:buFontTx/>
        <a:buNone/>
        <a:defRPr sz="1600" b="1" kern="1200">
          <a:solidFill>
            <a:schemeClr val="tx1"/>
          </a:solidFill>
          <a:latin typeface="+mn-lt"/>
          <a:ea typeface="+mn-ea"/>
          <a:cs typeface="+mn-cs"/>
        </a:defRPr>
      </a:lvl2pPr>
      <a:lvl3pPr marL="457200" indent="-18288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n-lt"/>
          <a:ea typeface="+mn-ea"/>
          <a:cs typeface="+mn-cs"/>
        </a:defRPr>
      </a:lvl3pPr>
      <a:lvl4pPr marL="466344" indent="0" algn="l" defTabSz="914400" rtl="0" eaLnBrk="1" latinLnBrk="0" hangingPunct="1">
        <a:lnSpc>
          <a:spcPct val="130000"/>
        </a:lnSpc>
        <a:spcBef>
          <a:spcPts val="500"/>
        </a:spcBef>
        <a:buSzPct val="85000"/>
        <a:buFontTx/>
        <a:buNone/>
        <a:defRPr sz="1200" b="1" kern="1200">
          <a:solidFill>
            <a:schemeClr val="tx1"/>
          </a:solidFill>
          <a:latin typeface="+mn-lt"/>
          <a:ea typeface="+mn-ea"/>
          <a:cs typeface="+mn-cs"/>
        </a:defRPr>
      </a:lvl4pPr>
      <a:lvl5pPr marL="640080" indent="-182880" algn="l" defTabSz="914400" rtl="0" eaLnBrk="1" latinLnBrk="0" hangingPunct="1">
        <a:lnSpc>
          <a:spcPct val="130000"/>
        </a:lnSpc>
        <a:spcBef>
          <a:spcPts val="500"/>
        </a:spcBef>
        <a:buSzPct val="85000"/>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
        <p:nvSpPr>
          <p:cNvPr id="4" name="Footer Placeholder 4">
            <a:extLst>
              <a:ext uri="{FF2B5EF4-FFF2-40B4-BE49-F238E27FC236}">
                <a16:creationId xmlns:a16="http://schemas.microsoft.com/office/drawing/2014/main" id="{ED25403A-F43E-EF34-8303-65CBD3B66C7E}"/>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154643D9-7BD4-18F8-5DA6-C51216EA244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107342284"/>
      </p:ext>
    </p:extLst>
  </p:cSld>
  <p:clrMap bg1="lt1" tx1="dk1" bg2="lt2" tx2="dk2" accent1="accent1" accent2="accent2" accent3="accent3" accent4="accent4" accent5="accent5" accent6="accent6" hlink="hlink" folHlink="folHlink"/>
  <p:sldLayoutIdLst>
    <p:sldLayoutId id="2147484011" r:id="rId1"/>
  </p:sldLayoutIdLst>
  <p:hf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hyperlink" Target="https://warwick.ac.uk/fac/arts/cadre/calendar/" TargetMode="External"/><Relationship Id="rId2" Type="http://schemas.openxmlformats.org/officeDocument/2006/relationships/hyperlink" Target="https://warwick.ac.uk/fac/arts/cadre/current_students/workshopsandevents/" TargetMode="External"/><Relationship Id="rId1" Type="http://schemas.openxmlformats.org/officeDocument/2006/relationships/slideLayout" Target="../slideLayouts/slideLayout25.xml"/><Relationship Id="rId4" Type="http://schemas.openxmlformats.org/officeDocument/2006/relationships/hyperlink" Target="https://warwick.ac.uk/fac/arts/cadre/current_students/welcome/" TargetMode="External"/></Relationships>
</file>

<file path=ppt/slides/_rels/slide7.xml.rels><?xml version="1.0" encoding="UTF-8" standalone="yes"?>
<Relationships xmlns="http://schemas.openxmlformats.org/package/2006/relationships"><Relationship Id="rId2" Type="http://schemas.openxmlformats.org/officeDocument/2006/relationships/hyperlink" Target="https://warwick.ac.uk/fac/arts/cadre/cadreworkshops/" TargetMode="Externa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hyperlink" Target="https://warwick.ac.uk/fac/arts/history/people/staff_index/gerritsen" TargetMode="External"/><Relationship Id="rId7" Type="http://schemas.openxmlformats.org/officeDocument/2006/relationships/hyperlink" Target="https://warwick.ac.uk/services/sport" TargetMode="External"/><Relationship Id="rId2" Type="http://schemas.openxmlformats.org/officeDocument/2006/relationships/hyperlink" Target="https://warwick.ac.uk/fac/arts/history/people/staff_index/agerritsen" TargetMode="External"/><Relationship Id="rId1" Type="http://schemas.openxmlformats.org/officeDocument/2006/relationships/slideLayout" Target="../slideLayouts/slideLayout25.xml"/><Relationship Id="rId6" Type="http://schemas.openxmlformats.org/officeDocument/2006/relationships/hyperlink" Target="https://warwick.ac.uk/services/wss/" TargetMode="External"/><Relationship Id="rId5" Type="http://schemas.openxmlformats.org/officeDocument/2006/relationships/hyperlink" Target="https://warwick.ac.uk/services/dc/" TargetMode="External"/><Relationship Id="rId4" Type="http://schemas.openxmlformats.org/officeDocument/2006/relationships/hyperlink" Target="https://warwick.ac.uk/fac/arts/cadre/cadreworkshops/"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arwick.ac.uk/services/dc/" TargetMode="External"/><Relationship Id="rId2" Type="http://schemas.openxmlformats.org/officeDocument/2006/relationships/hyperlink" Target="https://warwick.ac.uk/fac/arts/cadre/current_students/workshopsandevents/cadreworkshops2526/facilitators/" TargetMode="Externa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arwick.ac.uk/fac/arts/cadre/current_students/workshopsandevents/cadreworkshops/signup/" TargetMode="Externa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hyperlink" Target="https://warwick.ac.uk/services/dc/pgr/" TargetMode="External"/><Relationship Id="rId2" Type="http://schemas.openxmlformats.org/officeDocument/2006/relationships/hyperlink" Target="https://warwick.ac.uk/services/idg/learning-resources/linkedinlearning/" TargetMode="External"/><Relationship Id="rId1" Type="http://schemas.openxmlformats.org/officeDocument/2006/relationships/slideLayout" Target="../slideLayouts/slideLayout25.xml"/><Relationship Id="rId4" Type="http://schemas.openxmlformats.org/officeDocument/2006/relationships/hyperlink" Target="https://warwick.ac.uk/fac/cross_fac/academic-development/"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monash.it/" TargetMode="Externa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hyperlink" Target="https://warwick.ac.uk/fac/arts/cadre/current_students/pgrworkspaces" TargetMode="External"/><Relationship Id="rId2" Type="http://schemas.openxmlformats.org/officeDocument/2006/relationships/hyperlink" Target="mailto:artsfaculty@warwick.ac.uk" TargetMode="Externa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8" Type="http://schemas.openxmlformats.org/officeDocument/2006/relationships/hyperlink" Target="https://warwick.ac.uk/fac/arts/cadre/current_students/workshopsandevents/monashwriting/" TargetMode="External"/><Relationship Id="rId3" Type="http://schemas.openxmlformats.org/officeDocument/2006/relationships/hyperlink" Target="https://warwick.ac.uk/fac/arts/cadre/" TargetMode="External"/><Relationship Id="rId7" Type="http://schemas.openxmlformats.org/officeDocument/2006/relationships/hyperlink" Target="https://warwick.ac.uk/fac/arts/cadre/calendar/" TargetMode="External"/><Relationship Id="rId12" Type="http://schemas.openxmlformats.org/officeDocument/2006/relationships/hyperlink" Target="https://warwick.ac.uk/services/dc/policy/" TargetMode="External"/><Relationship Id="rId2" Type="http://schemas.openxmlformats.org/officeDocument/2006/relationships/hyperlink" Target="mailto:cadre@warwick.ac.uk" TargetMode="External"/><Relationship Id="rId1" Type="http://schemas.openxmlformats.org/officeDocument/2006/relationships/slideLayout" Target="../slideLayouts/slideLayout25.xml"/><Relationship Id="rId6" Type="http://schemas.openxmlformats.org/officeDocument/2006/relationships/hyperlink" Target="https://warwick.ac.uk/fac/arts/cadre/current_students/pgrworkspaces/" TargetMode="External"/><Relationship Id="rId11" Type="http://schemas.openxmlformats.org/officeDocument/2006/relationships/hyperlink" Target="https://warwick.ac.uk/services/dc/schols_fund/current/support_fund/" TargetMode="External"/><Relationship Id="rId5" Type="http://schemas.openxmlformats.org/officeDocument/2006/relationships/hyperlink" Target="https://warwick.ac.uk/fac/arts/cadre/current_students/workshopsandevents/cadreworkshops/signup/" TargetMode="External"/><Relationship Id="rId10" Type="http://schemas.openxmlformats.org/officeDocument/2006/relationships/hyperlink" Target="https://warwick.ac.uk/services/dc/schols_fund/current/" TargetMode="External"/><Relationship Id="rId4" Type="http://schemas.openxmlformats.org/officeDocument/2006/relationships/hyperlink" Target="https://warwick.ac.uk/fac/arts/cadre/cadreworkshops/" TargetMode="External"/><Relationship Id="rId9" Type="http://schemas.openxmlformats.org/officeDocument/2006/relationships/hyperlink" Target="https://warwick.ac.uk/services/dc/phdlife/welcome/"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54.xml"/><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4.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54.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54.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54.xml"/><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54.xml"/><Relationship Id="rId4" Type="http://schemas.openxmlformats.org/officeDocument/2006/relationships/image" Target="../media/image30.jpeg"/></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55.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warwick.ac.uk/services/dc/" TargetMode="External"/><Relationship Id="rId1" Type="http://schemas.openxmlformats.org/officeDocument/2006/relationships/slideLayout" Target="../slideLayouts/slideLayout56.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hyperlink" Target="https://www.linkedin.com/in/warwick-doctoral-college/?isSelfProfile=false"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svg"/><Relationship Id="rId1" Type="http://schemas.openxmlformats.org/officeDocument/2006/relationships/slideLayout" Target="../slideLayouts/slideLayout57.xml"/></Relationships>
</file>

<file path=ppt/slides/_rels/slide31.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svg"/><Relationship Id="rId1" Type="http://schemas.openxmlformats.org/officeDocument/2006/relationships/slideLayout" Target="../slideLayouts/slideLayout57.xml"/></Relationships>
</file>

<file path=ppt/slides/_rels/slide3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5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57.xml"/></Relationships>
</file>

<file path=ppt/slides/_rels/slide3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2.xml"/></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xml"/><Relationship Id="rId1" Type="http://schemas.openxmlformats.org/officeDocument/2006/relationships/slideLayout" Target="../slideLayouts/slideLayout42.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xml"/><Relationship Id="rId1" Type="http://schemas.openxmlformats.org/officeDocument/2006/relationships/slideLayout" Target="../slideLayouts/slideLayout42.xml"/><Relationship Id="rId4" Type="http://schemas.openxmlformats.org/officeDocument/2006/relationships/image" Target="../media/image43.png"/></Relationships>
</file>

<file path=ppt/slides/_rels/slide41.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svg"/><Relationship Id="rId7" Type="http://schemas.openxmlformats.org/officeDocument/2006/relationships/image" Target="../media/image49.svg"/><Relationship Id="rId2" Type="http://schemas.openxmlformats.org/officeDocument/2006/relationships/image" Target="../media/image44.svg"/><Relationship Id="rId1" Type="http://schemas.openxmlformats.org/officeDocument/2006/relationships/slideLayout" Target="../slideLayouts/slideLayout4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 Id="rId9" Type="http://schemas.openxmlformats.org/officeDocument/2006/relationships/image" Target="../media/image5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43.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svg"/><Relationship Id="rId1" Type="http://schemas.openxmlformats.org/officeDocument/2006/relationships/slideLayout" Target="../slideLayouts/slideLayout42.xml"/><Relationship Id="rId4" Type="http://schemas.openxmlformats.org/officeDocument/2006/relationships/image" Target="../media/image54.svg"/></Relationships>
</file>

<file path=ppt/slides/_rels/slide4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3.xml"/></Relationships>
</file>

<file path=ppt/slides/_rels/slide4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33.xml"/><Relationship Id="rId4" Type="http://schemas.openxmlformats.org/officeDocument/2006/relationships/image" Target="../media/image57.jpeg"/></Relationships>
</file>

<file path=ppt/slides/_rels/slide4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4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59.xml"/><Relationship Id="rId4" Type="http://schemas.openxmlformats.org/officeDocument/2006/relationships/image" Target="../media/image60.png"/></Relationships>
</file>

<file path=ppt/slides/_rels/slide4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xml"/><Relationship Id="rId1" Type="http://schemas.openxmlformats.org/officeDocument/2006/relationships/slideLayout" Target="../slideLayouts/slideLayout60.xml"/><Relationship Id="rId4" Type="http://schemas.openxmlformats.org/officeDocument/2006/relationships/image" Target="../media/image62.png"/></Relationships>
</file>

<file path=ppt/slides/_rels/slide50.xml.rels><?xml version="1.0" encoding="UTF-8" standalone="yes"?>
<Relationships xmlns="http://schemas.openxmlformats.org/package/2006/relationships"><Relationship Id="rId3" Type="http://schemas.openxmlformats.org/officeDocument/2006/relationships/hyperlink" Target="https://myadvantage.warwick.ac.uk/" TargetMode="External"/><Relationship Id="rId2" Type="http://schemas.openxmlformats.org/officeDocument/2006/relationships/notesSlide" Target="../notesSlides/notesSlide4.xml"/><Relationship Id="rId1" Type="http://schemas.openxmlformats.org/officeDocument/2006/relationships/slideLayout" Target="../slideLayouts/slideLayout61.xml"/><Relationship Id="rId5" Type="http://schemas.openxmlformats.org/officeDocument/2006/relationships/image" Target="../media/image63.png"/><Relationship Id="rId4" Type="http://schemas.openxmlformats.org/officeDocument/2006/relationships/image" Target="../media/image62.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8.xml"/><Relationship Id="rId1" Type="http://schemas.openxmlformats.org/officeDocument/2006/relationships/tags" Target="../tags/tag3.xml"/><Relationship Id="rId6" Type="http://schemas.openxmlformats.org/officeDocument/2006/relationships/hyperlink" Target="https://creativecommons.org/licenses/by-nc-nd/3.0/" TargetMode="External"/><Relationship Id="rId5" Type="http://schemas.openxmlformats.org/officeDocument/2006/relationships/hyperlink" Target="http://auroraphotos.deviantart.com/art/Contemplation-640744915" TargetMode="External"/><Relationship Id="rId4" Type="http://schemas.openxmlformats.org/officeDocument/2006/relationships/image" Target="../media/image64.jpeg"/></Relationships>
</file>

<file path=ppt/slides/_rels/slide5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hyperlink" Target="https://sway.cloud.microsoft/CfebHSXETq45CoCi?ref=Link" TargetMode="External"/><Relationship Id="rId1" Type="http://schemas.openxmlformats.org/officeDocument/2006/relationships/slideLayout" Target="../slideLayouts/slideLayout58.xml"/><Relationship Id="rId4" Type="http://schemas.openxmlformats.org/officeDocument/2006/relationships/image" Target="../media/image66.png"/></Relationships>
</file>

<file path=ppt/slides/_rels/slide5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3.xml"/></Relationships>
</file>

<file path=ppt/slides/_rels/slide5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5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hyperlink" Target="https://www.ukri.org/wp-content/uploads/2024/01/UKRI-300124-StatementExpectationsDoctoralTrainingJanuary2024.pdf" TargetMode="External"/><Relationship Id="rId1" Type="http://schemas.openxmlformats.org/officeDocument/2006/relationships/slideLayout" Target="../slideLayouts/slideLayout4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6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4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63.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4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66.xml.rels><?xml version="1.0" encoding="UTF-8" standalone="yes"?>
<Relationships xmlns="http://schemas.openxmlformats.org/package/2006/relationships"><Relationship Id="rId3" Type="http://schemas.openxmlformats.org/officeDocument/2006/relationships/hyperlink" Target="mailto:transferable.skills@warwick.ac.uk" TargetMode="External"/><Relationship Id="rId2" Type="http://schemas.openxmlformats.org/officeDocument/2006/relationships/notesSlide" Target="../notesSlides/notesSlide7.xml"/><Relationship Id="rId1" Type="http://schemas.openxmlformats.org/officeDocument/2006/relationships/slideLayout" Target="../slideLayouts/slideLayout44.xml"/><Relationship Id="rId4" Type="http://schemas.openxmlformats.org/officeDocument/2006/relationships/image" Target="../media/image71.jpeg"/></Relationships>
</file>

<file path=ppt/slides/_rels/slide6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8.xml"/><Relationship Id="rId1" Type="http://schemas.openxmlformats.org/officeDocument/2006/relationships/slideLayout" Target="../slideLayouts/slideLayout46.xml"/></Relationships>
</file>

<file path=ppt/slides/_rels/slide6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3.xml"/></Relationships>
</file>

<file path=ppt/slides/_rels/slide69.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47.xml"/></Relationships>
</file>

<file path=ppt/slides/_rels/slide70.xml.rels><?xml version="1.0" encoding="UTF-8" standalone="yes"?>
<Relationships xmlns="http://schemas.openxmlformats.org/package/2006/relationships"><Relationship Id="rId3" Type="http://schemas.openxmlformats.org/officeDocument/2006/relationships/hyperlink" Target="mailto:w.h.rupp@warwick.ac.uk" TargetMode="External"/><Relationship Id="rId2" Type="http://schemas.openxmlformats.org/officeDocument/2006/relationships/image" Target="../media/image74.jpeg"/><Relationship Id="rId1" Type="http://schemas.openxmlformats.org/officeDocument/2006/relationships/slideLayout" Target="../slideLayouts/slideLayout48.xml"/><Relationship Id="rId4" Type="http://schemas.openxmlformats.org/officeDocument/2006/relationships/hyperlink" Target="mailto:hrc@warwick.ac.uk" TargetMode="External"/></Relationships>
</file>

<file path=ppt/slides/_rels/slide7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4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7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9.xml"/><Relationship Id="rId1" Type="http://schemas.openxmlformats.org/officeDocument/2006/relationships/slideLayout" Target="../slideLayouts/slideLayout51.xml"/><Relationship Id="rId5" Type="http://schemas.openxmlformats.org/officeDocument/2006/relationships/hyperlink" Target="mailto:hrc@warwick.ac.uk" TargetMode="External"/><Relationship Id="rId4" Type="http://schemas.openxmlformats.org/officeDocument/2006/relationships/hyperlink" Target="https://warwick.ac.uk/fac/arts/hrc/" TargetMode="External"/></Relationships>
</file>

<file path=ppt/slides/_rels/slide7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3.xml"/></Relationships>
</file>

<file path=ppt/slides/_rels/slide7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hyperlink" Target="https://warwick.ac.uk/fac/arts/cadre/cadreworkshops/" TargetMode="External"/><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F3C711FA-A916-291F-605B-3F728281B30F}"/>
              </a:ext>
            </a:extLst>
          </p:cNvPr>
          <p:cNvSpPr>
            <a:spLocks noGrp="1"/>
          </p:cNvSpPr>
          <p:nvPr>
            <p:ph type="body" sz="quarter" idx="13"/>
          </p:nvPr>
        </p:nvSpPr>
        <p:spPr/>
        <p:txBody>
          <a:bodyPr/>
          <a:lstStyle/>
          <a:p>
            <a:pPr fontAlgn="base"/>
            <a:r>
              <a:rPr lang="en-GB" b="1"/>
              <a:t>CADRE Workshop 1 - PGR Introduction &amp; Welcome </a:t>
            </a:r>
            <a:r>
              <a:rPr lang="en-US" b="1"/>
              <a:t>​</a:t>
            </a:r>
          </a:p>
          <a:p>
            <a:pPr fontAlgn="base"/>
            <a:endParaRPr lang="en-US" b="1"/>
          </a:p>
          <a:p>
            <a:pPr fontAlgn="base"/>
            <a:r>
              <a:rPr lang="en-GB" b="1"/>
              <a:t>Tuesday 13th October 2026​</a:t>
            </a:r>
          </a:p>
          <a:p>
            <a:endParaRPr lang="en-GB"/>
          </a:p>
        </p:txBody>
      </p:sp>
      <p:sp>
        <p:nvSpPr>
          <p:cNvPr id="6" name="Title 5">
            <a:extLst>
              <a:ext uri="{FF2B5EF4-FFF2-40B4-BE49-F238E27FC236}">
                <a16:creationId xmlns:a16="http://schemas.microsoft.com/office/drawing/2014/main" id="{7BAD94A2-22B1-DE4C-5836-189D7CF11029}"/>
              </a:ext>
            </a:extLst>
          </p:cNvPr>
          <p:cNvSpPr>
            <a:spLocks noGrp="1"/>
          </p:cNvSpPr>
          <p:nvPr>
            <p:ph type="title"/>
          </p:nvPr>
        </p:nvSpPr>
        <p:spPr>
          <a:xfrm>
            <a:off x="499732" y="1889950"/>
            <a:ext cx="6998348" cy="1490664"/>
          </a:xfrm>
        </p:spPr>
        <p:txBody>
          <a:bodyPr/>
          <a:lstStyle/>
          <a:p>
            <a:r>
              <a:rPr lang="en-GB" sz="4000"/>
              <a:t>CADRE - Centre for Arts Doctoral Research Excellence</a:t>
            </a:r>
            <a:r>
              <a:rPr lang="en-GB" sz="4000" b="0"/>
              <a:t>​</a:t>
            </a:r>
            <a:endParaRPr lang="en-GB" sz="4000"/>
          </a:p>
        </p:txBody>
      </p:sp>
      <p:pic>
        <p:nvPicPr>
          <p:cNvPr id="9" name="Picture Placeholder 8" descr="A building with a glass wall&#10;&#10;AI-generated content may be incorrect.">
            <a:extLst>
              <a:ext uri="{FF2B5EF4-FFF2-40B4-BE49-F238E27FC236}">
                <a16:creationId xmlns:a16="http://schemas.microsoft.com/office/drawing/2014/main" id="{C837AD0E-689A-9707-2000-6A8F690028C8}"/>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9635729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EEE59-016D-8D62-8993-F13BED4CEC4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04B5348-82C0-23F9-0582-2C9060D92294}"/>
              </a:ext>
            </a:extLst>
          </p:cNvPr>
          <p:cNvSpPr>
            <a:spLocks noGrp="1"/>
          </p:cNvSpPr>
          <p:nvPr>
            <p:ph type="title"/>
          </p:nvPr>
        </p:nvSpPr>
        <p:spPr>
          <a:xfrm>
            <a:off x="2445648" y="152400"/>
            <a:ext cx="6420446" cy="1380565"/>
          </a:xfrm>
          <a:ln>
            <a:solidFill>
              <a:schemeClr val="tx1"/>
            </a:solidFill>
          </a:ln>
        </p:spPr>
        <p:txBody>
          <a:bodyPr/>
          <a:lstStyle/>
          <a:p>
            <a:pPr algn="ctr"/>
            <a:br>
              <a:rPr lang="en-GB" sz="4800"/>
            </a:br>
            <a:r>
              <a:rPr lang="en-GB" sz="4800"/>
              <a:t>CADRE Team</a:t>
            </a:r>
            <a:br>
              <a:rPr lang="en-GB" sz="4800"/>
            </a:br>
            <a:endParaRPr lang="en-GB" sz="4800"/>
          </a:p>
        </p:txBody>
      </p:sp>
      <p:sp>
        <p:nvSpPr>
          <p:cNvPr id="2" name="Content Placeholder 4">
            <a:extLst>
              <a:ext uri="{FF2B5EF4-FFF2-40B4-BE49-F238E27FC236}">
                <a16:creationId xmlns:a16="http://schemas.microsoft.com/office/drawing/2014/main" id="{3F2DA417-C6C2-D9F3-FA61-44A39D7E2A35}"/>
              </a:ext>
            </a:extLst>
          </p:cNvPr>
          <p:cNvSpPr txBox="1">
            <a:spLocks noGrp="1"/>
          </p:cNvSpPr>
          <p:nvPr>
            <p:ph idx="1"/>
          </p:nvPr>
        </p:nvSpPr>
        <p:spPr>
          <a:xfrm>
            <a:off x="959224" y="1783976"/>
            <a:ext cx="10425952" cy="4329953"/>
          </a:xfrm>
          <a:prstGeom prst="rect">
            <a:avLst/>
          </a:prstGeom>
        </p:spPr>
        <p:txBody>
          <a:bodyPr/>
          <a:lstStyle>
            <a:lvl1pPr marL="0" indent="0" algn="l" defTabSz="685800" rtl="0" eaLnBrk="1" latinLnBrk="0" hangingPunct="1">
              <a:lnSpc>
                <a:spcPct val="104000"/>
              </a:lnSpc>
              <a:spcBef>
                <a:spcPts val="0"/>
              </a:spcBef>
              <a:buFont typeface="Arial" panose="020B0604020202020204" pitchFamily="34" charset="0"/>
              <a:buNone/>
              <a:defRPr sz="1200" b="0" i="0" kern="1200" spc="23" baseline="0">
                <a:solidFill>
                  <a:schemeClr val="tx1"/>
                </a:solidFill>
                <a:latin typeface="Aptos" panose="020B0004020202020204" pitchFamily="34" charset="0"/>
                <a:ea typeface="+mn-ea"/>
                <a:cs typeface="Calibri" panose="020F0502020204030204" pitchFamily="34" charset="0"/>
              </a:defRPr>
            </a:lvl1pPr>
            <a:lvl2pPr marL="342900" indent="0" algn="l" defTabSz="685800" rtl="0" eaLnBrk="1" latinLnBrk="0" hangingPunct="1">
              <a:lnSpc>
                <a:spcPct val="90000"/>
              </a:lnSpc>
              <a:spcBef>
                <a:spcPts val="375"/>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2pPr>
            <a:lvl3pPr marL="6858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Calibri" panose="020F0502020204030204" pitchFamily="34" charset="0"/>
                <a:ea typeface="+mn-ea"/>
                <a:cs typeface="Calibri" panose="020F0502020204030204" pitchFamily="34" charset="0"/>
              </a:defRPr>
            </a:lvl3pPr>
            <a:lvl4pPr marL="10287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Calibri" panose="020F0502020204030204" pitchFamily="34" charset="0"/>
                <a:ea typeface="+mn-ea"/>
                <a:cs typeface="Calibri" panose="020F0502020204030204" pitchFamily="34" charset="0"/>
              </a:defRPr>
            </a:lvl4pPr>
            <a:lvl5pPr marL="13716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2400" b="1"/>
              <a:t>Professor Anne Gerritsen </a:t>
            </a:r>
            <a:r>
              <a:rPr lang="en-GB" sz="2400"/>
              <a:t>(CADRE Director &amp; M4C Site Director)</a:t>
            </a:r>
          </a:p>
          <a:p>
            <a:endParaRPr lang="en-GB" sz="2400"/>
          </a:p>
          <a:p>
            <a:r>
              <a:rPr lang="en-GB" sz="2400" b="1"/>
              <a:t>Lisa Millard </a:t>
            </a:r>
            <a:r>
              <a:rPr lang="en-GB" sz="2400"/>
              <a:t>(Doctoral Training Manager, Arts and Doctoral College)</a:t>
            </a:r>
          </a:p>
          <a:p>
            <a:endParaRPr lang="en-GB" sz="2400"/>
          </a:p>
          <a:p>
            <a:r>
              <a:rPr lang="en-GB" sz="2400" b="1"/>
              <a:t>Helen Jing </a:t>
            </a:r>
            <a:r>
              <a:rPr lang="en-GB" sz="2400"/>
              <a:t>(Doctoral Training Coordinator, Arts and Doctoral College)</a:t>
            </a:r>
          </a:p>
          <a:p>
            <a:endParaRPr lang="en-GB" sz="2400" b="1"/>
          </a:p>
          <a:p>
            <a:r>
              <a:rPr lang="en-GB" sz="2400" b="1"/>
              <a:t>Laura Woolley-Nunez </a:t>
            </a:r>
            <a:r>
              <a:rPr lang="en-GB" sz="2400"/>
              <a:t>(CADRE Workshop Facilitator)</a:t>
            </a:r>
          </a:p>
          <a:p>
            <a:r>
              <a:rPr lang="en-GB" sz="2400" b="1"/>
              <a:t>Smriti Dutt </a:t>
            </a:r>
            <a:r>
              <a:rPr lang="en-GB" sz="2400"/>
              <a:t>(CADRE Workshop Facilitator)</a:t>
            </a:r>
          </a:p>
          <a:p>
            <a:endParaRPr lang="en-GB" sz="2400" b="1"/>
          </a:p>
          <a:p>
            <a:r>
              <a:rPr lang="en-GB" sz="2400" b="1"/>
              <a:t>Dr Rebecca Vipond </a:t>
            </a:r>
            <a:r>
              <a:rPr lang="en-GB" sz="2400"/>
              <a:t>(CDT &amp; PG Scholarships Coordination Manager, Doctoral College)</a:t>
            </a:r>
          </a:p>
          <a:p>
            <a:endParaRPr lang="en-GB" sz="2400">
              <a:solidFill>
                <a:srgbClr val="383838"/>
              </a:solidFill>
              <a:latin typeface="Lato" panose="020F0502020204030203" pitchFamily="34" charset="0"/>
            </a:endParaRPr>
          </a:p>
          <a:p>
            <a:endParaRPr lang="en-GB" sz="2400"/>
          </a:p>
          <a:p>
            <a:endParaRPr lang="en-GB" sz="2400"/>
          </a:p>
          <a:p>
            <a:endParaRPr lang="en-GB" sz="2400"/>
          </a:p>
        </p:txBody>
      </p:sp>
    </p:spTree>
    <p:extLst>
      <p:ext uri="{BB962C8B-B14F-4D97-AF65-F5344CB8AC3E}">
        <p14:creationId xmlns:p14="http://schemas.microsoft.com/office/powerpoint/2010/main" val="3535799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EEE59-016D-8D62-8993-F13BED4CEC47}"/>
            </a:ext>
          </a:extLst>
        </p:cNvPr>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7CED8276-8FA2-D24B-7C51-500269FD81DF}"/>
              </a:ext>
            </a:extLst>
          </p:cNvPr>
          <p:cNvGraphicFramePr>
            <a:graphicFrameLocks noGrp="1"/>
          </p:cNvGraphicFramePr>
          <p:nvPr>
            <p:extLst>
              <p:ext uri="{D42A27DB-BD31-4B8C-83A1-F6EECF244321}">
                <p14:modId xmlns:p14="http://schemas.microsoft.com/office/powerpoint/2010/main" val="4173469640"/>
              </p:ext>
            </p:extLst>
          </p:nvPr>
        </p:nvGraphicFramePr>
        <p:xfrm>
          <a:off x="1416424" y="1234912"/>
          <a:ext cx="9520517" cy="4723261"/>
        </p:xfrm>
        <a:graphic>
          <a:graphicData uri="http://schemas.openxmlformats.org/drawingml/2006/table">
            <a:tbl>
              <a:tblPr firstRow="1" bandRow="1">
                <a:tableStyleId>{5940675A-B579-460E-94D1-54222C63F5DA}</a:tableStyleId>
              </a:tblPr>
              <a:tblGrid>
                <a:gridCol w="1649056">
                  <a:extLst>
                    <a:ext uri="{9D8B030D-6E8A-4147-A177-3AD203B41FA5}">
                      <a16:colId xmlns:a16="http://schemas.microsoft.com/office/drawing/2014/main" val="3591764378"/>
                    </a:ext>
                  </a:extLst>
                </a:gridCol>
                <a:gridCol w="4697955">
                  <a:extLst>
                    <a:ext uri="{9D8B030D-6E8A-4147-A177-3AD203B41FA5}">
                      <a16:colId xmlns:a16="http://schemas.microsoft.com/office/drawing/2014/main" val="1607080796"/>
                    </a:ext>
                  </a:extLst>
                </a:gridCol>
                <a:gridCol w="3173506">
                  <a:extLst>
                    <a:ext uri="{9D8B030D-6E8A-4147-A177-3AD203B41FA5}">
                      <a16:colId xmlns:a16="http://schemas.microsoft.com/office/drawing/2014/main" val="81704775"/>
                    </a:ext>
                  </a:extLst>
                </a:gridCol>
              </a:tblGrid>
              <a:tr h="1015155">
                <a:tc>
                  <a:txBody>
                    <a:bodyPr/>
                    <a:lstStyle/>
                    <a:p>
                      <a:r>
                        <a:rPr lang="en-GB"/>
                        <a:t>10.00am</a:t>
                      </a:r>
                    </a:p>
                  </a:txBody>
                  <a:tcPr/>
                </a:tc>
                <a:tc>
                  <a:txBody>
                    <a:bodyPr/>
                    <a:lstStyle/>
                    <a:p>
                      <a:r>
                        <a:rPr lang="en-GB" b="1"/>
                        <a:t>CADRE</a:t>
                      </a:r>
                    </a:p>
                    <a:p>
                      <a:r>
                        <a:rPr lang="en-GB"/>
                        <a:t>What is CADRE and what opportunities do we provide?</a:t>
                      </a:r>
                    </a:p>
                  </a:txBody>
                  <a:tcPr/>
                </a:tc>
                <a:tc>
                  <a:txBody>
                    <a:bodyPr/>
                    <a:lstStyle/>
                    <a:p>
                      <a:r>
                        <a:rPr lang="en-GB"/>
                        <a:t>Prof Anne Gerritsen</a:t>
                      </a:r>
                    </a:p>
                  </a:txBody>
                  <a:tcPr/>
                </a:tc>
                <a:extLst>
                  <a:ext uri="{0D108BD9-81ED-4DB2-BD59-A6C34878D82A}">
                    <a16:rowId xmlns:a16="http://schemas.microsoft.com/office/drawing/2014/main" val="248441486"/>
                  </a:ext>
                </a:extLst>
              </a:tr>
              <a:tr h="710609">
                <a:tc>
                  <a:txBody>
                    <a:bodyPr/>
                    <a:lstStyle/>
                    <a:p>
                      <a:r>
                        <a:rPr lang="en-GB"/>
                        <a:t>10.15am</a:t>
                      </a:r>
                    </a:p>
                  </a:txBody>
                  <a:tcPr/>
                </a:tc>
                <a:tc>
                  <a:txBody>
                    <a:bodyPr/>
                    <a:lstStyle/>
                    <a:p>
                      <a:r>
                        <a:rPr lang="en-GB" b="1"/>
                        <a:t>Introduction to the CADRE Facilitators</a:t>
                      </a:r>
                      <a:endParaRPr lang="en-GB" b="0"/>
                    </a:p>
                  </a:txBody>
                  <a:tcPr/>
                </a:tc>
                <a:tc>
                  <a:txBody>
                    <a:bodyPr/>
                    <a:lstStyle/>
                    <a:p>
                      <a:r>
                        <a:rPr lang="en-GB"/>
                        <a:t>Laura Woolley-Nunez</a:t>
                      </a:r>
                    </a:p>
                    <a:p>
                      <a:r>
                        <a:rPr lang="en-GB"/>
                        <a:t>Smriti Dutt</a:t>
                      </a:r>
                    </a:p>
                  </a:txBody>
                  <a:tcPr/>
                </a:tc>
                <a:extLst>
                  <a:ext uri="{0D108BD9-81ED-4DB2-BD59-A6C34878D82A}">
                    <a16:rowId xmlns:a16="http://schemas.microsoft.com/office/drawing/2014/main" val="3434648529"/>
                  </a:ext>
                </a:extLst>
              </a:tr>
              <a:tr h="411702">
                <a:tc>
                  <a:txBody>
                    <a:bodyPr/>
                    <a:lstStyle/>
                    <a:p>
                      <a:r>
                        <a:rPr lang="en-GB"/>
                        <a:t>10:20am</a:t>
                      </a:r>
                    </a:p>
                  </a:txBody>
                  <a:tcPr/>
                </a:tc>
                <a:tc>
                  <a:txBody>
                    <a:bodyPr/>
                    <a:lstStyle/>
                    <a:p>
                      <a:r>
                        <a:rPr lang="en-GB" b="1"/>
                        <a:t>Doctoral College</a:t>
                      </a:r>
                    </a:p>
                  </a:txBody>
                  <a:tcPr/>
                </a:tc>
                <a:tc>
                  <a:txBody>
                    <a:bodyPr/>
                    <a:lstStyle/>
                    <a:p>
                      <a:r>
                        <a:rPr lang="en-GB"/>
                        <a:t>Dr Rebecca Vipond</a:t>
                      </a:r>
                    </a:p>
                  </a:txBody>
                  <a:tcPr/>
                </a:tc>
                <a:extLst>
                  <a:ext uri="{0D108BD9-81ED-4DB2-BD59-A6C34878D82A}">
                    <a16:rowId xmlns:a16="http://schemas.microsoft.com/office/drawing/2014/main" val="1577445117"/>
                  </a:ext>
                </a:extLst>
              </a:tr>
              <a:tr h="710609">
                <a:tc>
                  <a:txBody>
                    <a:bodyPr/>
                    <a:lstStyle/>
                    <a:p>
                      <a:r>
                        <a:rPr lang="en-GB"/>
                        <a:t>10.30am</a:t>
                      </a:r>
                    </a:p>
                  </a:txBody>
                  <a:tcPr/>
                </a:tc>
                <a:tc>
                  <a:txBody>
                    <a:bodyPr/>
                    <a:lstStyle/>
                    <a:p>
                      <a:r>
                        <a:rPr lang="en-GB" b="1"/>
                        <a:t>Disability Support Services and Wellbeing </a:t>
                      </a:r>
                    </a:p>
                  </a:txBody>
                  <a:tcPr/>
                </a:tc>
                <a:tc>
                  <a:txBody>
                    <a:bodyPr/>
                    <a:lstStyle/>
                    <a:p>
                      <a:r>
                        <a:rPr lang="en-GB"/>
                        <a:t>George Morrell</a:t>
                      </a:r>
                    </a:p>
                  </a:txBody>
                  <a:tcPr/>
                </a:tc>
                <a:extLst>
                  <a:ext uri="{0D108BD9-81ED-4DB2-BD59-A6C34878D82A}">
                    <a16:rowId xmlns:a16="http://schemas.microsoft.com/office/drawing/2014/main" val="3467676101"/>
                  </a:ext>
                </a:extLst>
              </a:tr>
              <a:tr h="411702">
                <a:tc>
                  <a:txBody>
                    <a:bodyPr/>
                    <a:lstStyle/>
                    <a:p>
                      <a:r>
                        <a:rPr lang="en-GB"/>
                        <a:t>10:40am</a:t>
                      </a:r>
                    </a:p>
                  </a:txBody>
                  <a:tcPr/>
                </a:tc>
                <a:tc>
                  <a:txBody>
                    <a:bodyPr/>
                    <a:lstStyle/>
                    <a:p>
                      <a:r>
                        <a:rPr lang="en-GB" b="1"/>
                        <a:t>Warwick Sport</a:t>
                      </a:r>
                    </a:p>
                  </a:txBody>
                  <a:tcPr/>
                </a:tc>
                <a:tc>
                  <a:txBody>
                    <a:bodyPr/>
                    <a:lstStyle/>
                    <a:p>
                      <a:r>
                        <a:rPr lang="en-GB"/>
                        <a:t>Katy O-Brien</a:t>
                      </a:r>
                    </a:p>
                  </a:txBody>
                  <a:tcPr/>
                </a:tc>
                <a:extLst>
                  <a:ext uri="{0D108BD9-81ED-4DB2-BD59-A6C34878D82A}">
                    <a16:rowId xmlns:a16="http://schemas.microsoft.com/office/drawing/2014/main" val="1648348660"/>
                  </a:ext>
                </a:extLst>
              </a:tr>
              <a:tr h="411702">
                <a:tc>
                  <a:txBody>
                    <a:bodyPr/>
                    <a:lstStyle/>
                    <a:p>
                      <a:r>
                        <a:rPr lang="en-GB"/>
                        <a:t>10:50am</a:t>
                      </a:r>
                    </a:p>
                  </a:txBody>
                  <a:tcPr/>
                </a:tc>
                <a:tc>
                  <a:txBody>
                    <a:bodyPr/>
                    <a:lstStyle/>
                    <a:p>
                      <a:r>
                        <a:rPr lang="en-GB" b="1"/>
                        <a:t>Warwick Students Union</a:t>
                      </a:r>
                    </a:p>
                  </a:txBody>
                  <a:tcPr/>
                </a:tc>
                <a:tc>
                  <a:txBody>
                    <a:bodyPr/>
                    <a:lstStyle/>
                    <a:p>
                      <a:r>
                        <a:rPr lang="en-GB"/>
                        <a:t>Ronny Whetton</a:t>
                      </a:r>
                    </a:p>
                  </a:txBody>
                  <a:tcPr/>
                </a:tc>
                <a:extLst>
                  <a:ext uri="{0D108BD9-81ED-4DB2-BD59-A6C34878D82A}">
                    <a16:rowId xmlns:a16="http://schemas.microsoft.com/office/drawing/2014/main" val="317265221"/>
                  </a:ext>
                </a:extLst>
              </a:tr>
              <a:tr h="634472">
                <a:tc>
                  <a:txBody>
                    <a:bodyPr/>
                    <a:lstStyle/>
                    <a:p>
                      <a:r>
                        <a:rPr lang="en-GB"/>
                        <a:t>11:00am</a:t>
                      </a:r>
                    </a:p>
                  </a:txBody>
                  <a:tcPr/>
                </a:tc>
                <a:tc>
                  <a:txBody>
                    <a:bodyPr/>
                    <a:lstStyle/>
                    <a:p>
                      <a:r>
                        <a:rPr lang="en-GB" b="1"/>
                        <a:t>Library</a:t>
                      </a:r>
                    </a:p>
                  </a:txBody>
                  <a:tcPr/>
                </a:tc>
                <a:tc>
                  <a:txBody>
                    <a:bodyPr/>
                    <a:lstStyle/>
                    <a:p>
                      <a:r>
                        <a:rPr lang="en-GB"/>
                        <a:t>Andy Calvert,</a:t>
                      </a:r>
                      <a:r>
                        <a:rPr lang="en-GB" sz="1350" kern="1200">
                          <a:solidFill>
                            <a:schemeClr val="tx1"/>
                          </a:solidFill>
                          <a:effectLst/>
                          <a:latin typeface="+mn-lt"/>
                          <a:ea typeface="+mn-ea"/>
                          <a:cs typeface="+mn-cs"/>
                        </a:rPr>
                        <a:t> </a:t>
                      </a:r>
                      <a:r>
                        <a:rPr lang="en-GB" sz="1800" kern="1200">
                          <a:solidFill>
                            <a:schemeClr val="tx1"/>
                          </a:solidFill>
                          <a:effectLst/>
                          <a:latin typeface="+mn-lt"/>
                          <a:ea typeface="+mn-ea"/>
                          <a:cs typeface="+mn-cs"/>
                        </a:rPr>
                        <a:t>Josh Caldicot, Gabriel Clarke</a:t>
                      </a:r>
                      <a:endParaRPr lang="en-GB" sz="1800"/>
                    </a:p>
                  </a:txBody>
                  <a:tcPr/>
                </a:tc>
                <a:extLst>
                  <a:ext uri="{0D108BD9-81ED-4DB2-BD59-A6C34878D82A}">
                    <a16:rowId xmlns:a16="http://schemas.microsoft.com/office/drawing/2014/main" val="4149508324"/>
                  </a:ext>
                </a:extLst>
              </a:tr>
              <a:tr h="411702">
                <a:tc>
                  <a:txBody>
                    <a:bodyPr/>
                    <a:lstStyle/>
                    <a:p>
                      <a:r>
                        <a:rPr lang="en-GB"/>
                        <a:t>11.15am</a:t>
                      </a:r>
                    </a:p>
                  </a:txBody>
                  <a:tcPr/>
                </a:tc>
                <a:tc>
                  <a:txBody>
                    <a:bodyPr/>
                    <a:lstStyle/>
                    <a:p>
                      <a:r>
                        <a:rPr lang="en-GB" b="1"/>
                        <a:t>BREAK</a:t>
                      </a:r>
                    </a:p>
                  </a:txBody>
                  <a:tcPr/>
                </a:tc>
                <a:tc>
                  <a:txBody>
                    <a:bodyPr/>
                    <a:lstStyle/>
                    <a:p>
                      <a:endParaRPr lang="en-GB"/>
                    </a:p>
                  </a:txBody>
                  <a:tcPr/>
                </a:tc>
                <a:extLst>
                  <a:ext uri="{0D108BD9-81ED-4DB2-BD59-A6C34878D82A}">
                    <a16:rowId xmlns:a16="http://schemas.microsoft.com/office/drawing/2014/main" val="4229987475"/>
                  </a:ext>
                </a:extLst>
              </a:tr>
            </a:tbl>
          </a:graphicData>
        </a:graphic>
      </p:graphicFrame>
      <p:sp>
        <p:nvSpPr>
          <p:cNvPr id="4" name="Title 3">
            <a:extLst>
              <a:ext uri="{FF2B5EF4-FFF2-40B4-BE49-F238E27FC236}">
                <a16:creationId xmlns:a16="http://schemas.microsoft.com/office/drawing/2014/main" id="{B04B5348-82C0-23F9-0582-2C9060D92294}"/>
              </a:ext>
            </a:extLst>
          </p:cNvPr>
          <p:cNvSpPr>
            <a:spLocks noGrp="1"/>
          </p:cNvSpPr>
          <p:nvPr>
            <p:ph type="title"/>
          </p:nvPr>
        </p:nvSpPr>
        <p:spPr>
          <a:xfrm>
            <a:off x="1898800" y="174751"/>
            <a:ext cx="8394401" cy="924598"/>
          </a:xfrm>
          <a:ln>
            <a:solidFill>
              <a:schemeClr val="tx1"/>
            </a:solidFill>
          </a:ln>
        </p:spPr>
        <p:txBody>
          <a:bodyPr/>
          <a:lstStyle/>
          <a:p>
            <a:pPr algn="ctr"/>
            <a:br>
              <a:rPr lang="en-GB" sz="3200"/>
            </a:br>
            <a:r>
              <a:rPr lang="en-GB" sz="3200"/>
              <a:t>Schedule for Today (1)</a:t>
            </a:r>
            <a:br>
              <a:rPr lang="en-GB" sz="3200"/>
            </a:br>
            <a:br>
              <a:rPr lang="en-GB" sz="3200"/>
            </a:br>
            <a:endParaRPr lang="en-GB" sz="3200"/>
          </a:p>
        </p:txBody>
      </p:sp>
    </p:spTree>
    <p:extLst>
      <p:ext uri="{BB962C8B-B14F-4D97-AF65-F5344CB8AC3E}">
        <p14:creationId xmlns:p14="http://schemas.microsoft.com/office/powerpoint/2010/main" val="3968760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7647A-EB8C-6D7E-39D2-A31CED4AFC4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4A164A2-3529-64DD-B30F-66EEA27EFAD0}"/>
              </a:ext>
            </a:extLst>
          </p:cNvPr>
          <p:cNvSpPr>
            <a:spLocks noGrp="1"/>
          </p:cNvSpPr>
          <p:nvPr>
            <p:ph type="title"/>
          </p:nvPr>
        </p:nvSpPr>
        <p:spPr>
          <a:xfrm>
            <a:off x="1898800" y="241427"/>
            <a:ext cx="8394401" cy="1085350"/>
          </a:xfrm>
          <a:ln>
            <a:solidFill>
              <a:schemeClr val="tx1"/>
            </a:solidFill>
          </a:ln>
        </p:spPr>
        <p:txBody>
          <a:bodyPr/>
          <a:lstStyle/>
          <a:p>
            <a:pPr algn="ctr"/>
            <a:br>
              <a:rPr lang="en-GB" sz="3200"/>
            </a:br>
            <a:r>
              <a:rPr lang="en-GB" sz="3200"/>
              <a:t>Schedule for Today (2)</a:t>
            </a:r>
            <a:br>
              <a:rPr lang="en-GB" sz="3200"/>
            </a:br>
            <a:br>
              <a:rPr lang="en-GB" sz="3200"/>
            </a:br>
            <a:endParaRPr lang="en-GB" sz="3200"/>
          </a:p>
        </p:txBody>
      </p:sp>
      <p:graphicFrame>
        <p:nvGraphicFramePr>
          <p:cNvPr id="7" name="Table 6">
            <a:extLst>
              <a:ext uri="{FF2B5EF4-FFF2-40B4-BE49-F238E27FC236}">
                <a16:creationId xmlns:a16="http://schemas.microsoft.com/office/drawing/2014/main" id="{7BDBC8F7-5A79-55F4-9A50-DFE759F9099A}"/>
              </a:ext>
            </a:extLst>
          </p:cNvPr>
          <p:cNvGraphicFramePr>
            <a:graphicFrameLocks noGrp="1"/>
          </p:cNvGraphicFramePr>
          <p:nvPr>
            <p:extLst>
              <p:ext uri="{D42A27DB-BD31-4B8C-83A1-F6EECF244321}">
                <p14:modId xmlns:p14="http://schemas.microsoft.com/office/powerpoint/2010/main" val="2319791306"/>
              </p:ext>
            </p:extLst>
          </p:nvPr>
        </p:nvGraphicFramePr>
        <p:xfrm>
          <a:off x="663388" y="1857712"/>
          <a:ext cx="10443883" cy="3520689"/>
        </p:xfrm>
        <a:graphic>
          <a:graphicData uri="http://schemas.openxmlformats.org/drawingml/2006/table">
            <a:tbl>
              <a:tblPr firstRow="1" bandRow="1">
                <a:tableStyleId>{5940675A-B579-460E-94D1-54222C63F5DA}</a:tableStyleId>
              </a:tblPr>
              <a:tblGrid>
                <a:gridCol w="2543728">
                  <a:extLst>
                    <a:ext uri="{9D8B030D-6E8A-4147-A177-3AD203B41FA5}">
                      <a16:colId xmlns:a16="http://schemas.microsoft.com/office/drawing/2014/main" val="3591764378"/>
                    </a:ext>
                  </a:extLst>
                </a:gridCol>
                <a:gridCol w="4418860">
                  <a:extLst>
                    <a:ext uri="{9D8B030D-6E8A-4147-A177-3AD203B41FA5}">
                      <a16:colId xmlns:a16="http://schemas.microsoft.com/office/drawing/2014/main" val="1607080796"/>
                    </a:ext>
                  </a:extLst>
                </a:gridCol>
                <a:gridCol w="3481295">
                  <a:extLst>
                    <a:ext uri="{9D8B030D-6E8A-4147-A177-3AD203B41FA5}">
                      <a16:colId xmlns:a16="http://schemas.microsoft.com/office/drawing/2014/main" val="81704775"/>
                    </a:ext>
                  </a:extLst>
                </a:gridCol>
              </a:tblGrid>
              <a:tr h="526900">
                <a:tc>
                  <a:txBody>
                    <a:bodyPr/>
                    <a:lstStyle/>
                    <a:p>
                      <a:r>
                        <a:rPr lang="en-GB"/>
                        <a:t>11.30am</a:t>
                      </a:r>
                    </a:p>
                  </a:txBody>
                  <a:tcPr/>
                </a:tc>
                <a:tc>
                  <a:txBody>
                    <a:bodyPr/>
                    <a:lstStyle/>
                    <a:p>
                      <a:r>
                        <a:rPr lang="en-GB" b="1"/>
                        <a:t>Careers </a:t>
                      </a:r>
                    </a:p>
                  </a:txBody>
                  <a:tcPr/>
                </a:tc>
                <a:tc>
                  <a:txBody>
                    <a:bodyPr/>
                    <a:lstStyle/>
                    <a:p>
                      <a:r>
                        <a:rPr lang="en-GB"/>
                        <a:t>Claire Halldron/Ellie Wetherhill</a:t>
                      </a:r>
                    </a:p>
                  </a:txBody>
                  <a:tcPr/>
                </a:tc>
                <a:extLst>
                  <a:ext uri="{0D108BD9-81ED-4DB2-BD59-A6C34878D82A}">
                    <a16:rowId xmlns:a16="http://schemas.microsoft.com/office/drawing/2014/main" val="248441486"/>
                  </a:ext>
                </a:extLst>
              </a:tr>
              <a:tr h="463921">
                <a:tc>
                  <a:txBody>
                    <a:bodyPr/>
                    <a:lstStyle/>
                    <a:p>
                      <a:r>
                        <a:rPr lang="en-GB"/>
                        <a:t>11:45pm</a:t>
                      </a:r>
                    </a:p>
                  </a:txBody>
                  <a:tcPr/>
                </a:tc>
                <a:tc>
                  <a:txBody>
                    <a:bodyPr/>
                    <a:lstStyle/>
                    <a:p>
                      <a:r>
                        <a:rPr lang="en-GB" b="1"/>
                        <a:t>PG Cert in Transferable Skills</a:t>
                      </a:r>
                      <a:endParaRPr lang="en-GB" b="0"/>
                    </a:p>
                  </a:txBody>
                  <a:tcPr/>
                </a:tc>
                <a:tc>
                  <a:txBody>
                    <a:bodyPr/>
                    <a:lstStyle/>
                    <a:p>
                      <a:r>
                        <a:rPr lang="en-GB"/>
                        <a:t>Dr Daniel Franklin</a:t>
                      </a:r>
                    </a:p>
                  </a:txBody>
                  <a:tcPr/>
                </a:tc>
                <a:extLst>
                  <a:ext uri="{0D108BD9-81ED-4DB2-BD59-A6C34878D82A}">
                    <a16:rowId xmlns:a16="http://schemas.microsoft.com/office/drawing/2014/main" val="673802073"/>
                  </a:ext>
                </a:extLst>
              </a:tr>
              <a:tr h="526261">
                <a:tc>
                  <a:txBody>
                    <a:bodyPr/>
                    <a:lstStyle/>
                    <a:p>
                      <a:r>
                        <a:rPr lang="en-GB"/>
                        <a:t>12.00pm</a:t>
                      </a:r>
                    </a:p>
                  </a:txBody>
                  <a:tcPr/>
                </a:tc>
                <a:tc>
                  <a:txBody>
                    <a:bodyPr/>
                    <a:lstStyle/>
                    <a:p>
                      <a:r>
                        <a:rPr lang="en-GB" b="1"/>
                        <a:t>Humanities Research Centre (HRC)</a:t>
                      </a:r>
                      <a:endParaRPr lang="en-GB" b="0"/>
                    </a:p>
                  </a:txBody>
                  <a:tcPr/>
                </a:tc>
                <a:tc>
                  <a:txBody>
                    <a:bodyPr/>
                    <a:lstStyle/>
                    <a:p>
                      <a:r>
                        <a:rPr lang="en-GB"/>
                        <a:t>Dr William Rupp</a:t>
                      </a:r>
                    </a:p>
                  </a:txBody>
                  <a:tcPr/>
                </a:tc>
                <a:extLst>
                  <a:ext uri="{0D108BD9-81ED-4DB2-BD59-A6C34878D82A}">
                    <a16:rowId xmlns:a16="http://schemas.microsoft.com/office/drawing/2014/main" val="3434648529"/>
                  </a:ext>
                </a:extLst>
              </a:tr>
              <a:tr h="1075765">
                <a:tc>
                  <a:txBody>
                    <a:bodyPr/>
                    <a:lstStyle/>
                    <a:p>
                      <a:r>
                        <a:rPr lang="en-GB"/>
                        <a:t>12:15pm</a:t>
                      </a:r>
                    </a:p>
                  </a:txBody>
                  <a:tcPr/>
                </a:tc>
                <a:tc>
                  <a:txBody>
                    <a:bodyPr/>
                    <a:lstStyle/>
                    <a:p>
                      <a:r>
                        <a:rPr lang="en-GB" b="1"/>
                        <a:t>Faculty of Arts Introduction</a:t>
                      </a:r>
                    </a:p>
                    <a:p>
                      <a:r>
                        <a:rPr lang="en-GB" b="0"/>
                        <a:t>Hear from Prof Rachel Moseley about the community of Arts PGRs you are joining</a:t>
                      </a:r>
                    </a:p>
                  </a:txBody>
                  <a:tcPr/>
                </a:tc>
                <a:tc>
                  <a:txBody>
                    <a:bodyPr/>
                    <a:lstStyle/>
                    <a:p>
                      <a:r>
                        <a:rPr lang="en-GB"/>
                        <a:t>Prof Rachel Moseley</a:t>
                      </a:r>
                    </a:p>
                  </a:txBody>
                  <a:tcPr/>
                </a:tc>
                <a:extLst>
                  <a:ext uri="{0D108BD9-81ED-4DB2-BD59-A6C34878D82A}">
                    <a16:rowId xmlns:a16="http://schemas.microsoft.com/office/drawing/2014/main" val="3838539197"/>
                  </a:ext>
                </a:extLst>
              </a:tr>
              <a:tr h="463921">
                <a:tc>
                  <a:txBody>
                    <a:bodyPr/>
                    <a:lstStyle/>
                    <a:p>
                      <a:r>
                        <a:rPr lang="en-GB"/>
                        <a:t>12.30pm</a:t>
                      </a:r>
                    </a:p>
                  </a:txBody>
                  <a:tcPr/>
                </a:tc>
                <a:tc>
                  <a:txBody>
                    <a:bodyPr/>
                    <a:lstStyle/>
                    <a:p>
                      <a:r>
                        <a:rPr lang="en-GB" b="1"/>
                        <a:t>Lunch and Networking</a:t>
                      </a:r>
                    </a:p>
                  </a:txBody>
                  <a:tcPr/>
                </a:tc>
                <a:tc>
                  <a:txBody>
                    <a:bodyPr/>
                    <a:lstStyle/>
                    <a:p>
                      <a:endParaRPr lang="en-GB"/>
                    </a:p>
                  </a:txBody>
                  <a:tcPr/>
                </a:tc>
                <a:extLst>
                  <a:ext uri="{0D108BD9-81ED-4DB2-BD59-A6C34878D82A}">
                    <a16:rowId xmlns:a16="http://schemas.microsoft.com/office/drawing/2014/main" val="4149508324"/>
                  </a:ext>
                </a:extLst>
              </a:tr>
              <a:tr h="463921">
                <a:tc>
                  <a:txBody>
                    <a:bodyPr/>
                    <a:lstStyle/>
                    <a:p>
                      <a:r>
                        <a:rPr lang="en-GB"/>
                        <a:t>13.00pm</a:t>
                      </a:r>
                    </a:p>
                  </a:txBody>
                  <a:tcPr/>
                </a:tc>
                <a:tc>
                  <a:txBody>
                    <a:bodyPr/>
                    <a:lstStyle/>
                    <a:p>
                      <a:r>
                        <a:rPr lang="en-GB" b="1"/>
                        <a:t>Close</a:t>
                      </a:r>
                    </a:p>
                  </a:txBody>
                  <a:tcPr/>
                </a:tc>
                <a:tc>
                  <a:txBody>
                    <a:bodyPr/>
                    <a:lstStyle/>
                    <a:p>
                      <a:endParaRPr lang="en-GB"/>
                    </a:p>
                  </a:txBody>
                  <a:tcPr/>
                </a:tc>
                <a:extLst>
                  <a:ext uri="{0D108BD9-81ED-4DB2-BD59-A6C34878D82A}">
                    <a16:rowId xmlns:a16="http://schemas.microsoft.com/office/drawing/2014/main" val="262873653"/>
                  </a:ext>
                </a:extLst>
              </a:tr>
            </a:tbl>
          </a:graphicData>
        </a:graphic>
      </p:graphicFrame>
    </p:spTree>
    <p:extLst>
      <p:ext uri="{BB962C8B-B14F-4D97-AF65-F5344CB8AC3E}">
        <p14:creationId xmlns:p14="http://schemas.microsoft.com/office/powerpoint/2010/main" val="3802174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6B3B2-0B22-25B0-DC28-7FD40518B91D}"/>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95CF8C91-4DB0-F475-F0B4-0EF5E031B5BC}"/>
              </a:ext>
            </a:extLst>
          </p:cNvPr>
          <p:cNvSpPr>
            <a:spLocks noGrp="1"/>
          </p:cNvSpPr>
          <p:nvPr>
            <p:ph type="body" sz="quarter" idx="13"/>
          </p:nvPr>
        </p:nvSpPr>
        <p:spPr>
          <a:xfrm>
            <a:off x="499733" y="3779224"/>
            <a:ext cx="6541200" cy="1389124"/>
          </a:xfrm>
        </p:spPr>
        <p:txBody>
          <a:bodyPr/>
          <a:lstStyle/>
          <a:p>
            <a:pPr fontAlgn="base"/>
            <a:r>
              <a:rPr lang="en-GB"/>
              <a:t>CADRE and Opportunities within the Faculty of Arts</a:t>
            </a:r>
            <a:r>
              <a:rPr lang="en-US"/>
              <a:t>​</a:t>
            </a:r>
          </a:p>
          <a:p>
            <a:pPr fontAlgn="base"/>
            <a:r>
              <a:rPr lang="en-GB"/>
              <a:t>Prof Anne Gerritsen</a:t>
            </a:r>
            <a:r>
              <a:rPr lang="en-US"/>
              <a:t>​</a:t>
            </a:r>
          </a:p>
          <a:p>
            <a:pPr fontAlgn="base"/>
            <a:endParaRPr lang="en-US"/>
          </a:p>
          <a:p>
            <a:pPr fontAlgn="base"/>
            <a:r>
              <a:rPr lang="en-GB" i="1"/>
              <a:t>Director of CADRE and M4C Site Director</a:t>
            </a:r>
            <a:r>
              <a:rPr lang="en-US"/>
              <a:t>​</a:t>
            </a:r>
          </a:p>
          <a:p>
            <a:endParaRPr lang="en-GB"/>
          </a:p>
        </p:txBody>
      </p:sp>
      <p:sp>
        <p:nvSpPr>
          <p:cNvPr id="6" name="Title 5">
            <a:extLst>
              <a:ext uri="{FF2B5EF4-FFF2-40B4-BE49-F238E27FC236}">
                <a16:creationId xmlns:a16="http://schemas.microsoft.com/office/drawing/2014/main" id="{34E7B710-3C00-4A3D-A15E-75358DA88391}"/>
              </a:ext>
            </a:extLst>
          </p:cNvPr>
          <p:cNvSpPr>
            <a:spLocks noGrp="1"/>
          </p:cNvSpPr>
          <p:nvPr>
            <p:ph type="title"/>
          </p:nvPr>
        </p:nvSpPr>
        <p:spPr>
          <a:xfrm>
            <a:off x="499732" y="1889950"/>
            <a:ext cx="6998348" cy="505779"/>
          </a:xfrm>
        </p:spPr>
        <p:txBody>
          <a:bodyPr/>
          <a:lstStyle/>
          <a:p>
            <a:r>
              <a:rPr lang="en-GB" sz="4000"/>
              <a:t>What is CADRE</a:t>
            </a:r>
            <a:r>
              <a:rPr lang="en-GB" sz="4000" b="0"/>
              <a:t>​?</a:t>
            </a:r>
            <a:endParaRPr lang="en-GB" sz="4000"/>
          </a:p>
        </p:txBody>
      </p:sp>
      <p:pic>
        <p:nvPicPr>
          <p:cNvPr id="9" name="Picture Placeholder 8" descr="A building with a glass wall&#10;&#10;AI-generated content may be incorrect.">
            <a:extLst>
              <a:ext uri="{FF2B5EF4-FFF2-40B4-BE49-F238E27FC236}">
                <a16:creationId xmlns:a16="http://schemas.microsoft.com/office/drawing/2014/main" id="{F1984549-C36A-A78B-B506-3AADB2204167}"/>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896050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57129-D7CC-056F-9BAF-A3394FFB2B5F}"/>
            </a:ext>
          </a:extLst>
        </p:cNvPr>
        <p:cNvGrpSpPr/>
        <p:nvPr/>
      </p:nvGrpSpPr>
      <p:grpSpPr>
        <a:xfrm>
          <a:off x="0" y="0"/>
          <a:ext cx="0" cy="0"/>
          <a:chOff x="0" y="0"/>
          <a:chExt cx="0" cy="0"/>
        </a:xfrm>
      </p:grpSpPr>
      <p:sp>
        <p:nvSpPr>
          <p:cNvPr id="2" name="Content Placeholder 4">
            <a:extLst>
              <a:ext uri="{FF2B5EF4-FFF2-40B4-BE49-F238E27FC236}">
                <a16:creationId xmlns:a16="http://schemas.microsoft.com/office/drawing/2014/main" id="{0E84CF3B-D4F6-EE4B-1DDB-1D06B50FC7F2}"/>
              </a:ext>
            </a:extLst>
          </p:cNvPr>
          <p:cNvSpPr txBox="1">
            <a:spLocks noGrp="1"/>
          </p:cNvSpPr>
          <p:nvPr>
            <p:ph idx="1"/>
          </p:nvPr>
        </p:nvSpPr>
        <p:spPr>
          <a:xfrm>
            <a:off x="1898650" y="1889126"/>
            <a:ext cx="8394700" cy="3178986"/>
          </a:xfrm>
          <a:prstGeom prst="rect">
            <a:avLst/>
          </a:prstGeom>
        </p:spPr>
        <p:txBody>
          <a:bodyPr/>
          <a:lstStyle>
            <a:lvl1pPr marL="0" indent="0" algn="l" defTabSz="685800" rtl="0" eaLnBrk="1" latinLnBrk="0" hangingPunct="1">
              <a:lnSpc>
                <a:spcPct val="104000"/>
              </a:lnSpc>
              <a:spcBef>
                <a:spcPts val="0"/>
              </a:spcBef>
              <a:buFont typeface="Arial" panose="020B0604020202020204" pitchFamily="34" charset="0"/>
              <a:buNone/>
              <a:defRPr sz="1200" b="0" i="0" kern="1200" spc="23" baseline="0">
                <a:solidFill>
                  <a:schemeClr val="tx1"/>
                </a:solidFill>
                <a:latin typeface="Aptos" panose="020B0004020202020204" pitchFamily="34" charset="0"/>
                <a:ea typeface="+mn-ea"/>
                <a:cs typeface="Calibri" panose="020F0502020204030204" pitchFamily="34" charset="0"/>
              </a:defRPr>
            </a:lvl1pPr>
            <a:lvl2pPr marL="342900" indent="0" algn="l" defTabSz="685800" rtl="0" eaLnBrk="1" latinLnBrk="0" hangingPunct="1">
              <a:lnSpc>
                <a:spcPct val="90000"/>
              </a:lnSpc>
              <a:spcBef>
                <a:spcPts val="375"/>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2pPr>
            <a:lvl3pPr marL="6858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Calibri" panose="020F0502020204030204" pitchFamily="34" charset="0"/>
                <a:ea typeface="+mn-ea"/>
                <a:cs typeface="Calibri" panose="020F0502020204030204" pitchFamily="34" charset="0"/>
              </a:defRPr>
            </a:lvl3pPr>
            <a:lvl4pPr marL="10287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Calibri" panose="020F0502020204030204" pitchFamily="34" charset="0"/>
                <a:ea typeface="+mn-ea"/>
                <a:cs typeface="Calibri" panose="020F0502020204030204" pitchFamily="34" charset="0"/>
              </a:defRPr>
            </a:lvl4pPr>
            <a:lvl5pPr marL="13716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85750" indent="-285750">
              <a:buFont typeface="Arial" panose="020B0604020202020204" pitchFamily="34" charset="0"/>
              <a:buChar char="•"/>
            </a:pPr>
            <a:r>
              <a:rPr lang="en-GB" altLang="en-US" sz="2000"/>
              <a:t>Centre for Arts Doctoral Research Excellence</a:t>
            </a:r>
            <a:endParaRPr lang="en-GB" sz="2000"/>
          </a:p>
          <a:p>
            <a:pPr marL="285750" indent="-285750">
              <a:buFont typeface="Arial" panose="020B0604020202020204" pitchFamily="34" charset="0"/>
              <a:buChar char="•"/>
            </a:pPr>
            <a:r>
              <a:rPr lang="en-GB" sz="2000"/>
              <a:t>CADRE Workshop Series/professional development training</a:t>
            </a:r>
          </a:p>
          <a:p>
            <a:pPr marL="285750" indent="-285750">
              <a:buFont typeface="Arial" panose="020B0604020202020204" pitchFamily="34" charset="0"/>
              <a:buChar char="•"/>
            </a:pPr>
            <a:r>
              <a:rPr lang="en-GB" sz="2000"/>
              <a:t>Monash Prato Workshop</a:t>
            </a:r>
          </a:p>
          <a:p>
            <a:pPr marL="285750" indent="-285750">
              <a:buFont typeface="Arial" panose="020B0604020202020204" pitchFamily="34" charset="0"/>
              <a:buChar char="•"/>
            </a:pPr>
            <a:r>
              <a:rPr lang="en-GB" sz="2000"/>
              <a:t>PG Cert in Transferable Skills</a:t>
            </a:r>
          </a:p>
          <a:p>
            <a:pPr marL="285750" indent="-285750">
              <a:buFont typeface="Arial" panose="020B0604020202020204" pitchFamily="34" charset="0"/>
              <a:buChar char="•"/>
            </a:pPr>
            <a:r>
              <a:rPr lang="en-GB" sz="2000"/>
              <a:t>PGR Zone, hot desks and allocated desks</a:t>
            </a:r>
          </a:p>
          <a:p>
            <a:pPr marL="285750" indent="-285750">
              <a:buFont typeface="Arial" panose="020B0604020202020204" pitchFamily="34" charset="0"/>
              <a:buChar char="•"/>
            </a:pPr>
            <a:r>
              <a:rPr lang="en-GB" sz="2000"/>
              <a:t>Annual PGR Arts Festival</a:t>
            </a:r>
          </a:p>
          <a:p>
            <a:pPr marL="285750" indent="-285750">
              <a:buFont typeface="Arial" panose="020B0604020202020204" pitchFamily="34" charset="0"/>
              <a:buChar char="•"/>
            </a:pPr>
            <a:r>
              <a:rPr lang="en-GB" sz="2000"/>
              <a:t>General enquiries and administration</a:t>
            </a:r>
          </a:p>
          <a:p>
            <a:pPr marL="285750" indent="-285750">
              <a:buFont typeface="Arial" panose="020B0604020202020204" pitchFamily="34" charset="0"/>
              <a:buChar char="•"/>
            </a:pPr>
            <a:r>
              <a:rPr lang="en-GB" sz="2000"/>
              <a:t>For more information visit the CADRE pages.</a:t>
            </a:r>
          </a:p>
          <a:p>
            <a:pPr marL="285750" indent="-285750">
              <a:buFont typeface="Arial" panose="020B0604020202020204" pitchFamily="34" charset="0"/>
              <a:buChar char="•"/>
            </a:pPr>
            <a:endParaRPr lang="en-GB" sz="2400"/>
          </a:p>
          <a:p>
            <a:endParaRPr lang="en-GB" sz="1600">
              <a:solidFill>
                <a:srgbClr val="383838"/>
              </a:solidFill>
              <a:latin typeface="Lato" panose="020F0502020204030203" pitchFamily="34" charset="0"/>
            </a:endParaRPr>
          </a:p>
          <a:p>
            <a:endParaRPr lang="en-GB" sz="2800"/>
          </a:p>
        </p:txBody>
      </p:sp>
      <p:sp>
        <p:nvSpPr>
          <p:cNvPr id="3" name="Title 3">
            <a:extLst>
              <a:ext uri="{FF2B5EF4-FFF2-40B4-BE49-F238E27FC236}">
                <a16:creationId xmlns:a16="http://schemas.microsoft.com/office/drawing/2014/main" id="{6EFBAAB8-972F-AA93-E603-0B9C40E97A8A}"/>
              </a:ext>
            </a:extLst>
          </p:cNvPr>
          <p:cNvSpPr txBox="1">
            <a:spLocks/>
          </p:cNvSpPr>
          <p:nvPr/>
        </p:nvSpPr>
        <p:spPr>
          <a:xfrm>
            <a:off x="1898800" y="241426"/>
            <a:ext cx="8394401" cy="1197059"/>
          </a:xfrm>
          <a:prstGeom prst="rect">
            <a:avLst/>
          </a:prstGeom>
          <a:ln>
            <a:solidFill>
              <a:schemeClr val="tx1"/>
            </a:solidFill>
          </a:ln>
        </p:spPr>
        <p:txBody>
          <a:bodyPr vert="horz" wrap="square" lIns="0" tIns="0" rIns="0" bIns="0" rtlCol="0" anchor="t">
            <a:spAutoFit/>
          </a:bodyPr>
          <a:lstStyle>
            <a:lvl1pPr algn="l" defTabSz="685800" rtl="0" eaLnBrk="1" latinLnBrk="0" hangingPunct="1">
              <a:lnSpc>
                <a:spcPct val="80000"/>
              </a:lnSpc>
              <a:spcBef>
                <a:spcPct val="0"/>
              </a:spcBef>
              <a:buNone/>
              <a:defRPr sz="2250" b="1" i="0" kern="1200">
                <a:solidFill>
                  <a:schemeClr val="tx1"/>
                </a:solidFill>
                <a:latin typeface="Aptos" panose="020B0004020202020204" pitchFamily="34" charset="0"/>
                <a:ea typeface="+mj-ea"/>
                <a:cs typeface="Calibri" panose="020F0502020204030204" pitchFamily="34" charset="0"/>
              </a:defRPr>
            </a:lvl1pPr>
          </a:lstStyle>
          <a:p>
            <a:pPr algn="ctr"/>
            <a:br>
              <a:rPr lang="en-GB" sz="3200"/>
            </a:br>
            <a:r>
              <a:rPr lang="en-GB" sz="3200"/>
              <a:t>What is CADRE?</a:t>
            </a:r>
            <a:br>
              <a:rPr lang="en-GB" sz="3200"/>
            </a:br>
            <a:endParaRPr lang="en-GB" sz="3200"/>
          </a:p>
        </p:txBody>
      </p:sp>
      <p:sp>
        <p:nvSpPr>
          <p:cNvPr id="4" name="Rectangle 3">
            <a:extLst>
              <a:ext uri="{FF2B5EF4-FFF2-40B4-BE49-F238E27FC236}">
                <a16:creationId xmlns:a16="http://schemas.microsoft.com/office/drawing/2014/main" id="{60BEA9F6-1A7D-62D1-882A-FDADD8BDFB25}"/>
              </a:ext>
            </a:extLst>
          </p:cNvPr>
          <p:cNvSpPr/>
          <p:nvPr/>
        </p:nvSpPr>
        <p:spPr>
          <a:xfrm>
            <a:off x="2486789" y="4866604"/>
            <a:ext cx="1899917" cy="775338"/>
          </a:xfrm>
          <a:prstGeom prst="rect">
            <a:avLst/>
          </a:prstGeom>
          <a:solidFill>
            <a:schemeClr val="accent6">
              <a:lumMod val="20000"/>
              <a:lumOff val="8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1600" b="1">
                <a:solidFill>
                  <a:schemeClr val="tx1"/>
                </a:solidFill>
                <a:hlinkClick r:id="rId2">
                  <a:extLst>
                    <a:ext uri="{A12FA001-AC4F-418D-AE19-62706E023703}">
                      <ahyp:hlinkClr xmlns:ahyp="http://schemas.microsoft.com/office/drawing/2018/hyperlinkcolor" val="tx"/>
                    </a:ext>
                  </a:extLst>
                </a:hlinkClick>
              </a:rPr>
              <a:t>Workshops and Events</a:t>
            </a:r>
            <a:endParaRPr lang="en-GB" sz="1600" b="1">
              <a:solidFill>
                <a:schemeClr val="tx1"/>
              </a:solidFill>
            </a:endParaRPr>
          </a:p>
        </p:txBody>
      </p:sp>
      <p:sp>
        <p:nvSpPr>
          <p:cNvPr id="5" name="Rectangle 4">
            <a:extLst>
              <a:ext uri="{FF2B5EF4-FFF2-40B4-BE49-F238E27FC236}">
                <a16:creationId xmlns:a16="http://schemas.microsoft.com/office/drawing/2014/main" id="{131E5D88-FF52-D4AB-95E4-29C8663B0868}"/>
              </a:ext>
            </a:extLst>
          </p:cNvPr>
          <p:cNvSpPr/>
          <p:nvPr/>
        </p:nvSpPr>
        <p:spPr>
          <a:xfrm>
            <a:off x="5060203" y="4860353"/>
            <a:ext cx="2071592" cy="775338"/>
          </a:xfrm>
          <a:prstGeom prst="rect">
            <a:avLst/>
          </a:prstGeom>
          <a:solidFill>
            <a:schemeClr val="accent6">
              <a:lumMod val="20000"/>
              <a:lumOff val="8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1600" b="1">
                <a:solidFill>
                  <a:schemeClr val="tx1"/>
                </a:solidFill>
                <a:hlinkClick r:id="rId3">
                  <a:extLst>
                    <a:ext uri="{A12FA001-AC4F-418D-AE19-62706E023703}">
                      <ahyp:hlinkClr xmlns:ahyp="http://schemas.microsoft.com/office/drawing/2018/hyperlinkcolor" val="tx"/>
                    </a:ext>
                  </a:extLst>
                </a:hlinkClick>
              </a:rPr>
              <a:t>Events Calendar</a:t>
            </a:r>
            <a:endParaRPr lang="en-GB" sz="1600" b="1">
              <a:solidFill>
                <a:schemeClr val="tx1"/>
              </a:solidFill>
            </a:endParaRPr>
          </a:p>
        </p:txBody>
      </p:sp>
      <p:sp>
        <p:nvSpPr>
          <p:cNvPr id="6" name="Rectangle 5">
            <a:extLst>
              <a:ext uri="{FF2B5EF4-FFF2-40B4-BE49-F238E27FC236}">
                <a16:creationId xmlns:a16="http://schemas.microsoft.com/office/drawing/2014/main" id="{1B3184A2-7346-F007-B540-ED19A413B747}"/>
              </a:ext>
            </a:extLst>
          </p:cNvPr>
          <p:cNvSpPr/>
          <p:nvPr/>
        </p:nvSpPr>
        <p:spPr>
          <a:xfrm>
            <a:off x="7633620" y="4860353"/>
            <a:ext cx="2071592" cy="775338"/>
          </a:xfrm>
          <a:prstGeom prst="rect">
            <a:avLst/>
          </a:prstGeom>
          <a:solidFill>
            <a:schemeClr val="accent6">
              <a:lumMod val="20000"/>
              <a:lumOff val="8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1600" b="1">
                <a:solidFill>
                  <a:schemeClr val="tx1"/>
                </a:solidFill>
                <a:hlinkClick r:id="rId4">
                  <a:extLst>
                    <a:ext uri="{A12FA001-AC4F-418D-AE19-62706E023703}">
                      <ahyp:hlinkClr xmlns:ahyp="http://schemas.microsoft.com/office/drawing/2018/hyperlinkcolor" val="tx"/>
                    </a:ext>
                  </a:extLst>
                </a:hlinkClick>
              </a:rPr>
              <a:t>CADRE Welcome</a:t>
            </a:r>
            <a:endParaRPr lang="en-GB" sz="1600" b="1">
              <a:solidFill>
                <a:schemeClr val="tx1"/>
              </a:solidFill>
            </a:endParaRPr>
          </a:p>
        </p:txBody>
      </p:sp>
    </p:spTree>
    <p:extLst>
      <p:ext uri="{BB962C8B-B14F-4D97-AF65-F5344CB8AC3E}">
        <p14:creationId xmlns:p14="http://schemas.microsoft.com/office/powerpoint/2010/main" val="3891278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8201A-B1EF-755D-509B-9B95AEE65702}"/>
            </a:ext>
          </a:extLst>
        </p:cNvPr>
        <p:cNvGrpSpPr/>
        <p:nvPr/>
      </p:nvGrpSpPr>
      <p:grpSpPr>
        <a:xfrm>
          <a:off x="0" y="0"/>
          <a:ext cx="0" cy="0"/>
          <a:chOff x="0" y="0"/>
          <a:chExt cx="0" cy="0"/>
        </a:xfrm>
      </p:grpSpPr>
      <p:sp>
        <p:nvSpPr>
          <p:cNvPr id="2" name="Content Placeholder 4">
            <a:extLst>
              <a:ext uri="{FF2B5EF4-FFF2-40B4-BE49-F238E27FC236}">
                <a16:creationId xmlns:a16="http://schemas.microsoft.com/office/drawing/2014/main" id="{4C120DAE-4E77-CD4E-611F-4871CEEC604F}"/>
              </a:ext>
            </a:extLst>
          </p:cNvPr>
          <p:cNvSpPr txBox="1">
            <a:spLocks noGrp="1"/>
          </p:cNvSpPr>
          <p:nvPr>
            <p:ph idx="1"/>
          </p:nvPr>
        </p:nvSpPr>
        <p:spPr>
          <a:xfrm>
            <a:off x="1898650" y="1889126"/>
            <a:ext cx="8394700" cy="3178986"/>
          </a:xfrm>
          <a:prstGeom prst="rect">
            <a:avLst/>
          </a:prstGeom>
        </p:spPr>
        <p:txBody>
          <a:bodyPr/>
          <a:lstStyle>
            <a:lvl1pPr marL="0" indent="0" algn="l" defTabSz="685800" rtl="0" eaLnBrk="1" latinLnBrk="0" hangingPunct="1">
              <a:lnSpc>
                <a:spcPct val="104000"/>
              </a:lnSpc>
              <a:spcBef>
                <a:spcPts val="0"/>
              </a:spcBef>
              <a:buFont typeface="Arial" panose="020B0604020202020204" pitchFamily="34" charset="0"/>
              <a:buNone/>
              <a:defRPr sz="1200" b="0" i="0" kern="1200" spc="23" baseline="0">
                <a:solidFill>
                  <a:schemeClr val="tx1"/>
                </a:solidFill>
                <a:latin typeface="Aptos" panose="020B0004020202020204" pitchFamily="34" charset="0"/>
                <a:ea typeface="+mn-ea"/>
                <a:cs typeface="Calibri" panose="020F0502020204030204" pitchFamily="34" charset="0"/>
              </a:defRPr>
            </a:lvl1pPr>
            <a:lvl2pPr marL="342900" indent="0" algn="l" defTabSz="685800" rtl="0" eaLnBrk="1" latinLnBrk="0" hangingPunct="1">
              <a:lnSpc>
                <a:spcPct val="90000"/>
              </a:lnSpc>
              <a:spcBef>
                <a:spcPts val="375"/>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2pPr>
            <a:lvl3pPr marL="6858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Calibri" panose="020F0502020204030204" pitchFamily="34" charset="0"/>
                <a:ea typeface="+mn-ea"/>
                <a:cs typeface="Calibri" panose="020F0502020204030204" pitchFamily="34" charset="0"/>
              </a:defRPr>
            </a:lvl3pPr>
            <a:lvl4pPr marL="10287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Calibri" panose="020F0502020204030204" pitchFamily="34" charset="0"/>
                <a:ea typeface="+mn-ea"/>
                <a:cs typeface="Calibri" panose="020F0502020204030204" pitchFamily="34" charset="0"/>
              </a:defRPr>
            </a:lvl4pPr>
            <a:lvl5pPr marL="13716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85750" indent="-285750">
              <a:buFont typeface="Arial" panose="020B0604020202020204" pitchFamily="34" charset="0"/>
              <a:buChar char="•"/>
            </a:pPr>
            <a:endParaRPr lang="en-GB" sz="2400"/>
          </a:p>
          <a:p>
            <a:endParaRPr lang="en-GB" sz="1600">
              <a:solidFill>
                <a:srgbClr val="383838"/>
              </a:solidFill>
              <a:latin typeface="Lato" panose="020F0502020204030203" pitchFamily="34" charset="0"/>
            </a:endParaRPr>
          </a:p>
          <a:p>
            <a:endParaRPr lang="en-GB" sz="2800"/>
          </a:p>
        </p:txBody>
      </p:sp>
      <p:sp>
        <p:nvSpPr>
          <p:cNvPr id="3" name="Title 3">
            <a:extLst>
              <a:ext uri="{FF2B5EF4-FFF2-40B4-BE49-F238E27FC236}">
                <a16:creationId xmlns:a16="http://schemas.microsoft.com/office/drawing/2014/main" id="{076345F3-FC36-0050-664A-91EF16ECB077}"/>
              </a:ext>
            </a:extLst>
          </p:cNvPr>
          <p:cNvSpPr txBox="1">
            <a:spLocks/>
          </p:cNvSpPr>
          <p:nvPr/>
        </p:nvSpPr>
        <p:spPr>
          <a:xfrm>
            <a:off x="1898800" y="241426"/>
            <a:ext cx="8394401" cy="1197059"/>
          </a:xfrm>
          <a:prstGeom prst="rect">
            <a:avLst/>
          </a:prstGeom>
          <a:ln>
            <a:solidFill>
              <a:schemeClr val="tx1"/>
            </a:solidFill>
          </a:ln>
        </p:spPr>
        <p:txBody>
          <a:bodyPr vert="horz" wrap="square" lIns="0" tIns="0" rIns="0" bIns="0" rtlCol="0" anchor="t">
            <a:spAutoFit/>
          </a:bodyPr>
          <a:lstStyle>
            <a:lvl1pPr algn="l" defTabSz="685800" rtl="0" eaLnBrk="1" latinLnBrk="0" hangingPunct="1">
              <a:lnSpc>
                <a:spcPct val="80000"/>
              </a:lnSpc>
              <a:spcBef>
                <a:spcPct val="0"/>
              </a:spcBef>
              <a:buNone/>
              <a:defRPr sz="2250" b="1" i="0" kern="1200">
                <a:solidFill>
                  <a:schemeClr val="tx1"/>
                </a:solidFill>
                <a:latin typeface="Aptos" panose="020B0004020202020204" pitchFamily="34" charset="0"/>
                <a:ea typeface="+mj-ea"/>
                <a:cs typeface="Calibri" panose="020F0502020204030204" pitchFamily="34" charset="0"/>
              </a:defRPr>
            </a:lvl1pPr>
          </a:lstStyle>
          <a:p>
            <a:pPr algn="ctr"/>
            <a:br>
              <a:rPr lang="en-GB" sz="3200"/>
            </a:br>
            <a:r>
              <a:rPr lang="en-GB" sz="3200"/>
              <a:t>CADRE Workshops</a:t>
            </a:r>
            <a:br>
              <a:rPr lang="en-GB" sz="3200"/>
            </a:br>
            <a:endParaRPr lang="en-GB" sz="3200"/>
          </a:p>
        </p:txBody>
      </p:sp>
      <p:sp>
        <p:nvSpPr>
          <p:cNvPr id="7" name="Content Placeholder 4">
            <a:extLst>
              <a:ext uri="{FF2B5EF4-FFF2-40B4-BE49-F238E27FC236}">
                <a16:creationId xmlns:a16="http://schemas.microsoft.com/office/drawing/2014/main" id="{DCF3EF74-C8AD-310A-394C-CC88552BFBAF}"/>
              </a:ext>
            </a:extLst>
          </p:cNvPr>
          <p:cNvSpPr txBox="1">
            <a:spLocks/>
          </p:cNvSpPr>
          <p:nvPr/>
        </p:nvSpPr>
        <p:spPr>
          <a:xfrm>
            <a:off x="2051050" y="2041526"/>
            <a:ext cx="8394700" cy="3178986"/>
          </a:xfrm>
          <a:prstGeom prst="rect">
            <a:avLst/>
          </a:prstGeom>
        </p:spPr>
        <p:txBody>
          <a:bodyPr vert="horz" lIns="0" tIns="0" rIns="0" bIns="0" rtlCol="0">
            <a:noAutofit/>
          </a:bodyPr>
          <a:lstStyle>
            <a:lvl1pPr marL="0" indent="0" algn="l" defTabSz="685800" rtl="0" eaLnBrk="1" latinLnBrk="0" hangingPunct="1">
              <a:lnSpc>
                <a:spcPct val="104000"/>
              </a:lnSpc>
              <a:spcBef>
                <a:spcPts val="0"/>
              </a:spcBef>
              <a:buFont typeface="Arial" panose="020B0604020202020204" pitchFamily="34" charset="0"/>
              <a:buNone/>
              <a:defRPr sz="1200" b="0" i="0" kern="1200" spc="23" baseline="0">
                <a:solidFill>
                  <a:schemeClr val="tx1"/>
                </a:solidFill>
                <a:latin typeface="Aptos" panose="020B0004020202020204" pitchFamily="34" charset="0"/>
                <a:ea typeface="+mn-ea"/>
                <a:cs typeface="Calibri" panose="020F0502020204030204" pitchFamily="34" charset="0"/>
              </a:defRPr>
            </a:lvl1pPr>
            <a:lvl2pPr marL="342900" indent="0" algn="l" defTabSz="685800" rtl="0" eaLnBrk="1" latinLnBrk="0" hangingPunct="1">
              <a:lnSpc>
                <a:spcPct val="90000"/>
              </a:lnSpc>
              <a:spcBef>
                <a:spcPts val="375"/>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2pPr>
            <a:lvl3pPr marL="6858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Calibri" panose="020F0502020204030204" pitchFamily="34" charset="0"/>
                <a:ea typeface="+mn-ea"/>
                <a:cs typeface="Calibri" panose="020F0502020204030204" pitchFamily="34" charset="0"/>
              </a:defRPr>
            </a:lvl3pPr>
            <a:lvl4pPr marL="10287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Calibri" panose="020F0502020204030204" pitchFamily="34" charset="0"/>
                <a:ea typeface="+mn-ea"/>
                <a:cs typeface="Calibri" panose="020F0502020204030204" pitchFamily="34" charset="0"/>
              </a:defRPr>
            </a:lvl4pPr>
            <a:lvl5pPr marL="13716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85750" indent="-285750">
              <a:buFont typeface="Arial" panose="020B0604020202020204" pitchFamily="34" charset="0"/>
              <a:buChar char="•"/>
            </a:pPr>
            <a:r>
              <a:rPr lang="en-GB" sz="2000"/>
              <a:t>CADRE Workshops run from October to March and cover various aspects of the PhD journey and after.</a:t>
            </a:r>
          </a:p>
          <a:p>
            <a:pPr marL="285750" indent="-285750">
              <a:buFont typeface="Arial" panose="020B0604020202020204" pitchFamily="34" charset="0"/>
              <a:buChar char="•"/>
            </a:pPr>
            <a:endParaRPr lang="en-GB" sz="2000"/>
          </a:p>
          <a:p>
            <a:pPr marL="285750" indent="-285750">
              <a:buFont typeface="Arial" panose="020B0604020202020204" pitchFamily="34" charset="0"/>
              <a:buChar char="•"/>
            </a:pPr>
            <a:r>
              <a:rPr lang="en-GB" sz="2000"/>
              <a:t>Topics cover thriving in your PhD, presenting papers, impact and public engagement to completing the PhD, how to take care of yourself on the PhD and careers afterwards.</a:t>
            </a:r>
          </a:p>
          <a:p>
            <a:pPr marL="285750" indent="-285750">
              <a:buFont typeface="Arial" panose="020B0604020202020204" pitchFamily="34" charset="0"/>
              <a:buChar char="•"/>
            </a:pPr>
            <a:endParaRPr lang="en-GB" sz="2000"/>
          </a:p>
          <a:p>
            <a:pPr marL="285750" indent="-285750">
              <a:buFont typeface="Arial" panose="020B0604020202020204" pitchFamily="34" charset="0"/>
              <a:buChar char="•"/>
            </a:pPr>
            <a:r>
              <a:rPr lang="en-GB" sz="2000"/>
              <a:t>Schedule is published on the </a:t>
            </a:r>
            <a:r>
              <a:rPr lang="en-GB" sz="2000">
                <a:hlinkClick r:id="rId2">
                  <a:extLst>
                    <a:ext uri="{A12FA001-AC4F-418D-AE19-62706E023703}">
                      <ahyp:hlinkClr xmlns:ahyp="http://schemas.microsoft.com/office/drawing/2018/hyperlinkcolor" val="tx"/>
                    </a:ext>
                  </a:extLst>
                </a:hlinkClick>
              </a:rPr>
              <a:t>CADRE Workshop Programme pages </a:t>
            </a:r>
            <a:r>
              <a:rPr lang="en-GB" sz="2000"/>
              <a:t>and you should have hopefully received registration information.</a:t>
            </a:r>
          </a:p>
          <a:p>
            <a:pPr marL="285750" indent="-285750">
              <a:buFont typeface="Arial" panose="020B0604020202020204" pitchFamily="34" charset="0"/>
              <a:buChar char="•"/>
            </a:pPr>
            <a:endParaRPr lang="en-GB" sz="2400"/>
          </a:p>
          <a:p>
            <a:endParaRPr lang="en-GB" sz="1600">
              <a:solidFill>
                <a:srgbClr val="383838"/>
              </a:solidFill>
              <a:latin typeface="Lato" panose="020F0502020204030203" pitchFamily="34" charset="0"/>
            </a:endParaRPr>
          </a:p>
          <a:p>
            <a:endParaRPr lang="en-GB" sz="2800"/>
          </a:p>
        </p:txBody>
      </p:sp>
    </p:spTree>
    <p:extLst>
      <p:ext uri="{BB962C8B-B14F-4D97-AF65-F5344CB8AC3E}">
        <p14:creationId xmlns:p14="http://schemas.microsoft.com/office/powerpoint/2010/main" val="968403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58E64-4170-597E-0242-A2DF5917DFD5}"/>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ECB0EF5F-007E-4F8F-8A5F-CD2A0067BBE6}"/>
              </a:ext>
            </a:extLst>
          </p:cNvPr>
          <p:cNvSpPr txBox="1">
            <a:spLocks/>
          </p:cNvSpPr>
          <p:nvPr/>
        </p:nvSpPr>
        <p:spPr>
          <a:xfrm>
            <a:off x="1898800" y="241426"/>
            <a:ext cx="8394401" cy="1197059"/>
          </a:xfrm>
          <a:prstGeom prst="rect">
            <a:avLst/>
          </a:prstGeom>
          <a:ln>
            <a:solidFill>
              <a:schemeClr val="tx1"/>
            </a:solidFill>
          </a:ln>
        </p:spPr>
        <p:txBody>
          <a:bodyPr vert="horz" wrap="square" lIns="0" tIns="0" rIns="0" bIns="0" rtlCol="0" anchor="t">
            <a:spAutoFit/>
          </a:bodyPr>
          <a:lstStyle>
            <a:lvl1pPr algn="l" defTabSz="685800" rtl="0" eaLnBrk="1" latinLnBrk="0" hangingPunct="1">
              <a:lnSpc>
                <a:spcPct val="80000"/>
              </a:lnSpc>
              <a:spcBef>
                <a:spcPct val="0"/>
              </a:spcBef>
              <a:buNone/>
              <a:defRPr sz="2250" b="1" i="0" kern="1200">
                <a:solidFill>
                  <a:schemeClr val="tx1"/>
                </a:solidFill>
                <a:latin typeface="Aptos" panose="020B0004020202020204" pitchFamily="34" charset="0"/>
                <a:ea typeface="+mj-ea"/>
                <a:cs typeface="Calibri" panose="020F0502020204030204" pitchFamily="34" charset="0"/>
              </a:defRPr>
            </a:lvl1pPr>
          </a:lstStyle>
          <a:p>
            <a:pPr algn="ctr"/>
            <a:endParaRPr lang="en-GB" sz="3200"/>
          </a:p>
          <a:p>
            <a:pPr algn="ctr"/>
            <a:r>
              <a:rPr lang="en-GB" sz="3200"/>
              <a:t>CADRE Workshops Term 1</a:t>
            </a:r>
            <a:br>
              <a:rPr lang="en-GB" sz="3200"/>
            </a:br>
            <a:endParaRPr lang="en-GB" sz="3200"/>
          </a:p>
        </p:txBody>
      </p:sp>
      <p:graphicFrame>
        <p:nvGraphicFramePr>
          <p:cNvPr id="5" name="Table 4">
            <a:extLst>
              <a:ext uri="{FF2B5EF4-FFF2-40B4-BE49-F238E27FC236}">
                <a16:creationId xmlns:a16="http://schemas.microsoft.com/office/drawing/2014/main" id="{7C438676-1970-1786-23A3-2D4BF80C9569}"/>
              </a:ext>
            </a:extLst>
          </p:cNvPr>
          <p:cNvGraphicFramePr>
            <a:graphicFrameLocks noGrp="1"/>
          </p:cNvGraphicFramePr>
          <p:nvPr/>
        </p:nvGraphicFramePr>
        <p:xfrm>
          <a:off x="2033801" y="1670456"/>
          <a:ext cx="8147817" cy="4703637"/>
        </p:xfrm>
        <a:graphic>
          <a:graphicData uri="http://schemas.openxmlformats.org/drawingml/2006/table">
            <a:tbl>
              <a:tblPr firstRow="1" bandRow="1">
                <a:tableStyleId>{93296810-A885-4BE3-A3E7-6D5BEEA58F35}</a:tableStyleId>
              </a:tblPr>
              <a:tblGrid>
                <a:gridCol w="1409535">
                  <a:extLst>
                    <a:ext uri="{9D8B030D-6E8A-4147-A177-3AD203B41FA5}">
                      <a16:colId xmlns:a16="http://schemas.microsoft.com/office/drawing/2014/main" val="3107655507"/>
                    </a:ext>
                  </a:extLst>
                </a:gridCol>
                <a:gridCol w="5253625">
                  <a:extLst>
                    <a:ext uri="{9D8B030D-6E8A-4147-A177-3AD203B41FA5}">
                      <a16:colId xmlns:a16="http://schemas.microsoft.com/office/drawing/2014/main" val="4239529052"/>
                    </a:ext>
                  </a:extLst>
                </a:gridCol>
                <a:gridCol w="1484657">
                  <a:extLst>
                    <a:ext uri="{9D8B030D-6E8A-4147-A177-3AD203B41FA5}">
                      <a16:colId xmlns:a16="http://schemas.microsoft.com/office/drawing/2014/main" val="2874802425"/>
                    </a:ext>
                  </a:extLst>
                </a:gridCol>
              </a:tblGrid>
              <a:tr h="303873">
                <a:tc>
                  <a:txBody>
                    <a:bodyPr/>
                    <a:lstStyle/>
                    <a:p>
                      <a:r>
                        <a:rPr lang="en-GB" sz="1100">
                          <a:solidFill>
                            <a:schemeClr val="tx1"/>
                          </a:solidFill>
                        </a:rPr>
                        <a:t>Date</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6">
                        <a:lumMod val="60000"/>
                        <a:lumOff val="40000"/>
                      </a:schemeClr>
                    </a:solidFill>
                  </a:tcPr>
                </a:tc>
                <a:tc>
                  <a:txBody>
                    <a:bodyPr/>
                    <a:lstStyle/>
                    <a:p>
                      <a:r>
                        <a:rPr lang="en-GB" sz="1100">
                          <a:solidFill>
                            <a:schemeClr val="tx1"/>
                          </a:solidFill>
                        </a:rPr>
                        <a:t>Workshop Details</a:t>
                      </a:r>
                    </a:p>
                  </a:txBody>
                  <a:tcPr>
                    <a:lnT w="12700" cap="flat" cmpd="sng" algn="ctr">
                      <a:solidFill>
                        <a:schemeClr val="tx1"/>
                      </a:solidFill>
                      <a:prstDash val="solid"/>
                      <a:round/>
                      <a:headEnd type="none" w="med" len="med"/>
                      <a:tailEnd type="none" w="med" len="med"/>
                    </a:lnT>
                    <a:solidFill>
                      <a:schemeClr val="accent6">
                        <a:lumMod val="60000"/>
                        <a:lumOff val="40000"/>
                      </a:schemeClr>
                    </a:solidFill>
                  </a:tcPr>
                </a:tc>
                <a:tc>
                  <a:txBody>
                    <a:bodyPr/>
                    <a:lstStyle/>
                    <a:p>
                      <a:r>
                        <a:rPr lang="en-GB" sz="1100">
                          <a:solidFill>
                            <a:schemeClr val="tx1"/>
                          </a:solidFill>
                        </a:rPr>
                        <a:t>Location</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6">
                        <a:lumMod val="60000"/>
                        <a:lumOff val="40000"/>
                      </a:schemeClr>
                    </a:solidFill>
                  </a:tcPr>
                </a:tc>
                <a:extLst>
                  <a:ext uri="{0D108BD9-81ED-4DB2-BD59-A6C34878D82A}">
                    <a16:rowId xmlns:a16="http://schemas.microsoft.com/office/drawing/2014/main" val="1763520007"/>
                  </a:ext>
                </a:extLst>
              </a:tr>
              <a:tr h="814139">
                <a:tc>
                  <a:txBody>
                    <a:bodyPr/>
                    <a:lstStyle/>
                    <a:p>
                      <a:r>
                        <a:rPr lang="en-GB" sz="1100" b="0" i="0" kern="1200">
                          <a:solidFill>
                            <a:schemeClr val="dk1"/>
                          </a:solidFill>
                          <a:effectLst/>
                          <a:latin typeface="+mn-lt"/>
                          <a:ea typeface="+mn-ea"/>
                          <a:cs typeface="+mn-cs"/>
                        </a:rPr>
                        <a:t>13</a:t>
                      </a:r>
                      <a:r>
                        <a:rPr lang="en-GB" sz="1100" b="0" i="0" kern="1200" baseline="30000">
                          <a:solidFill>
                            <a:schemeClr val="dk1"/>
                          </a:solidFill>
                          <a:effectLst/>
                          <a:latin typeface="+mn-lt"/>
                          <a:ea typeface="+mn-ea"/>
                          <a:cs typeface="+mn-cs"/>
                        </a:rPr>
                        <a:t>th</a:t>
                      </a:r>
                      <a:r>
                        <a:rPr lang="en-GB" sz="1100" b="0" i="0" kern="1200">
                          <a:solidFill>
                            <a:schemeClr val="dk1"/>
                          </a:solidFill>
                          <a:effectLst/>
                          <a:latin typeface="+mn-lt"/>
                          <a:ea typeface="+mn-ea"/>
                          <a:cs typeface="+mn-cs"/>
                        </a:rPr>
                        <a:t> October 2026</a:t>
                      </a:r>
                    </a:p>
                    <a:p>
                      <a:r>
                        <a:rPr lang="en-GB" sz="1100" b="0" i="0" kern="1200">
                          <a:solidFill>
                            <a:schemeClr val="dk1"/>
                          </a:solidFill>
                          <a:effectLst/>
                          <a:latin typeface="+mn-lt"/>
                          <a:ea typeface="+mn-ea"/>
                          <a:cs typeface="+mn-cs"/>
                        </a:rPr>
                        <a:t>(10am - 1pm)</a:t>
                      </a:r>
                    </a:p>
                  </a:txBody>
                  <a:tcPr>
                    <a:lnL w="12700" cap="flat" cmpd="sng" algn="ctr">
                      <a:solidFill>
                        <a:schemeClr val="tx1"/>
                      </a:solidFill>
                      <a:prstDash val="solid"/>
                      <a:round/>
                      <a:headEnd type="none" w="med" len="med"/>
                      <a:tailEnd type="none" w="med" len="med"/>
                    </a:lnL>
                  </a:tcPr>
                </a:tc>
                <a:tc>
                  <a:txBody>
                    <a:bodyPr/>
                    <a:lstStyle/>
                    <a:p>
                      <a:r>
                        <a:rPr lang="en-GB" sz="1100" b="1" i="0" kern="1200">
                          <a:solidFill>
                            <a:schemeClr val="dk1"/>
                          </a:solidFill>
                          <a:effectLst/>
                          <a:latin typeface="+mn-lt"/>
                          <a:ea typeface="+mn-ea"/>
                          <a:cs typeface="+mn-cs"/>
                        </a:rPr>
                        <a:t>Workshop 1: Introduction and Welcome / M4C Introduction</a:t>
                      </a:r>
                      <a:endParaRPr lang="en-GB" sz="1100" b="0" i="0" kern="1200">
                        <a:solidFill>
                          <a:schemeClr val="dk1"/>
                        </a:solidFill>
                        <a:effectLst/>
                        <a:latin typeface="+mn-lt"/>
                        <a:ea typeface="+mn-ea"/>
                        <a:cs typeface="+mn-cs"/>
                      </a:endParaRPr>
                    </a:p>
                    <a:p>
                      <a:r>
                        <a:rPr lang="en-GB" sz="1100" b="0" i="0" kern="1200">
                          <a:solidFill>
                            <a:schemeClr val="dk1"/>
                          </a:solidFill>
                          <a:effectLst/>
                          <a:latin typeface="+mn-lt"/>
                          <a:ea typeface="+mn-ea"/>
                          <a:cs typeface="+mn-cs"/>
                        </a:rPr>
                        <a:t>A chance for new PGRs to meet one-another and hear from staff from across the university about services for PGRs</a:t>
                      </a:r>
                    </a:p>
                  </a:txBody>
                  <a:tcPr/>
                </a:tc>
                <a:tc>
                  <a:txBody>
                    <a:bodyPr/>
                    <a:lstStyle/>
                    <a:p>
                      <a:r>
                        <a:rPr lang="en-GB" sz="1100" b="0" i="0" kern="1200">
                          <a:solidFill>
                            <a:schemeClr val="dk1"/>
                          </a:solidFill>
                          <a:effectLst/>
                          <a:latin typeface="+mn-lt"/>
                          <a:ea typeface="+mn-ea"/>
                          <a:cs typeface="+mn-cs"/>
                        </a:rPr>
                        <a:t>Wolfson Research Exchange, The Library</a:t>
                      </a:r>
                      <a:endParaRPr lang="en-GB" sz="110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71183809"/>
                  </a:ext>
                </a:extLst>
              </a:tr>
              <a:tr h="796705">
                <a:tc>
                  <a:txBody>
                    <a:bodyPr/>
                    <a:lstStyle/>
                    <a:p>
                      <a:r>
                        <a:rPr lang="en-GB" sz="1100" b="0" i="0" kern="1200">
                          <a:solidFill>
                            <a:schemeClr val="dk1"/>
                          </a:solidFill>
                          <a:effectLst/>
                          <a:latin typeface="+mn-lt"/>
                          <a:ea typeface="+mn-ea"/>
                          <a:cs typeface="+mn-cs"/>
                        </a:rPr>
                        <a:t>20</a:t>
                      </a:r>
                      <a:r>
                        <a:rPr lang="en-GB" sz="1100" b="0" i="0" kern="1200" baseline="30000">
                          <a:solidFill>
                            <a:schemeClr val="dk1"/>
                          </a:solidFill>
                          <a:effectLst/>
                          <a:latin typeface="+mn-lt"/>
                          <a:ea typeface="+mn-ea"/>
                          <a:cs typeface="+mn-cs"/>
                        </a:rPr>
                        <a:t>th</a:t>
                      </a:r>
                      <a:r>
                        <a:rPr lang="en-GB" sz="1100" b="0" i="0" kern="1200">
                          <a:solidFill>
                            <a:schemeClr val="dk1"/>
                          </a:solidFill>
                          <a:effectLst/>
                          <a:latin typeface="+mn-lt"/>
                          <a:ea typeface="+mn-ea"/>
                          <a:cs typeface="+mn-cs"/>
                        </a:rPr>
                        <a:t> October 2026</a:t>
                      </a:r>
                    </a:p>
                    <a:p>
                      <a:r>
                        <a:rPr lang="en-GB" sz="1100" b="0" i="0" kern="1200">
                          <a:solidFill>
                            <a:schemeClr val="dk1"/>
                          </a:solidFill>
                          <a:effectLst/>
                          <a:latin typeface="+mn-lt"/>
                          <a:ea typeface="+mn-ea"/>
                          <a:cs typeface="+mn-cs"/>
                        </a:rPr>
                        <a:t>(11am - 1pm)</a:t>
                      </a:r>
                    </a:p>
                    <a:p>
                      <a:endParaRPr lang="en-GB" sz="1100"/>
                    </a:p>
                  </a:txBody>
                  <a:tcPr>
                    <a:lnL w="12700" cap="flat" cmpd="sng" algn="ctr">
                      <a:solidFill>
                        <a:schemeClr val="tx1"/>
                      </a:solidFill>
                      <a:prstDash val="solid"/>
                      <a:round/>
                      <a:headEnd type="none" w="med" len="med"/>
                      <a:tailEnd type="none" w="med" len="med"/>
                    </a:lnL>
                  </a:tcPr>
                </a:tc>
                <a:tc>
                  <a:txBody>
                    <a:bodyPr/>
                    <a:lstStyle/>
                    <a:p>
                      <a:r>
                        <a:rPr lang="en-GB" sz="1100" b="1" i="0" kern="1200">
                          <a:solidFill>
                            <a:schemeClr val="dk1"/>
                          </a:solidFill>
                          <a:effectLst/>
                          <a:latin typeface="+mn-lt"/>
                          <a:ea typeface="+mn-ea"/>
                          <a:cs typeface="+mn-cs"/>
                        </a:rPr>
                        <a:t>Workshop 2: Thriving in your PhD</a:t>
                      </a:r>
                      <a:endParaRPr lang="en-GB" sz="1100" b="0" i="0" kern="1200">
                        <a:solidFill>
                          <a:schemeClr val="dk1"/>
                        </a:solidFill>
                        <a:effectLst/>
                        <a:latin typeface="+mn-lt"/>
                        <a:ea typeface="+mn-ea"/>
                        <a:cs typeface="+mn-cs"/>
                      </a:endParaRPr>
                    </a:p>
                    <a:p>
                      <a:r>
                        <a:rPr lang="en-GB" sz="1100" b="0" i="0" kern="1200">
                          <a:solidFill>
                            <a:schemeClr val="dk1"/>
                          </a:solidFill>
                          <a:effectLst/>
                          <a:latin typeface="+mn-lt"/>
                          <a:ea typeface="+mn-ea"/>
                          <a:cs typeface="+mn-cs"/>
                        </a:rPr>
                        <a:t>This session will be led by </a:t>
                      </a:r>
                      <a:r>
                        <a:rPr lang="en-GB" sz="1100" b="0" i="0" kern="1200">
                          <a:solidFill>
                            <a:schemeClr val="dk1"/>
                          </a:solidFill>
                          <a:effectLst/>
                          <a:latin typeface="+mn-lt"/>
                          <a:ea typeface="+mn-ea"/>
                          <a:cs typeface="+mn-cs"/>
                          <a:hlinkClick r:id="rId2"/>
                        </a:rPr>
                        <a:t>Professor </a:t>
                      </a:r>
                      <a:r>
                        <a:rPr lang="en-GB" sz="1100" b="0" i="0" kern="1200">
                          <a:solidFill>
                            <a:schemeClr val="dk1"/>
                          </a:solidFill>
                          <a:effectLst/>
                          <a:latin typeface="+mn-lt"/>
                          <a:ea typeface="+mn-ea"/>
                          <a:cs typeface="+mn-cs"/>
                          <a:hlinkClick r:id="rId3"/>
                        </a:rPr>
                        <a:t>Anne Gerritsen</a:t>
                      </a:r>
                      <a:r>
                        <a:rPr lang="en-GB" sz="1100" b="0" i="0" kern="1200">
                          <a:solidFill>
                            <a:schemeClr val="dk1"/>
                          </a:solidFill>
                          <a:effectLst/>
                          <a:latin typeface="+mn-lt"/>
                          <a:ea typeface="+mn-ea"/>
                          <a:cs typeface="+mn-cs"/>
                        </a:rPr>
                        <a:t> and our two </a:t>
                      </a:r>
                      <a:r>
                        <a:rPr lang="en-GB" sz="1100" b="0" i="0" kern="1200">
                          <a:solidFill>
                            <a:schemeClr val="dk1"/>
                          </a:solidFill>
                          <a:effectLst/>
                          <a:latin typeface="+mn-lt"/>
                          <a:ea typeface="+mn-ea"/>
                          <a:cs typeface="+mn-cs"/>
                          <a:hlinkClick r:id="rId4"/>
                        </a:rPr>
                        <a:t>CADRE facilitators </a:t>
                      </a:r>
                      <a:r>
                        <a:rPr lang="en-GB" sz="1100" b="0" i="0" kern="1200">
                          <a:solidFill>
                            <a:schemeClr val="dk1"/>
                          </a:solidFill>
                          <a:effectLst/>
                          <a:latin typeface="+mn-lt"/>
                          <a:ea typeface="+mn-ea"/>
                          <a:cs typeface="+mn-cs"/>
                        </a:rPr>
                        <a:t>who will give you the inside track on getting through the next 3.5 years.</a:t>
                      </a:r>
                    </a:p>
                    <a:p>
                      <a:endParaRPr lang="en-GB" sz="110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100" b="0" i="0" kern="1200">
                          <a:solidFill>
                            <a:schemeClr val="dk1"/>
                          </a:solidFill>
                          <a:effectLst/>
                          <a:latin typeface="+mn-lt"/>
                          <a:ea typeface="+mn-ea"/>
                          <a:cs typeface="+mn-cs"/>
                        </a:rPr>
                        <a:t>Wolfson Research Exchange, The Library</a:t>
                      </a:r>
                      <a:endParaRPr lang="en-GB" sz="1100"/>
                    </a:p>
                    <a:p>
                      <a:endParaRPr lang="en-GB" sz="110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997859683"/>
                  </a:ext>
                </a:extLst>
              </a:tr>
              <a:tr h="724278">
                <a:tc>
                  <a:txBody>
                    <a:bodyPr/>
                    <a:lstStyle/>
                    <a:p>
                      <a:r>
                        <a:rPr lang="en-GB" sz="1100" b="0" i="0" kern="1200">
                          <a:solidFill>
                            <a:schemeClr val="dk1"/>
                          </a:solidFill>
                          <a:effectLst/>
                          <a:latin typeface="+mn-lt"/>
                          <a:ea typeface="+mn-ea"/>
                          <a:cs typeface="+mn-cs"/>
                        </a:rPr>
                        <a:t>3</a:t>
                      </a:r>
                      <a:r>
                        <a:rPr lang="en-GB" sz="1100" b="0" i="0" kern="1200" baseline="30000">
                          <a:solidFill>
                            <a:schemeClr val="dk1"/>
                          </a:solidFill>
                          <a:effectLst/>
                          <a:latin typeface="+mn-lt"/>
                          <a:ea typeface="+mn-ea"/>
                          <a:cs typeface="+mn-cs"/>
                        </a:rPr>
                        <a:t>rd</a:t>
                      </a:r>
                      <a:r>
                        <a:rPr lang="en-GB" sz="1100" b="0" i="0" kern="1200">
                          <a:solidFill>
                            <a:schemeClr val="dk1"/>
                          </a:solidFill>
                          <a:effectLst/>
                          <a:latin typeface="+mn-lt"/>
                          <a:ea typeface="+mn-ea"/>
                          <a:cs typeface="+mn-cs"/>
                        </a:rPr>
                        <a:t> November 2026</a:t>
                      </a:r>
                    </a:p>
                    <a:p>
                      <a:r>
                        <a:rPr lang="en-GB" sz="1100" b="0" i="0" kern="1200">
                          <a:solidFill>
                            <a:schemeClr val="dk1"/>
                          </a:solidFill>
                          <a:effectLst/>
                          <a:latin typeface="+mn-lt"/>
                          <a:ea typeface="+mn-ea"/>
                          <a:cs typeface="+mn-cs"/>
                        </a:rPr>
                        <a:t>(11am - 1pm)</a:t>
                      </a:r>
                    </a:p>
                    <a:p>
                      <a:endParaRPr lang="en-GB" sz="1100"/>
                    </a:p>
                  </a:txBody>
                  <a:tcPr>
                    <a:lnL w="12700" cap="flat" cmpd="sng" algn="ctr">
                      <a:solidFill>
                        <a:schemeClr val="tx1"/>
                      </a:solidFill>
                      <a:prstDash val="solid"/>
                      <a:round/>
                      <a:headEnd type="none" w="med" len="med"/>
                      <a:tailEnd type="none" w="med" len="med"/>
                    </a:lnL>
                  </a:tcPr>
                </a:tc>
                <a:tc>
                  <a:txBody>
                    <a:bodyPr/>
                    <a:lstStyle/>
                    <a:p>
                      <a:r>
                        <a:rPr lang="en-GB" sz="1100" b="1" i="0" kern="1200">
                          <a:solidFill>
                            <a:schemeClr val="dk1"/>
                          </a:solidFill>
                          <a:effectLst/>
                          <a:latin typeface="+mn-lt"/>
                          <a:ea typeface="+mn-ea"/>
                          <a:cs typeface="+mn-cs"/>
                        </a:rPr>
                        <a:t>Workshop 3: Locating Sources</a:t>
                      </a:r>
                      <a:endParaRPr lang="en-GB" sz="1100" b="0" i="0" kern="1200">
                        <a:solidFill>
                          <a:schemeClr val="dk1"/>
                        </a:solidFill>
                        <a:effectLst/>
                        <a:latin typeface="+mn-lt"/>
                        <a:ea typeface="+mn-ea"/>
                        <a:cs typeface="+mn-cs"/>
                      </a:endParaRPr>
                    </a:p>
                    <a:p>
                      <a:r>
                        <a:rPr lang="en-GB" sz="1100" b="0" i="0" kern="1200">
                          <a:solidFill>
                            <a:schemeClr val="dk1"/>
                          </a:solidFill>
                          <a:effectLst/>
                          <a:latin typeface="+mn-lt"/>
                          <a:ea typeface="+mn-ea"/>
                          <a:cs typeface="+mn-cs"/>
                        </a:rPr>
                        <a:t>Led by academic support librarians, archivists, and current academics who will share their expertise in terms of accessing and using primary source material.</a:t>
                      </a:r>
                    </a:p>
                    <a:p>
                      <a:endParaRPr lang="en-GB" sz="110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100" b="0" i="0" kern="1200">
                          <a:solidFill>
                            <a:schemeClr val="dk1"/>
                          </a:solidFill>
                          <a:effectLst/>
                          <a:latin typeface="+mn-lt"/>
                          <a:ea typeface="+mn-ea"/>
                          <a:cs typeface="+mn-cs"/>
                        </a:rPr>
                        <a:t>Wolfson Research Exchange, The Library</a:t>
                      </a:r>
                      <a:endParaRPr lang="en-GB" sz="1100"/>
                    </a:p>
                    <a:p>
                      <a:endParaRPr lang="en-GB" sz="110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88781572"/>
                  </a:ext>
                </a:extLst>
              </a:tr>
              <a:tr h="303873">
                <a:tc>
                  <a:txBody>
                    <a:bodyPr/>
                    <a:lstStyle/>
                    <a:p>
                      <a:r>
                        <a:rPr lang="en-GB" sz="1100"/>
                        <a:t>17</a:t>
                      </a:r>
                      <a:r>
                        <a:rPr lang="en-GB" sz="1100" baseline="30000"/>
                        <a:t>th</a:t>
                      </a:r>
                      <a:r>
                        <a:rPr lang="en-GB" sz="1100"/>
                        <a:t> November 2026 (11am-1pm)</a:t>
                      </a:r>
                    </a:p>
                  </a:txBody>
                  <a:tcPr>
                    <a:lnL w="12700" cap="flat" cmpd="sng" algn="ctr">
                      <a:solidFill>
                        <a:schemeClr val="tx1"/>
                      </a:solidFill>
                      <a:prstDash val="solid"/>
                      <a:round/>
                      <a:headEnd type="none" w="med" len="med"/>
                      <a:tailEnd type="none" w="med" len="med"/>
                    </a:ln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100" b="1" i="0" kern="1200">
                          <a:solidFill>
                            <a:schemeClr val="dk1"/>
                          </a:solidFill>
                          <a:effectLst/>
                          <a:latin typeface="+mn-lt"/>
                          <a:ea typeface="+mn-ea"/>
                          <a:cs typeface="+mn-cs"/>
                        </a:rPr>
                        <a:t>Workshop 4: Presenting Papers and Attending Conferences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100" b="0" i="0" kern="1200">
                          <a:solidFill>
                            <a:schemeClr val="dk1"/>
                          </a:solidFill>
                          <a:effectLst/>
                          <a:latin typeface="+mn-lt"/>
                          <a:ea typeface="+mn-ea"/>
                          <a:cs typeface="+mn-cs"/>
                        </a:rPr>
                        <a:t>This session will cover how to successfully present papers and discuss the realities of attending conferences as a PGR. This will be facilitated by colleagues in the </a:t>
                      </a:r>
                      <a:r>
                        <a:rPr lang="en-GB" sz="1100" b="0" i="0" kern="1200">
                          <a:solidFill>
                            <a:schemeClr val="dk1"/>
                          </a:solidFill>
                          <a:effectLst/>
                          <a:latin typeface="+mn-lt"/>
                          <a:ea typeface="+mn-ea"/>
                          <a:cs typeface="+mn-cs"/>
                          <a:hlinkClick r:id="rId5"/>
                        </a:rPr>
                        <a:t>Doctoral College. </a:t>
                      </a:r>
                      <a:r>
                        <a:rPr lang="en-GB" sz="1100" b="0" i="0" kern="1200">
                          <a:solidFill>
                            <a:schemeClr val="dk1"/>
                          </a:solidFill>
                          <a:effectLst/>
                          <a:latin typeface="+mn-lt"/>
                          <a:ea typeface="+mn-ea"/>
                          <a:cs typeface="+mn-cs"/>
                        </a:rPr>
                        <a:t> Research Development team and PGRs who have been conference organisers sharing their experiences.</a:t>
                      </a:r>
                    </a:p>
                    <a:p>
                      <a:endParaRPr lang="en-GB" sz="110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100" b="0" i="0" kern="1200">
                          <a:solidFill>
                            <a:schemeClr val="dk1"/>
                          </a:solidFill>
                          <a:effectLst/>
                          <a:latin typeface="+mn-lt"/>
                          <a:ea typeface="+mn-ea"/>
                          <a:cs typeface="+mn-cs"/>
                        </a:rPr>
                        <a:t>Wolfson Research Exchange, The Library</a:t>
                      </a:r>
                      <a:endParaRPr lang="en-GB" sz="1100"/>
                    </a:p>
                    <a:p>
                      <a:endParaRPr lang="en-GB" sz="110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223159342"/>
                  </a:ext>
                </a:extLst>
              </a:tr>
              <a:tr h="303873">
                <a:tc>
                  <a:txBody>
                    <a:bodyPr/>
                    <a:lstStyle/>
                    <a:p>
                      <a:r>
                        <a:rPr lang="en-GB" sz="1100"/>
                        <a:t>1</a:t>
                      </a:r>
                      <a:r>
                        <a:rPr lang="en-GB" sz="1100" baseline="30000"/>
                        <a:t>st</a:t>
                      </a:r>
                      <a:r>
                        <a:rPr lang="en-GB" sz="1100"/>
                        <a:t> December 2026 (11am-1pm)</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r>
                        <a:rPr lang="en-GB" sz="1100" b="1" i="0" kern="1200">
                          <a:solidFill>
                            <a:schemeClr val="dk1"/>
                          </a:solidFill>
                          <a:effectLst/>
                          <a:latin typeface="+mn-lt"/>
                          <a:ea typeface="+mn-ea"/>
                          <a:cs typeface="+mn-cs"/>
                        </a:rPr>
                        <a:t>Workshop 5: Wellbeing, Community and Work Life Balance</a:t>
                      </a:r>
                    </a:p>
                    <a:p>
                      <a:r>
                        <a:rPr lang="en-GB" sz="1100" b="0" i="0" kern="1200">
                          <a:solidFill>
                            <a:schemeClr val="dk1"/>
                          </a:solidFill>
                          <a:effectLst/>
                          <a:latin typeface="+mn-lt"/>
                          <a:ea typeface="+mn-ea"/>
                          <a:cs typeface="+mn-cs"/>
                        </a:rPr>
                        <a:t>This session focuses on mental wellbeing for PGRs. It provides a space to identify issues PGRs face and to share tips on how to stay well across the period of the PhD. The session will be led by members of the university's </a:t>
                      </a:r>
                      <a:r>
                        <a:rPr lang="en-GB" sz="1100" b="0" i="0" kern="1200">
                          <a:solidFill>
                            <a:schemeClr val="dk1"/>
                          </a:solidFill>
                          <a:effectLst/>
                          <a:latin typeface="+mn-lt"/>
                          <a:ea typeface="+mn-ea"/>
                          <a:cs typeface="+mn-cs"/>
                          <a:hlinkClick r:id="rId6"/>
                        </a:rPr>
                        <a:t>Wellbeing </a:t>
                      </a:r>
                      <a:r>
                        <a:rPr lang="en-GB" sz="1100" b="0" i="0" kern="1200">
                          <a:solidFill>
                            <a:schemeClr val="dk1"/>
                          </a:solidFill>
                          <a:effectLst/>
                          <a:latin typeface="+mn-lt"/>
                          <a:ea typeface="+mn-ea"/>
                          <a:cs typeface="+mn-cs"/>
                        </a:rPr>
                        <a:t>team, Together At Warwick, </a:t>
                      </a:r>
                      <a:r>
                        <a:rPr lang="en-GB" sz="1100" b="0" i="0" kern="1200">
                          <a:solidFill>
                            <a:schemeClr val="dk1"/>
                          </a:solidFill>
                          <a:effectLst/>
                          <a:latin typeface="+mn-lt"/>
                          <a:ea typeface="+mn-ea"/>
                          <a:cs typeface="+mn-cs"/>
                          <a:hlinkClick r:id="rId7"/>
                        </a:rPr>
                        <a:t>Warwick Sport</a:t>
                      </a:r>
                      <a:r>
                        <a:rPr lang="en-GB" sz="1100" b="0" i="0" kern="1200">
                          <a:solidFill>
                            <a:schemeClr val="dk1"/>
                          </a:solidFill>
                          <a:effectLst/>
                          <a:latin typeface="+mn-lt"/>
                          <a:ea typeface="+mn-ea"/>
                          <a:cs typeface="+mn-cs"/>
                        </a:rPr>
                        <a:t> and the IATL Understanding Wellbeing project</a:t>
                      </a:r>
                    </a:p>
                  </a:txBody>
                  <a:tcPr>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100" b="0" i="0" kern="1200">
                          <a:solidFill>
                            <a:schemeClr val="dk1"/>
                          </a:solidFill>
                          <a:effectLst/>
                          <a:latin typeface="+mn-lt"/>
                          <a:ea typeface="+mn-ea"/>
                          <a:cs typeface="+mn-cs"/>
                        </a:rPr>
                        <a:t>Wolfson Research Exchange, The Library</a:t>
                      </a:r>
                      <a:endParaRPr lang="en-GB" sz="1100"/>
                    </a:p>
                    <a:p>
                      <a:endParaRPr lang="en-GB" sz="110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65041769"/>
                  </a:ext>
                </a:extLst>
              </a:tr>
            </a:tbl>
          </a:graphicData>
        </a:graphic>
      </p:graphicFrame>
    </p:spTree>
    <p:extLst>
      <p:ext uri="{BB962C8B-B14F-4D97-AF65-F5344CB8AC3E}">
        <p14:creationId xmlns:p14="http://schemas.microsoft.com/office/powerpoint/2010/main" val="1760282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3CB52-5E6B-2F22-E9E0-BAF42AC25E0B}"/>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ADD60AD3-F483-08D3-1FA2-B5819D5CA9DB}"/>
              </a:ext>
            </a:extLst>
          </p:cNvPr>
          <p:cNvSpPr txBox="1">
            <a:spLocks/>
          </p:cNvSpPr>
          <p:nvPr/>
        </p:nvSpPr>
        <p:spPr>
          <a:xfrm>
            <a:off x="1898800" y="241426"/>
            <a:ext cx="8394401" cy="1197059"/>
          </a:xfrm>
          <a:prstGeom prst="rect">
            <a:avLst/>
          </a:prstGeom>
          <a:ln>
            <a:solidFill>
              <a:schemeClr val="tx1"/>
            </a:solidFill>
          </a:ln>
        </p:spPr>
        <p:txBody>
          <a:bodyPr vert="horz" wrap="square" lIns="0" tIns="0" rIns="0" bIns="0" rtlCol="0" anchor="t">
            <a:spAutoFit/>
          </a:bodyPr>
          <a:lstStyle>
            <a:lvl1pPr algn="l" defTabSz="685800" rtl="0" eaLnBrk="1" latinLnBrk="0" hangingPunct="1">
              <a:lnSpc>
                <a:spcPct val="80000"/>
              </a:lnSpc>
              <a:spcBef>
                <a:spcPct val="0"/>
              </a:spcBef>
              <a:buNone/>
              <a:defRPr sz="2250" b="1" i="0" kern="1200">
                <a:solidFill>
                  <a:schemeClr val="tx1"/>
                </a:solidFill>
                <a:latin typeface="Aptos" panose="020B0004020202020204" pitchFamily="34" charset="0"/>
                <a:ea typeface="+mj-ea"/>
                <a:cs typeface="Calibri" panose="020F0502020204030204" pitchFamily="34" charset="0"/>
              </a:defRPr>
            </a:lvl1pPr>
          </a:lstStyle>
          <a:p>
            <a:pPr algn="ctr"/>
            <a:endParaRPr lang="en-GB" sz="3200"/>
          </a:p>
          <a:p>
            <a:pPr algn="ctr"/>
            <a:r>
              <a:rPr lang="en-GB" sz="3200"/>
              <a:t>CADRE Workshops Term 2</a:t>
            </a:r>
            <a:br>
              <a:rPr lang="en-GB" sz="3200"/>
            </a:br>
            <a:endParaRPr lang="en-GB" sz="3200"/>
          </a:p>
        </p:txBody>
      </p:sp>
      <p:graphicFrame>
        <p:nvGraphicFramePr>
          <p:cNvPr id="2" name="Table 1">
            <a:extLst>
              <a:ext uri="{FF2B5EF4-FFF2-40B4-BE49-F238E27FC236}">
                <a16:creationId xmlns:a16="http://schemas.microsoft.com/office/drawing/2014/main" id="{81E21A83-2FD7-7C6A-423F-ADD084ED037F}"/>
              </a:ext>
            </a:extLst>
          </p:cNvPr>
          <p:cNvGraphicFramePr>
            <a:graphicFrameLocks noGrp="1"/>
          </p:cNvGraphicFramePr>
          <p:nvPr/>
        </p:nvGraphicFramePr>
        <p:xfrm>
          <a:off x="2033801" y="1670456"/>
          <a:ext cx="8147817" cy="4368357"/>
        </p:xfrm>
        <a:graphic>
          <a:graphicData uri="http://schemas.openxmlformats.org/drawingml/2006/table">
            <a:tbl>
              <a:tblPr firstRow="1" bandRow="1">
                <a:tableStyleId>{93296810-A885-4BE3-A3E7-6D5BEEA58F35}</a:tableStyleId>
              </a:tblPr>
              <a:tblGrid>
                <a:gridCol w="1409535">
                  <a:extLst>
                    <a:ext uri="{9D8B030D-6E8A-4147-A177-3AD203B41FA5}">
                      <a16:colId xmlns:a16="http://schemas.microsoft.com/office/drawing/2014/main" val="3107655507"/>
                    </a:ext>
                  </a:extLst>
                </a:gridCol>
                <a:gridCol w="5253625">
                  <a:extLst>
                    <a:ext uri="{9D8B030D-6E8A-4147-A177-3AD203B41FA5}">
                      <a16:colId xmlns:a16="http://schemas.microsoft.com/office/drawing/2014/main" val="4239529052"/>
                    </a:ext>
                  </a:extLst>
                </a:gridCol>
                <a:gridCol w="1484657">
                  <a:extLst>
                    <a:ext uri="{9D8B030D-6E8A-4147-A177-3AD203B41FA5}">
                      <a16:colId xmlns:a16="http://schemas.microsoft.com/office/drawing/2014/main" val="2874802425"/>
                    </a:ext>
                  </a:extLst>
                </a:gridCol>
              </a:tblGrid>
              <a:tr h="303873">
                <a:tc>
                  <a:txBody>
                    <a:bodyPr/>
                    <a:lstStyle/>
                    <a:p>
                      <a:r>
                        <a:rPr lang="en-GB" sz="1100">
                          <a:solidFill>
                            <a:schemeClr val="tx1"/>
                          </a:solidFill>
                        </a:rPr>
                        <a:t>Date</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6">
                        <a:lumMod val="60000"/>
                        <a:lumOff val="40000"/>
                      </a:schemeClr>
                    </a:solidFill>
                  </a:tcPr>
                </a:tc>
                <a:tc>
                  <a:txBody>
                    <a:bodyPr/>
                    <a:lstStyle/>
                    <a:p>
                      <a:r>
                        <a:rPr lang="en-GB" sz="1100">
                          <a:solidFill>
                            <a:schemeClr val="tx1"/>
                          </a:solidFill>
                        </a:rPr>
                        <a:t>Workshop Details</a:t>
                      </a:r>
                    </a:p>
                  </a:txBody>
                  <a:tcPr>
                    <a:lnT w="12700" cap="flat" cmpd="sng" algn="ctr">
                      <a:solidFill>
                        <a:schemeClr val="tx1"/>
                      </a:solidFill>
                      <a:prstDash val="solid"/>
                      <a:round/>
                      <a:headEnd type="none" w="med" len="med"/>
                      <a:tailEnd type="none" w="med" len="med"/>
                    </a:lnT>
                    <a:solidFill>
                      <a:schemeClr val="accent6">
                        <a:lumMod val="60000"/>
                        <a:lumOff val="40000"/>
                      </a:schemeClr>
                    </a:solidFill>
                  </a:tcPr>
                </a:tc>
                <a:tc>
                  <a:txBody>
                    <a:bodyPr/>
                    <a:lstStyle/>
                    <a:p>
                      <a:r>
                        <a:rPr lang="en-GB" sz="1100">
                          <a:solidFill>
                            <a:schemeClr val="tx1"/>
                          </a:solidFill>
                        </a:rPr>
                        <a:t>Location</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6">
                        <a:lumMod val="60000"/>
                        <a:lumOff val="40000"/>
                      </a:schemeClr>
                    </a:solidFill>
                  </a:tcPr>
                </a:tc>
                <a:extLst>
                  <a:ext uri="{0D108BD9-81ED-4DB2-BD59-A6C34878D82A}">
                    <a16:rowId xmlns:a16="http://schemas.microsoft.com/office/drawing/2014/main" val="1763520007"/>
                  </a:ext>
                </a:extLst>
              </a:tr>
              <a:tr h="81413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100" b="0" i="0" kern="1200">
                          <a:solidFill>
                            <a:schemeClr val="dk1"/>
                          </a:solidFill>
                          <a:effectLst/>
                          <a:latin typeface="+mn-lt"/>
                          <a:ea typeface="+mn-ea"/>
                          <a:cs typeface="+mn-cs"/>
                        </a:rPr>
                        <a:t>12</a:t>
                      </a:r>
                      <a:r>
                        <a:rPr lang="en-GB" sz="1100" b="0" i="0" kern="1200" baseline="30000">
                          <a:solidFill>
                            <a:schemeClr val="dk1"/>
                          </a:solidFill>
                          <a:effectLst/>
                          <a:latin typeface="+mn-lt"/>
                          <a:ea typeface="+mn-ea"/>
                          <a:cs typeface="+mn-cs"/>
                        </a:rPr>
                        <a:t>th</a:t>
                      </a:r>
                      <a:r>
                        <a:rPr lang="en-GB" sz="1100" b="0" i="0" kern="1200">
                          <a:solidFill>
                            <a:schemeClr val="dk1"/>
                          </a:solidFill>
                          <a:effectLst/>
                          <a:latin typeface="+mn-lt"/>
                          <a:ea typeface="+mn-ea"/>
                          <a:cs typeface="+mn-cs"/>
                        </a:rPr>
                        <a:t> January 2027 (11am - 1pm)</a:t>
                      </a:r>
                    </a:p>
                    <a:p>
                      <a:endParaRPr lang="en-GB" sz="1100" b="0" i="0" kern="120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tcPr>
                </a:tc>
                <a:tc>
                  <a:txBody>
                    <a:bodyPr/>
                    <a:lstStyle/>
                    <a:p>
                      <a:r>
                        <a:rPr lang="en-GB" sz="1100" b="1" i="0" kern="1200">
                          <a:solidFill>
                            <a:schemeClr val="dk1"/>
                          </a:solidFill>
                          <a:effectLst/>
                          <a:latin typeface="+mn-lt"/>
                          <a:ea typeface="+mn-ea"/>
                          <a:cs typeface="+mn-cs"/>
                        </a:rPr>
                        <a:t>Workshop 6: Impact and Public Engagement</a:t>
                      </a:r>
                    </a:p>
                    <a:p>
                      <a:r>
                        <a:rPr lang="en-GB" sz="1100" b="0" i="0" kern="1200">
                          <a:solidFill>
                            <a:schemeClr val="dk1"/>
                          </a:solidFill>
                          <a:effectLst/>
                          <a:latin typeface="+mn-lt"/>
                          <a:ea typeface="+mn-ea"/>
                          <a:cs typeface="+mn-cs"/>
                        </a:rPr>
                        <a:t>The word 'impact' is used a lot these days when discussing research outputs. This session addresses how to create, measure, and evaluate impact, and introduces attendees to ways in which they can get involved in public engagement activities.</a:t>
                      </a:r>
                      <a:endParaRPr lang="en-GB" sz="1100" b="1" i="0" kern="1200">
                        <a:solidFill>
                          <a:schemeClr val="dk1"/>
                        </a:solidFill>
                        <a:effectLst/>
                        <a:latin typeface="+mn-lt"/>
                        <a:ea typeface="+mn-ea"/>
                        <a:cs typeface="+mn-cs"/>
                      </a:endParaRPr>
                    </a:p>
                  </a:txBody>
                  <a:tcPr/>
                </a:tc>
                <a:tc>
                  <a:txBody>
                    <a:bodyPr/>
                    <a:lstStyle/>
                    <a:p>
                      <a:r>
                        <a:rPr lang="en-GB" sz="1100" b="0" i="0" kern="1200">
                          <a:solidFill>
                            <a:schemeClr val="dk1"/>
                          </a:solidFill>
                          <a:effectLst/>
                          <a:latin typeface="+mn-lt"/>
                          <a:ea typeface="+mn-ea"/>
                          <a:cs typeface="+mn-cs"/>
                        </a:rPr>
                        <a:t>Wolfson Research Exchange, The Library</a:t>
                      </a:r>
                      <a:endParaRPr lang="en-GB" sz="110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71183809"/>
                  </a:ext>
                </a:extLst>
              </a:tr>
              <a:tr h="796705">
                <a:tc>
                  <a:txBody>
                    <a:bodyPr/>
                    <a:lstStyle/>
                    <a:p>
                      <a:r>
                        <a:rPr lang="en-GB" sz="1100" b="0" i="0" kern="1200">
                          <a:solidFill>
                            <a:schemeClr val="dk1"/>
                          </a:solidFill>
                          <a:effectLst/>
                          <a:latin typeface="+mn-lt"/>
                          <a:ea typeface="+mn-ea"/>
                          <a:cs typeface="+mn-cs"/>
                        </a:rPr>
                        <a:t>26</a:t>
                      </a:r>
                      <a:r>
                        <a:rPr lang="en-GB" sz="1100" b="0" i="0" kern="1200" baseline="30000">
                          <a:solidFill>
                            <a:schemeClr val="dk1"/>
                          </a:solidFill>
                          <a:effectLst/>
                          <a:latin typeface="+mn-lt"/>
                          <a:ea typeface="+mn-ea"/>
                          <a:cs typeface="+mn-cs"/>
                        </a:rPr>
                        <a:t>th</a:t>
                      </a:r>
                      <a:r>
                        <a:rPr lang="en-GB" sz="1100" b="0" i="0" kern="1200">
                          <a:solidFill>
                            <a:schemeClr val="dk1"/>
                          </a:solidFill>
                          <a:effectLst/>
                          <a:latin typeface="+mn-lt"/>
                          <a:ea typeface="+mn-ea"/>
                          <a:cs typeface="+mn-cs"/>
                        </a:rPr>
                        <a:t> January 2027</a:t>
                      </a:r>
                    </a:p>
                    <a:p>
                      <a:r>
                        <a:rPr lang="en-GB" sz="1100" b="0" i="0" kern="1200">
                          <a:solidFill>
                            <a:schemeClr val="dk1"/>
                          </a:solidFill>
                          <a:effectLst/>
                          <a:latin typeface="+mn-lt"/>
                          <a:ea typeface="+mn-ea"/>
                          <a:cs typeface="+mn-cs"/>
                        </a:rPr>
                        <a:t>(11am - 1pm)</a:t>
                      </a:r>
                    </a:p>
                    <a:p>
                      <a:endParaRPr lang="en-GB" sz="1100"/>
                    </a:p>
                  </a:txBody>
                  <a:tcPr>
                    <a:lnL w="12700" cap="flat" cmpd="sng" algn="ctr">
                      <a:solidFill>
                        <a:schemeClr val="tx1"/>
                      </a:solidFill>
                      <a:prstDash val="solid"/>
                      <a:round/>
                      <a:headEnd type="none" w="med" len="med"/>
                      <a:tailEnd type="none" w="med" len="med"/>
                    </a:lnL>
                  </a:tcPr>
                </a:tc>
                <a:tc>
                  <a:txBody>
                    <a:bodyPr/>
                    <a:lstStyle/>
                    <a:p>
                      <a:r>
                        <a:rPr lang="en-GB" sz="1100" b="1" i="0" kern="1200">
                          <a:solidFill>
                            <a:schemeClr val="dk1"/>
                          </a:solidFill>
                          <a:effectLst/>
                          <a:latin typeface="+mn-lt"/>
                          <a:ea typeface="+mn-ea"/>
                          <a:cs typeface="+mn-cs"/>
                        </a:rPr>
                        <a:t>Workshop 7: Writing For Others and Getting Published</a:t>
                      </a:r>
                    </a:p>
                    <a:p>
                      <a:r>
                        <a:rPr lang="en-GB" sz="1100" b="0" i="0" kern="1200">
                          <a:solidFill>
                            <a:schemeClr val="dk1"/>
                          </a:solidFill>
                          <a:effectLst/>
                          <a:latin typeface="+mn-lt"/>
                          <a:ea typeface="+mn-ea"/>
                          <a:cs typeface="+mn-cs"/>
                        </a:rPr>
                        <a:t>Hear from academics and journal editors about how to get published as well as our CADRE Facilitators on their PGR publishing experience</a:t>
                      </a:r>
                      <a:endParaRPr lang="en-GB" sz="110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100" b="0" i="0" kern="1200">
                          <a:solidFill>
                            <a:schemeClr val="dk1"/>
                          </a:solidFill>
                          <a:effectLst/>
                          <a:latin typeface="+mn-lt"/>
                          <a:ea typeface="+mn-ea"/>
                          <a:cs typeface="+mn-cs"/>
                        </a:rPr>
                        <a:t>Wolfson Research Exchange, The Library</a:t>
                      </a:r>
                      <a:endParaRPr lang="en-GB" sz="1100"/>
                    </a:p>
                    <a:p>
                      <a:endParaRPr lang="en-GB" sz="110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997859683"/>
                  </a:ext>
                </a:extLst>
              </a:tr>
              <a:tr h="724278">
                <a:tc>
                  <a:txBody>
                    <a:bodyPr/>
                    <a:lstStyle/>
                    <a:p>
                      <a:r>
                        <a:rPr lang="en-GB" sz="1100" b="0" i="0" kern="1200">
                          <a:solidFill>
                            <a:schemeClr val="dk1"/>
                          </a:solidFill>
                          <a:effectLst/>
                          <a:latin typeface="+mn-lt"/>
                          <a:ea typeface="+mn-ea"/>
                          <a:cs typeface="+mn-cs"/>
                        </a:rPr>
                        <a:t>9</a:t>
                      </a:r>
                      <a:r>
                        <a:rPr lang="en-GB" sz="1100" b="0" i="0" kern="1200" baseline="30000">
                          <a:solidFill>
                            <a:schemeClr val="dk1"/>
                          </a:solidFill>
                          <a:effectLst/>
                          <a:latin typeface="+mn-lt"/>
                          <a:ea typeface="+mn-ea"/>
                          <a:cs typeface="+mn-cs"/>
                        </a:rPr>
                        <a:t>th</a:t>
                      </a:r>
                      <a:r>
                        <a:rPr lang="en-GB" sz="1100" b="0" i="0" kern="1200">
                          <a:solidFill>
                            <a:schemeClr val="dk1"/>
                          </a:solidFill>
                          <a:effectLst/>
                          <a:latin typeface="+mn-lt"/>
                          <a:ea typeface="+mn-ea"/>
                          <a:cs typeface="+mn-cs"/>
                        </a:rPr>
                        <a:t> February 2027</a:t>
                      </a:r>
                    </a:p>
                    <a:p>
                      <a:r>
                        <a:rPr lang="en-GB" sz="1100" b="0" i="0" kern="1200">
                          <a:solidFill>
                            <a:schemeClr val="dk1"/>
                          </a:solidFill>
                          <a:effectLst/>
                          <a:latin typeface="+mn-lt"/>
                          <a:ea typeface="+mn-ea"/>
                          <a:cs typeface="+mn-cs"/>
                        </a:rPr>
                        <a:t>(11am - 1pm)</a:t>
                      </a:r>
                    </a:p>
                    <a:p>
                      <a:endParaRPr lang="en-GB" sz="1100"/>
                    </a:p>
                  </a:txBody>
                  <a:tcPr>
                    <a:lnL w="12700" cap="flat" cmpd="sng" algn="ctr">
                      <a:solidFill>
                        <a:schemeClr val="tx1"/>
                      </a:solidFill>
                      <a:prstDash val="solid"/>
                      <a:round/>
                      <a:headEnd type="none" w="med" len="med"/>
                      <a:tailEnd type="none" w="med" len="med"/>
                    </a:lnL>
                  </a:tcPr>
                </a:tc>
                <a:tc>
                  <a:txBody>
                    <a:bodyPr/>
                    <a:lstStyle/>
                    <a:p>
                      <a:r>
                        <a:rPr lang="en-GB" sz="1100" b="1" i="0" kern="1200">
                          <a:solidFill>
                            <a:schemeClr val="dk1"/>
                          </a:solidFill>
                          <a:effectLst/>
                          <a:latin typeface="+mn-lt"/>
                          <a:ea typeface="+mn-ea"/>
                          <a:cs typeface="+mn-cs"/>
                        </a:rPr>
                        <a:t>Workshop 8: Completing Your PhD</a:t>
                      </a:r>
                    </a:p>
                    <a:p>
                      <a:r>
                        <a:rPr lang="en-GB" sz="1100" b="0" i="0" kern="1200">
                          <a:solidFill>
                            <a:schemeClr val="dk1"/>
                          </a:solidFill>
                          <a:effectLst/>
                          <a:latin typeface="+mn-lt"/>
                          <a:ea typeface="+mn-ea"/>
                          <a:cs typeface="+mn-cs"/>
                        </a:rPr>
                        <a:t>Hear about the process of completing your thesis: the last stages of writing up, submission, Viva, and corrections. This session will be led by our </a:t>
                      </a:r>
                      <a:r>
                        <a:rPr lang="en-GB" sz="1100" b="0" i="0" kern="1200">
                          <a:solidFill>
                            <a:schemeClr val="dk1"/>
                          </a:solidFill>
                          <a:effectLst/>
                          <a:latin typeface="+mn-lt"/>
                          <a:ea typeface="+mn-ea"/>
                          <a:cs typeface="+mn-cs"/>
                          <a:hlinkClick r:id="rId2"/>
                        </a:rPr>
                        <a:t>CADRE facilitators</a:t>
                      </a:r>
                      <a:r>
                        <a:rPr lang="en-GB" sz="1100" b="0" i="0" kern="1200">
                          <a:solidFill>
                            <a:schemeClr val="dk1"/>
                          </a:solidFill>
                          <a:effectLst/>
                          <a:latin typeface="+mn-lt"/>
                          <a:ea typeface="+mn-ea"/>
                          <a:cs typeface="+mn-cs"/>
                        </a:rPr>
                        <a:t> and our </a:t>
                      </a:r>
                      <a:r>
                        <a:rPr lang="en-GB" sz="1100" b="0" i="0" kern="1200">
                          <a:solidFill>
                            <a:schemeClr val="dk1"/>
                          </a:solidFill>
                          <a:effectLst/>
                          <a:latin typeface="+mn-lt"/>
                          <a:ea typeface="+mn-ea"/>
                          <a:cs typeface="+mn-cs"/>
                          <a:hlinkClick r:id="rId3"/>
                        </a:rPr>
                        <a:t>Doctoral College</a:t>
                      </a:r>
                      <a:r>
                        <a:rPr lang="en-GB" sz="1100" b="0" i="0" kern="1200">
                          <a:solidFill>
                            <a:schemeClr val="dk1"/>
                          </a:solidFill>
                          <a:effectLst/>
                          <a:latin typeface="+mn-lt"/>
                          <a:ea typeface="+mn-ea"/>
                          <a:cs typeface="+mn-cs"/>
                        </a:rPr>
                        <a:t> examinations team.</a:t>
                      </a:r>
                      <a:endParaRPr lang="en-GB" sz="110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100" b="0" i="0" kern="1200">
                          <a:solidFill>
                            <a:schemeClr val="dk1"/>
                          </a:solidFill>
                          <a:effectLst/>
                          <a:latin typeface="+mn-lt"/>
                          <a:ea typeface="+mn-ea"/>
                          <a:cs typeface="+mn-cs"/>
                        </a:rPr>
                        <a:t>Wolfson Research Exchange, The Library</a:t>
                      </a:r>
                      <a:endParaRPr lang="en-GB" sz="1100"/>
                    </a:p>
                    <a:p>
                      <a:endParaRPr lang="en-GB" sz="110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88781572"/>
                  </a:ext>
                </a:extLst>
              </a:tr>
              <a:tr h="303873">
                <a:tc>
                  <a:txBody>
                    <a:bodyPr/>
                    <a:lstStyle/>
                    <a:p>
                      <a:r>
                        <a:rPr lang="en-GB" sz="1100"/>
                        <a:t>23</a:t>
                      </a:r>
                      <a:r>
                        <a:rPr lang="en-GB" sz="1100" baseline="30000"/>
                        <a:t>rd</a:t>
                      </a:r>
                      <a:r>
                        <a:rPr lang="en-GB" sz="1100"/>
                        <a:t> February 2027 (11am-1pm)</a:t>
                      </a:r>
                    </a:p>
                  </a:txBody>
                  <a:tcPr>
                    <a:lnL w="12700" cap="flat" cmpd="sng" algn="ctr">
                      <a:solidFill>
                        <a:schemeClr val="tx1"/>
                      </a:solidFill>
                      <a:prstDash val="solid"/>
                      <a:round/>
                      <a:headEnd type="none" w="med" len="med"/>
                      <a:tailEnd type="none" w="med" len="med"/>
                    </a:ln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100" b="1" i="0" kern="1200">
                          <a:solidFill>
                            <a:schemeClr val="dk1"/>
                          </a:solidFill>
                          <a:effectLst/>
                          <a:latin typeface="+mn-lt"/>
                          <a:ea typeface="+mn-ea"/>
                          <a:cs typeface="+mn-cs"/>
                        </a:rPr>
                        <a:t>Workshop 9: Careers Outside Academia</a:t>
                      </a:r>
                      <a:endParaRPr lang="en-GB" sz="1100" b="0" i="0" kern="1200">
                        <a:solidFill>
                          <a:schemeClr val="dk1"/>
                        </a:solidFill>
                        <a:effectLst/>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GB" sz="1100" b="0" i="0" kern="1200">
                          <a:solidFill>
                            <a:schemeClr val="dk1"/>
                          </a:solidFill>
                          <a:effectLst/>
                          <a:latin typeface="+mn-lt"/>
                          <a:ea typeface="+mn-ea"/>
                          <a:cs typeface="+mn-cs"/>
                        </a:rPr>
                        <a:t>Of course, academia isn't the only option after a PhD. This session provides guidance on moving into sectors inside of and outside the university and will include contributions from recently graduated Arts PGRs, and our CADRE facilitators</a:t>
                      </a:r>
                      <a:endParaRPr lang="en-GB" sz="110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100" b="0" i="0" kern="1200">
                          <a:solidFill>
                            <a:schemeClr val="dk1"/>
                          </a:solidFill>
                          <a:effectLst/>
                          <a:latin typeface="+mn-lt"/>
                          <a:ea typeface="+mn-ea"/>
                          <a:cs typeface="+mn-cs"/>
                        </a:rPr>
                        <a:t>Wolfson Research Exchange, The Library</a:t>
                      </a:r>
                      <a:endParaRPr lang="en-GB" sz="1100"/>
                    </a:p>
                    <a:p>
                      <a:endParaRPr lang="en-GB" sz="110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223159342"/>
                  </a:ext>
                </a:extLst>
              </a:tr>
              <a:tr h="303873">
                <a:tc>
                  <a:txBody>
                    <a:bodyPr/>
                    <a:lstStyle/>
                    <a:p>
                      <a:r>
                        <a:rPr lang="en-GB" sz="1100"/>
                        <a:t>9</a:t>
                      </a:r>
                      <a:r>
                        <a:rPr lang="en-GB" sz="1100" baseline="30000"/>
                        <a:t>th</a:t>
                      </a:r>
                      <a:r>
                        <a:rPr lang="en-GB" sz="1100"/>
                        <a:t> March 2027</a:t>
                      </a:r>
                    </a:p>
                    <a:p>
                      <a:r>
                        <a:rPr lang="en-GB" sz="1100"/>
                        <a:t>(11am-1pm)</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r>
                        <a:rPr lang="en-GB" sz="1100" b="1" i="0" kern="1200">
                          <a:solidFill>
                            <a:schemeClr val="dk1"/>
                          </a:solidFill>
                          <a:effectLst/>
                          <a:latin typeface="+mn-lt"/>
                          <a:ea typeface="+mn-ea"/>
                          <a:cs typeface="+mn-cs"/>
                        </a:rPr>
                        <a:t>Workshop 10: How To Get Postdoctoral Research Funding</a:t>
                      </a:r>
                    </a:p>
                    <a:p>
                      <a:r>
                        <a:rPr lang="en-GB" sz="1100" b="0" i="0" kern="1200">
                          <a:solidFill>
                            <a:schemeClr val="dk1"/>
                          </a:solidFill>
                          <a:effectLst/>
                          <a:latin typeface="+mn-lt"/>
                          <a:ea typeface="+mn-ea"/>
                          <a:cs typeface="+mn-cs"/>
                        </a:rPr>
                        <a:t>The question of 'what now?' can seem daunting, especially on the back of 3 or 4 years working on a thesis. This session provides guidance on finding post-doctoral research funding, both at Warwick and beyond, and guidance on writing a successful application.</a:t>
                      </a:r>
                      <a:endParaRPr lang="en-GB" sz="1100" b="1" i="0" kern="1200">
                        <a:solidFill>
                          <a:schemeClr val="dk1"/>
                        </a:solidFill>
                        <a:effectLst/>
                        <a:latin typeface="+mn-lt"/>
                        <a:ea typeface="+mn-ea"/>
                        <a:cs typeface="+mn-cs"/>
                      </a:endParaRPr>
                    </a:p>
                  </a:txBody>
                  <a:tcPr>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100" b="0" i="0" kern="1200">
                          <a:solidFill>
                            <a:schemeClr val="dk1"/>
                          </a:solidFill>
                          <a:effectLst/>
                          <a:latin typeface="+mn-lt"/>
                          <a:ea typeface="+mn-ea"/>
                          <a:cs typeface="+mn-cs"/>
                        </a:rPr>
                        <a:t>Wolfson Research Exchange, The Library</a:t>
                      </a:r>
                      <a:endParaRPr lang="en-GB" sz="1100"/>
                    </a:p>
                    <a:p>
                      <a:endParaRPr lang="en-GB" sz="110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65041769"/>
                  </a:ext>
                </a:extLst>
              </a:tr>
            </a:tbl>
          </a:graphicData>
        </a:graphic>
      </p:graphicFrame>
    </p:spTree>
    <p:extLst>
      <p:ext uri="{BB962C8B-B14F-4D97-AF65-F5344CB8AC3E}">
        <p14:creationId xmlns:p14="http://schemas.microsoft.com/office/powerpoint/2010/main" val="1230256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D439A-1069-3AE9-A198-F45A425F17E4}"/>
            </a:ext>
          </a:extLst>
        </p:cNvPr>
        <p:cNvGrpSpPr/>
        <p:nvPr/>
      </p:nvGrpSpPr>
      <p:grpSpPr>
        <a:xfrm>
          <a:off x="0" y="0"/>
          <a:ext cx="0" cy="0"/>
          <a:chOff x="0" y="0"/>
          <a:chExt cx="0" cy="0"/>
        </a:xfrm>
      </p:grpSpPr>
      <p:sp>
        <p:nvSpPr>
          <p:cNvPr id="2" name="Content Placeholder 4">
            <a:extLst>
              <a:ext uri="{FF2B5EF4-FFF2-40B4-BE49-F238E27FC236}">
                <a16:creationId xmlns:a16="http://schemas.microsoft.com/office/drawing/2014/main" id="{DD2EBD18-DD2C-0D00-9F64-00C12975D246}"/>
              </a:ext>
            </a:extLst>
          </p:cNvPr>
          <p:cNvSpPr>
            <a:spLocks noGrp="1"/>
          </p:cNvSpPr>
          <p:nvPr>
            <p:ph idx="1"/>
          </p:nvPr>
        </p:nvSpPr>
        <p:spPr>
          <a:xfrm>
            <a:off x="310631" y="2606864"/>
            <a:ext cx="8394400" cy="4009710"/>
          </a:xfrm>
        </p:spPr>
        <p:txBody>
          <a:bodyPr/>
          <a:lstStyle/>
          <a:p>
            <a:pPr lvl="1"/>
            <a:r>
              <a:rPr lang="en-GB" sz="2000" b="1" dirty="0"/>
              <a:t>How to sign up?</a:t>
            </a:r>
          </a:p>
          <a:p>
            <a:endParaRPr lang="en-GB" sz="2000" b="1" dirty="0"/>
          </a:p>
          <a:p>
            <a:pPr marL="685800" lvl="1" indent="-342900">
              <a:buFont typeface="Arial" panose="020B0604020202020204" pitchFamily="34" charset="0"/>
              <a:buChar char="•"/>
            </a:pPr>
            <a:r>
              <a:rPr lang="en-GB" sz="2000" dirty="0">
                <a:latin typeface="Aptos" panose="020B0004020202020204" pitchFamily="34" charset="0"/>
              </a:rPr>
              <a:t>All workshops include lunch so please confirm any dietary requirements.</a:t>
            </a:r>
          </a:p>
          <a:p>
            <a:pPr marL="685800" lvl="1" indent="-342900">
              <a:buFont typeface="Arial" panose="020B0604020202020204" pitchFamily="34" charset="0"/>
              <a:buChar char="•"/>
            </a:pPr>
            <a:r>
              <a:rPr lang="en-GB" sz="2000" dirty="0">
                <a:latin typeface="Aptos" panose="020B0004020202020204" pitchFamily="34" charset="0"/>
              </a:rPr>
              <a:t>Choose all the workshops you want to attend, and </a:t>
            </a:r>
            <a:r>
              <a:rPr lang="en-GB" sz="2000" b="1" dirty="0">
                <a:latin typeface="Aptos" panose="020B0004020202020204" pitchFamily="34" charset="0"/>
              </a:rPr>
              <a:t>only register if you know you can attend</a:t>
            </a:r>
            <a:r>
              <a:rPr lang="en-GB" sz="2000" dirty="0">
                <a:latin typeface="Aptos" panose="020B0004020202020204" pitchFamily="34" charset="0"/>
              </a:rPr>
              <a:t>, so that we can cater appropriately.</a:t>
            </a:r>
          </a:p>
          <a:p>
            <a:pPr marL="685800" lvl="1" indent="-342900">
              <a:buFont typeface="Arial" panose="020B0604020202020204" pitchFamily="34" charset="0"/>
              <a:buChar char="•"/>
            </a:pPr>
            <a:r>
              <a:rPr lang="en-GB" sz="2000" dirty="0">
                <a:latin typeface="Aptos" panose="020B0004020202020204" pitchFamily="34" charset="0"/>
              </a:rPr>
              <a:t>Submit the form and the CADRE team will send you a calendar invite.</a:t>
            </a:r>
          </a:p>
          <a:p>
            <a:pPr marL="685800" lvl="1" indent="-342900">
              <a:buFont typeface="Arial" panose="020B0604020202020204" pitchFamily="34" charset="0"/>
              <a:buChar char="•"/>
            </a:pPr>
            <a:r>
              <a:rPr lang="en-GB" sz="2000" dirty="0">
                <a:latin typeface="Aptos" panose="020B0004020202020204" pitchFamily="34" charset="0"/>
              </a:rPr>
              <a:t>Please decline the calendar invitation if you can no longer attend so that we can adjust catering and avoid food waste.</a:t>
            </a:r>
          </a:p>
          <a:p>
            <a:pPr lvl="1"/>
            <a:endParaRPr lang="en-GB" sz="2000" dirty="0">
              <a:latin typeface="Aptos" panose="020B0004020202020204" pitchFamily="34" charset="0"/>
            </a:endParaRPr>
          </a:p>
          <a:p>
            <a:pPr lvl="1"/>
            <a:endParaRPr lang="en-GB" sz="2000" dirty="0">
              <a:latin typeface="Aptos" panose="020B0004020202020204" pitchFamily="34" charset="0"/>
            </a:endParaRPr>
          </a:p>
        </p:txBody>
      </p:sp>
      <p:sp>
        <p:nvSpPr>
          <p:cNvPr id="3" name="Title 3">
            <a:extLst>
              <a:ext uri="{FF2B5EF4-FFF2-40B4-BE49-F238E27FC236}">
                <a16:creationId xmlns:a16="http://schemas.microsoft.com/office/drawing/2014/main" id="{1AF9C253-BE46-8469-AFAD-CDC0E998F13C}"/>
              </a:ext>
            </a:extLst>
          </p:cNvPr>
          <p:cNvSpPr txBox="1">
            <a:spLocks/>
          </p:cNvSpPr>
          <p:nvPr/>
        </p:nvSpPr>
        <p:spPr>
          <a:xfrm>
            <a:off x="1898800" y="241426"/>
            <a:ext cx="8394401" cy="1197059"/>
          </a:xfrm>
          <a:prstGeom prst="rect">
            <a:avLst/>
          </a:prstGeom>
          <a:ln>
            <a:solidFill>
              <a:schemeClr val="tx1"/>
            </a:solidFill>
          </a:ln>
        </p:spPr>
        <p:txBody>
          <a:bodyPr vert="horz" wrap="square" lIns="0" tIns="0" rIns="0" bIns="0" rtlCol="0" anchor="t">
            <a:spAutoFit/>
          </a:bodyPr>
          <a:lstStyle>
            <a:lvl1pPr algn="l" defTabSz="685800" rtl="0" eaLnBrk="1" latinLnBrk="0" hangingPunct="1">
              <a:lnSpc>
                <a:spcPct val="80000"/>
              </a:lnSpc>
              <a:spcBef>
                <a:spcPct val="0"/>
              </a:spcBef>
              <a:buNone/>
              <a:defRPr sz="2250" b="1" i="0" kern="1200">
                <a:solidFill>
                  <a:schemeClr val="tx1"/>
                </a:solidFill>
                <a:latin typeface="Aptos" panose="020B0004020202020204" pitchFamily="34" charset="0"/>
                <a:ea typeface="+mj-ea"/>
                <a:cs typeface="Calibri" panose="020F0502020204030204" pitchFamily="34" charset="0"/>
              </a:defRPr>
            </a:lvl1pPr>
          </a:lstStyle>
          <a:p>
            <a:pPr algn="ctr"/>
            <a:endParaRPr lang="en-GB" sz="3200"/>
          </a:p>
          <a:p>
            <a:pPr algn="ctr"/>
            <a:r>
              <a:rPr lang="en-GB" sz="3200"/>
              <a:t>CADRE Workshops</a:t>
            </a:r>
            <a:br>
              <a:rPr lang="en-GB" sz="3200"/>
            </a:br>
            <a:endParaRPr lang="en-GB" sz="3200"/>
          </a:p>
        </p:txBody>
      </p:sp>
      <p:sp>
        <p:nvSpPr>
          <p:cNvPr id="4" name="Rectangle 3">
            <a:extLst>
              <a:ext uri="{FF2B5EF4-FFF2-40B4-BE49-F238E27FC236}">
                <a16:creationId xmlns:a16="http://schemas.microsoft.com/office/drawing/2014/main" id="{1852930A-FD97-72E9-E730-F39ED8A05A64}"/>
              </a:ext>
            </a:extLst>
          </p:cNvPr>
          <p:cNvSpPr/>
          <p:nvPr/>
        </p:nvSpPr>
        <p:spPr>
          <a:xfrm>
            <a:off x="8705031" y="1831526"/>
            <a:ext cx="3033914" cy="775338"/>
          </a:xfrm>
          <a:prstGeom prst="rect">
            <a:avLst/>
          </a:prstGeom>
          <a:solidFill>
            <a:schemeClr val="accent6">
              <a:lumMod val="20000"/>
              <a:lumOff val="8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1600" b="1">
                <a:solidFill>
                  <a:schemeClr val="tx1"/>
                </a:solidFill>
              </a:rPr>
              <a:t>Complete the </a:t>
            </a:r>
            <a:r>
              <a:rPr lang="en-GB" sz="1600" b="1">
                <a:solidFill>
                  <a:schemeClr val="tx1"/>
                </a:solidFill>
                <a:hlinkClick r:id="rId2"/>
              </a:rPr>
              <a:t>sign-up form</a:t>
            </a:r>
            <a:endParaRPr lang="en-GB" sz="1600" b="1">
              <a:solidFill>
                <a:schemeClr val="tx1"/>
              </a:solidFill>
            </a:endParaRPr>
          </a:p>
        </p:txBody>
      </p:sp>
      <p:pic>
        <p:nvPicPr>
          <p:cNvPr id="6" name="Picture 5">
            <a:extLst>
              <a:ext uri="{FF2B5EF4-FFF2-40B4-BE49-F238E27FC236}">
                <a16:creationId xmlns:a16="http://schemas.microsoft.com/office/drawing/2014/main" id="{375383F5-5642-7E5D-3548-BAE9FD1B6CB5}"/>
              </a:ext>
            </a:extLst>
          </p:cNvPr>
          <p:cNvPicPr>
            <a:picLocks noChangeAspect="1"/>
          </p:cNvPicPr>
          <p:nvPr/>
        </p:nvPicPr>
        <p:blipFill>
          <a:blip r:embed="rId3"/>
          <a:stretch>
            <a:fillRect/>
          </a:stretch>
        </p:blipFill>
        <p:spPr>
          <a:xfrm>
            <a:off x="8776243" y="2999905"/>
            <a:ext cx="2891489" cy="2891489"/>
          </a:xfrm>
          <a:prstGeom prst="rect">
            <a:avLst/>
          </a:prstGeom>
        </p:spPr>
      </p:pic>
    </p:spTree>
    <p:extLst>
      <p:ext uri="{BB962C8B-B14F-4D97-AF65-F5344CB8AC3E}">
        <p14:creationId xmlns:p14="http://schemas.microsoft.com/office/powerpoint/2010/main" val="3053656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A6BCC-80A4-23C5-E2FC-FF12D9E92EFC}"/>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4B63880C-69EB-F63D-A1C5-82FE49EBA93A}"/>
              </a:ext>
            </a:extLst>
          </p:cNvPr>
          <p:cNvSpPr txBox="1">
            <a:spLocks/>
          </p:cNvSpPr>
          <p:nvPr/>
        </p:nvSpPr>
        <p:spPr>
          <a:xfrm>
            <a:off x="1898800" y="241426"/>
            <a:ext cx="8394401" cy="1517147"/>
          </a:xfrm>
          <a:prstGeom prst="rect">
            <a:avLst/>
          </a:prstGeom>
          <a:ln>
            <a:solidFill>
              <a:schemeClr val="tx1"/>
            </a:solidFill>
          </a:ln>
        </p:spPr>
        <p:txBody>
          <a:bodyPr vert="horz" wrap="square" lIns="0" tIns="0" rIns="0" bIns="0" rtlCol="0" anchor="t">
            <a:spAutoFit/>
          </a:bodyPr>
          <a:lstStyle>
            <a:lvl1pPr algn="l" defTabSz="685800" rtl="0" eaLnBrk="1" latinLnBrk="0" hangingPunct="1">
              <a:lnSpc>
                <a:spcPct val="80000"/>
              </a:lnSpc>
              <a:spcBef>
                <a:spcPct val="0"/>
              </a:spcBef>
              <a:buNone/>
              <a:defRPr sz="2250" b="1" i="0" kern="1200">
                <a:solidFill>
                  <a:schemeClr val="tx1"/>
                </a:solidFill>
                <a:latin typeface="Aptos" panose="020B0004020202020204" pitchFamily="34" charset="0"/>
                <a:ea typeface="+mj-ea"/>
                <a:cs typeface="Calibri" panose="020F0502020204030204" pitchFamily="34" charset="0"/>
              </a:defRPr>
            </a:lvl1pPr>
          </a:lstStyle>
          <a:p>
            <a:pPr algn="ctr"/>
            <a:endParaRPr lang="en-GB" sz="3000"/>
          </a:p>
          <a:p>
            <a:pPr algn="ctr"/>
            <a:r>
              <a:rPr lang="en-GB" sz="3000"/>
              <a:t>Professional Development Training </a:t>
            </a:r>
          </a:p>
          <a:p>
            <a:pPr algn="ctr"/>
            <a:r>
              <a:rPr lang="en-GB" sz="3000"/>
              <a:t>in the Arts</a:t>
            </a:r>
            <a:br>
              <a:rPr lang="en-GB" sz="3200"/>
            </a:br>
            <a:endParaRPr lang="en-GB" sz="3200"/>
          </a:p>
        </p:txBody>
      </p:sp>
      <p:sp>
        <p:nvSpPr>
          <p:cNvPr id="9" name="Content Placeholder 8">
            <a:extLst>
              <a:ext uri="{FF2B5EF4-FFF2-40B4-BE49-F238E27FC236}">
                <a16:creationId xmlns:a16="http://schemas.microsoft.com/office/drawing/2014/main" id="{B664156B-5F46-1674-2D7B-83961F8CEFCD}"/>
              </a:ext>
            </a:extLst>
          </p:cNvPr>
          <p:cNvSpPr>
            <a:spLocks noGrp="1"/>
          </p:cNvSpPr>
          <p:nvPr>
            <p:ph idx="1"/>
          </p:nvPr>
        </p:nvSpPr>
        <p:spPr/>
        <p:txBody>
          <a:bodyPr vert="horz" lIns="0" tIns="0" rIns="0" bIns="0" rtlCol="0" anchor="t">
            <a:noAutofit/>
          </a:bodyPr>
          <a:lstStyle/>
          <a:p>
            <a:r>
              <a:rPr lang="en-GB" sz="2000"/>
              <a:t>In addition to our CADRE workshops, professional/skills training are offered by:</a:t>
            </a:r>
          </a:p>
          <a:p>
            <a:endParaRPr lang="en-GB" sz="2000"/>
          </a:p>
          <a:p>
            <a:pPr marL="342900" indent="-342900">
              <a:buFont typeface="Arial" panose="020B0604020202020204" pitchFamily="34" charset="0"/>
              <a:buChar char="•"/>
            </a:pPr>
            <a:r>
              <a:rPr lang="en-GB" sz="2000">
                <a:hlinkClick r:id="rId2">
                  <a:extLst>
                    <a:ext uri="{A12FA001-AC4F-418D-AE19-62706E023703}">
                      <ahyp:hlinkClr xmlns:ahyp="http://schemas.microsoft.com/office/drawing/2018/hyperlinkcolor" val="tx"/>
                    </a:ext>
                  </a:extLst>
                </a:hlinkClick>
              </a:rPr>
              <a:t>LinkedIn Learning</a:t>
            </a:r>
            <a:endParaRPr lang="en-GB" sz="2000"/>
          </a:p>
          <a:p>
            <a:pPr marL="342900" indent="-342900">
              <a:buFont typeface="Arial" panose="020B0604020202020204" pitchFamily="34" charset="0"/>
              <a:buChar char="•"/>
            </a:pPr>
            <a:r>
              <a:rPr lang="en-GB" sz="2000">
                <a:latin typeface="Aptos"/>
                <a:cs typeface="Calibri"/>
                <a:hlinkClick r:id="rId3">
                  <a:extLst>
                    <a:ext uri="{A12FA001-AC4F-418D-AE19-62706E023703}">
                      <ahyp:hlinkClr xmlns:ahyp="http://schemas.microsoft.com/office/drawing/2018/hyperlinkcolor" val="tx"/>
                    </a:ext>
                  </a:extLst>
                </a:hlinkClick>
              </a:rPr>
              <a:t>Research Development Online</a:t>
            </a:r>
            <a:r>
              <a:rPr lang="en-GB" sz="2000">
                <a:latin typeface="Aptos"/>
                <a:cs typeface="Calibri"/>
              </a:rPr>
              <a:t> (RDO)</a:t>
            </a:r>
          </a:p>
          <a:p>
            <a:pPr marL="342900" indent="-342900">
              <a:buFont typeface="Arial" panose="020B0604020202020204" pitchFamily="34" charset="0"/>
              <a:buChar char="•"/>
            </a:pPr>
            <a:r>
              <a:rPr lang="en-GB" sz="2000">
                <a:latin typeface="Aptos"/>
                <a:cs typeface="Calibri"/>
                <a:hlinkClick r:id="rId4">
                  <a:extLst>
                    <a:ext uri="{A12FA001-AC4F-418D-AE19-62706E023703}">
                      <ahyp:hlinkClr xmlns:ahyp="http://schemas.microsoft.com/office/drawing/2018/hyperlinkcolor" val="tx"/>
                    </a:ext>
                  </a:extLst>
                </a:hlinkClick>
              </a:rPr>
              <a:t>Academic Development Centre</a:t>
            </a:r>
            <a:r>
              <a:rPr lang="en-GB" sz="2000">
                <a:latin typeface="Aptos"/>
                <a:cs typeface="Calibri"/>
              </a:rPr>
              <a:t> (particularly for PGRs who teach)</a:t>
            </a:r>
          </a:p>
          <a:p>
            <a:endParaRPr lang="en-GB"/>
          </a:p>
        </p:txBody>
      </p:sp>
    </p:spTree>
    <p:extLst>
      <p:ext uri="{BB962C8B-B14F-4D97-AF65-F5344CB8AC3E}">
        <p14:creationId xmlns:p14="http://schemas.microsoft.com/office/powerpoint/2010/main" val="2910764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80248-A273-8796-8270-0A5BE3DD6D26}"/>
            </a:ext>
          </a:extLst>
        </p:cNvPr>
        <p:cNvGrpSpPr/>
        <p:nvPr/>
      </p:nvGrpSpPr>
      <p:grpSpPr>
        <a:xfrm>
          <a:off x="0" y="0"/>
          <a:ext cx="0" cy="0"/>
          <a:chOff x="0" y="0"/>
          <a:chExt cx="0" cy="0"/>
        </a:xfrm>
      </p:grpSpPr>
      <p:sp>
        <p:nvSpPr>
          <p:cNvPr id="6" name="Content Placeholder 4">
            <a:extLst>
              <a:ext uri="{FF2B5EF4-FFF2-40B4-BE49-F238E27FC236}">
                <a16:creationId xmlns:a16="http://schemas.microsoft.com/office/drawing/2014/main" id="{3C43C4CC-6792-2C07-8E5A-7EA24F58C77C}"/>
              </a:ext>
            </a:extLst>
          </p:cNvPr>
          <p:cNvSpPr txBox="1">
            <a:spLocks/>
          </p:cNvSpPr>
          <p:nvPr/>
        </p:nvSpPr>
        <p:spPr>
          <a:xfrm>
            <a:off x="1898799" y="2042644"/>
            <a:ext cx="7772400" cy="4815356"/>
          </a:xfrm>
          <a:prstGeom prst="rect">
            <a:avLst/>
          </a:prstGeom>
        </p:spPr>
        <p:txBody>
          <a:bodyPr vert="horz" lIns="0" tIns="0" rIns="0" bIns="0" rtlCol="0">
            <a:noAutofit/>
          </a:bodyPr>
          <a:lstStyle>
            <a:lvl1pPr marL="0" indent="0" algn="l" defTabSz="685800" rtl="0" eaLnBrk="1" latinLnBrk="0" hangingPunct="1">
              <a:lnSpc>
                <a:spcPct val="104000"/>
              </a:lnSpc>
              <a:spcBef>
                <a:spcPts val="0"/>
              </a:spcBef>
              <a:buFont typeface="Arial" panose="020B0604020202020204" pitchFamily="34" charset="0"/>
              <a:buNone/>
              <a:defRPr sz="1200" b="0" i="0" kern="1200" spc="23" baseline="0">
                <a:solidFill>
                  <a:schemeClr val="tx1"/>
                </a:solidFill>
                <a:latin typeface="Aptos" panose="020B0004020202020204" pitchFamily="34" charset="0"/>
                <a:ea typeface="+mn-ea"/>
                <a:cs typeface="Calibri" panose="020F0502020204030204" pitchFamily="34" charset="0"/>
              </a:defRPr>
            </a:lvl1pPr>
            <a:lvl2pPr marL="342900" indent="0" algn="l" defTabSz="685800" rtl="0" eaLnBrk="1" latinLnBrk="0" hangingPunct="1">
              <a:lnSpc>
                <a:spcPct val="90000"/>
              </a:lnSpc>
              <a:spcBef>
                <a:spcPts val="375"/>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2pPr>
            <a:lvl3pPr marL="6858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Calibri" panose="020F0502020204030204" pitchFamily="34" charset="0"/>
                <a:ea typeface="+mn-ea"/>
                <a:cs typeface="Calibri" panose="020F0502020204030204" pitchFamily="34" charset="0"/>
              </a:defRPr>
            </a:lvl3pPr>
            <a:lvl4pPr marL="10287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Calibri" panose="020F0502020204030204" pitchFamily="34" charset="0"/>
                <a:ea typeface="+mn-ea"/>
                <a:cs typeface="Calibri" panose="020F0502020204030204" pitchFamily="34" charset="0"/>
              </a:defRPr>
            </a:lvl4pPr>
            <a:lvl5pPr marL="13716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 typeface="Arial" panose="020B0604020202020204" pitchFamily="34" charset="0"/>
              <a:buChar char="•"/>
            </a:pPr>
            <a:endParaRPr lang="en-GB" sz="2400"/>
          </a:p>
          <a:p>
            <a:pPr>
              <a:buFont typeface="Arial" panose="020B0604020202020204" pitchFamily="34" charset="0"/>
              <a:buChar char="•"/>
            </a:pPr>
            <a:endParaRPr lang="en-GB" sz="2400"/>
          </a:p>
          <a:p>
            <a:endParaRPr lang="en-GB" sz="2400"/>
          </a:p>
          <a:p>
            <a:pPr lvl="1"/>
            <a:endParaRPr lang="en-GB" sz="1600">
              <a:latin typeface="Aptos" panose="020B0004020202020204" pitchFamily="34" charset="0"/>
            </a:endParaRPr>
          </a:p>
          <a:p>
            <a:pPr lvl="1"/>
            <a:endParaRPr lang="en-GB" sz="1600">
              <a:latin typeface="Aptos" panose="020B0004020202020204" pitchFamily="34" charset="0"/>
            </a:endParaRPr>
          </a:p>
          <a:p>
            <a:pPr lvl="1"/>
            <a:endParaRPr lang="en-GB" sz="2000">
              <a:latin typeface="Aptos" panose="020B0004020202020204" pitchFamily="34" charset="0"/>
            </a:endParaRPr>
          </a:p>
          <a:p>
            <a:pPr lvl="1"/>
            <a:endParaRPr lang="en-GB" sz="2000">
              <a:latin typeface="Aptos" panose="020B0004020202020204" pitchFamily="34" charset="0"/>
            </a:endParaRPr>
          </a:p>
        </p:txBody>
      </p:sp>
      <p:sp>
        <p:nvSpPr>
          <p:cNvPr id="7" name="Title 3">
            <a:extLst>
              <a:ext uri="{FF2B5EF4-FFF2-40B4-BE49-F238E27FC236}">
                <a16:creationId xmlns:a16="http://schemas.microsoft.com/office/drawing/2014/main" id="{3A29CC21-B021-B63E-939B-4EEABDE20505}"/>
              </a:ext>
            </a:extLst>
          </p:cNvPr>
          <p:cNvSpPr txBox="1">
            <a:spLocks/>
          </p:cNvSpPr>
          <p:nvPr/>
        </p:nvSpPr>
        <p:spPr>
          <a:xfrm>
            <a:off x="1898800" y="241426"/>
            <a:ext cx="8394401" cy="1197059"/>
          </a:xfrm>
          <a:prstGeom prst="rect">
            <a:avLst/>
          </a:prstGeom>
          <a:ln>
            <a:solidFill>
              <a:schemeClr val="tx1"/>
            </a:solidFill>
          </a:ln>
        </p:spPr>
        <p:txBody>
          <a:bodyPr vert="horz" wrap="square" lIns="0" tIns="0" rIns="0" bIns="0" rtlCol="0" anchor="t">
            <a:spAutoFit/>
          </a:bodyPr>
          <a:lstStyle>
            <a:lvl1pPr algn="l" defTabSz="685800" rtl="0" eaLnBrk="1" latinLnBrk="0" hangingPunct="1">
              <a:lnSpc>
                <a:spcPct val="80000"/>
              </a:lnSpc>
              <a:spcBef>
                <a:spcPct val="0"/>
              </a:spcBef>
              <a:buNone/>
              <a:defRPr sz="2250" b="1" i="0" kern="1200">
                <a:solidFill>
                  <a:schemeClr val="tx1"/>
                </a:solidFill>
                <a:latin typeface="Aptos" panose="020B0004020202020204" pitchFamily="34" charset="0"/>
                <a:ea typeface="+mj-ea"/>
                <a:cs typeface="Calibri" panose="020F0502020204030204" pitchFamily="34" charset="0"/>
              </a:defRPr>
            </a:lvl1pPr>
          </a:lstStyle>
          <a:p>
            <a:pPr algn="ctr"/>
            <a:endParaRPr lang="en-GB" sz="3200"/>
          </a:p>
          <a:p>
            <a:pPr algn="ctr"/>
            <a:r>
              <a:rPr lang="en-GB" sz="3200">
                <a:latin typeface="Aptos"/>
                <a:cs typeface="Calibri"/>
              </a:rPr>
              <a:t>Monash Prato 2027</a:t>
            </a:r>
            <a:br>
              <a:rPr lang="en-GB" sz="3200"/>
            </a:br>
            <a:endParaRPr lang="en-GB" sz="3200"/>
          </a:p>
        </p:txBody>
      </p:sp>
      <p:sp>
        <p:nvSpPr>
          <p:cNvPr id="2" name="Content Placeholder 8">
            <a:extLst>
              <a:ext uri="{FF2B5EF4-FFF2-40B4-BE49-F238E27FC236}">
                <a16:creationId xmlns:a16="http://schemas.microsoft.com/office/drawing/2014/main" id="{C44ABC32-76CB-E70A-5815-1436206E993E}"/>
              </a:ext>
            </a:extLst>
          </p:cNvPr>
          <p:cNvSpPr>
            <a:spLocks noGrp="1"/>
          </p:cNvSpPr>
          <p:nvPr>
            <p:ph idx="1"/>
          </p:nvPr>
        </p:nvSpPr>
        <p:spPr>
          <a:xfrm>
            <a:off x="5486401" y="1730189"/>
            <a:ext cx="6104964" cy="4752094"/>
          </a:xfrm>
        </p:spPr>
        <p:txBody>
          <a:bodyPr vert="horz" lIns="0" tIns="0" rIns="0" bIns="0" rtlCol="0" anchor="t">
            <a:noAutofit/>
          </a:bodyPr>
          <a:lstStyle/>
          <a:p>
            <a:pPr marL="171450" indent="-171450">
              <a:buFont typeface="Arial" panose="020B0604020202020204" pitchFamily="34" charset="0"/>
              <a:buChar char="•"/>
            </a:pPr>
            <a:r>
              <a:rPr lang="en-GB" sz="1800">
                <a:latin typeface="Aptos"/>
                <a:cs typeface="Calibri"/>
              </a:rPr>
              <a:t>Faculty of Arts at Monash University runs a "</a:t>
            </a:r>
            <a:r>
              <a:rPr lang="en-GB" sz="1800">
                <a:latin typeface="Aptos"/>
                <a:cs typeface="Calibri"/>
                <a:hlinkClick r:id="rId2">
                  <a:extLst>
                    <a:ext uri="{A12FA001-AC4F-418D-AE19-62706E023703}">
                      <ahyp:hlinkClr xmlns:ahyp="http://schemas.microsoft.com/office/drawing/2018/hyperlinkcolor" val="tx"/>
                    </a:ext>
                  </a:extLst>
                </a:hlinkClick>
              </a:rPr>
              <a:t>PhD Writing &amp; Publishing Workshop</a:t>
            </a:r>
            <a:r>
              <a:rPr lang="en-GB" sz="1800">
                <a:latin typeface="Aptos"/>
                <a:cs typeface="Calibri"/>
              </a:rPr>
              <a:t>" at its Prato Centre in Italy.</a:t>
            </a:r>
          </a:p>
          <a:p>
            <a:pPr marL="171450" indent="-171450">
              <a:buFont typeface="Arial" panose="020B0604020202020204" pitchFamily="34" charset="0"/>
              <a:buChar char="•"/>
            </a:pPr>
            <a:endParaRPr lang="en-GB" sz="1800"/>
          </a:p>
          <a:p>
            <a:pPr marL="171450" indent="-171450">
              <a:buFont typeface="Arial" panose="020B0604020202020204" pitchFamily="34" charset="0"/>
              <a:buChar char="•"/>
            </a:pPr>
            <a:r>
              <a:rPr lang="en-GB" sz="1800"/>
              <a:t>Warwick postgraduate researchers from the Faculty of Arts, alongside others from Monash and other international partners, are invited to participate in this four- (or five-day) residency. </a:t>
            </a:r>
          </a:p>
          <a:p>
            <a:pPr marL="171450" indent="-171450">
              <a:buFont typeface="Arial" panose="020B0604020202020204" pitchFamily="34" charset="0"/>
              <a:buChar char="•"/>
            </a:pPr>
            <a:endParaRPr lang="en-GB" sz="1800"/>
          </a:p>
          <a:p>
            <a:pPr marL="171450" indent="-171450">
              <a:buFont typeface="Arial" panose="020B0604020202020204" pitchFamily="34" charset="0"/>
              <a:buChar char="•"/>
            </a:pPr>
            <a:r>
              <a:rPr lang="en-GB" sz="1800"/>
              <a:t>The doctoral training workshop is designed to provide expert advice regarding key strategies and approaches for writing high-quality journal articles and/or book chapters complemented with dedicated writing time and academic and peer feedback on writing progress.</a:t>
            </a:r>
          </a:p>
          <a:p>
            <a:pPr marL="171450" indent="-171450">
              <a:buFont typeface="Arial" panose="020B0604020202020204" pitchFamily="34" charset="0"/>
              <a:buChar char="•"/>
            </a:pPr>
            <a:endParaRPr lang="en-GB" sz="1800"/>
          </a:p>
          <a:p>
            <a:pPr marL="171450" indent="-171450">
              <a:buFont typeface="Arial" panose="020B0604020202020204" pitchFamily="34" charset="0"/>
              <a:buChar char="•"/>
            </a:pPr>
            <a:r>
              <a:rPr lang="en-GB" sz="1800">
                <a:latin typeface="Aptos"/>
                <a:cs typeface="Calibri"/>
              </a:rPr>
              <a:t>Details for 2027 are still TBC</a:t>
            </a:r>
            <a:endParaRPr lang="en-GB" sz="1800"/>
          </a:p>
          <a:p>
            <a:endParaRPr lang="en-GB"/>
          </a:p>
        </p:txBody>
      </p:sp>
      <p:pic>
        <p:nvPicPr>
          <p:cNvPr id="4" name="Picture 3">
            <a:extLst>
              <a:ext uri="{FF2B5EF4-FFF2-40B4-BE49-F238E27FC236}">
                <a16:creationId xmlns:a16="http://schemas.microsoft.com/office/drawing/2014/main" id="{000C7B76-CBA6-BDA3-2EF7-552EB62F4AB1}"/>
              </a:ext>
            </a:extLst>
          </p:cNvPr>
          <p:cNvPicPr>
            <a:picLocks noChangeAspect="1"/>
          </p:cNvPicPr>
          <p:nvPr/>
        </p:nvPicPr>
        <p:blipFill>
          <a:blip r:embed="rId3"/>
          <a:stretch>
            <a:fillRect/>
          </a:stretch>
        </p:blipFill>
        <p:spPr>
          <a:xfrm>
            <a:off x="473411" y="2042644"/>
            <a:ext cx="4553500" cy="3066471"/>
          </a:xfrm>
          <a:prstGeom prst="rect">
            <a:avLst/>
          </a:prstGeom>
        </p:spPr>
      </p:pic>
    </p:spTree>
    <p:extLst>
      <p:ext uri="{BB962C8B-B14F-4D97-AF65-F5344CB8AC3E}">
        <p14:creationId xmlns:p14="http://schemas.microsoft.com/office/powerpoint/2010/main" val="131910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308F9-232C-68AD-FF05-97C01BF87BFE}"/>
            </a:ext>
          </a:extLst>
        </p:cNvPr>
        <p:cNvGrpSpPr/>
        <p:nvPr/>
      </p:nvGrpSpPr>
      <p:grpSpPr>
        <a:xfrm>
          <a:off x="0" y="0"/>
          <a:ext cx="0" cy="0"/>
          <a:chOff x="0" y="0"/>
          <a:chExt cx="0" cy="0"/>
        </a:xfrm>
      </p:grpSpPr>
      <p:sp>
        <p:nvSpPr>
          <p:cNvPr id="6" name="Content Placeholder 4">
            <a:extLst>
              <a:ext uri="{FF2B5EF4-FFF2-40B4-BE49-F238E27FC236}">
                <a16:creationId xmlns:a16="http://schemas.microsoft.com/office/drawing/2014/main" id="{F61188BC-D207-7212-FE21-70D2920282BD}"/>
              </a:ext>
            </a:extLst>
          </p:cNvPr>
          <p:cNvSpPr txBox="1">
            <a:spLocks/>
          </p:cNvSpPr>
          <p:nvPr/>
        </p:nvSpPr>
        <p:spPr>
          <a:xfrm>
            <a:off x="1898799" y="1626184"/>
            <a:ext cx="8394400" cy="4815356"/>
          </a:xfrm>
          <a:prstGeom prst="rect">
            <a:avLst/>
          </a:prstGeom>
        </p:spPr>
        <p:txBody>
          <a:bodyPr vert="horz" lIns="0" tIns="0" rIns="0" bIns="0" rtlCol="0">
            <a:noAutofit/>
          </a:bodyPr>
          <a:lstStyle>
            <a:lvl1pPr marL="0" indent="0" algn="l" defTabSz="685800" rtl="0" eaLnBrk="1" latinLnBrk="0" hangingPunct="1">
              <a:lnSpc>
                <a:spcPct val="104000"/>
              </a:lnSpc>
              <a:spcBef>
                <a:spcPts val="0"/>
              </a:spcBef>
              <a:buFont typeface="Arial" panose="020B0604020202020204" pitchFamily="34" charset="0"/>
              <a:buNone/>
              <a:defRPr sz="1200" b="0" i="0" kern="1200" spc="23" baseline="0">
                <a:solidFill>
                  <a:schemeClr val="tx1"/>
                </a:solidFill>
                <a:latin typeface="Aptos" panose="020B0004020202020204" pitchFamily="34" charset="0"/>
                <a:ea typeface="+mn-ea"/>
                <a:cs typeface="Calibri" panose="020F0502020204030204" pitchFamily="34" charset="0"/>
              </a:defRPr>
            </a:lvl1pPr>
            <a:lvl2pPr marL="342900" indent="0" algn="l" defTabSz="685800" rtl="0" eaLnBrk="1" latinLnBrk="0" hangingPunct="1">
              <a:lnSpc>
                <a:spcPct val="90000"/>
              </a:lnSpc>
              <a:spcBef>
                <a:spcPts val="375"/>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2pPr>
            <a:lvl3pPr marL="6858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Calibri" panose="020F0502020204030204" pitchFamily="34" charset="0"/>
                <a:ea typeface="+mn-ea"/>
                <a:cs typeface="Calibri" panose="020F0502020204030204" pitchFamily="34" charset="0"/>
              </a:defRPr>
            </a:lvl3pPr>
            <a:lvl4pPr marL="10287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Calibri" panose="020F0502020204030204" pitchFamily="34" charset="0"/>
                <a:ea typeface="+mn-ea"/>
                <a:cs typeface="Calibri" panose="020F0502020204030204" pitchFamily="34" charset="0"/>
              </a:defRPr>
            </a:lvl4pPr>
            <a:lvl5pPr marL="13716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2000" b="1"/>
              <a:t>PGR Research Zone</a:t>
            </a:r>
          </a:p>
          <a:p>
            <a:endParaRPr lang="en-GB" sz="2000" b="1"/>
          </a:p>
          <a:p>
            <a:pPr>
              <a:buFont typeface="Arial" panose="020B0604020202020204" pitchFamily="34" charset="0"/>
              <a:buChar char="•"/>
            </a:pPr>
            <a:r>
              <a:rPr lang="en-GB" sz="2000"/>
              <a:t> FAB 2.37 is our dedicated PGR Research Workspace which we encourage you to use!</a:t>
            </a:r>
          </a:p>
          <a:p>
            <a:pPr>
              <a:buFont typeface="Arial" panose="020B0604020202020204" pitchFamily="34" charset="0"/>
              <a:buChar char="•"/>
            </a:pPr>
            <a:endParaRPr lang="en-GB" sz="2000"/>
          </a:p>
          <a:p>
            <a:pPr>
              <a:buFont typeface="Arial" panose="020B0604020202020204" pitchFamily="34" charset="0"/>
              <a:buChar char="•"/>
            </a:pPr>
            <a:r>
              <a:rPr lang="en-GB" sz="2000"/>
              <a:t> Hot Desks and Open Desk space available to all Arts PGRs</a:t>
            </a:r>
          </a:p>
          <a:p>
            <a:pPr>
              <a:buFont typeface="Arial" panose="020B0604020202020204" pitchFamily="34" charset="0"/>
              <a:buChar char="•"/>
            </a:pPr>
            <a:endParaRPr lang="en-GB" sz="2000"/>
          </a:p>
          <a:p>
            <a:pPr>
              <a:buFont typeface="Arial" panose="020B0604020202020204" pitchFamily="34" charset="0"/>
              <a:buChar char="•"/>
            </a:pPr>
            <a:r>
              <a:rPr lang="en-GB" sz="2000"/>
              <a:t> More information will be circulated via email via the Faculty of Arts office (</a:t>
            </a:r>
            <a:r>
              <a:rPr lang="en-GB" sz="2000">
                <a:hlinkClick r:id="rId2">
                  <a:extLst>
                    <a:ext uri="{A12FA001-AC4F-418D-AE19-62706E023703}">
                      <ahyp:hlinkClr xmlns:ahyp="http://schemas.microsoft.com/office/drawing/2018/hyperlinkcolor" val="tx"/>
                    </a:ext>
                  </a:extLst>
                </a:hlinkClick>
              </a:rPr>
              <a:t>artsfaculty@warwick.ac.uk</a:t>
            </a:r>
            <a:r>
              <a:rPr lang="en-GB" sz="2000"/>
              <a:t>).</a:t>
            </a:r>
          </a:p>
          <a:p>
            <a:endParaRPr lang="en-GB" sz="2000"/>
          </a:p>
          <a:p>
            <a:pPr>
              <a:buFont typeface="Arial" panose="020B0604020202020204" pitchFamily="34" charset="0"/>
              <a:buChar char="•"/>
            </a:pPr>
            <a:r>
              <a:rPr lang="en-GB" sz="2000"/>
              <a:t> More information including desk plan can be found </a:t>
            </a:r>
            <a:r>
              <a:rPr lang="en-GB" sz="2000" b="1">
                <a:hlinkClick r:id="rId3">
                  <a:extLst>
                    <a:ext uri="{A12FA001-AC4F-418D-AE19-62706E023703}">
                      <ahyp:hlinkClr xmlns:ahyp="http://schemas.microsoft.com/office/drawing/2018/hyperlinkcolor" val="tx"/>
                    </a:ext>
                  </a:extLst>
                </a:hlinkClick>
              </a:rPr>
              <a:t>here</a:t>
            </a:r>
            <a:r>
              <a:rPr lang="en-GB" sz="2000" b="1"/>
              <a:t>.</a:t>
            </a:r>
            <a:endParaRPr lang="en-GB" sz="2400"/>
          </a:p>
          <a:p>
            <a:pPr>
              <a:buFont typeface="Arial" panose="020B0604020202020204" pitchFamily="34" charset="0"/>
              <a:buChar char="•"/>
            </a:pPr>
            <a:endParaRPr lang="en-GB" sz="2400"/>
          </a:p>
          <a:p>
            <a:endParaRPr lang="en-GB" sz="2400"/>
          </a:p>
          <a:p>
            <a:pPr lvl="1"/>
            <a:endParaRPr lang="en-GB" sz="1600">
              <a:latin typeface="Aptos" panose="020B0004020202020204" pitchFamily="34" charset="0"/>
            </a:endParaRPr>
          </a:p>
          <a:p>
            <a:pPr lvl="1"/>
            <a:endParaRPr lang="en-GB" sz="1600">
              <a:latin typeface="Aptos" panose="020B0004020202020204" pitchFamily="34" charset="0"/>
            </a:endParaRPr>
          </a:p>
          <a:p>
            <a:pPr lvl="1"/>
            <a:endParaRPr lang="en-GB" sz="2000">
              <a:latin typeface="Aptos" panose="020B0004020202020204" pitchFamily="34" charset="0"/>
            </a:endParaRPr>
          </a:p>
          <a:p>
            <a:pPr lvl="1"/>
            <a:endParaRPr lang="en-GB" sz="2000">
              <a:latin typeface="Aptos" panose="020B0004020202020204" pitchFamily="34" charset="0"/>
            </a:endParaRPr>
          </a:p>
        </p:txBody>
      </p:sp>
      <p:sp>
        <p:nvSpPr>
          <p:cNvPr id="7" name="Title 3">
            <a:extLst>
              <a:ext uri="{FF2B5EF4-FFF2-40B4-BE49-F238E27FC236}">
                <a16:creationId xmlns:a16="http://schemas.microsoft.com/office/drawing/2014/main" id="{21DFE279-F744-AEB0-39BE-4CE9B9644396}"/>
              </a:ext>
            </a:extLst>
          </p:cNvPr>
          <p:cNvSpPr txBox="1">
            <a:spLocks/>
          </p:cNvSpPr>
          <p:nvPr/>
        </p:nvSpPr>
        <p:spPr>
          <a:xfrm>
            <a:off x="1898800" y="241426"/>
            <a:ext cx="8394401" cy="1197059"/>
          </a:xfrm>
          <a:prstGeom prst="rect">
            <a:avLst/>
          </a:prstGeom>
          <a:ln>
            <a:solidFill>
              <a:schemeClr val="tx1"/>
            </a:solidFill>
          </a:ln>
        </p:spPr>
        <p:txBody>
          <a:bodyPr vert="horz" wrap="square" lIns="0" tIns="0" rIns="0" bIns="0" rtlCol="0" anchor="t">
            <a:spAutoFit/>
          </a:bodyPr>
          <a:lstStyle>
            <a:lvl1pPr algn="l" defTabSz="685800" rtl="0" eaLnBrk="1" latinLnBrk="0" hangingPunct="1">
              <a:lnSpc>
                <a:spcPct val="80000"/>
              </a:lnSpc>
              <a:spcBef>
                <a:spcPct val="0"/>
              </a:spcBef>
              <a:buNone/>
              <a:defRPr sz="2250" b="1" i="0" kern="1200">
                <a:solidFill>
                  <a:schemeClr val="tx1"/>
                </a:solidFill>
                <a:latin typeface="Aptos" panose="020B0004020202020204" pitchFamily="34" charset="0"/>
                <a:ea typeface="+mj-ea"/>
                <a:cs typeface="Calibri" panose="020F0502020204030204" pitchFamily="34" charset="0"/>
              </a:defRPr>
            </a:lvl1pPr>
          </a:lstStyle>
          <a:p>
            <a:pPr algn="ctr"/>
            <a:endParaRPr lang="en-GB" sz="3200"/>
          </a:p>
          <a:p>
            <a:pPr algn="ctr"/>
            <a:r>
              <a:rPr lang="en-GB" sz="3200"/>
              <a:t>PGR Workspace</a:t>
            </a:r>
            <a:br>
              <a:rPr lang="en-GB" sz="3200"/>
            </a:br>
            <a:endParaRPr lang="en-GB" sz="3200"/>
          </a:p>
        </p:txBody>
      </p:sp>
    </p:spTree>
    <p:extLst>
      <p:ext uri="{BB962C8B-B14F-4D97-AF65-F5344CB8AC3E}">
        <p14:creationId xmlns:p14="http://schemas.microsoft.com/office/powerpoint/2010/main" val="4340440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9FB4F-2302-20F8-363C-DA1374FAA045}"/>
            </a:ext>
          </a:extLst>
        </p:cNvPr>
        <p:cNvGrpSpPr/>
        <p:nvPr/>
      </p:nvGrpSpPr>
      <p:grpSpPr>
        <a:xfrm>
          <a:off x="0" y="0"/>
          <a:ext cx="0" cy="0"/>
          <a:chOff x="0" y="0"/>
          <a:chExt cx="0" cy="0"/>
        </a:xfrm>
      </p:grpSpPr>
      <p:sp>
        <p:nvSpPr>
          <p:cNvPr id="2" name="Content Placeholder 4">
            <a:extLst>
              <a:ext uri="{FF2B5EF4-FFF2-40B4-BE49-F238E27FC236}">
                <a16:creationId xmlns:a16="http://schemas.microsoft.com/office/drawing/2014/main" id="{D4B02F93-F76A-B3DC-C311-18C3A3B36F80}"/>
              </a:ext>
            </a:extLst>
          </p:cNvPr>
          <p:cNvSpPr>
            <a:spLocks noGrp="1"/>
          </p:cNvSpPr>
          <p:nvPr>
            <p:ph idx="1"/>
          </p:nvPr>
        </p:nvSpPr>
        <p:spPr>
          <a:xfrm>
            <a:off x="607261" y="1022849"/>
            <a:ext cx="10910047" cy="2406151"/>
          </a:xfrm>
        </p:spPr>
        <p:txBody>
          <a:bodyPr/>
          <a:lstStyle/>
          <a:p>
            <a:pPr lvl="1"/>
            <a:endParaRPr lang="en-GB" sz="2000">
              <a:latin typeface="Aptos" panose="020B0004020202020204" pitchFamily="34" charset="0"/>
            </a:endParaRPr>
          </a:p>
          <a:p>
            <a:pPr marL="342900" indent="-342900">
              <a:buFont typeface="Arial" panose="020B0604020202020204" pitchFamily="34" charset="0"/>
              <a:buChar char="•"/>
            </a:pPr>
            <a:r>
              <a:rPr lang="en-GB" sz="2000"/>
              <a:t>Please email all enquiries to: </a:t>
            </a:r>
            <a:r>
              <a:rPr lang="en-GB" sz="2000">
                <a:hlinkClick r:id="rId2">
                  <a:extLst>
                    <a:ext uri="{A12FA001-AC4F-418D-AE19-62706E023703}">
                      <ahyp:hlinkClr xmlns:ahyp="http://schemas.microsoft.com/office/drawing/2018/hyperlinkcolor" val="tx"/>
                    </a:ext>
                  </a:extLst>
                </a:hlinkClick>
              </a:rPr>
              <a:t>cadre@warwick.ac.uk</a:t>
            </a:r>
            <a:r>
              <a:rPr lang="en-GB" sz="2000"/>
              <a:t> (Lisa, Helen and Anne will be able to pick up any questions).</a:t>
            </a:r>
          </a:p>
          <a:p>
            <a:pPr marL="342900" indent="-342900">
              <a:buFont typeface="Arial" panose="020B0604020202020204" pitchFamily="34" charset="0"/>
              <a:buChar char="•"/>
            </a:pPr>
            <a:r>
              <a:rPr lang="en-GB" sz="2000"/>
              <a:t>We will run termly drop-in sessions for informal advice – details will be circulated in the coming weeks.</a:t>
            </a:r>
          </a:p>
          <a:p>
            <a:pPr marL="342900" indent="-342900">
              <a:buFont typeface="Arial" panose="020B0604020202020204" pitchFamily="34" charset="0"/>
              <a:buChar char="•"/>
            </a:pPr>
            <a:r>
              <a:rPr lang="en-GB" sz="2000">
                <a:latin typeface="Aptos" panose="020B0004020202020204" pitchFamily="34" charset="0"/>
              </a:rPr>
              <a:t>The CADRE Office is located inside the PGR Research Zone (first door on the right as you come in through the door)</a:t>
            </a:r>
          </a:p>
          <a:p>
            <a:pPr marL="685800" lvl="1" indent="-342900">
              <a:buFont typeface="Arial" panose="020B0604020202020204" pitchFamily="34" charset="0"/>
              <a:buChar char="•"/>
            </a:pPr>
            <a:endParaRPr lang="en-GB" sz="2000">
              <a:latin typeface="Aptos" panose="020B0004020202020204" pitchFamily="34" charset="0"/>
            </a:endParaRPr>
          </a:p>
          <a:p>
            <a:pPr marL="685800" lvl="1" indent="-342900">
              <a:buFont typeface="Arial" panose="020B0604020202020204" pitchFamily="34" charset="0"/>
              <a:buChar char="•"/>
            </a:pPr>
            <a:endParaRPr lang="en-GB" sz="2000">
              <a:latin typeface="Aptos" panose="020B0004020202020204" pitchFamily="34" charset="0"/>
            </a:endParaRPr>
          </a:p>
          <a:p>
            <a:pPr lvl="1"/>
            <a:endParaRPr lang="en-GB" sz="2000">
              <a:latin typeface="Aptos" panose="020B0004020202020204" pitchFamily="34" charset="0"/>
            </a:endParaRPr>
          </a:p>
        </p:txBody>
      </p:sp>
      <p:graphicFrame>
        <p:nvGraphicFramePr>
          <p:cNvPr id="6" name="Table 5">
            <a:extLst>
              <a:ext uri="{FF2B5EF4-FFF2-40B4-BE49-F238E27FC236}">
                <a16:creationId xmlns:a16="http://schemas.microsoft.com/office/drawing/2014/main" id="{E3BC6656-B832-E7DC-2BD4-D9C07455EBD9}"/>
              </a:ext>
            </a:extLst>
          </p:cNvPr>
          <p:cNvGraphicFramePr>
            <a:graphicFrameLocks noGrp="1"/>
          </p:cNvGraphicFramePr>
          <p:nvPr>
            <p:extLst>
              <p:ext uri="{D42A27DB-BD31-4B8C-83A1-F6EECF244321}">
                <p14:modId xmlns:p14="http://schemas.microsoft.com/office/powerpoint/2010/main" val="1140401003"/>
              </p:ext>
            </p:extLst>
          </p:nvPr>
        </p:nvGraphicFramePr>
        <p:xfrm>
          <a:off x="840345" y="3429000"/>
          <a:ext cx="10676963" cy="3216244"/>
        </p:xfrm>
        <a:graphic>
          <a:graphicData uri="http://schemas.openxmlformats.org/drawingml/2006/table">
            <a:tbl>
              <a:tblPr firstRow="1" bandRow="1">
                <a:tableStyleId>{93296810-A885-4BE3-A3E7-6D5BEEA58F35}</a:tableStyleId>
              </a:tblPr>
              <a:tblGrid>
                <a:gridCol w="1400787">
                  <a:extLst>
                    <a:ext uri="{9D8B030D-6E8A-4147-A177-3AD203B41FA5}">
                      <a16:colId xmlns:a16="http://schemas.microsoft.com/office/drawing/2014/main" val="3107655507"/>
                    </a:ext>
                  </a:extLst>
                </a:gridCol>
                <a:gridCol w="9276176">
                  <a:extLst>
                    <a:ext uri="{9D8B030D-6E8A-4147-A177-3AD203B41FA5}">
                      <a16:colId xmlns:a16="http://schemas.microsoft.com/office/drawing/2014/main" val="4239529052"/>
                    </a:ext>
                  </a:extLst>
                </a:gridCol>
              </a:tblGrid>
              <a:tr h="242276">
                <a:tc>
                  <a:txBody>
                    <a:bodyPr/>
                    <a:lstStyle/>
                    <a:p>
                      <a:endParaRPr lang="en-GB" sz="110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6">
                        <a:lumMod val="60000"/>
                        <a:lumOff val="40000"/>
                      </a:schemeClr>
                    </a:solidFill>
                  </a:tcPr>
                </a:tc>
                <a:tc>
                  <a:txBody>
                    <a:bodyPr/>
                    <a:lstStyle/>
                    <a:p>
                      <a:endParaRPr lang="en-GB" sz="1100">
                        <a:solidFill>
                          <a:schemeClr val="tx1"/>
                        </a:solidFill>
                      </a:endParaRPr>
                    </a:p>
                  </a:txBody>
                  <a:tcPr>
                    <a:lnT w="12700" cap="flat" cmpd="sng" algn="ctr">
                      <a:solidFill>
                        <a:schemeClr val="tx1"/>
                      </a:solidFill>
                      <a:prstDash val="solid"/>
                      <a:round/>
                      <a:headEnd type="none" w="med" len="med"/>
                      <a:tailEnd type="none" w="med" len="med"/>
                    </a:lnT>
                    <a:solidFill>
                      <a:schemeClr val="accent6">
                        <a:lumMod val="60000"/>
                        <a:lumOff val="40000"/>
                      </a:schemeClr>
                    </a:solidFill>
                  </a:tcPr>
                </a:tc>
                <a:extLst>
                  <a:ext uri="{0D108BD9-81ED-4DB2-BD59-A6C34878D82A}">
                    <a16:rowId xmlns:a16="http://schemas.microsoft.com/office/drawing/2014/main" val="1763520007"/>
                  </a:ext>
                </a:extLst>
              </a:tr>
              <a:tr h="148215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b="1"/>
                        <a:t>CADRE Website</a:t>
                      </a:r>
                    </a:p>
                    <a:p>
                      <a:endParaRPr lang="en-GB" sz="1400" b="0" i="0" kern="120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tcPr>
                </a:tc>
                <a:tc>
                  <a:txBody>
                    <a:bodyPr/>
                    <a:lstStyle/>
                    <a:p>
                      <a:pPr marL="742950" lvl="1" indent="-285750" fontAlgn="auto">
                        <a:spcAft>
                          <a:spcPts val="0"/>
                        </a:spcAft>
                        <a:buFont typeface="Arial" panose="020B0604020202020204" pitchFamily="34" charset="0"/>
                        <a:buChar char="•"/>
                      </a:pPr>
                      <a:r>
                        <a:rPr lang="en-GB" sz="1400">
                          <a:latin typeface="Aptos" panose="020B0004020202020204" pitchFamily="34" charset="0"/>
                        </a:rPr>
                        <a:t>CADRE Home Page –  </a:t>
                      </a:r>
                      <a:r>
                        <a:rPr lang="en-GB" sz="1400">
                          <a:hlinkClick r:id="rId3"/>
                        </a:rPr>
                        <a:t>Faculty of Arts DTC (CADRE)</a:t>
                      </a:r>
                      <a:endParaRPr lang="en-GB" sz="1400">
                        <a:latin typeface="Aptos" panose="020B0004020202020204" pitchFamily="34" charset="0"/>
                      </a:endParaRPr>
                    </a:p>
                    <a:p>
                      <a:pPr marL="742950" lvl="1" indent="-285750" fontAlgn="auto">
                        <a:spcAft>
                          <a:spcPts val="0"/>
                        </a:spcAft>
                        <a:buFont typeface="Arial" panose="020B0604020202020204" pitchFamily="34" charset="0"/>
                        <a:buChar char="•"/>
                      </a:pPr>
                      <a:r>
                        <a:rPr lang="en-GB" sz="1400">
                          <a:latin typeface="Aptos" panose="020B0004020202020204" pitchFamily="34" charset="0"/>
                        </a:rPr>
                        <a:t>CADRE Workshop Schedule - </a:t>
                      </a:r>
                      <a:r>
                        <a:rPr lang="en-GB" sz="1400">
                          <a:hlinkClick r:id="rId4"/>
                        </a:rPr>
                        <a:t>CADRE workshops 2026/27</a:t>
                      </a:r>
                      <a:endParaRPr lang="en-GB" sz="1400"/>
                    </a:p>
                    <a:p>
                      <a:pPr marL="742950" lvl="1" indent="-285750" fontAlgn="auto">
                        <a:spcAft>
                          <a:spcPts val="0"/>
                        </a:spcAft>
                        <a:buFont typeface="Arial" panose="020B0604020202020204" pitchFamily="34" charset="0"/>
                        <a:buChar char="•"/>
                      </a:pPr>
                      <a:r>
                        <a:rPr lang="en-GB" sz="1400">
                          <a:latin typeface="Aptos" panose="020B0004020202020204" pitchFamily="34" charset="0"/>
                        </a:rPr>
                        <a:t>CADRE Workshop Sign Up Form -  </a:t>
                      </a:r>
                      <a:r>
                        <a:rPr lang="en-GB" sz="1400">
                          <a:hlinkClick r:id="rId5"/>
                        </a:rPr>
                        <a:t>CADRE Workshops sign up</a:t>
                      </a:r>
                      <a:endParaRPr lang="en-GB" sz="1400"/>
                    </a:p>
                    <a:p>
                      <a:pPr marL="742950" lvl="1" indent="-285750" fontAlgn="auto">
                        <a:spcAft>
                          <a:spcPts val="0"/>
                        </a:spcAft>
                        <a:buFont typeface="Arial" panose="020B0604020202020204" pitchFamily="34" charset="0"/>
                        <a:buChar char="•"/>
                      </a:pPr>
                      <a:r>
                        <a:rPr lang="en-GB" sz="1400">
                          <a:latin typeface="Aptos" panose="020B0004020202020204" pitchFamily="34" charset="0"/>
                        </a:rPr>
                        <a:t>PGR Workspaces - </a:t>
                      </a:r>
                      <a:r>
                        <a:rPr lang="en-GB" sz="1400">
                          <a:hlinkClick r:id="rId6"/>
                        </a:rPr>
                        <a:t>PGR Workspaces</a:t>
                      </a:r>
                      <a:endParaRPr lang="en-GB" sz="1400"/>
                    </a:p>
                    <a:p>
                      <a:pPr marL="742950" lvl="1" indent="-285750" fontAlgn="auto">
                        <a:spcAft>
                          <a:spcPts val="0"/>
                        </a:spcAft>
                        <a:buFont typeface="Arial" panose="020B0604020202020204" pitchFamily="34" charset="0"/>
                        <a:buChar char="•"/>
                      </a:pPr>
                      <a:r>
                        <a:rPr lang="en-GB" sz="1400">
                          <a:latin typeface="Aptos" panose="020B0004020202020204" pitchFamily="34" charset="0"/>
                        </a:rPr>
                        <a:t>Events Calendar - </a:t>
                      </a:r>
                      <a:r>
                        <a:rPr lang="en-GB" sz="1400">
                          <a:hlinkClick r:id="rId7"/>
                        </a:rPr>
                        <a:t>Events Calendar</a:t>
                      </a:r>
                      <a:endParaRPr lang="en-GB" sz="1400">
                        <a:latin typeface="Aptos" panose="020B0004020202020204" pitchFamily="34" charset="0"/>
                      </a:endParaRPr>
                    </a:p>
                    <a:p>
                      <a:pPr marL="742950" lvl="1" indent="-285750" fontAlgn="auto">
                        <a:spcAft>
                          <a:spcPts val="0"/>
                        </a:spcAft>
                        <a:buFont typeface="Arial" panose="020B0604020202020204" pitchFamily="34" charset="0"/>
                        <a:buChar char="•"/>
                      </a:pPr>
                      <a:r>
                        <a:rPr lang="en-GB" sz="1400">
                          <a:latin typeface="Aptos" panose="020B0004020202020204" pitchFamily="34" charset="0"/>
                        </a:rPr>
                        <a:t>Monash-Prato Writing Workshop - </a:t>
                      </a:r>
                      <a:r>
                        <a:rPr lang="en-GB" sz="1400">
                          <a:hlinkClick r:id="rId8"/>
                        </a:rPr>
                        <a:t>Monash-Prato Writing Workshop 2027 - Details TBC</a:t>
                      </a:r>
                      <a:endParaRPr lang="en-GB" sz="1400"/>
                    </a:p>
                    <a:p>
                      <a:endParaRPr lang="en-GB" sz="1400" b="0" i="0" kern="1200">
                        <a:solidFill>
                          <a:schemeClr val="dk1"/>
                        </a:solidFill>
                        <a:effectLst/>
                        <a:latin typeface="+mn-lt"/>
                        <a:ea typeface="+mn-ea"/>
                        <a:cs typeface="+mn-cs"/>
                      </a:endParaRPr>
                    </a:p>
                  </a:txBody>
                  <a:tcPr/>
                </a:tc>
                <a:extLst>
                  <a:ext uri="{0D108BD9-81ED-4DB2-BD59-A6C34878D82A}">
                    <a16:rowId xmlns:a16="http://schemas.microsoft.com/office/drawing/2014/main" val="71183809"/>
                  </a:ext>
                </a:extLst>
              </a:tr>
              <a:tr h="1372204">
                <a:tc>
                  <a:txBody>
                    <a:bodyPr/>
                    <a:lstStyle/>
                    <a:p>
                      <a:r>
                        <a:rPr lang="en-GB" sz="1400" b="1"/>
                        <a:t>Doctoral College </a:t>
                      </a:r>
                    </a:p>
                  </a:txBody>
                  <a:tcPr>
                    <a:lnL w="12700" cap="flat" cmpd="sng" algn="ctr">
                      <a:solidFill>
                        <a:schemeClr val="tx1"/>
                      </a:solidFill>
                      <a:prstDash val="solid"/>
                      <a:round/>
                      <a:headEnd type="none" w="med" len="med"/>
                      <a:tailEnd type="none" w="med" len="med"/>
                    </a:lnL>
                  </a:tcPr>
                </a:tc>
                <a:tc>
                  <a:txBody>
                    <a:bodyPr/>
                    <a:lstStyle/>
                    <a:p>
                      <a:pPr marL="742950" lvl="1" indent="-285750" fontAlgn="auto">
                        <a:spcAft>
                          <a:spcPts val="0"/>
                        </a:spcAft>
                        <a:buFont typeface="Arial" panose="020B0604020202020204" pitchFamily="34" charset="0"/>
                        <a:buChar char="•"/>
                      </a:pPr>
                      <a:r>
                        <a:rPr lang="en-GB" sz="1400">
                          <a:latin typeface="Aptos" panose="020B0004020202020204" pitchFamily="34" charset="0"/>
                        </a:rPr>
                        <a:t>Welcome to new students - </a:t>
                      </a:r>
                      <a:r>
                        <a:rPr lang="en-GB" sz="1400">
                          <a:hlinkClick r:id="rId9"/>
                        </a:rPr>
                        <a:t>Welcome Resources</a:t>
                      </a:r>
                      <a:endParaRPr lang="en-GB" sz="1400">
                        <a:latin typeface="Aptos" panose="020B0004020202020204" pitchFamily="34" charset="0"/>
                      </a:endParaRPr>
                    </a:p>
                    <a:p>
                      <a:pPr marL="742950" lvl="1" indent="-285750" fontAlgn="auto">
                        <a:spcAft>
                          <a:spcPts val="0"/>
                        </a:spcAft>
                        <a:buFont typeface="Arial" panose="020B0604020202020204" pitchFamily="34" charset="0"/>
                        <a:buChar char="•"/>
                      </a:pPr>
                      <a:r>
                        <a:rPr lang="en-GB" sz="1400">
                          <a:latin typeface="Aptos" panose="020B0004020202020204" pitchFamily="34" charset="0"/>
                        </a:rPr>
                        <a:t>Information on Funding and Scholarships - </a:t>
                      </a:r>
                      <a:r>
                        <a:rPr lang="en-GB" sz="1400">
                          <a:hlinkClick r:id="rId10"/>
                        </a:rPr>
                        <a:t>Funding for Current PGRs</a:t>
                      </a:r>
                      <a:endParaRPr lang="en-GB" sz="1400"/>
                    </a:p>
                    <a:p>
                      <a:pPr marL="742950" lvl="1" indent="-285750" fontAlgn="auto">
                        <a:spcAft>
                          <a:spcPts val="0"/>
                        </a:spcAft>
                        <a:buFont typeface="Arial" panose="020B0604020202020204" pitchFamily="34" charset="0"/>
                        <a:buChar char="•"/>
                      </a:pPr>
                      <a:r>
                        <a:rPr lang="en-GB" sz="1400">
                          <a:latin typeface="Aptos" panose="020B0004020202020204" pitchFamily="34" charset="0"/>
                        </a:rPr>
                        <a:t>PGR Hardship Support Fund - </a:t>
                      </a:r>
                      <a:r>
                        <a:rPr lang="en-GB" sz="1400">
                          <a:hlinkClick r:id="rId11"/>
                        </a:rPr>
                        <a:t>PGR Hardship Support Fund</a:t>
                      </a:r>
                      <a:endParaRPr lang="en-GB" sz="1400"/>
                    </a:p>
                    <a:p>
                      <a:pPr marL="742950" lvl="1" indent="-285750" fontAlgn="auto">
                        <a:spcAft>
                          <a:spcPts val="0"/>
                        </a:spcAft>
                        <a:buFont typeface="Arial" panose="020B0604020202020204" pitchFamily="34" charset="0"/>
                        <a:buChar char="•"/>
                      </a:pPr>
                      <a:r>
                        <a:rPr lang="en-GB" sz="1400">
                          <a:latin typeface="Aptos" panose="020B0004020202020204" pitchFamily="34" charset="0"/>
                        </a:rPr>
                        <a:t>PGR Policies, including changes to registration, leave arrangements, progression, supervision, submission and examinations  – </a:t>
                      </a:r>
                      <a:r>
                        <a:rPr lang="en-GB" sz="1400">
                          <a:hlinkClick r:id="rId12"/>
                        </a:rPr>
                        <a:t>Warwick - Policies for PGRs</a:t>
                      </a:r>
                      <a:endParaRPr lang="en-GB" sz="1400">
                        <a:latin typeface="Aptos" panose="020B0004020202020204" pitchFamily="34" charset="0"/>
                      </a:endParaRPr>
                    </a:p>
                  </a:txBody>
                  <a:tcPr/>
                </a:tc>
                <a:extLst>
                  <a:ext uri="{0D108BD9-81ED-4DB2-BD59-A6C34878D82A}">
                    <a16:rowId xmlns:a16="http://schemas.microsoft.com/office/drawing/2014/main" val="2997859683"/>
                  </a:ext>
                </a:extLst>
              </a:tr>
            </a:tbl>
          </a:graphicData>
        </a:graphic>
      </p:graphicFrame>
      <p:sp>
        <p:nvSpPr>
          <p:cNvPr id="7" name="TextBox 6">
            <a:extLst>
              <a:ext uri="{FF2B5EF4-FFF2-40B4-BE49-F238E27FC236}">
                <a16:creationId xmlns:a16="http://schemas.microsoft.com/office/drawing/2014/main" id="{C2D7BDFE-0CAC-801C-2DAF-4900EC0677C4}"/>
              </a:ext>
            </a:extLst>
          </p:cNvPr>
          <p:cNvSpPr txBox="1"/>
          <p:nvPr/>
        </p:nvSpPr>
        <p:spPr>
          <a:xfrm>
            <a:off x="4329952" y="376518"/>
            <a:ext cx="3464666" cy="646331"/>
          </a:xfrm>
          <a:prstGeom prst="rect">
            <a:avLst/>
          </a:prstGeom>
          <a:noFill/>
        </p:spPr>
        <p:txBody>
          <a:bodyPr wrap="none" rtlCol="0">
            <a:spAutoFit/>
          </a:bodyPr>
          <a:lstStyle/>
          <a:p>
            <a:r>
              <a:rPr lang="en-GB" sz="3600" b="1"/>
              <a:t>Contact CADRE</a:t>
            </a:r>
          </a:p>
        </p:txBody>
      </p:sp>
    </p:spTree>
    <p:extLst>
      <p:ext uri="{BB962C8B-B14F-4D97-AF65-F5344CB8AC3E}">
        <p14:creationId xmlns:p14="http://schemas.microsoft.com/office/powerpoint/2010/main" val="16274069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erson standing in front of a mirror&#10;&#10;AI-generated content may be incorrect.">
            <a:extLst>
              <a:ext uri="{FF2B5EF4-FFF2-40B4-BE49-F238E27FC236}">
                <a16:creationId xmlns:a16="http://schemas.microsoft.com/office/drawing/2014/main" id="{6162CCCB-DD3F-5058-BA9A-DC0E55B1084F}"/>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a:xfrm>
            <a:off x="20" y="10"/>
            <a:ext cx="12191980" cy="3445190"/>
          </a:xfrm>
          <a:noFill/>
        </p:spPr>
      </p:pic>
      <p:sp>
        <p:nvSpPr>
          <p:cNvPr id="5" name="Title 4">
            <a:extLst>
              <a:ext uri="{FF2B5EF4-FFF2-40B4-BE49-F238E27FC236}">
                <a16:creationId xmlns:a16="http://schemas.microsoft.com/office/drawing/2014/main" id="{DBE17E10-0F03-BAFB-C8D8-75C2B7859548}"/>
              </a:ext>
            </a:extLst>
          </p:cNvPr>
          <p:cNvSpPr>
            <a:spLocks noGrp="1"/>
          </p:cNvSpPr>
          <p:nvPr>
            <p:ph type="title"/>
          </p:nvPr>
        </p:nvSpPr>
        <p:spPr>
          <a:xfrm>
            <a:off x="499733" y="2791790"/>
            <a:ext cx="8208000" cy="1743682"/>
          </a:xfrm>
        </p:spPr>
        <p:txBody>
          <a:bodyPr wrap="square" anchor="t">
            <a:normAutofit/>
          </a:bodyPr>
          <a:lstStyle/>
          <a:p>
            <a:r>
              <a:rPr lang="en-GB" sz="6700">
                <a:solidFill>
                  <a:schemeClr val="bg1"/>
                </a:solidFill>
                <a:latin typeface="Aptos"/>
                <a:cs typeface="Calibri"/>
              </a:rPr>
              <a:t>Introduction to the CADRE Facilitators</a:t>
            </a:r>
          </a:p>
        </p:txBody>
      </p:sp>
    </p:spTree>
    <p:extLst>
      <p:ext uri="{BB962C8B-B14F-4D97-AF65-F5344CB8AC3E}">
        <p14:creationId xmlns:p14="http://schemas.microsoft.com/office/powerpoint/2010/main" val="41254138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B321E-0435-A1F7-4CBE-930782FC191A}"/>
            </a:ext>
          </a:extLst>
        </p:cNvPr>
        <p:cNvGrpSpPr/>
        <p:nvPr/>
      </p:nvGrpSpPr>
      <p:grpSpPr>
        <a:xfrm>
          <a:off x="0" y="0"/>
          <a:ext cx="0" cy="0"/>
          <a:chOff x="0" y="0"/>
          <a:chExt cx="0" cy="0"/>
        </a:xfrm>
      </p:grpSpPr>
      <p:sp>
        <p:nvSpPr>
          <p:cNvPr id="2" name="Content Placeholder 4">
            <a:extLst>
              <a:ext uri="{FF2B5EF4-FFF2-40B4-BE49-F238E27FC236}">
                <a16:creationId xmlns:a16="http://schemas.microsoft.com/office/drawing/2014/main" id="{3E5A636E-D168-0893-1EFE-F64E2CD21526}"/>
              </a:ext>
            </a:extLst>
          </p:cNvPr>
          <p:cNvSpPr>
            <a:spLocks noGrp="1"/>
          </p:cNvSpPr>
          <p:nvPr>
            <p:ph idx="1"/>
          </p:nvPr>
        </p:nvSpPr>
        <p:spPr>
          <a:xfrm>
            <a:off x="2437386" y="1100083"/>
            <a:ext cx="8851387" cy="3150720"/>
          </a:xfrm>
        </p:spPr>
        <p:txBody>
          <a:bodyPr vert="horz" lIns="0" tIns="0" rIns="0" bIns="0" rtlCol="0" anchor="t">
            <a:noAutofit/>
          </a:bodyPr>
          <a:lstStyle/>
          <a:p>
            <a:pPr lvl="1"/>
            <a:endParaRPr lang="en-GB">
              <a:latin typeface="Aptos" panose="020B0004020202020204" pitchFamily="34" charset="0"/>
            </a:endParaRPr>
          </a:p>
          <a:p>
            <a:pPr lvl="1"/>
            <a:endParaRPr lang="en-GB">
              <a:latin typeface="Aptos" panose="020B0004020202020204" pitchFamily="34" charset="0"/>
            </a:endParaRPr>
          </a:p>
          <a:p>
            <a:r>
              <a:rPr lang="en-GB" sz="3200" b="1">
                <a:latin typeface="Aptos"/>
                <a:cs typeface="Calibri"/>
              </a:rPr>
              <a:t>Laura Woolley-Nunez</a:t>
            </a:r>
            <a:endParaRPr lang="en-GB" sz="3200" b="1"/>
          </a:p>
          <a:p>
            <a:r>
              <a:rPr lang="en-GB" spc="0">
                <a:latin typeface="Calibri"/>
                <a:ea typeface="Calibri"/>
                <a:cs typeface="Calibri"/>
              </a:rPr>
              <a:t>Laura Woolley-Núñez is nearing the completion of her PhD in Translation and Transcultural Studies, which she expects to defend in December 2026. Her doctoral research was funded by Midlands4Cities. She is also a Senior Graduate Teaching Assistant in Spanish at the School of Modern Languages and Cultures. </a:t>
            </a:r>
          </a:p>
          <a:p>
            <a:endParaRPr lang="en-GB"/>
          </a:p>
          <a:p>
            <a:r>
              <a:rPr lang="en-GB" dirty="0">
                <a:latin typeface="Aptos"/>
                <a:cs typeface="Calibri"/>
              </a:rPr>
              <a:t>Her practice-based thesis develops trauma-informed feminist translation strategies through her translation of María Teresa León’s </a:t>
            </a:r>
            <a:r>
              <a:rPr lang="en-GB" i="1" dirty="0">
                <a:latin typeface="Aptos"/>
                <a:cs typeface="Calibri"/>
              </a:rPr>
              <a:t>Memoria de la </a:t>
            </a:r>
            <a:r>
              <a:rPr lang="en-GB" i="1" dirty="0" err="1">
                <a:latin typeface="Aptos"/>
                <a:cs typeface="Calibri"/>
              </a:rPr>
              <a:t>melancolía</a:t>
            </a:r>
            <a:r>
              <a:rPr lang="en-GB" i="1" dirty="0">
                <a:latin typeface="Aptos"/>
                <a:cs typeface="Calibri"/>
              </a:rPr>
              <a:t> </a:t>
            </a:r>
            <a:r>
              <a:rPr lang="en-GB" dirty="0">
                <a:latin typeface="Aptos"/>
                <a:cs typeface="Calibri"/>
              </a:rPr>
              <a:t>(1970)</a:t>
            </a:r>
            <a:r>
              <a:rPr lang="en-GB" i="1" dirty="0">
                <a:latin typeface="Aptos"/>
                <a:cs typeface="Calibri"/>
              </a:rPr>
              <a:t>. </a:t>
            </a:r>
            <a:r>
              <a:rPr lang="en-GB" dirty="0">
                <a:latin typeface="Aptos"/>
                <a:cs typeface="Calibri"/>
              </a:rPr>
              <a:t>This memoir explores gender, memory, ageing, loss, trauma and exile.</a:t>
            </a:r>
            <a:endParaRPr lang="en-GB" spc="0" dirty="0">
              <a:latin typeface="Aptos"/>
              <a:cs typeface="Calibri"/>
            </a:endParaRPr>
          </a:p>
          <a:p>
            <a:pPr lvl="1"/>
            <a:endParaRPr lang="en-GB" sz="2000">
              <a:latin typeface="Aptos" panose="020B0004020202020204" pitchFamily="34" charset="0"/>
            </a:endParaRPr>
          </a:p>
        </p:txBody>
      </p:sp>
      <p:sp>
        <p:nvSpPr>
          <p:cNvPr id="6" name="Title 3">
            <a:extLst>
              <a:ext uri="{FF2B5EF4-FFF2-40B4-BE49-F238E27FC236}">
                <a16:creationId xmlns:a16="http://schemas.microsoft.com/office/drawing/2014/main" id="{C75C28C3-D8C7-49BC-37A9-B2B9D2387BAF}"/>
              </a:ext>
            </a:extLst>
          </p:cNvPr>
          <p:cNvSpPr txBox="1">
            <a:spLocks/>
          </p:cNvSpPr>
          <p:nvPr/>
        </p:nvSpPr>
        <p:spPr>
          <a:xfrm>
            <a:off x="331694" y="304178"/>
            <a:ext cx="11501718" cy="1861856"/>
          </a:xfrm>
          <a:prstGeom prst="rect">
            <a:avLst/>
          </a:prstGeom>
          <a:ln>
            <a:noFill/>
          </a:ln>
        </p:spPr>
        <p:txBody>
          <a:bodyPr vert="horz" wrap="square" lIns="0" tIns="0" rIns="0" bIns="0" rtlCol="0" anchor="t">
            <a:spAutoFit/>
          </a:bodyPr>
          <a:lstStyle>
            <a:lvl1pPr algn="l" defTabSz="685800" rtl="0" eaLnBrk="1" latinLnBrk="0" hangingPunct="1">
              <a:lnSpc>
                <a:spcPct val="80000"/>
              </a:lnSpc>
              <a:spcBef>
                <a:spcPct val="0"/>
              </a:spcBef>
              <a:buNone/>
              <a:defRPr sz="2250" b="1" i="0" kern="1200">
                <a:solidFill>
                  <a:schemeClr val="tx1"/>
                </a:solidFill>
                <a:latin typeface="Aptos" panose="020B0004020202020204" pitchFamily="34" charset="0"/>
                <a:ea typeface="+mj-ea"/>
                <a:cs typeface="Calibri" panose="020F0502020204030204" pitchFamily="34" charset="0"/>
              </a:defRPr>
            </a:lvl1pPr>
          </a:lstStyle>
          <a:p>
            <a:pPr algn="ctr"/>
            <a:endParaRPr lang="en-GB" sz="3200"/>
          </a:p>
          <a:p>
            <a:pPr algn="ctr"/>
            <a:r>
              <a:rPr lang="en-GB" sz="5400"/>
              <a:t>Our CADRE 2026/27 Facilitators</a:t>
            </a:r>
          </a:p>
          <a:p>
            <a:pPr algn="ctr"/>
            <a:br>
              <a:rPr lang="en-GB" sz="3200"/>
            </a:br>
            <a:endParaRPr lang="en-GB" sz="3200"/>
          </a:p>
        </p:txBody>
      </p:sp>
      <p:sp>
        <p:nvSpPr>
          <p:cNvPr id="3" name="TextBox 2">
            <a:extLst>
              <a:ext uri="{FF2B5EF4-FFF2-40B4-BE49-F238E27FC236}">
                <a16:creationId xmlns:a16="http://schemas.microsoft.com/office/drawing/2014/main" id="{EBB9C4B8-3EFD-99A0-8FD3-FC50B0DF7815}"/>
              </a:ext>
            </a:extLst>
          </p:cNvPr>
          <p:cNvSpPr txBox="1"/>
          <p:nvPr/>
        </p:nvSpPr>
        <p:spPr>
          <a:xfrm>
            <a:off x="2437385" y="4248791"/>
            <a:ext cx="9247627" cy="2092881"/>
          </a:xfrm>
          <a:prstGeom prst="rect">
            <a:avLst/>
          </a:prstGeom>
          <a:noFill/>
        </p:spPr>
        <p:txBody>
          <a:bodyPr wrap="square" rtlCol="0">
            <a:spAutoFit/>
          </a:bodyPr>
          <a:lstStyle/>
          <a:p>
            <a:r>
              <a:rPr lang="en-GB" sz="3200" b="1">
                <a:latin typeface="Aptos" panose="020B0004020202020204" pitchFamily="34" charset="0"/>
              </a:rPr>
              <a:t>Smriti Dutt</a:t>
            </a:r>
          </a:p>
          <a:p>
            <a:r>
              <a:rPr lang="en-GB" sz="1600"/>
              <a:t>My research project focuses on </a:t>
            </a:r>
            <a:r>
              <a:rPr lang="en-GB" sz="1600" i="1"/>
              <a:t>Chamba Rumal</a:t>
            </a:r>
            <a:r>
              <a:rPr lang="en-GB" sz="1600"/>
              <a:t>, an embroidery tradition from Himachal Pradesh in India. Traditionally, produced on </a:t>
            </a:r>
            <a:r>
              <a:rPr lang="en-GB" sz="1600" err="1"/>
              <a:t>sqaures</a:t>
            </a:r>
            <a:r>
              <a:rPr lang="en-GB" sz="1600"/>
              <a:t> of muslin, these works constitute a form of miniature art, which elaborates narratives derived from Pahari and Mughal Painting Traditions. Originally made by royal women as wedding gifts or ceremonial coverings, Chamba coverlets were lost to a fast-progressing world but have been revived in recent decades.</a:t>
            </a:r>
          </a:p>
          <a:p>
            <a:endParaRPr lang="en-GB"/>
          </a:p>
        </p:txBody>
      </p:sp>
      <p:pic>
        <p:nvPicPr>
          <p:cNvPr id="4" name="Picture 3">
            <a:extLst>
              <a:ext uri="{FF2B5EF4-FFF2-40B4-BE49-F238E27FC236}">
                <a16:creationId xmlns:a16="http://schemas.microsoft.com/office/drawing/2014/main" id="{8606E0E6-E50C-2E7C-F634-42AAF80A9528}"/>
              </a:ext>
            </a:extLst>
          </p:cNvPr>
          <p:cNvPicPr>
            <a:picLocks noChangeAspect="1"/>
          </p:cNvPicPr>
          <p:nvPr/>
        </p:nvPicPr>
        <p:blipFill>
          <a:blip r:embed="rId2"/>
          <a:stretch>
            <a:fillRect/>
          </a:stretch>
        </p:blipFill>
        <p:spPr>
          <a:xfrm>
            <a:off x="334322" y="1615440"/>
            <a:ext cx="1830715" cy="2255520"/>
          </a:xfrm>
          <a:prstGeom prst="rect">
            <a:avLst/>
          </a:prstGeom>
        </p:spPr>
      </p:pic>
      <p:pic>
        <p:nvPicPr>
          <p:cNvPr id="7" name="Picture 6">
            <a:extLst>
              <a:ext uri="{FF2B5EF4-FFF2-40B4-BE49-F238E27FC236}">
                <a16:creationId xmlns:a16="http://schemas.microsoft.com/office/drawing/2014/main" id="{1CFDE003-7387-236D-4EE1-2D0C349E8A40}"/>
              </a:ext>
            </a:extLst>
          </p:cNvPr>
          <p:cNvPicPr>
            <a:picLocks noChangeAspect="1"/>
          </p:cNvPicPr>
          <p:nvPr/>
        </p:nvPicPr>
        <p:blipFill>
          <a:blip r:embed="rId3"/>
          <a:stretch>
            <a:fillRect/>
          </a:stretch>
        </p:blipFill>
        <p:spPr>
          <a:xfrm>
            <a:off x="332422" y="3984308"/>
            <a:ext cx="1834515" cy="2252345"/>
          </a:xfrm>
          <a:prstGeom prst="rect">
            <a:avLst/>
          </a:prstGeom>
        </p:spPr>
      </p:pic>
    </p:spTree>
    <p:extLst>
      <p:ext uri="{BB962C8B-B14F-4D97-AF65-F5344CB8AC3E}">
        <p14:creationId xmlns:p14="http://schemas.microsoft.com/office/powerpoint/2010/main" val="1110392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2FFB0-1C01-773A-9700-ACDD41553E63}"/>
            </a:ext>
          </a:extLst>
        </p:cNvPr>
        <p:cNvGrpSpPr/>
        <p:nvPr/>
      </p:nvGrpSpPr>
      <p:grpSpPr>
        <a:xfrm>
          <a:off x="0" y="0"/>
          <a:ext cx="0" cy="0"/>
          <a:chOff x="0" y="0"/>
          <a:chExt cx="0" cy="0"/>
        </a:xfrm>
      </p:grpSpPr>
      <p:pic>
        <p:nvPicPr>
          <p:cNvPr id="6" name="Picture Placeholder 5" descr="A person standing in front of a mirror&#10;&#10;AI-generated content may be incorrect.">
            <a:extLst>
              <a:ext uri="{FF2B5EF4-FFF2-40B4-BE49-F238E27FC236}">
                <a16:creationId xmlns:a16="http://schemas.microsoft.com/office/drawing/2014/main" id="{44D4EC7E-8B20-0DA4-4EBB-3721AA80DFE4}"/>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a:xfrm>
            <a:off x="20" y="10"/>
            <a:ext cx="12191980" cy="3445190"/>
          </a:xfrm>
          <a:noFill/>
        </p:spPr>
      </p:pic>
      <p:sp>
        <p:nvSpPr>
          <p:cNvPr id="3" name="Text Placeholder 2">
            <a:extLst>
              <a:ext uri="{FF2B5EF4-FFF2-40B4-BE49-F238E27FC236}">
                <a16:creationId xmlns:a16="http://schemas.microsoft.com/office/drawing/2014/main" id="{8BC7FEFF-4144-ADC4-A614-D7AA1D66F537}"/>
              </a:ext>
            </a:extLst>
          </p:cNvPr>
          <p:cNvSpPr>
            <a:spLocks noGrp="1"/>
          </p:cNvSpPr>
          <p:nvPr>
            <p:ph type="body" sz="quarter" idx="13"/>
          </p:nvPr>
        </p:nvSpPr>
        <p:spPr>
          <a:xfrm>
            <a:off x="499733" y="1580118"/>
            <a:ext cx="8208000" cy="855299"/>
          </a:xfrm>
        </p:spPr>
        <p:txBody>
          <a:bodyPr vert="horz" wrap="square" lIns="0" tIns="0" rIns="0" bIns="0" rtlCol="0" anchor="t">
            <a:normAutofit/>
          </a:bodyPr>
          <a:lstStyle/>
          <a:p>
            <a:pPr>
              <a:lnSpc>
                <a:spcPct val="95000"/>
              </a:lnSpc>
              <a:spcAft>
                <a:spcPts val="600"/>
              </a:spcAft>
            </a:pPr>
            <a:r>
              <a:rPr lang="en-GB" sz="5600">
                <a:solidFill>
                  <a:schemeClr val="bg1"/>
                </a:solidFill>
                <a:latin typeface="Aptos"/>
                <a:cs typeface="Calibri"/>
              </a:rPr>
              <a:t>Dr Becky Vipond</a:t>
            </a:r>
          </a:p>
        </p:txBody>
      </p:sp>
      <p:sp>
        <p:nvSpPr>
          <p:cNvPr id="5" name="Title 4">
            <a:extLst>
              <a:ext uri="{FF2B5EF4-FFF2-40B4-BE49-F238E27FC236}">
                <a16:creationId xmlns:a16="http://schemas.microsoft.com/office/drawing/2014/main" id="{03510E2D-884C-F5FA-8342-FB01C93B90A0}"/>
              </a:ext>
            </a:extLst>
          </p:cNvPr>
          <p:cNvSpPr>
            <a:spLocks noGrp="1"/>
          </p:cNvSpPr>
          <p:nvPr>
            <p:ph type="title"/>
          </p:nvPr>
        </p:nvSpPr>
        <p:spPr>
          <a:xfrm>
            <a:off x="499733" y="2791790"/>
            <a:ext cx="8208000" cy="1743682"/>
          </a:xfrm>
        </p:spPr>
        <p:txBody>
          <a:bodyPr wrap="square" anchor="t">
            <a:normAutofit/>
          </a:bodyPr>
          <a:lstStyle/>
          <a:p>
            <a:r>
              <a:rPr lang="en-GB" sz="6700">
                <a:solidFill>
                  <a:schemeClr val="bg1"/>
                </a:solidFill>
                <a:latin typeface="Aptos"/>
                <a:cs typeface="Calibri"/>
              </a:rPr>
              <a:t>Doctoral College</a:t>
            </a:r>
          </a:p>
        </p:txBody>
      </p:sp>
    </p:spTree>
    <p:extLst>
      <p:ext uri="{BB962C8B-B14F-4D97-AF65-F5344CB8AC3E}">
        <p14:creationId xmlns:p14="http://schemas.microsoft.com/office/powerpoint/2010/main" val="14616756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4F806F0-47EE-3443-381F-557ED1A28969}"/>
              </a:ext>
            </a:extLst>
          </p:cNvPr>
          <p:cNvPicPr>
            <a:picLocks noChangeAspect="1"/>
          </p:cNvPicPr>
          <p:nvPr/>
        </p:nvPicPr>
        <p:blipFill>
          <a:blip r:embed="rId2"/>
          <a:srcRect t="15457" b="42071"/>
          <a:stretch>
            <a:fillRect/>
          </a:stretch>
        </p:blipFill>
        <p:spPr>
          <a:xfrm>
            <a:off x="0" y="0"/>
            <a:ext cx="12192000" cy="3445200"/>
          </a:xfrm>
          <a:prstGeom prst="rect">
            <a:avLst/>
          </a:prstGeom>
        </p:spPr>
      </p:pic>
      <p:sp>
        <p:nvSpPr>
          <p:cNvPr id="5" name="Title 4">
            <a:extLst>
              <a:ext uri="{FF2B5EF4-FFF2-40B4-BE49-F238E27FC236}">
                <a16:creationId xmlns:a16="http://schemas.microsoft.com/office/drawing/2014/main" id="{DBE17E10-0F03-BAFB-C8D8-75C2B7859548}"/>
              </a:ext>
            </a:extLst>
          </p:cNvPr>
          <p:cNvSpPr>
            <a:spLocks noGrp="1"/>
          </p:cNvSpPr>
          <p:nvPr>
            <p:ph type="title"/>
          </p:nvPr>
        </p:nvSpPr>
        <p:spPr>
          <a:xfrm>
            <a:off x="387090" y="3448250"/>
            <a:ext cx="8208000" cy="1743682"/>
          </a:xfrm>
        </p:spPr>
        <p:txBody>
          <a:bodyPr wrap="square" anchor="t">
            <a:normAutofit fontScale="90000"/>
          </a:bodyPr>
          <a:lstStyle/>
          <a:p>
            <a:r>
              <a:rPr lang="en-GB" sz="6700">
                <a:latin typeface="Aptos"/>
                <a:cs typeface="Calibri"/>
              </a:rPr>
              <a:t>Getting the best out of your Doctoral College</a:t>
            </a:r>
          </a:p>
        </p:txBody>
      </p:sp>
    </p:spTree>
    <p:extLst>
      <p:ext uri="{BB962C8B-B14F-4D97-AF65-F5344CB8AC3E}">
        <p14:creationId xmlns:p14="http://schemas.microsoft.com/office/powerpoint/2010/main" val="4105144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6017E-B865-281E-B76B-94450810EA6B}"/>
            </a:ext>
          </a:extLst>
        </p:cNvPr>
        <p:cNvGrpSpPr/>
        <p:nvPr/>
      </p:nvGrpSpPr>
      <p:grpSpPr>
        <a:xfrm>
          <a:off x="0" y="0"/>
          <a:ext cx="0" cy="0"/>
          <a:chOff x="0" y="0"/>
          <a:chExt cx="0" cy="0"/>
        </a:xfrm>
      </p:grpSpPr>
      <p:sp>
        <p:nvSpPr>
          <p:cNvPr id="23" name="Text Placeholder 22">
            <a:extLst>
              <a:ext uri="{FF2B5EF4-FFF2-40B4-BE49-F238E27FC236}">
                <a16:creationId xmlns:a16="http://schemas.microsoft.com/office/drawing/2014/main" id="{BBA287B5-25CC-BEF7-E971-78CBCCFCC364}"/>
              </a:ext>
            </a:extLst>
          </p:cNvPr>
          <p:cNvSpPr>
            <a:spLocks noGrp="1"/>
          </p:cNvSpPr>
          <p:nvPr>
            <p:ph type="body" sz="quarter" idx="13"/>
          </p:nvPr>
        </p:nvSpPr>
        <p:spPr/>
        <p:txBody>
          <a:bodyPr/>
          <a:lstStyle/>
          <a:p>
            <a:r>
              <a:rPr lang="en-GB"/>
              <a:t>01</a:t>
            </a:r>
          </a:p>
        </p:txBody>
      </p:sp>
      <p:sp>
        <p:nvSpPr>
          <p:cNvPr id="24" name="Text Placeholder 23">
            <a:extLst>
              <a:ext uri="{FF2B5EF4-FFF2-40B4-BE49-F238E27FC236}">
                <a16:creationId xmlns:a16="http://schemas.microsoft.com/office/drawing/2014/main" id="{84E6C132-0D23-B7E0-F9CE-71CB4AB55A50}"/>
              </a:ext>
            </a:extLst>
          </p:cNvPr>
          <p:cNvSpPr>
            <a:spLocks noGrp="1"/>
          </p:cNvSpPr>
          <p:nvPr>
            <p:ph type="body" sz="quarter" idx="14"/>
          </p:nvPr>
        </p:nvSpPr>
        <p:spPr/>
        <p:txBody>
          <a:bodyPr/>
          <a:lstStyle/>
          <a:p>
            <a:r>
              <a:rPr lang="en-GB"/>
              <a:t>Who we are</a:t>
            </a:r>
          </a:p>
        </p:txBody>
      </p:sp>
      <p:sp>
        <p:nvSpPr>
          <p:cNvPr id="25" name="Text Placeholder 24">
            <a:extLst>
              <a:ext uri="{FF2B5EF4-FFF2-40B4-BE49-F238E27FC236}">
                <a16:creationId xmlns:a16="http://schemas.microsoft.com/office/drawing/2014/main" id="{6426BB1C-2966-C990-51E9-8CB17554D4FF}"/>
              </a:ext>
            </a:extLst>
          </p:cNvPr>
          <p:cNvSpPr>
            <a:spLocks noGrp="1"/>
          </p:cNvSpPr>
          <p:nvPr>
            <p:ph type="body" sz="quarter" idx="15"/>
          </p:nvPr>
        </p:nvSpPr>
        <p:spPr/>
        <p:txBody>
          <a:bodyPr/>
          <a:lstStyle/>
          <a:p>
            <a:r>
              <a:rPr lang="en-GB"/>
              <a:t>02</a:t>
            </a:r>
          </a:p>
        </p:txBody>
      </p:sp>
      <p:sp>
        <p:nvSpPr>
          <p:cNvPr id="26" name="Text Placeholder 25">
            <a:extLst>
              <a:ext uri="{FF2B5EF4-FFF2-40B4-BE49-F238E27FC236}">
                <a16:creationId xmlns:a16="http://schemas.microsoft.com/office/drawing/2014/main" id="{2D2F0620-1F8F-48D5-5BBE-03FD5EBD7900}"/>
              </a:ext>
            </a:extLst>
          </p:cNvPr>
          <p:cNvSpPr>
            <a:spLocks noGrp="1"/>
          </p:cNvSpPr>
          <p:nvPr>
            <p:ph type="body" sz="quarter" idx="17"/>
          </p:nvPr>
        </p:nvSpPr>
        <p:spPr/>
        <p:txBody>
          <a:bodyPr/>
          <a:lstStyle/>
          <a:p>
            <a:r>
              <a:rPr lang="en-GB"/>
              <a:t>03</a:t>
            </a:r>
          </a:p>
        </p:txBody>
      </p:sp>
      <p:sp>
        <p:nvSpPr>
          <p:cNvPr id="27" name="Text Placeholder 26">
            <a:extLst>
              <a:ext uri="{FF2B5EF4-FFF2-40B4-BE49-F238E27FC236}">
                <a16:creationId xmlns:a16="http://schemas.microsoft.com/office/drawing/2014/main" id="{27B42ADC-ACC4-E7A3-A4D9-47C441978940}"/>
              </a:ext>
            </a:extLst>
          </p:cNvPr>
          <p:cNvSpPr>
            <a:spLocks noGrp="1"/>
          </p:cNvSpPr>
          <p:nvPr>
            <p:ph type="body" sz="quarter" idx="19"/>
          </p:nvPr>
        </p:nvSpPr>
        <p:spPr/>
        <p:txBody>
          <a:bodyPr/>
          <a:lstStyle/>
          <a:p>
            <a:r>
              <a:rPr lang="en-GB"/>
              <a:t>04</a:t>
            </a:r>
          </a:p>
        </p:txBody>
      </p:sp>
      <p:sp>
        <p:nvSpPr>
          <p:cNvPr id="28" name="Text Placeholder 27">
            <a:extLst>
              <a:ext uri="{FF2B5EF4-FFF2-40B4-BE49-F238E27FC236}">
                <a16:creationId xmlns:a16="http://schemas.microsoft.com/office/drawing/2014/main" id="{DA0F9387-0C1D-8CDB-020B-1E25819446BC}"/>
              </a:ext>
            </a:extLst>
          </p:cNvPr>
          <p:cNvSpPr>
            <a:spLocks noGrp="1"/>
          </p:cNvSpPr>
          <p:nvPr>
            <p:ph type="body" sz="quarter" idx="21"/>
          </p:nvPr>
        </p:nvSpPr>
        <p:spPr/>
        <p:txBody>
          <a:bodyPr/>
          <a:lstStyle/>
          <a:p>
            <a:r>
              <a:rPr lang="en-GB"/>
              <a:t>05</a:t>
            </a:r>
          </a:p>
        </p:txBody>
      </p:sp>
      <p:sp>
        <p:nvSpPr>
          <p:cNvPr id="18" name="Title 17">
            <a:extLst>
              <a:ext uri="{FF2B5EF4-FFF2-40B4-BE49-F238E27FC236}">
                <a16:creationId xmlns:a16="http://schemas.microsoft.com/office/drawing/2014/main" id="{4DDC0C3E-6E70-6219-6726-33C735B78829}"/>
              </a:ext>
            </a:extLst>
          </p:cNvPr>
          <p:cNvSpPr>
            <a:spLocks noGrp="1"/>
          </p:cNvSpPr>
          <p:nvPr>
            <p:ph type="title"/>
          </p:nvPr>
        </p:nvSpPr>
        <p:spPr/>
        <p:txBody>
          <a:bodyPr/>
          <a:lstStyle/>
          <a:p>
            <a:r>
              <a:rPr lang="en-GB"/>
              <a:t>Agenda slide</a:t>
            </a:r>
          </a:p>
        </p:txBody>
      </p:sp>
      <p:sp>
        <p:nvSpPr>
          <p:cNvPr id="29" name="Text Placeholder 28">
            <a:extLst>
              <a:ext uri="{FF2B5EF4-FFF2-40B4-BE49-F238E27FC236}">
                <a16:creationId xmlns:a16="http://schemas.microsoft.com/office/drawing/2014/main" id="{F8456FE8-46E0-BBB7-44A9-0ED5DC66642D}"/>
              </a:ext>
            </a:extLst>
          </p:cNvPr>
          <p:cNvSpPr>
            <a:spLocks noGrp="1"/>
          </p:cNvSpPr>
          <p:nvPr>
            <p:ph type="body" sz="quarter" idx="24"/>
          </p:nvPr>
        </p:nvSpPr>
        <p:spPr/>
        <p:txBody>
          <a:bodyPr/>
          <a:lstStyle/>
          <a:p>
            <a:r>
              <a:rPr lang="en-GB"/>
              <a:t>Our Doctoral Values Development and training</a:t>
            </a:r>
          </a:p>
        </p:txBody>
      </p:sp>
      <p:sp>
        <p:nvSpPr>
          <p:cNvPr id="30" name="Text Placeholder 29">
            <a:extLst>
              <a:ext uri="{FF2B5EF4-FFF2-40B4-BE49-F238E27FC236}">
                <a16:creationId xmlns:a16="http://schemas.microsoft.com/office/drawing/2014/main" id="{CD76F8E3-3454-5151-25EF-5246D1510AFC}"/>
              </a:ext>
            </a:extLst>
          </p:cNvPr>
          <p:cNvSpPr>
            <a:spLocks noGrp="1"/>
          </p:cNvSpPr>
          <p:nvPr>
            <p:ph type="body" sz="quarter" idx="25"/>
          </p:nvPr>
        </p:nvSpPr>
        <p:spPr/>
        <p:txBody>
          <a:bodyPr/>
          <a:lstStyle/>
          <a:p>
            <a:r>
              <a:rPr lang="en-GB"/>
              <a:t>PGR Life</a:t>
            </a:r>
          </a:p>
        </p:txBody>
      </p:sp>
      <p:sp>
        <p:nvSpPr>
          <p:cNvPr id="32" name="Text Placeholder 31">
            <a:extLst>
              <a:ext uri="{FF2B5EF4-FFF2-40B4-BE49-F238E27FC236}">
                <a16:creationId xmlns:a16="http://schemas.microsoft.com/office/drawing/2014/main" id="{D56BBF2D-DFCC-949D-2FFB-13E6AF93D2D2}"/>
              </a:ext>
            </a:extLst>
          </p:cNvPr>
          <p:cNvSpPr>
            <a:spLocks noGrp="1"/>
          </p:cNvSpPr>
          <p:nvPr>
            <p:ph type="body" sz="quarter" idx="26"/>
          </p:nvPr>
        </p:nvSpPr>
        <p:spPr/>
        <p:txBody>
          <a:bodyPr/>
          <a:lstStyle/>
          <a:p>
            <a:r>
              <a:rPr lang="en-GB"/>
              <a:t>PGR Events</a:t>
            </a:r>
          </a:p>
        </p:txBody>
      </p:sp>
      <p:sp>
        <p:nvSpPr>
          <p:cNvPr id="33" name="Text Placeholder 32">
            <a:extLst>
              <a:ext uri="{FF2B5EF4-FFF2-40B4-BE49-F238E27FC236}">
                <a16:creationId xmlns:a16="http://schemas.microsoft.com/office/drawing/2014/main" id="{2DF910BA-78E6-90E3-4C4D-60D2725AD1BB}"/>
              </a:ext>
            </a:extLst>
          </p:cNvPr>
          <p:cNvSpPr>
            <a:spLocks noGrp="1"/>
          </p:cNvSpPr>
          <p:nvPr>
            <p:ph type="body" sz="quarter" idx="27"/>
          </p:nvPr>
        </p:nvSpPr>
        <p:spPr/>
        <p:txBody>
          <a:bodyPr/>
          <a:lstStyle/>
          <a:p>
            <a:r>
              <a:rPr lang="en-GB"/>
              <a:t>PGR Policy Hub</a:t>
            </a:r>
          </a:p>
        </p:txBody>
      </p:sp>
      <p:sp>
        <p:nvSpPr>
          <p:cNvPr id="34" name="Text Placeholder 33">
            <a:extLst>
              <a:ext uri="{FF2B5EF4-FFF2-40B4-BE49-F238E27FC236}">
                <a16:creationId xmlns:a16="http://schemas.microsoft.com/office/drawing/2014/main" id="{2BFBA0D3-3B10-A6AB-538A-83D492552F72}"/>
              </a:ext>
            </a:extLst>
          </p:cNvPr>
          <p:cNvSpPr>
            <a:spLocks noGrp="1"/>
          </p:cNvSpPr>
          <p:nvPr>
            <p:ph type="body" sz="quarter" idx="30"/>
          </p:nvPr>
        </p:nvSpPr>
        <p:spPr/>
        <p:txBody>
          <a:bodyPr/>
          <a:lstStyle/>
          <a:p>
            <a:r>
              <a:rPr lang="en-GB"/>
              <a:t>Questions</a:t>
            </a:r>
          </a:p>
        </p:txBody>
      </p:sp>
      <p:sp>
        <p:nvSpPr>
          <p:cNvPr id="35" name="Text Placeholder 34">
            <a:extLst>
              <a:ext uri="{FF2B5EF4-FFF2-40B4-BE49-F238E27FC236}">
                <a16:creationId xmlns:a16="http://schemas.microsoft.com/office/drawing/2014/main" id="{751C453B-8480-5E4B-FCC5-9982292C86EB}"/>
              </a:ext>
            </a:extLst>
          </p:cNvPr>
          <p:cNvSpPr>
            <a:spLocks noGrp="1"/>
          </p:cNvSpPr>
          <p:nvPr>
            <p:ph type="body" sz="quarter" idx="32"/>
          </p:nvPr>
        </p:nvSpPr>
        <p:spPr/>
        <p:txBody>
          <a:bodyPr/>
          <a:lstStyle/>
          <a:p>
            <a:r>
              <a:rPr lang="en-GB"/>
              <a:t>06</a:t>
            </a:r>
          </a:p>
        </p:txBody>
      </p:sp>
    </p:spTree>
    <p:extLst>
      <p:ext uri="{BB962C8B-B14F-4D97-AF65-F5344CB8AC3E}">
        <p14:creationId xmlns:p14="http://schemas.microsoft.com/office/powerpoint/2010/main" val="37226171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29ADD2EF-605D-1237-8EEF-937C92B39DF9}"/>
              </a:ext>
            </a:extLst>
          </p:cNvPr>
          <p:cNvSpPr>
            <a:spLocks noGrp="1"/>
          </p:cNvSpPr>
          <p:nvPr>
            <p:ph type="title"/>
          </p:nvPr>
        </p:nvSpPr>
        <p:spPr/>
        <p:txBody>
          <a:bodyPr/>
          <a:lstStyle/>
          <a:p>
            <a:r>
              <a:rPr lang="en-GB"/>
              <a:t>Who we are</a:t>
            </a:r>
          </a:p>
        </p:txBody>
      </p:sp>
      <p:sp>
        <p:nvSpPr>
          <p:cNvPr id="24" name="Content Placeholder 23">
            <a:extLst>
              <a:ext uri="{FF2B5EF4-FFF2-40B4-BE49-F238E27FC236}">
                <a16:creationId xmlns:a16="http://schemas.microsoft.com/office/drawing/2014/main" id="{AA6A63FC-EAEF-AC77-62D0-EE441EACFF75}"/>
              </a:ext>
            </a:extLst>
          </p:cNvPr>
          <p:cNvSpPr>
            <a:spLocks noGrp="1"/>
          </p:cNvSpPr>
          <p:nvPr>
            <p:ph sz="quarter" idx="20"/>
          </p:nvPr>
        </p:nvSpPr>
        <p:spPr/>
        <p:txBody>
          <a:bodyPr>
            <a:normAutofit/>
          </a:bodyPr>
          <a:lstStyle/>
          <a:p>
            <a:pPr marL="285750" indent="-285750">
              <a:lnSpc>
                <a:spcPct val="150000"/>
              </a:lnSpc>
              <a:buFont typeface="Arial" panose="020B0604020202020204" pitchFamily="34" charset="0"/>
              <a:buChar char="•"/>
            </a:pPr>
            <a:r>
              <a:rPr lang="en-GB" sz="2000"/>
              <a:t>Academic Director (PGR)</a:t>
            </a:r>
          </a:p>
          <a:p>
            <a:pPr marL="285750" indent="-285750">
              <a:lnSpc>
                <a:spcPct val="150000"/>
              </a:lnSpc>
              <a:buFont typeface="Arial" panose="020B0604020202020204" pitchFamily="34" charset="0"/>
              <a:buChar char="•"/>
            </a:pPr>
            <a:r>
              <a:rPr lang="en-GB" sz="2000"/>
              <a:t>Head of the Doctoral College</a:t>
            </a:r>
          </a:p>
          <a:p>
            <a:pPr marL="285750" indent="-285750">
              <a:lnSpc>
                <a:spcPct val="150000"/>
              </a:lnSpc>
              <a:buFont typeface="Arial" panose="020B0604020202020204" pitchFamily="34" charset="0"/>
              <a:buChar char="•"/>
            </a:pPr>
            <a:r>
              <a:rPr lang="en-GB" sz="2000"/>
              <a:t>PGR Development &amp; Training</a:t>
            </a:r>
          </a:p>
          <a:p>
            <a:pPr marL="285750" indent="-285750">
              <a:lnSpc>
                <a:spcPct val="150000"/>
              </a:lnSpc>
              <a:buFont typeface="Arial" panose="020B0604020202020204" pitchFamily="34" charset="0"/>
              <a:buChar char="•"/>
            </a:pPr>
            <a:r>
              <a:rPr lang="en-GB" sz="2000"/>
              <a:t>PGR Community</a:t>
            </a:r>
          </a:p>
          <a:p>
            <a:pPr marL="285750" indent="-285750">
              <a:lnSpc>
                <a:spcPct val="150000"/>
              </a:lnSpc>
              <a:buFont typeface="Arial" panose="020B0604020202020204" pitchFamily="34" charset="0"/>
              <a:buChar char="•"/>
            </a:pPr>
            <a:r>
              <a:rPr lang="en-GB" sz="2000"/>
              <a:t>PGR Scholarships</a:t>
            </a:r>
          </a:p>
          <a:p>
            <a:pPr marL="285750" indent="-285750">
              <a:lnSpc>
                <a:spcPct val="150000"/>
              </a:lnSpc>
              <a:buFont typeface="Arial" panose="020B0604020202020204" pitchFamily="34" charset="0"/>
              <a:buChar char="•"/>
            </a:pPr>
            <a:r>
              <a:rPr lang="en-GB" sz="2000"/>
              <a:t>Centres of Doctoral Training</a:t>
            </a:r>
          </a:p>
          <a:p>
            <a:pPr marL="285750" indent="-285750">
              <a:lnSpc>
                <a:spcPct val="150000"/>
              </a:lnSpc>
              <a:buFont typeface="Arial" panose="020B0604020202020204" pitchFamily="34" charset="0"/>
              <a:buChar char="•"/>
            </a:pPr>
            <a:r>
              <a:rPr lang="en-GB" sz="2000"/>
              <a:t>PGR Examinations</a:t>
            </a:r>
          </a:p>
        </p:txBody>
      </p:sp>
      <p:sp>
        <p:nvSpPr>
          <p:cNvPr id="25" name="Text Placeholder 24">
            <a:extLst>
              <a:ext uri="{FF2B5EF4-FFF2-40B4-BE49-F238E27FC236}">
                <a16:creationId xmlns:a16="http://schemas.microsoft.com/office/drawing/2014/main" id="{BF2E3D9D-6016-B063-A49C-CFF4274E7DB1}"/>
              </a:ext>
            </a:extLst>
          </p:cNvPr>
          <p:cNvSpPr>
            <a:spLocks noGrp="1"/>
          </p:cNvSpPr>
          <p:nvPr>
            <p:ph type="body" sz="quarter" idx="21"/>
          </p:nvPr>
        </p:nvSpPr>
        <p:spPr>
          <a:xfrm>
            <a:off x="499732" y="1408771"/>
            <a:ext cx="5231112" cy="564450"/>
          </a:xfrm>
        </p:spPr>
        <p:txBody>
          <a:bodyPr/>
          <a:lstStyle/>
          <a:p>
            <a:r>
              <a:rPr lang="en-GB" sz="2000"/>
              <a:t>A central team who set policy, advocate for and support all PGRs at Warwick</a:t>
            </a:r>
          </a:p>
        </p:txBody>
      </p:sp>
      <p:pic>
        <p:nvPicPr>
          <p:cNvPr id="17" name="Picture Placeholder 16">
            <a:extLst>
              <a:ext uri="{FF2B5EF4-FFF2-40B4-BE49-F238E27FC236}">
                <a16:creationId xmlns:a16="http://schemas.microsoft.com/office/drawing/2014/main" id="{35EE61C2-D2E4-11D0-2A65-0B3831CD885D}"/>
              </a:ext>
            </a:extLst>
          </p:cNvPr>
          <p:cNvPicPr>
            <a:picLocks noGrp="1" noChangeAspect="1"/>
          </p:cNvPicPr>
          <p:nvPr>
            <p:ph type="pic" sz="quarter" idx="12"/>
          </p:nvPr>
        </p:nvPicPr>
        <p:blipFill>
          <a:blip r:embed="rId2"/>
          <a:srcRect l="22082" r="22082"/>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pic>
        <p:nvPicPr>
          <p:cNvPr id="19" name="Picture Placeholder 18">
            <a:extLst>
              <a:ext uri="{FF2B5EF4-FFF2-40B4-BE49-F238E27FC236}">
                <a16:creationId xmlns:a16="http://schemas.microsoft.com/office/drawing/2014/main" id="{58D4DEC4-644A-48C6-CD62-E29C78827C02}"/>
              </a:ext>
            </a:extLst>
          </p:cNvPr>
          <p:cNvPicPr>
            <a:picLocks noGrp="1" noChangeAspect="1"/>
          </p:cNvPicPr>
          <p:nvPr>
            <p:ph type="pic" sz="quarter" idx="18"/>
          </p:nvPr>
        </p:nvPicPr>
        <p:blipFill>
          <a:blip r:embed="rId3"/>
          <a:srcRect l="2188" r="2188"/>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pic>
        <p:nvPicPr>
          <p:cNvPr id="15" name="Picture Placeholder 14">
            <a:extLst>
              <a:ext uri="{FF2B5EF4-FFF2-40B4-BE49-F238E27FC236}">
                <a16:creationId xmlns:a16="http://schemas.microsoft.com/office/drawing/2014/main" id="{5A709E90-7635-5470-700A-FECFA697B346}"/>
              </a:ext>
            </a:extLst>
          </p:cNvPr>
          <p:cNvPicPr>
            <a:picLocks noGrp="1" noChangeAspect="1"/>
          </p:cNvPicPr>
          <p:nvPr>
            <p:ph type="pic" sz="quarter" idx="19"/>
          </p:nvPr>
        </p:nvPicPr>
        <p:blipFill>
          <a:blip r:embed="rId4"/>
          <a:srcRect t="4854" b="4854"/>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Tree>
    <p:extLst>
      <p:ext uri="{BB962C8B-B14F-4D97-AF65-F5344CB8AC3E}">
        <p14:creationId xmlns:p14="http://schemas.microsoft.com/office/powerpoint/2010/main" val="5536186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BDE13-9294-6ECE-48EE-39EAACAF9755}"/>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A10DAB49-067E-5B9E-5C8E-86F96154907F}"/>
              </a:ext>
            </a:extLst>
          </p:cNvPr>
          <p:cNvSpPr>
            <a:spLocks noGrp="1"/>
          </p:cNvSpPr>
          <p:nvPr>
            <p:ph type="title"/>
          </p:nvPr>
        </p:nvSpPr>
        <p:spPr/>
        <p:txBody>
          <a:bodyPr/>
          <a:lstStyle/>
          <a:p>
            <a:r>
              <a:rPr lang="en-GB"/>
              <a:t>Our Doctoral Values</a:t>
            </a:r>
          </a:p>
        </p:txBody>
      </p:sp>
      <p:sp>
        <p:nvSpPr>
          <p:cNvPr id="24" name="Content Placeholder 23">
            <a:extLst>
              <a:ext uri="{FF2B5EF4-FFF2-40B4-BE49-F238E27FC236}">
                <a16:creationId xmlns:a16="http://schemas.microsoft.com/office/drawing/2014/main" id="{7A860A5A-6714-A9BF-379C-E3D735DCE924}"/>
              </a:ext>
            </a:extLst>
          </p:cNvPr>
          <p:cNvSpPr>
            <a:spLocks noGrp="1"/>
          </p:cNvSpPr>
          <p:nvPr>
            <p:ph sz="quarter" idx="20"/>
          </p:nvPr>
        </p:nvSpPr>
        <p:spPr>
          <a:xfrm>
            <a:off x="499733" y="2138376"/>
            <a:ext cx="4860001" cy="3652824"/>
          </a:xfrm>
        </p:spPr>
        <p:txBody>
          <a:bodyPr>
            <a:normAutofit/>
          </a:bodyPr>
          <a:lstStyle/>
          <a:p>
            <a:r>
              <a:rPr lang="en-GB" sz="2000"/>
              <a:t>Know that your presence and contributions truly matter.</a:t>
            </a:r>
          </a:p>
          <a:p>
            <a:endParaRPr lang="en-GB" sz="2000"/>
          </a:p>
          <a:p>
            <a:r>
              <a:rPr lang="en-GB" sz="2000"/>
              <a:t>Compassion in supervision is a necessity.</a:t>
            </a:r>
          </a:p>
          <a:p>
            <a:endParaRPr lang="en-GB" sz="2000"/>
          </a:p>
          <a:p>
            <a:r>
              <a:rPr lang="en-GB" sz="2000"/>
              <a:t>Inviting a culture that nurtures growth as it happens.</a:t>
            </a:r>
          </a:p>
          <a:p>
            <a:endParaRPr lang="en-GB" sz="2000"/>
          </a:p>
          <a:p>
            <a:r>
              <a:rPr lang="en-GB" sz="2000"/>
              <a:t>You are seen and valued as both students and essential members of the academic community.</a:t>
            </a:r>
          </a:p>
        </p:txBody>
      </p:sp>
      <p:sp>
        <p:nvSpPr>
          <p:cNvPr id="25" name="Text Placeholder 24">
            <a:extLst>
              <a:ext uri="{FF2B5EF4-FFF2-40B4-BE49-F238E27FC236}">
                <a16:creationId xmlns:a16="http://schemas.microsoft.com/office/drawing/2014/main" id="{AED0A3B5-E134-C31D-1948-7255D593FFE8}"/>
              </a:ext>
            </a:extLst>
          </p:cNvPr>
          <p:cNvSpPr>
            <a:spLocks noGrp="1"/>
          </p:cNvSpPr>
          <p:nvPr>
            <p:ph type="body" sz="quarter" idx="21"/>
          </p:nvPr>
        </p:nvSpPr>
        <p:spPr>
          <a:xfrm>
            <a:off x="499732" y="1408771"/>
            <a:ext cx="5231112" cy="564450"/>
          </a:xfrm>
        </p:spPr>
        <p:txBody>
          <a:bodyPr/>
          <a:lstStyle/>
          <a:p>
            <a:r>
              <a:rPr lang="en-GB" sz="2000"/>
              <a:t>Co-created with PGRs</a:t>
            </a:r>
          </a:p>
        </p:txBody>
      </p:sp>
      <p:pic>
        <p:nvPicPr>
          <p:cNvPr id="4" name="Picture 2">
            <a:extLst>
              <a:ext uri="{FF2B5EF4-FFF2-40B4-BE49-F238E27FC236}">
                <a16:creationId xmlns:a16="http://schemas.microsoft.com/office/drawing/2014/main" id="{79679F3E-E4DD-04F1-4C03-E78F61C5E0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6016" y="326008"/>
            <a:ext cx="6205984" cy="6205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15843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6241C-0E91-F432-394F-E8D6BEE092F5}"/>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15625AD6-D58C-F326-FE63-5817EBD35EC6}"/>
              </a:ext>
            </a:extLst>
          </p:cNvPr>
          <p:cNvSpPr>
            <a:spLocks noGrp="1"/>
          </p:cNvSpPr>
          <p:nvPr>
            <p:ph type="title"/>
          </p:nvPr>
        </p:nvSpPr>
        <p:spPr/>
        <p:txBody>
          <a:bodyPr/>
          <a:lstStyle/>
          <a:p>
            <a:r>
              <a:rPr lang="en-GB"/>
              <a:t>Development and Training</a:t>
            </a:r>
          </a:p>
        </p:txBody>
      </p:sp>
      <p:sp>
        <p:nvSpPr>
          <p:cNvPr id="24" name="Content Placeholder 23">
            <a:extLst>
              <a:ext uri="{FF2B5EF4-FFF2-40B4-BE49-F238E27FC236}">
                <a16:creationId xmlns:a16="http://schemas.microsoft.com/office/drawing/2014/main" id="{8149BB23-1690-B002-960C-DED168E81BA5}"/>
              </a:ext>
            </a:extLst>
          </p:cNvPr>
          <p:cNvSpPr>
            <a:spLocks noGrp="1"/>
          </p:cNvSpPr>
          <p:nvPr>
            <p:ph sz="quarter" idx="20"/>
          </p:nvPr>
        </p:nvSpPr>
        <p:spPr>
          <a:xfrm>
            <a:off x="499733" y="2138376"/>
            <a:ext cx="5004774" cy="3317700"/>
          </a:xfrm>
        </p:spPr>
        <p:txBody>
          <a:bodyPr>
            <a:normAutofit/>
          </a:bodyPr>
          <a:lstStyle/>
          <a:p>
            <a:pPr marL="285750" indent="-285750">
              <a:lnSpc>
                <a:spcPct val="150000"/>
              </a:lnSpc>
              <a:buFont typeface="Arial" panose="020B0604020202020204" pitchFamily="34" charset="0"/>
              <a:buChar char="•"/>
            </a:pPr>
            <a:r>
              <a:rPr lang="en-GB" sz="2000"/>
              <a:t>Covering all disciplines and stages of research</a:t>
            </a:r>
          </a:p>
          <a:p>
            <a:pPr marL="285750" indent="-285750">
              <a:lnSpc>
                <a:spcPct val="150000"/>
              </a:lnSpc>
              <a:buFont typeface="Arial" panose="020B0604020202020204" pitchFamily="34" charset="0"/>
              <a:buChar char="•"/>
            </a:pPr>
            <a:r>
              <a:rPr lang="en-GB" sz="2000"/>
              <a:t>Engage in individual 90 minute small-group sessions, or</a:t>
            </a:r>
          </a:p>
          <a:p>
            <a:pPr marL="285750" indent="-285750">
              <a:lnSpc>
                <a:spcPct val="150000"/>
              </a:lnSpc>
              <a:buFont typeface="Arial" panose="020B0604020202020204" pitchFamily="34" charset="0"/>
              <a:buChar char="•"/>
            </a:pPr>
            <a:r>
              <a:rPr lang="en-GB" sz="2000"/>
              <a:t>Complete a postgraduate certificate</a:t>
            </a:r>
          </a:p>
          <a:p>
            <a:pPr marL="285750" indent="-285750">
              <a:lnSpc>
                <a:spcPct val="150000"/>
              </a:lnSpc>
              <a:buFont typeface="Arial" panose="020B0604020202020204" pitchFamily="34" charset="0"/>
              <a:buChar char="•"/>
            </a:pPr>
            <a:r>
              <a:rPr lang="en-GB" sz="2000"/>
              <a:t>Recognise and maximise your talents for your future career</a:t>
            </a:r>
          </a:p>
        </p:txBody>
      </p:sp>
      <p:sp>
        <p:nvSpPr>
          <p:cNvPr id="25" name="Text Placeholder 24">
            <a:extLst>
              <a:ext uri="{FF2B5EF4-FFF2-40B4-BE49-F238E27FC236}">
                <a16:creationId xmlns:a16="http://schemas.microsoft.com/office/drawing/2014/main" id="{5616A8A6-4B9E-2B5D-4034-C11921E2F126}"/>
              </a:ext>
            </a:extLst>
          </p:cNvPr>
          <p:cNvSpPr>
            <a:spLocks noGrp="1"/>
          </p:cNvSpPr>
          <p:nvPr>
            <p:ph type="body" sz="quarter" idx="21"/>
          </p:nvPr>
        </p:nvSpPr>
        <p:spPr>
          <a:xfrm>
            <a:off x="499732" y="1408771"/>
            <a:ext cx="5231112" cy="564450"/>
          </a:xfrm>
        </p:spPr>
        <p:txBody>
          <a:bodyPr/>
          <a:lstStyle/>
          <a:p>
            <a:r>
              <a:rPr lang="en-GB" sz="2000"/>
              <a:t>Professional development to enable you to get the best of yourself</a:t>
            </a:r>
          </a:p>
        </p:txBody>
      </p:sp>
      <p:pic>
        <p:nvPicPr>
          <p:cNvPr id="9" name="Picture 8">
            <a:extLst>
              <a:ext uri="{FF2B5EF4-FFF2-40B4-BE49-F238E27FC236}">
                <a16:creationId xmlns:a16="http://schemas.microsoft.com/office/drawing/2014/main" id="{DE42725D-05C3-BFFE-FFF3-0664E7ACF78E}"/>
              </a:ext>
            </a:extLst>
          </p:cNvPr>
          <p:cNvPicPr>
            <a:picLocks noChangeAspect="1"/>
          </p:cNvPicPr>
          <p:nvPr/>
        </p:nvPicPr>
        <p:blipFill>
          <a:blip r:embed="rId2"/>
          <a:srcRect b="9630"/>
          <a:stretch>
            <a:fillRect/>
          </a:stretch>
        </p:blipFill>
        <p:spPr>
          <a:xfrm>
            <a:off x="5986015" y="3426737"/>
            <a:ext cx="5706252" cy="3431263"/>
          </a:xfrm>
          <a:prstGeom prst="rect">
            <a:avLst/>
          </a:prstGeom>
        </p:spPr>
      </p:pic>
      <p:pic>
        <p:nvPicPr>
          <p:cNvPr id="20" name="Picture 19">
            <a:extLst>
              <a:ext uri="{FF2B5EF4-FFF2-40B4-BE49-F238E27FC236}">
                <a16:creationId xmlns:a16="http://schemas.microsoft.com/office/drawing/2014/main" id="{DDBBA8CF-2F5F-12EE-D24A-74F606D849ED}"/>
              </a:ext>
            </a:extLst>
          </p:cNvPr>
          <p:cNvPicPr>
            <a:picLocks noChangeAspect="1"/>
          </p:cNvPicPr>
          <p:nvPr/>
        </p:nvPicPr>
        <p:blipFill>
          <a:blip r:embed="rId3"/>
          <a:srcRect t="5464" b="4285"/>
          <a:stretch>
            <a:fillRect/>
          </a:stretch>
        </p:blipFill>
        <p:spPr>
          <a:xfrm>
            <a:off x="5986015" y="0"/>
            <a:ext cx="5706252" cy="3426737"/>
          </a:xfrm>
          <a:prstGeom prst="rect">
            <a:avLst/>
          </a:prstGeom>
        </p:spPr>
      </p:pic>
    </p:spTree>
    <p:extLst>
      <p:ext uri="{BB962C8B-B14F-4D97-AF65-F5344CB8AC3E}">
        <p14:creationId xmlns:p14="http://schemas.microsoft.com/office/powerpoint/2010/main" val="26010925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27F5D-64A9-A4E4-BA66-53E02CC36355}"/>
            </a:ext>
          </a:extLst>
        </p:cNvPr>
        <p:cNvGrpSpPr/>
        <p:nvPr/>
      </p:nvGrpSpPr>
      <p:grpSpPr>
        <a:xfrm>
          <a:off x="0" y="0"/>
          <a:ext cx="0" cy="0"/>
          <a:chOff x="0" y="0"/>
          <a:chExt cx="0" cy="0"/>
        </a:xfrm>
      </p:grpSpPr>
      <p:pic>
        <p:nvPicPr>
          <p:cNvPr id="22" name="Picture 21">
            <a:extLst>
              <a:ext uri="{FF2B5EF4-FFF2-40B4-BE49-F238E27FC236}">
                <a16:creationId xmlns:a16="http://schemas.microsoft.com/office/drawing/2014/main" id="{D3BA211D-32D1-B41E-F234-6EBAC3088CFA}"/>
              </a:ext>
            </a:extLst>
          </p:cNvPr>
          <p:cNvPicPr>
            <a:picLocks noChangeAspect="1"/>
          </p:cNvPicPr>
          <p:nvPr/>
        </p:nvPicPr>
        <p:blipFill>
          <a:blip r:embed="rId2"/>
          <a:srcRect l="22307" r="22307"/>
          <a:stretch>
            <a:fillRect/>
          </a:stretch>
        </p:blipFill>
        <p:spPr>
          <a:xfrm flipH="1">
            <a:off x="5984034" y="0"/>
            <a:ext cx="5708234" cy="6858000"/>
          </a:xfrm>
          <a:prstGeom prst="rect">
            <a:avLst/>
          </a:prstGeom>
        </p:spPr>
      </p:pic>
      <p:sp>
        <p:nvSpPr>
          <p:cNvPr id="23" name="Title 22">
            <a:extLst>
              <a:ext uri="{FF2B5EF4-FFF2-40B4-BE49-F238E27FC236}">
                <a16:creationId xmlns:a16="http://schemas.microsoft.com/office/drawing/2014/main" id="{185D5D1C-CA3C-9376-AB71-7ACDB2E89DDD}"/>
              </a:ext>
            </a:extLst>
          </p:cNvPr>
          <p:cNvSpPr>
            <a:spLocks noGrp="1"/>
          </p:cNvSpPr>
          <p:nvPr>
            <p:ph type="title"/>
          </p:nvPr>
        </p:nvSpPr>
        <p:spPr/>
        <p:txBody>
          <a:bodyPr/>
          <a:lstStyle/>
          <a:p>
            <a:r>
              <a:rPr lang="en-GB"/>
              <a:t>PGR Life</a:t>
            </a:r>
          </a:p>
        </p:txBody>
      </p:sp>
      <p:sp>
        <p:nvSpPr>
          <p:cNvPr id="24" name="Content Placeholder 23">
            <a:extLst>
              <a:ext uri="{FF2B5EF4-FFF2-40B4-BE49-F238E27FC236}">
                <a16:creationId xmlns:a16="http://schemas.microsoft.com/office/drawing/2014/main" id="{7BF8B4FC-CA61-CFC0-89C1-B4A938D78E49}"/>
              </a:ext>
            </a:extLst>
          </p:cNvPr>
          <p:cNvSpPr>
            <a:spLocks noGrp="1"/>
          </p:cNvSpPr>
          <p:nvPr>
            <p:ph sz="quarter" idx="20"/>
          </p:nvPr>
        </p:nvSpPr>
        <p:spPr/>
        <p:txBody>
          <a:bodyPr>
            <a:normAutofit/>
          </a:bodyPr>
          <a:lstStyle/>
          <a:p>
            <a:pPr marL="285750" indent="-285750">
              <a:lnSpc>
                <a:spcPct val="150000"/>
              </a:lnSpc>
              <a:buFont typeface="Arial" panose="020B0604020202020204" pitchFamily="34" charset="0"/>
              <a:buChar char="•"/>
            </a:pPr>
            <a:r>
              <a:rPr lang="en-GB" sz="2000"/>
              <a:t>Conduct world leading research</a:t>
            </a:r>
          </a:p>
          <a:p>
            <a:pPr marL="285750" indent="-285750">
              <a:lnSpc>
                <a:spcPct val="150000"/>
              </a:lnSpc>
              <a:buFont typeface="Arial" panose="020B0604020202020204" pitchFamily="34" charset="0"/>
              <a:buChar char="•"/>
            </a:pPr>
            <a:r>
              <a:rPr lang="en-GB" sz="2000"/>
              <a:t>Join community events</a:t>
            </a:r>
          </a:p>
          <a:p>
            <a:pPr marL="285750" indent="-285750">
              <a:lnSpc>
                <a:spcPct val="150000"/>
              </a:lnSpc>
              <a:buFont typeface="Arial" panose="020B0604020202020204" pitchFamily="34" charset="0"/>
              <a:buChar char="•"/>
            </a:pPr>
            <a:r>
              <a:rPr lang="en-GB" sz="2000"/>
              <a:t>Engage with PGR networks</a:t>
            </a:r>
          </a:p>
          <a:p>
            <a:pPr marL="285750" indent="-285750">
              <a:lnSpc>
                <a:spcPct val="150000"/>
              </a:lnSpc>
              <a:buFont typeface="Arial" panose="020B0604020202020204" pitchFamily="34" charset="0"/>
              <a:buChar char="•"/>
            </a:pPr>
            <a:r>
              <a:rPr lang="en-GB" sz="2000"/>
              <a:t>Represent PGRs on committees</a:t>
            </a:r>
          </a:p>
          <a:p>
            <a:pPr marL="285750" indent="-285750">
              <a:lnSpc>
                <a:spcPct val="150000"/>
              </a:lnSpc>
              <a:buFont typeface="Arial" panose="020B0604020202020204" pitchFamily="34" charset="0"/>
              <a:buChar char="•"/>
            </a:pPr>
            <a:r>
              <a:rPr lang="en-GB" sz="2000"/>
              <a:t>Read the PGR newsletter</a:t>
            </a:r>
          </a:p>
          <a:p>
            <a:pPr marL="285750" indent="-285750">
              <a:lnSpc>
                <a:spcPct val="150000"/>
              </a:lnSpc>
              <a:buFont typeface="Arial" panose="020B0604020202020204" pitchFamily="34" charset="0"/>
              <a:buChar char="•"/>
            </a:pPr>
            <a:r>
              <a:rPr lang="en-GB" sz="2000"/>
              <a:t>Attend Focus Groups</a:t>
            </a:r>
          </a:p>
          <a:p>
            <a:pPr marL="285750" indent="-285750">
              <a:lnSpc>
                <a:spcPct val="150000"/>
              </a:lnSpc>
              <a:buFont typeface="Arial" panose="020B0604020202020204" pitchFamily="34" charset="0"/>
              <a:buChar char="•"/>
            </a:pPr>
            <a:r>
              <a:rPr lang="en-GB" sz="2000"/>
              <a:t>Complete feedback surveys</a:t>
            </a:r>
          </a:p>
        </p:txBody>
      </p:sp>
      <p:sp>
        <p:nvSpPr>
          <p:cNvPr id="25" name="Text Placeholder 24">
            <a:extLst>
              <a:ext uri="{FF2B5EF4-FFF2-40B4-BE49-F238E27FC236}">
                <a16:creationId xmlns:a16="http://schemas.microsoft.com/office/drawing/2014/main" id="{340A6586-C9CD-A06A-F0FB-E68300BBC4A0}"/>
              </a:ext>
            </a:extLst>
          </p:cNvPr>
          <p:cNvSpPr>
            <a:spLocks noGrp="1"/>
          </p:cNvSpPr>
          <p:nvPr>
            <p:ph type="body" sz="quarter" idx="21"/>
          </p:nvPr>
        </p:nvSpPr>
        <p:spPr>
          <a:xfrm>
            <a:off x="499732" y="1408771"/>
            <a:ext cx="5231112" cy="564450"/>
          </a:xfrm>
        </p:spPr>
        <p:txBody>
          <a:bodyPr/>
          <a:lstStyle/>
          <a:p>
            <a:r>
              <a:rPr lang="en-GB" sz="2000"/>
              <a:t>Make the most of your time at Warwick</a:t>
            </a:r>
          </a:p>
        </p:txBody>
      </p:sp>
    </p:spTree>
    <p:extLst>
      <p:ext uri="{BB962C8B-B14F-4D97-AF65-F5344CB8AC3E}">
        <p14:creationId xmlns:p14="http://schemas.microsoft.com/office/powerpoint/2010/main" val="17004649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4324C-9CD7-198B-50CF-42CF33A4BCF5}"/>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3BCD185B-D77D-ED5A-2A5B-665C1FD9B8BE}"/>
              </a:ext>
            </a:extLst>
          </p:cNvPr>
          <p:cNvPicPr>
            <a:picLocks noChangeAspect="1"/>
          </p:cNvPicPr>
          <p:nvPr/>
        </p:nvPicPr>
        <p:blipFill>
          <a:blip r:embed="rId2"/>
          <a:srcRect r="39949"/>
          <a:stretch>
            <a:fillRect/>
          </a:stretch>
        </p:blipFill>
        <p:spPr>
          <a:xfrm flipH="1">
            <a:off x="8534261" y="0"/>
            <a:ext cx="3157977" cy="3499164"/>
          </a:xfrm>
          <a:prstGeom prst="rect">
            <a:avLst/>
          </a:prstGeom>
        </p:spPr>
      </p:pic>
      <p:pic>
        <p:nvPicPr>
          <p:cNvPr id="12" name="Picture 11">
            <a:extLst>
              <a:ext uri="{FF2B5EF4-FFF2-40B4-BE49-F238E27FC236}">
                <a16:creationId xmlns:a16="http://schemas.microsoft.com/office/drawing/2014/main" id="{A0985A30-AC88-3F0C-6F1B-EAC2EF1A3287}"/>
              </a:ext>
            </a:extLst>
          </p:cNvPr>
          <p:cNvPicPr>
            <a:picLocks noChangeAspect="1"/>
          </p:cNvPicPr>
          <p:nvPr/>
        </p:nvPicPr>
        <p:blipFill>
          <a:blip r:embed="rId3"/>
          <a:srcRect b="6709"/>
          <a:stretch>
            <a:fillRect/>
          </a:stretch>
        </p:blipFill>
        <p:spPr>
          <a:xfrm>
            <a:off x="5985979" y="0"/>
            <a:ext cx="2548267" cy="3573059"/>
          </a:xfrm>
          <a:prstGeom prst="rect">
            <a:avLst/>
          </a:prstGeom>
        </p:spPr>
      </p:pic>
      <p:pic>
        <p:nvPicPr>
          <p:cNvPr id="14" name="Picture 13">
            <a:extLst>
              <a:ext uri="{FF2B5EF4-FFF2-40B4-BE49-F238E27FC236}">
                <a16:creationId xmlns:a16="http://schemas.microsoft.com/office/drawing/2014/main" id="{5E4234B0-9385-6438-3BCC-4965772654C1}"/>
              </a:ext>
            </a:extLst>
          </p:cNvPr>
          <p:cNvPicPr>
            <a:picLocks noChangeAspect="1"/>
          </p:cNvPicPr>
          <p:nvPr/>
        </p:nvPicPr>
        <p:blipFill>
          <a:blip r:embed="rId4"/>
          <a:srcRect t="11561"/>
          <a:stretch>
            <a:fillRect/>
          </a:stretch>
        </p:blipFill>
        <p:spPr>
          <a:xfrm>
            <a:off x="5984019" y="3499163"/>
            <a:ext cx="5708218" cy="3358835"/>
          </a:xfrm>
          <a:prstGeom prst="rect">
            <a:avLst/>
          </a:prstGeom>
        </p:spPr>
      </p:pic>
      <p:sp>
        <p:nvSpPr>
          <p:cNvPr id="23" name="Title 22">
            <a:extLst>
              <a:ext uri="{FF2B5EF4-FFF2-40B4-BE49-F238E27FC236}">
                <a16:creationId xmlns:a16="http://schemas.microsoft.com/office/drawing/2014/main" id="{65BCC2E9-627D-CE02-7C5A-403AD7879AD2}"/>
              </a:ext>
            </a:extLst>
          </p:cNvPr>
          <p:cNvSpPr>
            <a:spLocks noGrp="1"/>
          </p:cNvSpPr>
          <p:nvPr>
            <p:ph type="title"/>
          </p:nvPr>
        </p:nvSpPr>
        <p:spPr/>
        <p:txBody>
          <a:bodyPr/>
          <a:lstStyle/>
          <a:p>
            <a:r>
              <a:rPr lang="en-GB"/>
              <a:t>PGR Events</a:t>
            </a:r>
          </a:p>
        </p:txBody>
      </p:sp>
      <p:sp>
        <p:nvSpPr>
          <p:cNvPr id="24" name="Content Placeholder 23">
            <a:extLst>
              <a:ext uri="{FF2B5EF4-FFF2-40B4-BE49-F238E27FC236}">
                <a16:creationId xmlns:a16="http://schemas.microsoft.com/office/drawing/2014/main" id="{59A66702-4596-C4C4-D06C-0DA5215A8C3C}"/>
              </a:ext>
            </a:extLst>
          </p:cNvPr>
          <p:cNvSpPr>
            <a:spLocks noGrp="1"/>
          </p:cNvSpPr>
          <p:nvPr>
            <p:ph sz="quarter" idx="20"/>
          </p:nvPr>
        </p:nvSpPr>
        <p:spPr/>
        <p:txBody>
          <a:bodyPr>
            <a:normAutofit lnSpcReduction="10000"/>
          </a:bodyPr>
          <a:lstStyle/>
          <a:p>
            <a:pPr marL="285750" indent="-285750">
              <a:buFont typeface="Arial" panose="020B0604020202020204" pitchFamily="34" charset="0"/>
              <a:buChar char="•"/>
            </a:pPr>
            <a:r>
              <a:rPr lang="en-GB" sz="2000"/>
              <a:t>Doctoral College PGR Welcome Event</a:t>
            </a:r>
            <a:br>
              <a:rPr lang="en-GB" sz="2000"/>
            </a:br>
            <a:r>
              <a:rPr lang="en-GB" sz="2000" b="1"/>
              <a:t>Monday 2 November, 12 pm (Panorama Suite Rootes Building)</a:t>
            </a:r>
          </a:p>
          <a:p>
            <a:pPr marL="285750" indent="-285750">
              <a:buFont typeface="Arial" panose="020B0604020202020204" pitchFamily="34" charset="0"/>
              <a:buChar char="•"/>
            </a:pPr>
            <a:endParaRPr lang="en-GB" sz="2000"/>
          </a:p>
          <a:p>
            <a:pPr marL="285750" indent="-285750">
              <a:buFont typeface="Arial" panose="020B0604020202020204" pitchFamily="34" charset="0"/>
              <a:buChar char="•"/>
            </a:pPr>
            <a:r>
              <a:rPr lang="en-GB" sz="2000"/>
              <a:t>Warwick Year of Postgraduate research – Throughout 2027.</a:t>
            </a:r>
            <a:br>
              <a:rPr lang="en-GB" sz="2000"/>
            </a:br>
            <a:r>
              <a:rPr lang="en-GB" sz="2000" b="1"/>
              <a:t>Launch Event 13 January 2027 (The Slate)</a:t>
            </a:r>
          </a:p>
          <a:p>
            <a:pPr marL="285750" indent="-285750">
              <a:buFont typeface="Arial" panose="020B0604020202020204" pitchFamily="34" charset="0"/>
              <a:buChar char="•"/>
            </a:pPr>
            <a:endParaRPr lang="en-GB" sz="2000"/>
          </a:p>
          <a:p>
            <a:pPr marL="285750" indent="-285750">
              <a:buFont typeface="Arial" panose="020B0604020202020204" pitchFamily="34" charset="0"/>
              <a:buChar char="•"/>
            </a:pPr>
            <a:r>
              <a:rPr lang="en-GB" sz="2000"/>
              <a:t>Festival of Postgraduate Research: returning March 2027</a:t>
            </a:r>
          </a:p>
          <a:p>
            <a:pPr marL="285750" indent="-285750">
              <a:buFont typeface="Arial" panose="020B0604020202020204" pitchFamily="34" charset="0"/>
              <a:buChar char="•"/>
            </a:pPr>
            <a:endParaRPr lang="en-GB" sz="2000"/>
          </a:p>
        </p:txBody>
      </p:sp>
      <p:sp>
        <p:nvSpPr>
          <p:cNvPr id="25" name="Text Placeholder 24">
            <a:extLst>
              <a:ext uri="{FF2B5EF4-FFF2-40B4-BE49-F238E27FC236}">
                <a16:creationId xmlns:a16="http://schemas.microsoft.com/office/drawing/2014/main" id="{A01DC917-F80D-3050-10B9-4953A3518E39}"/>
              </a:ext>
            </a:extLst>
          </p:cNvPr>
          <p:cNvSpPr>
            <a:spLocks noGrp="1"/>
          </p:cNvSpPr>
          <p:nvPr>
            <p:ph type="body" sz="quarter" idx="21"/>
          </p:nvPr>
        </p:nvSpPr>
        <p:spPr>
          <a:xfrm>
            <a:off x="499732" y="1408771"/>
            <a:ext cx="5231112" cy="564450"/>
          </a:xfrm>
        </p:spPr>
        <p:txBody>
          <a:bodyPr/>
          <a:lstStyle/>
          <a:p>
            <a:r>
              <a:rPr lang="en-GB" sz="2000"/>
              <a:t>Get involved and meet the wider Warwick PGR Community</a:t>
            </a:r>
          </a:p>
        </p:txBody>
      </p:sp>
      <p:pic>
        <p:nvPicPr>
          <p:cNvPr id="4" name="Picture 3">
            <a:extLst>
              <a:ext uri="{FF2B5EF4-FFF2-40B4-BE49-F238E27FC236}">
                <a16:creationId xmlns:a16="http://schemas.microsoft.com/office/drawing/2014/main" id="{639EB091-773D-E5D8-0E3A-254D88F2AB78}"/>
              </a:ext>
            </a:extLst>
          </p:cNvPr>
          <p:cNvPicPr>
            <a:picLocks noChangeAspect="1"/>
          </p:cNvPicPr>
          <p:nvPr/>
        </p:nvPicPr>
        <p:blipFill>
          <a:blip r:embed="rId2"/>
          <a:srcRect r="39949"/>
          <a:stretch>
            <a:fillRect/>
          </a:stretch>
        </p:blipFill>
        <p:spPr>
          <a:xfrm flipH="1">
            <a:off x="8534291" y="0"/>
            <a:ext cx="3157977" cy="3499164"/>
          </a:xfrm>
          <a:prstGeom prst="rect">
            <a:avLst/>
          </a:prstGeom>
        </p:spPr>
      </p:pic>
      <p:pic>
        <p:nvPicPr>
          <p:cNvPr id="11" name="Picture 10">
            <a:extLst>
              <a:ext uri="{FF2B5EF4-FFF2-40B4-BE49-F238E27FC236}">
                <a16:creationId xmlns:a16="http://schemas.microsoft.com/office/drawing/2014/main" id="{1E450C93-0DFB-0FCE-8ED8-3F243B1918DC}"/>
              </a:ext>
            </a:extLst>
          </p:cNvPr>
          <p:cNvPicPr>
            <a:picLocks noChangeAspect="1"/>
          </p:cNvPicPr>
          <p:nvPr/>
        </p:nvPicPr>
        <p:blipFill>
          <a:blip r:embed="rId3"/>
          <a:srcRect b="6709"/>
          <a:stretch>
            <a:fillRect/>
          </a:stretch>
        </p:blipFill>
        <p:spPr>
          <a:xfrm>
            <a:off x="5986009" y="0"/>
            <a:ext cx="2548267" cy="3573059"/>
          </a:xfrm>
          <a:prstGeom prst="rect">
            <a:avLst/>
          </a:prstGeom>
        </p:spPr>
      </p:pic>
      <p:pic>
        <p:nvPicPr>
          <p:cNvPr id="6" name="Picture 5">
            <a:extLst>
              <a:ext uri="{FF2B5EF4-FFF2-40B4-BE49-F238E27FC236}">
                <a16:creationId xmlns:a16="http://schemas.microsoft.com/office/drawing/2014/main" id="{AD86BF53-F8C4-234D-D6C6-F8C6E39A9361}"/>
              </a:ext>
            </a:extLst>
          </p:cNvPr>
          <p:cNvPicPr>
            <a:picLocks noChangeAspect="1"/>
          </p:cNvPicPr>
          <p:nvPr/>
        </p:nvPicPr>
        <p:blipFill>
          <a:blip r:embed="rId4"/>
          <a:srcRect t="11561"/>
          <a:stretch>
            <a:fillRect/>
          </a:stretch>
        </p:blipFill>
        <p:spPr>
          <a:xfrm>
            <a:off x="5984049" y="3499163"/>
            <a:ext cx="5708218" cy="3358835"/>
          </a:xfrm>
          <a:prstGeom prst="rect">
            <a:avLst/>
          </a:prstGeom>
        </p:spPr>
      </p:pic>
    </p:spTree>
    <p:extLst>
      <p:ext uri="{BB962C8B-B14F-4D97-AF65-F5344CB8AC3E}">
        <p14:creationId xmlns:p14="http://schemas.microsoft.com/office/powerpoint/2010/main" val="10462447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25E15-7E56-9FB1-E45F-BDD043895A4C}"/>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9EC72A35-6830-7A16-C682-CC9EBD5C148E}"/>
              </a:ext>
            </a:extLst>
          </p:cNvPr>
          <p:cNvSpPr>
            <a:spLocks noGrp="1"/>
          </p:cNvSpPr>
          <p:nvPr>
            <p:ph type="title"/>
          </p:nvPr>
        </p:nvSpPr>
        <p:spPr/>
        <p:txBody>
          <a:bodyPr/>
          <a:lstStyle/>
          <a:p>
            <a:r>
              <a:rPr lang="en-GB"/>
              <a:t>PGR Policy Hub</a:t>
            </a:r>
          </a:p>
        </p:txBody>
      </p:sp>
      <p:sp>
        <p:nvSpPr>
          <p:cNvPr id="24" name="Content Placeholder 23">
            <a:extLst>
              <a:ext uri="{FF2B5EF4-FFF2-40B4-BE49-F238E27FC236}">
                <a16:creationId xmlns:a16="http://schemas.microsoft.com/office/drawing/2014/main" id="{B664BB17-BD7A-BDE3-EE68-D4401F51D7A9}"/>
              </a:ext>
            </a:extLst>
          </p:cNvPr>
          <p:cNvSpPr>
            <a:spLocks noGrp="1"/>
          </p:cNvSpPr>
          <p:nvPr>
            <p:ph sz="quarter" idx="20"/>
          </p:nvPr>
        </p:nvSpPr>
        <p:spPr/>
        <p:txBody>
          <a:bodyPr>
            <a:normAutofit fontScale="92500" lnSpcReduction="10000"/>
          </a:bodyPr>
          <a:lstStyle/>
          <a:p>
            <a:pPr marL="285750" indent="-285750">
              <a:lnSpc>
                <a:spcPct val="150000"/>
              </a:lnSpc>
              <a:buFont typeface="Arial" panose="020B0604020202020204" pitchFamily="34" charset="0"/>
              <a:buChar char="•"/>
            </a:pPr>
            <a:r>
              <a:rPr lang="en-GB" sz="2000"/>
              <a:t>Regulation 38: governs Research Degrees and Warwick</a:t>
            </a:r>
          </a:p>
          <a:p>
            <a:pPr marL="285750" indent="-285750">
              <a:lnSpc>
                <a:spcPct val="150000"/>
              </a:lnSpc>
              <a:buFont typeface="Arial" panose="020B0604020202020204" pitchFamily="34" charset="0"/>
              <a:buChar char="•"/>
            </a:pPr>
            <a:r>
              <a:rPr lang="en-GB" sz="2000"/>
              <a:t>Supervision: who is responsible for what</a:t>
            </a:r>
          </a:p>
          <a:p>
            <a:pPr marL="285750" indent="-285750">
              <a:lnSpc>
                <a:spcPct val="150000"/>
              </a:lnSpc>
              <a:buFont typeface="Arial" panose="020B0604020202020204" pitchFamily="34" charset="0"/>
              <a:buChar char="•"/>
            </a:pPr>
            <a:r>
              <a:rPr lang="en-GB" sz="2000"/>
              <a:t>PGR Leave: annual leave, temporary withdrawal, parental leave</a:t>
            </a:r>
          </a:p>
          <a:p>
            <a:pPr marL="285750" indent="-285750">
              <a:lnSpc>
                <a:spcPct val="150000"/>
              </a:lnSpc>
              <a:buFont typeface="Arial" panose="020B0604020202020204" pitchFamily="34" charset="0"/>
              <a:buChar char="•"/>
            </a:pPr>
            <a:r>
              <a:rPr lang="en-GB" sz="2000"/>
              <a:t>PGR Funding Policy: when and how funding is dispensed</a:t>
            </a:r>
          </a:p>
          <a:p>
            <a:pPr marL="285750" indent="-285750">
              <a:lnSpc>
                <a:spcPct val="150000"/>
              </a:lnSpc>
              <a:buFont typeface="Arial" panose="020B0604020202020204" pitchFamily="34" charset="0"/>
              <a:buChar char="•"/>
            </a:pPr>
            <a:r>
              <a:rPr lang="en-GB" sz="2000"/>
              <a:t>Guide to Submission &amp; Examination</a:t>
            </a:r>
          </a:p>
          <a:p>
            <a:pPr marL="285750" indent="-285750">
              <a:buFont typeface="Arial" panose="020B0604020202020204" pitchFamily="34" charset="0"/>
              <a:buChar char="•"/>
            </a:pPr>
            <a:endParaRPr lang="en-GB" sz="2000"/>
          </a:p>
        </p:txBody>
      </p:sp>
      <p:sp>
        <p:nvSpPr>
          <p:cNvPr id="25" name="Text Placeholder 24">
            <a:extLst>
              <a:ext uri="{FF2B5EF4-FFF2-40B4-BE49-F238E27FC236}">
                <a16:creationId xmlns:a16="http://schemas.microsoft.com/office/drawing/2014/main" id="{3EB18C4F-27A6-920C-0AE0-2E6A0A8AB992}"/>
              </a:ext>
            </a:extLst>
          </p:cNvPr>
          <p:cNvSpPr>
            <a:spLocks noGrp="1"/>
          </p:cNvSpPr>
          <p:nvPr>
            <p:ph type="body" sz="quarter" idx="21"/>
          </p:nvPr>
        </p:nvSpPr>
        <p:spPr/>
        <p:txBody>
          <a:bodyPr/>
          <a:lstStyle/>
          <a:p>
            <a:r>
              <a:rPr lang="en-GB"/>
              <a:t>Know where to find it when you need it</a:t>
            </a:r>
          </a:p>
        </p:txBody>
      </p:sp>
      <p:pic>
        <p:nvPicPr>
          <p:cNvPr id="13" name="Picture Placeholder 12">
            <a:extLst>
              <a:ext uri="{FF2B5EF4-FFF2-40B4-BE49-F238E27FC236}">
                <a16:creationId xmlns:a16="http://schemas.microsoft.com/office/drawing/2014/main" id="{3CBC5034-97CE-588E-8F56-46DE5BCF46D2}"/>
              </a:ext>
            </a:extLst>
          </p:cNvPr>
          <p:cNvPicPr>
            <a:picLocks noGrp="1" noChangeAspect="1"/>
          </p:cNvPicPr>
          <p:nvPr>
            <p:ph type="pic" sz="quarter" idx="12"/>
          </p:nvPr>
        </p:nvPicPr>
        <p:blipFill>
          <a:blip r:embed="rId2"/>
          <a:srcRect l="37639" r="37639"/>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pic>
        <p:nvPicPr>
          <p:cNvPr id="17" name="Picture Placeholder 16">
            <a:extLst>
              <a:ext uri="{FF2B5EF4-FFF2-40B4-BE49-F238E27FC236}">
                <a16:creationId xmlns:a16="http://schemas.microsoft.com/office/drawing/2014/main" id="{69ABED5C-48A4-A9F7-6A0A-5799D51CF22A}"/>
              </a:ext>
            </a:extLst>
          </p:cNvPr>
          <p:cNvPicPr>
            <a:picLocks noGrp="1" noChangeAspect="1"/>
          </p:cNvPicPr>
          <p:nvPr>
            <p:ph type="pic" sz="quarter" idx="18"/>
          </p:nvPr>
        </p:nvPicPr>
        <p:blipFill>
          <a:blip r:embed="rId3"/>
          <a:srcRect l="28833" r="28833"/>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pic>
        <p:nvPicPr>
          <p:cNvPr id="15" name="Picture Placeholder 14">
            <a:extLst>
              <a:ext uri="{FF2B5EF4-FFF2-40B4-BE49-F238E27FC236}">
                <a16:creationId xmlns:a16="http://schemas.microsoft.com/office/drawing/2014/main" id="{A6876AC4-C6D9-772A-38F2-D8FAAA377267}"/>
              </a:ext>
            </a:extLst>
          </p:cNvPr>
          <p:cNvPicPr>
            <a:picLocks noGrp="1" noChangeAspect="1"/>
          </p:cNvPicPr>
          <p:nvPr>
            <p:ph type="pic" sz="quarter" idx="19"/>
          </p:nvPr>
        </p:nvPicPr>
        <p:blipFill>
          <a:blip r:embed="rId4"/>
          <a:srcRect t="4850" b="4850"/>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Tree>
    <p:extLst>
      <p:ext uri="{BB962C8B-B14F-4D97-AF65-F5344CB8AC3E}">
        <p14:creationId xmlns:p14="http://schemas.microsoft.com/office/powerpoint/2010/main" val="11024654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36B53722-CED9-CCB2-B6C9-67882E393F52}"/>
              </a:ext>
            </a:extLst>
          </p:cNvPr>
          <p:cNvSpPr>
            <a:spLocks noGrp="1"/>
          </p:cNvSpPr>
          <p:nvPr>
            <p:ph type="title"/>
          </p:nvPr>
        </p:nvSpPr>
        <p:spPr>
          <a:xfrm>
            <a:off x="499734" y="2317687"/>
            <a:ext cx="4986666" cy="2457913"/>
          </a:xfrm>
        </p:spPr>
        <p:txBody>
          <a:bodyPr/>
          <a:lstStyle/>
          <a:p>
            <a:pPr>
              <a:lnSpc>
                <a:spcPct val="150000"/>
              </a:lnSpc>
            </a:pPr>
            <a:r>
              <a:rPr lang="en-GB" sz="2000" i="1"/>
              <a:t>As you embark on your PGR journey, remember that it’s not just about the destination, but the experiences and lessons […] Embrace the challenges, connect with your community, manage your time effectively, celebrate your victories, and</a:t>
            </a:r>
            <a:br>
              <a:rPr lang="en-GB" sz="2000" i="1"/>
            </a:br>
            <a:r>
              <a:rPr lang="en-GB" sz="2000" i="1"/>
              <a:t>stay adaptable.</a:t>
            </a:r>
          </a:p>
        </p:txBody>
      </p:sp>
      <p:sp>
        <p:nvSpPr>
          <p:cNvPr id="14" name="Text Placeholder 13">
            <a:extLst>
              <a:ext uri="{FF2B5EF4-FFF2-40B4-BE49-F238E27FC236}">
                <a16:creationId xmlns:a16="http://schemas.microsoft.com/office/drawing/2014/main" id="{747B4393-8620-7DEF-0E3D-F0C92AC456E7}"/>
              </a:ext>
            </a:extLst>
          </p:cNvPr>
          <p:cNvSpPr>
            <a:spLocks noGrp="1"/>
          </p:cNvSpPr>
          <p:nvPr>
            <p:ph type="body" sz="quarter" idx="14"/>
          </p:nvPr>
        </p:nvSpPr>
        <p:spPr/>
        <p:txBody>
          <a:bodyPr/>
          <a:lstStyle/>
          <a:p>
            <a:endParaRPr lang="en-GB"/>
          </a:p>
          <a:p>
            <a:endParaRPr lang="en-GB"/>
          </a:p>
          <a:p>
            <a:endParaRPr lang="en-GB"/>
          </a:p>
          <a:p>
            <a:endParaRPr lang="en-GB"/>
          </a:p>
          <a:p>
            <a:pPr algn="r"/>
            <a:r>
              <a:rPr lang="en-GB"/>
              <a:t>Alice Wang (Warwick Medical School)</a:t>
            </a:r>
          </a:p>
        </p:txBody>
      </p:sp>
      <p:pic>
        <p:nvPicPr>
          <p:cNvPr id="21" name="Picture Placeholder 20">
            <a:extLst>
              <a:ext uri="{FF2B5EF4-FFF2-40B4-BE49-F238E27FC236}">
                <a16:creationId xmlns:a16="http://schemas.microsoft.com/office/drawing/2014/main" id="{37794DB1-2331-E263-8995-7F9191C479F1}"/>
              </a:ext>
            </a:extLst>
          </p:cNvPr>
          <p:cNvPicPr>
            <a:picLocks noGrp="1" noChangeAspect="1"/>
          </p:cNvPicPr>
          <p:nvPr>
            <p:ph type="pic" sz="quarter" idx="12"/>
          </p:nvPr>
        </p:nvPicPr>
        <p:blipFill>
          <a:blip r:embed="rId2"/>
          <a:srcRect t="10743" b="10743"/>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pic>
        <p:nvPicPr>
          <p:cNvPr id="23" name="Picture Placeholder 22">
            <a:extLst>
              <a:ext uri="{FF2B5EF4-FFF2-40B4-BE49-F238E27FC236}">
                <a16:creationId xmlns:a16="http://schemas.microsoft.com/office/drawing/2014/main" id="{51A18D8F-0C8F-78EA-98E3-66B0B00FC6BD}"/>
              </a:ext>
            </a:extLst>
          </p:cNvPr>
          <p:cNvPicPr>
            <a:picLocks noGrp="1" noChangeAspect="1"/>
          </p:cNvPicPr>
          <p:nvPr>
            <p:ph type="pic" sz="quarter" idx="15"/>
          </p:nvPr>
        </p:nvPicPr>
        <p:blipFill>
          <a:blip r:embed="rId3"/>
          <a:srcRect l="38935" r="38935"/>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Tree>
    <p:extLst>
      <p:ext uri="{BB962C8B-B14F-4D97-AF65-F5344CB8AC3E}">
        <p14:creationId xmlns:p14="http://schemas.microsoft.com/office/powerpoint/2010/main" val="22623870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A9731-9A83-4D55-C8A6-FD32100A2425}"/>
              </a:ext>
            </a:extLst>
          </p:cNvPr>
          <p:cNvSpPr>
            <a:spLocks noGrp="1"/>
          </p:cNvSpPr>
          <p:nvPr>
            <p:ph type="title"/>
          </p:nvPr>
        </p:nvSpPr>
        <p:spPr>
          <a:xfrm>
            <a:off x="538045" y="2119442"/>
            <a:ext cx="4860000" cy="3164200"/>
          </a:xfrm>
        </p:spPr>
        <p:txBody>
          <a:bodyPr/>
          <a:lstStyle/>
          <a:p>
            <a:pPr>
              <a:lnSpc>
                <a:spcPct val="150000"/>
              </a:lnSpc>
            </a:pPr>
            <a:r>
              <a:rPr lang="en-GB"/>
              <a:t>Thank you</a:t>
            </a:r>
            <a:br>
              <a:rPr lang="en-GB"/>
            </a:br>
            <a:r>
              <a:rPr lang="en-GB"/>
              <a:t>Questions?</a:t>
            </a:r>
          </a:p>
        </p:txBody>
      </p:sp>
      <p:pic>
        <p:nvPicPr>
          <p:cNvPr id="4" name="Picture 3">
            <a:hlinkClick r:id="rId2"/>
            <a:extLst>
              <a:ext uri="{FF2B5EF4-FFF2-40B4-BE49-F238E27FC236}">
                <a16:creationId xmlns:a16="http://schemas.microsoft.com/office/drawing/2014/main" id="{5A4FAFF0-4E54-9EF0-8A12-20EE17AED720}"/>
              </a:ext>
            </a:extLst>
          </p:cNvPr>
          <p:cNvPicPr>
            <a:picLocks noChangeAspect="1"/>
          </p:cNvPicPr>
          <p:nvPr/>
        </p:nvPicPr>
        <p:blipFill>
          <a:blip r:embed="rId3"/>
          <a:stretch>
            <a:fillRect/>
          </a:stretch>
        </p:blipFill>
        <p:spPr>
          <a:xfrm>
            <a:off x="538045" y="330894"/>
            <a:ext cx="1513520" cy="1513520"/>
          </a:xfrm>
          <a:prstGeom prst="rect">
            <a:avLst/>
          </a:prstGeom>
        </p:spPr>
      </p:pic>
      <p:pic>
        <p:nvPicPr>
          <p:cNvPr id="5" name="Picture 4" descr="Linkedin Black Logo Icon App Transparent Background Premium Social ...">
            <a:hlinkClick r:id="rId4"/>
            <a:extLst>
              <a:ext uri="{FF2B5EF4-FFF2-40B4-BE49-F238E27FC236}">
                <a16:creationId xmlns:a16="http://schemas.microsoft.com/office/drawing/2014/main" id="{D33A5D13-3A9A-6FF8-8734-F8D878E6DFBA}"/>
              </a:ext>
            </a:extLst>
          </p:cNvPr>
          <p:cNvPicPr>
            <a:picLocks noChangeAspect="1"/>
          </p:cNvPicPr>
          <p:nvPr/>
        </p:nvPicPr>
        <p:blipFill>
          <a:blip r:embed="rId5"/>
          <a:stretch>
            <a:fillRect/>
          </a:stretch>
        </p:blipFill>
        <p:spPr>
          <a:xfrm>
            <a:off x="2929732" y="-197920"/>
            <a:ext cx="2571149" cy="2571149"/>
          </a:xfrm>
          <a:prstGeom prst="rect">
            <a:avLst/>
          </a:prstGeom>
        </p:spPr>
      </p:pic>
      <p:pic>
        <p:nvPicPr>
          <p:cNvPr id="7" name="Picture 6">
            <a:extLst>
              <a:ext uri="{FF2B5EF4-FFF2-40B4-BE49-F238E27FC236}">
                <a16:creationId xmlns:a16="http://schemas.microsoft.com/office/drawing/2014/main" id="{522F76C8-1465-07EB-EEE2-EDA50A282E86}"/>
              </a:ext>
            </a:extLst>
          </p:cNvPr>
          <p:cNvPicPr>
            <a:picLocks noChangeAspect="1"/>
          </p:cNvPicPr>
          <p:nvPr/>
        </p:nvPicPr>
        <p:blipFill>
          <a:blip r:embed="rId6"/>
          <a:stretch>
            <a:fillRect/>
          </a:stretch>
        </p:blipFill>
        <p:spPr>
          <a:xfrm>
            <a:off x="6475267" y="1088"/>
            <a:ext cx="3571486" cy="5367457"/>
          </a:xfrm>
          <a:prstGeom prst="rect">
            <a:avLst/>
          </a:prstGeom>
        </p:spPr>
      </p:pic>
    </p:spTree>
    <p:extLst>
      <p:ext uri="{BB962C8B-B14F-4D97-AF65-F5344CB8AC3E}">
        <p14:creationId xmlns:p14="http://schemas.microsoft.com/office/powerpoint/2010/main" val="23967393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2FBDF-C31E-0970-EC91-E154667E68E6}"/>
            </a:ext>
          </a:extLst>
        </p:cNvPr>
        <p:cNvGrpSpPr/>
        <p:nvPr/>
      </p:nvGrpSpPr>
      <p:grpSpPr>
        <a:xfrm>
          <a:off x="0" y="0"/>
          <a:ext cx="0" cy="0"/>
          <a:chOff x="0" y="0"/>
          <a:chExt cx="0" cy="0"/>
        </a:xfrm>
      </p:grpSpPr>
      <p:pic>
        <p:nvPicPr>
          <p:cNvPr id="6" name="Picture Placeholder 5" descr="A person standing in front of a mirror&#10;&#10;AI-generated content may be incorrect.">
            <a:extLst>
              <a:ext uri="{FF2B5EF4-FFF2-40B4-BE49-F238E27FC236}">
                <a16:creationId xmlns:a16="http://schemas.microsoft.com/office/drawing/2014/main" id="{3D8490DC-ABC8-9175-9B1D-9AD058285D66}"/>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a:xfrm>
            <a:off x="20" y="10"/>
            <a:ext cx="12191980" cy="3445190"/>
          </a:xfrm>
          <a:noFill/>
        </p:spPr>
      </p:pic>
      <p:sp>
        <p:nvSpPr>
          <p:cNvPr id="3" name="Text Placeholder 2">
            <a:extLst>
              <a:ext uri="{FF2B5EF4-FFF2-40B4-BE49-F238E27FC236}">
                <a16:creationId xmlns:a16="http://schemas.microsoft.com/office/drawing/2014/main" id="{83C36302-BFF6-EF6C-0CA0-755FDCF2F293}"/>
              </a:ext>
            </a:extLst>
          </p:cNvPr>
          <p:cNvSpPr>
            <a:spLocks noGrp="1"/>
          </p:cNvSpPr>
          <p:nvPr>
            <p:ph type="body" sz="quarter" idx="13"/>
          </p:nvPr>
        </p:nvSpPr>
        <p:spPr>
          <a:xfrm>
            <a:off x="499733" y="1580118"/>
            <a:ext cx="8208000" cy="855299"/>
          </a:xfrm>
        </p:spPr>
        <p:txBody>
          <a:bodyPr vert="horz" wrap="square" lIns="0" tIns="0" rIns="0" bIns="0" rtlCol="0" anchor="t">
            <a:normAutofit/>
          </a:bodyPr>
          <a:lstStyle/>
          <a:p>
            <a:pPr>
              <a:lnSpc>
                <a:spcPct val="95000"/>
              </a:lnSpc>
              <a:spcAft>
                <a:spcPts val="600"/>
              </a:spcAft>
            </a:pPr>
            <a:r>
              <a:rPr lang="en-GB" sz="5600">
                <a:solidFill>
                  <a:schemeClr val="bg1"/>
                </a:solidFill>
                <a:latin typeface="Aptos"/>
                <a:cs typeface="Calibri"/>
              </a:rPr>
              <a:t>George Morrell</a:t>
            </a:r>
          </a:p>
        </p:txBody>
      </p:sp>
      <p:sp>
        <p:nvSpPr>
          <p:cNvPr id="5" name="Title 4">
            <a:extLst>
              <a:ext uri="{FF2B5EF4-FFF2-40B4-BE49-F238E27FC236}">
                <a16:creationId xmlns:a16="http://schemas.microsoft.com/office/drawing/2014/main" id="{D155FC7D-E170-D378-CC5C-D6AC47725643}"/>
              </a:ext>
            </a:extLst>
          </p:cNvPr>
          <p:cNvSpPr>
            <a:spLocks noGrp="1"/>
          </p:cNvSpPr>
          <p:nvPr>
            <p:ph type="title"/>
          </p:nvPr>
        </p:nvSpPr>
        <p:spPr>
          <a:xfrm>
            <a:off x="499733" y="2791790"/>
            <a:ext cx="9415544" cy="1743682"/>
          </a:xfrm>
        </p:spPr>
        <p:txBody>
          <a:bodyPr wrap="square" anchor="t">
            <a:normAutofit/>
          </a:bodyPr>
          <a:lstStyle/>
          <a:p>
            <a:r>
              <a:rPr lang="en-GB" sz="6700">
                <a:solidFill>
                  <a:schemeClr val="bg1"/>
                </a:solidFill>
                <a:latin typeface="Aptos"/>
                <a:cs typeface="Calibri"/>
              </a:rPr>
              <a:t>Disability Services and the Wellbeing Centre</a:t>
            </a:r>
          </a:p>
        </p:txBody>
      </p:sp>
    </p:spTree>
    <p:extLst>
      <p:ext uri="{BB962C8B-B14F-4D97-AF65-F5344CB8AC3E}">
        <p14:creationId xmlns:p14="http://schemas.microsoft.com/office/powerpoint/2010/main" val="24330108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C889D-D465-C636-9BC1-360C34741918}"/>
            </a:ext>
          </a:extLst>
        </p:cNvPr>
        <p:cNvGrpSpPr/>
        <p:nvPr/>
      </p:nvGrpSpPr>
      <p:grpSpPr>
        <a:xfrm>
          <a:off x="0" y="0"/>
          <a:ext cx="0" cy="0"/>
          <a:chOff x="0" y="0"/>
          <a:chExt cx="0" cy="0"/>
        </a:xfrm>
      </p:grpSpPr>
      <p:pic>
        <p:nvPicPr>
          <p:cNvPr id="6" name="Picture Placeholder 5" descr="A person standing in front of a mirror&#10;&#10;AI-generated content may be incorrect.">
            <a:extLst>
              <a:ext uri="{FF2B5EF4-FFF2-40B4-BE49-F238E27FC236}">
                <a16:creationId xmlns:a16="http://schemas.microsoft.com/office/drawing/2014/main" id="{5455A522-A71F-C655-75E8-6CBCAA1F7137}"/>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a:xfrm>
            <a:off x="20" y="10"/>
            <a:ext cx="12191980" cy="3445190"/>
          </a:xfrm>
          <a:noFill/>
        </p:spPr>
      </p:pic>
      <p:sp>
        <p:nvSpPr>
          <p:cNvPr id="3" name="Text Placeholder 2">
            <a:extLst>
              <a:ext uri="{FF2B5EF4-FFF2-40B4-BE49-F238E27FC236}">
                <a16:creationId xmlns:a16="http://schemas.microsoft.com/office/drawing/2014/main" id="{4D99F6A3-4958-E78B-AF7C-FC94E9187DAB}"/>
              </a:ext>
            </a:extLst>
          </p:cNvPr>
          <p:cNvSpPr>
            <a:spLocks noGrp="1"/>
          </p:cNvSpPr>
          <p:nvPr>
            <p:ph type="body" sz="quarter" idx="13"/>
          </p:nvPr>
        </p:nvSpPr>
        <p:spPr>
          <a:xfrm>
            <a:off x="499733" y="1580118"/>
            <a:ext cx="8208000" cy="855299"/>
          </a:xfrm>
        </p:spPr>
        <p:txBody>
          <a:bodyPr vert="horz" wrap="square" lIns="0" tIns="0" rIns="0" bIns="0" rtlCol="0" anchor="t">
            <a:normAutofit/>
          </a:bodyPr>
          <a:lstStyle/>
          <a:p>
            <a:pPr>
              <a:lnSpc>
                <a:spcPct val="95000"/>
              </a:lnSpc>
              <a:spcAft>
                <a:spcPts val="600"/>
              </a:spcAft>
            </a:pPr>
            <a:r>
              <a:rPr lang="en-GB" sz="5600">
                <a:solidFill>
                  <a:schemeClr val="bg1"/>
                </a:solidFill>
                <a:latin typeface="Aptos"/>
                <a:cs typeface="Calibri"/>
              </a:rPr>
              <a:t>Katy O’Brien</a:t>
            </a:r>
          </a:p>
        </p:txBody>
      </p:sp>
      <p:sp>
        <p:nvSpPr>
          <p:cNvPr id="5" name="Title 4">
            <a:extLst>
              <a:ext uri="{FF2B5EF4-FFF2-40B4-BE49-F238E27FC236}">
                <a16:creationId xmlns:a16="http://schemas.microsoft.com/office/drawing/2014/main" id="{99F16449-6436-63B8-A8C9-795EF7F90660}"/>
              </a:ext>
            </a:extLst>
          </p:cNvPr>
          <p:cNvSpPr>
            <a:spLocks noGrp="1"/>
          </p:cNvSpPr>
          <p:nvPr>
            <p:ph type="title"/>
          </p:nvPr>
        </p:nvSpPr>
        <p:spPr>
          <a:xfrm>
            <a:off x="499733" y="2791790"/>
            <a:ext cx="8208000" cy="1743682"/>
          </a:xfrm>
        </p:spPr>
        <p:txBody>
          <a:bodyPr wrap="square" anchor="t">
            <a:normAutofit/>
          </a:bodyPr>
          <a:lstStyle/>
          <a:p>
            <a:r>
              <a:rPr lang="en-GB" sz="6700">
                <a:solidFill>
                  <a:schemeClr val="bg1"/>
                </a:solidFill>
                <a:latin typeface="Aptos"/>
                <a:cs typeface="Calibri"/>
              </a:rPr>
              <a:t>Warwick Sport</a:t>
            </a:r>
          </a:p>
        </p:txBody>
      </p:sp>
    </p:spTree>
    <p:extLst>
      <p:ext uri="{BB962C8B-B14F-4D97-AF65-F5344CB8AC3E}">
        <p14:creationId xmlns:p14="http://schemas.microsoft.com/office/powerpoint/2010/main" val="4053732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5F55"/>
        </a:solidFill>
        <a:effectLst/>
      </p:bgPr>
    </p:bg>
    <p:spTree>
      <p:nvGrpSpPr>
        <p:cNvPr id="1" name=""/>
        <p:cNvGrpSpPr/>
        <p:nvPr/>
      </p:nvGrpSpPr>
      <p:grpSpPr>
        <a:xfrm>
          <a:off x="0" y="0"/>
          <a:ext cx="0" cy="0"/>
          <a:chOff x="0" y="0"/>
          <a:chExt cx="0" cy="0"/>
        </a:xfrm>
      </p:grpSpPr>
      <p:sp>
        <p:nvSpPr>
          <p:cNvPr id="2" name="Freeform 2"/>
          <p:cNvSpPr/>
          <p:nvPr/>
        </p:nvSpPr>
        <p:spPr>
          <a:xfrm>
            <a:off x="685800" y="685800"/>
            <a:ext cx="1716619" cy="501242"/>
          </a:xfrm>
          <a:custGeom>
            <a:avLst/>
            <a:gdLst/>
            <a:ahLst/>
            <a:cxnLst/>
            <a:rect l="l" t="t" r="r" b="b"/>
            <a:pathLst>
              <a:path w="2574928" h="751863">
                <a:moveTo>
                  <a:pt x="0" y="0"/>
                </a:moveTo>
                <a:lnTo>
                  <a:pt x="2574928" y="0"/>
                </a:lnTo>
                <a:lnTo>
                  <a:pt x="2574928" y="751863"/>
                </a:lnTo>
                <a:lnTo>
                  <a:pt x="0" y="75186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a:off x="10813288" y="5276311"/>
            <a:ext cx="1174693" cy="1422400"/>
          </a:xfrm>
          <a:custGeom>
            <a:avLst/>
            <a:gdLst/>
            <a:ahLst/>
            <a:cxnLst/>
            <a:rect l="l" t="t" r="r" b="b"/>
            <a:pathLst>
              <a:path w="1762039" h="2133600">
                <a:moveTo>
                  <a:pt x="0" y="0"/>
                </a:moveTo>
                <a:lnTo>
                  <a:pt x="1762039" y="0"/>
                </a:lnTo>
                <a:lnTo>
                  <a:pt x="1762039" y="2133600"/>
                </a:lnTo>
                <a:lnTo>
                  <a:pt x="0" y="21336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TextBox 4"/>
          <p:cNvSpPr txBox="1"/>
          <p:nvPr/>
        </p:nvSpPr>
        <p:spPr>
          <a:xfrm>
            <a:off x="685800" y="2562472"/>
            <a:ext cx="7703056" cy="1243802"/>
          </a:xfrm>
          <a:prstGeom prst="rect">
            <a:avLst/>
          </a:prstGeom>
        </p:spPr>
        <p:txBody>
          <a:bodyPr lIns="0" tIns="0" rIns="0" bIns="0" rtlCol="0" anchor="t">
            <a:spAutoFit/>
          </a:bodyPr>
          <a:lstStyle/>
          <a:p>
            <a:pPr defTabSz="609630">
              <a:lnSpc>
                <a:spcPts val="4848"/>
              </a:lnSpc>
            </a:pPr>
            <a:r>
              <a:rPr lang="en-US" sz="5703" b="1" spc="-159">
                <a:solidFill>
                  <a:srgbClr val="000000"/>
                </a:solidFill>
                <a:latin typeface="Neue Haas Grotesk Display Pro 1 Medium"/>
                <a:ea typeface="Neue Haas Grotesk Display Pro 1 Medium"/>
                <a:cs typeface="Neue Haas Grotesk Display Pro 1 Medium"/>
                <a:sym typeface="Neue Haas Grotesk Display Pro 1 Medium"/>
              </a:rPr>
              <a:t>TEAM WARWICK - ACTIVE WELLBEING</a:t>
            </a:r>
          </a:p>
        </p:txBody>
      </p:sp>
    </p:spTree>
    <p:extLst>
      <p:ext uri="{BB962C8B-B14F-4D97-AF65-F5344CB8AC3E}">
        <p14:creationId xmlns:p14="http://schemas.microsoft.com/office/powerpoint/2010/main" val="15485559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5F55"/>
        </a:solidFill>
        <a:effectLst/>
      </p:bgPr>
    </p:bg>
    <p:spTree>
      <p:nvGrpSpPr>
        <p:cNvPr id="1" name=""/>
        <p:cNvGrpSpPr/>
        <p:nvPr/>
      </p:nvGrpSpPr>
      <p:grpSpPr>
        <a:xfrm>
          <a:off x="0" y="0"/>
          <a:ext cx="0" cy="0"/>
          <a:chOff x="0" y="0"/>
          <a:chExt cx="0" cy="0"/>
        </a:xfrm>
      </p:grpSpPr>
      <p:sp>
        <p:nvSpPr>
          <p:cNvPr id="2" name="Freeform 2"/>
          <p:cNvSpPr/>
          <p:nvPr/>
        </p:nvSpPr>
        <p:spPr>
          <a:xfrm>
            <a:off x="685800" y="685800"/>
            <a:ext cx="1716619" cy="501242"/>
          </a:xfrm>
          <a:custGeom>
            <a:avLst/>
            <a:gdLst/>
            <a:ahLst/>
            <a:cxnLst/>
            <a:rect l="l" t="t" r="r" b="b"/>
            <a:pathLst>
              <a:path w="2574928" h="751863">
                <a:moveTo>
                  <a:pt x="0" y="0"/>
                </a:moveTo>
                <a:lnTo>
                  <a:pt x="2574928" y="0"/>
                </a:lnTo>
                <a:lnTo>
                  <a:pt x="2574928" y="751863"/>
                </a:lnTo>
                <a:lnTo>
                  <a:pt x="0" y="75186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a:off x="10813288" y="5276311"/>
            <a:ext cx="1174693" cy="1422400"/>
          </a:xfrm>
          <a:custGeom>
            <a:avLst/>
            <a:gdLst/>
            <a:ahLst/>
            <a:cxnLst/>
            <a:rect l="l" t="t" r="r" b="b"/>
            <a:pathLst>
              <a:path w="1762039" h="2133600">
                <a:moveTo>
                  <a:pt x="0" y="0"/>
                </a:moveTo>
                <a:lnTo>
                  <a:pt x="1762039" y="0"/>
                </a:lnTo>
                <a:lnTo>
                  <a:pt x="1762039" y="2133600"/>
                </a:lnTo>
                <a:lnTo>
                  <a:pt x="0" y="21336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TextBox 4"/>
          <p:cNvSpPr txBox="1"/>
          <p:nvPr/>
        </p:nvSpPr>
        <p:spPr>
          <a:xfrm>
            <a:off x="444909" y="1437257"/>
            <a:ext cx="11302181" cy="1243802"/>
          </a:xfrm>
          <a:prstGeom prst="rect">
            <a:avLst/>
          </a:prstGeom>
        </p:spPr>
        <p:txBody>
          <a:bodyPr wrap="square" lIns="0" tIns="0" rIns="0" bIns="0" rtlCol="0" anchor="t">
            <a:spAutoFit/>
          </a:bodyPr>
          <a:lstStyle/>
          <a:p>
            <a:pPr defTabSz="609630">
              <a:lnSpc>
                <a:spcPts val="4848"/>
              </a:lnSpc>
            </a:pPr>
            <a:r>
              <a:rPr lang="en-US" sz="5703" b="1" spc="-159">
                <a:solidFill>
                  <a:srgbClr val="000000"/>
                </a:solidFill>
                <a:latin typeface="Neue Haas Grotesk Display Pro 1 Medium"/>
                <a:ea typeface="Neue Haas Grotesk Display Pro 1 Medium"/>
                <a:cs typeface="Neue Haas Grotesk Display Pro 1 Medium"/>
                <a:sym typeface="Neue Haas Grotesk Display Pro 1 Medium"/>
              </a:rPr>
              <a:t>WELLBEING BENEFITS OF EXERCISE</a:t>
            </a:r>
          </a:p>
        </p:txBody>
      </p:sp>
      <p:sp>
        <p:nvSpPr>
          <p:cNvPr id="5" name="TextBox 5"/>
          <p:cNvSpPr txBox="1"/>
          <p:nvPr/>
        </p:nvSpPr>
        <p:spPr>
          <a:xfrm>
            <a:off x="685800" y="3636237"/>
            <a:ext cx="6467829" cy="511935"/>
          </a:xfrm>
          <a:prstGeom prst="rect">
            <a:avLst/>
          </a:prstGeom>
        </p:spPr>
        <p:txBody>
          <a:bodyPr lIns="0" tIns="0" rIns="0" bIns="0" rtlCol="0" anchor="t">
            <a:spAutoFit/>
          </a:bodyPr>
          <a:lstStyle/>
          <a:p>
            <a:pPr algn="just" defTabSz="609630">
              <a:lnSpc>
                <a:spcPts val="2146"/>
              </a:lnSpc>
            </a:pPr>
            <a:endParaRPr sz="1200">
              <a:solidFill>
                <a:prstClr val="black"/>
              </a:solidFill>
              <a:latin typeface="Calibri"/>
            </a:endParaRPr>
          </a:p>
          <a:p>
            <a:pPr algn="just" defTabSz="609630">
              <a:lnSpc>
                <a:spcPts val="2146"/>
              </a:lnSpc>
            </a:pPr>
            <a:endParaRPr sz="1200">
              <a:solidFill>
                <a:prstClr val="black"/>
              </a:solidFill>
              <a:latin typeface="Calibri"/>
            </a:endParaRPr>
          </a:p>
        </p:txBody>
      </p:sp>
      <p:sp>
        <p:nvSpPr>
          <p:cNvPr id="6" name="TextBox 6"/>
          <p:cNvSpPr txBox="1"/>
          <p:nvPr/>
        </p:nvSpPr>
        <p:spPr>
          <a:xfrm>
            <a:off x="685800" y="2969683"/>
            <a:ext cx="10426793" cy="3219407"/>
          </a:xfrm>
          <a:prstGeom prst="rect">
            <a:avLst/>
          </a:prstGeom>
        </p:spPr>
        <p:txBody>
          <a:bodyPr lIns="0" tIns="0" rIns="0" bIns="0" rtlCol="0" anchor="t">
            <a:spAutoFit/>
          </a:bodyPr>
          <a:lstStyle/>
          <a:p>
            <a:pPr algn="just" defTabSz="609630">
              <a:lnSpc>
                <a:spcPts val="2333"/>
              </a:lnSpc>
            </a:pPr>
            <a:r>
              <a:rPr lang="en-US" sz="1666">
                <a:solidFill>
                  <a:srgbClr val="0C0C0C"/>
                </a:solidFill>
                <a:latin typeface="Neue Haas Grotesk Display Pro 2"/>
                <a:ea typeface="Neue Haas Grotesk Display Pro 2"/>
                <a:cs typeface="Neue Haas Grotesk Display Pro 2"/>
                <a:sym typeface="Neue Haas Grotesk Display Pro 2"/>
              </a:rPr>
              <a:t>It's a scientific fact that regular physical activity and exercise can make us healthier and happier.</a:t>
            </a:r>
          </a:p>
          <a:p>
            <a:pPr algn="just" defTabSz="609630">
              <a:lnSpc>
                <a:spcPts val="2333"/>
              </a:lnSpc>
            </a:pPr>
            <a:r>
              <a:rPr lang="en-US" sz="1666">
                <a:solidFill>
                  <a:srgbClr val="0C0C0C"/>
                </a:solidFill>
                <a:latin typeface="Neue Haas Grotesk Display Pro 2"/>
                <a:ea typeface="Neue Haas Grotesk Display Pro 2"/>
                <a:cs typeface="Neue Haas Grotesk Display Pro 2"/>
                <a:sym typeface="Neue Haas Grotesk Display Pro 2"/>
              </a:rPr>
              <a:t>When we're active, the body releases feel-good hormones that can improve our mood and boost our energy.</a:t>
            </a:r>
          </a:p>
          <a:p>
            <a:pPr algn="just" defTabSz="609630">
              <a:lnSpc>
                <a:spcPts val="2333"/>
              </a:lnSpc>
            </a:pPr>
            <a:endParaRPr lang="en-US" sz="1666">
              <a:solidFill>
                <a:srgbClr val="0C0C0C"/>
              </a:solidFill>
              <a:latin typeface="Neue Haas Grotesk Display Pro 2"/>
              <a:ea typeface="Neue Haas Grotesk Display Pro 2"/>
              <a:cs typeface="Neue Haas Grotesk Display Pro 2"/>
              <a:sym typeface="Neue Haas Grotesk Display Pro 2"/>
            </a:endParaRPr>
          </a:p>
          <a:p>
            <a:pPr algn="just" defTabSz="609630">
              <a:lnSpc>
                <a:spcPts val="2333"/>
              </a:lnSpc>
            </a:pPr>
            <a:r>
              <a:rPr lang="en-US" sz="1666">
                <a:solidFill>
                  <a:srgbClr val="0C0C0C"/>
                </a:solidFill>
                <a:latin typeface="Neue Haas Grotesk Display Pro 2"/>
                <a:ea typeface="Neue Haas Grotesk Display Pro 2"/>
                <a:cs typeface="Neue Haas Grotesk Display Pro 2"/>
                <a:sym typeface="Neue Haas Grotesk Display Pro 2"/>
              </a:rPr>
              <a:t>Other benefits of exercise for mental health include:</a:t>
            </a:r>
          </a:p>
          <a:p>
            <a:pPr algn="just" defTabSz="609630">
              <a:lnSpc>
                <a:spcPts val="2333"/>
              </a:lnSpc>
            </a:pPr>
            <a:endParaRPr lang="en-US" sz="1666">
              <a:solidFill>
                <a:srgbClr val="0C0C0C"/>
              </a:solidFill>
              <a:latin typeface="Neue Haas Grotesk Display Pro 2"/>
              <a:ea typeface="Neue Haas Grotesk Display Pro 2"/>
              <a:cs typeface="Neue Haas Grotesk Display Pro 2"/>
              <a:sym typeface="Neue Haas Grotesk Display Pro 2"/>
            </a:endParaRPr>
          </a:p>
          <a:p>
            <a:pPr algn="just" defTabSz="609630">
              <a:lnSpc>
                <a:spcPts val="2333"/>
              </a:lnSpc>
            </a:pPr>
            <a:r>
              <a:rPr lang="en-US" sz="1666">
                <a:solidFill>
                  <a:srgbClr val="0C0C0C"/>
                </a:solidFill>
                <a:latin typeface="Neue Haas Grotesk Display Pro 2"/>
                <a:ea typeface="Neue Haas Grotesk Display Pro 2"/>
                <a:cs typeface="Neue Haas Grotesk Display Pro 2"/>
                <a:sym typeface="Neue Haas Grotesk Display Pro 2"/>
              </a:rPr>
              <a:t>•Boosting our self-esteem and confidence</a:t>
            </a:r>
          </a:p>
          <a:p>
            <a:pPr algn="just" defTabSz="609630">
              <a:lnSpc>
                <a:spcPts val="2333"/>
              </a:lnSpc>
            </a:pPr>
            <a:r>
              <a:rPr lang="en-US" sz="1666">
                <a:solidFill>
                  <a:srgbClr val="0C0C0C"/>
                </a:solidFill>
                <a:latin typeface="Neue Haas Grotesk Display Pro 2"/>
                <a:ea typeface="Neue Haas Grotesk Display Pro 2"/>
                <a:cs typeface="Neue Haas Grotesk Display Pro 2"/>
                <a:sym typeface="Neue Haas Grotesk Display Pro 2"/>
              </a:rPr>
              <a:t>•Increasing motivation and focus</a:t>
            </a:r>
          </a:p>
          <a:p>
            <a:pPr algn="just" defTabSz="609630">
              <a:lnSpc>
                <a:spcPts val="2333"/>
              </a:lnSpc>
            </a:pPr>
            <a:r>
              <a:rPr lang="en-US" sz="1666">
                <a:solidFill>
                  <a:srgbClr val="0C0C0C"/>
                </a:solidFill>
                <a:latin typeface="Neue Haas Grotesk Display Pro 2"/>
                <a:ea typeface="Neue Haas Grotesk Display Pro 2"/>
                <a:cs typeface="Neue Haas Grotesk Display Pro 2"/>
                <a:sym typeface="Neue Haas Grotesk Display Pro 2"/>
              </a:rPr>
              <a:t>•Reducing tension, anxiety, stress and mental fatigue</a:t>
            </a:r>
          </a:p>
          <a:p>
            <a:pPr algn="just" defTabSz="609630">
              <a:lnSpc>
                <a:spcPts val="2333"/>
              </a:lnSpc>
            </a:pPr>
            <a:r>
              <a:rPr lang="en-US" sz="1666">
                <a:solidFill>
                  <a:srgbClr val="0C0C0C"/>
                </a:solidFill>
                <a:latin typeface="Neue Haas Grotesk Display Pro 2"/>
                <a:ea typeface="Neue Haas Grotesk Display Pro 2"/>
                <a:cs typeface="Neue Haas Grotesk Display Pro 2"/>
                <a:sym typeface="Neue Haas Grotesk Display Pro 2"/>
              </a:rPr>
              <a:t>•Helping to calm the mind, especially when dealing with difficult emotions like anger, frustration and sadness</a:t>
            </a:r>
          </a:p>
          <a:p>
            <a:pPr algn="just" defTabSz="609630">
              <a:lnSpc>
                <a:spcPts val="2333"/>
              </a:lnSpc>
            </a:pPr>
            <a:r>
              <a:rPr lang="en-US" sz="1666">
                <a:solidFill>
                  <a:srgbClr val="0C0C0C"/>
                </a:solidFill>
                <a:latin typeface="Neue Haas Grotesk Display Pro 2"/>
                <a:ea typeface="Neue Haas Grotesk Display Pro 2"/>
                <a:cs typeface="Neue Haas Grotesk Display Pro 2"/>
                <a:sym typeface="Neue Haas Grotesk Display Pro 2"/>
              </a:rPr>
              <a:t>•Reducing loneliness by offering new ways to get together with family and friends and meet new people</a:t>
            </a:r>
          </a:p>
          <a:p>
            <a:pPr algn="just" defTabSz="609630">
              <a:lnSpc>
                <a:spcPts val="2333"/>
              </a:lnSpc>
            </a:pPr>
            <a:endParaRPr lang="en-US" sz="1666">
              <a:solidFill>
                <a:srgbClr val="0C0C0C"/>
              </a:solidFill>
              <a:latin typeface="Neue Haas Grotesk Display Pro 2"/>
              <a:ea typeface="Neue Haas Grotesk Display Pro 2"/>
              <a:cs typeface="Neue Haas Grotesk Display Pro 2"/>
              <a:sym typeface="Neue Haas Grotesk Display Pro 2"/>
            </a:endParaRPr>
          </a:p>
        </p:txBody>
      </p:sp>
    </p:spTree>
    <p:extLst>
      <p:ext uri="{BB962C8B-B14F-4D97-AF65-F5344CB8AC3E}">
        <p14:creationId xmlns:p14="http://schemas.microsoft.com/office/powerpoint/2010/main" val="41812976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528122" y="-66555"/>
            <a:ext cx="5725007" cy="5961444"/>
          </a:xfrm>
          <a:custGeom>
            <a:avLst/>
            <a:gdLst/>
            <a:ahLst/>
            <a:cxnLst/>
            <a:rect l="l" t="t" r="r" b="b"/>
            <a:pathLst>
              <a:path w="8587511" h="8942166">
                <a:moveTo>
                  <a:pt x="0" y="0"/>
                </a:moveTo>
                <a:lnTo>
                  <a:pt x="8587511" y="0"/>
                </a:lnTo>
                <a:lnTo>
                  <a:pt x="8587511" y="8942167"/>
                </a:lnTo>
                <a:lnTo>
                  <a:pt x="0" y="8942167"/>
                </a:lnTo>
                <a:lnTo>
                  <a:pt x="0" y="0"/>
                </a:lnTo>
                <a:close/>
              </a:path>
            </a:pathLst>
          </a:custGeom>
          <a:blipFill>
            <a:blip r:embed="rId2"/>
            <a:stretch>
              <a:fillRect t="-20882" b="-7162"/>
            </a:stretch>
          </a:blipFill>
        </p:spPr>
        <p:txBody>
          <a:bodyPr/>
          <a:lstStyle/>
          <a:p>
            <a:endParaRPr lang="en-GB"/>
          </a:p>
        </p:txBody>
      </p:sp>
      <p:sp>
        <p:nvSpPr>
          <p:cNvPr id="3" name="Freeform 3"/>
          <p:cNvSpPr/>
          <p:nvPr/>
        </p:nvSpPr>
        <p:spPr>
          <a:xfrm>
            <a:off x="0" y="5894890"/>
            <a:ext cx="6528121" cy="963110"/>
          </a:xfrm>
          <a:custGeom>
            <a:avLst/>
            <a:gdLst/>
            <a:ahLst/>
            <a:cxnLst/>
            <a:rect l="l" t="t" r="r" b="b"/>
            <a:pathLst>
              <a:path w="9792182" h="1444665">
                <a:moveTo>
                  <a:pt x="0" y="0"/>
                </a:moveTo>
                <a:lnTo>
                  <a:pt x="9792182" y="0"/>
                </a:lnTo>
                <a:lnTo>
                  <a:pt x="9792182" y="1444665"/>
                </a:lnTo>
                <a:lnTo>
                  <a:pt x="0" y="1444665"/>
                </a:lnTo>
                <a:lnTo>
                  <a:pt x="0" y="0"/>
                </a:lnTo>
                <a:close/>
              </a:path>
            </a:pathLst>
          </a:custGeom>
          <a:blipFill>
            <a:blip r:embed="rId2"/>
            <a:stretch>
              <a:fillRect l="-77187" t="-485184" r="-4361" b="-1055573"/>
            </a:stretch>
          </a:blipFill>
        </p:spPr>
        <p:txBody>
          <a:bodyPr/>
          <a:lstStyle/>
          <a:p>
            <a:endParaRPr lang="en-GB"/>
          </a:p>
        </p:txBody>
      </p:sp>
      <p:grpSp>
        <p:nvGrpSpPr>
          <p:cNvPr id="4" name="Group 4"/>
          <p:cNvGrpSpPr/>
          <p:nvPr/>
        </p:nvGrpSpPr>
        <p:grpSpPr>
          <a:xfrm>
            <a:off x="-118371" y="-66555"/>
            <a:ext cx="6646493" cy="5961444"/>
            <a:chOff x="0" y="0"/>
            <a:chExt cx="2625775" cy="2355138"/>
          </a:xfrm>
        </p:grpSpPr>
        <p:sp>
          <p:nvSpPr>
            <p:cNvPr id="5" name="Freeform 5"/>
            <p:cNvSpPr/>
            <p:nvPr/>
          </p:nvSpPr>
          <p:spPr>
            <a:xfrm>
              <a:off x="0" y="0"/>
              <a:ext cx="2625775" cy="2355138"/>
            </a:xfrm>
            <a:custGeom>
              <a:avLst/>
              <a:gdLst/>
              <a:ahLst/>
              <a:cxnLst/>
              <a:rect l="l" t="t" r="r" b="b"/>
              <a:pathLst>
                <a:path w="2625775" h="2355138">
                  <a:moveTo>
                    <a:pt x="0" y="0"/>
                  </a:moveTo>
                  <a:lnTo>
                    <a:pt x="2625775" y="0"/>
                  </a:lnTo>
                  <a:lnTo>
                    <a:pt x="2625775" y="2355138"/>
                  </a:lnTo>
                  <a:lnTo>
                    <a:pt x="0" y="2355138"/>
                  </a:lnTo>
                  <a:close/>
                </a:path>
              </a:pathLst>
            </a:custGeom>
            <a:solidFill>
              <a:srgbClr val="FF5F55"/>
            </a:solidFill>
          </p:spPr>
          <p:txBody>
            <a:bodyPr/>
            <a:lstStyle/>
            <a:p>
              <a:endParaRPr lang="en-GB"/>
            </a:p>
          </p:txBody>
        </p:sp>
        <p:sp>
          <p:nvSpPr>
            <p:cNvPr id="6" name="TextBox 6"/>
            <p:cNvSpPr txBox="1"/>
            <p:nvPr/>
          </p:nvSpPr>
          <p:spPr>
            <a:xfrm>
              <a:off x="0" y="-28575"/>
              <a:ext cx="2625775" cy="2383713"/>
            </a:xfrm>
            <a:prstGeom prst="rect">
              <a:avLst/>
            </a:prstGeom>
          </p:spPr>
          <p:txBody>
            <a:bodyPr lIns="33867" tIns="33867" rIns="33867" bIns="33867" rtlCol="0" anchor="ctr"/>
            <a:lstStyle/>
            <a:p>
              <a:pPr algn="ctr" defTabSz="609630">
                <a:lnSpc>
                  <a:spcPts val="1307"/>
                </a:lnSpc>
              </a:pPr>
              <a:endParaRPr sz="1200">
                <a:solidFill>
                  <a:prstClr val="black"/>
                </a:solidFill>
                <a:latin typeface="Calibri"/>
              </a:endParaRPr>
            </a:p>
          </p:txBody>
        </p:sp>
      </p:grpSp>
      <p:sp>
        <p:nvSpPr>
          <p:cNvPr id="7" name="TextBox 7"/>
          <p:cNvSpPr txBox="1"/>
          <p:nvPr/>
        </p:nvSpPr>
        <p:spPr>
          <a:xfrm>
            <a:off x="685800" y="1398122"/>
            <a:ext cx="6258723" cy="1964192"/>
          </a:xfrm>
          <a:prstGeom prst="rect">
            <a:avLst/>
          </a:prstGeom>
        </p:spPr>
        <p:txBody>
          <a:bodyPr lIns="0" tIns="0" rIns="0" bIns="0" rtlCol="0" anchor="t">
            <a:spAutoFit/>
          </a:bodyPr>
          <a:lstStyle/>
          <a:p>
            <a:pPr defTabSz="609630">
              <a:lnSpc>
                <a:spcPts val="5104"/>
              </a:lnSpc>
            </a:pPr>
            <a:r>
              <a:rPr lang="en-US" sz="5670" b="1" spc="-159">
                <a:solidFill>
                  <a:srgbClr val="000000"/>
                </a:solidFill>
                <a:latin typeface="Neue Haas Grotesk Display Pro 1 Medium"/>
                <a:ea typeface="Neue Haas Grotesk Display Pro 1 Medium"/>
                <a:cs typeface="Neue Haas Grotesk Display Pro 1 Medium"/>
                <a:sym typeface="Neue Haas Grotesk Display Pro 1 Medium"/>
              </a:rPr>
              <a:t>ACTIVE WELLBEING PROGRAMME</a:t>
            </a:r>
          </a:p>
        </p:txBody>
      </p:sp>
      <p:grpSp>
        <p:nvGrpSpPr>
          <p:cNvPr id="8" name="Group 8"/>
          <p:cNvGrpSpPr/>
          <p:nvPr/>
        </p:nvGrpSpPr>
        <p:grpSpPr>
          <a:xfrm>
            <a:off x="6528122" y="5894890"/>
            <a:ext cx="6000301" cy="1086877"/>
            <a:chOff x="0" y="0"/>
            <a:chExt cx="2370489" cy="429384"/>
          </a:xfrm>
        </p:grpSpPr>
        <p:sp>
          <p:nvSpPr>
            <p:cNvPr id="9" name="Freeform 9"/>
            <p:cNvSpPr/>
            <p:nvPr/>
          </p:nvSpPr>
          <p:spPr>
            <a:xfrm>
              <a:off x="0" y="0"/>
              <a:ext cx="2370489" cy="429384"/>
            </a:xfrm>
            <a:custGeom>
              <a:avLst/>
              <a:gdLst/>
              <a:ahLst/>
              <a:cxnLst/>
              <a:rect l="l" t="t" r="r" b="b"/>
              <a:pathLst>
                <a:path w="2370489" h="429384">
                  <a:moveTo>
                    <a:pt x="0" y="0"/>
                  </a:moveTo>
                  <a:lnTo>
                    <a:pt x="2370489" y="0"/>
                  </a:lnTo>
                  <a:lnTo>
                    <a:pt x="2370489" y="429384"/>
                  </a:lnTo>
                  <a:lnTo>
                    <a:pt x="0" y="429384"/>
                  </a:lnTo>
                  <a:close/>
                </a:path>
              </a:pathLst>
            </a:custGeom>
            <a:solidFill>
              <a:srgbClr val="FF5F55"/>
            </a:solidFill>
          </p:spPr>
          <p:txBody>
            <a:bodyPr/>
            <a:lstStyle/>
            <a:p>
              <a:endParaRPr lang="en-GB"/>
            </a:p>
          </p:txBody>
        </p:sp>
        <p:sp>
          <p:nvSpPr>
            <p:cNvPr id="10" name="TextBox 10"/>
            <p:cNvSpPr txBox="1"/>
            <p:nvPr/>
          </p:nvSpPr>
          <p:spPr>
            <a:xfrm>
              <a:off x="0" y="-28575"/>
              <a:ext cx="2370489" cy="457959"/>
            </a:xfrm>
            <a:prstGeom prst="rect">
              <a:avLst/>
            </a:prstGeom>
          </p:spPr>
          <p:txBody>
            <a:bodyPr lIns="33867" tIns="33867" rIns="33867" bIns="33867" rtlCol="0" anchor="ctr"/>
            <a:lstStyle/>
            <a:p>
              <a:pPr algn="ctr" defTabSz="609630">
                <a:lnSpc>
                  <a:spcPts val="1307"/>
                </a:lnSpc>
              </a:pPr>
              <a:endParaRPr sz="1200">
                <a:solidFill>
                  <a:prstClr val="black"/>
                </a:solidFill>
                <a:latin typeface="Calibri"/>
              </a:endParaRPr>
            </a:p>
          </p:txBody>
        </p:sp>
      </p:grpSp>
    </p:spTree>
    <p:extLst>
      <p:ext uri="{BB962C8B-B14F-4D97-AF65-F5344CB8AC3E}">
        <p14:creationId xmlns:p14="http://schemas.microsoft.com/office/powerpoint/2010/main" val="34497017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5F55"/>
        </a:solidFill>
        <a:effectLst/>
      </p:bgPr>
    </p:bg>
    <p:spTree>
      <p:nvGrpSpPr>
        <p:cNvPr id="1" name=""/>
        <p:cNvGrpSpPr/>
        <p:nvPr/>
      </p:nvGrpSpPr>
      <p:grpSpPr>
        <a:xfrm>
          <a:off x="0" y="0"/>
          <a:ext cx="0" cy="0"/>
          <a:chOff x="0" y="0"/>
          <a:chExt cx="0" cy="0"/>
        </a:xfrm>
      </p:grpSpPr>
      <p:sp>
        <p:nvSpPr>
          <p:cNvPr id="2" name="TextBox 2"/>
          <p:cNvSpPr txBox="1"/>
          <p:nvPr/>
        </p:nvSpPr>
        <p:spPr>
          <a:xfrm>
            <a:off x="685800" y="869950"/>
            <a:ext cx="7703056" cy="628249"/>
          </a:xfrm>
          <a:prstGeom prst="rect">
            <a:avLst/>
          </a:prstGeom>
        </p:spPr>
        <p:txBody>
          <a:bodyPr lIns="0" tIns="0" rIns="0" bIns="0" rtlCol="0" anchor="t">
            <a:spAutoFit/>
          </a:bodyPr>
          <a:lstStyle/>
          <a:p>
            <a:pPr defTabSz="609630">
              <a:lnSpc>
                <a:spcPts val="4848"/>
              </a:lnSpc>
            </a:pPr>
            <a:r>
              <a:rPr lang="en-US" sz="5703" b="1" spc="-159">
                <a:solidFill>
                  <a:srgbClr val="000000"/>
                </a:solidFill>
                <a:latin typeface="Neue Haas Grotesk Display Pro 1 Medium"/>
                <a:ea typeface="Neue Haas Grotesk Display Pro 1 Medium"/>
                <a:cs typeface="Neue Haas Grotesk Display Pro 1 Medium"/>
                <a:sym typeface="Neue Haas Grotesk Display Pro 1 Medium"/>
              </a:rPr>
              <a:t>ROCK UP AND PLAY</a:t>
            </a:r>
          </a:p>
        </p:txBody>
      </p:sp>
      <p:sp>
        <p:nvSpPr>
          <p:cNvPr id="3" name="TextBox 3"/>
          <p:cNvSpPr txBox="1"/>
          <p:nvPr/>
        </p:nvSpPr>
        <p:spPr>
          <a:xfrm>
            <a:off x="685800" y="1599544"/>
            <a:ext cx="4713870" cy="1323952"/>
          </a:xfrm>
          <a:prstGeom prst="rect">
            <a:avLst/>
          </a:prstGeom>
        </p:spPr>
        <p:txBody>
          <a:bodyPr lIns="0" tIns="0" rIns="0" bIns="0" rtlCol="0" anchor="t">
            <a:spAutoFit/>
          </a:bodyPr>
          <a:lstStyle/>
          <a:p>
            <a:pPr defTabSz="609630">
              <a:lnSpc>
                <a:spcPts val="2146"/>
              </a:lnSpc>
            </a:pPr>
            <a:r>
              <a:rPr lang="en-US" sz="1533">
                <a:solidFill>
                  <a:srgbClr val="000000"/>
                </a:solidFill>
                <a:latin typeface="Neue Haas Grotesk Display Pro 2"/>
                <a:ea typeface="Neue Haas Grotesk Display Pro 2"/>
                <a:cs typeface="Neue Haas Grotesk Display Pro 2"/>
                <a:sym typeface="Neue Haas Grotesk Display Pro 2"/>
              </a:rPr>
              <a:t>•Over 60+ of FREE activities for Warwick staff and student</a:t>
            </a:r>
          </a:p>
          <a:p>
            <a:pPr defTabSz="609630">
              <a:lnSpc>
                <a:spcPts val="2146"/>
              </a:lnSpc>
            </a:pPr>
            <a:r>
              <a:rPr lang="en-US" sz="1533">
                <a:solidFill>
                  <a:srgbClr val="000000"/>
                </a:solidFill>
                <a:latin typeface="Neue Haas Grotesk Display Pro 2"/>
                <a:ea typeface="Neue Haas Grotesk Display Pro 2"/>
                <a:cs typeface="Neue Haas Grotesk Display Pro 2"/>
                <a:sym typeface="Neue Haas Grotesk Display Pro 2"/>
              </a:rPr>
              <a:t>•Inclusive sessions</a:t>
            </a:r>
          </a:p>
          <a:p>
            <a:pPr defTabSz="609630">
              <a:lnSpc>
                <a:spcPts val="2146"/>
              </a:lnSpc>
            </a:pPr>
            <a:r>
              <a:rPr lang="en-US" sz="1533">
                <a:solidFill>
                  <a:srgbClr val="000000"/>
                </a:solidFill>
                <a:latin typeface="Neue Haas Grotesk Display Pro 2"/>
                <a:ea typeface="Neue Haas Grotesk Display Pro 2"/>
                <a:cs typeface="Neue Haas Grotesk Display Pro 2"/>
                <a:sym typeface="Neue Haas Grotesk Display Pro 2"/>
              </a:rPr>
              <a:t>•20+ sports on offer</a:t>
            </a:r>
          </a:p>
          <a:p>
            <a:pPr defTabSz="609630">
              <a:lnSpc>
                <a:spcPts val="2146"/>
              </a:lnSpc>
            </a:pPr>
            <a:endParaRPr lang="en-US" sz="1533">
              <a:solidFill>
                <a:srgbClr val="000000"/>
              </a:solidFill>
              <a:latin typeface="Neue Haas Grotesk Display Pro 2"/>
              <a:ea typeface="Neue Haas Grotesk Display Pro 2"/>
              <a:cs typeface="Neue Haas Grotesk Display Pro 2"/>
              <a:sym typeface="Neue Haas Grotesk Display Pro 2"/>
            </a:endParaRPr>
          </a:p>
        </p:txBody>
      </p:sp>
      <p:sp>
        <p:nvSpPr>
          <p:cNvPr id="4" name="TextBox 4"/>
          <p:cNvSpPr txBox="1"/>
          <p:nvPr/>
        </p:nvSpPr>
        <p:spPr>
          <a:xfrm>
            <a:off x="685800" y="3024841"/>
            <a:ext cx="7703056" cy="628249"/>
          </a:xfrm>
          <a:prstGeom prst="rect">
            <a:avLst/>
          </a:prstGeom>
        </p:spPr>
        <p:txBody>
          <a:bodyPr lIns="0" tIns="0" rIns="0" bIns="0" rtlCol="0" anchor="t">
            <a:spAutoFit/>
          </a:bodyPr>
          <a:lstStyle/>
          <a:p>
            <a:pPr defTabSz="609630">
              <a:lnSpc>
                <a:spcPts val="4848"/>
              </a:lnSpc>
            </a:pPr>
            <a:r>
              <a:rPr lang="en-US" sz="5703" b="1" spc="-159">
                <a:solidFill>
                  <a:srgbClr val="000000"/>
                </a:solidFill>
                <a:latin typeface="Neue Haas Grotesk Display Pro 1 Medium"/>
                <a:ea typeface="Neue Haas Grotesk Display Pro 1 Medium"/>
                <a:cs typeface="Neue Haas Grotesk Display Pro 1 Medium"/>
                <a:sym typeface="Neue Haas Grotesk Display Pro 1 Medium"/>
              </a:rPr>
              <a:t>ACTIVE LEAGUES</a:t>
            </a:r>
          </a:p>
        </p:txBody>
      </p:sp>
      <p:sp>
        <p:nvSpPr>
          <p:cNvPr id="5" name="TextBox 5"/>
          <p:cNvSpPr txBox="1"/>
          <p:nvPr/>
        </p:nvSpPr>
        <p:spPr>
          <a:xfrm>
            <a:off x="685800" y="3663731"/>
            <a:ext cx="3342852" cy="1054648"/>
          </a:xfrm>
          <a:prstGeom prst="rect">
            <a:avLst/>
          </a:prstGeom>
        </p:spPr>
        <p:txBody>
          <a:bodyPr lIns="0" tIns="0" rIns="0" bIns="0" rtlCol="0" anchor="t">
            <a:spAutoFit/>
          </a:bodyPr>
          <a:lstStyle/>
          <a:p>
            <a:pPr defTabSz="609630">
              <a:lnSpc>
                <a:spcPts val="2146"/>
              </a:lnSpc>
            </a:pPr>
            <a:r>
              <a:rPr lang="en-US" sz="1533">
                <a:solidFill>
                  <a:srgbClr val="000000"/>
                </a:solidFill>
                <a:latin typeface="Neue Haas Grotesk Display Pro 2"/>
                <a:ea typeface="Neue Haas Grotesk Display Pro 2"/>
                <a:cs typeface="Neue Haas Grotesk Display Pro 2"/>
                <a:sym typeface="Neue Haas Grotesk Display Pro 2"/>
              </a:rPr>
              <a:t>•12 Intra-mural Active Leagues </a:t>
            </a:r>
            <a:r>
              <a:rPr lang="en-US" sz="1533" b="1">
                <a:solidFill>
                  <a:srgbClr val="000000"/>
                </a:solidFill>
                <a:latin typeface="Neue Haas Grotesk Display Pro 2 Medium"/>
                <a:ea typeface="Neue Haas Grotesk Display Pro 2 Medium"/>
                <a:cs typeface="Neue Haas Grotesk Display Pro 2 Medium"/>
                <a:sym typeface="Neue Haas Grotesk Display Pro 2 Medium"/>
              </a:rPr>
              <a:t>each term</a:t>
            </a:r>
          </a:p>
          <a:p>
            <a:pPr defTabSz="609630">
              <a:lnSpc>
                <a:spcPts val="2146"/>
              </a:lnSpc>
            </a:pPr>
            <a:r>
              <a:rPr lang="en-US" sz="1533">
                <a:solidFill>
                  <a:srgbClr val="000000"/>
                </a:solidFill>
                <a:latin typeface="Neue Haas Grotesk Display Pro 2"/>
                <a:ea typeface="Neue Haas Grotesk Display Pro 2"/>
                <a:cs typeface="Neue Haas Grotesk Display Pro 2"/>
                <a:sym typeface="Neue Haas Grotesk Display Pro 2"/>
              </a:rPr>
              <a:t>•All abilities welcome.</a:t>
            </a:r>
          </a:p>
          <a:p>
            <a:pPr defTabSz="609630">
              <a:lnSpc>
                <a:spcPts val="2146"/>
              </a:lnSpc>
            </a:pPr>
            <a:endParaRPr lang="en-US" sz="1533">
              <a:solidFill>
                <a:srgbClr val="000000"/>
              </a:solidFill>
              <a:latin typeface="Neue Haas Grotesk Display Pro 2"/>
              <a:ea typeface="Neue Haas Grotesk Display Pro 2"/>
              <a:cs typeface="Neue Haas Grotesk Display Pro 2"/>
              <a:sym typeface="Neue Haas Grotesk Display Pro 2"/>
            </a:endParaRPr>
          </a:p>
        </p:txBody>
      </p:sp>
      <p:sp>
        <p:nvSpPr>
          <p:cNvPr id="6" name="TextBox 6"/>
          <p:cNvSpPr txBox="1"/>
          <p:nvPr/>
        </p:nvSpPr>
        <p:spPr>
          <a:xfrm>
            <a:off x="685800" y="4682359"/>
            <a:ext cx="7703056" cy="628249"/>
          </a:xfrm>
          <a:prstGeom prst="rect">
            <a:avLst/>
          </a:prstGeom>
        </p:spPr>
        <p:txBody>
          <a:bodyPr lIns="0" tIns="0" rIns="0" bIns="0" rtlCol="0" anchor="t">
            <a:spAutoFit/>
          </a:bodyPr>
          <a:lstStyle/>
          <a:p>
            <a:pPr defTabSz="609630">
              <a:lnSpc>
                <a:spcPts val="4848"/>
              </a:lnSpc>
            </a:pPr>
            <a:r>
              <a:rPr lang="en-US" sz="5703" b="1" spc="-159">
                <a:solidFill>
                  <a:srgbClr val="000000"/>
                </a:solidFill>
                <a:latin typeface="Neue Haas Grotesk Display Pro 1 Medium"/>
                <a:ea typeface="Neue Haas Grotesk Display Pro 1 Medium"/>
                <a:cs typeface="Neue Haas Grotesk Display Pro 1 Medium"/>
                <a:sym typeface="Neue Haas Grotesk Display Pro 1 Medium"/>
              </a:rPr>
              <a:t>EVENTS</a:t>
            </a:r>
          </a:p>
        </p:txBody>
      </p:sp>
      <p:sp>
        <p:nvSpPr>
          <p:cNvPr id="7" name="TextBox 7"/>
          <p:cNvSpPr txBox="1"/>
          <p:nvPr/>
        </p:nvSpPr>
        <p:spPr>
          <a:xfrm>
            <a:off x="685800" y="5375910"/>
            <a:ext cx="7720437" cy="785343"/>
          </a:xfrm>
          <a:prstGeom prst="rect">
            <a:avLst/>
          </a:prstGeom>
        </p:spPr>
        <p:txBody>
          <a:bodyPr lIns="0" tIns="0" rIns="0" bIns="0" rtlCol="0" anchor="t">
            <a:spAutoFit/>
          </a:bodyPr>
          <a:lstStyle/>
          <a:p>
            <a:pPr defTabSz="609630">
              <a:lnSpc>
                <a:spcPts val="2146"/>
              </a:lnSpc>
            </a:pPr>
            <a:r>
              <a:rPr lang="en-US" sz="1533">
                <a:solidFill>
                  <a:srgbClr val="000000"/>
                </a:solidFill>
                <a:latin typeface="Neue Haas Grotesk Display Pro 2"/>
                <a:ea typeface="Neue Haas Grotesk Display Pro 2"/>
                <a:cs typeface="Neue Haas Grotesk Display Pro 2"/>
                <a:sym typeface="Neue Haas Grotesk Display Pro 2"/>
              </a:rPr>
              <a:t>•Term time events including This Girl Can, Warwick Women's Night In, One World Cup and more.</a:t>
            </a:r>
          </a:p>
          <a:p>
            <a:pPr defTabSz="609630">
              <a:lnSpc>
                <a:spcPts val="2146"/>
              </a:lnSpc>
            </a:pPr>
            <a:endParaRPr lang="en-US" sz="1533">
              <a:solidFill>
                <a:srgbClr val="000000"/>
              </a:solidFill>
              <a:latin typeface="Neue Haas Grotesk Display Pro 2"/>
              <a:ea typeface="Neue Haas Grotesk Display Pro 2"/>
              <a:cs typeface="Neue Haas Grotesk Display Pro 2"/>
              <a:sym typeface="Neue Haas Grotesk Display Pro 2"/>
            </a:endParaRPr>
          </a:p>
        </p:txBody>
      </p:sp>
    </p:spTree>
    <p:extLst>
      <p:ext uri="{BB962C8B-B14F-4D97-AF65-F5344CB8AC3E}">
        <p14:creationId xmlns:p14="http://schemas.microsoft.com/office/powerpoint/2010/main" val="22943934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77793" y="-66555"/>
            <a:ext cx="3996521" cy="5961444"/>
          </a:xfrm>
          <a:custGeom>
            <a:avLst/>
            <a:gdLst/>
            <a:ahLst/>
            <a:cxnLst/>
            <a:rect l="l" t="t" r="r" b="b"/>
            <a:pathLst>
              <a:path w="5994782" h="8942166">
                <a:moveTo>
                  <a:pt x="0" y="0"/>
                </a:moveTo>
                <a:lnTo>
                  <a:pt x="5994782" y="0"/>
                </a:lnTo>
                <a:lnTo>
                  <a:pt x="5994782" y="8942167"/>
                </a:lnTo>
                <a:lnTo>
                  <a:pt x="0" y="8942167"/>
                </a:lnTo>
                <a:lnTo>
                  <a:pt x="0" y="0"/>
                </a:lnTo>
                <a:close/>
              </a:path>
            </a:pathLst>
          </a:custGeom>
          <a:blipFill>
            <a:blip r:embed="rId2"/>
            <a:stretch>
              <a:fillRect l="-9666" r="-9666"/>
            </a:stretch>
          </a:blipFill>
        </p:spPr>
        <p:txBody>
          <a:bodyPr/>
          <a:lstStyle/>
          <a:p>
            <a:endParaRPr lang="en-GB"/>
          </a:p>
        </p:txBody>
      </p:sp>
      <p:sp>
        <p:nvSpPr>
          <p:cNvPr id="3" name="Freeform 3"/>
          <p:cNvSpPr/>
          <p:nvPr/>
        </p:nvSpPr>
        <p:spPr>
          <a:xfrm>
            <a:off x="3718729" y="5894890"/>
            <a:ext cx="8704162" cy="963110"/>
          </a:xfrm>
          <a:custGeom>
            <a:avLst/>
            <a:gdLst/>
            <a:ahLst/>
            <a:cxnLst/>
            <a:rect l="l" t="t" r="r" b="b"/>
            <a:pathLst>
              <a:path w="13056243" h="1444665">
                <a:moveTo>
                  <a:pt x="0" y="0"/>
                </a:moveTo>
                <a:lnTo>
                  <a:pt x="13056243" y="0"/>
                </a:lnTo>
                <a:lnTo>
                  <a:pt x="13056243" y="1444665"/>
                </a:lnTo>
                <a:lnTo>
                  <a:pt x="0" y="1444665"/>
                </a:lnTo>
                <a:lnTo>
                  <a:pt x="0" y="0"/>
                </a:lnTo>
                <a:close/>
              </a:path>
            </a:pathLst>
          </a:custGeom>
          <a:blipFill>
            <a:blip r:embed="rId3"/>
            <a:stretch>
              <a:fillRect t="-500997"/>
            </a:stretch>
          </a:blipFill>
        </p:spPr>
        <p:txBody>
          <a:bodyPr/>
          <a:lstStyle/>
          <a:p>
            <a:endParaRPr lang="en-GB"/>
          </a:p>
        </p:txBody>
      </p:sp>
      <p:grpSp>
        <p:nvGrpSpPr>
          <p:cNvPr id="4" name="Group 4"/>
          <p:cNvGrpSpPr/>
          <p:nvPr/>
        </p:nvGrpSpPr>
        <p:grpSpPr>
          <a:xfrm>
            <a:off x="3718729" y="-66555"/>
            <a:ext cx="8704162" cy="5961444"/>
            <a:chOff x="0" y="0"/>
            <a:chExt cx="3438681" cy="2355138"/>
          </a:xfrm>
        </p:grpSpPr>
        <p:sp>
          <p:nvSpPr>
            <p:cNvPr id="5" name="Freeform 5"/>
            <p:cNvSpPr/>
            <p:nvPr/>
          </p:nvSpPr>
          <p:spPr>
            <a:xfrm>
              <a:off x="0" y="0"/>
              <a:ext cx="3438681" cy="2355138"/>
            </a:xfrm>
            <a:custGeom>
              <a:avLst/>
              <a:gdLst/>
              <a:ahLst/>
              <a:cxnLst/>
              <a:rect l="l" t="t" r="r" b="b"/>
              <a:pathLst>
                <a:path w="3438681" h="2355138">
                  <a:moveTo>
                    <a:pt x="0" y="0"/>
                  </a:moveTo>
                  <a:lnTo>
                    <a:pt x="3438681" y="0"/>
                  </a:lnTo>
                  <a:lnTo>
                    <a:pt x="3438681" y="2355138"/>
                  </a:lnTo>
                  <a:lnTo>
                    <a:pt x="0" y="2355138"/>
                  </a:lnTo>
                  <a:close/>
                </a:path>
              </a:pathLst>
            </a:custGeom>
            <a:solidFill>
              <a:srgbClr val="FF5F55"/>
            </a:solidFill>
          </p:spPr>
          <p:txBody>
            <a:bodyPr/>
            <a:lstStyle/>
            <a:p>
              <a:endParaRPr lang="en-GB"/>
            </a:p>
          </p:txBody>
        </p:sp>
        <p:sp>
          <p:nvSpPr>
            <p:cNvPr id="6" name="TextBox 6"/>
            <p:cNvSpPr txBox="1"/>
            <p:nvPr/>
          </p:nvSpPr>
          <p:spPr>
            <a:xfrm>
              <a:off x="0" y="-28575"/>
              <a:ext cx="3438681" cy="2383713"/>
            </a:xfrm>
            <a:prstGeom prst="rect">
              <a:avLst/>
            </a:prstGeom>
          </p:spPr>
          <p:txBody>
            <a:bodyPr lIns="33867" tIns="33867" rIns="33867" bIns="33867" rtlCol="0" anchor="ctr"/>
            <a:lstStyle/>
            <a:p>
              <a:pPr algn="ctr" defTabSz="609630">
                <a:lnSpc>
                  <a:spcPts val="1307"/>
                </a:lnSpc>
              </a:pPr>
              <a:endParaRPr sz="1200">
                <a:solidFill>
                  <a:prstClr val="black"/>
                </a:solidFill>
                <a:latin typeface="Calibri"/>
              </a:endParaRPr>
            </a:p>
          </p:txBody>
        </p:sp>
      </p:grpSp>
      <p:sp>
        <p:nvSpPr>
          <p:cNvPr id="7" name="TextBox 7"/>
          <p:cNvSpPr txBox="1"/>
          <p:nvPr/>
        </p:nvSpPr>
        <p:spPr>
          <a:xfrm>
            <a:off x="4006689" y="434322"/>
            <a:ext cx="8128242" cy="1233030"/>
          </a:xfrm>
          <a:prstGeom prst="rect">
            <a:avLst/>
          </a:prstGeom>
        </p:spPr>
        <p:txBody>
          <a:bodyPr lIns="0" tIns="0" rIns="0" bIns="0" rtlCol="0" anchor="t">
            <a:spAutoFit/>
          </a:bodyPr>
          <a:lstStyle/>
          <a:p>
            <a:pPr defTabSz="609630">
              <a:lnSpc>
                <a:spcPts val="4800"/>
              </a:lnSpc>
            </a:pPr>
            <a:r>
              <a:rPr lang="en-US" sz="5334" b="1" spc="-149">
                <a:solidFill>
                  <a:srgbClr val="000000"/>
                </a:solidFill>
                <a:latin typeface="Neue Haas Grotesk Display Pro 1 Medium"/>
                <a:ea typeface="Neue Haas Grotesk Display Pro 1 Medium"/>
                <a:cs typeface="Neue Haas Grotesk Display Pro 1 Medium"/>
                <a:sym typeface="Neue Haas Grotesk Display Pro 1 Medium"/>
              </a:rPr>
              <a:t>WAYS TO STAY ACTIVE FROM YOUR DESK</a:t>
            </a:r>
          </a:p>
        </p:txBody>
      </p:sp>
      <p:grpSp>
        <p:nvGrpSpPr>
          <p:cNvPr id="8" name="Group 8"/>
          <p:cNvGrpSpPr/>
          <p:nvPr/>
        </p:nvGrpSpPr>
        <p:grpSpPr>
          <a:xfrm>
            <a:off x="-431922" y="5893190"/>
            <a:ext cx="4150651" cy="1179327"/>
            <a:chOff x="0" y="0"/>
            <a:chExt cx="1639763" cy="465907"/>
          </a:xfrm>
        </p:grpSpPr>
        <p:sp>
          <p:nvSpPr>
            <p:cNvPr id="9" name="Freeform 9"/>
            <p:cNvSpPr/>
            <p:nvPr/>
          </p:nvSpPr>
          <p:spPr>
            <a:xfrm>
              <a:off x="0" y="0"/>
              <a:ext cx="1639763" cy="465907"/>
            </a:xfrm>
            <a:custGeom>
              <a:avLst/>
              <a:gdLst/>
              <a:ahLst/>
              <a:cxnLst/>
              <a:rect l="l" t="t" r="r" b="b"/>
              <a:pathLst>
                <a:path w="1639763" h="465907">
                  <a:moveTo>
                    <a:pt x="0" y="0"/>
                  </a:moveTo>
                  <a:lnTo>
                    <a:pt x="1639763" y="0"/>
                  </a:lnTo>
                  <a:lnTo>
                    <a:pt x="1639763" y="465907"/>
                  </a:lnTo>
                  <a:lnTo>
                    <a:pt x="0" y="465907"/>
                  </a:lnTo>
                  <a:close/>
                </a:path>
              </a:pathLst>
            </a:custGeom>
            <a:solidFill>
              <a:srgbClr val="FF5F55"/>
            </a:solidFill>
          </p:spPr>
          <p:txBody>
            <a:bodyPr/>
            <a:lstStyle/>
            <a:p>
              <a:endParaRPr lang="en-GB"/>
            </a:p>
          </p:txBody>
        </p:sp>
        <p:sp>
          <p:nvSpPr>
            <p:cNvPr id="10" name="TextBox 10"/>
            <p:cNvSpPr txBox="1"/>
            <p:nvPr/>
          </p:nvSpPr>
          <p:spPr>
            <a:xfrm>
              <a:off x="0" y="-28575"/>
              <a:ext cx="1639763" cy="494482"/>
            </a:xfrm>
            <a:prstGeom prst="rect">
              <a:avLst/>
            </a:prstGeom>
          </p:spPr>
          <p:txBody>
            <a:bodyPr lIns="33867" tIns="33867" rIns="33867" bIns="33867" rtlCol="0" anchor="ctr"/>
            <a:lstStyle/>
            <a:p>
              <a:pPr algn="ctr" defTabSz="609630">
                <a:lnSpc>
                  <a:spcPts val="1307"/>
                </a:lnSpc>
              </a:pPr>
              <a:endParaRPr sz="1200">
                <a:solidFill>
                  <a:prstClr val="black"/>
                </a:solidFill>
                <a:latin typeface="Calibri"/>
              </a:endParaRPr>
            </a:p>
          </p:txBody>
        </p:sp>
      </p:grpSp>
      <p:sp>
        <p:nvSpPr>
          <p:cNvPr id="11" name="TextBox 11"/>
          <p:cNvSpPr txBox="1"/>
          <p:nvPr/>
        </p:nvSpPr>
        <p:spPr>
          <a:xfrm>
            <a:off x="4149708" y="2064753"/>
            <a:ext cx="3921102" cy="3432735"/>
          </a:xfrm>
          <a:prstGeom prst="rect">
            <a:avLst/>
          </a:prstGeom>
        </p:spPr>
        <p:txBody>
          <a:bodyPr wrap="square" lIns="0" tIns="0" rIns="0" bIns="0" rtlCol="0" anchor="t">
            <a:spAutoFit/>
          </a:bodyPr>
          <a:lstStyle/>
          <a:p>
            <a:pPr algn="just" defTabSz="609630">
              <a:lnSpc>
                <a:spcPts val="2724"/>
              </a:lnSpc>
            </a:pPr>
            <a:r>
              <a:rPr lang="en-US" sz="1945">
                <a:solidFill>
                  <a:srgbClr val="0C0C0C"/>
                </a:solidFill>
                <a:latin typeface="Neue Haas Grotesk Display Pro 2"/>
                <a:ea typeface="Neue Haas Grotesk Display Pro 2"/>
                <a:cs typeface="Neue Haas Grotesk Display Pro 2"/>
                <a:sym typeface="Neue Haas Grotesk Display Pro 2"/>
              </a:rPr>
              <a:t>• Static stretches </a:t>
            </a:r>
          </a:p>
          <a:p>
            <a:pPr algn="just" defTabSz="609630">
              <a:lnSpc>
                <a:spcPts val="2724"/>
              </a:lnSpc>
            </a:pPr>
            <a:r>
              <a:rPr lang="en-US" sz="1945">
                <a:solidFill>
                  <a:srgbClr val="0C0C0C"/>
                </a:solidFill>
                <a:latin typeface="Neue Haas Grotesk Display Pro 2"/>
                <a:ea typeface="Neue Haas Grotesk Display Pro 2"/>
                <a:cs typeface="Neue Haas Grotesk Display Pro 2"/>
                <a:sym typeface="Neue Haas Grotesk Display Pro 2"/>
              </a:rPr>
              <a:t>• Walking meetings </a:t>
            </a:r>
          </a:p>
          <a:p>
            <a:pPr algn="just" defTabSz="609630">
              <a:lnSpc>
                <a:spcPts val="2724"/>
              </a:lnSpc>
            </a:pPr>
            <a:r>
              <a:rPr lang="en-US" sz="1945">
                <a:solidFill>
                  <a:srgbClr val="0C0C0C"/>
                </a:solidFill>
                <a:latin typeface="Neue Haas Grotesk Display Pro 2"/>
                <a:ea typeface="Neue Haas Grotesk Display Pro 2"/>
                <a:cs typeface="Neue Haas Grotesk Display Pro 2"/>
                <a:sym typeface="Neue Haas Grotesk Display Pro 2"/>
              </a:rPr>
              <a:t>• Standing desks</a:t>
            </a:r>
          </a:p>
          <a:p>
            <a:pPr algn="just" defTabSz="609630">
              <a:lnSpc>
                <a:spcPts val="2724"/>
              </a:lnSpc>
            </a:pPr>
            <a:r>
              <a:rPr lang="en-US" sz="1945">
                <a:solidFill>
                  <a:srgbClr val="0C0C0C"/>
                </a:solidFill>
                <a:latin typeface="Neue Haas Grotesk Display Pro 2"/>
                <a:ea typeface="Neue Haas Grotesk Display Pro 2"/>
                <a:cs typeface="Neue Haas Grotesk Display Pro 2"/>
                <a:sym typeface="Neue Haas Grotesk Display Pro 2"/>
              </a:rPr>
              <a:t>• Take the stairs</a:t>
            </a:r>
          </a:p>
          <a:p>
            <a:pPr algn="just" defTabSz="609630">
              <a:lnSpc>
                <a:spcPts val="2724"/>
              </a:lnSpc>
            </a:pPr>
            <a:r>
              <a:rPr lang="en-US" sz="1945">
                <a:solidFill>
                  <a:srgbClr val="0C0C0C"/>
                </a:solidFill>
                <a:latin typeface="Neue Haas Grotesk Display Pro 2"/>
                <a:ea typeface="Neue Haas Grotesk Display Pro 2"/>
                <a:cs typeface="Neue Haas Grotesk Display Pro 2"/>
                <a:sym typeface="Neue Haas Grotesk Display Pro 2"/>
              </a:rPr>
              <a:t>• Seated exercises </a:t>
            </a:r>
          </a:p>
          <a:p>
            <a:pPr algn="just" defTabSz="609630">
              <a:lnSpc>
                <a:spcPts val="2724"/>
              </a:lnSpc>
            </a:pPr>
            <a:r>
              <a:rPr lang="en-US" sz="1945">
                <a:solidFill>
                  <a:srgbClr val="0C0C0C"/>
                </a:solidFill>
                <a:latin typeface="Neue Haas Grotesk Display Pro 2"/>
                <a:ea typeface="Neue Haas Grotesk Display Pro 2"/>
                <a:cs typeface="Neue Haas Grotesk Display Pro 2"/>
                <a:sym typeface="Neue Haas Grotesk Display Pro 2"/>
              </a:rPr>
              <a:t>• Regular desk breaks</a:t>
            </a:r>
          </a:p>
          <a:p>
            <a:pPr algn="just" defTabSz="609630">
              <a:lnSpc>
                <a:spcPts val="2724"/>
              </a:lnSpc>
            </a:pPr>
            <a:r>
              <a:rPr lang="en-US" sz="1945">
                <a:solidFill>
                  <a:srgbClr val="0C0C0C"/>
                </a:solidFill>
                <a:latin typeface="Neue Haas Grotesk Display Pro 2"/>
                <a:ea typeface="Neue Haas Grotesk Display Pro 2"/>
                <a:cs typeface="Neue Haas Grotesk Display Pro 2"/>
                <a:sym typeface="Neue Haas Grotesk Display Pro 2"/>
              </a:rPr>
              <a:t>• Lunch time walk </a:t>
            </a:r>
          </a:p>
          <a:p>
            <a:pPr algn="just" defTabSz="609630">
              <a:lnSpc>
                <a:spcPts val="2724"/>
              </a:lnSpc>
            </a:pPr>
            <a:r>
              <a:rPr lang="en-US" sz="1945">
                <a:solidFill>
                  <a:srgbClr val="0C0C0C"/>
                </a:solidFill>
                <a:latin typeface="Neue Haas Grotesk Display Pro 2"/>
                <a:ea typeface="Neue Haas Grotesk Display Pro 2"/>
                <a:cs typeface="Neue Haas Grotesk Display Pro 2"/>
                <a:sym typeface="Neue Haas Grotesk Display Pro 2"/>
              </a:rPr>
              <a:t>• Isometric movements</a:t>
            </a:r>
          </a:p>
          <a:p>
            <a:pPr algn="just" defTabSz="609630">
              <a:lnSpc>
                <a:spcPts val="2724"/>
              </a:lnSpc>
            </a:pPr>
            <a:endParaRPr lang="en-US" sz="1945">
              <a:solidFill>
                <a:srgbClr val="0C0C0C"/>
              </a:solidFill>
              <a:latin typeface="Neue Haas Grotesk Display Pro 2"/>
              <a:ea typeface="Neue Haas Grotesk Display Pro 2"/>
              <a:cs typeface="Neue Haas Grotesk Display Pro 2"/>
              <a:sym typeface="Neue Haas Grotesk Display Pro 2"/>
            </a:endParaRPr>
          </a:p>
          <a:p>
            <a:pPr algn="just" defTabSz="609630">
              <a:lnSpc>
                <a:spcPts val="2724"/>
              </a:lnSpc>
            </a:pPr>
            <a:endParaRPr lang="en-US" sz="1945">
              <a:solidFill>
                <a:srgbClr val="0C0C0C"/>
              </a:solidFill>
              <a:latin typeface="Neue Haas Grotesk Display Pro 2"/>
              <a:ea typeface="Neue Haas Grotesk Display Pro 2"/>
              <a:cs typeface="Neue Haas Grotesk Display Pro 2"/>
              <a:sym typeface="Neue Haas Grotesk Display Pro 2"/>
            </a:endParaRPr>
          </a:p>
        </p:txBody>
      </p:sp>
    </p:spTree>
    <p:extLst>
      <p:ext uri="{BB962C8B-B14F-4D97-AF65-F5344CB8AC3E}">
        <p14:creationId xmlns:p14="http://schemas.microsoft.com/office/powerpoint/2010/main" val="11135311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5D835-45C0-4E71-A0F6-DD2A128060B5}"/>
            </a:ext>
          </a:extLst>
        </p:cNvPr>
        <p:cNvGrpSpPr/>
        <p:nvPr/>
      </p:nvGrpSpPr>
      <p:grpSpPr>
        <a:xfrm>
          <a:off x="0" y="0"/>
          <a:ext cx="0" cy="0"/>
          <a:chOff x="0" y="0"/>
          <a:chExt cx="0" cy="0"/>
        </a:xfrm>
      </p:grpSpPr>
      <p:pic>
        <p:nvPicPr>
          <p:cNvPr id="6" name="Picture Placeholder 5" descr="A person standing in front of a mirror&#10;&#10;AI-generated content may be incorrect.">
            <a:extLst>
              <a:ext uri="{FF2B5EF4-FFF2-40B4-BE49-F238E27FC236}">
                <a16:creationId xmlns:a16="http://schemas.microsoft.com/office/drawing/2014/main" id="{D921E69B-92B6-0315-87CA-B41B6FBEF953}"/>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a:xfrm>
            <a:off x="20" y="10"/>
            <a:ext cx="12191980" cy="3445190"/>
          </a:xfrm>
          <a:noFill/>
        </p:spPr>
      </p:pic>
      <p:sp>
        <p:nvSpPr>
          <p:cNvPr id="3" name="Text Placeholder 2">
            <a:extLst>
              <a:ext uri="{FF2B5EF4-FFF2-40B4-BE49-F238E27FC236}">
                <a16:creationId xmlns:a16="http://schemas.microsoft.com/office/drawing/2014/main" id="{43B04856-4421-BCCD-77CF-F65770AD59BA}"/>
              </a:ext>
            </a:extLst>
          </p:cNvPr>
          <p:cNvSpPr>
            <a:spLocks noGrp="1"/>
          </p:cNvSpPr>
          <p:nvPr>
            <p:ph type="body" sz="quarter" idx="13"/>
          </p:nvPr>
        </p:nvSpPr>
        <p:spPr>
          <a:xfrm>
            <a:off x="499733" y="1580118"/>
            <a:ext cx="8208000" cy="855299"/>
          </a:xfrm>
        </p:spPr>
        <p:txBody>
          <a:bodyPr vert="horz" wrap="square" lIns="0" tIns="0" rIns="0" bIns="0" rtlCol="0" anchor="t">
            <a:normAutofit/>
          </a:bodyPr>
          <a:lstStyle/>
          <a:p>
            <a:pPr>
              <a:lnSpc>
                <a:spcPct val="95000"/>
              </a:lnSpc>
              <a:spcAft>
                <a:spcPts val="600"/>
              </a:spcAft>
            </a:pPr>
            <a:r>
              <a:rPr lang="en-GB" sz="5600">
                <a:solidFill>
                  <a:schemeClr val="bg1"/>
                </a:solidFill>
                <a:latin typeface="Aptos"/>
                <a:cs typeface="Calibri"/>
              </a:rPr>
              <a:t>Ronny Whetton</a:t>
            </a:r>
          </a:p>
        </p:txBody>
      </p:sp>
      <p:sp>
        <p:nvSpPr>
          <p:cNvPr id="5" name="Title 4">
            <a:extLst>
              <a:ext uri="{FF2B5EF4-FFF2-40B4-BE49-F238E27FC236}">
                <a16:creationId xmlns:a16="http://schemas.microsoft.com/office/drawing/2014/main" id="{BBC68242-EFC4-A21C-008C-A944C46E574F}"/>
              </a:ext>
            </a:extLst>
          </p:cNvPr>
          <p:cNvSpPr>
            <a:spLocks noGrp="1"/>
          </p:cNvSpPr>
          <p:nvPr>
            <p:ph type="title"/>
          </p:nvPr>
        </p:nvSpPr>
        <p:spPr>
          <a:xfrm>
            <a:off x="499733" y="2791790"/>
            <a:ext cx="10147064" cy="1743682"/>
          </a:xfrm>
        </p:spPr>
        <p:txBody>
          <a:bodyPr wrap="square" anchor="t">
            <a:normAutofit/>
          </a:bodyPr>
          <a:lstStyle/>
          <a:p>
            <a:r>
              <a:rPr lang="en-GB" sz="6700">
                <a:solidFill>
                  <a:schemeClr val="bg1"/>
                </a:solidFill>
                <a:latin typeface="Aptos"/>
                <a:cs typeface="Calibri"/>
              </a:rPr>
              <a:t>VP Postgraduate </a:t>
            </a:r>
            <a:br>
              <a:rPr lang="en-GB" sz="6700">
                <a:solidFill>
                  <a:schemeClr val="bg1"/>
                </a:solidFill>
                <a:latin typeface="Aptos"/>
                <a:cs typeface="Calibri"/>
              </a:rPr>
            </a:br>
            <a:r>
              <a:rPr lang="en-GB" sz="6700">
                <a:solidFill>
                  <a:schemeClr val="bg1"/>
                </a:solidFill>
                <a:latin typeface="Aptos"/>
                <a:cs typeface="Calibri"/>
              </a:rPr>
              <a:t>Warwick Students’ Union</a:t>
            </a:r>
          </a:p>
        </p:txBody>
      </p:sp>
    </p:spTree>
    <p:extLst>
      <p:ext uri="{BB962C8B-B14F-4D97-AF65-F5344CB8AC3E}">
        <p14:creationId xmlns:p14="http://schemas.microsoft.com/office/powerpoint/2010/main" val="1088307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39C51E5-6E56-A780-2DB1-2CD4CA1AC8A6}"/>
              </a:ext>
            </a:extLst>
          </p:cNvPr>
          <p:cNvSpPr txBox="1"/>
          <p:nvPr/>
        </p:nvSpPr>
        <p:spPr>
          <a:xfrm>
            <a:off x="731312" y="1624773"/>
            <a:ext cx="10729376" cy="2426305"/>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1400"/>
              </a:spcAft>
              <a:buClrTx/>
              <a:buSzTx/>
              <a:buFontTx/>
              <a:buNone/>
              <a:tabLst/>
              <a:defRPr/>
            </a:pPr>
            <a:r>
              <a:rPr kumimoji="0" lang="en-US" sz="6000" b="1" i="0" u="none" strike="noStrike" kern="1200" cap="none" spc="0" normalizeH="0" baseline="0" noProof="0">
                <a:ln>
                  <a:noFill/>
                </a:ln>
                <a:solidFill>
                  <a:srgbClr val="E54487"/>
                </a:solidFill>
                <a:effectLst/>
                <a:uLnTx/>
                <a:uFillTx/>
                <a:latin typeface="Poppins SemiBold" pitchFamily="2" charset="77"/>
                <a:ea typeface="+mn-ea"/>
                <a:cs typeface="Poppins SemiBold" pitchFamily="2" charset="77"/>
              </a:rPr>
              <a:t>Welcome to </a:t>
            </a:r>
          </a:p>
          <a:p>
            <a:pPr marL="0" marR="0" lvl="0" indent="0" algn="l" defTabSz="914400" rtl="0" eaLnBrk="1" fontAlgn="auto" latinLnBrk="0" hangingPunct="1">
              <a:lnSpc>
                <a:spcPct val="120000"/>
              </a:lnSpc>
              <a:spcBef>
                <a:spcPts val="0"/>
              </a:spcBef>
              <a:spcAft>
                <a:spcPts val="1400"/>
              </a:spcAft>
              <a:buClrTx/>
              <a:buSzTx/>
              <a:buFontTx/>
              <a:buNone/>
              <a:tabLst/>
              <a:defRPr/>
            </a:pPr>
            <a:r>
              <a:rPr kumimoji="0" lang="en-US" sz="6000" b="1" i="0" u="none" strike="noStrike" kern="1200" cap="none" spc="0" normalizeH="0" baseline="0" noProof="0">
                <a:ln>
                  <a:noFill/>
                </a:ln>
                <a:solidFill>
                  <a:srgbClr val="E54487"/>
                </a:solidFill>
                <a:effectLst/>
                <a:uLnTx/>
                <a:uFillTx/>
                <a:latin typeface="Poppins SemiBold" pitchFamily="2" charset="77"/>
                <a:ea typeface="+mn-ea"/>
                <a:cs typeface="Poppins SemiBold" pitchFamily="2" charset="77"/>
              </a:rPr>
              <a:t>Warwick Students’ Union</a:t>
            </a:r>
            <a:endParaRPr kumimoji="0" lang="en-US" sz="6000" b="0" i="0" u="none" strike="noStrike" kern="1200" cap="none" spc="0" normalizeH="0" baseline="0" noProof="0">
              <a:ln>
                <a:noFill/>
              </a:ln>
              <a:solidFill>
                <a:prstClr val="black"/>
              </a:solidFill>
              <a:effectLst/>
              <a:uLnTx/>
              <a:uFillTx/>
              <a:latin typeface="Poppins" pitchFamily="2" charset="77"/>
              <a:ea typeface="+mn-ea"/>
              <a:cs typeface="Poppins" pitchFamily="2" charset="77"/>
            </a:endParaRPr>
          </a:p>
        </p:txBody>
      </p:sp>
    </p:spTree>
    <p:extLst>
      <p:ext uri="{BB962C8B-B14F-4D97-AF65-F5344CB8AC3E}">
        <p14:creationId xmlns:p14="http://schemas.microsoft.com/office/powerpoint/2010/main" val="17621584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01DB6-0FC3-38D9-D624-6DB4462A22B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ACD5C73-A78D-9124-B6F4-C7757EF2B670}"/>
              </a:ext>
            </a:extLst>
          </p:cNvPr>
          <p:cNvSpPr txBox="1"/>
          <p:nvPr/>
        </p:nvSpPr>
        <p:spPr>
          <a:xfrm>
            <a:off x="505611" y="505611"/>
            <a:ext cx="11180778" cy="4942892"/>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3200" b="1" i="0" u="none" strike="noStrike" kern="1200" cap="none" spc="0" normalizeH="0" baseline="0" noProof="0">
                <a:ln>
                  <a:noFill/>
                </a:ln>
                <a:solidFill>
                  <a:srgbClr val="E54487"/>
                </a:solidFill>
                <a:effectLst/>
                <a:uLnTx/>
                <a:uFillTx/>
                <a:latin typeface="Poppins SemiBold" pitchFamily="2" charset="77"/>
                <a:ea typeface="+mn-ea"/>
                <a:cs typeface="Poppins SemiBold" pitchFamily="2" charset="77"/>
              </a:rPr>
              <a:t>Essential Info</a:t>
            </a: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Poppins" pitchFamily="2" charset="77"/>
              <a:ea typeface="+mn-ea"/>
              <a:cs typeface="Poppins" pitchFamily="2" charset="77"/>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Poppins" pitchFamily="2" charset="77"/>
                <a:ea typeface="+mn-ea"/>
                <a:cs typeface="Poppins" pitchFamily="2" charset="77"/>
              </a:rPr>
              <a:t>We are a Union run by Students!</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Poppins" pitchFamily="2" charset="77"/>
                <a:ea typeface="+mn-ea"/>
                <a:cs typeface="Poppins" pitchFamily="2" charset="77"/>
              </a:rPr>
              <a:t>We are a </a:t>
            </a:r>
            <a:r>
              <a:rPr kumimoji="0" lang="en-GB" sz="2400" b="1" i="0" u="none" strike="noStrike" kern="1200" cap="none" spc="0" normalizeH="0" baseline="0" noProof="0">
                <a:ln>
                  <a:noFill/>
                </a:ln>
                <a:solidFill>
                  <a:prstClr val="black"/>
                </a:solidFill>
                <a:effectLst/>
                <a:uLnTx/>
                <a:uFillTx/>
                <a:latin typeface="Poppins" pitchFamily="2" charset="77"/>
                <a:ea typeface="+mn-ea"/>
                <a:cs typeface="Poppins" pitchFamily="2" charset="77"/>
              </a:rPr>
              <a:t>charity</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Poppins" pitchFamily="2" charset="77"/>
                <a:ea typeface="+mn-ea"/>
                <a:cs typeface="Poppins" pitchFamily="2" charset="77"/>
              </a:rPr>
              <a:t>Operate </a:t>
            </a:r>
            <a:r>
              <a:rPr kumimoji="0" lang="en-GB" sz="2400" b="1" i="0" u="none" strike="noStrike" kern="1200" cap="none" spc="0" normalizeH="0" baseline="0" noProof="0">
                <a:ln>
                  <a:noFill/>
                </a:ln>
                <a:solidFill>
                  <a:prstClr val="black"/>
                </a:solidFill>
                <a:effectLst/>
                <a:uLnTx/>
                <a:uFillTx/>
                <a:latin typeface="Poppins" pitchFamily="2" charset="77"/>
                <a:ea typeface="+mn-ea"/>
                <a:cs typeface="Poppins" pitchFamily="2" charset="77"/>
              </a:rPr>
              <a:t>independently</a:t>
            </a:r>
            <a:r>
              <a:rPr kumimoji="0" lang="en-GB" sz="2400" b="0" i="0" u="none" strike="noStrike" kern="1200" cap="none" spc="0" normalizeH="0" baseline="0" noProof="0">
                <a:ln>
                  <a:noFill/>
                </a:ln>
                <a:solidFill>
                  <a:prstClr val="black"/>
                </a:solidFill>
                <a:effectLst/>
                <a:uLnTx/>
                <a:uFillTx/>
                <a:latin typeface="Poppins" pitchFamily="2" charset="77"/>
                <a:ea typeface="+mn-ea"/>
                <a:cs typeface="Poppins" pitchFamily="2" charset="77"/>
              </a:rPr>
              <a:t> of the University</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Poppins" pitchFamily="2" charset="77"/>
                <a:ea typeface="+mn-ea"/>
                <a:cs typeface="Poppins" pitchFamily="2" charset="77"/>
              </a:rPr>
              <a:t>A collective which </a:t>
            </a:r>
            <a:r>
              <a:rPr kumimoji="0" lang="en-GB" sz="2400" b="1" i="0" u="none" strike="noStrike" kern="1200" cap="none" spc="0" normalizeH="0" baseline="0" noProof="0">
                <a:ln>
                  <a:noFill/>
                </a:ln>
                <a:solidFill>
                  <a:prstClr val="black"/>
                </a:solidFill>
                <a:effectLst/>
                <a:uLnTx/>
                <a:uFillTx/>
                <a:latin typeface="Poppins" pitchFamily="2" charset="77"/>
                <a:ea typeface="+mn-ea"/>
                <a:cs typeface="Poppins" pitchFamily="2" charset="77"/>
              </a:rPr>
              <a:t>represents the best interests of c.30,000 students </a:t>
            </a:r>
            <a:r>
              <a:rPr kumimoji="0" lang="en-GB" sz="2400" b="0" i="0" u="none" strike="noStrike" kern="1200" cap="none" spc="0" normalizeH="0" baseline="0" noProof="0">
                <a:ln>
                  <a:noFill/>
                </a:ln>
                <a:solidFill>
                  <a:prstClr val="black"/>
                </a:solidFill>
                <a:effectLst/>
                <a:uLnTx/>
                <a:uFillTx/>
                <a:latin typeface="Poppins" pitchFamily="2" charset="77"/>
                <a:ea typeface="+mn-ea"/>
                <a:cs typeface="Poppins" pitchFamily="2" charset="77"/>
              </a:rPr>
              <a:t>at Warwick</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GB" sz="2400" b="1" i="0" u="none" strike="noStrike" kern="1200" cap="none" spc="0" normalizeH="0" baseline="0" noProof="0">
                <a:ln>
                  <a:noFill/>
                </a:ln>
                <a:solidFill>
                  <a:prstClr val="black"/>
                </a:solidFill>
                <a:effectLst/>
                <a:uLnTx/>
                <a:uFillTx/>
                <a:latin typeface="Poppins" pitchFamily="2" charset="77"/>
                <a:ea typeface="+mn-ea"/>
                <a:cs typeface="Poppins" pitchFamily="2" charset="77"/>
              </a:rPr>
              <a:t>Political</a:t>
            </a:r>
            <a:r>
              <a:rPr kumimoji="0" lang="en-GB" sz="2400" b="0" i="0" u="none" strike="noStrike" kern="1200" cap="none" spc="0" normalizeH="0" baseline="0" noProof="0">
                <a:ln>
                  <a:noFill/>
                </a:ln>
                <a:solidFill>
                  <a:prstClr val="black"/>
                </a:solidFill>
                <a:effectLst/>
                <a:uLnTx/>
                <a:uFillTx/>
                <a:latin typeface="Poppins" pitchFamily="2" charset="77"/>
                <a:ea typeface="+mn-ea"/>
                <a:cs typeface="Poppins" pitchFamily="2" charset="77"/>
              </a:rPr>
              <a:t> and </a:t>
            </a:r>
            <a:r>
              <a:rPr kumimoji="0" lang="en-GB" sz="2400" b="1" i="0" u="none" strike="noStrike" kern="1200" cap="none" spc="0" normalizeH="0" baseline="0" noProof="0">
                <a:ln>
                  <a:noFill/>
                </a:ln>
                <a:solidFill>
                  <a:prstClr val="black"/>
                </a:solidFill>
                <a:effectLst/>
                <a:uLnTx/>
                <a:uFillTx/>
                <a:latin typeface="Poppins" pitchFamily="2" charset="77"/>
                <a:ea typeface="+mn-ea"/>
                <a:cs typeface="Poppins" pitchFamily="2" charset="77"/>
              </a:rPr>
              <a:t>democratic</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GB" sz="2400" b="1" i="0" u="none" strike="noStrike" kern="1200" cap="none" spc="0" normalizeH="0" baseline="0" noProof="0">
                <a:ln>
                  <a:noFill/>
                </a:ln>
                <a:solidFill>
                  <a:prstClr val="black"/>
                </a:solidFill>
                <a:effectLst/>
                <a:uLnTx/>
                <a:uFillTx/>
                <a:latin typeface="Poppins" pitchFamily="2" charset="77"/>
                <a:ea typeface="+mn-ea"/>
                <a:cs typeface="Poppins" pitchFamily="2" charset="77"/>
              </a:rPr>
              <a:t>Champion students’ rights</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Poppins" pitchFamily="2" charset="77"/>
                <a:ea typeface="+mn-ea"/>
                <a:cs typeface="Poppins" pitchFamily="2" charset="77"/>
              </a:rPr>
              <a:t>Foster a </a:t>
            </a:r>
            <a:r>
              <a:rPr kumimoji="0" lang="en-GB" sz="2400" b="1" i="0" u="none" strike="noStrike" kern="1200" cap="none" spc="0" normalizeH="0" baseline="0" noProof="0">
                <a:ln>
                  <a:noFill/>
                </a:ln>
                <a:solidFill>
                  <a:prstClr val="black"/>
                </a:solidFill>
                <a:effectLst/>
                <a:uLnTx/>
                <a:uFillTx/>
                <a:latin typeface="Poppins" pitchFamily="2" charset="77"/>
                <a:ea typeface="+mn-ea"/>
                <a:cs typeface="Poppins" pitchFamily="2" charset="77"/>
              </a:rPr>
              <a:t>safe and inclusive </a:t>
            </a:r>
            <a:r>
              <a:rPr kumimoji="0" lang="en-GB" sz="2400" b="0" i="0" u="none" strike="noStrike" kern="1200" cap="none" spc="0" normalizeH="0" baseline="0" noProof="0">
                <a:ln>
                  <a:noFill/>
                </a:ln>
                <a:solidFill>
                  <a:prstClr val="black"/>
                </a:solidFill>
                <a:effectLst/>
                <a:uLnTx/>
                <a:uFillTx/>
                <a:latin typeface="Poppins" pitchFamily="2" charset="77"/>
                <a:ea typeface="+mn-ea"/>
                <a:cs typeface="Poppins" pitchFamily="2" charset="77"/>
              </a:rPr>
              <a:t>community</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Poppins" pitchFamily="2" charset="77"/>
                <a:ea typeface="+mn-ea"/>
                <a:cs typeface="Poppins" pitchFamily="2" charset="77"/>
              </a:rPr>
              <a:t>Provide </a:t>
            </a:r>
            <a:r>
              <a:rPr kumimoji="0" lang="en-GB" sz="2400" b="1" i="0" u="none" strike="noStrike" kern="1200" cap="none" spc="0" normalizeH="0" baseline="0" noProof="0">
                <a:ln>
                  <a:noFill/>
                </a:ln>
                <a:solidFill>
                  <a:prstClr val="black"/>
                </a:solidFill>
                <a:effectLst/>
                <a:uLnTx/>
                <a:uFillTx/>
                <a:latin typeface="Poppins" pitchFamily="2" charset="77"/>
                <a:ea typeface="+mn-ea"/>
                <a:cs typeface="Poppins" pitchFamily="2" charset="77"/>
              </a:rPr>
              <a:t>facilities, opportunities and support</a:t>
            </a:r>
          </a:p>
        </p:txBody>
      </p:sp>
    </p:spTree>
    <p:extLst>
      <p:ext uri="{BB962C8B-B14F-4D97-AF65-F5344CB8AC3E}">
        <p14:creationId xmlns:p14="http://schemas.microsoft.com/office/powerpoint/2010/main" val="22803684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328B9-7CDD-C5E1-2CB5-A60E0DBFABD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FBF6B0A-BD7A-1E7B-7054-5D38016570D9}"/>
              </a:ext>
            </a:extLst>
          </p:cNvPr>
          <p:cNvSpPr txBox="1"/>
          <p:nvPr/>
        </p:nvSpPr>
        <p:spPr>
          <a:xfrm>
            <a:off x="811819" y="374621"/>
            <a:ext cx="11180778" cy="65043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3200" b="1" i="0" u="none" strike="noStrike" kern="1200" cap="none" spc="0" normalizeH="0" baseline="0" noProof="0">
                <a:ln>
                  <a:noFill/>
                </a:ln>
                <a:solidFill>
                  <a:srgbClr val="E54487"/>
                </a:solidFill>
                <a:effectLst/>
                <a:uLnTx/>
                <a:uFillTx/>
                <a:latin typeface="Poppins SemiBold"/>
                <a:ea typeface="+mn-ea"/>
                <a:cs typeface="Poppins SemiBold"/>
              </a:rPr>
              <a:t>Who are your Officers?</a:t>
            </a:r>
          </a:p>
        </p:txBody>
      </p:sp>
      <p:pic>
        <p:nvPicPr>
          <p:cNvPr id="3" name="Picture 2" descr="Group of Student Officers sitting facing forward, smiling at the camera">
            <a:extLst>
              <a:ext uri="{FF2B5EF4-FFF2-40B4-BE49-F238E27FC236}">
                <a16:creationId xmlns:a16="http://schemas.microsoft.com/office/drawing/2014/main" id="{5D61B426-7B13-ABA3-2938-83AE9C9386A6}"/>
              </a:ext>
            </a:extLst>
          </p:cNvPr>
          <p:cNvPicPr>
            <a:picLocks noChangeAspect="1"/>
          </p:cNvPicPr>
          <p:nvPr/>
        </p:nvPicPr>
        <p:blipFill>
          <a:blip r:embed="rId2"/>
          <a:stretch>
            <a:fillRect/>
          </a:stretch>
        </p:blipFill>
        <p:spPr>
          <a:xfrm>
            <a:off x="1842111" y="1241552"/>
            <a:ext cx="8507776" cy="4776294"/>
          </a:xfrm>
          <a:prstGeom prst="rect">
            <a:avLst/>
          </a:prstGeom>
        </p:spPr>
      </p:pic>
      <p:sp>
        <p:nvSpPr>
          <p:cNvPr id="4" name="TextBox 3">
            <a:extLst>
              <a:ext uri="{FF2B5EF4-FFF2-40B4-BE49-F238E27FC236}">
                <a16:creationId xmlns:a16="http://schemas.microsoft.com/office/drawing/2014/main" id="{EBA97B98-FF24-F2F3-B3E6-CD9BE47D4881}"/>
              </a:ext>
            </a:extLst>
          </p:cNvPr>
          <p:cNvSpPr txBox="1"/>
          <p:nvPr/>
        </p:nvSpPr>
        <p:spPr>
          <a:xfrm>
            <a:off x="387613" y="4306218"/>
            <a:ext cx="2060585" cy="11972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highlight>
                  <a:srgbClr val="000000"/>
                </a:highlight>
                <a:uLnTx/>
                <a:uFillTx/>
                <a:latin typeface="Poppins" panose="00000500000000000000" pitchFamily="2" charset="0"/>
                <a:ea typeface="+mn-ea"/>
                <a:cs typeface="Poppins" panose="00000500000000000000" pitchFamily="2" charset="0"/>
              </a:rPr>
              <a:t>James Varney VP Democracy and Development</a:t>
            </a:r>
          </a:p>
        </p:txBody>
      </p:sp>
      <p:sp>
        <p:nvSpPr>
          <p:cNvPr id="6" name="TextBox 5">
            <a:extLst>
              <a:ext uri="{FF2B5EF4-FFF2-40B4-BE49-F238E27FC236}">
                <a16:creationId xmlns:a16="http://schemas.microsoft.com/office/drawing/2014/main" id="{4AEE3D48-4D3B-5AE8-123D-A0550713608E}"/>
              </a:ext>
            </a:extLst>
          </p:cNvPr>
          <p:cNvSpPr txBox="1"/>
          <p:nvPr/>
        </p:nvSpPr>
        <p:spPr>
          <a:xfrm>
            <a:off x="4428491" y="5968259"/>
            <a:ext cx="216816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highlight>
                  <a:srgbClr val="000000"/>
                </a:highlight>
                <a:uLnTx/>
                <a:uFillTx/>
                <a:latin typeface="Poppins" panose="00000500000000000000" pitchFamily="2" charset="0"/>
                <a:ea typeface="+mn-ea"/>
                <a:cs typeface="Poppins" panose="00000500000000000000" pitchFamily="2" charset="0"/>
              </a:rPr>
              <a:t>Ollie Chapman President</a:t>
            </a:r>
          </a:p>
        </p:txBody>
      </p:sp>
      <p:sp>
        <p:nvSpPr>
          <p:cNvPr id="8" name="TextBox 7">
            <a:extLst>
              <a:ext uri="{FF2B5EF4-FFF2-40B4-BE49-F238E27FC236}">
                <a16:creationId xmlns:a16="http://schemas.microsoft.com/office/drawing/2014/main" id="{9F16B063-4DD9-CA7D-8B4F-EFF154712445}"/>
              </a:ext>
            </a:extLst>
          </p:cNvPr>
          <p:cNvSpPr txBox="1"/>
          <p:nvPr/>
        </p:nvSpPr>
        <p:spPr>
          <a:xfrm>
            <a:off x="8932398" y="5055624"/>
            <a:ext cx="216816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highlight>
                  <a:srgbClr val="000000"/>
                </a:highlight>
                <a:uLnTx/>
                <a:uFillTx/>
                <a:latin typeface="Poppins" panose="00000500000000000000" pitchFamily="2" charset="0"/>
                <a:ea typeface="+mn-ea"/>
                <a:cs typeface="Poppins" panose="00000500000000000000" pitchFamily="2" charset="0"/>
              </a:rPr>
              <a:t>Ronny Whetton VP PG</a:t>
            </a:r>
          </a:p>
        </p:txBody>
      </p:sp>
      <p:sp>
        <p:nvSpPr>
          <p:cNvPr id="10" name="TextBox 9">
            <a:extLst>
              <a:ext uri="{FF2B5EF4-FFF2-40B4-BE49-F238E27FC236}">
                <a16:creationId xmlns:a16="http://schemas.microsoft.com/office/drawing/2014/main" id="{AE7C208C-5EB3-AC5B-7CD7-F06A1B608AC4}"/>
              </a:ext>
            </a:extLst>
          </p:cNvPr>
          <p:cNvSpPr txBox="1"/>
          <p:nvPr/>
        </p:nvSpPr>
        <p:spPr>
          <a:xfrm>
            <a:off x="7097640" y="5645094"/>
            <a:ext cx="216816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err="1">
                <a:ln>
                  <a:noFill/>
                </a:ln>
                <a:solidFill>
                  <a:prstClr val="white"/>
                </a:solidFill>
                <a:effectLst/>
                <a:highlight>
                  <a:srgbClr val="000000"/>
                </a:highlight>
                <a:uLnTx/>
                <a:uFillTx/>
                <a:latin typeface="Poppins" panose="00000500000000000000" pitchFamily="2" charset="0"/>
                <a:ea typeface="+mn-ea"/>
                <a:cs typeface="Poppins" panose="00000500000000000000" pitchFamily="2" charset="0"/>
              </a:rPr>
              <a:t>Nazrana</a:t>
            </a:r>
            <a:r>
              <a:rPr kumimoji="0" lang="en-GB" sz="1800" b="1" i="0" u="none" strike="noStrike" kern="1200" cap="none" spc="0" normalizeH="0" baseline="0" noProof="0">
                <a:ln>
                  <a:noFill/>
                </a:ln>
                <a:solidFill>
                  <a:prstClr val="white"/>
                </a:solidFill>
                <a:effectLst/>
                <a:highlight>
                  <a:srgbClr val="000000"/>
                </a:highlight>
                <a:uLnTx/>
                <a:uFillTx/>
                <a:latin typeface="Poppins" panose="00000500000000000000" pitchFamily="2" charset="0"/>
                <a:ea typeface="+mn-ea"/>
                <a:cs typeface="Poppins" panose="00000500000000000000" pitchFamily="2" charset="0"/>
              </a:rPr>
              <a:t> </a:t>
            </a:r>
            <a:r>
              <a:rPr kumimoji="0" lang="en-GB" sz="1800" b="1" i="0" u="none" strike="noStrike" kern="1200" cap="none" spc="0" normalizeH="0" baseline="0" noProof="0" err="1">
                <a:ln>
                  <a:noFill/>
                </a:ln>
                <a:solidFill>
                  <a:prstClr val="white"/>
                </a:solidFill>
                <a:effectLst/>
                <a:highlight>
                  <a:srgbClr val="000000"/>
                </a:highlight>
                <a:uLnTx/>
                <a:uFillTx/>
                <a:latin typeface="Poppins" panose="00000500000000000000" pitchFamily="2" charset="0"/>
                <a:ea typeface="+mn-ea"/>
                <a:cs typeface="Poppins" panose="00000500000000000000" pitchFamily="2" charset="0"/>
              </a:rPr>
              <a:t>Meghji</a:t>
            </a:r>
            <a:r>
              <a:rPr kumimoji="0" lang="en-GB" sz="1800" b="1" i="0" u="none" strike="noStrike" kern="1200" cap="none" spc="0" normalizeH="0" baseline="0" noProof="0">
                <a:ln>
                  <a:noFill/>
                </a:ln>
                <a:solidFill>
                  <a:prstClr val="white"/>
                </a:solidFill>
                <a:effectLst/>
                <a:highlight>
                  <a:srgbClr val="000000"/>
                </a:highlight>
                <a:uLnTx/>
                <a:uFillTx/>
                <a:latin typeface="Poppins" panose="00000500000000000000" pitchFamily="2" charset="0"/>
                <a:ea typeface="+mn-ea"/>
                <a:cs typeface="Poppins" panose="00000500000000000000" pitchFamily="2" charset="0"/>
              </a:rPr>
              <a:t> VP Sports</a:t>
            </a:r>
          </a:p>
        </p:txBody>
      </p:sp>
      <p:sp>
        <p:nvSpPr>
          <p:cNvPr id="12" name="TextBox 11">
            <a:extLst>
              <a:ext uri="{FF2B5EF4-FFF2-40B4-BE49-F238E27FC236}">
                <a16:creationId xmlns:a16="http://schemas.microsoft.com/office/drawing/2014/main" id="{58B57E66-082C-DD3E-3032-8848AFB99AD5}"/>
              </a:ext>
            </a:extLst>
          </p:cNvPr>
          <p:cNvSpPr txBox="1"/>
          <p:nvPr/>
        </p:nvSpPr>
        <p:spPr>
          <a:xfrm>
            <a:off x="7331320" y="591300"/>
            <a:ext cx="3218754" cy="92333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highlight>
                  <a:srgbClr val="000000"/>
                </a:highlight>
                <a:uLnTx/>
                <a:uFillTx/>
                <a:latin typeface="Poppins"/>
                <a:ea typeface="+mn-ea"/>
                <a:cs typeface="Poppins"/>
              </a:rPr>
              <a:t>Harri Paget</a:t>
            </a: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highlight>
                  <a:srgbClr val="000000"/>
                </a:highlight>
                <a:uLnTx/>
                <a:uFillTx/>
                <a:latin typeface="Poppins"/>
                <a:ea typeface="+mn-ea"/>
                <a:cs typeface="Poppins"/>
              </a:rPr>
              <a:t> VP Welfare and Campaigns</a:t>
            </a: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TextBox 13">
            <a:extLst>
              <a:ext uri="{FF2B5EF4-FFF2-40B4-BE49-F238E27FC236}">
                <a16:creationId xmlns:a16="http://schemas.microsoft.com/office/drawing/2014/main" id="{3703D656-10FE-5955-ACAB-2E33CF2FA4AA}"/>
              </a:ext>
            </a:extLst>
          </p:cNvPr>
          <p:cNvSpPr txBox="1"/>
          <p:nvPr/>
        </p:nvSpPr>
        <p:spPr>
          <a:xfrm>
            <a:off x="3031940" y="1035358"/>
            <a:ext cx="3218754" cy="64633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highlight>
                  <a:srgbClr val="000000"/>
                </a:highlight>
                <a:uLnTx/>
                <a:uFillTx/>
                <a:latin typeface="Poppins"/>
                <a:ea typeface="+mn-ea"/>
                <a:cs typeface="Poppins"/>
              </a:rPr>
              <a:t>Adam Skryzmowski </a:t>
            </a:r>
            <a:endParaRPr kumimoji="0" lang="en-US" sz="1800" b="0" i="0" u="none" strike="noStrike" kern="1200" cap="none" spc="0" normalizeH="0" baseline="0" noProof="0">
              <a:ln>
                <a:noFill/>
              </a:ln>
              <a:solidFill>
                <a:prstClr val="white"/>
              </a:solidFill>
              <a:effectLst/>
              <a:uLnTx/>
              <a:uFillTx/>
              <a:latin typeface="Poppins"/>
              <a:ea typeface="+mn-ea"/>
              <a:cs typeface="Poppi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highlight>
                  <a:srgbClr val="000000"/>
                </a:highlight>
                <a:uLnTx/>
                <a:uFillTx/>
                <a:latin typeface="Poppins"/>
                <a:ea typeface="+mn-ea"/>
                <a:cs typeface="Poppins"/>
              </a:rPr>
              <a:t>VP Societies</a:t>
            </a:r>
            <a:endParaRPr kumimoji="0" lang="en-GB" sz="1800" b="0" i="0" u="none" strike="noStrike" kern="1200" cap="none" spc="0" normalizeH="0" baseline="0" noProof="0">
              <a:ln>
                <a:noFill/>
              </a:ln>
              <a:solidFill>
                <a:prstClr val="white"/>
              </a:solidFill>
              <a:effectLst/>
              <a:uLnTx/>
              <a:uFillTx/>
              <a:latin typeface="Poppins"/>
              <a:ea typeface="+mn-ea"/>
              <a:cs typeface="Poppins"/>
            </a:endParaRPr>
          </a:p>
        </p:txBody>
      </p:sp>
      <p:sp>
        <p:nvSpPr>
          <p:cNvPr id="16" name="TextBox 15">
            <a:extLst>
              <a:ext uri="{FF2B5EF4-FFF2-40B4-BE49-F238E27FC236}">
                <a16:creationId xmlns:a16="http://schemas.microsoft.com/office/drawing/2014/main" id="{7415489F-B9CA-D2E8-8083-8B7180EE4B7D}"/>
              </a:ext>
            </a:extLst>
          </p:cNvPr>
          <p:cNvSpPr txBox="1"/>
          <p:nvPr/>
        </p:nvSpPr>
        <p:spPr>
          <a:xfrm>
            <a:off x="673425" y="1481471"/>
            <a:ext cx="2358515" cy="64633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highlight>
                  <a:srgbClr val="000000"/>
                </a:highlight>
                <a:uLnTx/>
                <a:uFillTx/>
                <a:latin typeface="Poppins"/>
                <a:ea typeface="+mn-ea"/>
                <a:cs typeface="Poppins"/>
              </a:rPr>
              <a:t>Raj Hacker </a:t>
            </a:r>
            <a:endParaRPr kumimoji="0" lang="en-US" sz="1800" b="0" i="0" u="none" strike="noStrike" kern="1200" cap="none" spc="0" normalizeH="0" baseline="0" noProof="0">
              <a:ln>
                <a:noFill/>
              </a:ln>
              <a:solidFill>
                <a:prstClr val="white"/>
              </a:solidFill>
              <a:effectLst/>
              <a:uLnTx/>
              <a:uFillTx/>
              <a:latin typeface="Poppins"/>
              <a:ea typeface="+mn-ea"/>
              <a:cs typeface="Poppi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highlight>
                  <a:srgbClr val="000000"/>
                </a:highlight>
                <a:uLnTx/>
                <a:uFillTx/>
                <a:latin typeface="Poppins"/>
                <a:ea typeface="+mn-ea"/>
                <a:cs typeface="Poppins"/>
              </a:rPr>
              <a:t>VP Education</a:t>
            </a:r>
            <a:endParaRPr kumimoji="0" lang="en-GB" sz="1800" b="0" i="0" u="none" strike="noStrike" kern="1200" cap="none" spc="0" normalizeH="0" baseline="0" noProof="0">
              <a:ln>
                <a:noFill/>
              </a:ln>
              <a:solidFill>
                <a:prstClr val="white"/>
              </a:solidFill>
              <a:effectLst/>
              <a:uLnTx/>
              <a:uFillTx/>
              <a:latin typeface="Poppins"/>
              <a:ea typeface="+mn-ea"/>
              <a:cs typeface="Poppins"/>
            </a:endParaRPr>
          </a:p>
        </p:txBody>
      </p:sp>
      <p:sp>
        <p:nvSpPr>
          <p:cNvPr id="17" name="Arrow: Right 16">
            <a:extLst>
              <a:ext uri="{FF2B5EF4-FFF2-40B4-BE49-F238E27FC236}">
                <a16:creationId xmlns:a16="http://schemas.microsoft.com/office/drawing/2014/main" id="{682EE05B-A150-2F48-A536-5B58C9161ECF}"/>
              </a:ext>
            </a:extLst>
          </p:cNvPr>
          <p:cNvSpPr/>
          <p:nvPr/>
        </p:nvSpPr>
        <p:spPr>
          <a:xfrm rot="252090">
            <a:off x="2545237" y="1771102"/>
            <a:ext cx="1341376" cy="26395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9" name="Arrow: Right 18">
            <a:extLst>
              <a:ext uri="{FF2B5EF4-FFF2-40B4-BE49-F238E27FC236}">
                <a16:creationId xmlns:a16="http://schemas.microsoft.com/office/drawing/2014/main" id="{85A96978-9AB3-79F1-07D5-C32D98CC7453}"/>
              </a:ext>
            </a:extLst>
          </p:cNvPr>
          <p:cNvSpPr/>
          <p:nvPr/>
        </p:nvSpPr>
        <p:spPr>
          <a:xfrm rot="19325585">
            <a:off x="2070297" y="3658056"/>
            <a:ext cx="1341376" cy="26395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Arrow: Right 20">
            <a:extLst>
              <a:ext uri="{FF2B5EF4-FFF2-40B4-BE49-F238E27FC236}">
                <a16:creationId xmlns:a16="http://schemas.microsoft.com/office/drawing/2014/main" id="{6A4A8846-BBBA-8775-9A82-2491E2744101}"/>
              </a:ext>
            </a:extLst>
          </p:cNvPr>
          <p:cNvSpPr/>
          <p:nvPr/>
        </p:nvSpPr>
        <p:spPr>
          <a:xfrm rot="16795102">
            <a:off x="4841885" y="5044640"/>
            <a:ext cx="1341376" cy="26395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Arrow: Right 22">
            <a:extLst>
              <a:ext uri="{FF2B5EF4-FFF2-40B4-BE49-F238E27FC236}">
                <a16:creationId xmlns:a16="http://schemas.microsoft.com/office/drawing/2014/main" id="{7E85ABEF-BFDF-B30B-4746-353295B55EAC}"/>
              </a:ext>
            </a:extLst>
          </p:cNvPr>
          <p:cNvSpPr/>
          <p:nvPr/>
        </p:nvSpPr>
        <p:spPr>
          <a:xfrm rot="15137125">
            <a:off x="6871700" y="4772845"/>
            <a:ext cx="1341376" cy="26395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Arrow: Right 24">
            <a:extLst>
              <a:ext uri="{FF2B5EF4-FFF2-40B4-BE49-F238E27FC236}">
                <a16:creationId xmlns:a16="http://schemas.microsoft.com/office/drawing/2014/main" id="{981EB3C5-52C8-9429-A429-68071FC93588}"/>
              </a:ext>
            </a:extLst>
          </p:cNvPr>
          <p:cNvSpPr/>
          <p:nvPr/>
        </p:nvSpPr>
        <p:spPr>
          <a:xfrm rot="15005636">
            <a:off x="8170066" y="4098262"/>
            <a:ext cx="1341376" cy="26395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Arrow: Right 26">
            <a:extLst>
              <a:ext uri="{FF2B5EF4-FFF2-40B4-BE49-F238E27FC236}">
                <a16:creationId xmlns:a16="http://schemas.microsoft.com/office/drawing/2014/main" id="{4982D58C-6D8C-A640-346F-C967864AA815}"/>
              </a:ext>
            </a:extLst>
          </p:cNvPr>
          <p:cNvSpPr/>
          <p:nvPr/>
        </p:nvSpPr>
        <p:spPr>
          <a:xfrm rot="8289968">
            <a:off x="7199265" y="1659067"/>
            <a:ext cx="795193" cy="26395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Arrow: Right 28">
            <a:extLst>
              <a:ext uri="{FF2B5EF4-FFF2-40B4-BE49-F238E27FC236}">
                <a16:creationId xmlns:a16="http://schemas.microsoft.com/office/drawing/2014/main" id="{CE3C79BF-A6CC-62D2-20A5-4A5CAD2D4992}"/>
              </a:ext>
            </a:extLst>
          </p:cNvPr>
          <p:cNvSpPr/>
          <p:nvPr/>
        </p:nvSpPr>
        <p:spPr>
          <a:xfrm rot="3446264">
            <a:off x="4532624" y="1535723"/>
            <a:ext cx="572684" cy="26395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987296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20"/>
          <p:cNvSpPr txBox="1"/>
          <p:nvPr/>
        </p:nvSpPr>
        <p:spPr>
          <a:xfrm>
            <a:off x="584269" y="528030"/>
            <a:ext cx="11180779" cy="683224"/>
          </a:xfrm>
          <a:prstGeom prst="rect">
            <a:avLst/>
          </a:prstGeom>
          <a:noFill/>
          <a:ln>
            <a:noFill/>
          </a:ln>
        </p:spPr>
        <p:txBody>
          <a:bodyPr spcFirstLastPara="1" wrap="square" lIns="91433" tIns="45700" rIns="91433" bIns="45700" anchor="t" anchorCtr="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 sz="3200" b="1" i="0" u="none" strike="noStrike" kern="1200" cap="none" spc="0" normalizeH="0" baseline="0" noProof="0">
                <a:ln>
                  <a:noFill/>
                </a:ln>
                <a:solidFill>
                  <a:srgbClr val="E54487"/>
                </a:solidFill>
                <a:effectLst/>
                <a:uLnTx/>
                <a:uFillTx/>
                <a:latin typeface="Poppins SemiBold"/>
                <a:ea typeface="+mn-ea"/>
                <a:cs typeface="Poppins SemiBold"/>
                <a:sym typeface="Poppins SemiBold"/>
              </a:rPr>
              <a:t>What is the WSU Advice Centre?</a:t>
            </a:r>
            <a:endParaRPr kumimoji="0" sz="2133"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3" name="Picture 2">
            <a:extLst>
              <a:ext uri="{FF2B5EF4-FFF2-40B4-BE49-F238E27FC236}">
                <a16:creationId xmlns:a16="http://schemas.microsoft.com/office/drawing/2014/main" id="{79ED9681-5EB5-0200-95A8-4455E5BB759E}"/>
              </a:ext>
            </a:extLst>
          </p:cNvPr>
          <p:cNvPicPr>
            <a:picLocks noChangeAspect="1"/>
          </p:cNvPicPr>
          <p:nvPr/>
        </p:nvPicPr>
        <p:blipFill>
          <a:blip r:embed="rId3"/>
          <a:stretch>
            <a:fillRect/>
          </a:stretch>
        </p:blipFill>
        <p:spPr>
          <a:xfrm>
            <a:off x="8190190" y="1855146"/>
            <a:ext cx="3362794" cy="3324689"/>
          </a:xfrm>
          <a:prstGeom prst="rect">
            <a:avLst/>
          </a:prstGeom>
        </p:spPr>
      </p:pic>
      <p:sp>
        <p:nvSpPr>
          <p:cNvPr id="4" name="Subtitle 2">
            <a:extLst>
              <a:ext uri="{FF2B5EF4-FFF2-40B4-BE49-F238E27FC236}">
                <a16:creationId xmlns:a16="http://schemas.microsoft.com/office/drawing/2014/main" id="{BB1BCAE6-159A-C038-1746-A717A5CC4771}"/>
              </a:ext>
            </a:extLst>
          </p:cNvPr>
          <p:cNvSpPr txBox="1">
            <a:spLocks/>
          </p:cNvSpPr>
          <p:nvPr/>
        </p:nvSpPr>
        <p:spPr>
          <a:xfrm>
            <a:off x="447058" y="1855146"/>
            <a:ext cx="9858696" cy="3875926"/>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1" i="0" u="none" strike="noStrike" kern="1200" cap="none" spc="0" normalizeH="0" baseline="0" noProof="0">
                <a:ln>
                  <a:noFill/>
                </a:ln>
                <a:solidFill>
                  <a:srgbClr val="5C5D61"/>
                </a:solidFill>
                <a:effectLst/>
                <a:uLnTx/>
                <a:uFillTx/>
                <a:latin typeface="Arial" panose="020B0604020202020204" pitchFamily="34" charset="0"/>
                <a:ea typeface="+mn-ea"/>
                <a:cs typeface="Arial" panose="020B0604020202020204" pitchFamily="34" charset="0"/>
              </a:rPr>
              <a:t>Independent advice, support &amp; representation</a:t>
            </a:r>
          </a:p>
          <a:p>
            <a:pPr marL="1257300" marR="0" lvl="2" indent="-342900" algn="l" defTabSz="914400" rtl="0" eaLnBrk="1" fontAlgn="auto" latinLnBrk="0" hangingPunct="1">
              <a:lnSpc>
                <a:spcPct val="100000"/>
              </a:lnSpc>
              <a:spcBef>
                <a:spcPts val="500"/>
              </a:spcBef>
              <a:spcAft>
                <a:spcPts val="0"/>
              </a:spcAft>
              <a:buClrTx/>
              <a:buSzTx/>
              <a:buFont typeface="Wingdings" panose="05000000000000000000" pitchFamily="2" charset="2"/>
              <a:buChar char="Ø"/>
              <a:tabLst/>
              <a:defRPr/>
            </a:pPr>
            <a:r>
              <a:rPr kumimoji="0" lang="en-US" sz="2000" b="1" i="0" u="none" strike="noStrike" kern="1200" cap="none" spc="0" normalizeH="0" baseline="0" noProof="0">
                <a:ln/>
                <a:solidFill>
                  <a:srgbClr val="E8E8E8">
                    <a:lumMod val="50000"/>
                  </a:srgbClr>
                </a:solidFill>
                <a:effectLst/>
                <a:uLnTx/>
                <a:uFillTx/>
                <a:latin typeface="Aptos" panose="02110004020202020204"/>
                <a:ea typeface="Segoe UI Emoji" panose="020B0502040204020203" pitchFamily="34" charset="0"/>
                <a:cs typeface="Arial" panose="020B0604020202020204" pitchFamily="34" charset="0"/>
              </a:rPr>
              <a:t>Free</a:t>
            </a:r>
          </a:p>
          <a:p>
            <a:pPr marL="1257300" marR="0" lvl="2" indent="-342900" algn="l" defTabSz="914400" rtl="0" eaLnBrk="1" fontAlgn="auto" latinLnBrk="0" hangingPunct="1">
              <a:lnSpc>
                <a:spcPct val="100000"/>
              </a:lnSpc>
              <a:spcBef>
                <a:spcPts val="500"/>
              </a:spcBef>
              <a:spcAft>
                <a:spcPts val="0"/>
              </a:spcAft>
              <a:buClrTx/>
              <a:buSzTx/>
              <a:buFont typeface="Wingdings" panose="05000000000000000000" pitchFamily="2" charset="2"/>
              <a:buChar char="Ø"/>
              <a:tabLst/>
              <a:defRPr/>
            </a:pPr>
            <a:r>
              <a:rPr kumimoji="0" lang="en-US" sz="2000" b="1" i="0" u="none" strike="noStrike" kern="1200" cap="none" spc="0" normalizeH="0" baseline="0" noProof="0">
                <a:ln/>
                <a:solidFill>
                  <a:srgbClr val="E8E8E8">
                    <a:lumMod val="50000"/>
                  </a:srgbClr>
                </a:solidFill>
                <a:effectLst/>
                <a:uLnTx/>
                <a:uFillTx/>
                <a:latin typeface="Aptos" panose="02110004020202020204"/>
                <a:ea typeface="Segoe UI Emoji" panose="020B0502040204020203" pitchFamily="34" charset="0"/>
                <a:cs typeface="Arial" panose="020B0604020202020204" pitchFamily="34" charset="0"/>
              </a:rPr>
              <a:t>Impartial</a:t>
            </a:r>
          </a:p>
          <a:p>
            <a:pPr marL="1257300" marR="0" lvl="2" indent="-342900" algn="l" defTabSz="914400" rtl="0" eaLnBrk="1" fontAlgn="auto" latinLnBrk="0" hangingPunct="1">
              <a:lnSpc>
                <a:spcPct val="100000"/>
              </a:lnSpc>
              <a:spcBef>
                <a:spcPts val="500"/>
              </a:spcBef>
              <a:spcAft>
                <a:spcPts val="0"/>
              </a:spcAft>
              <a:buClrTx/>
              <a:buSzTx/>
              <a:buFont typeface="Wingdings" panose="05000000000000000000" pitchFamily="2" charset="2"/>
              <a:buChar char="Ø"/>
              <a:tabLst/>
              <a:defRPr/>
            </a:pPr>
            <a:r>
              <a:rPr kumimoji="0" lang="en-US" sz="2000" b="1" i="0" u="none" strike="noStrike" kern="1200" cap="none" spc="0" normalizeH="0" baseline="0" noProof="0">
                <a:ln/>
                <a:solidFill>
                  <a:srgbClr val="E8E8E8">
                    <a:lumMod val="50000"/>
                  </a:srgbClr>
                </a:solidFill>
                <a:effectLst/>
                <a:uLnTx/>
                <a:uFillTx/>
                <a:latin typeface="Aptos" panose="02110004020202020204"/>
                <a:ea typeface="Segoe UI Emoji" panose="020B0502040204020203" pitchFamily="34" charset="0"/>
                <a:cs typeface="Arial" panose="020B0604020202020204" pitchFamily="34" charset="0"/>
              </a:rPr>
              <a:t>Confidential</a:t>
            </a:r>
          </a:p>
          <a:p>
            <a:pPr marL="1257300" marR="0" lvl="2" indent="-342900" algn="l" defTabSz="914400" rtl="0" eaLnBrk="1" fontAlgn="auto" latinLnBrk="0" hangingPunct="1">
              <a:lnSpc>
                <a:spcPct val="100000"/>
              </a:lnSpc>
              <a:spcBef>
                <a:spcPts val="500"/>
              </a:spcBef>
              <a:spcAft>
                <a:spcPts val="0"/>
              </a:spcAft>
              <a:buClrTx/>
              <a:buSzTx/>
              <a:buFont typeface="Wingdings" panose="05000000000000000000" pitchFamily="2" charset="2"/>
              <a:buChar char="Ø"/>
              <a:tabLst/>
              <a:defRPr/>
            </a:pPr>
            <a:r>
              <a:rPr kumimoji="0" lang="en-US" sz="2000" b="1" i="0" u="none" strike="noStrike" kern="1200" cap="none" spc="0" normalizeH="0" baseline="0" noProof="0">
                <a:ln/>
                <a:solidFill>
                  <a:srgbClr val="E8E8E8">
                    <a:lumMod val="50000"/>
                  </a:srgbClr>
                </a:solidFill>
                <a:effectLst/>
                <a:uLnTx/>
                <a:uFillTx/>
                <a:latin typeface="Aptos" panose="02110004020202020204"/>
                <a:ea typeface="Segoe UI Emoji" panose="020B0502040204020203" pitchFamily="34" charset="0"/>
                <a:cs typeface="Arial" panose="020B0604020202020204" pitchFamily="34" charset="0"/>
              </a:rPr>
              <a:t>Non-judgmental</a:t>
            </a:r>
          </a:p>
          <a:p>
            <a:pPr marL="1257300" marR="0" lvl="2" indent="-342900" algn="l" defTabSz="914400" rtl="0" eaLnBrk="1" fontAlgn="auto" latinLnBrk="0" hangingPunct="1">
              <a:lnSpc>
                <a:spcPct val="100000"/>
              </a:lnSpc>
              <a:spcBef>
                <a:spcPts val="500"/>
              </a:spcBef>
              <a:spcAft>
                <a:spcPts val="0"/>
              </a:spcAft>
              <a:buClrTx/>
              <a:buSzTx/>
              <a:buFont typeface="Wingdings" panose="05000000000000000000" pitchFamily="2" charset="2"/>
              <a:buChar char="Ø"/>
              <a:tabLst/>
              <a:defRPr/>
            </a:pPr>
            <a:r>
              <a:rPr kumimoji="0" lang="en-US" sz="2000" b="1" i="0" u="none" strike="noStrike" kern="1200" cap="none" spc="0" normalizeH="0" baseline="0" noProof="0">
                <a:ln/>
                <a:solidFill>
                  <a:srgbClr val="E8E8E8">
                    <a:lumMod val="50000"/>
                  </a:srgbClr>
                </a:solidFill>
                <a:effectLst/>
                <a:uLnTx/>
                <a:uFillTx/>
                <a:latin typeface="Arial" panose="020B0604020202020204" pitchFamily="34" charset="0"/>
                <a:ea typeface="Segoe UI Emoji" panose="020B0502040204020203" pitchFamily="34" charset="0"/>
                <a:cs typeface="Arial" panose="020B0604020202020204" pitchFamily="34" charset="0"/>
              </a:rPr>
              <a:t>Professional</a:t>
            </a:r>
          </a:p>
          <a:p>
            <a:pPr marL="1257300" marR="0" lvl="2" indent="-342900" algn="l" defTabSz="914400" rtl="0" eaLnBrk="1" fontAlgn="auto" latinLnBrk="0" hangingPunct="1">
              <a:lnSpc>
                <a:spcPct val="100000"/>
              </a:lnSpc>
              <a:spcBef>
                <a:spcPts val="500"/>
              </a:spcBef>
              <a:spcAft>
                <a:spcPts val="0"/>
              </a:spcAft>
              <a:buClrTx/>
              <a:buSzTx/>
              <a:buFont typeface="Wingdings" panose="05000000000000000000" pitchFamily="2" charset="2"/>
              <a:buChar char="Ø"/>
              <a:tabLst/>
              <a:defRPr/>
            </a:pPr>
            <a:endParaRPr kumimoji="0" lang="en-US" sz="2000" b="1" i="0" u="none" strike="noStrike" kern="1200" cap="none" spc="0" normalizeH="0" baseline="0" noProof="0">
              <a:ln/>
              <a:solidFill>
                <a:srgbClr val="FFFF00"/>
              </a:solidFill>
              <a:effectLst/>
              <a:uLnTx/>
              <a:uFillTx/>
              <a:latin typeface="Arial" panose="020B0604020202020204" pitchFamily="34" charset="0"/>
              <a:ea typeface="Segoe UI Emoji" panose="020B0502040204020203" pitchFamily="34" charset="0"/>
              <a:cs typeface="Arial" panose="020B0604020202020204" pitchFamily="34" charset="0"/>
            </a:endParaRP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2600" b="1" i="0" u="none" strike="noStrike" kern="1200" cap="none" spc="0" normalizeH="0" baseline="0" noProof="0">
                <a:ln/>
                <a:solidFill>
                  <a:srgbClr val="E8E8E8">
                    <a:lumMod val="50000"/>
                  </a:srgbClr>
                </a:solidFill>
                <a:effectLst/>
                <a:uLnTx/>
                <a:uFillTx/>
                <a:latin typeface="Arial" panose="020B0604020202020204" pitchFamily="34" charset="0"/>
                <a:ea typeface="Segoe UI Emoji" panose="020B0502040204020203" pitchFamily="34" charset="0"/>
                <a:cs typeface="Arial" panose="020B0604020202020204" pitchFamily="34" charset="0"/>
              </a:rPr>
              <a:t>Information &amp; empowerment service </a:t>
            </a:r>
          </a:p>
          <a:p>
            <a:pPr marL="1257300" marR="0" lvl="2" indent="-342900" algn="l" defTabSz="914400" rtl="0" eaLnBrk="1" fontAlgn="auto" latinLnBrk="0" hangingPunct="1">
              <a:lnSpc>
                <a:spcPct val="100000"/>
              </a:lnSpc>
              <a:spcBef>
                <a:spcPts val="500"/>
              </a:spcBef>
              <a:spcAft>
                <a:spcPts val="0"/>
              </a:spcAft>
              <a:buClrTx/>
              <a:buSzTx/>
              <a:buFont typeface="Wingdings" panose="05000000000000000000" pitchFamily="2" charset="2"/>
              <a:buChar char="Ø"/>
              <a:tabLst/>
              <a:defRPr/>
            </a:pPr>
            <a:r>
              <a:rPr kumimoji="0" lang="en-US" sz="1800" b="1" i="0" u="none" strike="noStrike" kern="1200" cap="none" spc="0" normalizeH="0" baseline="0" noProof="0">
                <a:ln/>
                <a:solidFill>
                  <a:srgbClr val="E8E8E8">
                    <a:lumMod val="50000"/>
                  </a:srgbClr>
                </a:solidFill>
                <a:effectLst/>
                <a:uLnTx/>
                <a:uFillTx/>
                <a:latin typeface="Arial" panose="020B0604020202020204" pitchFamily="34" charset="0"/>
                <a:ea typeface="Segoe UI Emoji" panose="020B0502040204020203" pitchFamily="34" charset="0"/>
                <a:cs typeface="Arial" panose="020B0604020202020204" pitchFamily="34" charset="0"/>
              </a:rPr>
              <a:t>Empower clients to make an informed choice </a:t>
            </a:r>
          </a:p>
          <a:p>
            <a:pPr marL="1257300" marR="0" lvl="2" indent="-342900" algn="l" defTabSz="914400" rtl="0" eaLnBrk="1" fontAlgn="auto" latinLnBrk="0" hangingPunct="1">
              <a:lnSpc>
                <a:spcPct val="100000"/>
              </a:lnSpc>
              <a:spcBef>
                <a:spcPts val="500"/>
              </a:spcBef>
              <a:spcAft>
                <a:spcPts val="0"/>
              </a:spcAft>
              <a:buClrTx/>
              <a:buSzTx/>
              <a:buFont typeface="Wingdings" panose="05000000000000000000" pitchFamily="2" charset="2"/>
              <a:buChar char="Ø"/>
              <a:tabLst/>
              <a:defRPr/>
            </a:pPr>
            <a:r>
              <a:rPr kumimoji="0" lang="en-US" sz="1800" b="1" i="0" u="none" strike="noStrike" kern="1200" cap="none" spc="0" normalizeH="0" baseline="0" noProof="0">
                <a:ln/>
                <a:solidFill>
                  <a:srgbClr val="E8E8E8">
                    <a:lumMod val="50000"/>
                  </a:srgbClr>
                </a:solidFill>
                <a:effectLst/>
                <a:uLnTx/>
                <a:uFillTx/>
                <a:latin typeface="Arial" panose="020B0604020202020204" pitchFamily="34" charset="0"/>
                <a:ea typeface="Segoe UI Emoji" panose="020B0502040204020203" pitchFamily="34" charset="0"/>
                <a:cs typeface="Arial" panose="020B0604020202020204" pitchFamily="34" charset="0"/>
              </a:rPr>
              <a:t>Act in best interests of clients </a:t>
            </a:r>
            <a:endParaRPr kumimoji="0" lang="en-US" sz="1800" b="1" i="0" u="none" strike="noStrike" kern="1200" cap="none" spc="0" normalizeH="0" baseline="0" noProof="0">
              <a:ln/>
              <a:solidFill>
                <a:srgbClr val="FFFF00"/>
              </a:solidFill>
              <a:effectLst/>
              <a:uLnTx/>
              <a:uFillTx/>
              <a:latin typeface="Arial" panose="020B0604020202020204" pitchFamily="34" charset="0"/>
              <a:ea typeface="Segoe UI Emoji" panose="020B0502040204020203" pitchFamily="34" charset="0"/>
              <a:cs typeface="Arial" panose="020B0604020202020204" pitchFamily="34" charset="0"/>
            </a:endParaRPr>
          </a:p>
          <a:p>
            <a:pPr marL="1371600" marR="0" lvl="3"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en-GB" sz="1600" b="0" i="0" u="none" strike="noStrike" kern="1200" cap="none" spc="0" normalizeH="0" baseline="0" noProof="0">
              <a:ln>
                <a:noFill/>
              </a:ln>
              <a:solidFill>
                <a:srgbClr val="5C5D61"/>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907052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71">
          <a:extLst>
            <a:ext uri="{FF2B5EF4-FFF2-40B4-BE49-F238E27FC236}">
              <a16:creationId xmlns:a16="http://schemas.microsoft.com/office/drawing/2014/main" id="{F269D98F-81CE-5DB3-ADED-DC7973846138}"/>
            </a:ext>
          </a:extLst>
        </p:cNvPr>
        <p:cNvGrpSpPr/>
        <p:nvPr/>
      </p:nvGrpSpPr>
      <p:grpSpPr>
        <a:xfrm>
          <a:off x="0" y="0"/>
          <a:ext cx="0" cy="0"/>
          <a:chOff x="0" y="0"/>
          <a:chExt cx="0" cy="0"/>
        </a:xfrm>
      </p:grpSpPr>
      <p:sp>
        <p:nvSpPr>
          <p:cNvPr id="72" name="Google Shape;72;p20">
            <a:extLst>
              <a:ext uri="{FF2B5EF4-FFF2-40B4-BE49-F238E27FC236}">
                <a16:creationId xmlns:a16="http://schemas.microsoft.com/office/drawing/2014/main" id="{2B749700-1F7C-5983-7263-84B0C900BFD5}"/>
              </a:ext>
            </a:extLst>
          </p:cNvPr>
          <p:cNvSpPr txBox="1"/>
          <p:nvPr/>
        </p:nvSpPr>
        <p:spPr>
          <a:xfrm>
            <a:off x="584269" y="528030"/>
            <a:ext cx="11180779" cy="683224"/>
          </a:xfrm>
          <a:prstGeom prst="rect">
            <a:avLst/>
          </a:prstGeom>
          <a:noFill/>
          <a:ln>
            <a:noFill/>
          </a:ln>
        </p:spPr>
        <p:txBody>
          <a:bodyPr spcFirstLastPara="1" wrap="square" lIns="91433" tIns="45700" rIns="91433" bIns="45700" anchor="t" anchorCtr="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 sz="3200" b="1" i="0" u="none" strike="noStrike" kern="1200" cap="none" spc="0" normalizeH="0" baseline="0" noProof="0">
                <a:ln>
                  <a:noFill/>
                </a:ln>
                <a:solidFill>
                  <a:srgbClr val="E54487"/>
                </a:solidFill>
                <a:effectLst/>
                <a:uLnTx/>
                <a:uFillTx/>
                <a:latin typeface="Poppins SemiBold"/>
                <a:ea typeface="+mn-ea"/>
                <a:cs typeface="Poppins SemiBold"/>
                <a:sym typeface="Poppins SemiBold"/>
              </a:rPr>
              <a:t>How can I get in touch?</a:t>
            </a:r>
            <a:endParaRPr kumimoji="0" sz="2133"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3" name="Picture 2">
            <a:extLst>
              <a:ext uri="{FF2B5EF4-FFF2-40B4-BE49-F238E27FC236}">
                <a16:creationId xmlns:a16="http://schemas.microsoft.com/office/drawing/2014/main" id="{C0D4D0C2-6993-83E1-B407-3060D605DAA3}"/>
              </a:ext>
            </a:extLst>
          </p:cNvPr>
          <p:cNvPicPr>
            <a:picLocks noChangeAspect="1"/>
          </p:cNvPicPr>
          <p:nvPr/>
        </p:nvPicPr>
        <p:blipFill>
          <a:blip r:embed="rId3"/>
          <a:stretch>
            <a:fillRect/>
          </a:stretch>
        </p:blipFill>
        <p:spPr>
          <a:xfrm>
            <a:off x="8190190" y="1855146"/>
            <a:ext cx="3362794" cy="3324689"/>
          </a:xfrm>
          <a:prstGeom prst="rect">
            <a:avLst/>
          </a:prstGeom>
        </p:spPr>
      </p:pic>
      <p:sp>
        <p:nvSpPr>
          <p:cNvPr id="4" name="Subtitle 2">
            <a:extLst>
              <a:ext uri="{FF2B5EF4-FFF2-40B4-BE49-F238E27FC236}">
                <a16:creationId xmlns:a16="http://schemas.microsoft.com/office/drawing/2014/main" id="{C2A1C1E1-38C6-DDE4-92B3-F9A6AFE3823F}"/>
              </a:ext>
            </a:extLst>
          </p:cNvPr>
          <p:cNvSpPr txBox="1">
            <a:spLocks/>
          </p:cNvSpPr>
          <p:nvPr/>
        </p:nvSpPr>
        <p:spPr>
          <a:xfrm>
            <a:off x="447058" y="1855146"/>
            <a:ext cx="9858696" cy="3875926"/>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371600" marR="0" lvl="3"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en-GB" sz="1600" b="0" i="0" u="none" strike="noStrike" kern="1200" cap="none" spc="0" normalizeH="0" baseline="0" noProof="0">
              <a:ln>
                <a:noFill/>
              </a:ln>
              <a:solidFill>
                <a:srgbClr val="5C5D61"/>
              </a:solidFill>
              <a:effectLst/>
              <a:uLnTx/>
              <a:uFillTx/>
              <a:latin typeface="Arial" panose="020B0604020202020204" pitchFamily="34" charset="0"/>
              <a:ea typeface="+mn-ea"/>
              <a:cs typeface="Arial" panose="020B0604020202020204" pitchFamily="34" charset="0"/>
            </a:endParaRPr>
          </a:p>
        </p:txBody>
      </p:sp>
      <p:sp>
        <p:nvSpPr>
          <p:cNvPr id="5" name="Subtitle 2">
            <a:extLst>
              <a:ext uri="{FF2B5EF4-FFF2-40B4-BE49-F238E27FC236}">
                <a16:creationId xmlns:a16="http://schemas.microsoft.com/office/drawing/2014/main" id="{F8A32943-BDCD-700E-652A-04FB05594B0C}"/>
              </a:ext>
            </a:extLst>
          </p:cNvPr>
          <p:cNvSpPr txBox="1">
            <a:spLocks/>
          </p:cNvSpPr>
          <p:nvPr/>
        </p:nvSpPr>
        <p:spPr>
          <a:xfrm>
            <a:off x="584269" y="1855146"/>
            <a:ext cx="9858696" cy="3875926"/>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srgbClr val="E8E8E8">
                    <a:lumMod val="50000"/>
                  </a:srgbClr>
                </a:solidFill>
                <a:effectLst/>
                <a:uLnTx/>
                <a:uFillTx/>
                <a:latin typeface="Aptos" panose="02110004020202020204"/>
                <a:ea typeface="+mn-ea"/>
                <a:cs typeface="+mn-cs"/>
              </a:rPr>
              <a:t>Enquiry Form – 2 working days response time</a:t>
            </a:r>
          </a:p>
          <a:p>
            <a:pPr marL="800100" marR="0" lvl="1"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E8E8E8">
                    <a:lumMod val="50000"/>
                  </a:srgbClr>
                </a:solidFill>
                <a:effectLst/>
                <a:uLnTx/>
                <a:uFillTx/>
                <a:latin typeface="Aptos" panose="02110004020202020204"/>
                <a:ea typeface="+mn-ea"/>
                <a:cs typeface="+mn-cs"/>
              </a:rPr>
              <a:t>https://www.warwicksu.com/help-support/contact/</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srgbClr val="E8E8E8">
                  <a:lumMod val="50000"/>
                </a:srgbClr>
              </a:solidFill>
              <a:effectLst/>
              <a:uLnTx/>
              <a:uFillTx/>
              <a:latin typeface="Aptos" panose="02110004020202020204"/>
              <a:ea typeface="+mn-ea"/>
              <a:cs typeface="+mn-cs"/>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5C5D61"/>
              </a:solidFill>
              <a:effectLst/>
              <a:uLnTx/>
              <a:uFillTx/>
              <a:latin typeface="Arial" panose="020B060402020202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9A126752-9546-DCF5-B15F-6E6FE50A3F29}"/>
              </a:ext>
            </a:extLst>
          </p:cNvPr>
          <p:cNvPicPr>
            <a:picLocks noChangeAspect="1"/>
          </p:cNvPicPr>
          <p:nvPr/>
        </p:nvPicPr>
        <p:blipFill>
          <a:blip r:embed="rId4"/>
          <a:stretch>
            <a:fillRect/>
          </a:stretch>
        </p:blipFill>
        <p:spPr>
          <a:xfrm>
            <a:off x="875071" y="3241712"/>
            <a:ext cx="6803923" cy="2367035"/>
          </a:xfrm>
          <a:prstGeom prst="rect">
            <a:avLst/>
          </a:prstGeom>
        </p:spPr>
      </p:pic>
    </p:spTree>
    <p:extLst>
      <p:ext uri="{BB962C8B-B14F-4D97-AF65-F5344CB8AC3E}">
        <p14:creationId xmlns:p14="http://schemas.microsoft.com/office/powerpoint/2010/main" val="36398322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4CD7E-8532-E063-34E7-8BD2A72B4A2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113CD72-9F1D-98C6-38A7-BA676FE17DAF}"/>
              </a:ext>
            </a:extLst>
          </p:cNvPr>
          <p:cNvSpPr txBox="1"/>
          <p:nvPr/>
        </p:nvSpPr>
        <p:spPr>
          <a:xfrm>
            <a:off x="505611" y="461923"/>
            <a:ext cx="11180778" cy="72019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3600" b="1" i="0" u="none" strike="noStrike" kern="1200" cap="none" spc="0" normalizeH="0" baseline="0" noProof="0">
                <a:ln>
                  <a:noFill/>
                </a:ln>
                <a:solidFill>
                  <a:srgbClr val="E54487"/>
                </a:solidFill>
                <a:effectLst/>
                <a:uLnTx/>
                <a:uFillTx/>
                <a:latin typeface="Poppins SemiBold" pitchFamily="2" charset="77"/>
                <a:ea typeface="+mn-ea"/>
                <a:cs typeface="Poppins SemiBold" pitchFamily="2" charset="77"/>
              </a:rPr>
              <a:t>How can you get involved?</a:t>
            </a:r>
            <a:endParaRPr kumimoji="0" lang="en-US" sz="1600" b="0" i="0" u="none" strike="noStrike" kern="1200" cap="none" spc="0" normalizeH="0" baseline="0" noProof="0">
              <a:ln>
                <a:noFill/>
              </a:ln>
              <a:solidFill>
                <a:prstClr val="black"/>
              </a:solidFill>
              <a:effectLst/>
              <a:uLnTx/>
              <a:uFillTx/>
              <a:latin typeface="Poppins" pitchFamily="2" charset="77"/>
              <a:ea typeface="+mn-ea"/>
              <a:cs typeface="Poppins" pitchFamily="2" charset="77"/>
            </a:endParaRPr>
          </a:p>
        </p:txBody>
      </p:sp>
      <p:sp>
        <p:nvSpPr>
          <p:cNvPr id="9" name="TextBox 8">
            <a:extLst>
              <a:ext uri="{FF2B5EF4-FFF2-40B4-BE49-F238E27FC236}">
                <a16:creationId xmlns:a16="http://schemas.microsoft.com/office/drawing/2014/main" id="{670E1114-F408-14FB-9B41-D4ECB185FB23}"/>
              </a:ext>
            </a:extLst>
          </p:cNvPr>
          <p:cNvSpPr txBox="1"/>
          <p:nvPr/>
        </p:nvSpPr>
        <p:spPr>
          <a:xfrm>
            <a:off x="1049184" y="3258178"/>
            <a:ext cx="1932789" cy="510909"/>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Poppins SemiBold" pitchFamily="2" charset="77"/>
                <a:ea typeface="+mn-ea"/>
                <a:cs typeface="Poppins SemiBold" pitchFamily="2" charset="77"/>
              </a:rPr>
              <a:t>Jobs </a:t>
            </a:r>
            <a:endParaRPr kumimoji="0" lang="en-US" sz="2400" b="0" i="0" u="none" strike="noStrike" kern="1200" cap="none" spc="0" normalizeH="0" baseline="0" noProof="0">
              <a:ln>
                <a:noFill/>
              </a:ln>
              <a:solidFill>
                <a:prstClr val="black"/>
              </a:solidFill>
              <a:effectLst/>
              <a:uLnTx/>
              <a:uFillTx/>
              <a:latin typeface="Poppins" pitchFamily="2" charset="77"/>
              <a:ea typeface="+mn-ea"/>
              <a:cs typeface="Poppins" pitchFamily="2" charset="77"/>
            </a:endParaRPr>
          </a:p>
        </p:txBody>
      </p:sp>
      <p:sp>
        <p:nvSpPr>
          <p:cNvPr id="10" name="TextBox 9">
            <a:extLst>
              <a:ext uri="{FF2B5EF4-FFF2-40B4-BE49-F238E27FC236}">
                <a16:creationId xmlns:a16="http://schemas.microsoft.com/office/drawing/2014/main" id="{A840A0D1-B1FC-896F-CCC3-2C8F917290BF}"/>
              </a:ext>
            </a:extLst>
          </p:cNvPr>
          <p:cNvSpPr txBox="1"/>
          <p:nvPr/>
        </p:nvSpPr>
        <p:spPr>
          <a:xfrm>
            <a:off x="3450621" y="3258178"/>
            <a:ext cx="1932789" cy="95410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Poppins SemiBold" pitchFamily="2" charset="77"/>
                <a:ea typeface="+mn-ea"/>
                <a:cs typeface="Poppins SemiBold" pitchFamily="2" charset="77"/>
              </a:rPr>
              <a:t>Our Elections </a:t>
            </a:r>
            <a:endParaRPr kumimoji="0" lang="en-US" sz="2400" b="0" i="0" u="none" strike="noStrike" kern="1200" cap="none" spc="0" normalizeH="0" baseline="0" noProof="0">
              <a:ln>
                <a:noFill/>
              </a:ln>
              <a:solidFill>
                <a:prstClr val="black"/>
              </a:solidFill>
              <a:effectLst/>
              <a:uLnTx/>
              <a:uFillTx/>
              <a:latin typeface="Poppins" pitchFamily="2" charset="77"/>
              <a:ea typeface="+mn-ea"/>
              <a:cs typeface="Poppins" pitchFamily="2" charset="77"/>
            </a:endParaRPr>
          </a:p>
        </p:txBody>
      </p:sp>
      <p:sp>
        <p:nvSpPr>
          <p:cNvPr id="11" name="TextBox 10">
            <a:extLst>
              <a:ext uri="{FF2B5EF4-FFF2-40B4-BE49-F238E27FC236}">
                <a16:creationId xmlns:a16="http://schemas.microsoft.com/office/drawing/2014/main" id="{681CDC07-CB10-28B8-38F0-933DDA78C536}"/>
              </a:ext>
            </a:extLst>
          </p:cNvPr>
          <p:cNvSpPr txBox="1"/>
          <p:nvPr/>
        </p:nvSpPr>
        <p:spPr>
          <a:xfrm>
            <a:off x="8961700" y="3232346"/>
            <a:ext cx="2083666" cy="95410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Poppins SemiBold" pitchFamily="2" charset="77"/>
                <a:ea typeface="+mn-ea"/>
                <a:cs typeface="Poppins SemiBold" pitchFamily="2" charset="77"/>
              </a:rPr>
              <a:t>Our Campaigns</a:t>
            </a:r>
            <a:endParaRPr kumimoji="0" lang="en-US" sz="2400" b="0" i="0" u="none" strike="noStrike" kern="1200" cap="none" spc="0" normalizeH="0" baseline="0" noProof="0">
              <a:ln>
                <a:noFill/>
              </a:ln>
              <a:solidFill>
                <a:prstClr val="black"/>
              </a:solidFill>
              <a:effectLst/>
              <a:uLnTx/>
              <a:uFillTx/>
              <a:latin typeface="Poppins" pitchFamily="2" charset="77"/>
              <a:ea typeface="+mn-ea"/>
              <a:cs typeface="Poppins" pitchFamily="2" charset="77"/>
            </a:endParaRPr>
          </a:p>
        </p:txBody>
      </p:sp>
      <p:pic>
        <p:nvPicPr>
          <p:cNvPr id="12" name="Graphic 11" descr="Lecturer with solid fill">
            <a:extLst>
              <a:ext uri="{FF2B5EF4-FFF2-40B4-BE49-F238E27FC236}">
                <a16:creationId xmlns:a16="http://schemas.microsoft.com/office/drawing/2014/main" id="{AC16FB06-94D9-6B70-A6EF-3D8913E6CBC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705219" y="1811379"/>
            <a:ext cx="1423594" cy="1423594"/>
          </a:xfrm>
          <a:prstGeom prst="rect">
            <a:avLst/>
          </a:prstGeom>
        </p:spPr>
      </p:pic>
      <p:pic>
        <p:nvPicPr>
          <p:cNvPr id="14" name="Graphic 13" descr="Cycle with people outline">
            <a:extLst>
              <a:ext uri="{FF2B5EF4-FFF2-40B4-BE49-F238E27FC236}">
                <a16:creationId xmlns:a16="http://schemas.microsoft.com/office/drawing/2014/main" id="{9E42E478-5768-F670-853A-30D80211B4E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094511" y="1608031"/>
            <a:ext cx="1818045" cy="1818045"/>
          </a:xfrm>
          <a:prstGeom prst="rect">
            <a:avLst/>
          </a:prstGeom>
        </p:spPr>
      </p:pic>
      <p:pic>
        <p:nvPicPr>
          <p:cNvPr id="16" name="Picture 15">
            <a:extLst>
              <a:ext uri="{FF2B5EF4-FFF2-40B4-BE49-F238E27FC236}">
                <a16:creationId xmlns:a16="http://schemas.microsoft.com/office/drawing/2014/main" id="{6B061F6D-4CB2-90B3-86EB-E72554FF83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371" y="4476290"/>
            <a:ext cx="2110725" cy="2110725"/>
          </a:xfrm>
          <a:prstGeom prst="rect">
            <a:avLst/>
          </a:prstGeom>
        </p:spPr>
      </p:pic>
      <p:pic>
        <p:nvPicPr>
          <p:cNvPr id="18" name="Picture 17">
            <a:extLst>
              <a:ext uri="{FF2B5EF4-FFF2-40B4-BE49-F238E27FC236}">
                <a16:creationId xmlns:a16="http://schemas.microsoft.com/office/drawing/2014/main" id="{B99AB2C5-776B-D53A-430B-179C0025B9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71389" y="4729053"/>
            <a:ext cx="1562100" cy="1562100"/>
          </a:xfrm>
          <a:prstGeom prst="rect">
            <a:avLst/>
          </a:prstGeom>
        </p:spPr>
      </p:pic>
      <p:pic>
        <p:nvPicPr>
          <p:cNvPr id="20" name="Picture 19">
            <a:extLst>
              <a:ext uri="{FF2B5EF4-FFF2-40B4-BE49-F238E27FC236}">
                <a16:creationId xmlns:a16="http://schemas.microsoft.com/office/drawing/2014/main" id="{21FB8C19-E2F3-CD21-FD65-0C754508734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46283" y="4665715"/>
            <a:ext cx="1714500" cy="1714500"/>
          </a:xfrm>
          <a:prstGeom prst="rect">
            <a:avLst/>
          </a:prstGeom>
        </p:spPr>
      </p:pic>
      <p:pic>
        <p:nvPicPr>
          <p:cNvPr id="3" name="Graphic 2" descr="Work from home desk with solid fill">
            <a:extLst>
              <a:ext uri="{FF2B5EF4-FFF2-40B4-BE49-F238E27FC236}">
                <a16:creationId xmlns:a16="http://schemas.microsoft.com/office/drawing/2014/main" id="{41ED80C9-B809-770B-373A-C3C42CA9DE6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312190" y="1809427"/>
            <a:ext cx="1418094" cy="1405179"/>
          </a:xfrm>
          <a:prstGeom prst="rect">
            <a:avLst/>
          </a:prstGeom>
        </p:spPr>
      </p:pic>
      <p:pic>
        <p:nvPicPr>
          <p:cNvPr id="4" name="Graphic 3" descr="Users with solid fill">
            <a:extLst>
              <a:ext uri="{FF2B5EF4-FFF2-40B4-BE49-F238E27FC236}">
                <a16:creationId xmlns:a16="http://schemas.microsoft.com/office/drawing/2014/main" id="{10ADD241-B41D-F932-E194-D046F5DF435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413715" y="1615697"/>
            <a:ext cx="1934705" cy="1805553"/>
          </a:xfrm>
          <a:prstGeom prst="rect">
            <a:avLst/>
          </a:prstGeom>
        </p:spPr>
      </p:pic>
      <p:sp>
        <p:nvSpPr>
          <p:cNvPr id="6" name="TextBox 5">
            <a:extLst>
              <a:ext uri="{FF2B5EF4-FFF2-40B4-BE49-F238E27FC236}">
                <a16:creationId xmlns:a16="http://schemas.microsoft.com/office/drawing/2014/main" id="{E8AEA306-3A95-E383-20E5-88FF80E35AE6}"/>
              </a:ext>
            </a:extLst>
          </p:cNvPr>
          <p:cNvSpPr txBox="1"/>
          <p:nvPr/>
        </p:nvSpPr>
        <p:spPr>
          <a:xfrm>
            <a:off x="6408213" y="3077363"/>
            <a:ext cx="1932789" cy="1397306"/>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Poppins SemiBold"/>
                <a:ea typeface="+mn-ea"/>
                <a:cs typeface="Poppins SemiBold"/>
              </a:rPr>
              <a:t>Our Clubs and Societies</a:t>
            </a:r>
          </a:p>
        </p:txBody>
      </p:sp>
      <p:pic>
        <p:nvPicPr>
          <p:cNvPr id="7" name="Picture 6" descr="A qr code on a white background&#10;&#10;AI-generated content may be incorrect.">
            <a:extLst>
              <a:ext uri="{FF2B5EF4-FFF2-40B4-BE49-F238E27FC236}">
                <a16:creationId xmlns:a16="http://schemas.microsoft.com/office/drawing/2014/main" id="{CD0DDE76-7754-D8CD-9D0D-5FD381F49024}"/>
              </a:ext>
            </a:extLst>
          </p:cNvPr>
          <p:cNvPicPr>
            <a:picLocks noChangeAspect="1"/>
          </p:cNvPicPr>
          <p:nvPr/>
        </p:nvPicPr>
        <p:blipFill>
          <a:blip r:embed="rId9"/>
          <a:stretch>
            <a:fillRect/>
          </a:stretch>
        </p:blipFill>
        <p:spPr>
          <a:xfrm>
            <a:off x="6606475" y="4740221"/>
            <a:ext cx="1562100" cy="1562100"/>
          </a:xfrm>
          <a:prstGeom prst="rect">
            <a:avLst/>
          </a:prstGeom>
        </p:spPr>
      </p:pic>
    </p:spTree>
    <p:extLst>
      <p:ext uri="{BB962C8B-B14F-4D97-AF65-F5344CB8AC3E}">
        <p14:creationId xmlns:p14="http://schemas.microsoft.com/office/powerpoint/2010/main" val="19260675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220D9-379C-ADF6-2D5A-9FF8DBB0A9E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F367375-0BD1-5E26-4952-CDC2D1270974}"/>
              </a:ext>
            </a:extLst>
          </p:cNvPr>
          <p:cNvSpPr txBox="1"/>
          <p:nvPr/>
        </p:nvSpPr>
        <p:spPr>
          <a:xfrm>
            <a:off x="505611" y="461923"/>
            <a:ext cx="11180778" cy="72019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3600" b="1" i="0" u="none" strike="noStrike" kern="1200" cap="none" spc="0" normalizeH="0" baseline="0" noProof="0">
                <a:ln>
                  <a:noFill/>
                </a:ln>
                <a:solidFill>
                  <a:srgbClr val="E54487"/>
                </a:solidFill>
                <a:effectLst/>
                <a:uLnTx/>
                <a:uFillTx/>
                <a:latin typeface="Poppins SemiBold"/>
                <a:ea typeface="+mn-ea"/>
                <a:cs typeface="Poppins SemiBold"/>
              </a:rPr>
              <a:t>What's on this term?</a:t>
            </a:r>
          </a:p>
        </p:txBody>
      </p:sp>
      <p:graphicFrame>
        <p:nvGraphicFramePr>
          <p:cNvPr id="3" name="Table 2">
            <a:extLst>
              <a:ext uri="{FF2B5EF4-FFF2-40B4-BE49-F238E27FC236}">
                <a16:creationId xmlns:a16="http://schemas.microsoft.com/office/drawing/2014/main" id="{B941E602-D3F0-6AFC-5109-413F1475423D}"/>
              </a:ext>
            </a:extLst>
          </p:cNvPr>
          <p:cNvGraphicFramePr>
            <a:graphicFrameLocks noGrp="1"/>
          </p:cNvGraphicFramePr>
          <p:nvPr/>
        </p:nvGraphicFramePr>
        <p:xfrm>
          <a:off x="511215" y="1716911"/>
          <a:ext cx="11307102" cy="4078398"/>
        </p:xfrm>
        <a:graphic>
          <a:graphicData uri="http://schemas.openxmlformats.org/drawingml/2006/table">
            <a:tbl>
              <a:tblPr firstRow="1" bandRow="1">
                <a:tableStyleId>{5C22544A-7EE6-4342-B048-85BDC9FD1C3A}</a:tableStyleId>
              </a:tblPr>
              <a:tblGrid>
                <a:gridCol w="3769034">
                  <a:extLst>
                    <a:ext uri="{9D8B030D-6E8A-4147-A177-3AD203B41FA5}">
                      <a16:colId xmlns:a16="http://schemas.microsoft.com/office/drawing/2014/main" val="1708337668"/>
                    </a:ext>
                  </a:extLst>
                </a:gridCol>
                <a:gridCol w="3769034">
                  <a:extLst>
                    <a:ext uri="{9D8B030D-6E8A-4147-A177-3AD203B41FA5}">
                      <a16:colId xmlns:a16="http://schemas.microsoft.com/office/drawing/2014/main" val="1284521970"/>
                    </a:ext>
                  </a:extLst>
                </a:gridCol>
                <a:gridCol w="3769034">
                  <a:extLst>
                    <a:ext uri="{9D8B030D-6E8A-4147-A177-3AD203B41FA5}">
                      <a16:colId xmlns:a16="http://schemas.microsoft.com/office/drawing/2014/main" val="3720973162"/>
                    </a:ext>
                  </a:extLst>
                </a:gridCol>
              </a:tblGrid>
              <a:tr h="679733">
                <a:tc>
                  <a:txBody>
                    <a:bodyPr/>
                    <a:lstStyle/>
                    <a:p>
                      <a:pPr algn="ctr"/>
                      <a:r>
                        <a:rPr lang="en-GB" sz="2400"/>
                        <a:t>What?</a:t>
                      </a:r>
                    </a:p>
                  </a:txBody>
                  <a:tcPr anchor="ctr">
                    <a:solidFill>
                      <a:srgbClr val="DC4A87"/>
                    </a:solidFill>
                  </a:tcPr>
                </a:tc>
                <a:tc>
                  <a:txBody>
                    <a:bodyPr/>
                    <a:lstStyle/>
                    <a:p>
                      <a:pPr algn="ctr"/>
                      <a:r>
                        <a:rPr lang="en-GB" sz="2400"/>
                        <a:t>Where?</a:t>
                      </a:r>
                    </a:p>
                  </a:txBody>
                  <a:tcPr anchor="ctr">
                    <a:solidFill>
                      <a:srgbClr val="DC4A87"/>
                    </a:solidFill>
                  </a:tcPr>
                </a:tc>
                <a:tc>
                  <a:txBody>
                    <a:bodyPr/>
                    <a:lstStyle/>
                    <a:p>
                      <a:pPr algn="ctr"/>
                      <a:r>
                        <a:rPr lang="en-GB" sz="2400"/>
                        <a:t>When?</a:t>
                      </a:r>
                    </a:p>
                  </a:txBody>
                  <a:tcPr anchor="ctr">
                    <a:solidFill>
                      <a:srgbClr val="DC4A87"/>
                    </a:solidFill>
                  </a:tcPr>
                </a:tc>
                <a:extLst>
                  <a:ext uri="{0D108BD9-81ED-4DB2-BD59-A6C34878D82A}">
                    <a16:rowId xmlns:a16="http://schemas.microsoft.com/office/drawing/2014/main" val="2183524967"/>
                  </a:ext>
                </a:extLst>
              </a:tr>
              <a:tr h="679733">
                <a:tc>
                  <a:txBody>
                    <a:bodyPr/>
                    <a:lstStyle/>
                    <a:p>
                      <a:r>
                        <a:rPr lang="en-GB"/>
                        <a:t>Postgraduate Meet &amp; Greet</a:t>
                      </a:r>
                    </a:p>
                  </a:txBody>
                  <a:tcPr/>
                </a:tc>
                <a:tc>
                  <a:txBody>
                    <a:bodyPr/>
                    <a:lstStyle/>
                    <a:p>
                      <a:r>
                        <a:rPr lang="en-GB"/>
                        <a:t>Kevin Gately Room, SU North</a:t>
                      </a:r>
                    </a:p>
                  </a:txBody>
                  <a:tcPr/>
                </a:tc>
                <a:tc>
                  <a:txBody>
                    <a:bodyPr/>
                    <a:lstStyle/>
                    <a:p>
                      <a:r>
                        <a:rPr lang="en-GB"/>
                        <a:t>October 1st, 11am</a:t>
                      </a:r>
                    </a:p>
                  </a:txBody>
                  <a:tcPr/>
                </a:tc>
                <a:extLst>
                  <a:ext uri="{0D108BD9-81ED-4DB2-BD59-A6C34878D82A}">
                    <a16:rowId xmlns:a16="http://schemas.microsoft.com/office/drawing/2014/main" val="3718016738"/>
                  </a:ext>
                </a:extLst>
              </a:tr>
              <a:tr h="679733">
                <a:tc>
                  <a:txBody>
                    <a:bodyPr/>
                    <a:lstStyle/>
                    <a:p>
                      <a:r>
                        <a:rPr lang="en-GB" b="1"/>
                        <a:t>Postgraduate Intro to the SU</a:t>
                      </a:r>
                    </a:p>
                  </a:txBody>
                  <a:tcPr/>
                </a:tc>
                <a:tc>
                  <a:txBody>
                    <a:bodyPr/>
                    <a:lstStyle/>
                    <a:p>
                      <a:r>
                        <a:rPr lang="en-GB" b="1"/>
                        <a:t>The Graduate, The Dirty Duck</a:t>
                      </a:r>
                    </a:p>
                  </a:txBody>
                  <a:tcPr/>
                </a:tc>
                <a:tc>
                  <a:txBody>
                    <a:bodyPr/>
                    <a:lstStyle/>
                    <a:p>
                      <a:r>
                        <a:rPr lang="en-GB" b="1"/>
                        <a:t>October 9th, 5pm</a:t>
                      </a:r>
                    </a:p>
                  </a:txBody>
                  <a:tcPr/>
                </a:tc>
                <a:extLst>
                  <a:ext uri="{0D108BD9-81ED-4DB2-BD59-A6C34878D82A}">
                    <a16:rowId xmlns:a16="http://schemas.microsoft.com/office/drawing/2014/main" val="3085308150"/>
                  </a:ext>
                </a:extLst>
              </a:tr>
              <a:tr h="679733">
                <a:tc>
                  <a:txBody>
                    <a:bodyPr/>
                    <a:lstStyle/>
                    <a:p>
                      <a:r>
                        <a:rPr lang="en-GB"/>
                        <a:t>PG Town Hall</a:t>
                      </a:r>
                    </a:p>
                  </a:txBody>
                  <a:tcPr/>
                </a:tc>
                <a:tc>
                  <a:txBody>
                    <a:bodyPr/>
                    <a:lstStyle/>
                    <a:p>
                      <a:r>
                        <a:rPr lang="en-GB"/>
                        <a:t>Kevin Gately Room, SU North</a:t>
                      </a:r>
                    </a:p>
                  </a:txBody>
                  <a:tcPr/>
                </a:tc>
                <a:tc>
                  <a:txBody>
                    <a:bodyPr/>
                    <a:lstStyle/>
                    <a:p>
                      <a:r>
                        <a:rPr lang="en-GB"/>
                        <a:t>October 15th, 4pm</a:t>
                      </a:r>
                    </a:p>
                  </a:txBody>
                  <a:tcPr/>
                </a:tc>
                <a:extLst>
                  <a:ext uri="{0D108BD9-81ED-4DB2-BD59-A6C34878D82A}">
                    <a16:rowId xmlns:a16="http://schemas.microsoft.com/office/drawing/2014/main" val="2861355104"/>
                  </a:ext>
                </a:extLst>
              </a:tr>
              <a:tr h="679733">
                <a:tc>
                  <a:txBody>
                    <a:bodyPr/>
                    <a:lstStyle/>
                    <a:p>
                      <a:r>
                        <a:rPr lang="en-GB"/>
                        <a:t>PG Town Hall with PG Forum</a:t>
                      </a:r>
                    </a:p>
                  </a:txBody>
                  <a:tcPr/>
                </a:tc>
                <a:tc>
                  <a:txBody>
                    <a:bodyPr/>
                    <a:lstStyle/>
                    <a:p>
                      <a:r>
                        <a:rPr lang="en-GB"/>
                        <a:t>Kevin Gately Room, SU North</a:t>
                      </a:r>
                    </a:p>
                  </a:txBody>
                  <a:tcPr/>
                </a:tc>
                <a:tc>
                  <a:txBody>
                    <a:bodyPr/>
                    <a:lstStyle/>
                    <a:p>
                      <a:r>
                        <a:rPr lang="en-GB"/>
                        <a:t>October 29th, 4pm</a:t>
                      </a:r>
                    </a:p>
                  </a:txBody>
                  <a:tcPr/>
                </a:tc>
                <a:extLst>
                  <a:ext uri="{0D108BD9-81ED-4DB2-BD59-A6C34878D82A}">
                    <a16:rowId xmlns:a16="http://schemas.microsoft.com/office/drawing/2014/main" val="1932014315"/>
                  </a:ext>
                </a:extLst>
              </a:tr>
              <a:tr h="679733">
                <a:tc>
                  <a:txBody>
                    <a:bodyPr/>
                    <a:lstStyle/>
                    <a:p>
                      <a:r>
                        <a:rPr lang="en-GB"/>
                        <a:t>PG Town Hall x Warwick Estates</a:t>
                      </a:r>
                    </a:p>
                  </a:txBody>
                  <a:tcPr/>
                </a:tc>
                <a:tc>
                  <a:txBody>
                    <a:bodyPr/>
                    <a:lstStyle/>
                    <a:p>
                      <a:r>
                        <a:rPr lang="en-GB"/>
                        <a:t>A0.41, Warwick Medical School</a:t>
                      </a:r>
                    </a:p>
                  </a:txBody>
                  <a:tcPr/>
                </a:tc>
                <a:tc>
                  <a:txBody>
                    <a:bodyPr/>
                    <a:lstStyle/>
                    <a:p>
                      <a:r>
                        <a:rPr lang="en-GB"/>
                        <a:t>November 25th, 4pm</a:t>
                      </a:r>
                    </a:p>
                  </a:txBody>
                  <a:tcPr/>
                </a:tc>
                <a:extLst>
                  <a:ext uri="{0D108BD9-81ED-4DB2-BD59-A6C34878D82A}">
                    <a16:rowId xmlns:a16="http://schemas.microsoft.com/office/drawing/2014/main" val="2538912993"/>
                  </a:ext>
                </a:extLst>
              </a:tr>
            </a:tbl>
          </a:graphicData>
        </a:graphic>
      </p:graphicFrame>
    </p:spTree>
    <p:extLst>
      <p:ext uri="{BB962C8B-B14F-4D97-AF65-F5344CB8AC3E}">
        <p14:creationId xmlns:p14="http://schemas.microsoft.com/office/powerpoint/2010/main" val="41620058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B1841-D830-C14C-8D35-E7566BAD3DE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69B349C-5BAB-2320-5F85-AE091CE74FAC}"/>
              </a:ext>
            </a:extLst>
          </p:cNvPr>
          <p:cNvSpPr txBox="1"/>
          <p:nvPr/>
        </p:nvSpPr>
        <p:spPr>
          <a:xfrm>
            <a:off x="505611" y="461923"/>
            <a:ext cx="11180778" cy="72019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3600" b="1" i="0" u="none" strike="noStrike" kern="1200" cap="none" spc="0" normalizeH="0" baseline="0" noProof="0">
                <a:ln>
                  <a:noFill/>
                </a:ln>
                <a:solidFill>
                  <a:srgbClr val="E54487"/>
                </a:solidFill>
                <a:effectLst/>
                <a:uLnTx/>
                <a:uFillTx/>
                <a:latin typeface="Poppins SemiBold"/>
                <a:ea typeface="+mn-ea"/>
                <a:cs typeface="Poppins SemiBold"/>
              </a:rPr>
              <a:t>How </a:t>
            </a:r>
            <a:r>
              <a:rPr kumimoji="0" lang="en-US" sz="3600" b="1" i="0" u="none" strike="noStrike" kern="1200" cap="none" spc="0" normalizeH="0" baseline="0" noProof="0">
                <a:ln>
                  <a:noFill/>
                </a:ln>
                <a:solidFill>
                  <a:srgbClr val="DC4A87"/>
                </a:solidFill>
                <a:effectLst/>
                <a:uLnTx/>
                <a:uFillTx/>
                <a:latin typeface="Poppins SemiBold"/>
                <a:ea typeface="+mn-ea"/>
                <a:cs typeface="Poppins SemiBold"/>
              </a:rPr>
              <a:t>can</a:t>
            </a:r>
            <a:r>
              <a:rPr kumimoji="0" lang="en-US" sz="3600" b="1" i="0" u="none" strike="noStrike" kern="1200" cap="none" spc="0" normalizeH="0" baseline="0" noProof="0">
                <a:ln>
                  <a:noFill/>
                </a:ln>
                <a:solidFill>
                  <a:srgbClr val="E54487"/>
                </a:solidFill>
                <a:effectLst/>
                <a:uLnTx/>
                <a:uFillTx/>
                <a:latin typeface="Poppins SemiBold"/>
                <a:ea typeface="+mn-ea"/>
                <a:cs typeface="Poppins SemiBold"/>
              </a:rPr>
              <a:t> you reach us? </a:t>
            </a:r>
            <a:endParaRPr kumimoji="0" lang="en-US" sz="1600" b="0" i="0" u="none" strike="noStrike" kern="1200" cap="none" spc="0" normalizeH="0" baseline="0" noProof="0">
              <a:ln>
                <a:noFill/>
              </a:ln>
              <a:solidFill>
                <a:prstClr val="black"/>
              </a:solidFill>
              <a:effectLst/>
              <a:uLnTx/>
              <a:uFillTx/>
              <a:latin typeface="Poppins SemiBold"/>
              <a:ea typeface="+mn-ea"/>
              <a:cs typeface="Poppins SemiBold"/>
            </a:endParaRPr>
          </a:p>
        </p:txBody>
      </p:sp>
      <p:pic>
        <p:nvPicPr>
          <p:cNvPr id="6" name="Graphic 5" descr="Email with solid fill">
            <a:extLst>
              <a:ext uri="{FF2B5EF4-FFF2-40B4-BE49-F238E27FC236}">
                <a16:creationId xmlns:a16="http://schemas.microsoft.com/office/drawing/2014/main" id="{5624C2E0-6DBB-C6D2-1D48-8C125DA519B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90874" y="1812968"/>
            <a:ext cx="2972161" cy="3023822"/>
          </a:xfrm>
          <a:prstGeom prst="rect">
            <a:avLst/>
          </a:prstGeom>
        </p:spPr>
      </p:pic>
      <p:sp>
        <p:nvSpPr>
          <p:cNvPr id="10" name="TextBox 9">
            <a:extLst>
              <a:ext uri="{FF2B5EF4-FFF2-40B4-BE49-F238E27FC236}">
                <a16:creationId xmlns:a16="http://schemas.microsoft.com/office/drawing/2014/main" id="{CBDED029-254F-F1AE-2717-A53CAA206AF6}"/>
              </a:ext>
            </a:extLst>
          </p:cNvPr>
          <p:cNvSpPr txBox="1"/>
          <p:nvPr/>
        </p:nvSpPr>
        <p:spPr>
          <a:xfrm>
            <a:off x="381644" y="5064623"/>
            <a:ext cx="2984155" cy="510909"/>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Poppins SemiBold"/>
                <a:ea typeface="+mn-ea"/>
                <a:cs typeface="Poppins SemiBold"/>
              </a:rPr>
              <a:t>Our Email</a:t>
            </a:r>
            <a:endParaRPr kumimoji="0" lang="en-US" sz="1600" b="0" i="0" u="none" strike="noStrike" kern="1200" cap="none" spc="0" normalizeH="0" baseline="0" noProof="0">
              <a:ln>
                <a:noFill/>
              </a:ln>
              <a:solidFill>
                <a:prstClr val="black"/>
              </a:solidFill>
              <a:effectLst/>
              <a:uLnTx/>
              <a:uFillTx/>
              <a:latin typeface="Poppins" pitchFamily="2" charset="77"/>
              <a:ea typeface="+mn-ea"/>
              <a:cs typeface="Poppins" pitchFamily="2" charset="77"/>
            </a:endParaRPr>
          </a:p>
        </p:txBody>
      </p:sp>
      <p:sp>
        <p:nvSpPr>
          <p:cNvPr id="11" name="TextBox 10">
            <a:extLst>
              <a:ext uri="{FF2B5EF4-FFF2-40B4-BE49-F238E27FC236}">
                <a16:creationId xmlns:a16="http://schemas.microsoft.com/office/drawing/2014/main" id="{97F71EB8-5AB2-642B-7764-D5CB687078C3}"/>
              </a:ext>
            </a:extLst>
          </p:cNvPr>
          <p:cNvSpPr txBox="1"/>
          <p:nvPr/>
        </p:nvSpPr>
        <p:spPr>
          <a:xfrm>
            <a:off x="8964866" y="4853482"/>
            <a:ext cx="1932789" cy="95410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Poppins SemiBold"/>
                <a:ea typeface="+mn-ea"/>
                <a:cs typeface="Poppins SemiBold"/>
              </a:rPr>
              <a:t>Our Website</a:t>
            </a:r>
          </a:p>
        </p:txBody>
      </p:sp>
      <p:pic>
        <p:nvPicPr>
          <p:cNvPr id="3" name="Graphic 2" descr="Web design with solid fill">
            <a:extLst>
              <a:ext uri="{FF2B5EF4-FFF2-40B4-BE49-F238E27FC236}">
                <a16:creationId xmlns:a16="http://schemas.microsoft.com/office/drawing/2014/main" id="{67008314-9886-667F-C881-1E1CB28AD57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95528" y="1721235"/>
            <a:ext cx="3484534" cy="3600772"/>
          </a:xfrm>
          <a:prstGeom prst="rect">
            <a:avLst/>
          </a:prstGeom>
        </p:spPr>
      </p:pic>
      <p:pic>
        <p:nvPicPr>
          <p:cNvPr id="4" name="Graphic 3" descr="Modern architecture with solid fill">
            <a:extLst>
              <a:ext uri="{FF2B5EF4-FFF2-40B4-BE49-F238E27FC236}">
                <a16:creationId xmlns:a16="http://schemas.microsoft.com/office/drawing/2014/main" id="{2FD4118E-8802-7DAB-A257-3DBF8C9232E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61543" y="1984828"/>
            <a:ext cx="2830285" cy="2895599"/>
          </a:xfrm>
          <a:prstGeom prst="rect">
            <a:avLst/>
          </a:prstGeom>
        </p:spPr>
      </p:pic>
      <p:sp>
        <p:nvSpPr>
          <p:cNvPr id="5" name="TextBox 4">
            <a:extLst>
              <a:ext uri="{FF2B5EF4-FFF2-40B4-BE49-F238E27FC236}">
                <a16:creationId xmlns:a16="http://schemas.microsoft.com/office/drawing/2014/main" id="{4EE75B95-5CC6-04C8-B644-9962749DBE39}"/>
              </a:ext>
            </a:extLst>
          </p:cNvPr>
          <p:cNvSpPr txBox="1"/>
          <p:nvPr/>
        </p:nvSpPr>
        <p:spPr>
          <a:xfrm>
            <a:off x="4806523" y="4882511"/>
            <a:ext cx="1932789" cy="95410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Poppins SemiBold"/>
                <a:ea typeface="+mn-ea"/>
                <a:cs typeface="Poppins SemiBold"/>
              </a:rPr>
              <a:t>Our Building</a:t>
            </a:r>
          </a:p>
        </p:txBody>
      </p:sp>
      <p:sp>
        <p:nvSpPr>
          <p:cNvPr id="8" name="TextBox 7">
            <a:extLst>
              <a:ext uri="{FF2B5EF4-FFF2-40B4-BE49-F238E27FC236}">
                <a16:creationId xmlns:a16="http://schemas.microsoft.com/office/drawing/2014/main" id="{3C5DE936-4F2B-FC87-CEC0-C04A2C13C855}"/>
              </a:ext>
            </a:extLst>
          </p:cNvPr>
          <p:cNvSpPr txBox="1"/>
          <p:nvPr/>
        </p:nvSpPr>
        <p:spPr>
          <a:xfrm>
            <a:off x="103" y="5635394"/>
            <a:ext cx="422600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DC4A87"/>
                </a:solidFill>
                <a:effectLst/>
                <a:uLnTx/>
                <a:uFillTx/>
                <a:latin typeface="Poppins"/>
                <a:ea typeface="+mn-ea"/>
                <a:cs typeface="Poppins"/>
              </a:rPr>
              <a:t>postgrads@warwicksu.com</a:t>
            </a:r>
            <a:endParaRPr kumimoji="0" lang="en-US" sz="2000" b="1" i="0" u="none" strike="noStrike" kern="1200" cap="none" spc="0" normalizeH="0" baseline="0" noProof="0">
              <a:ln>
                <a:noFill/>
              </a:ln>
              <a:solidFill>
                <a:srgbClr val="DC4A87"/>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707530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D55F3-2311-3AB1-5772-33182471BFCD}"/>
            </a:ext>
          </a:extLst>
        </p:cNvPr>
        <p:cNvGrpSpPr/>
        <p:nvPr/>
      </p:nvGrpSpPr>
      <p:grpSpPr>
        <a:xfrm>
          <a:off x="0" y="0"/>
          <a:ext cx="0" cy="0"/>
          <a:chOff x="0" y="0"/>
          <a:chExt cx="0" cy="0"/>
        </a:xfrm>
      </p:grpSpPr>
      <p:pic>
        <p:nvPicPr>
          <p:cNvPr id="6" name="Picture Placeholder 5" descr="A person standing in front of a mirror&#10;&#10;AI-generated content may be incorrect.">
            <a:extLst>
              <a:ext uri="{FF2B5EF4-FFF2-40B4-BE49-F238E27FC236}">
                <a16:creationId xmlns:a16="http://schemas.microsoft.com/office/drawing/2014/main" id="{F79B59B1-63C2-383A-D10D-ACC30BD4C826}"/>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a:xfrm>
            <a:off x="20" y="10"/>
            <a:ext cx="12191980" cy="3445190"/>
          </a:xfrm>
          <a:noFill/>
        </p:spPr>
      </p:pic>
      <p:sp>
        <p:nvSpPr>
          <p:cNvPr id="3" name="Text Placeholder 2">
            <a:extLst>
              <a:ext uri="{FF2B5EF4-FFF2-40B4-BE49-F238E27FC236}">
                <a16:creationId xmlns:a16="http://schemas.microsoft.com/office/drawing/2014/main" id="{B3BA56FE-0AAB-DEDE-9B8E-560E66C77F7B}"/>
              </a:ext>
            </a:extLst>
          </p:cNvPr>
          <p:cNvSpPr>
            <a:spLocks noGrp="1"/>
          </p:cNvSpPr>
          <p:nvPr>
            <p:ph type="body" sz="quarter" idx="13"/>
          </p:nvPr>
        </p:nvSpPr>
        <p:spPr>
          <a:xfrm>
            <a:off x="499733" y="1580118"/>
            <a:ext cx="8208000" cy="855299"/>
          </a:xfrm>
        </p:spPr>
        <p:txBody>
          <a:bodyPr vert="horz" wrap="square" lIns="0" tIns="0" rIns="0" bIns="0" rtlCol="0" anchor="t">
            <a:normAutofit fontScale="62500" lnSpcReduction="20000"/>
          </a:bodyPr>
          <a:lstStyle/>
          <a:p>
            <a:pPr>
              <a:lnSpc>
                <a:spcPct val="95000"/>
              </a:lnSpc>
              <a:spcAft>
                <a:spcPts val="600"/>
              </a:spcAft>
            </a:pPr>
            <a:r>
              <a:rPr lang="en-GB" sz="5600">
                <a:solidFill>
                  <a:schemeClr val="bg1"/>
                </a:solidFill>
                <a:latin typeface="Aptos"/>
                <a:cs typeface="Calibri"/>
              </a:rPr>
              <a:t>Andy Calvert, Josh Caldicott, Gabriel Clarke and Sarah Akhtaruzzaman</a:t>
            </a:r>
          </a:p>
        </p:txBody>
      </p:sp>
      <p:sp>
        <p:nvSpPr>
          <p:cNvPr id="5" name="Title 4">
            <a:extLst>
              <a:ext uri="{FF2B5EF4-FFF2-40B4-BE49-F238E27FC236}">
                <a16:creationId xmlns:a16="http://schemas.microsoft.com/office/drawing/2014/main" id="{0C5F49D0-A19F-7005-4550-E4ACB83E9A7C}"/>
              </a:ext>
            </a:extLst>
          </p:cNvPr>
          <p:cNvSpPr>
            <a:spLocks noGrp="1"/>
          </p:cNvSpPr>
          <p:nvPr>
            <p:ph type="title"/>
          </p:nvPr>
        </p:nvSpPr>
        <p:spPr>
          <a:xfrm>
            <a:off x="499733" y="2791790"/>
            <a:ext cx="8208000" cy="1743682"/>
          </a:xfrm>
        </p:spPr>
        <p:txBody>
          <a:bodyPr wrap="square" anchor="t">
            <a:normAutofit/>
          </a:bodyPr>
          <a:lstStyle/>
          <a:p>
            <a:r>
              <a:rPr lang="en-GB" sz="6700">
                <a:solidFill>
                  <a:schemeClr val="bg1"/>
                </a:solidFill>
                <a:latin typeface="Aptos"/>
                <a:cs typeface="Calibri"/>
              </a:rPr>
              <a:t>Warwick Library</a:t>
            </a:r>
          </a:p>
        </p:txBody>
      </p:sp>
    </p:spTree>
    <p:extLst>
      <p:ext uri="{BB962C8B-B14F-4D97-AF65-F5344CB8AC3E}">
        <p14:creationId xmlns:p14="http://schemas.microsoft.com/office/powerpoint/2010/main" val="36876242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29ADD2EF-605D-1237-8EEF-937C92B39DF9}"/>
              </a:ext>
            </a:extLst>
          </p:cNvPr>
          <p:cNvSpPr>
            <a:spLocks noGrp="1"/>
          </p:cNvSpPr>
          <p:nvPr>
            <p:ph type="title"/>
          </p:nvPr>
        </p:nvSpPr>
        <p:spPr>
          <a:xfrm>
            <a:off x="380464" y="2194560"/>
            <a:ext cx="5145693" cy="2992614"/>
          </a:xfrm>
        </p:spPr>
        <p:txBody>
          <a:bodyPr/>
          <a:lstStyle/>
          <a:p>
            <a:r>
              <a:rPr lang="en-GB" sz="8000"/>
              <a:t>BREAK</a:t>
            </a:r>
            <a:br>
              <a:rPr lang="en-GB" sz="8000"/>
            </a:br>
            <a:br>
              <a:rPr lang="en-GB" sz="8000"/>
            </a:br>
            <a:r>
              <a:rPr lang="en-GB" sz="8000"/>
              <a:t>15 Minutes</a:t>
            </a:r>
          </a:p>
        </p:txBody>
      </p:sp>
      <p:pic>
        <p:nvPicPr>
          <p:cNvPr id="89" name="Picture Placeholder 88" descr="A building with trees in the background&#10;&#10;AI-generated content may be incorrect.">
            <a:extLst>
              <a:ext uri="{FF2B5EF4-FFF2-40B4-BE49-F238E27FC236}">
                <a16:creationId xmlns:a16="http://schemas.microsoft.com/office/drawing/2014/main" id="{9974EEEE-1CD1-8D6D-4E3B-5B8C3D9676A0}"/>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a:xfrm>
            <a:off x="9144000" y="0"/>
            <a:ext cx="2548267" cy="6858000"/>
          </a:xfrm>
        </p:spPr>
      </p:pic>
      <p:pic>
        <p:nvPicPr>
          <p:cNvPr id="117" name="Picture Placeholder 116" descr="A person wearing virtual reality goggles&#10;&#10;AI-generated content may be incorrect.">
            <a:extLst>
              <a:ext uri="{FF2B5EF4-FFF2-40B4-BE49-F238E27FC236}">
                <a16:creationId xmlns:a16="http://schemas.microsoft.com/office/drawing/2014/main" id="{D8E2A961-19A5-2EEF-5565-29A1C4F27050}"/>
              </a:ext>
            </a:extLst>
          </p:cNvPr>
          <p:cNvPicPr>
            <a:picLocks noGrp="1" noChangeAspect="1"/>
          </p:cNvPicPr>
          <p:nvPr>
            <p:ph type="pic" sz="quarter" idx="19"/>
          </p:nvPr>
        </p:nvPicPr>
        <p:blipFill>
          <a:blip r:embed="rId3" cstate="email">
            <a:extLst>
              <a:ext uri="{28A0092B-C50C-407E-A947-70E740481C1C}">
                <a14:useLocalDpi xmlns:a14="http://schemas.microsoft.com/office/drawing/2010/main"/>
              </a:ext>
            </a:extLst>
          </a:blip>
          <a:srcRect/>
          <a:stretch>
            <a:fillRect/>
          </a:stretch>
        </p:blipFill>
        <p:spPr>
          <a:xfrm>
            <a:off x="5986016" y="0"/>
            <a:ext cx="3157977" cy="1897200"/>
          </a:xfrm>
        </p:spPr>
      </p:pic>
      <p:pic>
        <p:nvPicPr>
          <p:cNvPr id="121" name="Picture Placeholder 120" descr="A person in an orange shirt&#10;&#10;AI-generated content may be incorrect.">
            <a:extLst>
              <a:ext uri="{FF2B5EF4-FFF2-40B4-BE49-F238E27FC236}">
                <a16:creationId xmlns:a16="http://schemas.microsoft.com/office/drawing/2014/main" id="{0780CA9F-B9DD-2D1F-7B42-986820C63F08}"/>
              </a:ext>
            </a:extLst>
          </p:cNvPr>
          <p:cNvPicPr>
            <a:picLocks noGrp="1" noChangeAspect="1"/>
          </p:cNvPicPr>
          <p:nvPr>
            <p:ph type="pic" sz="quarter" idx="18"/>
          </p:nvPr>
        </p:nvPicPr>
        <p:blipFill>
          <a:blip r:embed="rId4" cstate="email">
            <a:extLst>
              <a:ext uri="{28A0092B-C50C-407E-A947-70E740481C1C}">
                <a14:useLocalDpi xmlns:a14="http://schemas.microsoft.com/office/drawing/2010/main"/>
              </a:ext>
            </a:extLst>
          </a:blip>
          <a:srcRect/>
          <a:stretch>
            <a:fillRect/>
          </a:stretch>
        </p:blipFill>
        <p:spPr>
          <a:xfrm>
            <a:off x="5986020" y="1895900"/>
            <a:ext cx="3157977" cy="4962099"/>
          </a:xfrm>
        </p:spPr>
      </p:pic>
    </p:spTree>
    <p:extLst>
      <p:ext uri="{BB962C8B-B14F-4D97-AF65-F5344CB8AC3E}">
        <p14:creationId xmlns:p14="http://schemas.microsoft.com/office/powerpoint/2010/main" val="10284911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B8FC0-B20D-B373-B1F4-8602415452CD}"/>
            </a:ext>
          </a:extLst>
        </p:cNvPr>
        <p:cNvGrpSpPr/>
        <p:nvPr/>
      </p:nvGrpSpPr>
      <p:grpSpPr>
        <a:xfrm>
          <a:off x="0" y="0"/>
          <a:ext cx="0" cy="0"/>
          <a:chOff x="0" y="0"/>
          <a:chExt cx="0" cy="0"/>
        </a:xfrm>
      </p:grpSpPr>
      <p:pic>
        <p:nvPicPr>
          <p:cNvPr id="6" name="Picture Placeholder 5" descr="A person standing in front of a mirror&#10;&#10;AI-generated content may be incorrect.">
            <a:extLst>
              <a:ext uri="{FF2B5EF4-FFF2-40B4-BE49-F238E27FC236}">
                <a16:creationId xmlns:a16="http://schemas.microsoft.com/office/drawing/2014/main" id="{208CEEA5-C53A-AA75-81F8-CF9C819A4807}"/>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a:xfrm>
            <a:off x="20" y="10"/>
            <a:ext cx="12191980" cy="3445190"/>
          </a:xfrm>
          <a:noFill/>
        </p:spPr>
      </p:pic>
      <p:sp>
        <p:nvSpPr>
          <p:cNvPr id="3" name="Text Placeholder 2">
            <a:extLst>
              <a:ext uri="{FF2B5EF4-FFF2-40B4-BE49-F238E27FC236}">
                <a16:creationId xmlns:a16="http://schemas.microsoft.com/office/drawing/2014/main" id="{AC587A7E-FF15-049F-081A-422F3E956C6A}"/>
              </a:ext>
            </a:extLst>
          </p:cNvPr>
          <p:cNvSpPr>
            <a:spLocks noGrp="1"/>
          </p:cNvSpPr>
          <p:nvPr>
            <p:ph type="body" sz="quarter" idx="13"/>
          </p:nvPr>
        </p:nvSpPr>
        <p:spPr>
          <a:xfrm>
            <a:off x="499733" y="1580118"/>
            <a:ext cx="8208000" cy="855299"/>
          </a:xfrm>
        </p:spPr>
        <p:txBody>
          <a:bodyPr vert="horz" wrap="square" lIns="0" tIns="0" rIns="0" bIns="0" rtlCol="0" anchor="t">
            <a:normAutofit fontScale="70000" lnSpcReduction="20000"/>
          </a:bodyPr>
          <a:lstStyle/>
          <a:p>
            <a:pPr>
              <a:lnSpc>
                <a:spcPct val="95000"/>
              </a:lnSpc>
              <a:spcAft>
                <a:spcPts val="600"/>
              </a:spcAft>
            </a:pPr>
            <a:r>
              <a:rPr lang="en-GB" sz="5600">
                <a:solidFill>
                  <a:schemeClr val="bg1"/>
                </a:solidFill>
                <a:latin typeface="Aptos"/>
                <a:cs typeface="Calibri"/>
              </a:rPr>
              <a:t>Claire Halldron and Ellie Wetherhill</a:t>
            </a:r>
          </a:p>
        </p:txBody>
      </p:sp>
      <p:sp>
        <p:nvSpPr>
          <p:cNvPr id="5" name="Title 4">
            <a:extLst>
              <a:ext uri="{FF2B5EF4-FFF2-40B4-BE49-F238E27FC236}">
                <a16:creationId xmlns:a16="http://schemas.microsoft.com/office/drawing/2014/main" id="{8E2DF387-3F27-056E-FA45-B460067ED803}"/>
              </a:ext>
            </a:extLst>
          </p:cNvPr>
          <p:cNvSpPr>
            <a:spLocks noGrp="1"/>
          </p:cNvSpPr>
          <p:nvPr>
            <p:ph type="title"/>
          </p:nvPr>
        </p:nvSpPr>
        <p:spPr>
          <a:xfrm>
            <a:off x="499733" y="2791790"/>
            <a:ext cx="8208000" cy="1743682"/>
          </a:xfrm>
        </p:spPr>
        <p:txBody>
          <a:bodyPr wrap="square" anchor="t">
            <a:normAutofit/>
          </a:bodyPr>
          <a:lstStyle/>
          <a:p>
            <a:r>
              <a:rPr lang="en-GB" sz="6700">
                <a:solidFill>
                  <a:schemeClr val="bg1"/>
                </a:solidFill>
                <a:latin typeface="Aptos"/>
                <a:cs typeface="Calibri"/>
              </a:rPr>
              <a:t>Careers</a:t>
            </a:r>
          </a:p>
        </p:txBody>
      </p:sp>
    </p:spTree>
    <p:extLst>
      <p:ext uri="{BB962C8B-B14F-4D97-AF65-F5344CB8AC3E}">
        <p14:creationId xmlns:p14="http://schemas.microsoft.com/office/powerpoint/2010/main" val="32123749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D6A05C5-A4C7-CF7A-020F-7FCB9F0B8399}"/>
              </a:ext>
            </a:extLst>
          </p:cNvPr>
          <p:cNvSpPr txBox="1"/>
          <p:nvPr/>
        </p:nvSpPr>
        <p:spPr>
          <a:xfrm>
            <a:off x="0" y="552590"/>
            <a:ext cx="10461522" cy="707886"/>
          </a:xfrm>
          <a:prstGeom prst="rect">
            <a:avLst/>
          </a:prstGeom>
          <a:solidFill>
            <a:srgbClr val="A7D4FF"/>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a:ea typeface="+mn-ea"/>
                <a:cs typeface="+mn-cs"/>
              </a:rPr>
              <a:t>	</a:t>
            </a:r>
            <a:r>
              <a:rPr kumimoji="0" lang="en-US" sz="4000" b="1" i="0" u="none" strike="noStrike" kern="1200" cap="none" spc="0" normalizeH="0" baseline="0" noProof="0">
                <a:ln>
                  <a:noFill/>
                </a:ln>
                <a:solidFill>
                  <a:prstClr val="black"/>
                </a:solidFill>
                <a:effectLst/>
                <a:uLnTx/>
                <a:uFillTx/>
                <a:latin typeface="Calibri"/>
                <a:ea typeface="+mn-ea"/>
                <a:cs typeface="+mn-cs"/>
              </a:rPr>
              <a:t>CAREERS: CADRE</a:t>
            </a:r>
            <a:endParaRPr kumimoji="0" lang="en-GB" sz="4000" b="1" i="0" u="none" strike="noStrike" kern="1200" cap="none" spc="0" normalizeH="0" baseline="0" noProof="0">
              <a:ln>
                <a:noFill/>
              </a:ln>
              <a:solidFill>
                <a:prstClr val="black"/>
              </a:solidFill>
              <a:effectLst/>
              <a:uLnTx/>
              <a:uFillTx/>
              <a:latin typeface="Calibri"/>
              <a:ea typeface="+mn-ea"/>
              <a:cs typeface="+mn-cs"/>
            </a:endParaRPr>
          </a:p>
        </p:txBody>
      </p:sp>
      <p:sp>
        <p:nvSpPr>
          <p:cNvPr id="14" name="Slide Number Placeholder 3">
            <a:extLst>
              <a:ext uri="{FF2B5EF4-FFF2-40B4-BE49-F238E27FC236}">
                <a16:creationId xmlns:a16="http://schemas.microsoft.com/office/drawing/2014/main" id="{9F675B6B-134A-390B-C5D7-E0D368C70BFE}"/>
              </a:ext>
            </a:extLst>
          </p:cNvPr>
          <p:cNvSpPr>
            <a:spLocks noGrp="1"/>
          </p:cNvSpPr>
          <p:nvPr>
            <p:ph type="sldNum" sz="quarter" idx="4294967295"/>
          </p:nvPr>
        </p:nvSpPr>
        <p:spPr>
          <a:xfrm>
            <a:off x="11328400" y="6330950"/>
            <a:ext cx="863600" cy="365125"/>
          </a:xfrm>
        </p:spPr>
        <p:txBody>
          <a:bodyPr/>
          <a:lstStyle/>
          <a:p>
            <a:pPr marL="0" marR="0" lvl="0" indent="0" algn="r"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3C1053"/>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800"/>
                </a:spcAft>
                <a:buClrTx/>
                <a:buSzTx/>
                <a:buFontTx/>
                <a:buNone/>
                <a:tabLst/>
                <a:defRPr/>
              </a:pPr>
              <a:t>47</a:t>
            </a:fld>
            <a:endParaRPr kumimoji="0" lang="en-GB" sz="1200" b="1" i="0" u="none" strike="noStrike" kern="1200" cap="none" spc="0" normalizeH="0" baseline="0" noProof="0">
              <a:ln>
                <a:noFill/>
              </a:ln>
              <a:solidFill>
                <a:srgbClr val="3C1053"/>
              </a:solidFill>
              <a:effectLst/>
              <a:uLnTx/>
              <a:uFillTx/>
              <a:latin typeface="Calibri"/>
              <a:ea typeface="+mn-ea"/>
              <a:cs typeface="+mn-cs"/>
            </a:endParaRPr>
          </a:p>
        </p:txBody>
      </p:sp>
      <p:sp>
        <p:nvSpPr>
          <p:cNvPr id="6" name="TextBox 5">
            <a:extLst>
              <a:ext uri="{FF2B5EF4-FFF2-40B4-BE49-F238E27FC236}">
                <a16:creationId xmlns:a16="http://schemas.microsoft.com/office/drawing/2014/main" id="{915017AC-E708-9D14-79F6-8E4C40C878FF}"/>
              </a:ext>
            </a:extLst>
          </p:cNvPr>
          <p:cNvSpPr txBox="1"/>
          <p:nvPr/>
        </p:nvSpPr>
        <p:spPr>
          <a:xfrm>
            <a:off x="1261641" y="2326110"/>
            <a:ext cx="8206450" cy="4004840"/>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800"/>
              </a:spcAft>
              <a:buClrTx/>
              <a:buSzTx/>
              <a:buFontTx/>
              <a:buNone/>
              <a:tabLst/>
              <a:defRPr/>
            </a:pPr>
            <a:endParaRPr kumimoji="0" lang="en-GB" sz="3600" b="1"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1090AE05-B8EA-742B-DA6E-2471431893E9}"/>
              </a:ext>
            </a:extLst>
          </p:cNvPr>
          <p:cNvSpPr txBox="1"/>
          <p:nvPr/>
        </p:nvSpPr>
        <p:spPr>
          <a:xfrm>
            <a:off x="1076325" y="5067300"/>
            <a:ext cx="5019675" cy="530224"/>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 name="TextBox 1">
            <a:extLst>
              <a:ext uri="{FF2B5EF4-FFF2-40B4-BE49-F238E27FC236}">
                <a16:creationId xmlns:a16="http://schemas.microsoft.com/office/drawing/2014/main" id="{3C9C77FE-261B-60E5-28F0-31C78A761C38}"/>
              </a:ext>
            </a:extLst>
          </p:cNvPr>
          <p:cNvSpPr txBox="1"/>
          <p:nvPr/>
        </p:nvSpPr>
        <p:spPr>
          <a:xfrm>
            <a:off x="1953682" y="1684940"/>
            <a:ext cx="8835242" cy="3724096"/>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Clare Halldron: Senior Careers Consultant </a:t>
            </a:r>
          </a:p>
          <a:p>
            <a:pPr marL="0" marR="0" lvl="0" indent="0" algn="just" defTabSz="6858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 Classics and Ancient History, History,  SMLC</a:t>
            </a:r>
          </a:p>
          <a:p>
            <a:pPr marL="0" marR="0" lvl="0" indent="0" algn="just" defTabSz="6858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Ian Scrase: Senior Careers Consultant</a:t>
            </a:r>
          </a:p>
          <a:p>
            <a:pPr marL="0" marR="0" lvl="0" indent="0" algn="just" defTabSz="6858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Calibri"/>
                <a:ea typeface="+mn-ea"/>
                <a:cs typeface="+mn-cs"/>
              </a:rPr>
              <a:t>Cross Faculty Studies</a:t>
            </a:r>
          </a:p>
          <a:p>
            <a:pPr marL="0" marR="0" lvl="0" indent="0" algn="just" defTabSz="6858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Calibri"/>
                <a:ea typeface="+mn-ea"/>
                <a:cs typeface="+mn-cs"/>
              </a:rPr>
              <a:t>School of Creative Arts, Performance and Visual Cultures</a:t>
            </a:r>
          </a:p>
          <a:p>
            <a:pPr marL="0" marR="0" lvl="0" indent="0" algn="just" defTabSz="6858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Ellie Wetherhill: Careers Consultant </a:t>
            </a:r>
          </a:p>
          <a:p>
            <a:pPr marL="0" marR="0" lvl="0" indent="0" algn="just" defTabSz="6858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English and Comparative Literary Studies</a:t>
            </a:r>
            <a:endParaRPr kumimoji="0" lang="en-GB"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55257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69E5C-F113-212E-0FD9-318CB36B6AC0}"/>
            </a:ext>
          </a:extLst>
        </p:cNvPr>
        <p:cNvGrpSpPr/>
        <p:nvPr/>
      </p:nvGrpSpPr>
      <p:grpSpPr>
        <a:xfrm>
          <a:off x="0" y="0"/>
          <a:ext cx="0" cy="0"/>
          <a:chOff x="0" y="0"/>
          <a:chExt cx="0" cy="0"/>
        </a:xfrm>
      </p:grpSpPr>
      <p:sp>
        <p:nvSpPr>
          <p:cNvPr id="24" name="Slide Number Placeholder 7">
            <a:extLst>
              <a:ext uri="{FF2B5EF4-FFF2-40B4-BE49-F238E27FC236}">
                <a16:creationId xmlns:a16="http://schemas.microsoft.com/office/drawing/2014/main" id="{E09A2A3A-F362-CB07-B29A-367628192A2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F1A65C-595C-4736-BF40-F7D31E789466}" type="slidenum">
              <a:rPr kumimoji="0" lang="en-GB"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GB"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13811E71-3B0B-ABD3-6190-C275B97D79A6}"/>
              </a:ext>
            </a:extLst>
          </p:cNvPr>
          <p:cNvSpPr>
            <a:spLocks noGrp="1"/>
          </p:cNvSpPr>
          <p:nvPr>
            <p:ph type="body" sz="quarter" idx="4294967295"/>
          </p:nvPr>
        </p:nvSpPr>
        <p:spPr>
          <a:xfrm>
            <a:off x="129355" y="251618"/>
            <a:ext cx="6084631" cy="1076325"/>
          </a:xfrm>
          <a:solidFill>
            <a:srgbClr val="A7D4FF"/>
          </a:solidFill>
        </p:spPr>
        <p:txBody>
          <a:bodyPr vert="horz" lIns="91440" tIns="45720" rIns="91440" bIns="45720" rtlCol="0" anchor="ctr">
            <a:normAutofit/>
          </a:bodyPr>
          <a:lstStyle/>
          <a:p>
            <a:pPr marL="0" indent="0">
              <a:buNone/>
            </a:pPr>
            <a:r>
              <a:rPr lang="en-US" sz="2400" b="1"/>
              <a:t>  </a:t>
            </a:r>
          </a:p>
          <a:p>
            <a:pPr marL="0" indent="0">
              <a:buNone/>
            </a:pPr>
            <a:r>
              <a:rPr lang="en-US" sz="2400" b="1"/>
              <a:t>CAREERS, EMPLOYABILITY &amp; SKILLS</a:t>
            </a:r>
            <a:endParaRPr lang="en-US" sz="2400" b="1">
              <a:ea typeface="Calibri"/>
              <a:cs typeface="Calibri"/>
            </a:endParaRPr>
          </a:p>
          <a:p>
            <a:pPr marL="0" indent="0">
              <a:buNone/>
            </a:pPr>
            <a:endParaRPr lang="en-US" sz="2600" b="1" kern="1200">
              <a:latin typeface="+mn-lt"/>
              <a:ea typeface="+mn-ea"/>
              <a:cs typeface="+mn-cs"/>
            </a:endParaRPr>
          </a:p>
        </p:txBody>
      </p:sp>
      <p:pic>
        <p:nvPicPr>
          <p:cNvPr id="11" name="Picture 10">
            <a:extLst>
              <a:ext uri="{FF2B5EF4-FFF2-40B4-BE49-F238E27FC236}">
                <a16:creationId xmlns:a16="http://schemas.microsoft.com/office/drawing/2014/main" id="{FA697D34-E1C7-1BDA-CA19-B9BF0D71D77D}"/>
              </a:ext>
            </a:extLst>
          </p:cNvPr>
          <p:cNvPicPr>
            <a:picLocks noChangeAspect="1"/>
          </p:cNvPicPr>
          <p:nvPr/>
        </p:nvPicPr>
        <p:blipFill>
          <a:blip r:embed="rId2"/>
          <a:stretch>
            <a:fillRect/>
          </a:stretch>
        </p:blipFill>
        <p:spPr>
          <a:xfrm>
            <a:off x="10811434" y="0"/>
            <a:ext cx="1285875" cy="1257300"/>
          </a:xfrm>
          <a:prstGeom prst="rect">
            <a:avLst/>
          </a:prstGeom>
        </p:spPr>
      </p:pic>
      <p:pic>
        <p:nvPicPr>
          <p:cNvPr id="9" name="Picture Placeholder 6">
            <a:extLst>
              <a:ext uri="{FF2B5EF4-FFF2-40B4-BE49-F238E27FC236}">
                <a16:creationId xmlns:a16="http://schemas.microsoft.com/office/drawing/2014/main" id="{C50B3DA9-907D-777E-243B-AC477B49DC7A}"/>
              </a:ext>
            </a:extLst>
          </p:cNvPr>
          <p:cNvPicPr>
            <a:picLocks noChangeAspect="1"/>
          </p:cNvPicPr>
          <p:nvPr/>
        </p:nvPicPr>
        <p:blipFill>
          <a:blip r:embed="rId3">
            <a:extLst>
              <a:ext uri="{28A0092B-C50C-407E-A947-70E740481C1C}">
                <a14:useLocalDpi xmlns:a14="http://schemas.microsoft.com/office/drawing/2010/main" val="0"/>
              </a:ext>
            </a:extLst>
          </a:blip>
          <a:srcRect t="13274" b="13274"/>
          <a:stretch/>
        </p:blipFill>
        <p:spPr>
          <a:xfrm>
            <a:off x="6368663" y="251618"/>
            <a:ext cx="4442771" cy="6354763"/>
          </a:xfrm>
          <a:prstGeom prst="rect">
            <a:avLst/>
          </a:prstGeom>
        </p:spPr>
      </p:pic>
      <p:sp>
        <p:nvSpPr>
          <p:cNvPr id="7" name="TextBox 6">
            <a:extLst>
              <a:ext uri="{FF2B5EF4-FFF2-40B4-BE49-F238E27FC236}">
                <a16:creationId xmlns:a16="http://schemas.microsoft.com/office/drawing/2014/main" id="{BE7465A2-ED7B-DA1C-BF5F-FBD5887A9F4C}"/>
              </a:ext>
            </a:extLst>
          </p:cNvPr>
          <p:cNvSpPr txBox="1"/>
          <p:nvPr/>
        </p:nvSpPr>
        <p:spPr>
          <a:xfrm>
            <a:off x="272663" y="1972100"/>
            <a:ext cx="6096000" cy="3508653"/>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80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OPPORTUNITIES TO DEVELOP EXPERIENCE</a:t>
            </a: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Warwick Volunteers, Work Experience, Thrive, Enterprise, </a:t>
            </a:r>
          </a:p>
          <a:p>
            <a:pPr marL="0" marR="0" lvl="0" indent="0" algn="l" defTabSz="914400" rtl="0" eaLnBrk="1" fontAlgn="auto" latinLnBrk="0" hangingPunct="1">
              <a:lnSpc>
                <a:spcPct val="90000"/>
              </a:lnSpc>
              <a:spcBef>
                <a:spcPts val="0"/>
              </a:spcBef>
              <a:spcAft>
                <a:spcPts val="80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EVENTS, WORKSHOPS AND CONNECTIONS TO EMPLOYERS</a:t>
            </a: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Careers Fairs, Employer Presentations, Careers Workshops</a:t>
            </a:r>
          </a:p>
          <a:p>
            <a:pPr marL="0" marR="0" lvl="0" indent="0" algn="l" defTabSz="914400" rtl="0" eaLnBrk="1" fontAlgn="auto" latinLnBrk="0" hangingPunct="1">
              <a:lnSpc>
                <a:spcPct val="90000"/>
              </a:lnSpc>
              <a:spcBef>
                <a:spcPts val="0"/>
              </a:spcBef>
              <a:spcAft>
                <a:spcPts val="80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ONLINE CAREERS RESOURCES</a:t>
            </a: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Careers information, advice and application preparation</a:t>
            </a: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80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1 TO 1 SUPPORT AND ADVICE</a:t>
            </a:r>
          </a:p>
        </p:txBody>
      </p:sp>
      <p:pic>
        <p:nvPicPr>
          <p:cNvPr id="4" name="Picture 3">
            <a:extLst>
              <a:ext uri="{FF2B5EF4-FFF2-40B4-BE49-F238E27FC236}">
                <a16:creationId xmlns:a16="http://schemas.microsoft.com/office/drawing/2014/main" id="{E3B610BA-F9BD-1A0C-4C28-B8DA7A3AD663}"/>
              </a:ext>
            </a:extLst>
          </p:cNvPr>
          <p:cNvPicPr>
            <a:picLocks noChangeAspect="1"/>
          </p:cNvPicPr>
          <p:nvPr/>
        </p:nvPicPr>
        <p:blipFill>
          <a:blip r:embed="rId4"/>
          <a:stretch>
            <a:fillRect/>
          </a:stretch>
        </p:blipFill>
        <p:spPr>
          <a:xfrm>
            <a:off x="10966111" y="5502562"/>
            <a:ext cx="1103819" cy="1103819"/>
          </a:xfrm>
          <a:prstGeom prst="rect">
            <a:avLst/>
          </a:prstGeom>
        </p:spPr>
      </p:pic>
    </p:spTree>
    <p:extLst>
      <p:ext uri="{BB962C8B-B14F-4D97-AF65-F5344CB8AC3E}">
        <p14:creationId xmlns:p14="http://schemas.microsoft.com/office/powerpoint/2010/main" val="30848753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20009" y="187211"/>
            <a:ext cx="12045148" cy="1086093"/>
          </a:xfrm>
        </p:spPr>
        <p:txBody>
          <a:bodyPr>
            <a:normAutofit/>
          </a:bodyPr>
          <a:lstStyle/>
          <a:p>
            <a:r>
              <a:rPr lang="en-US" sz="3000" b="1">
                <a:solidFill>
                  <a:srgbClr val="0070C0"/>
                </a:solidFill>
              </a:rPr>
              <a:t>      SOME OF OUR UPCOMING AUTUMN EVENTS</a:t>
            </a:r>
          </a:p>
        </p:txBody>
      </p:sp>
      <p:sp>
        <p:nvSpPr>
          <p:cNvPr id="7" name="TextBox 6"/>
          <p:cNvSpPr txBox="1"/>
          <p:nvPr/>
        </p:nvSpPr>
        <p:spPr>
          <a:xfrm>
            <a:off x="783507" y="1026773"/>
            <a:ext cx="9277815" cy="384688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4472C4"/>
                </a:solidFill>
                <a:effectLst/>
                <a:uLnTx/>
                <a:uFillTx/>
                <a:latin typeface="Calibri" panose="020F0502020204030204" pitchFamily="34" charset="0"/>
                <a:ea typeface="+mn-ea"/>
                <a:cs typeface="Calibri" panose="020F0502020204030204" pitchFamily="34" charset="0"/>
              </a:rPr>
              <a:t>MEET THE PROFESSIONALS  (IN-PERSON &amp; ONLINE)</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Careers in the Public Sector- </a:t>
            </a:r>
            <a:r>
              <a:rPr kumimoji="0" lang="en-GB" sz="2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Mon 12</a:t>
            </a:r>
            <a:r>
              <a:rPr kumimoji="0" lang="en-GB" sz="2000" b="0" i="0" u="none" strike="noStrike" kern="1200" cap="none" spc="0" normalizeH="0" baseline="30000" noProof="0">
                <a:ln>
                  <a:noFill/>
                </a:ln>
                <a:solidFill>
                  <a:prstClr val="black"/>
                </a:solidFill>
                <a:effectLst/>
                <a:uLnTx/>
                <a:uFillTx/>
                <a:latin typeface="Calibri" panose="020F0502020204030204" pitchFamily="34" charset="0"/>
                <a:ea typeface="+mn-ea"/>
                <a:cs typeface="Calibri" panose="020F0502020204030204" pitchFamily="34" charset="0"/>
              </a:rPr>
              <a:t>th</a:t>
            </a:r>
            <a:r>
              <a:rPr kumimoji="0" lang="en-GB" sz="2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 Oct- 3 pm- 5 pm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Careers in HR and Recruitment- </a:t>
            </a:r>
            <a:r>
              <a:rPr kumimoji="0" lang="en-GB" sz="2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Mon 19</a:t>
            </a:r>
            <a:r>
              <a:rPr kumimoji="0" lang="en-GB" sz="2000" b="0" i="0" u="none" strike="noStrike" kern="1200" cap="none" spc="0" normalizeH="0" baseline="30000" noProof="0">
                <a:ln>
                  <a:noFill/>
                </a:ln>
                <a:solidFill>
                  <a:prstClr val="black"/>
                </a:solidFill>
                <a:effectLst/>
                <a:uLnTx/>
                <a:uFillTx/>
                <a:latin typeface="Calibri" panose="020F0502020204030204" pitchFamily="34" charset="0"/>
                <a:ea typeface="+mn-ea"/>
                <a:cs typeface="Calibri" panose="020F0502020204030204" pitchFamily="34" charset="0"/>
              </a:rPr>
              <a:t>th</a:t>
            </a:r>
            <a:r>
              <a:rPr kumimoji="0" lang="en-GB" sz="2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 Oct- 6 pm- 7.30 pm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Careers in Marketing- </a:t>
            </a:r>
            <a:r>
              <a:rPr kumimoji="0" lang="en-GB" sz="2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Tues 20</a:t>
            </a:r>
            <a:r>
              <a:rPr kumimoji="0" lang="en-GB" sz="2000" b="0" i="0" u="none" strike="noStrike" kern="1200" cap="none" spc="0" normalizeH="0" baseline="30000" noProof="0">
                <a:ln>
                  <a:noFill/>
                </a:ln>
                <a:solidFill>
                  <a:prstClr val="black"/>
                </a:solidFill>
                <a:effectLst/>
                <a:uLnTx/>
                <a:uFillTx/>
                <a:latin typeface="Calibri" panose="020F0502020204030204" pitchFamily="34" charset="0"/>
                <a:ea typeface="+mn-ea"/>
                <a:cs typeface="Calibri" panose="020F0502020204030204" pitchFamily="34" charset="0"/>
              </a:rPr>
              <a:t>th</a:t>
            </a:r>
            <a:r>
              <a:rPr kumimoji="0" lang="en-GB" sz="2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 Oct- 6.15 pm- 7.45 pm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Careers with Global Brands- </a:t>
            </a:r>
            <a:r>
              <a:rPr kumimoji="0" lang="en-GB" sz="2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Tues 27</a:t>
            </a:r>
            <a:r>
              <a:rPr kumimoji="0" lang="en-GB" sz="2000" b="0" i="0" u="none" strike="noStrike" kern="1200" cap="none" spc="0" normalizeH="0" baseline="30000" noProof="0">
                <a:ln>
                  <a:noFill/>
                </a:ln>
                <a:solidFill>
                  <a:prstClr val="black"/>
                </a:solidFill>
                <a:effectLst/>
                <a:uLnTx/>
                <a:uFillTx/>
                <a:latin typeface="Calibri" panose="020F0502020204030204" pitchFamily="34" charset="0"/>
                <a:ea typeface="+mn-ea"/>
                <a:cs typeface="Calibri" panose="020F0502020204030204" pitchFamily="34" charset="0"/>
              </a:rPr>
              <a:t>th</a:t>
            </a:r>
            <a:r>
              <a:rPr kumimoji="0" lang="en-GB" sz="2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 Oct- 5 pm-7.30 pm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Careers in Film &amp; TV- </a:t>
            </a:r>
            <a:r>
              <a:rPr kumimoji="0" lang="en-GB" sz="2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Mon 2</a:t>
            </a:r>
            <a:r>
              <a:rPr kumimoji="0" lang="en-GB" sz="2000" b="0" i="0" u="none" strike="noStrike" kern="1200" cap="none" spc="0" normalizeH="0" baseline="30000" noProof="0">
                <a:ln>
                  <a:noFill/>
                </a:ln>
                <a:solidFill>
                  <a:prstClr val="black"/>
                </a:solidFill>
                <a:effectLst/>
                <a:uLnTx/>
                <a:uFillTx/>
                <a:latin typeface="Calibri" panose="020F0502020204030204" pitchFamily="34" charset="0"/>
                <a:ea typeface="+mn-ea"/>
                <a:cs typeface="Calibri" panose="020F0502020204030204" pitchFamily="34" charset="0"/>
              </a:rPr>
              <a:t>nd</a:t>
            </a:r>
            <a:r>
              <a:rPr kumimoji="0" lang="en-GB" sz="2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  Nov 6.00 pm- 7.30 pm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Careers in Museums &amp; Culture- </a:t>
            </a:r>
            <a:r>
              <a:rPr kumimoji="0" lang="en-GB" sz="2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Tues 3</a:t>
            </a:r>
            <a:r>
              <a:rPr kumimoji="0" lang="en-GB" sz="2000" b="0" i="0" u="none" strike="noStrike" kern="1200" cap="none" spc="0" normalizeH="0" baseline="30000" noProof="0">
                <a:ln>
                  <a:noFill/>
                </a:ln>
                <a:solidFill>
                  <a:prstClr val="black"/>
                </a:solidFill>
                <a:effectLst/>
                <a:uLnTx/>
                <a:uFillTx/>
                <a:latin typeface="Calibri" panose="020F0502020204030204" pitchFamily="34" charset="0"/>
                <a:ea typeface="+mn-ea"/>
                <a:cs typeface="Calibri" panose="020F0502020204030204" pitchFamily="34" charset="0"/>
              </a:rPr>
              <a:t>rd</a:t>
            </a:r>
            <a:r>
              <a:rPr kumimoji="0" lang="en-GB" sz="2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 Nov 6 pm-7.30 pm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Careers in Publishing- </a:t>
            </a:r>
            <a:r>
              <a:rPr kumimoji="0" lang="en-GB" sz="2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Tues 17</a:t>
            </a:r>
            <a:r>
              <a:rPr kumimoji="0" lang="en-GB" sz="2000" b="0" i="0" u="none" strike="noStrike" kern="1200" cap="none" spc="0" normalizeH="0" baseline="30000" noProof="0">
                <a:ln>
                  <a:noFill/>
                </a:ln>
                <a:solidFill>
                  <a:prstClr val="black"/>
                </a:solidFill>
                <a:effectLst/>
                <a:uLnTx/>
                <a:uFillTx/>
                <a:latin typeface="Calibri" panose="020F0502020204030204" pitchFamily="34" charset="0"/>
                <a:ea typeface="+mn-ea"/>
                <a:cs typeface="Calibri" panose="020F0502020204030204" pitchFamily="34" charset="0"/>
              </a:rPr>
              <a:t>th</a:t>
            </a:r>
            <a:r>
              <a:rPr kumimoji="0" lang="en-GB" sz="2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 November- 6.15 pm- 7.45 pm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Careers in Diplomacy TBC</a:t>
            </a:r>
            <a:endParaRPr kumimoji="0" lang="en-GB" sz="2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GB" sz="20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7.00pm </a:t>
            </a:r>
          </a:p>
          <a:p>
            <a:pPr marL="342900" marR="0" lvl="0" indent="-342900" algn="l" defTabSz="914400" rtl="0" eaLnBrk="1" fontAlgn="auto" latinLnBrk="0" hangingPunct="1">
              <a:lnSpc>
                <a:spcPct val="107000"/>
              </a:lnSpc>
              <a:spcBef>
                <a:spcPts val="0"/>
              </a:spcBef>
              <a:spcAft>
                <a:spcPts val="0"/>
              </a:spcAft>
              <a:buClrTx/>
              <a:buSzTx/>
              <a:buFont typeface="Calibri" panose="020F0502020204030204" pitchFamily="34" charset="0"/>
              <a:buChar char="-"/>
              <a:tabLst/>
              <a:defRPr/>
            </a:pPr>
            <a:endParaRPr kumimoji="0" lang="en-GB"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4472C4"/>
              </a:solidFill>
              <a:effectLst/>
              <a:uLnTx/>
              <a:uFillTx/>
              <a:latin typeface="-apple-system"/>
              <a:ea typeface="+mn-ea"/>
              <a:cs typeface="+mn-cs"/>
            </a:endParaRPr>
          </a:p>
        </p:txBody>
      </p:sp>
      <p:sp>
        <p:nvSpPr>
          <p:cNvPr id="2" name="TextBox 1">
            <a:extLst>
              <a:ext uri="{FF2B5EF4-FFF2-40B4-BE49-F238E27FC236}">
                <a16:creationId xmlns:a16="http://schemas.microsoft.com/office/drawing/2014/main" id="{C8AF1889-403F-9F81-C59D-E5C20058E563}"/>
              </a:ext>
            </a:extLst>
          </p:cNvPr>
          <p:cNvSpPr txBox="1"/>
          <p:nvPr/>
        </p:nvSpPr>
        <p:spPr>
          <a:xfrm>
            <a:off x="857468" y="3934942"/>
            <a:ext cx="8341114" cy="187743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4472C4"/>
                </a:solidFill>
                <a:effectLst/>
                <a:uLnTx/>
                <a:uFillTx/>
                <a:latin typeface="Calibri" panose="020F0502020204030204"/>
                <a:ea typeface="+mn-ea"/>
                <a:cs typeface="+mn-cs"/>
              </a:rPr>
              <a:t>CAREERS FAIRS  (Panorama, Rootes Building)</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Autumn Careers Fair- </a:t>
            </a: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Tues 13</a:t>
            </a:r>
            <a:r>
              <a:rPr kumimoji="0" lang="en-GB" sz="2000" b="0" i="0" u="none" strike="noStrike" kern="1200" cap="none" spc="0" normalizeH="0" baseline="30000" noProof="0">
                <a:ln>
                  <a:noFill/>
                </a:ln>
                <a:solidFill>
                  <a:prstClr val="black"/>
                </a:solidFill>
                <a:effectLst/>
                <a:uLnTx/>
                <a:uFillTx/>
                <a:latin typeface="Calibri" panose="020F0502020204030204"/>
                <a:ea typeface="+mn-ea"/>
                <a:cs typeface="+mn-cs"/>
              </a:rPr>
              <a:t>th</a:t>
            </a: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 Oct- 11am-4pm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Economics, Finance &amp; Consultancy- </a:t>
            </a: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Thurs 15</a:t>
            </a:r>
            <a:r>
              <a:rPr kumimoji="0" lang="en-GB" sz="2000" b="0" i="0" u="none" strike="noStrike" kern="1200" cap="none" spc="0" normalizeH="0" baseline="30000" noProof="0">
                <a:ln>
                  <a:noFill/>
                </a:ln>
                <a:solidFill>
                  <a:prstClr val="black"/>
                </a:solidFill>
                <a:effectLst/>
                <a:uLnTx/>
                <a:uFillTx/>
                <a:latin typeface="Calibri" panose="020F0502020204030204"/>
                <a:ea typeface="+mn-ea"/>
                <a:cs typeface="+mn-cs"/>
              </a:rPr>
              <a:t>th</a:t>
            </a: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 Oct- 11am- 3pm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Law Fair- </a:t>
            </a: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Weds 21</a:t>
            </a:r>
            <a:r>
              <a:rPr kumimoji="0" lang="en-GB" sz="2000" b="0" i="0" u="none" strike="noStrike" kern="1200" cap="none" spc="0" normalizeH="0" baseline="30000" noProof="0">
                <a:ln>
                  <a:noFill/>
                </a:ln>
                <a:solidFill>
                  <a:prstClr val="black"/>
                </a:solidFill>
                <a:effectLst/>
                <a:uLnTx/>
                <a:uFillTx/>
                <a:latin typeface="Calibri" panose="020F0502020204030204"/>
                <a:ea typeface="+mn-ea"/>
                <a:cs typeface="+mn-cs"/>
              </a:rPr>
              <a:t>st </a:t>
            </a: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Oct- 11am- 3pm </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4472C4"/>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D138FFF4-ECF3-92AC-71F1-9A61A7873085}"/>
              </a:ext>
            </a:extLst>
          </p:cNvPr>
          <p:cNvSpPr txBox="1"/>
          <p:nvPr/>
        </p:nvSpPr>
        <p:spPr>
          <a:xfrm>
            <a:off x="857468" y="5309643"/>
            <a:ext cx="9680323" cy="132343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4472C4"/>
                </a:solidFill>
                <a:effectLst/>
                <a:uLnTx/>
                <a:uFillTx/>
                <a:latin typeface="Calibri" panose="020F0502020204030204"/>
                <a:ea typeface="+mn-ea"/>
                <a:cs typeface="+mn-cs"/>
              </a:rPr>
              <a:t>CAREERS WORKSHOPS THROUGHOUT THE TERM. For example……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Your Application Toolkit, Breaking into the Job Market: What Every Student Should Know, TeachFirst, Internal Communications.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Picture 4" descr="Image result for arrows">
            <a:extLst>
              <a:ext uri="{FF2B5EF4-FFF2-40B4-BE49-F238E27FC236}">
                <a16:creationId xmlns:a16="http://schemas.microsoft.com/office/drawing/2014/main" id="{378B6FCD-C0C5-2D3E-7573-484A01775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8065247" y="908696"/>
            <a:ext cx="4358547" cy="389495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DDA7648D-DF51-053E-33B8-AF1C90E9E371}"/>
              </a:ext>
            </a:extLst>
          </p:cNvPr>
          <p:cNvPicPr>
            <a:picLocks noChangeAspect="1"/>
          </p:cNvPicPr>
          <p:nvPr/>
        </p:nvPicPr>
        <p:blipFill>
          <a:blip r:embed="rId4"/>
          <a:stretch>
            <a:fillRect/>
          </a:stretch>
        </p:blipFill>
        <p:spPr>
          <a:xfrm>
            <a:off x="10537791" y="5193723"/>
            <a:ext cx="1554272" cy="1554272"/>
          </a:xfrm>
          <a:prstGeom prst="rect">
            <a:avLst/>
          </a:prstGeom>
        </p:spPr>
      </p:pic>
    </p:spTree>
    <p:extLst>
      <p:ext uri="{BB962C8B-B14F-4D97-AF65-F5344CB8AC3E}">
        <p14:creationId xmlns:p14="http://schemas.microsoft.com/office/powerpoint/2010/main" val="6516571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339477" y="1289860"/>
            <a:ext cx="5919921" cy="5210830"/>
          </a:xfrm>
          <a:prstGeom prst="roundRect">
            <a:avLst>
              <a:gd name="adj" fmla="val 7749"/>
            </a:avLst>
          </a:prstGeom>
          <a:solidFill>
            <a:schemeClr val="bg1">
              <a:alpha val="81000"/>
            </a:schemeClr>
          </a:solidFill>
        </p:spPr>
        <p:txBody>
          <a:bodyPr wrap="square" rtlCol="0">
            <a:spAutoFit/>
          </a:bodyPr>
          <a:lstStyle/>
          <a:p>
            <a:pPr marL="0" marR="0" lvl="0" indent="358775" algn="l" defTabSz="914400" rtl="0" eaLnBrk="1" fontAlgn="auto" latinLnBrk="0" hangingPunct="1">
              <a:lnSpc>
                <a:spcPct val="100000"/>
              </a:lnSpc>
              <a:spcBef>
                <a:spcPts val="0"/>
              </a:spcBef>
              <a:spcAft>
                <a:spcPts val="1200"/>
              </a:spcAft>
              <a:buClrTx/>
              <a:buSzTx/>
              <a:buFontTx/>
              <a:buNone/>
              <a:tabLst/>
              <a:defRPr/>
            </a:pP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Log in to </a:t>
            </a:r>
            <a:r>
              <a:rPr kumimoji="0" lang="en-GB" sz="2400" b="1" i="0" u="none" strike="noStrike" kern="1200" cap="none" spc="0" normalizeH="0" baseline="0" noProof="0">
                <a:ln>
                  <a:noFill/>
                </a:ln>
                <a:solidFill>
                  <a:srgbClr val="440278">
                    <a:lumMod val="75000"/>
                  </a:srgbClr>
                </a:solidFill>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myAdvantage</a:t>
            </a: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.warwick.ac.uk </a:t>
            </a:r>
          </a:p>
          <a:p>
            <a:pPr marL="0" marR="0" lvl="0" indent="358775" algn="l" defTabSz="914400" rtl="0" eaLnBrk="1" fontAlgn="auto" latinLnBrk="0" hangingPunct="1">
              <a:lnSpc>
                <a:spcPct val="100000"/>
              </a:lnSpc>
              <a:spcBef>
                <a:spcPts val="0"/>
              </a:spcBef>
              <a:spcAft>
                <a:spcPts val="1200"/>
              </a:spcAft>
              <a:buClrTx/>
              <a:buSzTx/>
              <a:buFontTx/>
              <a:buNone/>
              <a:tabLst/>
              <a:defRPr/>
            </a:pPr>
            <a:endParaRPr kumimoji="0" lang="en-GB" sz="24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358775" algn="l" defTabSz="914400" rtl="0" eaLnBrk="1" fontAlgn="auto" latinLnBrk="0" hangingPunct="1">
              <a:lnSpc>
                <a:spcPct val="100000"/>
              </a:lnSpc>
              <a:spcBef>
                <a:spcPts val="0"/>
              </a:spcBef>
              <a:spcAft>
                <a:spcPts val="1200"/>
              </a:spcAft>
              <a:buClrTx/>
              <a:buSzTx/>
              <a:buFontTx/>
              <a:buNone/>
              <a:tabLst/>
              <a:defRPr/>
            </a:pP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Here you can:</a:t>
            </a:r>
          </a:p>
          <a:p>
            <a:pPr marL="895350" marR="0" lvl="0" indent="-342900" algn="l" defTabSz="715963" rtl="0" eaLnBrk="1" fontAlgn="auto" latinLnBrk="0" hangingPunct="1">
              <a:lnSpc>
                <a:spcPct val="100000"/>
              </a:lnSpc>
              <a:spcBef>
                <a:spcPts val="0"/>
              </a:spcBef>
              <a:spcAft>
                <a:spcPts val="1200"/>
              </a:spcAft>
              <a:buClrTx/>
              <a:buSzTx/>
              <a:buFont typeface="Courier New" panose="02070309020205020404" pitchFamily="49" charset="0"/>
              <a:buChar char="o"/>
              <a:tabLst/>
              <a:defRPr/>
            </a:pP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Book events &amp; workshops</a:t>
            </a:r>
          </a:p>
          <a:p>
            <a:pPr marL="895350" marR="0" lvl="0" indent="-342900" algn="l" defTabSz="715963" rtl="0" eaLnBrk="1" fontAlgn="auto" latinLnBrk="0" hangingPunct="1">
              <a:lnSpc>
                <a:spcPct val="100000"/>
              </a:lnSpc>
              <a:spcBef>
                <a:spcPts val="0"/>
              </a:spcBef>
              <a:spcAft>
                <a:spcPts val="1200"/>
              </a:spcAft>
              <a:buClrTx/>
              <a:buSzTx/>
              <a:buFont typeface="Courier New" panose="02070309020205020404" pitchFamily="49" charset="0"/>
              <a:buChar char="o"/>
              <a:tabLst/>
              <a:defRPr/>
            </a:pP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Access online tools- e.g. </a:t>
            </a:r>
            <a:r>
              <a:rPr kumimoji="0" lang="en-GB" sz="2400" b="1" i="0" u="none" strike="noStrike" kern="1200" cap="none" spc="0" normalizeH="0" baseline="0" noProof="0" err="1">
                <a:ln>
                  <a:noFill/>
                </a:ln>
                <a:solidFill>
                  <a:prstClr val="black"/>
                </a:solidFill>
                <a:effectLst/>
                <a:uLnTx/>
                <a:uFillTx/>
                <a:latin typeface="Calibri" panose="020F0502020204030204"/>
                <a:ea typeface="+mn-ea"/>
                <a:cs typeface="+mn-cs"/>
              </a:rPr>
              <a:t>Careerset</a:t>
            </a: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 and recruitment test practice</a:t>
            </a:r>
          </a:p>
          <a:p>
            <a:pPr marL="895350" marR="0" lvl="0" indent="-342900" algn="l" defTabSz="715963" rtl="0" eaLnBrk="1" fontAlgn="auto" latinLnBrk="0" hangingPunct="1">
              <a:lnSpc>
                <a:spcPct val="100000"/>
              </a:lnSpc>
              <a:spcBef>
                <a:spcPts val="0"/>
              </a:spcBef>
              <a:spcAft>
                <a:spcPts val="1200"/>
              </a:spcAft>
              <a:buClrTx/>
              <a:buSzTx/>
              <a:buFont typeface="Courier New" panose="02070309020205020404" pitchFamily="49" charset="0"/>
              <a:buChar char="o"/>
              <a:tabLst/>
              <a:defRPr/>
            </a:pP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Search for vacancies</a:t>
            </a:r>
          </a:p>
          <a:p>
            <a:pPr marL="895350" marR="0" lvl="0" indent="-342900" algn="l" defTabSz="715963" rtl="0" eaLnBrk="1" fontAlgn="auto" latinLnBrk="0" hangingPunct="1">
              <a:lnSpc>
                <a:spcPct val="100000"/>
              </a:lnSpc>
              <a:spcBef>
                <a:spcPts val="0"/>
              </a:spcBef>
              <a:spcAft>
                <a:spcPts val="1200"/>
              </a:spcAft>
              <a:buClrTx/>
              <a:buSzTx/>
              <a:buFont typeface="Courier New" panose="02070309020205020404" pitchFamily="49" charset="0"/>
              <a:buChar char="o"/>
              <a:tabLst/>
              <a:defRPr/>
            </a:pP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Book Career appointments</a:t>
            </a:r>
          </a:p>
          <a:p>
            <a:pPr marL="342900" marR="0" lvl="0" indent="-342900" algn="l" defTabSz="914400" rtl="0" eaLnBrk="1" fontAlgn="auto" latinLnBrk="0" hangingPunct="1">
              <a:lnSpc>
                <a:spcPct val="100000"/>
              </a:lnSpc>
              <a:spcBef>
                <a:spcPts val="0"/>
              </a:spcBef>
              <a:spcAft>
                <a:spcPts val="1200"/>
              </a:spcAft>
              <a:buClrTx/>
              <a:buSzTx/>
              <a:buFont typeface="Wingdings" panose="05000000000000000000" pitchFamily="2" charset="2"/>
              <a:buChar char="Ø"/>
              <a:tabLst/>
              <a:defRPr/>
            </a:pPr>
            <a:endParaRPr kumimoji="0" lang="en-GB" sz="2400" b="1"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1200"/>
              </a:spcAft>
              <a:buClrTx/>
              <a:buSzTx/>
              <a:buFont typeface="Wingdings" panose="05000000000000000000" pitchFamily="2" charset="2"/>
              <a:buChar char="Ø"/>
              <a:tabLst/>
              <a:defRPr/>
            </a:pPr>
            <a:endParaRPr kumimoji="0" lang="en-GB" sz="2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7103FE38-A599-63C9-F346-73B58E0BF389}"/>
              </a:ext>
            </a:extLst>
          </p:cNvPr>
          <p:cNvSpPr>
            <a:spLocks noGrp="1"/>
          </p:cNvSpPr>
          <p:nvPr>
            <p:ph type="title"/>
          </p:nvPr>
        </p:nvSpPr>
        <p:spPr>
          <a:xfrm>
            <a:off x="339477" y="494411"/>
            <a:ext cx="11192534" cy="511422"/>
          </a:xfrm>
        </p:spPr>
        <p:txBody>
          <a:bodyPr/>
          <a:lstStyle/>
          <a:p>
            <a:r>
              <a:rPr lang="en-GB" sz="4000"/>
              <a:t>Accessing careers support </a:t>
            </a:r>
          </a:p>
        </p:txBody>
      </p:sp>
      <p:pic>
        <p:nvPicPr>
          <p:cNvPr id="5" name="Picture 4">
            <a:extLst>
              <a:ext uri="{FF2B5EF4-FFF2-40B4-BE49-F238E27FC236}">
                <a16:creationId xmlns:a16="http://schemas.microsoft.com/office/drawing/2014/main" id="{4EECAB5B-42C3-A0D3-E6C1-38E22B1C0E8A}"/>
              </a:ext>
            </a:extLst>
          </p:cNvPr>
          <p:cNvPicPr>
            <a:picLocks noChangeAspect="1"/>
          </p:cNvPicPr>
          <p:nvPr/>
        </p:nvPicPr>
        <p:blipFill>
          <a:blip r:embed="rId4"/>
          <a:stretch>
            <a:fillRect/>
          </a:stretch>
        </p:blipFill>
        <p:spPr>
          <a:xfrm>
            <a:off x="4879988" y="4788816"/>
            <a:ext cx="1216012" cy="1216012"/>
          </a:xfrm>
          <a:prstGeom prst="rect">
            <a:avLst/>
          </a:prstGeom>
        </p:spPr>
      </p:pic>
      <p:pic>
        <p:nvPicPr>
          <p:cNvPr id="9" name="Picture 8">
            <a:extLst>
              <a:ext uri="{FF2B5EF4-FFF2-40B4-BE49-F238E27FC236}">
                <a16:creationId xmlns:a16="http://schemas.microsoft.com/office/drawing/2014/main" id="{9985F37D-BBEA-8293-F3A7-E2C836E59B7A}"/>
              </a:ext>
            </a:extLst>
          </p:cNvPr>
          <p:cNvPicPr>
            <a:picLocks noChangeAspect="1"/>
          </p:cNvPicPr>
          <p:nvPr/>
        </p:nvPicPr>
        <p:blipFill>
          <a:blip r:embed="rId5"/>
          <a:stretch>
            <a:fillRect/>
          </a:stretch>
        </p:blipFill>
        <p:spPr>
          <a:xfrm>
            <a:off x="7324237" y="589982"/>
            <a:ext cx="4528286" cy="5750453"/>
          </a:xfrm>
          <a:prstGeom prst="rect">
            <a:avLst/>
          </a:prstGeom>
        </p:spPr>
      </p:pic>
    </p:spTree>
    <p:extLst>
      <p:ext uri="{BB962C8B-B14F-4D97-AF65-F5344CB8AC3E}">
        <p14:creationId xmlns:p14="http://schemas.microsoft.com/office/powerpoint/2010/main" val="24341872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3A1171-723B-3056-4B99-A4F7B4FCDE39}"/>
              </a:ext>
            </a:extLst>
          </p:cNvPr>
          <p:cNvSpPr txBox="1"/>
          <p:nvPr/>
        </p:nvSpPr>
        <p:spPr>
          <a:xfrm>
            <a:off x="0" y="1"/>
            <a:ext cx="6448926" cy="1075382"/>
          </a:xfrm>
          <a:prstGeom prst="rect">
            <a:avLst/>
          </a:prstGeom>
          <a:solidFill>
            <a:srgbClr val="A7D4FF"/>
          </a:solidFill>
        </p:spPr>
        <p:txBody>
          <a:bodyPr wrap="square" rtlCol="0">
            <a:no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GB" sz="3200" b="0" i="0" u="none" strike="noStrike" kern="1200" cap="none" spc="0" normalizeH="0" baseline="0" noProof="0">
                <a:ln>
                  <a:noFill/>
                </a:ln>
                <a:solidFill>
                  <a:prstClr val="black"/>
                </a:solidFill>
                <a:effectLst/>
                <a:uLnTx/>
                <a:uFillTx/>
                <a:latin typeface="Calibri"/>
                <a:ea typeface="+mn-ea"/>
                <a:cs typeface="+mn-cs"/>
              </a:rPr>
              <a:t>Questions to consider……</a:t>
            </a:r>
          </a:p>
        </p:txBody>
      </p:sp>
      <p:sp>
        <p:nvSpPr>
          <p:cNvPr id="10" name="Text Placeholder 9"/>
          <p:cNvSpPr txBox="1">
            <a:spLocks noGrp="1"/>
          </p:cNvSpPr>
          <p:nvPr>
            <p:ph type="body" sz="quarter" idx="4294967295"/>
          </p:nvPr>
        </p:nvSpPr>
        <p:spPr>
          <a:xfrm>
            <a:off x="0" y="1516063"/>
            <a:ext cx="6800850" cy="4527550"/>
          </a:xfrm>
        </p:spPr>
        <p:txBody>
          <a:bodyPr rtlCol="0">
            <a:noAutofit/>
          </a:bodyPr>
          <a:lstStyle/>
          <a:p>
            <a:endParaRPr lang="en-GB" sz="1800"/>
          </a:p>
          <a:p>
            <a:pPr marL="285750" indent="-285750">
              <a:buFont typeface="Courier New" panose="02070309020205020404" pitchFamily="49" charset="0"/>
              <a:buChar char="o"/>
            </a:pPr>
            <a:r>
              <a:rPr lang="en-GB" sz="1800"/>
              <a:t>What do you want to get out of your time as a Postgraduate Researcher?</a:t>
            </a:r>
          </a:p>
          <a:p>
            <a:pPr marL="285750" indent="-285750">
              <a:buFont typeface="Courier New" panose="02070309020205020404" pitchFamily="49" charset="0"/>
              <a:buChar char="o"/>
            </a:pPr>
            <a:endParaRPr lang="en-GB" sz="1800"/>
          </a:p>
          <a:p>
            <a:pPr marL="285750" indent="-285750">
              <a:buFont typeface="Courier New" panose="02070309020205020404" pitchFamily="49" charset="0"/>
              <a:buChar char="o"/>
            </a:pPr>
            <a:r>
              <a:rPr lang="en-GB" sz="1800"/>
              <a:t>Do you have plans for after your research? Are you interested in academic or non-academic roles? </a:t>
            </a:r>
          </a:p>
          <a:p>
            <a:pPr marL="285750" indent="-285750">
              <a:buFont typeface="Courier New" panose="02070309020205020404" pitchFamily="49" charset="0"/>
              <a:buChar char="o"/>
            </a:pPr>
            <a:endParaRPr lang="en-GB" sz="1800"/>
          </a:p>
          <a:p>
            <a:pPr marL="285750" indent="-285750">
              <a:buFont typeface="Courier New" panose="02070309020205020404" pitchFamily="49" charset="0"/>
              <a:buChar char="o"/>
            </a:pPr>
            <a:r>
              <a:rPr lang="en-GB" sz="1800"/>
              <a:t>How can you frame your research skills to prospective employers and/or academia</a:t>
            </a:r>
          </a:p>
          <a:p>
            <a:pPr marL="285750" indent="-285750">
              <a:buFont typeface="Courier New" panose="02070309020205020404" pitchFamily="49" charset="0"/>
              <a:buChar char="o"/>
            </a:pPr>
            <a:endParaRPr lang="en-GB" sz="1800"/>
          </a:p>
          <a:p>
            <a:pPr marL="285750" indent="-285750">
              <a:buFont typeface="Courier New" panose="02070309020205020404" pitchFamily="49" charset="0"/>
              <a:buChar char="o"/>
            </a:pPr>
            <a:r>
              <a:rPr lang="en-GB" sz="1800"/>
              <a:t>How can you develop networks within and outside of academia to support your career pathway? Who can help you?</a:t>
            </a:r>
          </a:p>
          <a:p>
            <a:endParaRPr lang="en-GB" sz="1800" b="1"/>
          </a:p>
        </p:txBody>
      </p:sp>
      <p:sp>
        <p:nvSpPr>
          <p:cNvPr id="29" name="Slide Number Placeholder 7">
            <a:extLst>
              <a:ext uri="{FF2B5EF4-FFF2-40B4-BE49-F238E27FC236}">
                <a16:creationId xmlns:a16="http://schemas.microsoft.com/office/drawing/2014/main" id="{47EE9919-D78F-07BF-51D2-4DB964713264}"/>
              </a:ext>
            </a:extLst>
          </p:cNvPr>
          <p:cNvSpPr>
            <a:spLocks noGrp="1"/>
          </p:cNvSpPr>
          <p:nvPr>
            <p:ph type="sldNum" sz="quarter" idx="4294967295"/>
          </p:nvPr>
        </p:nvSpPr>
        <p:spPr>
          <a:xfrm>
            <a:off x="11328400" y="6330950"/>
            <a:ext cx="863600" cy="365125"/>
          </a:xfrm>
        </p:spPr>
        <p:txBody>
          <a:bodyPr anchor="ctr">
            <a:normAutofit/>
          </a:bodyPr>
          <a:lstStyle/>
          <a:p>
            <a:pPr marL="0" marR="0" lvl="0" indent="0" algn="r"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3C1053"/>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800"/>
                </a:spcAft>
                <a:buClrTx/>
                <a:buSzTx/>
                <a:buFontTx/>
                <a:buNone/>
                <a:tabLst/>
                <a:defRPr/>
              </a:pPr>
              <a:t>51</a:t>
            </a:fld>
            <a:endParaRPr kumimoji="0" lang="en-GB" sz="1200" b="1" i="0" u="none" strike="noStrike" kern="1200" cap="none" spc="0" normalizeH="0" baseline="0" noProof="0">
              <a:ln>
                <a:noFill/>
              </a:ln>
              <a:solidFill>
                <a:srgbClr val="3C1053"/>
              </a:solidFill>
              <a:effectLst/>
              <a:uLnTx/>
              <a:uFillTx/>
              <a:latin typeface="Calibri"/>
              <a:ea typeface="+mn-ea"/>
              <a:cs typeface="+mn-cs"/>
            </a:endParaRPr>
          </a:p>
        </p:txBody>
      </p:sp>
      <p:pic>
        <p:nvPicPr>
          <p:cNvPr id="11" name="Picture Placeholder 10" descr="A person sitting on the grass looking at the water&#10;&#10;Description automatically generated">
            <a:extLst>
              <a:ext uri="{FF2B5EF4-FFF2-40B4-BE49-F238E27FC236}">
                <a16:creationId xmlns:a16="http://schemas.microsoft.com/office/drawing/2014/main" id="{013CC070-FF16-3552-6AF5-56CC4B78EFCA}"/>
              </a:ext>
            </a:extLst>
          </p:cNvPr>
          <p:cNvPicPr>
            <a:picLocks noGrp="1" noChangeAspect="1"/>
          </p:cNvPicPr>
          <p:nvPr>
            <p:ph type="pic" sz="quarter" idx="4294967295"/>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6166" r="16166"/>
          <a:stretch>
            <a:fillRect/>
          </a:stretch>
        </p:blipFill>
        <p:spPr>
          <a:xfrm>
            <a:off x="6557211" y="0"/>
            <a:ext cx="4331368" cy="5943600"/>
          </a:xfrm>
        </p:spPr>
      </p:pic>
      <p:sp>
        <p:nvSpPr>
          <p:cNvPr id="12" name="TextBox 11">
            <a:extLst>
              <a:ext uri="{FF2B5EF4-FFF2-40B4-BE49-F238E27FC236}">
                <a16:creationId xmlns:a16="http://schemas.microsoft.com/office/drawing/2014/main" id="{93DD1A05-C70E-2811-02DC-0BC92222464B}"/>
              </a:ext>
            </a:extLst>
          </p:cNvPr>
          <p:cNvSpPr txBox="1"/>
          <p:nvPr/>
        </p:nvSpPr>
        <p:spPr>
          <a:xfrm>
            <a:off x="5224463" y="6696075"/>
            <a:ext cx="680085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hlinkClick r:id="rId5" tooltip="http://auroraphotos.deviantart.com/art/Contemplation-640744915"/>
              </a:rPr>
              <a:t>This Photo</a:t>
            </a:r>
            <a:r>
              <a:rPr kumimoji="0" lang="en-GB" sz="900" b="0" i="0" u="none" strike="noStrike" kern="1200" cap="none" spc="0" normalizeH="0" baseline="0" noProof="0">
                <a:ln>
                  <a:noFill/>
                </a:ln>
                <a:solidFill>
                  <a:prstClr val="black"/>
                </a:solidFill>
                <a:effectLst/>
                <a:uLnTx/>
                <a:uFillTx/>
                <a:latin typeface="Calibri"/>
                <a:ea typeface="+mn-ea"/>
                <a:cs typeface="+mn-cs"/>
              </a:rPr>
              <a:t> by Unknown Author is licensed under </a:t>
            </a:r>
            <a:r>
              <a:rPr kumimoji="0" lang="en-GB" sz="900" b="0" i="0" u="none" strike="noStrike" kern="1200" cap="none" spc="0" normalizeH="0" baseline="0" noProof="0">
                <a:ln>
                  <a:noFill/>
                </a:ln>
                <a:solidFill>
                  <a:prstClr val="black"/>
                </a:solidFill>
                <a:effectLst/>
                <a:uLnTx/>
                <a:uFillTx/>
                <a:latin typeface="Calibri"/>
                <a:ea typeface="+mn-ea"/>
                <a:cs typeface="+mn-cs"/>
                <a:hlinkClick r:id="rId6" tooltip="https://creativecommons.org/licenses/by-nc-nd/3.0/"/>
              </a:rPr>
              <a:t>CC BY-NC-ND</a:t>
            </a:r>
            <a:endParaRPr kumimoji="0" lang="en-GB" sz="900" b="0" i="0" u="none" strike="noStrike" kern="1200" cap="none" spc="0" normalizeH="0" baseline="0" noProof="0">
              <a:ln>
                <a:noFill/>
              </a:ln>
              <a:solidFill>
                <a:prstClr val="black"/>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2338682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500"/>
                                        <p:tgtEl>
                                          <p:spTgt spid="10">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
                                            <p:txEl>
                                              <p:pRg st="3" end="3"/>
                                            </p:txEl>
                                          </p:spTgt>
                                        </p:tgtEl>
                                        <p:attrNameLst>
                                          <p:attrName>style.visibility</p:attrName>
                                        </p:attrNameLst>
                                      </p:cBhvr>
                                      <p:to>
                                        <p:strVal val="visible"/>
                                      </p:to>
                                    </p:set>
                                    <p:animEffect transition="in" filter="fade">
                                      <p:cBhvr>
                                        <p:cTn id="10" dur="500"/>
                                        <p:tgtEl>
                                          <p:spTgt spid="10">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xEl>
                                              <p:pRg st="5" end="5"/>
                                            </p:txEl>
                                          </p:spTgt>
                                        </p:tgtEl>
                                        <p:attrNameLst>
                                          <p:attrName>style.visibility</p:attrName>
                                        </p:attrNameLst>
                                      </p:cBhvr>
                                      <p:to>
                                        <p:strVal val="visible"/>
                                      </p:to>
                                    </p:set>
                                    <p:animEffect transition="in" filter="fade">
                                      <p:cBhvr>
                                        <p:cTn id="13" dur="500"/>
                                        <p:tgtEl>
                                          <p:spTgt spid="10">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xEl>
                                              <p:pRg st="7" end="7"/>
                                            </p:txEl>
                                          </p:spTgt>
                                        </p:tgtEl>
                                        <p:attrNameLst>
                                          <p:attrName>style.visibility</p:attrName>
                                        </p:attrNameLst>
                                      </p:cBhvr>
                                      <p:to>
                                        <p:strVal val="visible"/>
                                      </p:to>
                                    </p:set>
                                    <p:animEffect transition="in" filter="fade">
                                      <p:cBhvr>
                                        <p:cTn id="16" dur="500"/>
                                        <p:tgtEl>
                                          <p:spTgt spid="1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65C336-37D6-F753-14B4-983717A42DAE}"/>
              </a:ext>
            </a:extLst>
          </p:cNvPr>
          <p:cNvSpPr txBox="1"/>
          <p:nvPr/>
        </p:nvSpPr>
        <p:spPr>
          <a:xfrm>
            <a:off x="0" y="485775"/>
            <a:ext cx="10852484" cy="590550"/>
          </a:xfrm>
          <a:prstGeom prst="rect">
            <a:avLst/>
          </a:prstGeom>
          <a:solidFill>
            <a:srgbClr val="A7D4FF"/>
          </a:solidFill>
        </p:spPr>
        <p:txBody>
          <a:bodyPr vert="horz" lIns="91440" tIns="45720" rIns="91440" bIns="45720" rtlCol="0" anchor="b">
            <a:normAutofit lnSpcReduction="1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800" b="1" i="0" u="none" strike="noStrike" kern="1200" cap="none" spc="0" normalizeH="0" baseline="0" noProof="0">
                <a:ln>
                  <a:noFill/>
                </a:ln>
                <a:solidFill>
                  <a:srgbClr val="7030A0"/>
                </a:solidFill>
                <a:effectLst/>
                <a:uLnTx/>
                <a:uFillTx/>
                <a:latin typeface="Calibri" panose="020F0502020204030204" pitchFamily="34" charset="0"/>
                <a:ea typeface="+mn-ea"/>
                <a:cs typeface="Calibri" panose="020F0502020204030204" pitchFamily="34" charset="0"/>
              </a:rPr>
              <a:t> </a:t>
            </a:r>
            <a:r>
              <a:rPr kumimoji="0" lang="en-US" sz="38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RESOURCES</a:t>
            </a:r>
          </a:p>
        </p:txBody>
      </p:sp>
      <p:sp>
        <p:nvSpPr>
          <p:cNvPr id="4" name="TextBox 3">
            <a:extLst>
              <a:ext uri="{FF2B5EF4-FFF2-40B4-BE49-F238E27FC236}">
                <a16:creationId xmlns:a16="http://schemas.microsoft.com/office/drawing/2014/main" id="{B5561591-A63E-A09E-C685-FFCE17E614DD}"/>
              </a:ext>
            </a:extLst>
          </p:cNvPr>
          <p:cNvSpPr txBox="1"/>
          <p:nvPr/>
        </p:nvSpPr>
        <p:spPr>
          <a:xfrm>
            <a:off x="685471" y="1757818"/>
            <a:ext cx="11308054" cy="4280531"/>
          </a:xfrm>
          <a:prstGeom prst="rect">
            <a:avLst/>
          </a:prstGeom>
          <a:noFill/>
        </p:spPr>
        <p:txBody>
          <a:bodyPr wrap="square">
            <a:spAutoFit/>
          </a:bodyPr>
          <a:lstStyle/>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1" i="0" u="none" strike="noStrike" kern="1200" cap="none" spc="0" normalizeH="0" baseline="0" noProof="0">
                <a:ln>
                  <a:noFill/>
                </a:ln>
                <a:solidFill>
                  <a:prstClr val="black"/>
                </a:solidFill>
                <a:effectLst/>
                <a:uLnTx/>
                <a:uFillTx/>
                <a:latin typeface="Calibri"/>
                <a:ea typeface="+mn-ea"/>
                <a:cs typeface="+mn-cs"/>
              </a:rPr>
              <a:t>warwick.ac.uk/services/careers</a:t>
            </a: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1" i="0" u="none" strike="noStrike" kern="1200" cap="none" spc="0" normalizeH="0" baseline="0" noProof="0">
                <a:ln>
                  <a:noFill/>
                </a:ln>
                <a:solidFill>
                  <a:prstClr val="black"/>
                </a:solidFill>
                <a:effectLst/>
                <a:uLnTx/>
                <a:uFillTx/>
                <a:latin typeface="Calibri"/>
                <a:ea typeface="+mn-ea"/>
                <a:cs typeface="+mn-cs"/>
              </a:rPr>
              <a:t>warwick.ac.uk/services/dc/pgr/careers</a:t>
            </a:r>
            <a:endParaRPr kumimoji="0" lang="en-GB" sz="3600" b="1" i="0" u="none" strike="noStrike" kern="1200" cap="none" spc="0" normalizeH="0" baseline="0" noProof="0">
              <a:ln>
                <a:noFill/>
              </a:ln>
              <a:solidFill>
                <a:prstClr val="black"/>
              </a:solidFill>
              <a:effectLst/>
              <a:uLnTx/>
              <a:uFillTx/>
              <a:latin typeface="Calibri"/>
              <a:ea typeface="+mn-ea"/>
              <a:cs typeface="+mn-cs"/>
            </a:endParaRPr>
          </a:p>
          <a:p>
            <a:pPr marL="446088" marR="0" lvl="0" indent="-44608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1" i="0" u="none" strike="noStrike" kern="1200" cap="none" spc="0" normalizeH="0" baseline="0" noProof="0">
                <a:ln>
                  <a:noFill/>
                </a:ln>
                <a:solidFill>
                  <a:prstClr val="black"/>
                </a:solidFill>
                <a:effectLst/>
                <a:uLnTx/>
                <a:uFillTx/>
                <a:latin typeface="Calibri"/>
                <a:ea typeface="+mn-ea"/>
                <a:cs typeface="+mn-cs"/>
              </a:rPr>
              <a:t>Vitae.ac.uk</a:t>
            </a: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1" i="0" u="none" strike="noStrike" kern="1200" cap="none" spc="0" normalizeH="0" baseline="0" noProof="0">
                <a:ln>
                  <a:noFill/>
                </a:ln>
                <a:solidFill>
                  <a:prstClr val="black"/>
                </a:solidFill>
                <a:effectLst/>
                <a:uLnTx/>
                <a:uFillTx/>
                <a:latin typeface="Calibri"/>
                <a:ea typeface="+mn-ea"/>
                <a:cs typeface="+mn-cs"/>
              </a:rPr>
              <a:t>Phd-careers.co.uk</a:t>
            </a: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1" i="0" u="none" strike="noStrike" kern="1200" cap="none" spc="0" normalizeH="0" baseline="0" noProof="0">
                <a:ln>
                  <a:noFill/>
                </a:ln>
                <a:solidFill>
                  <a:prstClr val="black"/>
                </a:solidFill>
                <a:effectLst/>
                <a:uLnTx/>
                <a:uFillTx/>
                <a:latin typeface="Calibri"/>
                <a:ea typeface="+mn-ea"/>
                <a:cs typeface="+mn-cs"/>
              </a:rPr>
              <a:t>Jobsontoast.co.uk</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1" i="0" u="none" strike="noStrike" kern="1200" cap="none" spc="0" normalizeH="0" baseline="0" noProof="0">
                <a:ln>
                  <a:noFill/>
                </a:ln>
                <a:solidFill>
                  <a:prstClr val="black"/>
                </a:solidFill>
                <a:effectLst/>
                <a:uLnTx/>
                <a:uFillTx/>
                <a:latin typeface="Calibri"/>
                <a:ea typeface="+mn-ea"/>
                <a:cs typeface="+mn-cs"/>
              </a:rPr>
              <a:t>Creative Industries-warwick.ac.uk/services/careers/options/jobsectors/creative/</a:t>
            </a: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800" b="1" i="0" u="none" strike="noStrike" kern="1200" cap="none" spc="0" normalizeH="0" baseline="0" noProof="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200000"/>
              </a:lnSpc>
              <a:spcBef>
                <a:spcPts val="0"/>
              </a:spcBef>
              <a:spcAft>
                <a:spcPts val="0"/>
              </a:spcAft>
              <a:buClrTx/>
              <a:buSzTx/>
              <a:buFontTx/>
              <a:buNone/>
              <a:tabLst/>
              <a:defRPr/>
            </a:pPr>
            <a:endParaRPr kumimoji="0" lang="en-GB" sz="2800" b="1" i="0" u="none" strike="noStrike" kern="1200" cap="none" spc="0" normalizeH="0" baseline="0" noProof="0">
              <a:ln>
                <a:noFill/>
              </a:ln>
              <a:solidFill>
                <a:prstClr val="black"/>
              </a:solidFill>
              <a:effectLst/>
              <a:uLnTx/>
              <a:uFillTx/>
              <a:latin typeface="Calibri"/>
              <a:ea typeface="+mn-ea"/>
              <a:cs typeface="+mn-cs"/>
            </a:endParaRPr>
          </a:p>
        </p:txBody>
      </p:sp>
      <p:pic>
        <p:nvPicPr>
          <p:cNvPr id="7" name="Picture 6">
            <a:hlinkClick r:id="rId2"/>
            <a:extLst>
              <a:ext uri="{FF2B5EF4-FFF2-40B4-BE49-F238E27FC236}">
                <a16:creationId xmlns:a16="http://schemas.microsoft.com/office/drawing/2014/main" id="{DFE9D5D0-9FE4-D559-E2E9-D0AD293B8139}"/>
              </a:ext>
            </a:extLst>
          </p:cNvPr>
          <p:cNvPicPr>
            <a:picLocks noChangeAspect="1"/>
          </p:cNvPicPr>
          <p:nvPr/>
        </p:nvPicPr>
        <p:blipFill>
          <a:blip r:embed="rId3"/>
          <a:stretch>
            <a:fillRect/>
          </a:stretch>
        </p:blipFill>
        <p:spPr>
          <a:xfrm>
            <a:off x="10744200" y="5410200"/>
            <a:ext cx="1447800" cy="1447800"/>
          </a:xfrm>
          <a:prstGeom prst="rect">
            <a:avLst/>
          </a:prstGeom>
        </p:spPr>
      </p:pic>
      <p:sp>
        <p:nvSpPr>
          <p:cNvPr id="5" name="Rectangle 2">
            <a:extLst>
              <a:ext uri="{FF2B5EF4-FFF2-40B4-BE49-F238E27FC236}">
                <a16:creationId xmlns:a16="http://schemas.microsoft.com/office/drawing/2014/main" id="{1D31BBEA-18B7-D0C0-4892-2A2AC36B2D05}"/>
              </a:ext>
            </a:extLst>
          </p:cNvPr>
          <p:cNvSpPr/>
          <p:nvPr/>
        </p:nvSpPr>
        <p:spPr>
          <a:xfrm>
            <a:off x="1985551" y="5747403"/>
            <a:ext cx="2389909" cy="581891"/>
          </a:xfrm>
          <a:custGeom>
            <a:avLst/>
            <a:gdLst>
              <a:gd name="connsiteX0" fmla="*/ 0 w 2639291"/>
              <a:gd name="connsiteY0" fmla="*/ 0 h 581891"/>
              <a:gd name="connsiteX1" fmla="*/ 2639291 w 2639291"/>
              <a:gd name="connsiteY1" fmla="*/ 0 h 581891"/>
              <a:gd name="connsiteX2" fmla="*/ 2639291 w 2639291"/>
              <a:gd name="connsiteY2" fmla="*/ 581891 h 581891"/>
              <a:gd name="connsiteX3" fmla="*/ 0 w 2639291"/>
              <a:gd name="connsiteY3" fmla="*/ 581891 h 581891"/>
              <a:gd name="connsiteX4" fmla="*/ 0 w 2639291"/>
              <a:gd name="connsiteY4" fmla="*/ 0 h 581891"/>
              <a:gd name="connsiteX0" fmla="*/ 0 w 3221182"/>
              <a:gd name="connsiteY0" fmla="*/ 0 h 581891"/>
              <a:gd name="connsiteX1" fmla="*/ 3221182 w 3221182"/>
              <a:gd name="connsiteY1" fmla="*/ 0 h 581891"/>
              <a:gd name="connsiteX2" fmla="*/ 3221182 w 3221182"/>
              <a:gd name="connsiteY2" fmla="*/ 581891 h 581891"/>
              <a:gd name="connsiteX3" fmla="*/ 581891 w 3221182"/>
              <a:gd name="connsiteY3" fmla="*/ 581891 h 581891"/>
              <a:gd name="connsiteX4" fmla="*/ 0 w 3221182"/>
              <a:gd name="connsiteY4" fmla="*/ 0 h 581891"/>
              <a:gd name="connsiteX0" fmla="*/ 0 w 3221182"/>
              <a:gd name="connsiteY0" fmla="*/ 0 h 581891"/>
              <a:gd name="connsiteX1" fmla="*/ 3221182 w 3221182"/>
              <a:gd name="connsiteY1" fmla="*/ 0 h 581891"/>
              <a:gd name="connsiteX2" fmla="*/ 3221182 w 3221182"/>
              <a:gd name="connsiteY2" fmla="*/ 581891 h 581891"/>
              <a:gd name="connsiteX3" fmla="*/ 777964 w 3221182"/>
              <a:gd name="connsiteY3" fmla="*/ 571500 h 581891"/>
              <a:gd name="connsiteX4" fmla="*/ 0 w 3221182"/>
              <a:gd name="connsiteY4" fmla="*/ 0 h 581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1182" h="581891">
                <a:moveTo>
                  <a:pt x="0" y="0"/>
                </a:moveTo>
                <a:lnTo>
                  <a:pt x="3221182" y="0"/>
                </a:lnTo>
                <a:lnTo>
                  <a:pt x="3221182" y="581891"/>
                </a:lnTo>
                <a:lnTo>
                  <a:pt x="777964" y="571500"/>
                </a:lnTo>
                <a:lnTo>
                  <a:pt x="0" y="0"/>
                </a:lnTo>
                <a:close/>
              </a:path>
            </a:pathLst>
          </a:custGeom>
          <a:solidFill>
            <a:sysClr val="window" lastClr="FFFFFF"/>
          </a:solidFill>
          <a:ln w="12700" cap="flat" cmpd="sng" algn="ctr">
            <a:noFill/>
            <a:prstDash val="solid"/>
            <a:miter lim="800000"/>
          </a:ln>
          <a:effectLst/>
        </p:spPr>
        <p:txBody>
          <a:bodyPr rtlCol="0" anchor="ct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GB" sz="2800" b="1" i="0" u="none" strike="noStrike" kern="0" cap="none" spc="0" normalizeH="0" baseline="0" noProof="0">
                <a:ln>
                  <a:noFill/>
                </a:ln>
                <a:solidFill>
                  <a:prstClr val="black">
                    <a:lumMod val="65000"/>
                    <a:lumOff val="35000"/>
                  </a:prstClr>
                </a:solidFill>
                <a:effectLst/>
                <a:uLnTx/>
                <a:uFillTx/>
                <a:latin typeface="Candara" panose="020E0502030303020204" pitchFamily="34" charset="0"/>
                <a:ea typeface="+mn-ea"/>
                <a:cs typeface="+mn-cs"/>
              </a:rPr>
              <a:t>Thank You</a:t>
            </a:r>
          </a:p>
        </p:txBody>
      </p:sp>
      <p:pic>
        <p:nvPicPr>
          <p:cNvPr id="3" name="Picture 2">
            <a:extLst>
              <a:ext uri="{FF2B5EF4-FFF2-40B4-BE49-F238E27FC236}">
                <a16:creationId xmlns:a16="http://schemas.microsoft.com/office/drawing/2014/main" id="{C34720B4-9B4E-5CA9-C514-7BFBED24768B}"/>
              </a:ext>
            </a:extLst>
          </p:cNvPr>
          <p:cNvPicPr>
            <a:picLocks noChangeAspect="1"/>
          </p:cNvPicPr>
          <p:nvPr/>
        </p:nvPicPr>
        <p:blipFill>
          <a:blip r:embed="rId4"/>
          <a:stretch>
            <a:fillRect/>
          </a:stretch>
        </p:blipFill>
        <p:spPr>
          <a:xfrm>
            <a:off x="940652" y="5410200"/>
            <a:ext cx="1682045" cy="1256299"/>
          </a:xfrm>
          <a:prstGeom prst="rect">
            <a:avLst/>
          </a:prstGeom>
        </p:spPr>
      </p:pic>
    </p:spTree>
    <p:extLst>
      <p:ext uri="{BB962C8B-B14F-4D97-AF65-F5344CB8AC3E}">
        <p14:creationId xmlns:p14="http://schemas.microsoft.com/office/powerpoint/2010/main" val="169289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D65DD-1FBF-62AE-951C-730D1E1116D7}"/>
            </a:ext>
          </a:extLst>
        </p:cNvPr>
        <p:cNvGrpSpPr/>
        <p:nvPr/>
      </p:nvGrpSpPr>
      <p:grpSpPr>
        <a:xfrm>
          <a:off x="0" y="0"/>
          <a:ext cx="0" cy="0"/>
          <a:chOff x="0" y="0"/>
          <a:chExt cx="0" cy="0"/>
        </a:xfrm>
      </p:grpSpPr>
      <p:pic>
        <p:nvPicPr>
          <p:cNvPr id="6" name="Picture Placeholder 5" descr="A person standing in front of a mirror&#10;&#10;AI-generated content may be incorrect.">
            <a:extLst>
              <a:ext uri="{FF2B5EF4-FFF2-40B4-BE49-F238E27FC236}">
                <a16:creationId xmlns:a16="http://schemas.microsoft.com/office/drawing/2014/main" id="{A95A1B7B-AE4E-9FBF-A81A-9F6E61D80CFE}"/>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a:xfrm>
            <a:off x="20" y="10"/>
            <a:ext cx="12191980" cy="3445190"/>
          </a:xfrm>
          <a:noFill/>
        </p:spPr>
      </p:pic>
      <p:sp>
        <p:nvSpPr>
          <p:cNvPr id="3" name="Text Placeholder 2">
            <a:extLst>
              <a:ext uri="{FF2B5EF4-FFF2-40B4-BE49-F238E27FC236}">
                <a16:creationId xmlns:a16="http://schemas.microsoft.com/office/drawing/2014/main" id="{8E9682F7-DCA0-06EC-38FD-92B3836A3A97}"/>
              </a:ext>
            </a:extLst>
          </p:cNvPr>
          <p:cNvSpPr>
            <a:spLocks noGrp="1"/>
          </p:cNvSpPr>
          <p:nvPr>
            <p:ph type="body" sz="quarter" idx="13"/>
          </p:nvPr>
        </p:nvSpPr>
        <p:spPr>
          <a:xfrm>
            <a:off x="499733" y="1580118"/>
            <a:ext cx="8208000" cy="855299"/>
          </a:xfrm>
        </p:spPr>
        <p:txBody>
          <a:bodyPr vert="horz" wrap="square" lIns="0" tIns="0" rIns="0" bIns="0" rtlCol="0" anchor="t">
            <a:normAutofit/>
          </a:bodyPr>
          <a:lstStyle/>
          <a:p>
            <a:pPr>
              <a:lnSpc>
                <a:spcPct val="95000"/>
              </a:lnSpc>
              <a:spcAft>
                <a:spcPts val="600"/>
              </a:spcAft>
            </a:pPr>
            <a:r>
              <a:rPr lang="en-GB" sz="5600">
                <a:solidFill>
                  <a:schemeClr val="bg1"/>
                </a:solidFill>
                <a:latin typeface="Aptos"/>
                <a:cs typeface="Calibri"/>
              </a:rPr>
              <a:t>Dr Daniel Franklin</a:t>
            </a:r>
          </a:p>
        </p:txBody>
      </p:sp>
      <p:sp>
        <p:nvSpPr>
          <p:cNvPr id="5" name="Title 4">
            <a:extLst>
              <a:ext uri="{FF2B5EF4-FFF2-40B4-BE49-F238E27FC236}">
                <a16:creationId xmlns:a16="http://schemas.microsoft.com/office/drawing/2014/main" id="{F09B4C2C-1D5F-A216-AE4D-FC6EFD3FD4D6}"/>
              </a:ext>
            </a:extLst>
          </p:cNvPr>
          <p:cNvSpPr>
            <a:spLocks noGrp="1"/>
          </p:cNvSpPr>
          <p:nvPr>
            <p:ph type="title"/>
          </p:nvPr>
        </p:nvSpPr>
        <p:spPr>
          <a:xfrm>
            <a:off x="499733" y="2791790"/>
            <a:ext cx="8208000" cy="1743682"/>
          </a:xfrm>
        </p:spPr>
        <p:txBody>
          <a:bodyPr wrap="square" anchor="t">
            <a:normAutofit/>
          </a:bodyPr>
          <a:lstStyle/>
          <a:p>
            <a:r>
              <a:rPr lang="en-GB" sz="6700">
                <a:solidFill>
                  <a:schemeClr val="bg1"/>
                </a:solidFill>
                <a:latin typeface="Aptos"/>
                <a:cs typeface="Calibri"/>
              </a:rPr>
              <a:t>PG Certificate in Transferrable Skills</a:t>
            </a:r>
          </a:p>
        </p:txBody>
      </p:sp>
    </p:spTree>
    <p:extLst>
      <p:ext uri="{BB962C8B-B14F-4D97-AF65-F5344CB8AC3E}">
        <p14:creationId xmlns:p14="http://schemas.microsoft.com/office/powerpoint/2010/main" val="23795825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74588-3BCC-42D2-AB22-F63885334302}"/>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043779E4-C8A5-9E79-F5B4-439614768581}"/>
              </a:ext>
            </a:extLst>
          </p:cNvPr>
          <p:cNvSpPr>
            <a:spLocks noGrp="1"/>
          </p:cNvSpPr>
          <p:nvPr>
            <p:ph type="body" sz="quarter" idx="13"/>
          </p:nvPr>
        </p:nvSpPr>
        <p:spPr>
          <a:xfrm>
            <a:off x="499733" y="4134411"/>
            <a:ext cx="6541200" cy="500112"/>
          </a:xfrm>
        </p:spPr>
        <p:txBody>
          <a:bodyPr/>
          <a:lstStyle/>
          <a:p>
            <a:r>
              <a:rPr lang="en-GB"/>
              <a:t>Dr Daniel Franklin</a:t>
            </a:r>
          </a:p>
        </p:txBody>
      </p:sp>
      <p:sp>
        <p:nvSpPr>
          <p:cNvPr id="6" name="Title 5">
            <a:extLst>
              <a:ext uri="{FF2B5EF4-FFF2-40B4-BE49-F238E27FC236}">
                <a16:creationId xmlns:a16="http://schemas.microsoft.com/office/drawing/2014/main" id="{44E53BB3-FF54-8730-005D-82F6796D302D}"/>
              </a:ext>
            </a:extLst>
          </p:cNvPr>
          <p:cNvSpPr>
            <a:spLocks noGrp="1"/>
          </p:cNvSpPr>
          <p:nvPr>
            <p:ph type="title"/>
          </p:nvPr>
        </p:nvSpPr>
        <p:spPr>
          <a:xfrm>
            <a:off x="499732" y="1889950"/>
            <a:ext cx="6542513" cy="2244461"/>
          </a:xfrm>
        </p:spPr>
        <p:txBody>
          <a:bodyPr/>
          <a:lstStyle/>
          <a:p>
            <a:r>
              <a:rPr lang="en-GB" sz="6000"/>
              <a:t>PGCert in Transferable Skills</a:t>
            </a:r>
            <a:br>
              <a:rPr lang="en-GB" sz="6000"/>
            </a:br>
            <a:r>
              <a:rPr lang="en-GB" sz="6000"/>
              <a:t>(PGCTS)</a:t>
            </a:r>
          </a:p>
        </p:txBody>
      </p:sp>
      <p:sp>
        <p:nvSpPr>
          <p:cNvPr id="3" name="Picture Placeholder 2">
            <a:extLst>
              <a:ext uri="{FF2B5EF4-FFF2-40B4-BE49-F238E27FC236}">
                <a16:creationId xmlns:a16="http://schemas.microsoft.com/office/drawing/2014/main" id="{0E168C12-B738-C078-BDFA-36981C4092F8}"/>
              </a:ext>
            </a:extLst>
          </p:cNvPr>
          <p:cNvSpPr>
            <a:spLocks noGrp="1"/>
          </p:cNvSpPr>
          <p:nvPr>
            <p:ph type="pic" sz="quarter" idx="12"/>
          </p:nvPr>
        </p:nvSpPr>
        <p:spPr/>
        <p:txBody>
          <a:bodyPr/>
          <a:lstStyle/>
          <a:p>
            <a:endParaRPr lang="en-US"/>
          </a:p>
        </p:txBody>
      </p:sp>
      <p:pic>
        <p:nvPicPr>
          <p:cNvPr id="4" name="Picture Placeholder 11" descr="A close-up of a staircase&#10;&#10;AI-generated content may be incorrect.">
            <a:extLst>
              <a:ext uri="{FF2B5EF4-FFF2-40B4-BE49-F238E27FC236}">
                <a16:creationId xmlns:a16="http://schemas.microsoft.com/office/drawing/2014/main" id="{67AA2F00-080E-33E6-338D-D78832F032B8}"/>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Tree>
    <p:extLst>
      <p:ext uri="{BB962C8B-B14F-4D97-AF65-F5344CB8AC3E}">
        <p14:creationId xmlns:p14="http://schemas.microsoft.com/office/powerpoint/2010/main" val="31656577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0BDCD-F001-630E-1E1E-7FF6B8C47BB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F41AA0E-C5EB-C806-24AC-91DF9990911F}"/>
              </a:ext>
            </a:extLst>
          </p:cNvPr>
          <p:cNvSpPr>
            <a:spLocks noGrp="1"/>
          </p:cNvSpPr>
          <p:nvPr>
            <p:ph type="title"/>
          </p:nvPr>
        </p:nvSpPr>
        <p:spPr>
          <a:xfrm>
            <a:off x="499733" y="538538"/>
            <a:ext cx="11192534" cy="460254"/>
          </a:xfrm>
        </p:spPr>
        <p:txBody>
          <a:bodyPr/>
          <a:lstStyle/>
          <a:p>
            <a:r>
              <a:rPr lang="en-GB" sz="3600"/>
              <a:t>Student development</a:t>
            </a:r>
          </a:p>
        </p:txBody>
      </p:sp>
      <p:sp>
        <p:nvSpPr>
          <p:cNvPr id="8" name="Content Placeholder 7">
            <a:extLst>
              <a:ext uri="{FF2B5EF4-FFF2-40B4-BE49-F238E27FC236}">
                <a16:creationId xmlns:a16="http://schemas.microsoft.com/office/drawing/2014/main" id="{DD4131A8-786E-7AA2-1D5F-525638C73DCA}"/>
              </a:ext>
            </a:extLst>
          </p:cNvPr>
          <p:cNvSpPr>
            <a:spLocks noGrp="1"/>
          </p:cNvSpPr>
          <p:nvPr>
            <p:ph idx="1"/>
          </p:nvPr>
        </p:nvSpPr>
        <p:spPr>
          <a:xfrm>
            <a:off x="499733" y="1433888"/>
            <a:ext cx="11192534" cy="4264784"/>
          </a:xfrm>
        </p:spPr>
        <p:txBody>
          <a:bodyPr/>
          <a:lstStyle/>
          <a:p>
            <a:pPr marL="285750" indent="-285750">
              <a:buClr>
                <a:schemeClr val="tx1"/>
              </a:buClr>
              <a:buFont typeface="Arial" panose="020B0604020202020204" pitchFamily="34" charset="0"/>
              <a:buChar char="•"/>
            </a:pPr>
            <a:r>
              <a:rPr lang="en-GB" sz="2400"/>
              <a:t>Your PhD develops your disciplinary expertise. PGCTS helps you develop how you work as a researcher and professional.</a:t>
            </a:r>
          </a:p>
          <a:p>
            <a:pPr marL="285750" indent="-285750">
              <a:buClr>
                <a:schemeClr val="tx1"/>
              </a:buClr>
              <a:buFont typeface="Arial" panose="020B0604020202020204" pitchFamily="34" charset="0"/>
              <a:buChar char="•"/>
            </a:pPr>
            <a:endParaRPr lang="en-GB" sz="2400"/>
          </a:p>
          <a:p>
            <a:pPr marL="285750" indent="-285750">
              <a:buClr>
                <a:schemeClr val="tx1"/>
              </a:buClr>
              <a:buSzPct val="120000"/>
              <a:buFont typeface="Arial" panose="020B0604020202020204" pitchFamily="34" charset="0"/>
              <a:buChar char="•"/>
            </a:pPr>
            <a:r>
              <a:rPr lang="en-US" sz="2400"/>
              <a:t>‘Essential’ skills boost income, predict job satisfaction, increase life satisfaction, decrease unemployment (Skills Builder Partnership, 2023)</a:t>
            </a:r>
          </a:p>
          <a:p>
            <a:pPr marL="285750" indent="-285750">
              <a:buClr>
                <a:schemeClr val="tx1"/>
              </a:buClr>
              <a:buSzPct val="120000"/>
              <a:buFont typeface="Arial" panose="020B0604020202020204" pitchFamily="34" charset="0"/>
              <a:buChar char="•"/>
            </a:pPr>
            <a:endParaRPr lang="en-US" sz="2400"/>
          </a:p>
          <a:p>
            <a:pPr marL="285750" indent="-285750">
              <a:buClr>
                <a:schemeClr val="tx1"/>
              </a:buClr>
              <a:buSzPct val="120000"/>
              <a:buFont typeface="Arial" panose="020B0604020202020204" pitchFamily="34" charset="0"/>
              <a:buChar char="•"/>
            </a:pPr>
            <a:r>
              <a:rPr lang="en-US" sz="2400"/>
              <a:t>“</a:t>
            </a:r>
            <a:r>
              <a:rPr lang="en-US" sz="2400" i="1"/>
              <a:t>The </a:t>
            </a:r>
            <a:r>
              <a:rPr lang="en-US" sz="2400" i="1" err="1"/>
              <a:t>labour</a:t>
            </a:r>
            <a:r>
              <a:rPr lang="en-US" sz="2400" i="1"/>
              <a:t> market of most doctoral candidates will be outside academia.</a:t>
            </a:r>
            <a:r>
              <a:rPr lang="en-US" sz="2400"/>
              <a:t>” (71%) – European University Association, (2025). </a:t>
            </a:r>
          </a:p>
          <a:p>
            <a:pPr>
              <a:buClr>
                <a:schemeClr val="tx1"/>
              </a:buClr>
              <a:buSzPct val="120000"/>
            </a:pPr>
            <a:endParaRPr lang="en-US" sz="2400"/>
          </a:p>
          <a:p>
            <a:pPr marL="285750" indent="-285750">
              <a:buClr>
                <a:schemeClr val="tx1"/>
              </a:buClr>
              <a:buSzPct val="120000"/>
              <a:buFont typeface="Arial" panose="020B0604020202020204" pitchFamily="34" charset="0"/>
              <a:buChar char="•"/>
            </a:pPr>
            <a:r>
              <a:rPr lang="en-US" sz="2400"/>
              <a:t>Overall student development is key to your progress while a PhD student.</a:t>
            </a:r>
          </a:p>
          <a:p>
            <a:pPr marL="285750" indent="-285750">
              <a:buClr>
                <a:schemeClr val="tx1"/>
              </a:buClr>
              <a:buSzPct val="120000"/>
              <a:buFont typeface="Arial" panose="020B0604020202020204" pitchFamily="34" charset="0"/>
              <a:buChar char="•"/>
            </a:pPr>
            <a:endParaRPr lang="en-US" sz="2400"/>
          </a:p>
          <a:p>
            <a:pPr marL="285750" indent="-285750">
              <a:buClr>
                <a:schemeClr val="tx1"/>
              </a:buClr>
              <a:buSzPct val="120000"/>
              <a:buFont typeface="Arial" panose="020B0604020202020204" pitchFamily="34" charset="0"/>
              <a:buChar char="•"/>
            </a:pPr>
            <a:r>
              <a:rPr lang="en-US" sz="2400"/>
              <a:t>We, the institution that is delivering your discipline specific education, is also telling you that (transferable) skills are important.</a:t>
            </a:r>
          </a:p>
        </p:txBody>
      </p:sp>
      <p:sp>
        <p:nvSpPr>
          <p:cNvPr id="2" name="Slide Number Placeholder 29">
            <a:extLst>
              <a:ext uri="{FF2B5EF4-FFF2-40B4-BE49-F238E27FC236}">
                <a16:creationId xmlns:a16="http://schemas.microsoft.com/office/drawing/2014/main" id="{C96AF8BE-D6F3-61B9-2F01-C18937069170}"/>
              </a:ext>
            </a:extLst>
          </p:cNvPr>
          <p:cNvSpPr>
            <a:spLocks noGrp="1"/>
          </p:cNvSpPr>
          <p:nvPr>
            <p:ph type="sldNum" sz="quarter" idx="4"/>
          </p:nvPr>
        </p:nvSpPr>
        <p:spPr>
          <a:xfrm>
            <a:off x="499733" y="5994450"/>
            <a:ext cx="360000"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latin typeface="Aptos" panose="020B000402020202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800"/>
                </a:spcAft>
                <a:buClrTx/>
                <a:buSzTx/>
                <a:buFontTx/>
                <a:buNone/>
                <a:tabLst/>
                <a:defRPr/>
              </a:pPr>
              <a:t>55</a:t>
            </a:fld>
            <a:endParaRPr kumimoji="0" lang="en-GB" sz="1200" b="1" i="0" u="none" strike="noStrike" kern="1200" cap="none" spc="0" normalizeH="0" baseline="0" noProof="0">
              <a:ln>
                <a:noFill/>
              </a:ln>
              <a:solidFill>
                <a:srgbClr val="0C0C0C"/>
              </a:solidFill>
              <a:effectLst/>
              <a:uLnTx/>
              <a:uFillTx/>
              <a:latin typeface="Aptos" panose="020B0004020202020204" pitchFamily="34" charset="0"/>
              <a:ea typeface="+mn-ea"/>
              <a:cs typeface="Calibri" panose="020F0502020204030204" pitchFamily="34" charset="0"/>
            </a:endParaRPr>
          </a:p>
        </p:txBody>
      </p:sp>
    </p:spTree>
    <p:extLst>
      <p:ext uri="{BB962C8B-B14F-4D97-AF65-F5344CB8AC3E}">
        <p14:creationId xmlns:p14="http://schemas.microsoft.com/office/powerpoint/2010/main" val="566715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83281-03EA-0EB3-3119-C9740D825FA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F422123-0510-078C-B79D-99382A9302A6}"/>
              </a:ext>
            </a:extLst>
          </p:cNvPr>
          <p:cNvSpPr>
            <a:spLocks noGrp="1"/>
          </p:cNvSpPr>
          <p:nvPr>
            <p:ph type="title"/>
          </p:nvPr>
        </p:nvSpPr>
        <p:spPr>
          <a:xfrm>
            <a:off x="499733" y="538538"/>
            <a:ext cx="11192534" cy="460254"/>
          </a:xfrm>
        </p:spPr>
        <p:txBody>
          <a:bodyPr/>
          <a:lstStyle/>
          <a:p>
            <a:r>
              <a:rPr lang="en-GB" sz="3600"/>
              <a:t>Student development is part of doctoral education</a:t>
            </a:r>
          </a:p>
        </p:txBody>
      </p:sp>
      <p:sp>
        <p:nvSpPr>
          <p:cNvPr id="8" name="Content Placeholder 7">
            <a:extLst>
              <a:ext uri="{FF2B5EF4-FFF2-40B4-BE49-F238E27FC236}">
                <a16:creationId xmlns:a16="http://schemas.microsoft.com/office/drawing/2014/main" id="{E8120B79-C390-ACBC-DEF0-F78AD9E0BCB7}"/>
              </a:ext>
            </a:extLst>
          </p:cNvPr>
          <p:cNvSpPr>
            <a:spLocks noGrp="1"/>
          </p:cNvSpPr>
          <p:nvPr>
            <p:ph idx="1"/>
          </p:nvPr>
        </p:nvSpPr>
        <p:spPr>
          <a:xfrm>
            <a:off x="499733" y="3243072"/>
            <a:ext cx="11192534" cy="2213004"/>
          </a:xfrm>
        </p:spPr>
        <p:txBody>
          <a:bodyPr/>
          <a:lstStyle/>
          <a:p>
            <a:pPr marL="285750" indent="-285750">
              <a:buClr>
                <a:schemeClr val="tx1"/>
              </a:buClr>
              <a:buSzPct val="120000"/>
              <a:buFont typeface="Arial" panose="020B0604020202020204" pitchFamily="34" charset="0"/>
              <a:buChar char="•"/>
            </a:pPr>
            <a:r>
              <a:rPr lang="en-US" sz="2600" b="1"/>
              <a:t>UKRI </a:t>
            </a:r>
            <a:r>
              <a:rPr lang="en-US" sz="2600"/>
              <a:t>– fund half of the PhDs at the university. Hold universities to account – are students getting what is best for them? Through funding disciplinary research, UKRI interest is in the students’ overall experience and benefits.</a:t>
            </a:r>
          </a:p>
          <a:p>
            <a:pPr marL="285750" indent="-285750">
              <a:buClr>
                <a:schemeClr val="tx1"/>
              </a:buClr>
              <a:buSzPct val="120000"/>
              <a:buFont typeface="Arial" panose="020B0604020202020204" pitchFamily="34" charset="0"/>
              <a:buChar char="•"/>
            </a:pPr>
            <a:endParaRPr lang="en-US" sz="2600"/>
          </a:p>
          <a:p>
            <a:pPr marL="285750" indent="-285750">
              <a:buClr>
                <a:schemeClr val="tx1"/>
              </a:buClr>
              <a:buSzPct val="120000"/>
              <a:buFont typeface="Arial" panose="020B0604020202020204" pitchFamily="34" charset="0"/>
              <a:buChar char="•"/>
            </a:pPr>
            <a:r>
              <a:rPr lang="en-US" sz="2600"/>
              <a:t>transferable skills are non-negotiable. Core part of being prepared for careers in and out of academia (</a:t>
            </a:r>
            <a:r>
              <a:rPr lang="en-GB" sz="2600">
                <a:hlinkClick r:id="rId2"/>
              </a:rPr>
              <a:t>UKRI statement on doctoral training</a:t>
            </a:r>
            <a:r>
              <a:rPr lang="en-GB" sz="2600"/>
              <a:t>, 2024).</a:t>
            </a:r>
            <a:endParaRPr lang="en-US" sz="2600"/>
          </a:p>
          <a:p>
            <a:pPr marL="285750" indent="-285750">
              <a:buClr>
                <a:schemeClr val="tx1"/>
              </a:buClr>
              <a:buFont typeface="Arial" panose="020B0604020202020204" pitchFamily="34" charset="0"/>
              <a:buChar char="•"/>
            </a:pPr>
            <a:endParaRPr lang="en-GB" sz="2600"/>
          </a:p>
        </p:txBody>
      </p:sp>
      <p:sp>
        <p:nvSpPr>
          <p:cNvPr id="2" name="Slide Number Placeholder 29">
            <a:extLst>
              <a:ext uri="{FF2B5EF4-FFF2-40B4-BE49-F238E27FC236}">
                <a16:creationId xmlns:a16="http://schemas.microsoft.com/office/drawing/2014/main" id="{AE7F2FA4-3170-9D77-54D0-2FCF65E7073F}"/>
              </a:ext>
            </a:extLst>
          </p:cNvPr>
          <p:cNvSpPr>
            <a:spLocks noGrp="1"/>
          </p:cNvSpPr>
          <p:nvPr>
            <p:ph type="sldNum" sz="quarter" idx="4"/>
          </p:nvPr>
        </p:nvSpPr>
        <p:spPr>
          <a:xfrm>
            <a:off x="499733" y="5994450"/>
            <a:ext cx="360000"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latin typeface="Aptos" panose="020B000402020202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800"/>
                </a:spcAft>
                <a:buClrTx/>
                <a:buSzTx/>
                <a:buFontTx/>
                <a:buNone/>
                <a:tabLst/>
                <a:defRPr/>
              </a:pPr>
              <a:t>56</a:t>
            </a:fld>
            <a:endParaRPr kumimoji="0" lang="en-GB" sz="1200" b="1" i="0" u="none" strike="noStrike" kern="1200" cap="none" spc="0" normalizeH="0" baseline="0" noProof="0">
              <a:ln>
                <a:noFill/>
              </a:ln>
              <a:solidFill>
                <a:srgbClr val="0C0C0C"/>
              </a:solidFill>
              <a:effectLst/>
              <a:uLnTx/>
              <a:uFillTx/>
              <a:latin typeface="Aptos" panose="020B0004020202020204" pitchFamily="34" charset="0"/>
              <a:ea typeface="+mn-ea"/>
              <a:cs typeface="Calibri" panose="020F0502020204030204" pitchFamily="34" charset="0"/>
            </a:endParaRPr>
          </a:p>
        </p:txBody>
      </p:sp>
      <p:pic>
        <p:nvPicPr>
          <p:cNvPr id="5" name="Picture 2" descr="New UKRI Open Access policy – what you need to know, how to comply and how  we can help – Library blog">
            <a:extLst>
              <a:ext uri="{FF2B5EF4-FFF2-40B4-BE49-F238E27FC236}">
                <a16:creationId xmlns:a16="http://schemas.microsoft.com/office/drawing/2014/main" id="{D310F499-CDC2-9BBC-DD57-05CEE4FDBE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733" y="1094251"/>
            <a:ext cx="6235700" cy="1839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2438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199C5-008A-1186-C36C-67BC265D521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97C6B20-7B67-7767-21DA-858987DB83A7}"/>
              </a:ext>
            </a:extLst>
          </p:cNvPr>
          <p:cNvSpPr>
            <a:spLocks noGrp="1"/>
          </p:cNvSpPr>
          <p:nvPr>
            <p:ph type="title"/>
          </p:nvPr>
        </p:nvSpPr>
        <p:spPr/>
        <p:txBody>
          <a:bodyPr/>
          <a:lstStyle/>
          <a:p>
            <a:r>
              <a:rPr lang="en-GB"/>
              <a:t>PGCTS</a:t>
            </a:r>
          </a:p>
        </p:txBody>
      </p:sp>
      <p:sp>
        <p:nvSpPr>
          <p:cNvPr id="8" name="Content Placeholder 7">
            <a:extLst>
              <a:ext uri="{FF2B5EF4-FFF2-40B4-BE49-F238E27FC236}">
                <a16:creationId xmlns:a16="http://schemas.microsoft.com/office/drawing/2014/main" id="{0D039465-DFAF-C6C0-3A66-F27894B30A4C}"/>
              </a:ext>
            </a:extLst>
          </p:cNvPr>
          <p:cNvSpPr>
            <a:spLocks noGrp="1"/>
          </p:cNvSpPr>
          <p:nvPr>
            <p:ph idx="1"/>
          </p:nvPr>
        </p:nvSpPr>
        <p:spPr>
          <a:xfrm>
            <a:off x="499733" y="1292352"/>
            <a:ext cx="11192534" cy="4572000"/>
          </a:xfrm>
        </p:spPr>
        <p:txBody>
          <a:bodyPr/>
          <a:lstStyle/>
          <a:p>
            <a:r>
              <a:rPr lang="en-GB" sz="2600"/>
              <a:t>Through the programme, you will develop and apply skills in areas such as:</a:t>
            </a:r>
          </a:p>
          <a:p>
            <a:pPr marL="457200" lvl="0" indent="-457200">
              <a:buFont typeface="Arial" panose="020B0604020202020204" pitchFamily="34" charset="0"/>
              <a:buChar char="•"/>
            </a:pPr>
            <a:r>
              <a:rPr lang="en-GB" sz="2600"/>
              <a:t>communication and collaboration</a:t>
            </a:r>
          </a:p>
          <a:p>
            <a:pPr marL="457200" lvl="0" indent="-457200">
              <a:buFont typeface="Arial" panose="020B0604020202020204" pitchFamily="34" charset="0"/>
              <a:buChar char="•"/>
            </a:pPr>
            <a:r>
              <a:rPr lang="en-GB" sz="2600"/>
              <a:t>project management</a:t>
            </a:r>
          </a:p>
          <a:p>
            <a:pPr marL="457200" lvl="0" indent="-457200">
              <a:buFont typeface="Arial" panose="020B0604020202020204" pitchFamily="34" charset="0"/>
              <a:buChar char="•"/>
            </a:pPr>
            <a:r>
              <a:rPr lang="en-GB" sz="2600"/>
              <a:t>reflection and self-awareness</a:t>
            </a:r>
          </a:p>
          <a:p>
            <a:pPr marL="457200" lvl="0" indent="-457200">
              <a:buFont typeface="Arial" panose="020B0604020202020204" pitchFamily="34" charset="0"/>
              <a:buChar char="•"/>
            </a:pPr>
            <a:r>
              <a:rPr lang="en-GB" sz="2600"/>
              <a:t>planning, adaptability and professional judgement</a:t>
            </a:r>
          </a:p>
          <a:p>
            <a:pPr marL="457200" lvl="0" indent="-457200">
              <a:buFont typeface="Arial" panose="020B0604020202020204" pitchFamily="34" charset="0"/>
              <a:buChar char="•"/>
            </a:pPr>
            <a:r>
              <a:rPr lang="en-GB" sz="2600"/>
              <a:t>applying/</a:t>
            </a:r>
            <a:r>
              <a:rPr lang="en-GB" sz="2600" err="1"/>
              <a:t>transfering</a:t>
            </a:r>
            <a:r>
              <a:rPr lang="en-GB" sz="2600"/>
              <a:t> your skills beyond your immediate research project</a:t>
            </a:r>
          </a:p>
          <a:p>
            <a:endParaRPr lang="en-GB" sz="2600" b="1"/>
          </a:p>
          <a:p>
            <a:r>
              <a:rPr lang="en-GB" sz="2600" b="1"/>
              <a:t>The aim is not simply to attend training, but to become more deliberate, effective and adaptable in how you work.</a:t>
            </a:r>
          </a:p>
          <a:p>
            <a:endParaRPr lang="en-GB" sz="2600" b="1"/>
          </a:p>
          <a:p>
            <a:r>
              <a:rPr lang="en-GB" sz="2600" b="1" i="1"/>
              <a:t>…because being a subject expert alone is unlikely to be enough.</a:t>
            </a:r>
            <a:endParaRPr lang="en-GB" sz="2600" i="1"/>
          </a:p>
        </p:txBody>
      </p:sp>
      <p:sp>
        <p:nvSpPr>
          <p:cNvPr id="2" name="Slide Number Placeholder 29">
            <a:extLst>
              <a:ext uri="{FF2B5EF4-FFF2-40B4-BE49-F238E27FC236}">
                <a16:creationId xmlns:a16="http://schemas.microsoft.com/office/drawing/2014/main" id="{1888A4F7-18D9-F808-E0E7-597F3A0E1858}"/>
              </a:ext>
            </a:extLst>
          </p:cNvPr>
          <p:cNvSpPr>
            <a:spLocks noGrp="1"/>
          </p:cNvSpPr>
          <p:nvPr>
            <p:ph type="sldNum" sz="quarter" idx="4"/>
          </p:nvPr>
        </p:nvSpPr>
        <p:spPr>
          <a:xfrm>
            <a:off x="499733" y="5994450"/>
            <a:ext cx="360000"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latin typeface="Aptos" panose="020B000402020202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800"/>
                </a:spcAft>
                <a:buClrTx/>
                <a:buSzTx/>
                <a:buFontTx/>
                <a:buNone/>
                <a:tabLst/>
                <a:defRPr/>
              </a:pPr>
              <a:t>57</a:t>
            </a:fld>
            <a:endParaRPr kumimoji="0" lang="en-GB" sz="1200" b="1" i="0" u="none" strike="noStrike" kern="1200" cap="none" spc="0" normalizeH="0" baseline="0" noProof="0">
              <a:ln>
                <a:noFill/>
              </a:ln>
              <a:solidFill>
                <a:srgbClr val="0C0C0C"/>
              </a:solidFill>
              <a:effectLst/>
              <a:uLnTx/>
              <a:uFillTx/>
              <a:latin typeface="Aptos" panose="020B0004020202020204" pitchFamily="34" charset="0"/>
              <a:ea typeface="+mn-ea"/>
              <a:cs typeface="Calibri" panose="020F0502020204030204" pitchFamily="34" charset="0"/>
            </a:endParaRPr>
          </a:p>
        </p:txBody>
      </p:sp>
    </p:spTree>
    <p:extLst>
      <p:ext uri="{BB962C8B-B14F-4D97-AF65-F5344CB8AC3E}">
        <p14:creationId xmlns:p14="http://schemas.microsoft.com/office/powerpoint/2010/main" val="960958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CBD59-3F2E-5F01-D2F8-5EEC2F1BDA1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33DBBB7-A069-A3B8-EB5E-00EB1F123F7A}"/>
              </a:ext>
            </a:extLst>
          </p:cNvPr>
          <p:cNvSpPr>
            <a:spLocks noGrp="1"/>
          </p:cNvSpPr>
          <p:nvPr>
            <p:ph type="title"/>
          </p:nvPr>
        </p:nvSpPr>
        <p:spPr/>
        <p:txBody>
          <a:bodyPr/>
          <a:lstStyle/>
          <a:p>
            <a:r>
              <a:rPr lang="en-GB"/>
              <a:t>Marginal gains</a:t>
            </a:r>
          </a:p>
        </p:txBody>
      </p:sp>
      <p:sp>
        <p:nvSpPr>
          <p:cNvPr id="8" name="Content Placeholder 7">
            <a:extLst>
              <a:ext uri="{FF2B5EF4-FFF2-40B4-BE49-F238E27FC236}">
                <a16:creationId xmlns:a16="http://schemas.microsoft.com/office/drawing/2014/main" id="{B12009ED-BB2F-5A29-7741-D4C41F4D3986}"/>
              </a:ext>
            </a:extLst>
          </p:cNvPr>
          <p:cNvSpPr>
            <a:spLocks noGrp="1"/>
          </p:cNvSpPr>
          <p:nvPr>
            <p:ph idx="1"/>
          </p:nvPr>
        </p:nvSpPr>
        <p:spPr>
          <a:xfrm>
            <a:off x="499733" y="1255776"/>
            <a:ext cx="11192534" cy="4200300"/>
          </a:xfrm>
        </p:spPr>
        <p:txBody>
          <a:bodyPr/>
          <a:lstStyle/>
          <a:p>
            <a:pPr marL="457200" indent="-457200">
              <a:buFont typeface="Arial" panose="020B0604020202020204" pitchFamily="34" charset="0"/>
              <a:buChar char="•"/>
            </a:pPr>
            <a:r>
              <a:rPr lang="en-GB" sz="2800"/>
              <a:t>You are going to be an expert in your field.</a:t>
            </a:r>
          </a:p>
          <a:p>
            <a:pPr marL="457200" indent="-457200">
              <a:buFont typeface="Arial" panose="020B0604020202020204" pitchFamily="34" charset="0"/>
              <a:buChar char="•"/>
            </a:pPr>
            <a:endParaRPr lang="en-GB" sz="2800"/>
          </a:p>
          <a:p>
            <a:pPr marL="457200" indent="-457200">
              <a:buFont typeface="Arial" panose="020B0604020202020204" pitchFamily="34" charset="0"/>
              <a:buChar char="•"/>
            </a:pPr>
            <a:r>
              <a:rPr lang="en-GB" sz="2800"/>
              <a:t>You may or may not continue to work in that field.</a:t>
            </a:r>
          </a:p>
          <a:p>
            <a:pPr marL="457200" indent="-457200">
              <a:buFont typeface="Arial" panose="020B0604020202020204" pitchFamily="34" charset="0"/>
              <a:buChar char="•"/>
            </a:pPr>
            <a:endParaRPr lang="en-GB" sz="2800"/>
          </a:p>
          <a:p>
            <a:pPr marL="457200" indent="-457200">
              <a:buFont typeface="Arial" panose="020B0604020202020204" pitchFamily="34" charset="0"/>
              <a:buChar char="•"/>
            </a:pPr>
            <a:r>
              <a:rPr lang="en-GB" sz="2800"/>
              <a:t>There are always other candidates.</a:t>
            </a:r>
          </a:p>
          <a:p>
            <a:pPr marL="457200" indent="-457200">
              <a:buFont typeface="Arial" panose="020B0604020202020204" pitchFamily="34" charset="0"/>
              <a:buChar char="•"/>
            </a:pPr>
            <a:endParaRPr lang="en-GB" sz="2800"/>
          </a:p>
          <a:p>
            <a:pPr marL="457200" indent="-457200">
              <a:buFont typeface="Arial" panose="020B0604020202020204" pitchFamily="34" charset="0"/>
              <a:buChar char="•"/>
            </a:pPr>
            <a:r>
              <a:rPr lang="en-GB" sz="2800"/>
              <a:t>You will be elite, and to get ahead, you will only get marginal gains…</a:t>
            </a:r>
          </a:p>
        </p:txBody>
      </p:sp>
      <p:sp>
        <p:nvSpPr>
          <p:cNvPr id="2" name="Slide Number Placeholder 29">
            <a:extLst>
              <a:ext uri="{FF2B5EF4-FFF2-40B4-BE49-F238E27FC236}">
                <a16:creationId xmlns:a16="http://schemas.microsoft.com/office/drawing/2014/main" id="{5758FB6B-7036-FF00-CA99-AFCA6EC96DB3}"/>
              </a:ext>
            </a:extLst>
          </p:cNvPr>
          <p:cNvSpPr>
            <a:spLocks noGrp="1"/>
          </p:cNvSpPr>
          <p:nvPr>
            <p:ph type="sldNum" sz="quarter" idx="4"/>
          </p:nvPr>
        </p:nvSpPr>
        <p:spPr>
          <a:xfrm>
            <a:off x="499733" y="5994450"/>
            <a:ext cx="360000"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latin typeface="Aptos" panose="020B000402020202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800"/>
                </a:spcAft>
                <a:buClrTx/>
                <a:buSzTx/>
                <a:buFontTx/>
                <a:buNone/>
                <a:tabLst/>
                <a:defRPr/>
              </a:pPr>
              <a:t>58</a:t>
            </a:fld>
            <a:endParaRPr kumimoji="0" lang="en-GB" sz="1200" b="1" i="0" u="none" strike="noStrike" kern="1200" cap="none" spc="0" normalizeH="0" baseline="0" noProof="0">
              <a:ln>
                <a:noFill/>
              </a:ln>
              <a:solidFill>
                <a:srgbClr val="0C0C0C"/>
              </a:solidFill>
              <a:effectLst/>
              <a:uLnTx/>
              <a:uFillTx/>
              <a:latin typeface="Aptos" panose="020B0004020202020204" pitchFamily="34" charset="0"/>
              <a:ea typeface="+mn-ea"/>
              <a:cs typeface="Calibri" panose="020F0502020204030204" pitchFamily="34" charset="0"/>
            </a:endParaRPr>
          </a:p>
        </p:txBody>
      </p:sp>
    </p:spTree>
    <p:extLst>
      <p:ext uri="{BB962C8B-B14F-4D97-AF65-F5344CB8AC3E}">
        <p14:creationId xmlns:p14="http://schemas.microsoft.com/office/powerpoint/2010/main" val="299304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3E357-49A4-3EE6-3F19-BB1FAE0B459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9706603-27AD-0DCC-129D-D2CCC0A8FACC}"/>
              </a:ext>
            </a:extLst>
          </p:cNvPr>
          <p:cNvSpPr>
            <a:spLocks noGrp="1"/>
          </p:cNvSpPr>
          <p:nvPr>
            <p:ph type="title"/>
          </p:nvPr>
        </p:nvSpPr>
        <p:spPr/>
        <p:txBody>
          <a:bodyPr/>
          <a:lstStyle/>
          <a:p>
            <a:r>
              <a:rPr lang="en-GB"/>
              <a:t>Capability development</a:t>
            </a:r>
          </a:p>
        </p:txBody>
      </p:sp>
      <p:sp>
        <p:nvSpPr>
          <p:cNvPr id="8" name="Content Placeholder 7">
            <a:extLst>
              <a:ext uri="{FF2B5EF4-FFF2-40B4-BE49-F238E27FC236}">
                <a16:creationId xmlns:a16="http://schemas.microsoft.com/office/drawing/2014/main" id="{1EDC895F-13D7-AA2B-2753-F688EE1ACC59}"/>
              </a:ext>
            </a:extLst>
          </p:cNvPr>
          <p:cNvSpPr>
            <a:spLocks noGrp="1"/>
          </p:cNvSpPr>
          <p:nvPr>
            <p:ph idx="1"/>
          </p:nvPr>
        </p:nvSpPr>
        <p:spPr>
          <a:xfrm>
            <a:off x="499733" y="1255776"/>
            <a:ext cx="11192534" cy="4200300"/>
          </a:xfrm>
        </p:spPr>
        <p:txBody>
          <a:bodyPr/>
          <a:lstStyle/>
          <a:p>
            <a:pPr marL="457200" indent="-457200">
              <a:buFont typeface="Arial" panose="020B0604020202020204" pitchFamily="34" charset="0"/>
              <a:buChar char="•"/>
            </a:pPr>
            <a:r>
              <a:rPr lang="en-GB" sz="2600"/>
              <a:t>The PGCTS directly trains you…</a:t>
            </a:r>
          </a:p>
          <a:p>
            <a:pPr marL="457200" indent="-457200">
              <a:buFont typeface="Arial" panose="020B0604020202020204" pitchFamily="34" charset="0"/>
              <a:buChar char="•"/>
            </a:pPr>
            <a:endParaRPr lang="en-GB" sz="2600"/>
          </a:p>
          <a:p>
            <a:pPr marL="457200" indent="-457200">
              <a:buFont typeface="Arial" panose="020B0604020202020204" pitchFamily="34" charset="0"/>
              <a:buChar char="•"/>
            </a:pPr>
            <a:r>
              <a:rPr lang="en-GB" sz="2600"/>
              <a:t>But there is equal focus on developing skills </a:t>
            </a:r>
            <a:r>
              <a:rPr lang="en-GB" sz="2600" i="1"/>
              <a:t>as part of your PhD</a:t>
            </a:r>
            <a:r>
              <a:rPr lang="en-GB" sz="2600"/>
              <a:t>.</a:t>
            </a:r>
          </a:p>
          <a:p>
            <a:pPr marL="457200" indent="-457200">
              <a:buFont typeface="Arial" panose="020B0604020202020204" pitchFamily="34" charset="0"/>
              <a:buChar char="•"/>
            </a:pPr>
            <a:endParaRPr lang="en-GB" sz="2600"/>
          </a:p>
          <a:p>
            <a:pPr marL="457200" indent="-457200">
              <a:buFont typeface="Arial" panose="020B0604020202020204" pitchFamily="34" charset="0"/>
              <a:buChar char="•"/>
            </a:pPr>
            <a:r>
              <a:rPr lang="en-GB" sz="2600"/>
              <a:t>i.e., within your discipline, but not about your discipline.</a:t>
            </a:r>
          </a:p>
          <a:p>
            <a:pPr marL="457200" indent="-457200">
              <a:buFont typeface="Arial" panose="020B0604020202020204" pitchFamily="34" charset="0"/>
              <a:buChar char="•"/>
            </a:pPr>
            <a:endParaRPr lang="en-GB" sz="2600"/>
          </a:p>
          <a:p>
            <a:pPr marL="457200" indent="-457200">
              <a:buFont typeface="Arial" panose="020B0604020202020204" pitchFamily="34" charset="0"/>
              <a:buChar char="•"/>
            </a:pPr>
            <a:r>
              <a:rPr lang="en-GB" sz="2600"/>
              <a:t>Skills for your PhD and for all careers, academic and non-academic</a:t>
            </a:r>
          </a:p>
          <a:p>
            <a:endParaRPr lang="en-GB" sz="2600"/>
          </a:p>
        </p:txBody>
      </p:sp>
      <p:sp>
        <p:nvSpPr>
          <p:cNvPr id="2" name="Slide Number Placeholder 29">
            <a:extLst>
              <a:ext uri="{FF2B5EF4-FFF2-40B4-BE49-F238E27FC236}">
                <a16:creationId xmlns:a16="http://schemas.microsoft.com/office/drawing/2014/main" id="{C409F34F-0D24-C1E2-672C-8DF3ACF0F3D3}"/>
              </a:ext>
            </a:extLst>
          </p:cNvPr>
          <p:cNvSpPr>
            <a:spLocks noGrp="1"/>
          </p:cNvSpPr>
          <p:nvPr>
            <p:ph type="sldNum" sz="quarter" idx="4"/>
          </p:nvPr>
        </p:nvSpPr>
        <p:spPr>
          <a:xfrm>
            <a:off x="499733" y="5994450"/>
            <a:ext cx="360000"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latin typeface="Aptos" panose="020B000402020202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800"/>
                </a:spcAft>
                <a:buClrTx/>
                <a:buSzTx/>
                <a:buFontTx/>
                <a:buNone/>
                <a:tabLst/>
                <a:defRPr/>
              </a:pPr>
              <a:t>59</a:t>
            </a:fld>
            <a:endParaRPr kumimoji="0" lang="en-GB" sz="1200" b="1" i="0" u="none" strike="noStrike" kern="1200" cap="none" spc="0" normalizeH="0" baseline="0" noProof="0">
              <a:ln>
                <a:noFill/>
              </a:ln>
              <a:solidFill>
                <a:srgbClr val="0C0C0C"/>
              </a:solidFill>
              <a:effectLst/>
              <a:uLnTx/>
              <a:uFillTx/>
              <a:latin typeface="Aptos" panose="020B0004020202020204" pitchFamily="34" charset="0"/>
              <a:ea typeface="+mn-ea"/>
              <a:cs typeface="Calibri" panose="020F0502020204030204" pitchFamily="34" charset="0"/>
            </a:endParaRPr>
          </a:p>
        </p:txBody>
      </p:sp>
    </p:spTree>
    <p:extLst>
      <p:ext uri="{BB962C8B-B14F-4D97-AF65-F5344CB8AC3E}">
        <p14:creationId xmlns:p14="http://schemas.microsoft.com/office/powerpoint/2010/main" val="432225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F7396-1AF7-06B8-8DEB-AD5515E2D5D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1F0F29A-9451-829C-3373-F14561EDFE48}"/>
              </a:ext>
            </a:extLst>
          </p:cNvPr>
          <p:cNvSpPr>
            <a:spLocks noGrp="1"/>
          </p:cNvSpPr>
          <p:nvPr>
            <p:ph type="title"/>
          </p:nvPr>
        </p:nvSpPr>
        <p:spPr/>
        <p:txBody>
          <a:bodyPr/>
          <a:lstStyle/>
          <a:p>
            <a:r>
              <a:rPr lang="en-GB"/>
              <a:t>PGCTS</a:t>
            </a:r>
          </a:p>
        </p:txBody>
      </p:sp>
      <p:sp>
        <p:nvSpPr>
          <p:cNvPr id="8" name="Content Placeholder 7">
            <a:extLst>
              <a:ext uri="{FF2B5EF4-FFF2-40B4-BE49-F238E27FC236}">
                <a16:creationId xmlns:a16="http://schemas.microsoft.com/office/drawing/2014/main" id="{AB3DC728-2EAF-B7DA-7843-C2AC13E8CF8C}"/>
              </a:ext>
            </a:extLst>
          </p:cNvPr>
          <p:cNvSpPr>
            <a:spLocks noGrp="1"/>
          </p:cNvSpPr>
          <p:nvPr>
            <p:ph idx="1"/>
          </p:nvPr>
        </p:nvSpPr>
        <p:spPr>
          <a:xfrm>
            <a:off x="499733" y="1255776"/>
            <a:ext cx="11192534" cy="4200300"/>
          </a:xfrm>
        </p:spPr>
        <p:txBody>
          <a:bodyPr/>
          <a:lstStyle/>
          <a:p>
            <a:r>
              <a:rPr lang="en-GB" altLang="en-US" sz="2800" b="1"/>
              <a:t>PG Certificate in Transferable Skills:</a:t>
            </a:r>
            <a:r>
              <a:rPr lang="en-GB" altLang="en-US" sz="2800"/>
              <a:t> Total 6 modules </a:t>
            </a:r>
            <a:r>
              <a:rPr lang="en-GB" altLang="en-US" sz="2800">
                <a:latin typeface="Microsoft YaHei" panose="020B0503020204020204" pitchFamily="34" charset="-122"/>
                <a:ea typeface="Microsoft YaHei" panose="020B0503020204020204" pitchFamily="34" charset="-122"/>
              </a:rPr>
              <a:t>×</a:t>
            </a:r>
            <a:r>
              <a:rPr lang="en-GB" altLang="en-US" sz="2800"/>
              <a:t> 10 credits each. Usually, 2 per year. </a:t>
            </a:r>
          </a:p>
          <a:p>
            <a:endParaRPr lang="en-GB" altLang="en-US" sz="2800"/>
          </a:p>
          <a:p>
            <a:r>
              <a:rPr lang="en-GB" altLang="en-US" sz="2800" b="1"/>
              <a:t>PG Award in Transferable Skills:</a:t>
            </a:r>
            <a:r>
              <a:rPr lang="en-GB" altLang="en-US" sz="2800"/>
              <a:t> Total 2 modules </a:t>
            </a:r>
            <a:r>
              <a:rPr lang="en-GB" altLang="en-US" sz="2800">
                <a:latin typeface="Microsoft YaHei" panose="020B0503020204020204" pitchFamily="34" charset="-122"/>
                <a:ea typeface="Microsoft YaHei" panose="020B0503020204020204" pitchFamily="34" charset="-122"/>
              </a:rPr>
              <a:t>×</a:t>
            </a:r>
            <a:r>
              <a:rPr lang="en-GB" altLang="en-US" sz="2800"/>
              <a:t> 10 credits each. </a:t>
            </a:r>
          </a:p>
          <a:p>
            <a:endParaRPr lang="en-GB" altLang="en-US" sz="2800"/>
          </a:p>
          <a:p>
            <a:r>
              <a:rPr lang="en-GB" altLang="en-US" sz="2800"/>
              <a:t>Standards and progress are formally overseen by the Exam Board. In practice you deal mainly with your supervisor and departmental Director of Graduate Studies (or equivalent).</a:t>
            </a:r>
          </a:p>
          <a:p>
            <a:endParaRPr lang="en-GB" altLang="en-US" sz="2800"/>
          </a:p>
          <a:p>
            <a:r>
              <a:rPr lang="en-GB" altLang="en-US" sz="2800"/>
              <a:t>This is training held to an academic standard.</a:t>
            </a:r>
          </a:p>
          <a:p>
            <a:endParaRPr lang="en-US" altLang="en-US" sz="3200"/>
          </a:p>
          <a:p>
            <a:pPr marL="457200" indent="-457200">
              <a:buFont typeface="Arial" panose="020B0604020202020204" pitchFamily="34" charset="0"/>
              <a:buChar char="•"/>
            </a:pPr>
            <a:endParaRPr lang="en-GB" sz="2800"/>
          </a:p>
        </p:txBody>
      </p:sp>
      <p:sp>
        <p:nvSpPr>
          <p:cNvPr id="2" name="Slide Number Placeholder 29">
            <a:extLst>
              <a:ext uri="{FF2B5EF4-FFF2-40B4-BE49-F238E27FC236}">
                <a16:creationId xmlns:a16="http://schemas.microsoft.com/office/drawing/2014/main" id="{99C4C169-071E-B1AC-ECF5-B44B66B5B0D6}"/>
              </a:ext>
            </a:extLst>
          </p:cNvPr>
          <p:cNvSpPr>
            <a:spLocks noGrp="1"/>
          </p:cNvSpPr>
          <p:nvPr>
            <p:ph type="sldNum" sz="quarter" idx="4"/>
          </p:nvPr>
        </p:nvSpPr>
        <p:spPr>
          <a:xfrm>
            <a:off x="499733" y="5994450"/>
            <a:ext cx="360000"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latin typeface="Aptos" panose="020B000402020202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800"/>
                </a:spcAft>
                <a:buClrTx/>
                <a:buSzTx/>
                <a:buFontTx/>
                <a:buNone/>
                <a:tabLst/>
                <a:defRPr/>
              </a:pPr>
              <a:t>60</a:t>
            </a:fld>
            <a:endParaRPr kumimoji="0" lang="en-GB" sz="1200" b="1" i="0" u="none" strike="noStrike" kern="1200" cap="none" spc="0" normalizeH="0" baseline="0" noProof="0">
              <a:ln>
                <a:noFill/>
              </a:ln>
              <a:solidFill>
                <a:srgbClr val="0C0C0C"/>
              </a:solidFill>
              <a:effectLst/>
              <a:uLnTx/>
              <a:uFillTx/>
              <a:latin typeface="Aptos" panose="020B0004020202020204" pitchFamily="34" charset="0"/>
              <a:ea typeface="+mn-ea"/>
              <a:cs typeface="Calibri" panose="020F0502020204030204" pitchFamily="34" charset="0"/>
            </a:endParaRPr>
          </a:p>
        </p:txBody>
      </p:sp>
    </p:spTree>
    <p:extLst>
      <p:ext uri="{BB962C8B-B14F-4D97-AF65-F5344CB8AC3E}">
        <p14:creationId xmlns:p14="http://schemas.microsoft.com/office/powerpoint/2010/main" val="2819308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255F0709-0138-8F3F-06CB-B19FD3423F97}"/>
              </a:ext>
            </a:extLst>
          </p:cNvPr>
          <p:cNvSpPr>
            <a:spLocks noGrp="1"/>
          </p:cNvSpPr>
          <p:nvPr>
            <p:ph type="title"/>
          </p:nvPr>
        </p:nvSpPr>
        <p:spPr>
          <a:xfrm>
            <a:off x="499733" y="538538"/>
            <a:ext cx="11192534" cy="383567"/>
          </a:xfrm>
        </p:spPr>
        <p:txBody>
          <a:bodyPr/>
          <a:lstStyle/>
          <a:p>
            <a:r>
              <a:rPr lang="en-US"/>
              <a:t>Student feedback</a:t>
            </a:r>
          </a:p>
        </p:txBody>
      </p:sp>
      <p:pic>
        <p:nvPicPr>
          <p:cNvPr id="8" name="Picture 7">
            <a:extLst>
              <a:ext uri="{FF2B5EF4-FFF2-40B4-BE49-F238E27FC236}">
                <a16:creationId xmlns:a16="http://schemas.microsoft.com/office/drawing/2014/main" id="{D8FDF2F2-EEA9-040A-4B6D-2A1BF236C559}"/>
              </a:ext>
            </a:extLst>
          </p:cNvPr>
          <p:cNvPicPr>
            <a:picLocks noChangeAspect="1"/>
          </p:cNvPicPr>
          <p:nvPr/>
        </p:nvPicPr>
        <p:blipFill>
          <a:blip r:embed="rId2"/>
          <a:srcRect l="223" t="2014" r="634" b="6445"/>
          <a:stretch>
            <a:fillRect/>
          </a:stretch>
        </p:blipFill>
        <p:spPr>
          <a:xfrm>
            <a:off x="1593912" y="1073459"/>
            <a:ext cx="9004176" cy="5549411"/>
          </a:xfrm>
          <a:prstGeom prst="rect">
            <a:avLst/>
          </a:prstGeom>
          <a:noFill/>
          <a:ln w="25400">
            <a:solidFill>
              <a:schemeClr val="tx1"/>
            </a:solidFill>
          </a:ln>
        </p:spPr>
      </p:pic>
      <p:sp>
        <p:nvSpPr>
          <p:cNvPr id="6" name="Slide Number Placeholder 5">
            <a:extLst>
              <a:ext uri="{FF2B5EF4-FFF2-40B4-BE49-F238E27FC236}">
                <a16:creationId xmlns:a16="http://schemas.microsoft.com/office/drawing/2014/main" id="{471FEE5B-8059-C9D6-3D6A-0D30FEC244ED}"/>
              </a:ext>
            </a:extLst>
          </p:cNvPr>
          <p:cNvSpPr>
            <a:spLocks noGrp="1"/>
          </p:cNvSpPr>
          <p:nvPr>
            <p:ph type="sldNum" sz="quarter" idx="4"/>
          </p:nvPr>
        </p:nvSpPr>
        <p:spPr>
          <a:xfrm>
            <a:off x="499733" y="5994450"/>
            <a:ext cx="360000" cy="360000"/>
          </a:xfrm>
        </p:spPr>
        <p:txBody>
          <a:bodyPr wrap="square" anchor="b">
            <a:norm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latin typeface="Aptos" panose="020B000402020202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800"/>
                </a:spcAft>
                <a:buClrTx/>
                <a:buSzTx/>
                <a:buFontTx/>
                <a:buNone/>
                <a:tabLst/>
                <a:defRPr/>
              </a:pPr>
              <a:t>61</a:t>
            </a:fld>
            <a:endParaRPr kumimoji="0" lang="en-GB" sz="1200" b="1" i="0" u="none" strike="noStrike" kern="1200" cap="none" spc="0" normalizeH="0" baseline="0" noProof="0">
              <a:ln>
                <a:noFill/>
              </a:ln>
              <a:solidFill>
                <a:srgbClr val="0C0C0C"/>
              </a:solidFill>
              <a:effectLst/>
              <a:uLnTx/>
              <a:uFillTx/>
              <a:latin typeface="Aptos" panose="020B0004020202020204" pitchFamily="34" charset="0"/>
              <a:ea typeface="+mn-ea"/>
              <a:cs typeface="Calibri" panose="020F0502020204030204" pitchFamily="34" charset="0"/>
            </a:endParaRPr>
          </a:p>
        </p:txBody>
      </p:sp>
    </p:spTree>
    <p:extLst>
      <p:ext uri="{BB962C8B-B14F-4D97-AF65-F5344CB8AC3E}">
        <p14:creationId xmlns:p14="http://schemas.microsoft.com/office/powerpoint/2010/main" val="13881825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C6C8C-1E75-9F73-3ECB-1E71E8C384E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5C4191E-48A5-1DC0-86A2-7C90747A3244}"/>
              </a:ext>
            </a:extLst>
          </p:cNvPr>
          <p:cNvSpPr>
            <a:spLocks noGrp="1"/>
          </p:cNvSpPr>
          <p:nvPr>
            <p:ph type="title"/>
          </p:nvPr>
        </p:nvSpPr>
        <p:spPr/>
        <p:txBody>
          <a:bodyPr/>
          <a:lstStyle/>
          <a:p>
            <a:pPr algn="ctr"/>
            <a:r>
              <a:rPr lang="en-GB"/>
              <a:t>Structure of the course</a:t>
            </a:r>
          </a:p>
        </p:txBody>
      </p:sp>
      <p:sp>
        <p:nvSpPr>
          <p:cNvPr id="2" name="Slide Number Placeholder 29">
            <a:extLst>
              <a:ext uri="{FF2B5EF4-FFF2-40B4-BE49-F238E27FC236}">
                <a16:creationId xmlns:a16="http://schemas.microsoft.com/office/drawing/2014/main" id="{C9E9EA76-382F-7EBC-9D4D-1AC6FE304771}"/>
              </a:ext>
            </a:extLst>
          </p:cNvPr>
          <p:cNvSpPr>
            <a:spLocks noGrp="1"/>
          </p:cNvSpPr>
          <p:nvPr>
            <p:ph type="sldNum" sz="quarter" idx="4"/>
          </p:nvPr>
        </p:nvSpPr>
        <p:spPr>
          <a:xfrm>
            <a:off x="499733" y="5994450"/>
            <a:ext cx="360000"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latin typeface="Aptos" panose="020B000402020202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800"/>
                </a:spcAft>
                <a:buClrTx/>
                <a:buSzTx/>
                <a:buFontTx/>
                <a:buNone/>
                <a:tabLst/>
                <a:defRPr/>
              </a:pPr>
              <a:t>62</a:t>
            </a:fld>
            <a:endParaRPr kumimoji="0" lang="en-GB" sz="1200" b="1" i="0" u="none" strike="noStrike" kern="1200" cap="none" spc="0" normalizeH="0" baseline="0" noProof="0">
              <a:ln>
                <a:noFill/>
              </a:ln>
              <a:solidFill>
                <a:srgbClr val="0C0C0C"/>
              </a:solidFill>
              <a:effectLst/>
              <a:uLnTx/>
              <a:uFillTx/>
              <a:latin typeface="Aptos" panose="020B0004020202020204" pitchFamily="34" charset="0"/>
              <a:ea typeface="+mn-ea"/>
              <a:cs typeface="Calibri" panose="020F0502020204030204" pitchFamily="34" charset="0"/>
            </a:endParaRPr>
          </a:p>
        </p:txBody>
      </p:sp>
      <p:graphicFrame>
        <p:nvGraphicFramePr>
          <p:cNvPr id="12" name="Table 11">
            <a:extLst>
              <a:ext uri="{FF2B5EF4-FFF2-40B4-BE49-F238E27FC236}">
                <a16:creationId xmlns:a16="http://schemas.microsoft.com/office/drawing/2014/main" id="{3AA59C52-F5E0-F37A-35CD-2700DEB73509}"/>
              </a:ext>
            </a:extLst>
          </p:cNvPr>
          <p:cNvGraphicFramePr>
            <a:graphicFrameLocks noGrp="1"/>
          </p:cNvGraphicFramePr>
          <p:nvPr/>
        </p:nvGraphicFramePr>
        <p:xfrm>
          <a:off x="2032000" y="1789496"/>
          <a:ext cx="8127999" cy="356616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3052677298"/>
                    </a:ext>
                  </a:extLst>
                </a:gridCol>
                <a:gridCol w="2709333">
                  <a:extLst>
                    <a:ext uri="{9D8B030D-6E8A-4147-A177-3AD203B41FA5}">
                      <a16:colId xmlns:a16="http://schemas.microsoft.com/office/drawing/2014/main" val="1640197314"/>
                    </a:ext>
                  </a:extLst>
                </a:gridCol>
                <a:gridCol w="2709333">
                  <a:extLst>
                    <a:ext uri="{9D8B030D-6E8A-4147-A177-3AD203B41FA5}">
                      <a16:colId xmlns:a16="http://schemas.microsoft.com/office/drawing/2014/main" val="1320519283"/>
                    </a:ext>
                  </a:extLst>
                </a:gridCol>
              </a:tblGrid>
              <a:tr h="1008781">
                <a:tc>
                  <a:txBody>
                    <a:bodyPr/>
                    <a:lstStyle/>
                    <a:p>
                      <a:pPr algn="ctr"/>
                      <a:r>
                        <a:rPr lang="en-US" sz="3600" b="0" cap="none" spc="0">
                          <a:ln>
                            <a:noFill/>
                          </a:ln>
                          <a:solidFill>
                            <a:schemeClr val="tx1"/>
                          </a:solidFill>
                          <a:effectLst/>
                        </a:rPr>
                        <a:t>Year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cap="none" spc="0">
                          <a:ln>
                            <a:noFill/>
                          </a:ln>
                          <a:solidFill>
                            <a:schemeClr val="tx1"/>
                          </a:solidFill>
                          <a:effectLst/>
                        </a:rPr>
                        <a:t>Doctoral Skills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cap="none" spc="0">
                          <a:ln>
                            <a:noFill/>
                          </a:ln>
                          <a:solidFill>
                            <a:schemeClr val="tx1"/>
                          </a:solidFill>
                          <a:effectLst/>
                        </a:rPr>
                        <a:t>Option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96513730"/>
                  </a:ext>
                </a:extLst>
              </a:tr>
              <a:tr h="1008781">
                <a:tc>
                  <a:txBody>
                    <a:bodyPr/>
                    <a:lstStyle/>
                    <a:p>
                      <a:pPr algn="ctr"/>
                      <a:r>
                        <a:rPr lang="en-US" sz="3600" b="0" cap="none" spc="0">
                          <a:ln>
                            <a:noFill/>
                          </a:ln>
                          <a:solidFill>
                            <a:schemeClr val="tx1"/>
                          </a:solidFill>
                          <a:effectLst/>
                        </a:rPr>
                        <a:t>Year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cap="none" spc="0">
                          <a:ln>
                            <a:noFill/>
                          </a:ln>
                          <a:solidFill>
                            <a:schemeClr val="tx1"/>
                          </a:solidFill>
                          <a:effectLst/>
                        </a:rPr>
                        <a:t>Doctoral Skills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cap="none" spc="0">
                          <a:ln>
                            <a:noFill/>
                          </a:ln>
                          <a:solidFill>
                            <a:schemeClr val="tx1"/>
                          </a:solidFill>
                          <a:effectLst/>
                        </a:rPr>
                        <a:t>Option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8844616"/>
                  </a:ext>
                </a:extLst>
              </a:tr>
              <a:tr h="1008781">
                <a:tc>
                  <a:txBody>
                    <a:bodyPr/>
                    <a:lstStyle/>
                    <a:p>
                      <a:pPr algn="ctr"/>
                      <a:r>
                        <a:rPr lang="en-US" sz="3600" b="0" cap="none" spc="0">
                          <a:ln>
                            <a:noFill/>
                          </a:ln>
                          <a:solidFill>
                            <a:schemeClr val="tx1"/>
                          </a:solidFill>
                          <a:effectLst/>
                        </a:rPr>
                        <a:t>Year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cap="none" spc="0">
                          <a:ln>
                            <a:noFill/>
                          </a:ln>
                          <a:solidFill>
                            <a:schemeClr val="tx1"/>
                          </a:solidFill>
                          <a:effectLst/>
                        </a:rPr>
                        <a:t>Doctoral Skills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cap="none" spc="0">
                          <a:ln>
                            <a:noFill/>
                          </a:ln>
                          <a:solidFill>
                            <a:schemeClr val="tx1"/>
                          </a:solidFill>
                          <a:effectLst/>
                        </a:rPr>
                        <a:t>Option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28822"/>
                  </a:ext>
                </a:extLst>
              </a:tr>
            </a:tbl>
          </a:graphicData>
        </a:graphic>
      </p:graphicFrame>
    </p:spTree>
    <p:extLst>
      <p:ext uri="{BB962C8B-B14F-4D97-AF65-F5344CB8AC3E}">
        <p14:creationId xmlns:p14="http://schemas.microsoft.com/office/powerpoint/2010/main" val="40031471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B606E-1EEB-7273-7A05-442673A930D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292BAB5-F43C-1A91-00B7-C1263607F4D4}"/>
              </a:ext>
            </a:extLst>
          </p:cNvPr>
          <p:cNvSpPr>
            <a:spLocks noGrp="1"/>
          </p:cNvSpPr>
          <p:nvPr>
            <p:ph type="title"/>
          </p:nvPr>
        </p:nvSpPr>
        <p:spPr>
          <a:xfrm>
            <a:off x="1078921" y="538538"/>
            <a:ext cx="10613345" cy="460254"/>
          </a:xfrm>
        </p:spPr>
        <p:txBody>
          <a:bodyPr/>
          <a:lstStyle/>
          <a:p>
            <a:r>
              <a:rPr lang="en-GB" sz="3600"/>
              <a:t>Option modules</a:t>
            </a:r>
          </a:p>
        </p:txBody>
      </p:sp>
      <p:sp>
        <p:nvSpPr>
          <p:cNvPr id="8" name="Content Placeholder 7">
            <a:extLst>
              <a:ext uri="{FF2B5EF4-FFF2-40B4-BE49-F238E27FC236}">
                <a16:creationId xmlns:a16="http://schemas.microsoft.com/office/drawing/2014/main" id="{BC75BE66-F429-6260-9C0E-5873E3FC3DC9}"/>
              </a:ext>
            </a:extLst>
          </p:cNvPr>
          <p:cNvSpPr>
            <a:spLocks noGrp="1"/>
          </p:cNvSpPr>
          <p:nvPr>
            <p:ph idx="1"/>
          </p:nvPr>
        </p:nvSpPr>
        <p:spPr>
          <a:xfrm>
            <a:off x="1078922" y="1261833"/>
            <a:ext cx="10034155" cy="4334334"/>
          </a:xfrm>
        </p:spPr>
        <p:txBody>
          <a:bodyPr/>
          <a:lstStyle/>
          <a:p>
            <a:pPr marL="514350" indent="-514350"/>
            <a:r>
              <a:rPr lang="en-GB" altLang="en-US" sz="2400"/>
              <a:t>‘</a:t>
            </a:r>
            <a:r>
              <a:rPr lang="en-GB" altLang="en-US" sz="2400" i="1"/>
              <a:t>B</a:t>
            </a:r>
            <a:r>
              <a:rPr lang="en-GB" sz="2400" i="1"/>
              <a:t>uilding collaborative professional relationships</a:t>
            </a:r>
            <a:r>
              <a:rPr lang="en-GB" altLang="en-US" sz="2400"/>
              <a:t>’ *</a:t>
            </a:r>
          </a:p>
          <a:p>
            <a:pPr marL="514350" indent="-514350"/>
            <a:r>
              <a:rPr lang="en-GB" altLang="en-US" sz="2400"/>
              <a:t>Communicating with non-specialists *</a:t>
            </a:r>
          </a:p>
          <a:p>
            <a:pPr>
              <a:lnSpc>
                <a:spcPct val="110000"/>
              </a:lnSpc>
              <a:spcBef>
                <a:spcPct val="0"/>
              </a:spcBef>
              <a:buClr>
                <a:srgbClr val="00B2DD"/>
              </a:buClr>
              <a:buSzPct val="120000"/>
            </a:pPr>
            <a:r>
              <a:rPr lang="en-GB" altLang="en-US" sz="2400"/>
              <a:t>Decision-making &amp; Leadership *</a:t>
            </a:r>
          </a:p>
          <a:p>
            <a:pPr>
              <a:lnSpc>
                <a:spcPct val="110000"/>
              </a:lnSpc>
              <a:spcBef>
                <a:spcPct val="0"/>
              </a:spcBef>
              <a:buClr>
                <a:srgbClr val="00B2DD"/>
              </a:buClr>
              <a:buSzPct val="120000"/>
            </a:pPr>
            <a:r>
              <a:rPr lang="en-GB" altLang="en-US" sz="2400"/>
              <a:t>Research Ethics &amp; Practice *</a:t>
            </a:r>
          </a:p>
          <a:p>
            <a:pPr>
              <a:lnSpc>
                <a:spcPct val="110000"/>
              </a:lnSpc>
              <a:spcBef>
                <a:spcPct val="0"/>
              </a:spcBef>
              <a:buClr>
                <a:srgbClr val="00B2DD"/>
              </a:buClr>
              <a:buSzPct val="120000"/>
            </a:pPr>
            <a:r>
              <a:rPr lang="en-GB" altLang="en-US" sz="2400">
                <a:solidFill>
                  <a:srgbClr val="000000"/>
                </a:solidFill>
              </a:rPr>
              <a:t>Business, Innovation &amp; Commercialisation</a:t>
            </a:r>
          </a:p>
          <a:p>
            <a:pPr>
              <a:lnSpc>
                <a:spcPct val="110000"/>
              </a:lnSpc>
              <a:spcBef>
                <a:spcPct val="0"/>
              </a:spcBef>
              <a:buClr>
                <a:srgbClr val="00B2DD"/>
              </a:buClr>
              <a:buSzPct val="120000"/>
            </a:pPr>
            <a:r>
              <a:rPr lang="en-GB" altLang="en-US" sz="2400"/>
              <a:t>Project management *</a:t>
            </a:r>
          </a:p>
          <a:p>
            <a:pPr>
              <a:lnSpc>
                <a:spcPct val="110000"/>
              </a:lnSpc>
              <a:spcBef>
                <a:spcPct val="0"/>
              </a:spcBef>
              <a:buClr>
                <a:srgbClr val="00B2DD"/>
              </a:buClr>
              <a:buSzPct val="120000"/>
            </a:pPr>
            <a:r>
              <a:rPr lang="en-GB" altLang="en-US" sz="2400"/>
              <a:t>App development: From ideas to practical tools</a:t>
            </a:r>
          </a:p>
          <a:p>
            <a:pPr>
              <a:lnSpc>
                <a:spcPct val="110000"/>
              </a:lnSpc>
              <a:spcBef>
                <a:spcPct val="0"/>
              </a:spcBef>
              <a:buClr>
                <a:srgbClr val="00B2DD"/>
              </a:buClr>
              <a:buSzPct val="120000"/>
            </a:pPr>
            <a:r>
              <a:rPr lang="en-GB" altLang="en-US" sz="2400"/>
              <a:t>Languages</a:t>
            </a:r>
          </a:p>
          <a:p>
            <a:pPr>
              <a:lnSpc>
                <a:spcPct val="110000"/>
              </a:lnSpc>
              <a:spcBef>
                <a:spcPct val="0"/>
              </a:spcBef>
              <a:buClr>
                <a:srgbClr val="00B2DD"/>
              </a:buClr>
              <a:buSzPct val="120000"/>
            </a:pPr>
            <a:r>
              <a:rPr lang="en-GB" altLang="en-US" sz="2400"/>
              <a:t>Intro to teaching</a:t>
            </a:r>
          </a:p>
          <a:p>
            <a:pPr>
              <a:lnSpc>
                <a:spcPct val="110000"/>
              </a:lnSpc>
              <a:spcBef>
                <a:spcPct val="0"/>
              </a:spcBef>
              <a:buClr>
                <a:srgbClr val="00B2DD"/>
              </a:buClr>
              <a:buSzPct val="120000"/>
            </a:pPr>
            <a:r>
              <a:rPr lang="en-GB" altLang="en-US" sz="2400"/>
              <a:t>Scientific writing for publication (SEM only)</a:t>
            </a:r>
          </a:p>
          <a:p>
            <a:pPr>
              <a:lnSpc>
                <a:spcPct val="110000"/>
              </a:lnSpc>
              <a:spcBef>
                <a:spcPct val="0"/>
              </a:spcBef>
              <a:buClr>
                <a:srgbClr val="00B2DD"/>
              </a:buClr>
              <a:buSzPct val="120000"/>
            </a:pPr>
            <a:endParaRPr lang="en-GB" altLang="en-US" sz="2400">
              <a:solidFill>
                <a:schemeClr val="tx2"/>
              </a:solidFill>
            </a:endParaRPr>
          </a:p>
          <a:p>
            <a:pPr>
              <a:lnSpc>
                <a:spcPct val="110000"/>
              </a:lnSpc>
              <a:spcBef>
                <a:spcPct val="0"/>
              </a:spcBef>
              <a:buClr>
                <a:srgbClr val="00B2DD"/>
              </a:buClr>
              <a:buSzPct val="120000"/>
            </a:pPr>
            <a:r>
              <a:rPr lang="en-GB" altLang="en-US" sz="2400">
                <a:solidFill>
                  <a:schemeClr val="tx2"/>
                </a:solidFill>
              </a:rPr>
              <a:t>You can really do as many as you like, when you like.</a:t>
            </a:r>
            <a:endParaRPr lang="en-GB" altLang="en-US" sz="2400"/>
          </a:p>
          <a:p>
            <a:pPr marL="457200" indent="-457200">
              <a:buFont typeface="Arial" panose="020B0604020202020204" pitchFamily="34" charset="0"/>
              <a:buChar char="•"/>
            </a:pPr>
            <a:endParaRPr lang="en-GB" sz="2400"/>
          </a:p>
        </p:txBody>
      </p:sp>
      <p:sp>
        <p:nvSpPr>
          <p:cNvPr id="2" name="Slide Number Placeholder 29">
            <a:extLst>
              <a:ext uri="{FF2B5EF4-FFF2-40B4-BE49-F238E27FC236}">
                <a16:creationId xmlns:a16="http://schemas.microsoft.com/office/drawing/2014/main" id="{1B418F32-3968-8F07-AF4A-6916EB4765BF}"/>
              </a:ext>
            </a:extLst>
          </p:cNvPr>
          <p:cNvSpPr>
            <a:spLocks noGrp="1"/>
          </p:cNvSpPr>
          <p:nvPr>
            <p:ph type="sldNum" sz="quarter" idx="4"/>
          </p:nvPr>
        </p:nvSpPr>
        <p:spPr>
          <a:xfrm>
            <a:off x="499733" y="5994450"/>
            <a:ext cx="360000"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latin typeface="Aptos" panose="020B000402020202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800"/>
                </a:spcAft>
                <a:buClrTx/>
                <a:buSzTx/>
                <a:buFontTx/>
                <a:buNone/>
                <a:tabLst/>
                <a:defRPr/>
              </a:pPr>
              <a:t>63</a:t>
            </a:fld>
            <a:endParaRPr kumimoji="0" lang="en-GB" sz="1200" b="1" i="0" u="none" strike="noStrike" kern="1200" cap="none" spc="0" normalizeH="0" baseline="0" noProof="0">
              <a:ln>
                <a:noFill/>
              </a:ln>
              <a:solidFill>
                <a:srgbClr val="0C0C0C"/>
              </a:solidFill>
              <a:effectLst/>
              <a:uLnTx/>
              <a:uFillTx/>
              <a:latin typeface="Aptos" panose="020B0004020202020204" pitchFamily="34" charset="0"/>
              <a:ea typeface="+mn-ea"/>
              <a:cs typeface="Calibri" panose="020F0502020204030204" pitchFamily="34" charset="0"/>
            </a:endParaRPr>
          </a:p>
        </p:txBody>
      </p:sp>
      <p:pic>
        <p:nvPicPr>
          <p:cNvPr id="4" name="Picture 4" descr="Warwick2.jpg">
            <a:extLst>
              <a:ext uri="{FF2B5EF4-FFF2-40B4-BE49-F238E27FC236}">
                <a16:creationId xmlns:a16="http://schemas.microsoft.com/office/drawing/2014/main" id="{C19F172E-0AC7-19D9-1DF0-9F8900CB5BCF}"/>
              </a:ext>
            </a:extLst>
          </p:cNvPr>
          <p:cNvPicPr>
            <a:picLocks noChangeAspect="1"/>
          </p:cNvPicPr>
          <p:nvPr/>
        </p:nvPicPr>
        <p:blipFill rotWithShape="1">
          <a:blip r:embed="rId2">
            <a:extLst>
              <a:ext uri="{28A0092B-C50C-407E-A947-70E740481C1C}">
                <a14:useLocalDpi xmlns:a14="http://schemas.microsoft.com/office/drawing/2010/main" val="0"/>
              </a:ext>
            </a:extLst>
          </a:blip>
          <a:srcRect l="8558" t="10085" r="17855"/>
          <a:stretch/>
        </p:blipFill>
        <p:spPr bwMode="auto">
          <a:xfrm>
            <a:off x="7672390" y="1791710"/>
            <a:ext cx="4019876" cy="3274580"/>
          </a:xfrm>
          <a:prstGeom prst="rect">
            <a:avLst/>
          </a:prstGeom>
          <a:noFill/>
          <a:ln w="25400">
            <a:solidFill>
              <a:schemeClr val="tx1"/>
            </a:solidFill>
          </a:ln>
        </p:spPr>
      </p:pic>
    </p:spTree>
    <p:extLst>
      <p:ext uri="{BB962C8B-B14F-4D97-AF65-F5344CB8AC3E}">
        <p14:creationId xmlns:p14="http://schemas.microsoft.com/office/powerpoint/2010/main" val="80069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D2C47-5E8C-A1A3-DB0D-BBA2A6AE43E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7CE2999-BB60-FEC1-9A41-0F85CC89201D}"/>
              </a:ext>
            </a:extLst>
          </p:cNvPr>
          <p:cNvSpPr>
            <a:spLocks noGrp="1"/>
          </p:cNvSpPr>
          <p:nvPr>
            <p:ph type="title"/>
          </p:nvPr>
        </p:nvSpPr>
        <p:spPr>
          <a:xfrm>
            <a:off x="1078921" y="538538"/>
            <a:ext cx="10613345" cy="460254"/>
          </a:xfrm>
        </p:spPr>
        <p:txBody>
          <a:bodyPr/>
          <a:lstStyle/>
          <a:p>
            <a:r>
              <a:rPr lang="en-GB" sz="3600"/>
              <a:t>Doctoral Skills (core) modules</a:t>
            </a:r>
          </a:p>
        </p:txBody>
      </p:sp>
      <p:sp>
        <p:nvSpPr>
          <p:cNvPr id="8" name="Content Placeholder 7">
            <a:extLst>
              <a:ext uri="{FF2B5EF4-FFF2-40B4-BE49-F238E27FC236}">
                <a16:creationId xmlns:a16="http://schemas.microsoft.com/office/drawing/2014/main" id="{7D2964D9-C770-F40F-CF51-98BA0725009B}"/>
              </a:ext>
            </a:extLst>
          </p:cNvPr>
          <p:cNvSpPr>
            <a:spLocks noGrp="1"/>
          </p:cNvSpPr>
          <p:nvPr>
            <p:ph idx="1"/>
          </p:nvPr>
        </p:nvSpPr>
        <p:spPr>
          <a:xfrm>
            <a:off x="1078922" y="1660849"/>
            <a:ext cx="10034155" cy="3935318"/>
          </a:xfrm>
        </p:spPr>
        <p:txBody>
          <a:bodyPr/>
          <a:lstStyle/>
          <a:p>
            <a:pPr>
              <a:lnSpc>
                <a:spcPct val="120000"/>
              </a:lnSpc>
              <a:spcBef>
                <a:spcPts val="500"/>
              </a:spcBef>
              <a:buClr>
                <a:srgbClr val="00B2D3"/>
              </a:buClr>
              <a:buSzPct val="120000"/>
            </a:pPr>
            <a:r>
              <a:rPr lang="en-US" altLang="en-US" sz="2600" b="1"/>
              <a:t>In these modules you gather evidence of what you are already doing.</a:t>
            </a:r>
            <a:endParaRPr lang="en-US" altLang="en-US" sz="2600" b="1" i="1"/>
          </a:p>
          <a:p>
            <a:pPr>
              <a:lnSpc>
                <a:spcPct val="120000"/>
              </a:lnSpc>
              <a:spcBef>
                <a:spcPts val="500"/>
              </a:spcBef>
              <a:buClr>
                <a:srgbClr val="00B2D3"/>
              </a:buClr>
              <a:buSzPct val="120000"/>
            </a:pPr>
            <a:endParaRPr lang="en-US" altLang="en-US" sz="2600"/>
          </a:p>
          <a:p>
            <a:pPr marL="457200" indent="-457200">
              <a:lnSpc>
                <a:spcPct val="120000"/>
              </a:lnSpc>
              <a:spcBef>
                <a:spcPts val="500"/>
              </a:spcBef>
              <a:buClr>
                <a:schemeClr val="tx1"/>
              </a:buClr>
              <a:buSzPct val="120000"/>
              <a:buFont typeface="Arial" panose="020B0604020202020204" pitchFamily="34" charset="0"/>
              <a:buChar char="•"/>
            </a:pPr>
            <a:r>
              <a:rPr lang="en-US" altLang="en-US" sz="2600"/>
              <a:t>Doctoral Skills 1-3 cover the skills needed and used by PhD students. </a:t>
            </a:r>
          </a:p>
          <a:p>
            <a:pPr marL="457200" indent="-457200">
              <a:lnSpc>
                <a:spcPct val="120000"/>
              </a:lnSpc>
              <a:spcBef>
                <a:spcPts val="500"/>
              </a:spcBef>
              <a:buClr>
                <a:schemeClr val="tx1"/>
              </a:buClr>
              <a:buSzPct val="120000"/>
              <a:buFont typeface="Arial" panose="020B0604020202020204" pitchFamily="34" charset="0"/>
              <a:buChar char="•"/>
            </a:pPr>
            <a:r>
              <a:rPr lang="en-GB" altLang="en-US" sz="2600"/>
              <a:t>You collate a portfolio based around your research activities. </a:t>
            </a:r>
          </a:p>
          <a:p>
            <a:pPr marL="457200" indent="-457200">
              <a:lnSpc>
                <a:spcPct val="120000"/>
              </a:lnSpc>
              <a:spcBef>
                <a:spcPts val="500"/>
              </a:spcBef>
              <a:buClr>
                <a:schemeClr val="tx1"/>
              </a:buClr>
              <a:buSzPct val="120000"/>
              <a:buFont typeface="Arial" panose="020B0604020202020204" pitchFamily="34" charset="0"/>
              <a:buChar char="•"/>
            </a:pPr>
            <a:r>
              <a:rPr lang="en-GB" altLang="en-US" sz="2600"/>
              <a:t>Tasks supported by supervisor feedback.</a:t>
            </a:r>
            <a:endParaRPr lang="en-US" altLang="en-US" sz="2600"/>
          </a:p>
          <a:p>
            <a:pPr>
              <a:lnSpc>
                <a:spcPct val="120000"/>
              </a:lnSpc>
              <a:spcBef>
                <a:spcPts val="500"/>
              </a:spcBef>
              <a:buClr>
                <a:srgbClr val="00B2D3"/>
              </a:buClr>
              <a:buSzPct val="120000"/>
            </a:pPr>
            <a:endParaRPr lang="en-GB" altLang="en-US" sz="2600"/>
          </a:p>
          <a:p>
            <a:pPr>
              <a:lnSpc>
                <a:spcPct val="120000"/>
              </a:lnSpc>
              <a:spcBef>
                <a:spcPts val="500"/>
              </a:spcBef>
              <a:buClr>
                <a:srgbClr val="00B2D3"/>
              </a:buClr>
              <a:buSzPct val="120000"/>
            </a:pPr>
            <a:endParaRPr lang="en-US" altLang="en-US" sz="2600"/>
          </a:p>
          <a:p>
            <a:pPr marL="457200" indent="-457200">
              <a:buFont typeface="Arial" panose="020B0604020202020204" pitchFamily="34" charset="0"/>
              <a:buChar char="•"/>
            </a:pPr>
            <a:endParaRPr lang="en-GB" sz="2600"/>
          </a:p>
        </p:txBody>
      </p:sp>
      <p:sp>
        <p:nvSpPr>
          <p:cNvPr id="2" name="Slide Number Placeholder 29">
            <a:extLst>
              <a:ext uri="{FF2B5EF4-FFF2-40B4-BE49-F238E27FC236}">
                <a16:creationId xmlns:a16="http://schemas.microsoft.com/office/drawing/2014/main" id="{2E6A54D0-5D2F-91EC-E6A9-859A09B7881D}"/>
              </a:ext>
            </a:extLst>
          </p:cNvPr>
          <p:cNvSpPr>
            <a:spLocks noGrp="1"/>
          </p:cNvSpPr>
          <p:nvPr>
            <p:ph type="sldNum" sz="quarter" idx="4"/>
          </p:nvPr>
        </p:nvSpPr>
        <p:spPr>
          <a:xfrm>
            <a:off x="499733" y="5994450"/>
            <a:ext cx="360000"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latin typeface="Aptos" panose="020B000402020202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800"/>
                </a:spcAft>
                <a:buClrTx/>
                <a:buSzTx/>
                <a:buFontTx/>
                <a:buNone/>
                <a:tabLst/>
                <a:defRPr/>
              </a:pPr>
              <a:t>64</a:t>
            </a:fld>
            <a:endParaRPr kumimoji="0" lang="en-GB" sz="1200" b="1" i="0" u="none" strike="noStrike" kern="1200" cap="none" spc="0" normalizeH="0" baseline="0" noProof="0">
              <a:ln>
                <a:noFill/>
              </a:ln>
              <a:solidFill>
                <a:srgbClr val="0C0C0C"/>
              </a:solidFill>
              <a:effectLst/>
              <a:uLnTx/>
              <a:uFillTx/>
              <a:latin typeface="Aptos" panose="020B0004020202020204" pitchFamily="34" charset="0"/>
              <a:ea typeface="+mn-ea"/>
              <a:cs typeface="Calibri" panose="020F0502020204030204" pitchFamily="34" charset="0"/>
            </a:endParaRPr>
          </a:p>
        </p:txBody>
      </p:sp>
    </p:spTree>
    <p:extLst>
      <p:ext uri="{BB962C8B-B14F-4D97-AF65-F5344CB8AC3E}">
        <p14:creationId xmlns:p14="http://schemas.microsoft.com/office/powerpoint/2010/main" val="16319709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2A120-34EC-7A5D-02F3-62DFE732C57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AB7ACBD-8AED-83BA-10EE-D6A95BB94D0D}"/>
              </a:ext>
            </a:extLst>
          </p:cNvPr>
          <p:cNvSpPr>
            <a:spLocks noGrp="1"/>
          </p:cNvSpPr>
          <p:nvPr>
            <p:ph type="title"/>
          </p:nvPr>
        </p:nvSpPr>
        <p:spPr>
          <a:xfrm>
            <a:off x="1078921" y="538538"/>
            <a:ext cx="10613345" cy="460254"/>
          </a:xfrm>
        </p:spPr>
        <p:txBody>
          <a:bodyPr/>
          <a:lstStyle/>
          <a:p>
            <a:r>
              <a:rPr lang="en-GB" sz="3600"/>
              <a:t>Doctoral Skills assessment</a:t>
            </a:r>
          </a:p>
        </p:txBody>
      </p:sp>
      <p:sp>
        <p:nvSpPr>
          <p:cNvPr id="2" name="Slide Number Placeholder 29">
            <a:extLst>
              <a:ext uri="{FF2B5EF4-FFF2-40B4-BE49-F238E27FC236}">
                <a16:creationId xmlns:a16="http://schemas.microsoft.com/office/drawing/2014/main" id="{858C8D6F-A5F7-E691-9DAA-26DDB7FADC23}"/>
              </a:ext>
            </a:extLst>
          </p:cNvPr>
          <p:cNvSpPr>
            <a:spLocks noGrp="1"/>
          </p:cNvSpPr>
          <p:nvPr>
            <p:ph type="sldNum" sz="quarter" idx="4"/>
          </p:nvPr>
        </p:nvSpPr>
        <p:spPr>
          <a:xfrm>
            <a:off x="499733" y="5994450"/>
            <a:ext cx="360000"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latin typeface="Aptos" panose="020B000402020202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800"/>
                </a:spcAft>
                <a:buClrTx/>
                <a:buSzTx/>
                <a:buFontTx/>
                <a:buNone/>
                <a:tabLst/>
                <a:defRPr/>
              </a:pPr>
              <a:t>65</a:t>
            </a:fld>
            <a:endParaRPr kumimoji="0" lang="en-GB" sz="1200" b="1" i="0" u="none" strike="noStrike" kern="1200" cap="none" spc="0" normalizeH="0" baseline="0" noProof="0">
              <a:ln>
                <a:noFill/>
              </a:ln>
              <a:solidFill>
                <a:srgbClr val="0C0C0C"/>
              </a:solidFill>
              <a:effectLst/>
              <a:uLnTx/>
              <a:uFillTx/>
              <a:latin typeface="Aptos" panose="020B0004020202020204" pitchFamily="34" charset="0"/>
              <a:ea typeface="+mn-ea"/>
              <a:cs typeface="Calibri" panose="020F0502020204030204" pitchFamily="34" charset="0"/>
            </a:endParaRPr>
          </a:p>
        </p:txBody>
      </p:sp>
      <p:graphicFrame>
        <p:nvGraphicFramePr>
          <p:cNvPr id="4" name="Content Placeholder 3">
            <a:extLst>
              <a:ext uri="{FF2B5EF4-FFF2-40B4-BE49-F238E27FC236}">
                <a16:creationId xmlns:a16="http://schemas.microsoft.com/office/drawing/2014/main" id="{9B285E69-9A89-19BA-4DE8-0264649E1CE2}"/>
              </a:ext>
            </a:extLst>
          </p:cNvPr>
          <p:cNvGraphicFramePr>
            <a:graphicFrameLocks noGrp="1"/>
          </p:cNvGraphicFramePr>
          <p:nvPr>
            <p:ph idx="1"/>
          </p:nvPr>
        </p:nvGraphicFramePr>
        <p:xfrm>
          <a:off x="1079500" y="1660525"/>
          <a:ext cx="10189522" cy="4125316"/>
        </p:xfrm>
        <a:graphic>
          <a:graphicData uri="http://schemas.openxmlformats.org/drawingml/2006/table">
            <a:tbl>
              <a:tblPr/>
              <a:tblGrid>
                <a:gridCol w="6976183">
                  <a:extLst>
                    <a:ext uri="{9D8B030D-6E8A-4147-A177-3AD203B41FA5}">
                      <a16:colId xmlns:a16="http://schemas.microsoft.com/office/drawing/2014/main" val="2768350357"/>
                    </a:ext>
                  </a:extLst>
                </a:gridCol>
                <a:gridCol w="1071113">
                  <a:extLst>
                    <a:ext uri="{9D8B030D-6E8A-4147-A177-3AD203B41FA5}">
                      <a16:colId xmlns:a16="http://schemas.microsoft.com/office/drawing/2014/main" val="620004693"/>
                    </a:ext>
                  </a:extLst>
                </a:gridCol>
                <a:gridCol w="1071113">
                  <a:extLst>
                    <a:ext uri="{9D8B030D-6E8A-4147-A177-3AD203B41FA5}">
                      <a16:colId xmlns:a16="http://schemas.microsoft.com/office/drawing/2014/main" val="3710744705"/>
                    </a:ext>
                  </a:extLst>
                </a:gridCol>
                <a:gridCol w="1071113">
                  <a:extLst>
                    <a:ext uri="{9D8B030D-6E8A-4147-A177-3AD203B41FA5}">
                      <a16:colId xmlns:a16="http://schemas.microsoft.com/office/drawing/2014/main" val="163370778"/>
                    </a:ext>
                  </a:extLst>
                </a:gridCol>
              </a:tblGrid>
              <a:tr h="0">
                <a:tc>
                  <a:txBody>
                    <a:bodyPr/>
                    <a:lstStyle/>
                    <a:p>
                      <a:pPr algn="l" fontAlgn="ctr">
                        <a:buNone/>
                      </a:pPr>
                      <a:r>
                        <a:rPr lang="en-GB" sz="2000" b="1" i="0" u="none" strike="noStrike">
                          <a:solidFill>
                            <a:srgbClr val="000000"/>
                          </a:solidFill>
                          <a:effectLst/>
                          <a:latin typeface="Calibri" panose="020F0502020204030204" pitchFamily="34" charset="0"/>
                        </a:rPr>
                        <a:t>Assessment</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1" i="0" u="none" strike="noStrike">
                          <a:solidFill>
                            <a:srgbClr val="000000"/>
                          </a:solidFill>
                          <a:effectLst/>
                          <a:latin typeface="Calibri" panose="020F0502020204030204" pitchFamily="34" charset="0"/>
                        </a:rPr>
                        <a:t>DS1</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1" i="0" u="none" strike="noStrike">
                          <a:solidFill>
                            <a:srgbClr val="000000"/>
                          </a:solidFill>
                          <a:effectLst/>
                          <a:latin typeface="Calibri" panose="020F0502020204030204" pitchFamily="34" charset="0"/>
                        </a:rPr>
                        <a:t>DS2</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1" i="0" u="none" strike="noStrike">
                          <a:solidFill>
                            <a:srgbClr val="000000"/>
                          </a:solidFill>
                          <a:effectLst/>
                          <a:latin typeface="Calibri" panose="020F0502020204030204" pitchFamily="34" charset="0"/>
                        </a:rPr>
                        <a:t>DS3</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55420567"/>
                  </a:ext>
                </a:extLst>
              </a:tr>
              <a:tr h="98800">
                <a:tc>
                  <a:txBody>
                    <a:bodyPr/>
                    <a:lstStyle/>
                    <a:p>
                      <a:pPr algn="l" fontAlgn="ctr">
                        <a:buNone/>
                      </a:pPr>
                      <a:r>
                        <a:rPr lang="en-GB" sz="2000" b="0" i="0" u="none" strike="noStrike">
                          <a:solidFill>
                            <a:srgbClr val="000000"/>
                          </a:solidFill>
                          <a:effectLst/>
                          <a:latin typeface="Calibri" panose="020F0502020204030204" pitchFamily="34" charset="0"/>
                        </a:rPr>
                        <a:t>1. Research Plan, literature review, project budget &amp; risk analysis</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a:solidFill>
                            <a:srgbClr val="000000"/>
                          </a:solidFill>
                          <a:effectLst/>
                          <a:latin typeface="Calibri" panose="020F050202020403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a:solidFill>
                            <a:srgbClr val="000000"/>
                          </a:solidFill>
                          <a:effectLst/>
                          <a:latin typeface="Calibri" panose="020F050202020403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a:solidFill>
                            <a:srgbClr val="000000"/>
                          </a:solidFill>
                          <a:effectLst/>
                          <a:latin typeface="Calibri" panose="020F050202020403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26544867"/>
                  </a:ext>
                </a:extLst>
              </a:tr>
              <a:tr h="273423">
                <a:tc>
                  <a:txBody>
                    <a:bodyPr/>
                    <a:lstStyle/>
                    <a:p>
                      <a:pPr algn="l" fontAlgn="ctr">
                        <a:buNone/>
                      </a:pPr>
                      <a:r>
                        <a:rPr lang="en-GB" sz="2000" b="0" i="0" u="none" strike="noStrike">
                          <a:solidFill>
                            <a:srgbClr val="000000"/>
                          </a:solidFill>
                          <a:effectLst/>
                          <a:latin typeface="Calibri" panose="020F0502020204030204" pitchFamily="34" charset="0"/>
                        </a:rPr>
                        <a:t>2. Time Management</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a:solidFill>
                            <a:srgbClr val="000000"/>
                          </a:solidFill>
                          <a:effectLst/>
                          <a:latin typeface="Calibri" panose="020F050202020403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a:solidFill>
                            <a:srgbClr val="000000"/>
                          </a:solidFill>
                          <a:effectLst/>
                          <a:latin typeface="Calibri" panose="020F050202020403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a:solidFill>
                            <a:srgbClr val="000000"/>
                          </a:solidFill>
                          <a:effectLst/>
                          <a:latin typeface="Calibri" panose="020F050202020403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73002388"/>
                  </a:ext>
                </a:extLst>
              </a:tr>
              <a:tr h="74674">
                <a:tc>
                  <a:txBody>
                    <a:bodyPr/>
                    <a:lstStyle/>
                    <a:p>
                      <a:pPr algn="l" fontAlgn="ctr">
                        <a:buNone/>
                      </a:pPr>
                      <a:r>
                        <a:rPr lang="en-GB" sz="2000" b="0" i="0" u="none" strike="noStrike">
                          <a:solidFill>
                            <a:srgbClr val="000000"/>
                          </a:solidFill>
                          <a:effectLst/>
                          <a:latin typeface="Calibri" panose="020F0502020204030204" pitchFamily="34" charset="0"/>
                        </a:rPr>
                        <a:t>3. Critical review</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a:solidFill>
                            <a:srgbClr val="000000"/>
                          </a:solidFill>
                          <a:effectLst/>
                          <a:latin typeface="Calibri" panose="020F050202020403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a:solidFill>
                            <a:srgbClr val="000000"/>
                          </a:solidFill>
                          <a:effectLst/>
                          <a:latin typeface="Calibri" panose="020F050202020403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en-GB" sz="2000" b="0" i="0" u="none" strike="noStrike">
                        <a:solidFill>
                          <a:srgbClr val="000000"/>
                        </a:solidFill>
                        <a:effectLst/>
                        <a:latin typeface="Calibri" panose="020F0502020204030204" pitchFamily="34" charset="0"/>
                      </a:endParaRP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06843343"/>
                  </a:ext>
                </a:extLst>
              </a:tr>
              <a:tr h="148200">
                <a:tc>
                  <a:txBody>
                    <a:bodyPr/>
                    <a:lstStyle/>
                    <a:p>
                      <a:pPr algn="l" fontAlgn="ctr">
                        <a:buNone/>
                      </a:pPr>
                      <a:r>
                        <a:rPr lang="en-GB" sz="2000" b="0" i="0" u="none" strike="noStrike">
                          <a:solidFill>
                            <a:srgbClr val="000000"/>
                          </a:solidFill>
                          <a:effectLst/>
                          <a:latin typeface="Calibri" panose="020F0502020204030204" pitchFamily="34" charset="0"/>
                        </a:rPr>
                        <a:t>4. Networking</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a:solidFill>
                            <a:srgbClr val="000000"/>
                          </a:solidFill>
                          <a:effectLst/>
                          <a:latin typeface="Calibri" panose="020F050202020403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a:solidFill>
                            <a:srgbClr val="000000"/>
                          </a:solidFill>
                          <a:effectLst/>
                          <a:latin typeface="Calibri" panose="020F050202020403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a:solidFill>
                            <a:srgbClr val="000000"/>
                          </a:solidFill>
                          <a:effectLst/>
                          <a:latin typeface="Calibri" panose="020F050202020403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14085505"/>
                  </a:ext>
                </a:extLst>
              </a:tr>
              <a:tr h="273423">
                <a:tc>
                  <a:txBody>
                    <a:bodyPr/>
                    <a:lstStyle/>
                    <a:p>
                      <a:pPr algn="l" fontAlgn="ctr">
                        <a:buNone/>
                      </a:pPr>
                      <a:r>
                        <a:rPr lang="en-GB" sz="2000" b="0" i="0" u="none" strike="noStrike">
                          <a:solidFill>
                            <a:srgbClr val="000000"/>
                          </a:solidFill>
                          <a:effectLst/>
                          <a:latin typeface="Calibri" panose="020F0502020204030204" pitchFamily="34" charset="0"/>
                        </a:rPr>
                        <a:t>5. Oral Presentation</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a:solidFill>
                            <a:srgbClr val="000000"/>
                          </a:solidFill>
                          <a:effectLst/>
                          <a:latin typeface="Calibri" panose="020F050202020403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a:solidFill>
                            <a:srgbClr val="000000"/>
                          </a:solidFill>
                          <a:effectLst/>
                          <a:latin typeface="Calibri" panose="020F050202020403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a:solidFill>
                            <a:srgbClr val="000000"/>
                          </a:solidFill>
                          <a:effectLst/>
                          <a:latin typeface="Calibri" panose="020F050202020403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71469455"/>
                  </a:ext>
                </a:extLst>
              </a:tr>
              <a:tr h="224023">
                <a:tc>
                  <a:txBody>
                    <a:bodyPr/>
                    <a:lstStyle/>
                    <a:p>
                      <a:pPr algn="l" fontAlgn="ctr">
                        <a:buNone/>
                      </a:pPr>
                      <a:r>
                        <a:rPr lang="en-GB" sz="2000" b="0" i="0" u="none" strike="noStrike">
                          <a:solidFill>
                            <a:srgbClr val="000000"/>
                          </a:solidFill>
                          <a:effectLst/>
                          <a:latin typeface="Calibri" panose="020F0502020204030204" pitchFamily="34" charset="0"/>
                        </a:rPr>
                        <a:t>6. Applications of research / Intellectual Property (IP)</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a:solidFill>
                            <a:srgbClr val="000000"/>
                          </a:solidFill>
                          <a:effectLst/>
                          <a:latin typeface="Calibri" panose="020F050202020403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a:solidFill>
                            <a:srgbClr val="000000"/>
                          </a:solidFill>
                          <a:effectLst/>
                          <a:latin typeface="Calibri" panose="020F050202020403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en-GB" sz="2000" b="0" i="0" u="none" strike="noStrike">
                        <a:solidFill>
                          <a:srgbClr val="000000"/>
                        </a:solidFill>
                        <a:effectLst/>
                        <a:latin typeface="Calibri" panose="020F0502020204030204" pitchFamily="34" charset="0"/>
                      </a:endParaRP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08622791"/>
                  </a:ext>
                </a:extLst>
              </a:tr>
              <a:tr h="197600">
                <a:tc>
                  <a:txBody>
                    <a:bodyPr/>
                    <a:lstStyle/>
                    <a:p>
                      <a:pPr algn="l" fontAlgn="ctr">
                        <a:buNone/>
                      </a:pPr>
                      <a:r>
                        <a:rPr lang="en-GB" sz="2000" b="0" i="0" u="none" strike="noStrike">
                          <a:solidFill>
                            <a:srgbClr val="000000"/>
                          </a:solidFill>
                          <a:effectLst/>
                          <a:latin typeface="Calibri" panose="020F0502020204030204" pitchFamily="34" charset="0"/>
                        </a:rPr>
                        <a:t>7. Teaching / Supervision</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en-GB" sz="2000" b="0" i="0" u="none" strike="noStrike">
                        <a:solidFill>
                          <a:srgbClr val="000000"/>
                        </a:solidFill>
                        <a:effectLst/>
                        <a:latin typeface="Calibri" panose="020F0502020204030204" pitchFamily="34" charset="0"/>
                      </a:endParaRP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a:solidFill>
                            <a:srgbClr val="000000"/>
                          </a:solidFill>
                          <a:effectLst/>
                          <a:latin typeface="Calibri" panose="020F050202020403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a:solidFill>
                            <a:srgbClr val="000000"/>
                          </a:solidFill>
                          <a:effectLst/>
                          <a:latin typeface="Calibri" panose="020F050202020403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3290199"/>
                  </a:ext>
                </a:extLst>
              </a:tr>
              <a:tr h="165433">
                <a:tc>
                  <a:txBody>
                    <a:bodyPr/>
                    <a:lstStyle/>
                    <a:p>
                      <a:pPr algn="l" fontAlgn="ctr">
                        <a:buNone/>
                      </a:pPr>
                      <a:r>
                        <a:rPr lang="en-GB" sz="2000" b="0" i="0" u="none" strike="noStrike">
                          <a:solidFill>
                            <a:srgbClr val="000000"/>
                          </a:solidFill>
                          <a:effectLst/>
                          <a:latin typeface="Calibri" panose="020F0502020204030204" pitchFamily="34" charset="0"/>
                        </a:rPr>
                        <a:t>8. Career Development</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a:solidFill>
                            <a:srgbClr val="000000"/>
                          </a:solidFill>
                          <a:effectLst/>
                          <a:latin typeface="Calibri" panose="020F050202020403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a:solidFill>
                            <a:srgbClr val="000000"/>
                          </a:solidFill>
                          <a:effectLst/>
                          <a:latin typeface="Calibri" panose="020F050202020403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a:solidFill>
                            <a:srgbClr val="000000"/>
                          </a:solidFill>
                          <a:effectLst/>
                          <a:latin typeface="Calibri" panose="020F050202020403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89408925"/>
                  </a:ext>
                </a:extLst>
              </a:tr>
              <a:tr h="173474">
                <a:tc>
                  <a:txBody>
                    <a:bodyPr/>
                    <a:lstStyle/>
                    <a:p>
                      <a:pPr algn="l" fontAlgn="ctr">
                        <a:buNone/>
                      </a:pPr>
                      <a:r>
                        <a:rPr lang="en-GB" sz="2000" b="0" i="0" u="none" strike="noStrike">
                          <a:solidFill>
                            <a:srgbClr val="000000"/>
                          </a:solidFill>
                          <a:effectLst/>
                          <a:latin typeface="Calibri" panose="020F0502020204030204" pitchFamily="34" charset="0"/>
                        </a:rPr>
                        <a:t>9. Problem Solving</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a:solidFill>
                            <a:srgbClr val="000000"/>
                          </a:solidFill>
                          <a:effectLst/>
                          <a:latin typeface="Calibri" panose="020F050202020403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a:solidFill>
                            <a:srgbClr val="000000"/>
                          </a:solidFill>
                          <a:effectLst/>
                          <a:latin typeface="Calibri" panose="020F050202020403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a:solidFill>
                            <a:srgbClr val="000000"/>
                          </a:solidFill>
                          <a:effectLst/>
                          <a:latin typeface="Calibri" panose="020F050202020403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40369210"/>
                  </a:ext>
                </a:extLst>
              </a:tr>
              <a:tr h="259637">
                <a:tc>
                  <a:txBody>
                    <a:bodyPr/>
                    <a:lstStyle/>
                    <a:p>
                      <a:pPr algn="l" fontAlgn="ctr">
                        <a:buNone/>
                      </a:pPr>
                      <a:r>
                        <a:rPr lang="en-GB" sz="2000" b="0" i="0" u="none" strike="noStrike">
                          <a:solidFill>
                            <a:srgbClr val="000000"/>
                          </a:solidFill>
                          <a:effectLst/>
                          <a:latin typeface="Calibri" panose="020F0502020204030204" pitchFamily="34" charset="0"/>
                        </a:rPr>
                        <a:t>10. Communication to Non-Specialists</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a:solidFill>
                            <a:srgbClr val="000000"/>
                          </a:solidFill>
                          <a:effectLst/>
                          <a:latin typeface="Calibri" panose="020F050202020403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a:solidFill>
                            <a:srgbClr val="000000"/>
                          </a:solidFill>
                          <a:effectLst/>
                          <a:latin typeface="Calibri" panose="020F050202020403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en-GB" sz="2000" b="0" i="0" u="none" strike="noStrike">
                        <a:solidFill>
                          <a:srgbClr val="000000"/>
                        </a:solidFill>
                        <a:effectLst/>
                        <a:latin typeface="Calibri" panose="020F0502020204030204" pitchFamily="34" charset="0"/>
                      </a:endParaRP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2946268"/>
                  </a:ext>
                </a:extLst>
              </a:tr>
              <a:tr h="248149">
                <a:tc>
                  <a:txBody>
                    <a:bodyPr/>
                    <a:lstStyle/>
                    <a:p>
                      <a:pPr algn="l" fontAlgn="ctr">
                        <a:buNone/>
                      </a:pPr>
                      <a:r>
                        <a:rPr lang="en-GB" sz="2000" b="0" i="0" u="none" strike="noStrike">
                          <a:solidFill>
                            <a:srgbClr val="000000"/>
                          </a:solidFill>
                          <a:effectLst/>
                          <a:latin typeface="Calibri" panose="020F0502020204030204" pitchFamily="34" charset="0"/>
                        </a:rPr>
                        <a:t>11. Ethical principles</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a:solidFill>
                            <a:srgbClr val="000000"/>
                          </a:solidFill>
                          <a:effectLst/>
                          <a:latin typeface="Calibri" panose="020F050202020403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en-GB" sz="2000" b="0" i="0" u="none" strike="noStrike">
                        <a:solidFill>
                          <a:srgbClr val="000000"/>
                        </a:solidFill>
                        <a:effectLst/>
                        <a:latin typeface="Calibri" panose="020F0502020204030204" pitchFamily="34" charset="0"/>
                      </a:endParaRP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a:solidFill>
                            <a:srgbClr val="000000"/>
                          </a:solidFill>
                          <a:effectLst/>
                          <a:latin typeface="Calibri" panose="020F050202020403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70376727"/>
                  </a:ext>
                </a:extLst>
              </a:tr>
              <a:tr h="148200">
                <a:tc>
                  <a:txBody>
                    <a:bodyPr/>
                    <a:lstStyle/>
                    <a:p>
                      <a:pPr algn="l" fontAlgn="ctr">
                        <a:buNone/>
                      </a:pPr>
                      <a:r>
                        <a:rPr lang="en-GB" sz="2000" b="0" i="0" u="none" strike="noStrike">
                          <a:solidFill>
                            <a:srgbClr val="000000"/>
                          </a:solidFill>
                          <a:effectLst/>
                          <a:latin typeface="Calibri" panose="020F0502020204030204" pitchFamily="34" charset="0"/>
                        </a:rPr>
                        <a:t>12. Skill transfer</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en-GB" sz="2000" b="0" i="0" u="none" strike="noStrike">
                        <a:solidFill>
                          <a:srgbClr val="000000"/>
                        </a:solidFill>
                        <a:effectLst/>
                        <a:latin typeface="Calibri" panose="020F0502020204030204" pitchFamily="34" charset="0"/>
                      </a:endParaRP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en-GB" sz="2000" b="0" i="0" u="none" strike="noStrike">
                        <a:solidFill>
                          <a:srgbClr val="000000"/>
                        </a:solidFill>
                        <a:effectLst/>
                        <a:latin typeface="Calibri" panose="020F0502020204030204" pitchFamily="34" charset="0"/>
                      </a:endParaRP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a:solidFill>
                            <a:srgbClr val="000000"/>
                          </a:solidFill>
                          <a:effectLst/>
                          <a:latin typeface="Calibri" panose="020F050202020403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6999837"/>
                  </a:ext>
                </a:extLst>
              </a:tr>
            </a:tbl>
          </a:graphicData>
        </a:graphic>
      </p:graphicFrame>
    </p:spTree>
    <p:extLst>
      <p:ext uri="{BB962C8B-B14F-4D97-AF65-F5344CB8AC3E}">
        <p14:creationId xmlns:p14="http://schemas.microsoft.com/office/powerpoint/2010/main" val="4215703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F08594-05C8-3F7C-8056-ACC0CE396BF9}"/>
              </a:ext>
            </a:extLst>
          </p:cNvPr>
          <p:cNvSpPr>
            <a:spLocks noGrp="1"/>
          </p:cNvSpPr>
          <p:nvPr>
            <p:ph type="title"/>
          </p:nvPr>
        </p:nvSpPr>
        <p:spPr/>
        <p:txBody>
          <a:bodyPr/>
          <a:lstStyle/>
          <a:p>
            <a:r>
              <a:rPr lang="en-US"/>
              <a:t>What to do…</a:t>
            </a:r>
          </a:p>
        </p:txBody>
      </p:sp>
      <p:sp>
        <p:nvSpPr>
          <p:cNvPr id="4" name="Content Placeholder 3">
            <a:extLst>
              <a:ext uri="{FF2B5EF4-FFF2-40B4-BE49-F238E27FC236}">
                <a16:creationId xmlns:a16="http://schemas.microsoft.com/office/drawing/2014/main" id="{53851117-018F-7251-01FB-304CC8678248}"/>
              </a:ext>
            </a:extLst>
          </p:cNvPr>
          <p:cNvSpPr>
            <a:spLocks noGrp="1"/>
          </p:cNvSpPr>
          <p:nvPr>
            <p:ph idx="1"/>
          </p:nvPr>
        </p:nvSpPr>
        <p:spPr>
          <a:xfrm>
            <a:off x="499733" y="1408922"/>
            <a:ext cx="5970809" cy="4047154"/>
          </a:xfrm>
        </p:spPr>
        <p:txBody>
          <a:bodyPr/>
          <a:lstStyle/>
          <a:p>
            <a:pPr>
              <a:spcBef>
                <a:spcPts val="1200"/>
              </a:spcBef>
            </a:pPr>
            <a:r>
              <a:rPr lang="en-US" altLang="en-US" sz="2400"/>
              <a:t>Go to Transferable Skills website:</a:t>
            </a:r>
          </a:p>
          <a:p>
            <a:pPr>
              <a:spcBef>
                <a:spcPts val="1200"/>
              </a:spcBef>
            </a:pPr>
            <a:r>
              <a:rPr lang="en-US" altLang="en-US" sz="2400" b="1" err="1">
                <a:solidFill>
                  <a:srgbClr val="00A4C1"/>
                </a:solidFill>
              </a:rPr>
              <a:t>warwick.ac.uk</a:t>
            </a:r>
            <a:r>
              <a:rPr lang="en-US" altLang="en-US" sz="2400" b="1">
                <a:solidFill>
                  <a:srgbClr val="00A4C1"/>
                </a:solidFill>
              </a:rPr>
              <a:t>/</a:t>
            </a:r>
            <a:r>
              <a:rPr lang="en-US" altLang="en-US" sz="2400" b="1" err="1">
                <a:solidFill>
                  <a:srgbClr val="00A4C1"/>
                </a:solidFill>
              </a:rPr>
              <a:t>transferableskills</a:t>
            </a:r>
            <a:endParaRPr lang="en-US" altLang="en-US" sz="2400"/>
          </a:p>
          <a:p>
            <a:pPr>
              <a:lnSpc>
                <a:spcPct val="150000"/>
              </a:lnSpc>
              <a:spcBef>
                <a:spcPts val="1200"/>
              </a:spcBef>
            </a:pPr>
            <a:r>
              <a:rPr lang="en-US" altLang="en-US" sz="2400"/>
              <a:t>Sign up for </a:t>
            </a:r>
            <a:r>
              <a:rPr lang="en-US" altLang="en-US" sz="2400" b="1"/>
              <a:t>Doctoral Skills 1</a:t>
            </a:r>
            <a:r>
              <a:rPr lang="en-US" altLang="en-US" sz="2400"/>
              <a:t> in </a:t>
            </a:r>
            <a:r>
              <a:rPr lang="en-US" altLang="en-US" sz="2400" err="1"/>
              <a:t>SkillsForge</a:t>
            </a:r>
            <a:endParaRPr lang="en-US" altLang="en-US" sz="2400"/>
          </a:p>
          <a:p>
            <a:pPr>
              <a:lnSpc>
                <a:spcPct val="150000"/>
              </a:lnSpc>
              <a:spcBef>
                <a:spcPts val="1200"/>
              </a:spcBef>
            </a:pPr>
            <a:r>
              <a:rPr lang="en-US" altLang="en-US" sz="2400"/>
              <a:t>Pick some options according you your interests.</a:t>
            </a:r>
          </a:p>
          <a:p>
            <a:pPr>
              <a:spcBef>
                <a:spcPts val="1200"/>
              </a:spcBef>
            </a:pPr>
            <a:endParaRPr lang="en-US" altLang="en-US" sz="2400"/>
          </a:p>
          <a:p>
            <a:pPr>
              <a:spcBef>
                <a:spcPts val="1200"/>
              </a:spcBef>
            </a:pPr>
            <a:r>
              <a:rPr lang="en-US" altLang="en-US" sz="2400"/>
              <a:t>Any questions, email: </a:t>
            </a:r>
            <a:r>
              <a:rPr lang="en-US" altLang="en-US" sz="2400">
                <a:hlinkClick r:id="rId3"/>
              </a:rPr>
              <a:t>transferable.skills@warwick.ac.uk</a:t>
            </a:r>
            <a:r>
              <a:rPr lang="en-US" altLang="en-US" sz="2400"/>
              <a:t> </a:t>
            </a:r>
          </a:p>
          <a:p>
            <a:pPr>
              <a:spcBef>
                <a:spcPts val="1200"/>
              </a:spcBef>
            </a:pPr>
            <a:endParaRPr lang="en-US" altLang="en-US" sz="2400"/>
          </a:p>
        </p:txBody>
      </p:sp>
      <p:sp>
        <p:nvSpPr>
          <p:cNvPr id="6" name="Slide Number Placeholder 5">
            <a:extLst>
              <a:ext uri="{FF2B5EF4-FFF2-40B4-BE49-F238E27FC236}">
                <a16:creationId xmlns:a16="http://schemas.microsoft.com/office/drawing/2014/main" id="{12DE5EC9-1A25-75E0-E1D4-F8E94CB9FC37}"/>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latin typeface="Aptos" panose="020B000402020202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800"/>
                </a:spcAft>
                <a:buClrTx/>
                <a:buSzTx/>
                <a:buFontTx/>
                <a:buNone/>
                <a:tabLst/>
                <a:defRPr/>
              </a:pPr>
              <a:t>66</a:t>
            </a:fld>
            <a:endParaRPr kumimoji="0" lang="en-GB" sz="1200" b="1" i="0" u="none" strike="noStrike" kern="1200" cap="none" spc="0" normalizeH="0" baseline="0" noProof="0">
              <a:ln>
                <a:noFill/>
              </a:ln>
              <a:solidFill>
                <a:srgbClr val="0C0C0C"/>
              </a:solidFill>
              <a:effectLst/>
              <a:uLnTx/>
              <a:uFillTx/>
              <a:latin typeface="Aptos" panose="020B0004020202020204" pitchFamily="34" charset="0"/>
              <a:ea typeface="+mn-ea"/>
              <a:cs typeface="Calibri" panose="020F0502020204030204" pitchFamily="34" charset="0"/>
            </a:endParaRPr>
          </a:p>
        </p:txBody>
      </p:sp>
      <p:pic>
        <p:nvPicPr>
          <p:cNvPr id="7" name="Picture 6">
            <a:extLst>
              <a:ext uri="{FF2B5EF4-FFF2-40B4-BE49-F238E27FC236}">
                <a16:creationId xmlns:a16="http://schemas.microsoft.com/office/drawing/2014/main" id="{3620DC57-9226-569B-34BB-5920FC3FC14F}"/>
              </a:ext>
            </a:extLst>
          </p:cNvPr>
          <p:cNvPicPr>
            <a:picLocks noChangeAspect="1"/>
          </p:cNvPicPr>
          <p:nvPr/>
        </p:nvPicPr>
        <p:blipFill>
          <a:blip r:embed="rId4"/>
          <a:stretch>
            <a:fillRect/>
          </a:stretch>
        </p:blipFill>
        <p:spPr>
          <a:xfrm>
            <a:off x="6470542" y="610338"/>
            <a:ext cx="5114925" cy="5114925"/>
          </a:xfrm>
          <a:prstGeom prst="rect">
            <a:avLst/>
          </a:prstGeom>
        </p:spPr>
      </p:pic>
    </p:spTree>
    <p:extLst>
      <p:ext uri="{BB962C8B-B14F-4D97-AF65-F5344CB8AC3E}">
        <p14:creationId xmlns:p14="http://schemas.microsoft.com/office/powerpoint/2010/main" val="3619090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371AF-4669-48A2-6F1F-640DD51020A9}"/>
              </a:ext>
            </a:extLst>
          </p:cNvPr>
          <p:cNvSpPr>
            <a:spLocks noGrp="1"/>
          </p:cNvSpPr>
          <p:nvPr>
            <p:ph type="title"/>
          </p:nvPr>
        </p:nvSpPr>
        <p:spPr>
          <a:xfrm>
            <a:off x="528307" y="459546"/>
            <a:ext cx="4860000" cy="4086311"/>
          </a:xfrm>
        </p:spPr>
        <p:txBody>
          <a:bodyPr/>
          <a:lstStyle/>
          <a:p>
            <a:r>
              <a:rPr lang="en-US" sz="5000"/>
              <a:t>Always focus on your development…</a:t>
            </a:r>
            <a:br>
              <a:rPr lang="en-US" sz="5000"/>
            </a:br>
            <a:br>
              <a:rPr lang="en-US" sz="5000"/>
            </a:br>
            <a:r>
              <a:rPr lang="en-US" sz="4000" b="0"/>
              <a:t>It will be as important as your degree(s)</a:t>
            </a:r>
            <a:br>
              <a:rPr lang="en-US" sz="5000"/>
            </a:br>
            <a:endParaRPr lang="en-GB" sz="5000"/>
          </a:p>
        </p:txBody>
      </p:sp>
      <p:pic>
        <p:nvPicPr>
          <p:cNvPr id="6" name="Picture Placeholder 5" descr="A person working on a circuit board&#10;&#10;AI-generated content may be incorrect.">
            <a:extLst>
              <a:ext uri="{FF2B5EF4-FFF2-40B4-BE49-F238E27FC236}">
                <a16:creationId xmlns:a16="http://schemas.microsoft.com/office/drawing/2014/main" id="{E1AEF8EE-58A8-4700-A59F-277DF90634E3}"/>
              </a:ext>
            </a:extLst>
          </p:cNvPr>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6706850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45EE4-6B04-75A9-AE73-DBC53C492EBE}"/>
            </a:ext>
          </a:extLst>
        </p:cNvPr>
        <p:cNvGrpSpPr/>
        <p:nvPr/>
      </p:nvGrpSpPr>
      <p:grpSpPr>
        <a:xfrm>
          <a:off x="0" y="0"/>
          <a:ext cx="0" cy="0"/>
          <a:chOff x="0" y="0"/>
          <a:chExt cx="0" cy="0"/>
        </a:xfrm>
      </p:grpSpPr>
      <p:pic>
        <p:nvPicPr>
          <p:cNvPr id="6" name="Picture Placeholder 5" descr="A person standing in front of a mirror&#10;&#10;AI-generated content may be incorrect.">
            <a:extLst>
              <a:ext uri="{FF2B5EF4-FFF2-40B4-BE49-F238E27FC236}">
                <a16:creationId xmlns:a16="http://schemas.microsoft.com/office/drawing/2014/main" id="{D0963955-58FD-8B6F-C058-C659A03B8ECD}"/>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a:xfrm>
            <a:off x="20" y="10"/>
            <a:ext cx="12191980" cy="3445190"/>
          </a:xfrm>
          <a:noFill/>
        </p:spPr>
      </p:pic>
      <p:sp>
        <p:nvSpPr>
          <p:cNvPr id="3" name="Text Placeholder 2">
            <a:extLst>
              <a:ext uri="{FF2B5EF4-FFF2-40B4-BE49-F238E27FC236}">
                <a16:creationId xmlns:a16="http://schemas.microsoft.com/office/drawing/2014/main" id="{090BCBDB-AEB0-43E3-389F-7EBE331E38AC}"/>
              </a:ext>
            </a:extLst>
          </p:cNvPr>
          <p:cNvSpPr>
            <a:spLocks noGrp="1"/>
          </p:cNvSpPr>
          <p:nvPr>
            <p:ph type="body" sz="quarter" idx="13"/>
          </p:nvPr>
        </p:nvSpPr>
        <p:spPr>
          <a:xfrm>
            <a:off x="499733" y="1580118"/>
            <a:ext cx="8208000" cy="855299"/>
          </a:xfrm>
        </p:spPr>
        <p:txBody>
          <a:bodyPr vert="horz" wrap="square" lIns="0" tIns="0" rIns="0" bIns="0" rtlCol="0" anchor="t">
            <a:normAutofit/>
          </a:bodyPr>
          <a:lstStyle/>
          <a:p>
            <a:pPr>
              <a:lnSpc>
                <a:spcPct val="95000"/>
              </a:lnSpc>
              <a:spcAft>
                <a:spcPts val="600"/>
              </a:spcAft>
            </a:pPr>
            <a:r>
              <a:rPr lang="en-GB" sz="5600">
                <a:solidFill>
                  <a:schemeClr val="bg1"/>
                </a:solidFill>
                <a:latin typeface="Aptos"/>
                <a:cs typeface="Calibri"/>
              </a:rPr>
              <a:t>Dr William Rupp</a:t>
            </a:r>
          </a:p>
        </p:txBody>
      </p:sp>
      <p:sp>
        <p:nvSpPr>
          <p:cNvPr id="5" name="Title 4">
            <a:extLst>
              <a:ext uri="{FF2B5EF4-FFF2-40B4-BE49-F238E27FC236}">
                <a16:creationId xmlns:a16="http://schemas.microsoft.com/office/drawing/2014/main" id="{CDA17EE7-6EBB-5953-3760-AE483BCC79B3}"/>
              </a:ext>
            </a:extLst>
          </p:cNvPr>
          <p:cNvSpPr>
            <a:spLocks noGrp="1"/>
          </p:cNvSpPr>
          <p:nvPr>
            <p:ph type="title"/>
          </p:nvPr>
        </p:nvSpPr>
        <p:spPr>
          <a:xfrm>
            <a:off x="499733" y="2791790"/>
            <a:ext cx="8208000" cy="1743682"/>
          </a:xfrm>
        </p:spPr>
        <p:txBody>
          <a:bodyPr wrap="square" anchor="t">
            <a:normAutofit/>
          </a:bodyPr>
          <a:lstStyle/>
          <a:p>
            <a:r>
              <a:rPr lang="en-GB" sz="6700">
                <a:solidFill>
                  <a:schemeClr val="bg1"/>
                </a:solidFill>
                <a:latin typeface="Aptos"/>
                <a:cs typeface="Calibri"/>
              </a:rPr>
              <a:t>Humanities Research Centre</a:t>
            </a:r>
          </a:p>
        </p:txBody>
      </p:sp>
    </p:spTree>
    <p:extLst>
      <p:ext uri="{BB962C8B-B14F-4D97-AF65-F5344CB8AC3E}">
        <p14:creationId xmlns:p14="http://schemas.microsoft.com/office/powerpoint/2010/main" val="16335745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
            <a:extLst>
              <a:ext uri="{FF2B5EF4-FFF2-40B4-BE49-F238E27FC236}">
                <a16:creationId xmlns:a16="http://schemas.microsoft.com/office/drawing/2014/main" id="{303F4157-55B0-FE86-3580-E331778EFA54}"/>
              </a:ext>
            </a:extLst>
          </p:cNvPr>
          <p:cNvSpPr>
            <a:spLocks noGrp="1"/>
          </p:cNvSpPr>
          <p:nvPr>
            <p:ph type="body" sz="quarter" idx="13"/>
          </p:nvPr>
        </p:nvSpPr>
        <p:spPr>
          <a:xfrm>
            <a:off x="499733" y="4336506"/>
            <a:ext cx="6540500" cy="902535"/>
          </a:xfrm>
        </p:spPr>
        <p:txBody>
          <a:bodyPr/>
          <a:lstStyle/>
          <a:p>
            <a:r>
              <a:rPr lang="en-US"/>
              <a:t>Dr William Rupp, Director</a:t>
            </a:r>
          </a:p>
        </p:txBody>
      </p:sp>
      <p:sp>
        <p:nvSpPr>
          <p:cNvPr id="14" name="Title 2">
            <a:extLst>
              <a:ext uri="{FF2B5EF4-FFF2-40B4-BE49-F238E27FC236}">
                <a16:creationId xmlns:a16="http://schemas.microsoft.com/office/drawing/2014/main" id="{974AB4BE-A300-D67C-1EEE-23535A37FE5E}"/>
              </a:ext>
            </a:extLst>
          </p:cNvPr>
          <p:cNvSpPr>
            <a:spLocks noGrp="1"/>
          </p:cNvSpPr>
          <p:nvPr>
            <p:ph type="title"/>
          </p:nvPr>
        </p:nvSpPr>
        <p:spPr>
          <a:xfrm>
            <a:off x="499733" y="1889950"/>
            <a:ext cx="5073754" cy="1505733"/>
          </a:xfrm>
        </p:spPr>
        <p:txBody>
          <a:bodyPr/>
          <a:lstStyle/>
          <a:p>
            <a:r>
              <a:rPr lang="en-US" sz="6000"/>
              <a:t>Humanities Research Centre</a:t>
            </a:r>
          </a:p>
        </p:txBody>
      </p:sp>
      <p:pic>
        <p:nvPicPr>
          <p:cNvPr id="5" name="Picture Placeholder 4">
            <a:extLst>
              <a:ext uri="{FF2B5EF4-FFF2-40B4-BE49-F238E27FC236}">
                <a16:creationId xmlns:a16="http://schemas.microsoft.com/office/drawing/2014/main" id="{7777F397-80EC-AE42-2DE9-719C3E3DFA21}"/>
              </a:ext>
            </a:extLst>
          </p:cNvPr>
          <p:cNvPicPr>
            <a:picLocks noGrp="1" noChangeAspect="1"/>
          </p:cNvPicPr>
          <p:nvPr>
            <p:ph type="pic" sz="quarter" idx="12"/>
          </p:nvPr>
        </p:nvPicPr>
        <p:blipFill>
          <a:blip r:embed="rId2"/>
          <a:srcRect t="12399" b="12399"/>
          <a:stretch/>
        </p:blipFill>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Tree>
    <p:extLst>
      <p:ext uri="{BB962C8B-B14F-4D97-AF65-F5344CB8AC3E}">
        <p14:creationId xmlns:p14="http://schemas.microsoft.com/office/powerpoint/2010/main" val="15832283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Title 1">
            <a:extLst>
              <a:ext uri="{FF2B5EF4-FFF2-40B4-BE49-F238E27FC236}">
                <a16:creationId xmlns:a16="http://schemas.microsoft.com/office/drawing/2014/main" id="{D8CA51E2-8B02-17E3-F2D8-93CBB2448034}"/>
              </a:ext>
            </a:extLst>
          </p:cNvPr>
          <p:cNvSpPr>
            <a:spLocks noGrp="1"/>
          </p:cNvSpPr>
          <p:nvPr>
            <p:ph type="title"/>
          </p:nvPr>
        </p:nvSpPr>
        <p:spPr>
          <a:xfrm>
            <a:off x="499734" y="335342"/>
            <a:ext cx="4860000" cy="383567"/>
          </a:xfrm>
        </p:spPr>
        <p:txBody>
          <a:bodyPr/>
          <a:lstStyle/>
          <a:p>
            <a:r>
              <a:rPr lang="en-US"/>
              <a:t>What is the HRC?</a:t>
            </a:r>
          </a:p>
        </p:txBody>
      </p:sp>
      <p:sp>
        <p:nvSpPr>
          <p:cNvPr id="70" name="Content Placeholder 3">
            <a:extLst>
              <a:ext uri="{FF2B5EF4-FFF2-40B4-BE49-F238E27FC236}">
                <a16:creationId xmlns:a16="http://schemas.microsoft.com/office/drawing/2014/main" id="{6A5C2759-B0B4-389A-9625-073460FC1821}"/>
              </a:ext>
            </a:extLst>
          </p:cNvPr>
          <p:cNvSpPr>
            <a:spLocks noGrp="1"/>
          </p:cNvSpPr>
          <p:nvPr>
            <p:ph sz="quarter" idx="20"/>
          </p:nvPr>
        </p:nvSpPr>
        <p:spPr>
          <a:xfrm>
            <a:off x="499733" y="945051"/>
            <a:ext cx="6742895" cy="2073924"/>
          </a:xfrm>
        </p:spPr>
        <p:txBody>
          <a:bodyPr/>
          <a:lstStyle/>
          <a:p>
            <a:pPr marL="285750" indent="-285750">
              <a:buFont typeface="Arial" panose="020B0604020202020204" pitchFamily="34" charset="0"/>
              <a:buChar char="•"/>
            </a:pPr>
            <a:r>
              <a:rPr lang="en-US" sz="1800"/>
              <a:t>A transdisciplinary space that…</a:t>
            </a:r>
          </a:p>
          <a:p>
            <a:pPr marL="285750" indent="-285750">
              <a:buFont typeface="Arial" panose="020B0604020202020204" pitchFamily="34" charset="0"/>
              <a:buChar char="•"/>
            </a:pPr>
            <a:r>
              <a:rPr lang="en-US" sz="1800"/>
              <a:t>… supports, amplifies, and celebrates humanities research across the Faculty of Arts and the wider University.</a:t>
            </a:r>
          </a:p>
          <a:p>
            <a:pPr marL="285750" indent="-285750">
              <a:buFont typeface="Arial" panose="020B0604020202020204" pitchFamily="34" charset="0"/>
              <a:buChar char="•"/>
            </a:pPr>
            <a:r>
              <a:rPr lang="en-US" sz="1800"/>
              <a:t>Provides funding, mentorship, and support for scholars in the Humanities across the whole range of roles and career stages.</a:t>
            </a:r>
          </a:p>
          <a:p>
            <a:pPr marL="742950" lvl="1" indent="-285750">
              <a:buFont typeface="Arial" panose="020B0604020202020204" pitchFamily="34" charset="0"/>
              <a:buChar char="•"/>
            </a:pPr>
            <a:r>
              <a:rPr lang="en-US" sz="1800"/>
              <a:t>Currently the main focus is on supporting PGRs and ECRs.</a:t>
            </a:r>
          </a:p>
          <a:p>
            <a:pPr marL="285750" indent="-285750">
              <a:buFont typeface="Arial" panose="020B0604020202020204" pitchFamily="34" charset="0"/>
              <a:buChar char="•"/>
            </a:pPr>
            <a:endParaRPr lang="en-US"/>
          </a:p>
        </p:txBody>
      </p:sp>
      <p:pic>
        <p:nvPicPr>
          <p:cNvPr id="15" name="Picture Placeholder 14" descr="A hallway with books on shelves&#10;&#10;AI-generated content may be incorrect.">
            <a:extLst>
              <a:ext uri="{FF2B5EF4-FFF2-40B4-BE49-F238E27FC236}">
                <a16:creationId xmlns:a16="http://schemas.microsoft.com/office/drawing/2014/main" id="{A95FEB62-AA11-D61D-BFF6-368A288D3C9A}"/>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a:xfrm>
            <a:off x="7638000" y="0"/>
            <a:ext cx="4554000" cy="6857990"/>
          </a:xfrm>
          <a:noFill/>
        </p:spPr>
      </p:pic>
      <p:sp>
        <p:nvSpPr>
          <p:cNvPr id="2" name="Title 1">
            <a:extLst>
              <a:ext uri="{FF2B5EF4-FFF2-40B4-BE49-F238E27FC236}">
                <a16:creationId xmlns:a16="http://schemas.microsoft.com/office/drawing/2014/main" id="{E824C691-37BD-9903-B9FE-22CCB2445357}"/>
              </a:ext>
            </a:extLst>
          </p:cNvPr>
          <p:cNvSpPr txBox="1">
            <a:spLocks/>
          </p:cNvSpPr>
          <p:nvPr/>
        </p:nvSpPr>
        <p:spPr>
          <a:xfrm>
            <a:off x="499733" y="2861550"/>
            <a:ext cx="4860000" cy="383567"/>
          </a:xfrm>
          <a:prstGeom prst="rect">
            <a:avLst/>
          </a:prstGeom>
        </p:spPr>
        <p:txBody>
          <a:bodyPr vert="horz" wrap="square" lIns="0" tIns="0" rIns="0" bIns="0" rtlCol="0" anchor="t">
            <a:spAutoFit/>
          </a:bodyPr>
          <a:lst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3000" b="1" i="0" u="none" strike="noStrike" kern="1200" cap="none" spc="0" normalizeH="0" baseline="0" noProof="0">
                <a:ln>
                  <a:noFill/>
                </a:ln>
                <a:solidFill>
                  <a:srgbClr val="0C0C0C"/>
                </a:solidFill>
                <a:effectLst/>
                <a:uLnTx/>
                <a:uFillTx/>
                <a:latin typeface="Aptos" panose="020B0004020202020204" pitchFamily="34" charset="0"/>
                <a:ea typeface="+mj-ea"/>
                <a:cs typeface="Calibri" panose="020F0502020204030204" pitchFamily="34" charset="0"/>
              </a:rPr>
              <a:t>Who is the HRC?</a:t>
            </a:r>
          </a:p>
        </p:txBody>
      </p:sp>
      <p:sp>
        <p:nvSpPr>
          <p:cNvPr id="3" name="Content Placeholder 3">
            <a:extLst>
              <a:ext uri="{FF2B5EF4-FFF2-40B4-BE49-F238E27FC236}">
                <a16:creationId xmlns:a16="http://schemas.microsoft.com/office/drawing/2014/main" id="{8BD2AEAF-0F27-16F8-5C61-6651345A2144}"/>
              </a:ext>
            </a:extLst>
          </p:cNvPr>
          <p:cNvSpPr txBox="1">
            <a:spLocks/>
          </p:cNvSpPr>
          <p:nvPr/>
        </p:nvSpPr>
        <p:spPr>
          <a:xfrm>
            <a:off x="499733" y="3456745"/>
            <a:ext cx="6873524" cy="2073924"/>
          </a:xfrm>
          <a:prstGeom prst="rect">
            <a:avLst/>
          </a:prstGeom>
        </p:spPr>
        <p:txBody>
          <a:bodyPr vert="horz" lIns="0" tIns="0" rIns="0" bIns="0" rtlCol="0">
            <a:noAutofit/>
          </a:bodyPr>
          <a:lstStyle>
            <a:lvl1pPr marL="0" indent="0" algn="l" defTabSz="914400" rtl="0" eaLnBrk="1" latinLnBrk="0" hangingPunct="1">
              <a:lnSpc>
                <a:spcPct val="104000"/>
              </a:lnSpc>
              <a:spcBef>
                <a:spcPts val="0"/>
              </a:spcBef>
              <a:buFont typeface="Arial" panose="020B0604020202020204" pitchFamily="34" charset="0"/>
              <a:buNone/>
              <a:defRPr sz="14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4000"/>
              </a:lnSpc>
              <a:spcBef>
                <a:spcPts val="0"/>
              </a:spcBef>
              <a:spcAft>
                <a:spcPts val="0"/>
              </a:spcAft>
              <a:buClrTx/>
              <a:buSzTx/>
              <a:buFont typeface="Arial" panose="020B0604020202020204" pitchFamily="34" charset="0"/>
              <a:buNone/>
              <a:tabLst/>
              <a:defRPr/>
            </a:pPr>
            <a:r>
              <a:rPr kumimoji="0" lang="en-US" sz="1800" b="0" i="0" u="none" strike="noStrike" kern="1200" cap="none" spc="30" normalizeH="0" baseline="0" noProof="0">
                <a:ln>
                  <a:noFill/>
                </a:ln>
                <a:solidFill>
                  <a:srgbClr val="0C0C0C"/>
                </a:solidFill>
                <a:effectLst/>
                <a:uLnTx/>
                <a:uFillTx/>
                <a:latin typeface="Aptos" panose="020B0004020202020204" pitchFamily="34" charset="0"/>
                <a:ea typeface="+mn-ea"/>
                <a:cs typeface="Calibri" panose="020F0502020204030204" pitchFamily="34" charset="0"/>
              </a:rPr>
              <a:t>HRC Director: </a:t>
            </a:r>
            <a:r>
              <a:rPr kumimoji="0" lang="en-US" sz="1800" b="1" i="0" u="none" strike="noStrike" kern="1200" cap="none" spc="30" normalizeH="0" baseline="0" noProof="0">
                <a:ln>
                  <a:noFill/>
                </a:ln>
                <a:solidFill>
                  <a:srgbClr val="0C0C0C"/>
                </a:solidFill>
                <a:effectLst/>
                <a:uLnTx/>
                <a:uFillTx/>
                <a:latin typeface="Aptos" panose="020B0004020202020204" pitchFamily="34" charset="0"/>
                <a:ea typeface="+mn-ea"/>
                <a:cs typeface="Calibri" panose="020F0502020204030204" pitchFamily="34" charset="0"/>
              </a:rPr>
              <a:t>William Rupp</a:t>
            </a:r>
            <a:r>
              <a:rPr kumimoji="0" lang="en-US" sz="1800" b="0" i="0" u="none" strike="noStrike" kern="1200" cap="none" spc="30" normalizeH="0" baseline="0" noProof="0">
                <a:ln>
                  <a:noFill/>
                </a:ln>
                <a:solidFill>
                  <a:srgbClr val="0C0C0C"/>
                </a:solidFill>
                <a:effectLst/>
                <a:uLnTx/>
                <a:uFillTx/>
                <a:latin typeface="Aptos" panose="020B0004020202020204" pitchFamily="34" charset="0"/>
                <a:ea typeface="+mn-ea"/>
                <a:cs typeface="Calibri" panose="020F0502020204030204" pitchFamily="34" charset="0"/>
              </a:rPr>
              <a:t> (Liberal Arts)</a:t>
            </a:r>
          </a:p>
          <a:p>
            <a:pPr marL="742950" marR="0" lvl="1"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C0C0C"/>
                </a:solidFill>
                <a:effectLst/>
                <a:uLnTx/>
                <a:uFillTx/>
                <a:latin typeface="Calibri" panose="020F0502020204030204" pitchFamily="34" charset="0"/>
                <a:ea typeface="+mn-ea"/>
                <a:cs typeface="Calibri" panose="020F0502020204030204" pitchFamily="34" charset="0"/>
                <a:hlinkClick r:id="rId3"/>
              </a:rPr>
              <a:t>w.h.rupp@warwick.ac.uk</a:t>
            </a:r>
            <a:endParaRPr kumimoji="0" lang="en-US" sz="1800" b="0" i="0" u="none" strike="noStrike" kern="1200" cap="none" spc="0" normalizeH="0" baseline="0" noProof="0">
              <a:ln>
                <a:noFill/>
              </a:ln>
              <a:solidFill>
                <a:srgbClr val="0C0C0C"/>
              </a:solidFill>
              <a:effectLst/>
              <a:uLnTx/>
              <a:uFillTx/>
              <a:latin typeface="Calibri" panose="020F0502020204030204" pitchFamily="34" charset="0"/>
              <a:ea typeface="+mn-ea"/>
              <a:cs typeface="Calibri" panose="020F0502020204030204" pitchFamily="34" charset="0"/>
            </a:endParaRPr>
          </a:p>
          <a:p>
            <a:pPr marL="742950" marR="0" lvl="1"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C0C0C"/>
                </a:solidFill>
                <a:effectLst/>
                <a:uLnTx/>
                <a:uFillTx/>
                <a:latin typeface="Calibri" panose="020F0502020204030204" pitchFamily="34" charset="0"/>
                <a:ea typeface="+mn-ea"/>
                <a:cs typeface="Calibri" panose="020F0502020204030204" pitchFamily="34" charset="0"/>
              </a:rPr>
              <a:t>Office in Ramphal, room R3.17.</a:t>
            </a:r>
          </a:p>
          <a:p>
            <a:pPr marL="0" marR="0" lvl="0" indent="0" algn="l" defTabSz="914400" rtl="0" eaLnBrk="1" fontAlgn="auto" latinLnBrk="0" hangingPunct="1">
              <a:lnSpc>
                <a:spcPct val="104000"/>
              </a:lnSpc>
              <a:spcBef>
                <a:spcPts val="0"/>
              </a:spcBef>
              <a:spcAft>
                <a:spcPts val="0"/>
              </a:spcAft>
              <a:buClrTx/>
              <a:buSzTx/>
              <a:buFont typeface="Arial" panose="020B0604020202020204" pitchFamily="34" charset="0"/>
              <a:buNone/>
              <a:tabLst/>
              <a:defRPr/>
            </a:pPr>
            <a:endParaRPr kumimoji="0" lang="en-US" sz="1800" b="0" i="0" u="none" strike="noStrike" kern="1200" cap="none" spc="30" normalizeH="0" baseline="0" noProof="0">
              <a:ln>
                <a:noFill/>
              </a:ln>
              <a:solidFill>
                <a:srgbClr val="0C0C0C"/>
              </a:solidFill>
              <a:effectLst/>
              <a:uLnTx/>
              <a:uFillTx/>
              <a:latin typeface="Aptos" panose="020B0004020202020204" pitchFamily="34" charset="0"/>
              <a:ea typeface="+mn-ea"/>
              <a:cs typeface="Calibri" panose="020F0502020204030204" pitchFamily="34" charset="0"/>
            </a:endParaRPr>
          </a:p>
          <a:p>
            <a:pPr marL="0" marR="0" lvl="0" indent="0" algn="l" defTabSz="914400" rtl="0" eaLnBrk="1" fontAlgn="auto" latinLnBrk="0" hangingPunct="1">
              <a:lnSpc>
                <a:spcPct val="104000"/>
              </a:lnSpc>
              <a:spcBef>
                <a:spcPts val="0"/>
              </a:spcBef>
              <a:spcAft>
                <a:spcPts val="0"/>
              </a:spcAft>
              <a:buClrTx/>
              <a:buSzTx/>
              <a:buFont typeface="Arial" panose="020B0604020202020204" pitchFamily="34" charset="0"/>
              <a:buNone/>
              <a:tabLst/>
              <a:defRPr/>
            </a:pPr>
            <a:r>
              <a:rPr kumimoji="0" lang="en-US" sz="1800" b="0" i="0" u="none" strike="noStrike" kern="1200" cap="none" spc="30" normalizeH="0" baseline="0" noProof="0">
                <a:ln>
                  <a:noFill/>
                </a:ln>
                <a:solidFill>
                  <a:srgbClr val="0C0C0C"/>
                </a:solidFill>
                <a:effectLst/>
                <a:uLnTx/>
                <a:uFillTx/>
                <a:latin typeface="Aptos" panose="020B0004020202020204" pitchFamily="34" charset="0"/>
                <a:ea typeface="+mn-ea"/>
                <a:cs typeface="Calibri" panose="020F0502020204030204" pitchFamily="34" charset="0"/>
              </a:rPr>
              <a:t>HRC Administrator: </a:t>
            </a:r>
            <a:r>
              <a:rPr kumimoji="0" lang="en-US" sz="1800" b="1" i="0" u="none" strike="noStrike" kern="1200" cap="none" spc="30" normalizeH="0" baseline="0" noProof="0">
                <a:ln>
                  <a:noFill/>
                </a:ln>
                <a:solidFill>
                  <a:srgbClr val="0C0C0C"/>
                </a:solidFill>
                <a:effectLst/>
                <a:uLnTx/>
                <a:uFillTx/>
                <a:latin typeface="Aptos" panose="020B0004020202020204" pitchFamily="34" charset="0"/>
                <a:ea typeface="+mn-ea"/>
                <a:cs typeface="Calibri" panose="020F0502020204030204" pitchFamily="34" charset="0"/>
              </a:rPr>
              <a:t>Sue Rae</a:t>
            </a:r>
          </a:p>
          <a:p>
            <a:pPr marL="742950" marR="0" lvl="1"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C0C0C"/>
                </a:solidFill>
                <a:effectLst/>
                <a:uLnTx/>
                <a:uFillTx/>
                <a:latin typeface="Calibri" panose="020F0502020204030204" pitchFamily="34" charset="0"/>
                <a:ea typeface="+mn-ea"/>
                <a:cs typeface="Calibri" panose="020F0502020204030204" pitchFamily="34" charset="0"/>
                <a:hlinkClick r:id="rId4"/>
              </a:rPr>
              <a:t>hrc@warwick.ac.uk</a:t>
            </a:r>
            <a:endParaRPr kumimoji="0" lang="en-US" sz="1800" b="0" i="0" u="none" strike="noStrike" kern="1200" cap="none" spc="0" normalizeH="0" baseline="0" noProof="0">
              <a:ln>
                <a:noFill/>
              </a:ln>
              <a:solidFill>
                <a:srgbClr val="0C0C0C"/>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4000"/>
              </a:lnSpc>
              <a:spcBef>
                <a:spcPts val="0"/>
              </a:spcBef>
              <a:spcAft>
                <a:spcPts val="0"/>
              </a:spcAft>
              <a:buClrTx/>
              <a:buSzTx/>
              <a:buFont typeface="Arial" panose="020B0604020202020204" pitchFamily="34" charset="0"/>
              <a:buNone/>
              <a:tabLst/>
              <a:defRPr/>
            </a:pPr>
            <a:endParaRPr kumimoji="0" lang="en-US" sz="1800" b="0" i="0" u="none" strike="noStrike" kern="1200" cap="none" spc="30" normalizeH="0" baseline="0" noProof="0">
              <a:ln>
                <a:noFill/>
              </a:ln>
              <a:solidFill>
                <a:srgbClr val="0C0C0C"/>
              </a:solidFill>
              <a:effectLst/>
              <a:uLnTx/>
              <a:uFillTx/>
              <a:latin typeface="Aptos" panose="020B0004020202020204" pitchFamily="34" charset="0"/>
              <a:ea typeface="+mn-ea"/>
              <a:cs typeface="Calibri" panose="020F0502020204030204" pitchFamily="34" charset="0"/>
            </a:endParaRPr>
          </a:p>
          <a:p>
            <a:pPr marL="0" marR="0" lvl="0" indent="0" algn="l" defTabSz="914400" rtl="0" eaLnBrk="1" fontAlgn="auto" latinLnBrk="0" hangingPunct="1">
              <a:lnSpc>
                <a:spcPct val="104000"/>
              </a:lnSpc>
              <a:spcBef>
                <a:spcPts val="0"/>
              </a:spcBef>
              <a:spcAft>
                <a:spcPts val="0"/>
              </a:spcAft>
              <a:buClrTx/>
              <a:buSzTx/>
              <a:buFont typeface="Arial" panose="020B0604020202020204" pitchFamily="34" charset="0"/>
              <a:buNone/>
              <a:tabLst/>
              <a:defRPr/>
            </a:pPr>
            <a:r>
              <a:rPr kumimoji="0" lang="en-US" sz="1800" b="1" i="0" u="none" strike="noStrike" kern="1200" cap="none" spc="30" normalizeH="0" baseline="0" noProof="0">
                <a:ln>
                  <a:noFill/>
                </a:ln>
                <a:solidFill>
                  <a:srgbClr val="0C0C0C"/>
                </a:solidFill>
                <a:effectLst/>
                <a:uLnTx/>
                <a:uFillTx/>
                <a:latin typeface="Aptos" panose="020B0004020202020204" pitchFamily="34" charset="0"/>
                <a:ea typeface="+mn-ea"/>
                <a:cs typeface="Calibri" panose="020F0502020204030204" pitchFamily="34" charset="0"/>
              </a:rPr>
              <a:t>HRC Committee</a:t>
            </a:r>
          </a:p>
          <a:p>
            <a:pPr marL="0" marR="0" lvl="0" indent="0" algn="l" defTabSz="914400" rtl="0" eaLnBrk="1" fontAlgn="auto" latinLnBrk="0" hangingPunct="1">
              <a:lnSpc>
                <a:spcPct val="104000"/>
              </a:lnSpc>
              <a:spcBef>
                <a:spcPts val="0"/>
              </a:spcBef>
              <a:spcAft>
                <a:spcPts val="0"/>
              </a:spcAft>
              <a:buClrTx/>
              <a:buSzTx/>
              <a:buFont typeface="Arial" panose="020B0604020202020204" pitchFamily="34" charset="0"/>
              <a:buNone/>
              <a:tabLst/>
              <a:defRPr/>
            </a:pPr>
            <a:endParaRPr kumimoji="0" lang="en-US" sz="1800" b="0" i="0" u="none" strike="noStrike" kern="1200" cap="none" spc="30" normalizeH="0" baseline="0" noProof="0">
              <a:ln>
                <a:noFill/>
              </a:ln>
              <a:solidFill>
                <a:srgbClr val="0C0C0C"/>
              </a:solidFill>
              <a:effectLst/>
              <a:uLnTx/>
              <a:uFillTx/>
              <a:latin typeface="Aptos" panose="020B0004020202020204" pitchFamily="34" charset="0"/>
              <a:ea typeface="+mn-ea"/>
              <a:cs typeface="Calibri" panose="020F0502020204030204" pitchFamily="34" charset="0"/>
            </a:endParaRPr>
          </a:p>
          <a:p>
            <a:pPr marL="0" marR="0" lvl="0" indent="0" algn="l" defTabSz="914400" rtl="0" eaLnBrk="1" fontAlgn="auto" latinLnBrk="0" hangingPunct="1">
              <a:lnSpc>
                <a:spcPct val="104000"/>
              </a:lnSpc>
              <a:spcBef>
                <a:spcPts val="0"/>
              </a:spcBef>
              <a:spcAft>
                <a:spcPts val="0"/>
              </a:spcAft>
              <a:buClrTx/>
              <a:buSzTx/>
              <a:buFont typeface="Arial" panose="020B0604020202020204" pitchFamily="34" charset="0"/>
              <a:buNone/>
              <a:tabLst/>
              <a:defRPr/>
            </a:pPr>
            <a:r>
              <a:rPr kumimoji="0" lang="en-US" sz="1800" b="1" i="0" u="none" strike="noStrike" kern="1200" cap="none" spc="30" normalizeH="0" baseline="0" noProof="0">
                <a:ln>
                  <a:noFill/>
                </a:ln>
                <a:solidFill>
                  <a:srgbClr val="0C0C0C"/>
                </a:solidFill>
                <a:effectLst/>
                <a:uLnTx/>
                <a:uFillTx/>
                <a:latin typeface="Aptos" panose="020B0004020202020204" pitchFamily="34" charset="0"/>
                <a:ea typeface="+mn-ea"/>
                <a:cs typeface="Calibri" panose="020F0502020204030204" pitchFamily="34" charset="0"/>
              </a:rPr>
              <a:t>You!</a:t>
            </a:r>
          </a:p>
        </p:txBody>
      </p:sp>
    </p:spTree>
    <p:extLst>
      <p:ext uri="{BB962C8B-B14F-4D97-AF65-F5344CB8AC3E}">
        <p14:creationId xmlns:p14="http://schemas.microsoft.com/office/powerpoint/2010/main" val="3626605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0">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0">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0">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FACB6-024A-1C4D-5A67-91F84255AD7F}"/>
            </a:ext>
          </a:extLst>
        </p:cNvPr>
        <p:cNvGrpSpPr/>
        <p:nvPr/>
      </p:nvGrpSpPr>
      <p:grpSpPr>
        <a:xfrm>
          <a:off x="0" y="0"/>
          <a:ext cx="0" cy="0"/>
          <a:chOff x="0" y="0"/>
          <a:chExt cx="0" cy="0"/>
        </a:xfrm>
      </p:grpSpPr>
      <p:sp>
        <p:nvSpPr>
          <p:cNvPr id="66" name="Title 1">
            <a:extLst>
              <a:ext uri="{FF2B5EF4-FFF2-40B4-BE49-F238E27FC236}">
                <a16:creationId xmlns:a16="http://schemas.microsoft.com/office/drawing/2014/main" id="{A1BBE837-0D55-4624-31D0-6A666DBEF314}"/>
              </a:ext>
            </a:extLst>
          </p:cNvPr>
          <p:cNvSpPr>
            <a:spLocks noGrp="1"/>
          </p:cNvSpPr>
          <p:nvPr>
            <p:ph type="title"/>
          </p:nvPr>
        </p:nvSpPr>
        <p:spPr>
          <a:xfrm>
            <a:off x="499734" y="602173"/>
            <a:ext cx="5901066" cy="752898"/>
          </a:xfrm>
        </p:spPr>
        <p:txBody>
          <a:bodyPr/>
          <a:lstStyle/>
          <a:p>
            <a:r>
              <a:rPr lang="en-US"/>
              <a:t>Doctoral Fellowship Competition</a:t>
            </a:r>
          </a:p>
        </p:txBody>
      </p:sp>
      <p:sp>
        <p:nvSpPr>
          <p:cNvPr id="70" name="Content Placeholder 3">
            <a:extLst>
              <a:ext uri="{FF2B5EF4-FFF2-40B4-BE49-F238E27FC236}">
                <a16:creationId xmlns:a16="http://schemas.microsoft.com/office/drawing/2014/main" id="{09E9C9DA-7159-0529-066A-2439978DE869}"/>
              </a:ext>
            </a:extLst>
          </p:cNvPr>
          <p:cNvSpPr>
            <a:spLocks noGrp="1"/>
          </p:cNvSpPr>
          <p:nvPr>
            <p:ph sz="quarter" idx="20"/>
          </p:nvPr>
        </p:nvSpPr>
        <p:spPr>
          <a:xfrm>
            <a:off x="499734" y="1253471"/>
            <a:ext cx="6742895" cy="2073924"/>
          </a:xfrm>
        </p:spPr>
        <p:txBody>
          <a:bodyPr/>
          <a:lstStyle/>
          <a:p>
            <a:pPr marL="285750" indent="-285750">
              <a:buFont typeface="Arial" panose="020B0604020202020204" pitchFamily="34" charset="0"/>
              <a:buChar char="•"/>
            </a:pPr>
            <a:r>
              <a:rPr lang="en-US" sz="1800"/>
              <a:t>Funding (£1,250) to put on a conference, plus a small personal research grant (£400) for each fellow in 2026/27.</a:t>
            </a:r>
          </a:p>
          <a:p>
            <a:pPr marL="285750" indent="-285750">
              <a:buFont typeface="Arial" panose="020B0604020202020204" pitchFamily="34" charset="0"/>
              <a:buChar char="•"/>
            </a:pPr>
            <a:endParaRPr lang="en-US" sz="1800"/>
          </a:p>
          <a:p>
            <a:pPr marL="285750" indent="-285750">
              <a:buFont typeface="Arial" panose="020B0604020202020204" pitchFamily="34" charset="0"/>
              <a:buChar char="•"/>
            </a:pPr>
            <a:r>
              <a:rPr lang="en-US" sz="1800"/>
              <a:t>Competition launch event 12:30 pm Wednesday 28 October 2026 at the Wolfson Research Exchange. First-year doctoral students eligible but any PGR is welcome to attend. Registration open!</a:t>
            </a:r>
          </a:p>
          <a:p>
            <a:pPr marL="285750" indent="-285750">
              <a:buFont typeface="Arial" panose="020B0604020202020204" pitchFamily="34" charset="0"/>
              <a:buChar char="•"/>
            </a:pPr>
            <a:endParaRPr lang="en-US" sz="1800"/>
          </a:p>
          <a:p>
            <a:pPr marL="285750" indent="-285750">
              <a:buFont typeface="Arial" panose="020B0604020202020204" pitchFamily="34" charset="0"/>
              <a:buChar char="•"/>
            </a:pPr>
            <a:r>
              <a:rPr lang="en-US" sz="1800"/>
              <a:t>Single and joint applications are welcome.</a:t>
            </a:r>
          </a:p>
          <a:p>
            <a:pPr marL="285750" indent="-285750">
              <a:buFont typeface="Arial" panose="020B0604020202020204" pitchFamily="34" charset="0"/>
              <a:buChar char="•"/>
            </a:pPr>
            <a:endParaRPr lang="en-US" sz="1800"/>
          </a:p>
          <a:p>
            <a:pPr marL="285750" indent="-285750">
              <a:buFont typeface="Arial" panose="020B0604020202020204" pitchFamily="34" charset="0"/>
              <a:buChar char="•"/>
            </a:pPr>
            <a:r>
              <a:rPr lang="en-US" sz="1800"/>
              <a:t>Applicants can be from different departments within the Faculty and including Philosophy.</a:t>
            </a:r>
          </a:p>
          <a:p>
            <a:pPr marL="285750" indent="-285750">
              <a:buFont typeface="Arial" panose="020B0604020202020204" pitchFamily="34" charset="0"/>
              <a:buChar char="•"/>
            </a:pPr>
            <a:endParaRPr lang="en-US" sz="1800"/>
          </a:p>
          <a:p>
            <a:pPr marL="285750" indent="-285750">
              <a:buFont typeface="Arial" panose="020B0604020202020204" pitchFamily="34" charset="0"/>
              <a:buChar char="•"/>
            </a:pPr>
            <a:r>
              <a:rPr lang="en-US" sz="1800"/>
              <a:t>Usually 3 awards.</a:t>
            </a:r>
          </a:p>
          <a:p>
            <a:pPr marL="285750" indent="-285750">
              <a:buFont typeface="Arial" panose="020B0604020202020204" pitchFamily="34" charset="0"/>
              <a:buChar char="•"/>
            </a:pPr>
            <a:endParaRPr lang="en-US" sz="1800"/>
          </a:p>
          <a:p>
            <a:pPr marL="285750" indent="-285750">
              <a:buFont typeface="Arial" panose="020B0604020202020204" pitchFamily="34" charset="0"/>
              <a:buChar char="•"/>
            </a:pPr>
            <a:r>
              <a:rPr lang="en-US" sz="1800"/>
              <a:t>Opportunity to publish via the ‘Warwick Series in the Humanities’ (Routledge).</a:t>
            </a:r>
          </a:p>
          <a:p>
            <a:pPr marL="285750" indent="-285750">
              <a:buFont typeface="Arial" panose="020B0604020202020204" pitchFamily="34" charset="0"/>
              <a:buChar char="•"/>
            </a:pPr>
            <a:endParaRPr lang="en-US"/>
          </a:p>
        </p:txBody>
      </p:sp>
      <p:pic>
        <p:nvPicPr>
          <p:cNvPr id="15" name="Picture Placeholder 14">
            <a:extLst>
              <a:ext uri="{FF2B5EF4-FFF2-40B4-BE49-F238E27FC236}">
                <a16:creationId xmlns:a16="http://schemas.microsoft.com/office/drawing/2014/main" id="{3677374E-BEC9-6B01-F193-098938557793}"/>
              </a:ext>
            </a:extLst>
          </p:cNvPr>
          <p:cNvPicPr>
            <a:picLocks noGrp="1" noChangeAspect="1"/>
          </p:cNvPicPr>
          <p:nvPr>
            <p:ph type="pic" sz="quarter" idx="12"/>
          </p:nvPr>
        </p:nvPicPr>
        <p:blipFill>
          <a:blip r:embed="rId2"/>
          <a:srcRect/>
          <a:stretch/>
        </p:blipFill>
        <p:spPr>
          <a:xfrm>
            <a:off x="7638000" y="0"/>
            <a:ext cx="4554000" cy="6857990"/>
          </a:xfrm>
          <a:noFill/>
        </p:spPr>
      </p:pic>
    </p:spTree>
    <p:extLst>
      <p:ext uri="{BB962C8B-B14F-4D97-AF65-F5344CB8AC3E}">
        <p14:creationId xmlns:p14="http://schemas.microsoft.com/office/powerpoint/2010/main" val="3424914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0">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0">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0">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0">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631C78-230D-B6D7-1D22-5C6BA6188BC4}"/>
              </a:ext>
            </a:extLst>
          </p:cNvPr>
          <p:cNvSpPr>
            <a:spLocks noGrp="1"/>
          </p:cNvSpPr>
          <p:nvPr>
            <p:ph type="title"/>
          </p:nvPr>
        </p:nvSpPr>
        <p:spPr/>
        <p:txBody>
          <a:bodyPr/>
          <a:lstStyle/>
          <a:p>
            <a:r>
              <a:rPr lang="en-GB"/>
              <a:t>This year’s Doctoral Fellowship conferences</a:t>
            </a:r>
          </a:p>
        </p:txBody>
      </p:sp>
      <p:sp>
        <p:nvSpPr>
          <p:cNvPr id="4" name="Content Placeholder 3">
            <a:extLst>
              <a:ext uri="{FF2B5EF4-FFF2-40B4-BE49-F238E27FC236}">
                <a16:creationId xmlns:a16="http://schemas.microsoft.com/office/drawing/2014/main" id="{27B1C474-2E7D-068F-84A0-B0C67F2029ED}"/>
              </a:ext>
            </a:extLst>
          </p:cNvPr>
          <p:cNvSpPr>
            <a:spLocks noGrp="1"/>
          </p:cNvSpPr>
          <p:nvPr>
            <p:ph sz="quarter" idx="19"/>
          </p:nvPr>
        </p:nvSpPr>
        <p:spPr>
          <a:xfrm>
            <a:off x="499733" y="1482076"/>
            <a:ext cx="11192533" cy="3567600"/>
          </a:xfrm>
        </p:spPr>
        <p:txBody>
          <a:bodyPr/>
          <a:lstStyle/>
          <a:p>
            <a:r>
              <a:rPr lang="en-GB" sz="2400" b="1"/>
              <a:t>Pride and Place: Negotiating Self, Civic, and National Identities in Space</a:t>
            </a:r>
          </a:p>
          <a:p>
            <a:pPr marL="800100" lvl="1" indent="-342900">
              <a:buFont typeface="Arial" panose="020B0604020202020204" pitchFamily="34" charset="0"/>
              <a:buChar char="•"/>
            </a:pPr>
            <a:r>
              <a:rPr lang="en-GB" sz="2200"/>
              <a:t>Aiden </a:t>
            </a:r>
            <a:r>
              <a:rPr lang="en-GB" sz="2200" err="1"/>
              <a:t>Diable</a:t>
            </a:r>
            <a:r>
              <a:rPr lang="en-GB" sz="2200"/>
              <a:t> (History) and Adam Coleman (History of Art)</a:t>
            </a:r>
          </a:p>
          <a:p>
            <a:pPr marL="742950" lvl="1" indent="-285750">
              <a:buFont typeface="Arial" panose="020B0604020202020204" pitchFamily="34" charset="0"/>
              <a:buChar char="•"/>
            </a:pPr>
            <a:r>
              <a:rPr lang="en-GB" sz="2000"/>
              <a:t>11 December 2026</a:t>
            </a:r>
          </a:p>
          <a:p>
            <a:pPr lvl="1"/>
            <a:endParaRPr lang="en-GB" sz="2000"/>
          </a:p>
          <a:p>
            <a:r>
              <a:rPr lang="en-GB" sz="2400" b="1"/>
              <a:t>Say a Body where None. </a:t>
            </a:r>
            <a:r>
              <a:rPr lang="en-GB" sz="2400" b="1" err="1"/>
              <a:t>Necromanticism</a:t>
            </a:r>
            <a:r>
              <a:rPr lang="en-GB" sz="2400" b="1"/>
              <a:t> and Thanatological Imagination of the Afterlife in the Modern and Contemporary Age</a:t>
            </a:r>
            <a:endParaRPr lang="en-GB" sz="2400"/>
          </a:p>
          <a:p>
            <a:pPr marL="742950" lvl="1" indent="-285750">
              <a:buFont typeface="Arial" panose="020B0604020202020204" pitchFamily="34" charset="0"/>
              <a:buChar char="•"/>
            </a:pPr>
            <a:r>
              <a:rPr lang="en-GB" sz="2200"/>
              <a:t>Francesca Luppino (SMLC)</a:t>
            </a:r>
          </a:p>
          <a:p>
            <a:pPr marL="742950" lvl="1" indent="-285750">
              <a:buFont typeface="Arial" panose="020B0604020202020204" pitchFamily="34" charset="0"/>
              <a:buChar char="•"/>
            </a:pPr>
            <a:r>
              <a:rPr lang="en-GB" sz="2000"/>
              <a:t>27 February 2027</a:t>
            </a:r>
          </a:p>
          <a:p>
            <a:pPr marL="742950" lvl="1" indent="-285750">
              <a:buFont typeface="Arial" panose="020B0604020202020204" pitchFamily="34" charset="0"/>
              <a:buChar char="•"/>
            </a:pPr>
            <a:endParaRPr lang="en-GB" sz="2000" b="1"/>
          </a:p>
          <a:p>
            <a:r>
              <a:rPr lang="en-GB" sz="2400" b="1"/>
              <a:t>Empire’s Fruit: Colonial Ecologies, Food Systems, and Imperial Power </a:t>
            </a:r>
            <a:endParaRPr lang="en-GB" sz="2400"/>
          </a:p>
          <a:p>
            <a:pPr marL="742950" lvl="1" indent="-285750">
              <a:buFont typeface="Arial" panose="020B0604020202020204" pitchFamily="34" charset="0"/>
              <a:buChar char="•"/>
            </a:pPr>
            <a:r>
              <a:rPr lang="en-GB" sz="2200"/>
              <a:t>Jade Lindo (History)</a:t>
            </a:r>
            <a:endParaRPr lang="en-GB" sz="2000"/>
          </a:p>
          <a:p>
            <a:pPr marL="742950" lvl="1" indent="-285750">
              <a:buFont typeface="Arial" panose="020B0604020202020204" pitchFamily="34" charset="0"/>
              <a:buChar char="•"/>
            </a:pPr>
            <a:r>
              <a:rPr lang="en-GB" sz="2000"/>
              <a:t>20 March 2027</a:t>
            </a:r>
          </a:p>
        </p:txBody>
      </p:sp>
    </p:spTree>
    <p:extLst>
      <p:ext uri="{BB962C8B-B14F-4D97-AF65-F5344CB8AC3E}">
        <p14:creationId xmlns:p14="http://schemas.microsoft.com/office/powerpoint/2010/main" val="38438239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Content Placeholder 74">
            <a:extLst>
              <a:ext uri="{FF2B5EF4-FFF2-40B4-BE49-F238E27FC236}">
                <a16:creationId xmlns:a16="http://schemas.microsoft.com/office/drawing/2014/main" id="{CC81F574-99A2-E61F-6F4D-43B4060CAB0F}"/>
              </a:ext>
            </a:extLst>
          </p:cNvPr>
          <p:cNvSpPr>
            <a:spLocks noGrp="1"/>
          </p:cNvSpPr>
          <p:nvPr>
            <p:ph sz="quarter" idx="17"/>
          </p:nvPr>
        </p:nvSpPr>
        <p:spPr/>
        <p:txBody>
          <a:bodyPr/>
          <a:lstStyle/>
          <a:p>
            <a:pPr marL="285750" indent="-285750">
              <a:buFont typeface="Arial" panose="020B0604020202020204" pitchFamily="34" charset="0"/>
              <a:buChar char="•"/>
            </a:pPr>
            <a:r>
              <a:rPr lang="en-GB" sz="1600"/>
              <a:t>Designed to support Warwick-based conferences</a:t>
            </a:r>
          </a:p>
          <a:p>
            <a:pPr marL="742950" lvl="1" indent="-285750">
              <a:buFont typeface="Arial" panose="020B0604020202020204" pitchFamily="34" charset="0"/>
              <a:buChar char="•"/>
            </a:pPr>
            <a:r>
              <a:rPr lang="en-GB"/>
              <a:t>Includes events on main campus, at the Shard in London, and at the Warwick Venice Centre.</a:t>
            </a:r>
          </a:p>
          <a:p>
            <a:pPr marL="285750" indent="-285750">
              <a:buFont typeface="Arial" panose="020B0604020202020204" pitchFamily="34" charset="0"/>
              <a:buChar char="•"/>
            </a:pPr>
            <a:r>
              <a:rPr lang="en-GB" sz="1600"/>
              <a:t>Can be combined with other funding.</a:t>
            </a:r>
          </a:p>
          <a:p>
            <a:pPr marL="285750" indent="-285750">
              <a:buFont typeface="Arial" panose="020B0604020202020204" pitchFamily="34" charset="0"/>
              <a:buChar char="•"/>
            </a:pPr>
            <a:r>
              <a:rPr lang="en-GB" sz="1600"/>
              <a:t>Up to £750 for one-day events or up to £1,250 for two- or three-day events.</a:t>
            </a:r>
          </a:p>
          <a:p>
            <a:pPr marL="285750" indent="-285750">
              <a:buFont typeface="Arial" panose="020B0604020202020204" pitchFamily="34" charset="0"/>
              <a:buChar char="•"/>
            </a:pPr>
            <a:r>
              <a:rPr lang="en-GB" sz="1600"/>
              <a:t>Rolling application; </a:t>
            </a:r>
            <a:r>
              <a:rPr lang="en-GB" sz="1600" err="1"/>
              <a:t>eg.</a:t>
            </a:r>
            <a:r>
              <a:rPr lang="en-GB" sz="1600"/>
              <a:t> funding available until it is all allocated.</a:t>
            </a:r>
          </a:p>
          <a:p>
            <a:pPr marL="285750" indent="-285750">
              <a:buFont typeface="Arial" panose="020B0604020202020204" pitchFamily="34" charset="0"/>
              <a:buChar char="•"/>
            </a:pPr>
            <a:r>
              <a:rPr lang="en-GB" sz="1600"/>
              <a:t>Events/expenditure must happen in the same fiscal year in which it is awarded.</a:t>
            </a:r>
          </a:p>
        </p:txBody>
      </p:sp>
      <p:sp>
        <p:nvSpPr>
          <p:cNvPr id="74" name="Text Placeholder 73">
            <a:extLst>
              <a:ext uri="{FF2B5EF4-FFF2-40B4-BE49-F238E27FC236}">
                <a16:creationId xmlns:a16="http://schemas.microsoft.com/office/drawing/2014/main" id="{4821A700-03C6-9633-513E-4181B509A74C}"/>
              </a:ext>
            </a:extLst>
          </p:cNvPr>
          <p:cNvSpPr>
            <a:spLocks noGrp="1"/>
          </p:cNvSpPr>
          <p:nvPr>
            <p:ph type="body" sz="quarter" idx="14"/>
          </p:nvPr>
        </p:nvSpPr>
        <p:spPr/>
        <p:txBody>
          <a:bodyPr/>
          <a:lstStyle/>
          <a:p>
            <a:r>
              <a:rPr lang="en-GB" sz="2400"/>
              <a:t>Conference Fund</a:t>
            </a:r>
          </a:p>
        </p:txBody>
      </p:sp>
      <p:sp>
        <p:nvSpPr>
          <p:cNvPr id="76" name="Content Placeholder 75">
            <a:extLst>
              <a:ext uri="{FF2B5EF4-FFF2-40B4-BE49-F238E27FC236}">
                <a16:creationId xmlns:a16="http://schemas.microsoft.com/office/drawing/2014/main" id="{AB117BAB-09AA-8140-09A3-1E58CB19406A}"/>
              </a:ext>
            </a:extLst>
          </p:cNvPr>
          <p:cNvSpPr>
            <a:spLocks noGrp="1"/>
          </p:cNvSpPr>
          <p:nvPr>
            <p:ph sz="quarter" idx="18"/>
          </p:nvPr>
        </p:nvSpPr>
        <p:spPr/>
        <p:txBody>
          <a:bodyPr/>
          <a:lstStyle/>
          <a:p>
            <a:pPr marL="285750" indent="-285750">
              <a:buFont typeface="Arial" panose="020B0604020202020204" pitchFamily="34" charset="0"/>
              <a:buChar char="•"/>
            </a:pPr>
            <a:r>
              <a:rPr lang="en-GB" sz="1600"/>
              <a:t>Enables high profile speakers to come and present at Warwick.</a:t>
            </a:r>
          </a:p>
          <a:p>
            <a:pPr marL="285750" indent="-285750">
              <a:buFont typeface="Arial" panose="020B0604020202020204" pitchFamily="34" charset="0"/>
              <a:buChar char="•"/>
            </a:pPr>
            <a:r>
              <a:rPr lang="en-GB" sz="1600"/>
              <a:t>Does not have to be linked with other HRC funding/events.</a:t>
            </a:r>
          </a:p>
          <a:p>
            <a:pPr marL="285750" indent="-285750">
              <a:buFont typeface="Arial" panose="020B0604020202020204" pitchFamily="34" charset="0"/>
              <a:buChar char="•"/>
            </a:pPr>
            <a:r>
              <a:rPr lang="en-GB" sz="1600"/>
              <a:t>Can be used to cover travel costs as well as accommodation while at Warwick (but must comply with </a:t>
            </a:r>
            <a:r>
              <a:rPr lang="en-GB" sz="1600" err="1"/>
              <a:t>FinRegs</a:t>
            </a:r>
            <a:r>
              <a:rPr lang="en-GB" sz="1600"/>
              <a:t>.).</a:t>
            </a:r>
          </a:p>
          <a:p>
            <a:pPr marL="285750" indent="-285750">
              <a:buFont typeface="Arial" panose="020B0604020202020204" pitchFamily="34" charset="0"/>
              <a:buChar char="•"/>
            </a:pPr>
            <a:r>
              <a:rPr lang="en-GB" sz="1600"/>
              <a:t>Rolling application.</a:t>
            </a:r>
          </a:p>
          <a:p>
            <a:pPr marL="285750" indent="-285750">
              <a:buFont typeface="Arial" panose="020B0604020202020204" pitchFamily="34" charset="0"/>
              <a:buChar char="•"/>
            </a:pPr>
            <a:r>
              <a:rPr lang="en-GB" sz="1600"/>
              <a:t>Visits must take place in the same fiscal year the funding is awarded.</a:t>
            </a:r>
          </a:p>
        </p:txBody>
      </p:sp>
      <p:sp>
        <p:nvSpPr>
          <p:cNvPr id="77" name="Text Placeholder 76">
            <a:extLst>
              <a:ext uri="{FF2B5EF4-FFF2-40B4-BE49-F238E27FC236}">
                <a16:creationId xmlns:a16="http://schemas.microsoft.com/office/drawing/2014/main" id="{16E7EFB5-1649-8A2B-4D4C-A6739F31E9B3}"/>
              </a:ext>
            </a:extLst>
          </p:cNvPr>
          <p:cNvSpPr>
            <a:spLocks noGrp="1"/>
          </p:cNvSpPr>
          <p:nvPr>
            <p:ph type="body" sz="quarter" idx="19"/>
          </p:nvPr>
        </p:nvSpPr>
        <p:spPr/>
        <p:txBody>
          <a:bodyPr/>
          <a:lstStyle/>
          <a:p>
            <a:r>
              <a:rPr lang="en-GB" sz="2400"/>
              <a:t>Visiting Speakers’ Fund</a:t>
            </a:r>
          </a:p>
        </p:txBody>
      </p:sp>
      <p:sp>
        <p:nvSpPr>
          <p:cNvPr id="72" name="Title 71">
            <a:extLst>
              <a:ext uri="{FF2B5EF4-FFF2-40B4-BE49-F238E27FC236}">
                <a16:creationId xmlns:a16="http://schemas.microsoft.com/office/drawing/2014/main" id="{768A6A80-91C8-09E0-D669-3008ECB9CC64}"/>
              </a:ext>
            </a:extLst>
          </p:cNvPr>
          <p:cNvSpPr>
            <a:spLocks noGrp="1"/>
          </p:cNvSpPr>
          <p:nvPr>
            <p:ph type="title"/>
          </p:nvPr>
        </p:nvSpPr>
        <p:spPr>
          <a:xfrm>
            <a:off x="499732" y="901395"/>
            <a:ext cx="11192534" cy="383567"/>
          </a:xfrm>
        </p:spPr>
        <p:txBody>
          <a:bodyPr/>
          <a:lstStyle/>
          <a:p>
            <a:r>
              <a:rPr lang="en-GB"/>
              <a:t>Other Funding</a:t>
            </a:r>
          </a:p>
        </p:txBody>
      </p:sp>
      <p:sp>
        <p:nvSpPr>
          <p:cNvPr id="4" name="TextBox 3">
            <a:extLst>
              <a:ext uri="{FF2B5EF4-FFF2-40B4-BE49-F238E27FC236}">
                <a16:creationId xmlns:a16="http://schemas.microsoft.com/office/drawing/2014/main" id="{698723E1-CF1F-B12D-6090-E4E76E415CB3}"/>
              </a:ext>
            </a:extLst>
          </p:cNvPr>
          <p:cNvSpPr txBox="1"/>
          <p:nvPr/>
        </p:nvSpPr>
        <p:spPr>
          <a:xfrm>
            <a:off x="3156857" y="5861816"/>
            <a:ext cx="587828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C0C0C"/>
                </a:solidFill>
                <a:effectLst/>
                <a:uLnTx/>
                <a:uFillTx/>
                <a:latin typeface="Aptos" panose="02110004020202020204"/>
                <a:ea typeface="+mn-ea"/>
                <a:cs typeface="+mn-cs"/>
              </a:rPr>
              <a:t>Full details and terms and conditions available on HRC website: https://</a:t>
            </a:r>
            <a:r>
              <a:rPr kumimoji="0" lang="en-GB" sz="1800" b="0" i="0" u="none" strike="noStrike" kern="1200" cap="none" spc="0" normalizeH="0" baseline="0" noProof="0" err="1">
                <a:ln>
                  <a:noFill/>
                </a:ln>
                <a:solidFill>
                  <a:srgbClr val="0C0C0C"/>
                </a:solidFill>
                <a:effectLst/>
                <a:uLnTx/>
                <a:uFillTx/>
                <a:latin typeface="Aptos" panose="02110004020202020204"/>
                <a:ea typeface="+mn-ea"/>
                <a:cs typeface="+mn-cs"/>
              </a:rPr>
              <a:t>warwick.ac.uk</a:t>
            </a:r>
            <a:r>
              <a:rPr kumimoji="0" lang="en-GB" sz="1800" b="0" i="0" u="none" strike="noStrike" kern="1200" cap="none" spc="0" normalizeH="0" baseline="0" noProof="0">
                <a:ln>
                  <a:noFill/>
                </a:ln>
                <a:solidFill>
                  <a:srgbClr val="0C0C0C"/>
                </a:solidFill>
                <a:effectLst/>
                <a:uLnTx/>
                <a:uFillTx/>
                <a:latin typeface="Aptos" panose="02110004020202020204"/>
                <a:ea typeface="+mn-ea"/>
                <a:cs typeface="+mn-cs"/>
              </a:rPr>
              <a:t>/</a:t>
            </a:r>
            <a:r>
              <a:rPr kumimoji="0" lang="en-GB" sz="1800" b="0" i="0" u="none" strike="noStrike" kern="1200" cap="none" spc="0" normalizeH="0" baseline="0" noProof="0" err="1">
                <a:ln>
                  <a:noFill/>
                </a:ln>
                <a:solidFill>
                  <a:srgbClr val="0C0C0C"/>
                </a:solidFill>
                <a:effectLst/>
                <a:uLnTx/>
                <a:uFillTx/>
                <a:latin typeface="Aptos" panose="02110004020202020204"/>
                <a:ea typeface="+mn-ea"/>
                <a:cs typeface="+mn-cs"/>
              </a:rPr>
              <a:t>fac</a:t>
            </a:r>
            <a:r>
              <a:rPr kumimoji="0" lang="en-GB" sz="1800" b="0" i="0" u="none" strike="noStrike" kern="1200" cap="none" spc="0" normalizeH="0" baseline="0" noProof="0">
                <a:ln>
                  <a:noFill/>
                </a:ln>
                <a:solidFill>
                  <a:srgbClr val="0C0C0C"/>
                </a:solidFill>
                <a:effectLst/>
                <a:uLnTx/>
                <a:uFillTx/>
                <a:latin typeface="Aptos" panose="02110004020202020204"/>
                <a:ea typeface="+mn-ea"/>
                <a:cs typeface="+mn-cs"/>
              </a:rPr>
              <a:t>/arts/</a:t>
            </a:r>
            <a:r>
              <a:rPr kumimoji="0" lang="en-GB" sz="1800" b="0" i="0" u="none" strike="noStrike" kern="1200" cap="none" spc="0" normalizeH="0" baseline="0" noProof="0" err="1">
                <a:ln>
                  <a:noFill/>
                </a:ln>
                <a:solidFill>
                  <a:srgbClr val="0C0C0C"/>
                </a:solidFill>
                <a:effectLst/>
                <a:uLnTx/>
                <a:uFillTx/>
                <a:latin typeface="Aptos" panose="02110004020202020204"/>
                <a:ea typeface="+mn-ea"/>
                <a:cs typeface="+mn-cs"/>
              </a:rPr>
              <a:t>hrc</a:t>
            </a:r>
            <a:r>
              <a:rPr kumimoji="0" lang="en-GB" sz="1800" b="0" i="0" u="none" strike="noStrike" kern="1200" cap="none" spc="0" normalizeH="0" baseline="0" noProof="0">
                <a:ln>
                  <a:noFill/>
                </a:ln>
                <a:solidFill>
                  <a:srgbClr val="0C0C0C"/>
                </a:solidFill>
                <a:effectLst/>
                <a:uLnTx/>
                <a:uFillTx/>
                <a:latin typeface="Aptos" panose="02110004020202020204"/>
                <a:ea typeface="+mn-ea"/>
                <a:cs typeface="+mn-cs"/>
              </a:rPr>
              <a:t>/</a:t>
            </a:r>
          </a:p>
        </p:txBody>
      </p:sp>
    </p:spTree>
    <p:extLst>
      <p:ext uri="{BB962C8B-B14F-4D97-AF65-F5344CB8AC3E}">
        <p14:creationId xmlns:p14="http://schemas.microsoft.com/office/powerpoint/2010/main" val="394248181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024DC-4A1B-B794-5842-F6DE239D8449}"/>
              </a:ext>
            </a:extLst>
          </p:cNvPr>
          <p:cNvSpPr>
            <a:spLocks noGrp="1"/>
          </p:cNvSpPr>
          <p:nvPr>
            <p:ph type="title"/>
          </p:nvPr>
        </p:nvSpPr>
        <p:spPr>
          <a:xfrm>
            <a:off x="441675" y="3504586"/>
            <a:ext cx="4860000" cy="690382"/>
          </a:xfrm>
        </p:spPr>
        <p:txBody>
          <a:bodyPr/>
          <a:lstStyle/>
          <a:p>
            <a:r>
              <a:rPr lang="en-GB" sz="5400"/>
              <a:t>Keep in touch!</a:t>
            </a:r>
          </a:p>
        </p:txBody>
      </p:sp>
      <p:pic>
        <p:nvPicPr>
          <p:cNvPr id="12" name="Picture Placeholder 15">
            <a:extLst>
              <a:ext uri="{FF2B5EF4-FFF2-40B4-BE49-F238E27FC236}">
                <a16:creationId xmlns:a16="http://schemas.microsoft.com/office/drawing/2014/main" id="{0FA89A53-8886-D8AD-BEFE-7CD0E387BF37}"/>
              </a:ext>
            </a:extLst>
          </p:cNvPr>
          <p:cNvPicPr>
            <a:picLocks noGrp="1" noChangeAspect="1"/>
          </p:cNvPicPr>
          <p:nvPr>
            <p:ph type="pic" sz="quarter" idx="12"/>
          </p:nvPr>
        </p:nvPicPr>
        <p:blipFill>
          <a:blip r:embed="rId3"/>
          <a:srcRect/>
          <a:stretch/>
        </p:blipFill>
        <p:spPr/>
      </p:pic>
      <p:sp>
        <p:nvSpPr>
          <p:cNvPr id="3" name="TextBox 2">
            <a:extLst>
              <a:ext uri="{FF2B5EF4-FFF2-40B4-BE49-F238E27FC236}">
                <a16:creationId xmlns:a16="http://schemas.microsoft.com/office/drawing/2014/main" id="{40F939F5-ACB9-F5D1-4AD1-B4EDFC4D23A9}"/>
              </a:ext>
            </a:extLst>
          </p:cNvPr>
          <p:cNvSpPr txBox="1"/>
          <p:nvPr/>
        </p:nvSpPr>
        <p:spPr>
          <a:xfrm>
            <a:off x="441675" y="4445215"/>
            <a:ext cx="48600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C0C0C"/>
                </a:solidFill>
                <a:effectLst/>
                <a:uLnTx/>
                <a:uFillTx/>
                <a:latin typeface="Aptos" panose="02110004020202020204"/>
                <a:ea typeface="+mn-ea"/>
                <a:cs typeface="+mn-cs"/>
                <a:hlinkClick r:id="rId4"/>
              </a:rPr>
              <a:t>https://warwick.ac.uk/fac/arts/hrc/</a:t>
            </a:r>
            <a:endParaRPr kumimoji="0" lang="en-GB" sz="1800" b="0" i="0" u="none" strike="noStrike" kern="1200" cap="none" spc="0" normalizeH="0" baseline="0" noProof="0">
              <a:ln>
                <a:noFill/>
              </a:ln>
              <a:solidFill>
                <a:srgbClr val="0C0C0C"/>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C0C0C"/>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C0C0C"/>
                </a:solidFill>
                <a:effectLst/>
                <a:uLnTx/>
                <a:uFillTx/>
                <a:latin typeface="Aptos" panose="02110004020202020204"/>
                <a:ea typeface="+mn-ea"/>
                <a:cs typeface="+mn-cs"/>
                <a:hlinkClick r:id="rId5"/>
              </a:rPr>
              <a:t>hrc@warwick.ac.uk</a:t>
            </a:r>
            <a:r>
              <a:rPr kumimoji="0" lang="en-GB" sz="1800" b="0" i="0" u="none" strike="noStrike" kern="1200" cap="none" spc="0" normalizeH="0" baseline="0" noProof="0">
                <a:ln>
                  <a:noFill/>
                </a:ln>
                <a:solidFill>
                  <a:srgbClr val="0C0C0C"/>
                </a:solidFill>
                <a:effectLst/>
                <a:uLnTx/>
                <a:uFillTx/>
                <a:latin typeface="Aptos" panose="02110004020202020204"/>
                <a:ea typeface="+mn-ea"/>
                <a:cs typeface="+mn-cs"/>
              </a:rPr>
              <a:t> </a:t>
            </a:r>
          </a:p>
        </p:txBody>
      </p:sp>
    </p:spTree>
    <p:extLst>
      <p:ext uri="{BB962C8B-B14F-4D97-AF65-F5344CB8AC3E}">
        <p14:creationId xmlns:p14="http://schemas.microsoft.com/office/powerpoint/2010/main" val="376284971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9DABA-9D83-F88A-7BD8-15FA5DAE720D}"/>
            </a:ext>
          </a:extLst>
        </p:cNvPr>
        <p:cNvGrpSpPr/>
        <p:nvPr/>
      </p:nvGrpSpPr>
      <p:grpSpPr>
        <a:xfrm>
          <a:off x="0" y="0"/>
          <a:ext cx="0" cy="0"/>
          <a:chOff x="0" y="0"/>
          <a:chExt cx="0" cy="0"/>
        </a:xfrm>
      </p:grpSpPr>
      <p:pic>
        <p:nvPicPr>
          <p:cNvPr id="6" name="Picture Placeholder 5" descr="A person standing in front of a mirror&#10;&#10;AI-generated content may be incorrect.">
            <a:extLst>
              <a:ext uri="{FF2B5EF4-FFF2-40B4-BE49-F238E27FC236}">
                <a16:creationId xmlns:a16="http://schemas.microsoft.com/office/drawing/2014/main" id="{6C260092-2153-9D08-7693-ECE1AABEC204}"/>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a:xfrm>
            <a:off x="20" y="10"/>
            <a:ext cx="12191980" cy="3445190"/>
          </a:xfrm>
          <a:noFill/>
        </p:spPr>
      </p:pic>
      <p:sp>
        <p:nvSpPr>
          <p:cNvPr id="3" name="Text Placeholder 2">
            <a:extLst>
              <a:ext uri="{FF2B5EF4-FFF2-40B4-BE49-F238E27FC236}">
                <a16:creationId xmlns:a16="http://schemas.microsoft.com/office/drawing/2014/main" id="{3283F140-FCF6-FB1E-60A1-AE9E425B0B3F}"/>
              </a:ext>
            </a:extLst>
          </p:cNvPr>
          <p:cNvSpPr>
            <a:spLocks noGrp="1"/>
          </p:cNvSpPr>
          <p:nvPr>
            <p:ph type="body" sz="quarter" idx="13"/>
          </p:nvPr>
        </p:nvSpPr>
        <p:spPr>
          <a:xfrm>
            <a:off x="499733" y="1580118"/>
            <a:ext cx="8208000" cy="855299"/>
          </a:xfrm>
        </p:spPr>
        <p:txBody>
          <a:bodyPr vert="horz" wrap="square" lIns="0" tIns="0" rIns="0" bIns="0" rtlCol="0" anchor="t">
            <a:normAutofit/>
          </a:bodyPr>
          <a:lstStyle/>
          <a:p>
            <a:pPr>
              <a:lnSpc>
                <a:spcPct val="95000"/>
              </a:lnSpc>
              <a:spcAft>
                <a:spcPts val="600"/>
              </a:spcAft>
            </a:pPr>
            <a:r>
              <a:rPr lang="en-GB" sz="5600">
                <a:solidFill>
                  <a:schemeClr val="bg1"/>
                </a:solidFill>
                <a:latin typeface="Aptos"/>
                <a:cs typeface="Calibri"/>
              </a:rPr>
              <a:t>Prof Rachel Moseley</a:t>
            </a:r>
          </a:p>
        </p:txBody>
      </p:sp>
      <p:sp>
        <p:nvSpPr>
          <p:cNvPr id="5" name="Title 4">
            <a:extLst>
              <a:ext uri="{FF2B5EF4-FFF2-40B4-BE49-F238E27FC236}">
                <a16:creationId xmlns:a16="http://schemas.microsoft.com/office/drawing/2014/main" id="{D2552B92-4E26-4B58-F818-3C01DD463313}"/>
              </a:ext>
            </a:extLst>
          </p:cNvPr>
          <p:cNvSpPr>
            <a:spLocks noGrp="1"/>
          </p:cNvSpPr>
          <p:nvPr>
            <p:ph type="title"/>
          </p:nvPr>
        </p:nvSpPr>
        <p:spPr>
          <a:xfrm>
            <a:off x="499733" y="2791790"/>
            <a:ext cx="8208000" cy="1743682"/>
          </a:xfrm>
        </p:spPr>
        <p:txBody>
          <a:bodyPr wrap="square" anchor="t">
            <a:normAutofit/>
          </a:bodyPr>
          <a:lstStyle/>
          <a:p>
            <a:r>
              <a:rPr lang="en-GB" sz="6700">
                <a:solidFill>
                  <a:schemeClr val="bg1"/>
                </a:solidFill>
                <a:latin typeface="Aptos"/>
                <a:cs typeface="Calibri"/>
              </a:rPr>
              <a:t>Vice Provost </a:t>
            </a:r>
            <a:br>
              <a:rPr lang="en-GB" sz="6700">
                <a:solidFill>
                  <a:schemeClr val="bg1"/>
                </a:solidFill>
                <a:latin typeface="Aptos"/>
                <a:cs typeface="Calibri"/>
              </a:rPr>
            </a:br>
            <a:r>
              <a:rPr lang="en-GB" sz="6700">
                <a:solidFill>
                  <a:schemeClr val="bg1"/>
                </a:solidFill>
                <a:latin typeface="Aptos"/>
                <a:cs typeface="Calibri"/>
              </a:rPr>
              <a:t>Faculty of Arts</a:t>
            </a:r>
          </a:p>
        </p:txBody>
      </p:sp>
    </p:spTree>
    <p:extLst>
      <p:ext uri="{BB962C8B-B14F-4D97-AF65-F5344CB8AC3E}">
        <p14:creationId xmlns:p14="http://schemas.microsoft.com/office/powerpoint/2010/main" val="33311260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4E5C9A6E-DCD2-B761-1ED4-21A1C955A67E}"/>
              </a:ext>
            </a:extLst>
          </p:cNvPr>
          <p:cNvSpPr>
            <a:spLocks noGrp="1"/>
          </p:cNvSpPr>
          <p:nvPr>
            <p:ph type="title"/>
          </p:nvPr>
        </p:nvSpPr>
        <p:spPr>
          <a:xfrm>
            <a:off x="1767276" y="924895"/>
            <a:ext cx="4860001" cy="1227324"/>
          </a:xfrm>
        </p:spPr>
        <p:txBody>
          <a:bodyPr/>
          <a:lstStyle/>
          <a:p>
            <a:pPr algn="ctr"/>
            <a:r>
              <a:rPr lang="en-GB" sz="9600"/>
              <a:t>LUNCH</a:t>
            </a:r>
            <a:r>
              <a:rPr lang="en-GB" sz="8000"/>
              <a:t>!</a:t>
            </a:r>
          </a:p>
        </p:txBody>
      </p:sp>
      <p:sp>
        <p:nvSpPr>
          <p:cNvPr id="2" name="Title 3">
            <a:extLst>
              <a:ext uri="{FF2B5EF4-FFF2-40B4-BE49-F238E27FC236}">
                <a16:creationId xmlns:a16="http://schemas.microsoft.com/office/drawing/2014/main" id="{F552A363-7506-CCD5-30EC-A125A2D291AB}"/>
              </a:ext>
            </a:extLst>
          </p:cNvPr>
          <p:cNvSpPr txBox="1">
            <a:spLocks/>
          </p:cNvSpPr>
          <p:nvPr/>
        </p:nvSpPr>
        <p:spPr>
          <a:xfrm>
            <a:off x="249791" y="2692417"/>
            <a:ext cx="7894972" cy="3973204"/>
          </a:xfrm>
          <a:prstGeom prst="rect">
            <a:avLst/>
          </a:prstGeom>
          <a:ln>
            <a:solidFill>
              <a:schemeClr val="tx1"/>
            </a:solidFill>
          </a:ln>
        </p:spPr>
        <p:txBody>
          <a:bodyPr vert="horz" wrap="square" lIns="0" tIns="0" rIns="0" bIns="0" rtlCol="0" anchor="t">
            <a:spAutoFit/>
          </a:bodyPr>
          <a:lstStyle>
            <a:defPPr>
              <a:defRPr lang="en-GB"/>
            </a:defPPr>
            <a:lvl1pPr algn="l" defTabSz="685800" rtl="0" eaLnBrk="1" fontAlgn="base" latinLnBrk="0" hangingPunct="1">
              <a:lnSpc>
                <a:spcPct val="80000"/>
              </a:lnSpc>
              <a:spcBef>
                <a:spcPct val="0"/>
              </a:spcBef>
              <a:spcAft>
                <a:spcPct val="0"/>
              </a:spcAft>
              <a:buNone/>
              <a:defRPr sz="2250" b="1" i="0" kern="1200">
                <a:solidFill>
                  <a:schemeClr val="tx1"/>
                </a:solidFill>
                <a:latin typeface="Aptos" panose="020B0004020202020204" pitchFamily="34" charset="0"/>
                <a:ea typeface="+mj-ea"/>
                <a:cs typeface="Calibri" panose="020F0502020204030204" pitchFamily="34" charset="0"/>
              </a:defRPr>
            </a:lvl1pPr>
            <a:lvl2pPr marL="457200" algn="l" rtl="0" fontAlgn="base">
              <a:spcBef>
                <a:spcPct val="0"/>
              </a:spcBef>
              <a:spcAft>
                <a:spcPct val="0"/>
              </a:spcAft>
              <a:defRPr sz="2400" kern="1200">
                <a:solidFill>
                  <a:schemeClr val="tx1"/>
                </a:solidFill>
                <a:latin typeface="Times New Roman" pitchFamily="18" charset="0"/>
                <a:ea typeface="+mn-ea"/>
                <a:cs typeface="Arial" charset="0"/>
              </a:defRPr>
            </a:lvl2pPr>
            <a:lvl3pPr marL="914400" algn="l" rtl="0" fontAlgn="base">
              <a:spcBef>
                <a:spcPct val="0"/>
              </a:spcBef>
              <a:spcAft>
                <a:spcPct val="0"/>
              </a:spcAft>
              <a:defRPr sz="2400" kern="1200">
                <a:solidFill>
                  <a:schemeClr val="tx1"/>
                </a:solidFill>
                <a:latin typeface="Times New Roman" pitchFamily="18" charset="0"/>
                <a:ea typeface="+mn-ea"/>
                <a:cs typeface="Arial" charset="0"/>
              </a:defRPr>
            </a:lvl3pPr>
            <a:lvl4pPr marL="1371600" algn="l" rtl="0" fontAlgn="base">
              <a:spcBef>
                <a:spcPct val="0"/>
              </a:spcBef>
              <a:spcAft>
                <a:spcPct val="0"/>
              </a:spcAft>
              <a:defRPr sz="2400" kern="1200">
                <a:solidFill>
                  <a:schemeClr val="tx1"/>
                </a:solidFill>
                <a:latin typeface="Times New Roman" pitchFamily="18" charset="0"/>
                <a:ea typeface="+mn-ea"/>
                <a:cs typeface="Arial" charset="0"/>
              </a:defRPr>
            </a:lvl4pPr>
            <a:lvl5pPr marL="1828800" algn="l" rtl="0" fontAlgn="base">
              <a:spcBef>
                <a:spcPct val="0"/>
              </a:spcBef>
              <a:spcAft>
                <a:spcPct val="0"/>
              </a:spcAft>
              <a:defRPr sz="2400" kern="1200">
                <a:solidFill>
                  <a:schemeClr val="tx1"/>
                </a:solidFill>
                <a:latin typeface="Times New Roman" pitchFamily="18" charset="0"/>
                <a:ea typeface="+mn-ea"/>
                <a:cs typeface="Arial" charset="0"/>
              </a:defRPr>
            </a:lvl5pPr>
            <a:lvl6pPr marL="2286000" algn="l" defTabSz="914400" rtl="0" eaLnBrk="1" latinLnBrk="0" hangingPunct="1">
              <a:defRPr sz="2400" kern="1200">
                <a:solidFill>
                  <a:schemeClr val="tx1"/>
                </a:solidFill>
                <a:latin typeface="Times New Roman" pitchFamily="18" charset="0"/>
                <a:ea typeface="+mn-ea"/>
                <a:cs typeface="Arial" charset="0"/>
              </a:defRPr>
            </a:lvl6pPr>
            <a:lvl7pPr marL="2743200" algn="l" defTabSz="914400" rtl="0" eaLnBrk="1" latinLnBrk="0" hangingPunct="1">
              <a:defRPr sz="2400" kern="1200">
                <a:solidFill>
                  <a:schemeClr val="tx1"/>
                </a:solidFill>
                <a:latin typeface="Times New Roman" pitchFamily="18" charset="0"/>
                <a:ea typeface="+mn-ea"/>
                <a:cs typeface="Arial" charset="0"/>
              </a:defRPr>
            </a:lvl7pPr>
            <a:lvl8pPr marL="3200400" algn="l" defTabSz="914400" rtl="0" eaLnBrk="1" latinLnBrk="0" hangingPunct="1">
              <a:defRPr sz="2400" kern="1200">
                <a:solidFill>
                  <a:schemeClr val="tx1"/>
                </a:solidFill>
                <a:latin typeface="Times New Roman" pitchFamily="18" charset="0"/>
                <a:ea typeface="+mn-ea"/>
                <a:cs typeface="Arial" charset="0"/>
              </a:defRPr>
            </a:lvl8pPr>
            <a:lvl9pPr marL="3657600" algn="l" defTabSz="914400" rtl="0" eaLnBrk="1" latinLnBrk="0" hangingPunct="1">
              <a:defRPr sz="2400" kern="1200">
                <a:solidFill>
                  <a:schemeClr val="tx1"/>
                </a:solidFill>
                <a:latin typeface="Times New Roman" pitchFamily="18" charset="0"/>
                <a:ea typeface="+mn-ea"/>
                <a:cs typeface="Arial" charset="0"/>
              </a:defRPr>
            </a:lvl9pPr>
          </a:lstStyle>
          <a:p>
            <a:pPr lvl="1" algn="ctr" fontAlgn="auto">
              <a:spcAft>
                <a:spcPts val="0"/>
              </a:spcAft>
            </a:pPr>
            <a:r>
              <a:rPr lang="en-GB" sz="3350" b="1">
                <a:latin typeface="+mn-lt"/>
              </a:rPr>
              <a:t>Next Workshop….</a:t>
            </a:r>
          </a:p>
          <a:p>
            <a:pPr lvl="1" algn="ctr" fontAlgn="auto">
              <a:spcAft>
                <a:spcPts val="0"/>
              </a:spcAft>
            </a:pPr>
            <a:endParaRPr lang="en-GB" sz="2000">
              <a:latin typeface="+mn-lt"/>
            </a:endParaRPr>
          </a:p>
          <a:p>
            <a:pPr algn="ctr"/>
            <a:r>
              <a:rPr lang="en-GB" sz="2400" b="1">
                <a:latin typeface="+mn-lt"/>
              </a:rPr>
              <a:t>Workshop 2: Thriving in your PhD</a:t>
            </a:r>
          </a:p>
          <a:p>
            <a:pPr lvl="1"/>
            <a:r>
              <a:rPr lang="en-GB" sz="2150" b="0">
                <a:latin typeface="+mn-lt"/>
              </a:rPr>
              <a:t>This session will be led by the CADRE Director and facilitators, who will give the inside track on thriving during your PhD journey.</a:t>
            </a:r>
          </a:p>
          <a:p>
            <a:pPr lvl="1"/>
            <a:endParaRPr lang="en-GB" sz="2000">
              <a:latin typeface="+mn-lt"/>
            </a:endParaRPr>
          </a:p>
          <a:p>
            <a:pPr algn="ctr" fontAlgn="auto">
              <a:spcAft>
                <a:spcPts val="0"/>
              </a:spcAft>
            </a:pPr>
            <a:r>
              <a:rPr lang="en-GB" sz="3050" b="1">
                <a:latin typeface="+mn-lt"/>
              </a:rPr>
              <a:t>20</a:t>
            </a:r>
            <a:r>
              <a:rPr lang="en-GB" sz="3050" b="1" baseline="30000">
                <a:latin typeface="+mn-lt"/>
              </a:rPr>
              <a:t>th</a:t>
            </a:r>
            <a:r>
              <a:rPr lang="en-GB" sz="3050" b="1">
                <a:latin typeface="+mn-lt"/>
              </a:rPr>
              <a:t> October 2026 11:00-13:00</a:t>
            </a:r>
          </a:p>
          <a:p>
            <a:pPr algn="ctr" fontAlgn="auto">
              <a:spcAft>
                <a:spcPts val="0"/>
              </a:spcAft>
            </a:pPr>
            <a:endParaRPr lang="en-GB" sz="3050" b="1">
              <a:latin typeface="+mn-lt"/>
            </a:endParaRPr>
          </a:p>
          <a:p>
            <a:pPr algn="ctr" fontAlgn="auto">
              <a:spcAft>
                <a:spcPts val="0"/>
              </a:spcAft>
            </a:pPr>
            <a:r>
              <a:rPr lang="en-GB" sz="3200" b="1">
                <a:latin typeface="+mn-lt"/>
                <a:hlinkClick r:id="rId2">
                  <a:extLst>
                    <a:ext uri="{A12FA001-AC4F-418D-AE19-62706E023703}">
                      <ahyp:hlinkClr xmlns:ahyp="http://schemas.microsoft.com/office/drawing/2018/hyperlinkcolor" val="tx"/>
                    </a:ext>
                  </a:extLst>
                </a:hlinkClick>
              </a:rPr>
              <a:t>CADRE workshops 2026/27</a:t>
            </a:r>
            <a:endParaRPr lang="en-GB" sz="3200" b="1">
              <a:latin typeface="+mn-lt"/>
            </a:endParaRPr>
          </a:p>
          <a:p>
            <a:pPr algn="ctr" fontAlgn="auto">
              <a:spcAft>
                <a:spcPts val="0"/>
              </a:spcAft>
            </a:pPr>
            <a:endParaRPr lang="en-GB" sz="3200" b="1">
              <a:latin typeface="+mn-lt"/>
            </a:endParaRPr>
          </a:p>
        </p:txBody>
      </p:sp>
      <p:pic>
        <p:nvPicPr>
          <p:cNvPr id="6" name="Picture Placeholder 5" descr="Lettuce-wrapped tacos">
            <a:extLst>
              <a:ext uri="{FF2B5EF4-FFF2-40B4-BE49-F238E27FC236}">
                <a16:creationId xmlns:a16="http://schemas.microsoft.com/office/drawing/2014/main" id="{C18D23C9-6F5C-82B1-6560-972B84733D2A}"/>
              </a:ext>
            </a:extLst>
          </p:cNvPr>
          <p:cNvPicPr>
            <a:picLocks noGrp="1" noChangeAspect="1"/>
          </p:cNvPicPr>
          <p:nvPr>
            <p:ph type="pic" sz="quarter" idx="12"/>
          </p:nvPr>
        </p:nvPicPr>
        <p:blipFill>
          <a:blip r:embed="rId3"/>
          <a:srcRect l="50898" r="25099"/>
          <a:stretch>
            <a:fillRect/>
          </a:stretch>
        </p:blipFill>
        <p:spPr>
          <a:xfrm>
            <a:off x="8439723" y="0"/>
            <a:ext cx="2194887" cy="6858000"/>
          </a:xfrm>
        </p:spPr>
      </p:pic>
    </p:spTree>
    <p:extLst>
      <p:ext uri="{BB962C8B-B14F-4D97-AF65-F5344CB8AC3E}">
        <p14:creationId xmlns:p14="http://schemas.microsoft.com/office/powerpoint/2010/main" val="90753429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33db79d4-62f5-49f2-98c9-1dad8cbbfddc"/>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UoW_Template_Black">
  <a:themeElements>
    <a:clrScheme name="Custom 9">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FDFCFC"/>
      </a:hlink>
      <a:folHlink>
        <a:srgbClr val="FDFCF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21F7F2F0-309C-429B-8019-0E4204D08300}" vid="{A67C58DD-CB98-4513-B089-C115CAA4F446}"/>
    </a:ext>
  </a:extLst>
</a:theme>
</file>

<file path=ppt/theme/theme2.xml><?xml version="1.0" encoding="utf-8"?>
<a:theme xmlns:a="http://schemas.openxmlformats.org/drawingml/2006/main" name="UoW_Template_Coral">
  <a:themeElements>
    <a:clrScheme name="Custom 6">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0C0C0C"/>
      </a:hlink>
      <a:folHlink>
        <a:srgbClr val="0C0C0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21F7F2F0-309C-429B-8019-0E4204D08300}" vid="{905E7A12-6D82-4B9E-8CF8-78D6BFA1B19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UoW_Template_Yellow">
  <a:themeElements>
    <a:clrScheme name="Custom 5">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0C0C0C"/>
      </a:hlink>
      <a:folHlink>
        <a:srgbClr val="0C0C0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82D45D21-8904-4E88-84CA-4D985DACF5C1}" vid="{D530EDEF-2C2A-4FEB-88ED-FC149ADDB18A}"/>
    </a:ext>
  </a:extLst>
</a:theme>
</file>

<file path=ppt/theme/theme5.xml><?xml version="1.0" encoding="utf-8"?>
<a:theme xmlns:a="http://schemas.openxmlformats.org/drawingml/2006/main" name="UoW_Template_White">
  <a:themeElements>
    <a:clrScheme name="Custom 8">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0C0C0C"/>
      </a:hlink>
      <a:folHlink>
        <a:srgbClr val="0C0C0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21F7F2F0-309C-429B-8019-0E4204D08300}" vid="{5168E832-5E00-4AB9-B4D1-824C066E59FD}"/>
    </a:ext>
  </a:extLst>
</a:theme>
</file>

<file path=ppt/theme/theme6.xml><?xml version="1.0" encoding="utf-8"?>
<a:theme xmlns:a="http://schemas.openxmlformats.org/drawingml/2006/main" name="UoW_Template_Lavender">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University of Warwick">
  <a:themeElements>
    <a:clrScheme name="University of Warwick Colours">
      <a:dk1>
        <a:sysClr val="windowText" lastClr="000000"/>
      </a:dk1>
      <a:lt1>
        <a:sysClr val="window" lastClr="FFFFFF"/>
      </a:lt1>
      <a:dk2>
        <a:srgbClr val="3F4246"/>
      </a:dk2>
      <a:lt2>
        <a:srgbClr val="FFFFFF"/>
      </a:lt2>
      <a:accent1>
        <a:srgbClr val="3C1053"/>
      </a:accent1>
      <a:accent2>
        <a:srgbClr val="6DCDB8"/>
      </a:accent2>
      <a:accent3>
        <a:srgbClr val="CB333B"/>
      </a:accent3>
      <a:accent4>
        <a:srgbClr val="F1BE48"/>
      </a:accent4>
      <a:accent5>
        <a:srgbClr val="E87722"/>
      </a:accent5>
      <a:accent6>
        <a:srgbClr val="00A9CE"/>
      </a:accent6>
      <a:hlink>
        <a:srgbClr val="00A9CE"/>
      </a:hlink>
      <a:folHlink>
        <a:srgbClr val="CB333B"/>
      </a:folHlink>
    </a:clrScheme>
    <a:fontScheme name="Warwick">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spcAft>
            <a:spcPts val="600"/>
          </a:spcAft>
          <a:defRPr dirty="0" smtClean="0"/>
        </a:defPPr>
      </a:lstStyle>
      <a:style>
        <a:lnRef idx="2">
          <a:schemeClr val="accent1">
            <a:shade val="15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lgn="l">
          <a:lnSpc>
            <a:spcPct val="100000"/>
          </a:lnSpc>
          <a:spcBef>
            <a:spcPts val="0"/>
          </a:spcBef>
          <a:spcAft>
            <a:spcPts val="800"/>
          </a:spcAft>
          <a:defRPr dirty="0" smtClean="0"/>
        </a:defPPr>
      </a:lstStyle>
    </a:txDef>
  </a:objectDefaults>
  <a:extraClrSchemeLst/>
  <a:extLst>
    <a:ext uri="{05A4C25C-085E-4340-85A3-A5531E510DB2}">
      <thm15:themeFamily xmlns:thm15="http://schemas.microsoft.com/office/thememl/2012/main" name="UoW PowerPoint Template.pptx" id="{297DD32F-A8CA-4B1C-8165-BEDAD9EEEB3C}" vid="{7EB86DD2-3F2D-44FE-9459-B2FCDD5A0F47}"/>
    </a:ext>
  </a:extLst>
</a:theme>
</file>

<file path=ppt/theme/theme9.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PortalVTI">
  <a:themeElements>
    <a:clrScheme name="Earth">
      <a:dk1>
        <a:sysClr val="windowText" lastClr="000000"/>
      </a:dk1>
      <a:lt1>
        <a:sysClr val="window" lastClr="FFFFFF"/>
      </a:lt1>
      <a:dk2>
        <a:srgbClr val="051618"/>
      </a:dk2>
      <a:lt2>
        <a:srgbClr val="E8E8DF"/>
      </a:lt2>
      <a:accent1>
        <a:srgbClr val="2D714C"/>
      </a:accent1>
      <a:accent2>
        <a:srgbClr val="1F7985"/>
      </a:accent2>
      <a:accent3>
        <a:srgbClr val="0D6756"/>
      </a:accent3>
      <a:accent4>
        <a:srgbClr val="40945E"/>
      </a:accent4>
      <a:accent5>
        <a:srgbClr val="389896"/>
      </a:accent5>
      <a:accent6>
        <a:srgbClr val="64924A"/>
      </a:accent6>
      <a:hlink>
        <a:srgbClr val="1F855C"/>
      </a:hlink>
      <a:folHlink>
        <a:srgbClr val="227390"/>
      </a:folHlink>
    </a:clrScheme>
    <a:fontScheme name="Earth">
      <a:majorFont>
        <a:latin typeface="Trade Gothic Next Cond"/>
        <a:ea typeface=""/>
        <a:cs typeface=""/>
      </a:majorFont>
      <a:minorFont>
        <a:latin typeface="Trade Gothic Nex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rtalVTI" id="{0E0D5035-C7F2-4607-91F4-D5D5F886A15A}" vid="{EAFF3D8B-AC13-4E90-80A9-182200FBC866}"/>
    </a:ext>
  </a:extLst>
</a:theme>
</file>

<file path=ppt/theme/theme11.xml><?xml version="1.0" encoding="utf-8"?>
<a:theme xmlns:a="http://schemas.openxmlformats.org/drawingml/2006/main" name="1_UoW_Template_Yellow">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d50a5f6-9ee8-40e1-9772-d6b2ad34a450">
      <Terms xmlns="http://schemas.microsoft.com/office/infopath/2007/PartnerControls"/>
    </lcf76f155ced4ddcb4097134ff3c332f>
    <TaxCatchAll xmlns="839d821f-c568-43d4-9a44-14b2dc93586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A80AABB81EADE4B92A61FAB3952137F" ma:contentTypeVersion="14" ma:contentTypeDescription="Create a new document." ma:contentTypeScope="" ma:versionID="13663eefdc1561a09e0354e40c706e24">
  <xsd:schema xmlns:xsd="http://www.w3.org/2001/XMLSchema" xmlns:xs="http://www.w3.org/2001/XMLSchema" xmlns:p="http://schemas.microsoft.com/office/2006/metadata/properties" xmlns:ns2="1d50a5f6-9ee8-40e1-9772-d6b2ad34a450" xmlns:ns3="839d821f-c568-43d4-9a44-14b2dc935861" targetNamespace="http://schemas.microsoft.com/office/2006/metadata/properties" ma:root="true" ma:fieldsID="190afbd12fe69317435a5ac0105bb3c8" ns2:_="" ns3:_="">
    <xsd:import namespace="1d50a5f6-9ee8-40e1-9772-d6b2ad34a450"/>
    <xsd:import namespace="839d821f-c568-43d4-9a44-14b2dc93586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d50a5f6-9ee8-40e1-9772-d6b2ad34a4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55cd427-a42c-44c8-816a-2405638e27c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39d821f-c568-43d4-9a44-14b2dc93586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f5afd84b-17be-48e5-9b1b-6a9829720563}" ma:internalName="TaxCatchAll" ma:showField="CatchAllData" ma:web="839d821f-c568-43d4-9a44-14b2dc93586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889AE9-2A76-4CF2-8699-356903226B0A}">
  <ds:schemaRefs>
    <ds:schemaRef ds:uri="http://schemas.microsoft.com/sharepoint/v3/contenttype/forms"/>
  </ds:schemaRefs>
</ds:datastoreItem>
</file>

<file path=customXml/itemProps2.xml><?xml version="1.0" encoding="utf-8"?>
<ds:datastoreItem xmlns:ds="http://schemas.openxmlformats.org/officeDocument/2006/customXml" ds:itemID="{74299F2F-53D8-4F04-89F8-F8961CB59FBC}">
  <ds:schemaRefs>
    <ds:schemaRef ds:uri="1d50a5f6-9ee8-40e1-9772-d6b2ad34a450"/>
    <ds:schemaRef ds:uri="839d821f-c568-43d4-9a44-14b2dc93586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BF7CB74-6EC2-45AE-9E4A-9DBB8ACD9C9F}">
  <ds:schemaRefs>
    <ds:schemaRef ds:uri="1d50a5f6-9ee8-40e1-9772-d6b2ad34a450"/>
    <ds:schemaRef ds:uri="839d821f-c568-43d4-9a44-14b2dc93586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UoW PowerPoint Template</Template>
  <TotalTime>0</TotalTime>
  <Words>4349</Words>
  <Application>Microsoft Office PowerPoint</Application>
  <PresentationFormat>Widescreen</PresentationFormat>
  <Paragraphs>698</Paragraphs>
  <Slides>76</Slides>
  <Notes>9</Notes>
  <HiddenSlides>0</HiddenSlides>
  <MMClips>0</MMClips>
  <ScaleCrop>false</ScaleCrop>
  <HeadingPairs>
    <vt:vector size="6" baseType="variant">
      <vt:variant>
        <vt:lpstr>Fonts Used</vt:lpstr>
      </vt:variant>
      <vt:variant>
        <vt:i4>18</vt:i4>
      </vt:variant>
      <vt:variant>
        <vt:lpstr>Theme</vt:lpstr>
      </vt:variant>
      <vt:variant>
        <vt:i4>11</vt:i4>
      </vt:variant>
      <vt:variant>
        <vt:lpstr>Slide Titles</vt:lpstr>
      </vt:variant>
      <vt:variant>
        <vt:i4>76</vt:i4>
      </vt:variant>
    </vt:vector>
  </HeadingPairs>
  <TitlesOfParts>
    <vt:vector size="105" baseType="lpstr">
      <vt:lpstr>-apple-system</vt:lpstr>
      <vt:lpstr>Courier New</vt:lpstr>
      <vt:lpstr>Calibri Light</vt:lpstr>
      <vt:lpstr>Trade Gothic Next Cond</vt:lpstr>
      <vt:lpstr>Lato</vt:lpstr>
      <vt:lpstr>Microsoft YaHei</vt:lpstr>
      <vt:lpstr>Trade Gothic Next Light</vt:lpstr>
      <vt:lpstr>Arial</vt:lpstr>
      <vt:lpstr>Wingdings</vt:lpstr>
      <vt:lpstr>Neue Haas Grotesk Display Pro 1 Medium</vt:lpstr>
      <vt:lpstr>Candara</vt:lpstr>
      <vt:lpstr>Poppins</vt:lpstr>
      <vt:lpstr>Aptos</vt:lpstr>
      <vt:lpstr>Aptos Display</vt:lpstr>
      <vt:lpstr>Calibri</vt:lpstr>
      <vt:lpstr>Neue Haas Grotesk Display Pro 2</vt:lpstr>
      <vt:lpstr>Poppins SemiBold</vt:lpstr>
      <vt:lpstr>Neue Haas Grotesk Display Pro 2 Medium</vt:lpstr>
      <vt:lpstr>UoW_Template_Black</vt:lpstr>
      <vt:lpstr>UoW_Template_Coral</vt:lpstr>
      <vt:lpstr>Office Theme</vt:lpstr>
      <vt:lpstr>UoW_Template_Yellow</vt:lpstr>
      <vt:lpstr>UoW_Template_White</vt:lpstr>
      <vt:lpstr>UoW_Template_Lavender</vt:lpstr>
      <vt:lpstr>1_Office Theme</vt:lpstr>
      <vt:lpstr>University of Warwick</vt:lpstr>
      <vt:lpstr>3_Office Theme</vt:lpstr>
      <vt:lpstr>PortalVTI</vt:lpstr>
      <vt:lpstr>1_UoW_Template_Yellow</vt:lpstr>
      <vt:lpstr>CADRE - Centre for Arts Doctoral Research Excellence​</vt:lpstr>
      <vt:lpstr> CADRE Team </vt:lpstr>
      <vt:lpstr> Schedule for Today (1)  </vt:lpstr>
      <vt:lpstr> Schedule for Today (2)  </vt:lpstr>
      <vt:lpstr>What is CADRE​?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Introduction to the CADRE Facilitators</vt:lpstr>
      <vt:lpstr>PowerPoint Presentation</vt:lpstr>
      <vt:lpstr>Doctoral College</vt:lpstr>
      <vt:lpstr>Getting the best out of your Doctoral College</vt:lpstr>
      <vt:lpstr>Agenda slide</vt:lpstr>
      <vt:lpstr>Who we are</vt:lpstr>
      <vt:lpstr>Our Doctoral Values</vt:lpstr>
      <vt:lpstr>Development and Training</vt:lpstr>
      <vt:lpstr>PGR Life</vt:lpstr>
      <vt:lpstr>PGR Events</vt:lpstr>
      <vt:lpstr>PGR Policy Hub</vt:lpstr>
      <vt:lpstr>As you embark on your PGR journey, remember that it’s not just about the destination, but the experiences and lessons […] Embrace the challenges, connect with your community, manage your time effectively, celebrate your victories, and stay adaptable.</vt:lpstr>
      <vt:lpstr>Thank you Questions?</vt:lpstr>
      <vt:lpstr>Disability Services and the Wellbeing Centre</vt:lpstr>
      <vt:lpstr>Warwick Sport</vt:lpstr>
      <vt:lpstr>PowerPoint Presentation</vt:lpstr>
      <vt:lpstr>PowerPoint Presentation</vt:lpstr>
      <vt:lpstr>PowerPoint Presentation</vt:lpstr>
      <vt:lpstr>PowerPoint Presentation</vt:lpstr>
      <vt:lpstr>PowerPoint Presentation</vt:lpstr>
      <vt:lpstr>VP Postgraduate  Warwick Students’ Union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Warwick Library</vt:lpstr>
      <vt:lpstr>BREAK  15 Minutes</vt:lpstr>
      <vt:lpstr>Careers</vt:lpstr>
      <vt:lpstr>PowerPoint Presentation</vt:lpstr>
      <vt:lpstr>PowerPoint Presentation</vt:lpstr>
      <vt:lpstr>PowerPoint Presentation</vt:lpstr>
      <vt:lpstr>Accessing careers support </vt:lpstr>
      <vt:lpstr>PowerPoint Presentation</vt:lpstr>
      <vt:lpstr>PowerPoint Presentation</vt:lpstr>
      <vt:lpstr>PG Certificate in Transferrable Skills</vt:lpstr>
      <vt:lpstr>PGCert in Transferable Skills (PGCTS)</vt:lpstr>
      <vt:lpstr>Student development</vt:lpstr>
      <vt:lpstr>Student development is part of doctoral education</vt:lpstr>
      <vt:lpstr>PGCTS</vt:lpstr>
      <vt:lpstr>Marginal gains</vt:lpstr>
      <vt:lpstr>Capability development</vt:lpstr>
      <vt:lpstr>PGCTS</vt:lpstr>
      <vt:lpstr>Student feedback</vt:lpstr>
      <vt:lpstr>Structure of the course</vt:lpstr>
      <vt:lpstr>Option modules</vt:lpstr>
      <vt:lpstr>Doctoral Skills (core) modules</vt:lpstr>
      <vt:lpstr>Doctoral Skills assessment</vt:lpstr>
      <vt:lpstr>What to do…</vt:lpstr>
      <vt:lpstr>Always focus on your development…  It will be as important as your degree(s) </vt:lpstr>
      <vt:lpstr>Humanities Research Centre</vt:lpstr>
      <vt:lpstr>Humanities Research Centre</vt:lpstr>
      <vt:lpstr>What is the HRC?</vt:lpstr>
      <vt:lpstr>Doctoral Fellowship Competition</vt:lpstr>
      <vt:lpstr>This year’s Doctoral Fellowship conferences</vt:lpstr>
      <vt:lpstr>Other Funding</vt:lpstr>
      <vt:lpstr>Keep in touch!</vt:lpstr>
      <vt:lpstr>Vice Provost  Faculty of Arts</vt:lpstr>
      <vt:lpstr>LUNCH!</vt:lpstr>
    </vt:vector>
  </TitlesOfParts>
  <Company>University of Warwick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Jones, Kay</dc:creator>
  <cp:lastModifiedBy>Jones, Kay</cp:lastModifiedBy>
  <cp:revision>16</cp:revision>
  <dcterms:created xsi:type="dcterms:W3CDTF">2026-10-08T09:18:15Z</dcterms:created>
  <dcterms:modified xsi:type="dcterms:W3CDTF">2026-10-13T08:34:19Z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0x010100BA80AABB81EADE4B92A61FAB3952137F</vt:lpwstr>
  </property>
  <property fmtid="{D5CDD505-2E9C-101B-9397-08002B2CF9AE}" pid="3" name="MediaServiceImageTags">
    <vt:lpwstr/>
  </property>
</Properties>
</file>