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 id="2147483660" r:id="rId6"/>
    <p:sldMasterId id="2147483720" r:id="rId7"/>
  </p:sldMasterIdLst>
  <p:notesMasterIdLst>
    <p:notesMasterId r:id="rId67"/>
  </p:notesMasterIdLst>
  <p:handoutMasterIdLst>
    <p:handoutMasterId r:id="rId68"/>
  </p:handoutMasterIdLst>
  <p:sldIdLst>
    <p:sldId id="278" r:id="rId8"/>
    <p:sldId id="275" r:id="rId9"/>
    <p:sldId id="291" r:id="rId10"/>
    <p:sldId id="285" r:id="rId11"/>
    <p:sldId id="290" r:id="rId12"/>
    <p:sldId id="292" r:id="rId13"/>
    <p:sldId id="309" r:id="rId14"/>
    <p:sldId id="310" r:id="rId15"/>
    <p:sldId id="307" r:id="rId16"/>
    <p:sldId id="363" r:id="rId17"/>
    <p:sldId id="374" r:id="rId18"/>
    <p:sldId id="342" r:id="rId19"/>
    <p:sldId id="335" r:id="rId20"/>
    <p:sldId id="283" r:id="rId21"/>
    <p:sldId id="353" r:id="rId22"/>
    <p:sldId id="357" r:id="rId23"/>
    <p:sldId id="356" r:id="rId24"/>
    <p:sldId id="360" r:id="rId25"/>
    <p:sldId id="286" r:id="rId26"/>
    <p:sldId id="293" r:id="rId27"/>
    <p:sldId id="344" r:id="rId28"/>
    <p:sldId id="294" r:id="rId29"/>
    <p:sldId id="366" r:id="rId30"/>
    <p:sldId id="295" r:id="rId31"/>
    <p:sldId id="296" r:id="rId32"/>
    <p:sldId id="352" r:id="rId33"/>
    <p:sldId id="358" r:id="rId34"/>
    <p:sldId id="359" r:id="rId35"/>
    <p:sldId id="312" r:id="rId36"/>
    <p:sldId id="361" r:id="rId37"/>
    <p:sldId id="349" r:id="rId38"/>
    <p:sldId id="362" r:id="rId39"/>
    <p:sldId id="314" r:id="rId40"/>
    <p:sldId id="350" r:id="rId41"/>
    <p:sldId id="315" r:id="rId42"/>
    <p:sldId id="346" r:id="rId43"/>
    <p:sldId id="347" r:id="rId44"/>
    <p:sldId id="345" r:id="rId45"/>
    <p:sldId id="297" r:id="rId46"/>
    <p:sldId id="298" r:id="rId47"/>
    <p:sldId id="313" r:id="rId48"/>
    <p:sldId id="339" r:id="rId49"/>
    <p:sldId id="319" r:id="rId50"/>
    <p:sldId id="337" r:id="rId51"/>
    <p:sldId id="355" r:id="rId52"/>
    <p:sldId id="367" r:id="rId53"/>
    <p:sldId id="318" r:id="rId54"/>
    <p:sldId id="341" r:id="rId55"/>
    <p:sldId id="364" r:id="rId56"/>
    <p:sldId id="340" r:id="rId57"/>
    <p:sldId id="284" r:id="rId58"/>
    <p:sldId id="338" r:id="rId59"/>
    <p:sldId id="287" r:id="rId60"/>
    <p:sldId id="348" r:id="rId61"/>
    <p:sldId id="351" r:id="rId62"/>
    <p:sldId id="365" r:id="rId63"/>
    <p:sldId id="321" r:id="rId64"/>
    <p:sldId id="317" r:id="rId65"/>
    <p:sldId id="289" r:id="rId66"/>
  </p:sldIdLst>
  <p:sldSz cx="9144000" cy="6858000" type="screen4x3"/>
  <p:notesSz cx="6781800" cy="9906000"/>
  <p:custDataLst>
    <p:tags r:id="rId69"/>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711612-F9FB-4D5C-947D-204C5B4F89E2}" v="1458" dt="2025-04-11T11:20:06.4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157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microsoft.com/office/2015/10/relationships/revisionInfo" Target="revisionInfo.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tags" Target="tags/tag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 Type="http://schemas.openxmlformats.org/officeDocument/2006/relationships/slideMaster" Target="slideMasters/slideMaster4.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3.xml"/><Relationship Id="rId4" Type="http://schemas.openxmlformats.org/officeDocument/2006/relationships/image" Target="../media/image8.sv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11/04/2025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11/04/2025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11/04/2025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11/04/2025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11/04/2025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11/04/2025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11/04/2025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11/04/2025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11/04/2025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11/04/2025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11/04/2025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11/04/2025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11/04/2025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11/04/2025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11/04/2025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11/04/2025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6724650" y="0"/>
            <a:ext cx="241935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472594"/>
            <a:ext cx="5881063"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3" y="944563"/>
            <a:ext cx="5880497"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7924800" y="390843"/>
            <a:ext cx="917973"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310187" y="1641566"/>
            <a:ext cx="6772842"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2719501" y="1"/>
            <a:ext cx="2635240"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a:solidFill>
                    <a:schemeClr val="bg1"/>
                  </a:solidFill>
                  <a:latin typeface="+mn-lt"/>
                  <a:ea typeface="Inter Semi Bold" panose="02000703000000020004" pitchFamily="50" charset="0"/>
                  <a:cs typeface="Inter Semi Bold" panose="02000703000000020004" pitchFamily="50" charset="0"/>
                </a:rPr>
                <a:t>How to insert </a:t>
              </a:r>
              <a:br>
                <a:rPr lang="en-GB" sz="1800">
                  <a:solidFill>
                    <a:schemeClr val="bg1"/>
                  </a:solidFill>
                  <a:latin typeface="+mn-lt"/>
                  <a:ea typeface="Inter Semi Bold" panose="02000703000000020004" pitchFamily="50" charset="0"/>
                  <a:cs typeface="Inter Semi Bold" panose="02000703000000020004" pitchFamily="50" charset="0"/>
                </a:rPr>
              </a:br>
              <a:r>
                <a:rPr lang="en-GB" sz="18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Edit your data under </a:t>
              </a:r>
              <a:r>
                <a:rPr lang="en-US" sz="900" b="1">
                  <a:solidFill>
                    <a:schemeClr val="tx1"/>
                  </a:solidFill>
                  <a:latin typeface="+mn-lt"/>
                </a:rPr>
                <a:t>Design</a:t>
              </a:r>
              <a:r>
                <a:rPr lang="en-US" sz="900">
                  <a:solidFill>
                    <a:schemeClr val="tx1"/>
                  </a:solidFill>
                  <a:latin typeface="+mn-lt"/>
                </a:rPr>
                <a:t> in the </a:t>
              </a:r>
              <a:r>
                <a:rPr lang="en-US" sz="900" b="1">
                  <a:solidFill>
                    <a:schemeClr val="tx1"/>
                  </a:solidFill>
                  <a:latin typeface="+mn-lt"/>
                </a:rPr>
                <a:t>Chart Tools</a:t>
              </a:r>
              <a:r>
                <a:rPr lang="en-US" sz="90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err="1">
                  <a:solidFill>
                    <a:schemeClr val="tx1"/>
                  </a:solidFill>
                  <a:latin typeface="+mn-lt"/>
                </a:rPr>
                <a:t>Stylise</a:t>
              </a:r>
              <a:r>
                <a:rPr lang="en-US" sz="900">
                  <a:solidFill>
                    <a:schemeClr val="tx1"/>
                  </a:solidFill>
                  <a:latin typeface="+mn-lt"/>
                </a:rPr>
                <a:t> your chart under Format in the </a:t>
              </a:r>
              <a:r>
                <a:rPr lang="en-US" sz="900" b="1">
                  <a:solidFill>
                    <a:schemeClr val="tx1"/>
                  </a:solidFill>
                  <a:latin typeface="+mn-lt"/>
                </a:rPr>
                <a:t>Chart Tools</a:t>
              </a:r>
              <a:r>
                <a:rPr lang="en-US" sz="900">
                  <a:solidFill>
                    <a:schemeClr val="tx1"/>
                  </a:solidFill>
                  <a:latin typeface="+mn-lt"/>
                </a:rPr>
                <a:t> ribbons.</a:t>
              </a:r>
            </a:p>
          </p:txBody>
        </p:sp>
      </p:grpSp>
    </p:spTree>
    <p:custDataLst>
      <p:tags r:id="rId1"/>
    </p:custDataLst>
    <p:extLst>
      <p:ext uri="{BB962C8B-B14F-4D97-AF65-F5344CB8AC3E}">
        <p14:creationId xmlns:p14="http://schemas.microsoft.com/office/powerpoint/2010/main" val="96488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472594"/>
            <a:ext cx="4105602"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4" y="944563"/>
            <a:ext cx="410520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310186" y="1641566"/>
            <a:ext cx="4105207"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4567444" y="0"/>
            <a:ext cx="4576556"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9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6288362" y="3968750"/>
            <a:ext cx="285563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9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2719501" y="0"/>
            <a:ext cx="2635240"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a:solidFill>
                    <a:schemeClr val="bg1"/>
                  </a:solidFill>
                  <a:latin typeface="+mn-lt"/>
                  <a:ea typeface="Inter Semi Bold" panose="02000703000000020004" pitchFamily="50" charset="0"/>
                  <a:cs typeface="Inter Semi Bold" panose="02000703000000020004" pitchFamily="50" charset="0"/>
                </a:rPr>
                <a:t>How to insert </a:t>
              </a:r>
              <a:br>
                <a:rPr lang="en-GB" sz="1800">
                  <a:solidFill>
                    <a:schemeClr val="bg1"/>
                  </a:solidFill>
                  <a:latin typeface="+mn-lt"/>
                  <a:ea typeface="Inter Semi Bold" panose="02000703000000020004" pitchFamily="50" charset="0"/>
                  <a:cs typeface="Inter Semi Bold" panose="02000703000000020004" pitchFamily="50" charset="0"/>
                </a:rPr>
              </a:br>
              <a:r>
                <a:rPr lang="en-GB" sz="18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If there is already an image present, delete this first.</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Click the icon in the middle of the placeholder and choose an image from file, or select the placeholder and paste an image in using </a:t>
              </a:r>
              <a:r>
                <a:rPr lang="en-US" sz="900" b="1">
                  <a:solidFill>
                    <a:schemeClr val="tx2"/>
                  </a:solidFill>
                  <a:latin typeface="+mn-lt"/>
                </a:rPr>
                <a:t>Ctrl + V</a:t>
              </a:r>
              <a:r>
                <a:rPr lang="en-US" sz="900">
                  <a:solidFill>
                    <a:schemeClr val="tx2"/>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Click on the </a:t>
              </a:r>
              <a:r>
                <a:rPr lang="en-US" sz="900" b="1">
                  <a:solidFill>
                    <a:schemeClr val="tx2"/>
                  </a:solidFill>
                  <a:latin typeface="+mn-lt"/>
                </a:rPr>
                <a:t>Format Picture </a:t>
              </a:r>
              <a:r>
                <a:rPr lang="en-US" sz="900">
                  <a:solidFill>
                    <a:schemeClr val="tx2"/>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Choose </a:t>
              </a:r>
              <a:r>
                <a:rPr lang="en-US" sz="900" b="1">
                  <a:solidFill>
                    <a:schemeClr val="tx2"/>
                  </a:solidFill>
                  <a:latin typeface="+mn-lt"/>
                </a:rPr>
                <a:t>Crop</a:t>
              </a:r>
              <a:r>
                <a:rPr lang="en-US" sz="900">
                  <a:solidFill>
                    <a:schemeClr val="tx2"/>
                  </a:solidFill>
                  <a:latin typeface="+mn-lt"/>
                </a:rPr>
                <a:t> to resize and move the image within the placeholder, using the white circles in the corners of the image. Click on the drop down arrow and choose </a:t>
              </a:r>
              <a:r>
                <a:rPr lang="en-US" sz="900" b="1">
                  <a:solidFill>
                    <a:schemeClr val="tx2"/>
                  </a:solidFill>
                  <a:latin typeface="+mn-lt"/>
                </a:rPr>
                <a:t>Fit</a:t>
              </a:r>
              <a:r>
                <a:rPr lang="en-US" sz="900">
                  <a:solidFill>
                    <a:schemeClr val="tx2"/>
                  </a:solidFill>
                  <a:latin typeface="+mn-lt"/>
                </a:rPr>
                <a:t> or </a:t>
              </a:r>
              <a:r>
                <a:rPr lang="en-US" sz="900" b="1">
                  <a:solidFill>
                    <a:schemeClr val="tx2"/>
                  </a:solidFill>
                  <a:latin typeface="+mn-lt"/>
                </a:rPr>
                <a:t>Fill</a:t>
              </a:r>
              <a:r>
                <a:rPr lang="en-US" sz="900">
                  <a:solidFill>
                    <a:schemeClr val="tx2"/>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Right click the image and choose </a:t>
              </a:r>
              <a:r>
                <a:rPr lang="en-US" sz="900" b="1">
                  <a:solidFill>
                    <a:schemeClr val="tx2"/>
                  </a:solidFill>
                  <a:latin typeface="+mn-lt"/>
                </a:rPr>
                <a:t>Send to back </a:t>
              </a:r>
              <a:r>
                <a:rPr lang="en-US" sz="9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7924800" y="390842"/>
            <a:ext cx="917973" cy="814388"/>
          </a:xfrm>
          <a:prstGeom prst="rect">
            <a:avLst/>
          </a:prstGeom>
        </p:spPr>
      </p:pic>
    </p:spTree>
    <p:custDataLst>
      <p:tags r:id="rId1"/>
    </p:custDataLst>
    <p:extLst>
      <p:ext uri="{BB962C8B-B14F-4D97-AF65-F5344CB8AC3E}">
        <p14:creationId xmlns:p14="http://schemas.microsoft.com/office/powerpoint/2010/main" val="799692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11/04/2025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11/04/2025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310188" y="472594"/>
            <a:ext cx="7123123"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310188" y="1657985"/>
            <a:ext cx="7123123"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310187" y="6330950"/>
            <a:ext cx="4105603" cy="365125"/>
          </a:xfrm>
          <a:prstGeom prst="rect">
            <a:avLst/>
          </a:prstGeom>
        </p:spPr>
        <p:txBody>
          <a:bodyPr vert="horz" lIns="91440" tIns="45720" rIns="91440" bIns="45720" rtlCol="0" anchor="ctr">
            <a:noAutofit/>
          </a:bodyPr>
          <a:lstStyle>
            <a:lvl1pPr algn="l">
              <a:lnSpc>
                <a:spcPct val="100000"/>
              </a:lnSpc>
              <a:spcBef>
                <a:spcPts val="0"/>
              </a:spcBef>
              <a:spcAft>
                <a:spcPts val="600"/>
              </a:spcAft>
              <a:defRPr sz="675">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8279130" y="6330950"/>
            <a:ext cx="647700" cy="365125"/>
          </a:xfrm>
          <a:prstGeom prst="rect">
            <a:avLst/>
          </a:prstGeom>
        </p:spPr>
        <p:txBody>
          <a:bodyPr vert="horz" lIns="91440" tIns="45720" rIns="91440" bIns="45720" rtlCol="0" anchor="ctr">
            <a:noAutofit/>
          </a:bodyPr>
          <a:lstStyle>
            <a:lvl1pPr algn="r">
              <a:lnSpc>
                <a:spcPct val="100000"/>
              </a:lnSpc>
              <a:spcBef>
                <a:spcPts val="0"/>
              </a:spcBef>
              <a:spcAft>
                <a:spcPts val="600"/>
              </a:spcAft>
              <a:defRPr sz="900" b="1">
                <a:solidFill>
                  <a:schemeClr val="accent1"/>
                </a:solidFill>
              </a:defRPr>
            </a:lvl1pPr>
          </a:lstStyle>
          <a:p>
            <a:fld id="{E8F1A65C-595C-4736-BF40-F7D31E789466}" type="slidenum">
              <a:rPr lang="en-GB" smtClean="0"/>
              <a:pPr/>
              <a:t>‹#›</a:t>
            </a:fld>
            <a:endParaRPr lang="en-GB"/>
          </a:p>
        </p:txBody>
      </p:sp>
    </p:spTree>
    <p:custDataLst>
      <p:tags r:id="rId4"/>
    </p:custDataLst>
    <p:extLst>
      <p:ext uri="{BB962C8B-B14F-4D97-AF65-F5344CB8AC3E}">
        <p14:creationId xmlns:p14="http://schemas.microsoft.com/office/powerpoint/2010/main" val="992764441"/>
      </p:ext>
    </p:extLst>
  </p:cSld>
  <p:clrMap bg1="lt1" tx1="dk1" bg2="lt2" tx2="dk2" accent1="accent1" accent2="accent2" accent3="accent3" accent4="accent4" accent5="accent5" accent6="accent6" hlink="hlink" folHlink="folHlink"/>
  <p:sldLayoutIdLst>
    <p:sldLayoutId id="2147483721" r:id="rId1"/>
    <p:sldLayoutId id="2147483723" r:id="rId2"/>
  </p:sldLayoutIdLst>
  <p:hf hdr="0" dt="0"/>
  <p:txStyles>
    <p:titleStyle>
      <a:lvl1pPr algn="l" defTabSz="685800" rtl="0" eaLnBrk="1" latinLnBrk="0" hangingPunct="1">
        <a:lnSpc>
          <a:spcPct val="90000"/>
        </a:lnSpc>
        <a:spcBef>
          <a:spcPct val="0"/>
        </a:spcBef>
        <a:buNone/>
        <a:defRPr sz="1650" b="1" kern="1200">
          <a:solidFill>
            <a:schemeClr val="accent1"/>
          </a:solidFill>
          <a:latin typeface="+mj-lt"/>
          <a:ea typeface="+mj-ea"/>
          <a:cs typeface="+mj-cs"/>
        </a:defRPr>
      </a:lvl1pPr>
    </p:titleStyle>
    <p:bodyStyle>
      <a:lvl1pPr marL="0" indent="0" algn="l" defTabSz="685800" rtl="0" eaLnBrk="1" latinLnBrk="0" hangingPunct="1">
        <a:lnSpc>
          <a:spcPct val="10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1pPr>
      <a:lvl2pPr marL="1357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26789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a:solidFill>
            <a:schemeClr val="tx1"/>
          </a:solidFill>
          <a:latin typeface="+mn-lt"/>
          <a:ea typeface="+mn-ea"/>
          <a:cs typeface="+mn-cs"/>
        </a:defRPr>
      </a:lvl3pPr>
      <a:lvl4pPr marL="4024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4pPr>
      <a:lvl5pPr marL="538163"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legalandcomplianceservices/insurance/keypolicies/traveloverseas/"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https://warwick.ac.uk/services/healthsafetywellbeing/guidance/travel_health/travelhub"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services/academicoffice/studentrecords/staff/proceduresguide/changeofstudylocationandworkplacement/"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https://warwick.ac.uk/study/international/visa/during-your-studies/absences/#faq-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uniofnottm.sharepoint.com/sites/M4CVPP/SitePages/CDFExplorer.aspx"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warwick.ac.uk/fac/arts/cadre/m4c/"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mailto:FinRegs@warwick.ac.uk"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hyperlink" Target="mailto:m4c@warwick.ac.uk" TargetMode="Externa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8" Type="http://schemas.openxmlformats.org/officeDocument/2006/relationships/hyperlink" Target="mailto:Sarah.Shute@warwick.ac.uk" TargetMode="External"/><Relationship Id="rId3" Type="http://schemas.openxmlformats.org/officeDocument/2006/relationships/hyperlink" Target="mailto:Classics@warwick.ac.uk" TargetMode="External"/><Relationship Id="rId7" Type="http://schemas.openxmlformats.org/officeDocument/2006/relationships/hyperlink" Target="mailto:Clara.Cassidy@warick.ac.uk" TargetMode="External"/><Relationship Id="rId2" Type="http://schemas.openxmlformats.org/officeDocument/2006/relationships/hyperlink" Target="mailto:Donna.davies@warwick.ac.uk" TargetMode="External"/><Relationship Id="rId1" Type="http://schemas.openxmlformats.org/officeDocument/2006/relationships/slideLayout" Target="../slideLayouts/slideLayout3.xml"/><Relationship Id="rId6" Type="http://schemas.openxmlformats.org/officeDocument/2006/relationships/hyperlink" Target="mailto:socphdresource@warwick.ac.uk" TargetMode="External"/><Relationship Id="rId5" Type="http://schemas.openxmlformats.org/officeDocument/2006/relationships/hyperlink" Target="mailto:vicki.flower@warwick.ac.uk" TargetMode="External"/><Relationship Id="rId4" Type="http://schemas.openxmlformats.org/officeDocument/2006/relationships/hyperlink" Target="mailto:Renaissance@warwick.ac.uk"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mailto:SELCSResearchandPGR@warwick.ac.uk" TargetMode="External"/><Relationship Id="rId2" Type="http://schemas.openxmlformats.org/officeDocument/2006/relationships/hyperlink" Target="mailto:pghistoryoffice@warwick.ac.uk" TargetMode="External"/><Relationship Id="rId1" Type="http://schemas.openxmlformats.org/officeDocument/2006/relationships/slideLayout" Target="../slideLayouts/slideLayout3.xml"/><Relationship Id="rId5" Type="http://schemas.openxmlformats.org/officeDocument/2006/relationships/hyperlink" Target="mailto:D.Parker.1@warwick.ac.uk" TargetMode="External"/><Relationship Id="rId4" Type="http://schemas.openxmlformats.org/officeDocument/2006/relationships/hyperlink" Target="mailto:pgrenglish@warwick.ac.uk"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mailto:smlcoffice@warwick.ac.uk" TargetMode="External"/><Relationship Id="rId2" Type="http://schemas.openxmlformats.org/officeDocument/2006/relationships/hyperlink" Target="mailto:PGGSD@warwick.ac.uk" TargetMode="Externa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eu2.concursolutions.com/home" TargetMode="External"/><Relationship Id="rId2" Type="http://schemas.openxmlformats.org/officeDocument/2006/relationships/image" Target="../media/image2.png"/><Relationship Id="rId1" Type="http://schemas.openxmlformats.org/officeDocument/2006/relationships/slideLayout" Target="../slideLayouts/slideLayout3.xml"/><Relationship Id="rId5" Type="http://schemas.openxmlformats.org/officeDocument/2006/relationships/hyperlink" Target="https://warwick.ac.uk/services/peopleteam/internal/payroll/expenses" TargetMode="External"/><Relationship Id="rId4" Type="http://schemas.openxmlformats.org/officeDocument/2006/relationships/hyperlink" Target="https://livewarwickac.sharepoint.com/:p:/r/sites/M4CCADREAdmin/Shared%20Documents/M4C%20%26%20CADRE%20Get%20Togethers%20%26%20Events/11th%20April%202025%20-%20RDF%20EF%20Information%20Session/RDF%20EF%20Information%20Slides.pptx?d=w0a8be9885b194c1a864428a8f2d527b6&amp;csf=1&amp;web=1&amp;e=zh6pT1&amp;nav=eyJzSWQiOjMxNCwiY0lkIjozMzY2OTQ4NTUzfQ"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arwick.ac.uk/fac/arts/cadre/m4c/rdfef/ef__rdf_activity_form.docx"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mailto:m4c@warwick.ac.uk"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mailto:m4c@warwick.ac.uk" TargetMode="External"/><Relationship Id="rId2" Type="http://schemas.openxmlformats.org/officeDocument/2006/relationships/image" Target="../media/image2.png"/><Relationship Id="rId1" Type="http://schemas.openxmlformats.org/officeDocument/2006/relationships/slideLayout" Target="../slideLayouts/slideLayout3.xml"/><Relationship Id="rId5" Type="http://schemas.openxmlformats.org/officeDocument/2006/relationships/hyperlink" Target="https://warwick.ac.uk/fac/arts/cadre/m4c/rdfef/ef__rdf_activity_form.docx" TargetMode="External"/><Relationship Id="rId4" Type="http://schemas.openxmlformats.org/officeDocument/2006/relationships/hyperlink" Target="mailto:finance@midlands4cities.ac.uk"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warwick.ac.uk/fac/arts/cadre/m4c/rdfef/" TargetMode="External"/><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m4c@warwick.ac.uk"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hyperlink" Target="https://warwick.ac.uk/services/finance/finregproc/finregs1516faqs/" TargetMode="External"/><Relationship Id="rId3" Type="http://schemas.openxmlformats.org/officeDocument/2006/relationships/hyperlink" Target="https://uniofnottm.sharepoint.com/sites/M4CVPP" TargetMode="External"/><Relationship Id="rId7" Type="http://schemas.openxmlformats.org/officeDocument/2006/relationships/hyperlink" Target="https://warwick.ac.uk/services/peopleteam/internal/payroll/expenses/fp16aphd.xlsx" TargetMode="External"/><Relationship Id="rId2" Type="http://schemas.openxmlformats.org/officeDocument/2006/relationships/hyperlink" Target="https://eu2.concursolutions.com/home" TargetMode="External"/><Relationship Id="rId1" Type="http://schemas.openxmlformats.org/officeDocument/2006/relationships/slideLayout" Target="../slideLayouts/slideLayout3.xml"/><Relationship Id="rId6" Type="http://schemas.openxmlformats.org/officeDocument/2006/relationships/hyperlink" Target="https://warwick.ac.uk/services/peopleteam/internal/payroll/expenses/fp16aphd.pdf" TargetMode="External"/><Relationship Id="rId5" Type="http://schemas.openxmlformats.org/officeDocument/2006/relationships/hyperlink" Target="https://warwick.ac.uk/fac/arts/cadre/m4c/" TargetMode="External"/><Relationship Id="rId4" Type="http://schemas.openxmlformats.org/officeDocument/2006/relationships/hyperlink" Target="https://warwick.ac.uk/fac/arts/cadre/" TargetMode="External"/><Relationship Id="rId9" Type="http://schemas.openxmlformats.org/officeDocument/2006/relationships/hyperlink" Target="https://warwick.ac.uk/services/healthsafetywellbeing/guidance/travel_health/travelhub"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uniofnottm.sharepoint.com/sites/M4CVPP/SitePages/Additional-Funding.aspx" TargetMode="External"/><Relationship Id="rId2" Type="http://schemas.openxmlformats.org/officeDocument/2006/relationships/hyperlink" Target="https://warwick.ac.uk/services/legalandcomplianceservices/insurance/keypolicies/traveloverseas/" TargetMode="Externa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323528" y="5229200"/>
            <a:ext cx="8280920" cy="792088"/>
          </a:xfrm>
        </p:spPr>
        <p:txBody>
          <a:bodyPr/>
          <a:lstStyle/>
          <a:p>
            <a:pPr algn="ctr"/>
            <a:r>
              <a:rPr lang="en-GB" altLang="en-US" sz="2400">
                <a:latin typeface="Aptos" panose="020B0004020202020204" pitchFamily="34" charset="0"/>
              </a:rPr>
              <a:t>RDF/EF Information Session – M4C Warwick</a:t>
            </a:r>
          </a:p>
        </p:txBody>
      </p:sp>
      <p:sp>
        <p:nvSpPr>
          <p:cNvPr id="4099" name="Subtitle 2"/>
          <p:cNvSpPr>
            <a:spLocks noGrp="1"/>
          </p:cNvSpPr>
          <p:nvPr>
            <p:ph type="subTitle" idx="1"/>
          </p:nvPr>
        </p:nvSpPr>
        <p:spPr>
          <a:xfrm>
            <a:off x="179512" y="5921896"/>
            <a:ext cx="8208912" cy="936104"/>
          </a:xfrm>
        </p:spPr>
        <p:txBody>
          <a:bodyPr/>
          <a:lstStyle/>
          <a:p>
            <a:pPr algn="ctr"/>
            <a:r>
              <a:rPr lang="en-GB" altLang="en-US" sz="2000">
                <a:latin typeface="Aptos" panose="020B0004020202020204" pitchFamily="34" charset="0"/>
              </a:rPr>
              <a:t>Friday 11</a:t>
            </a:r>
            <a:r>
              <a:rPr lang="en-GB" altLang="en-US" sz="2000" baseline="30000">
                <a:latin typeface="Aptos" panose="020B0004020202020204" pitchFamily="34" charset="0"/>
              </a:rPr>
              <a:t>th</a:t>
            </a:r>
            <a:r>
              <a:rPr lang="en-GB" altLang="en-US" sz="2000">
                <a:latin typeface="Aptos" panose="020B0004020202020204" pitchFamily="34" charset="0"/>
              </a:rPr>
              <a:t> April 2025</a:t>
            </a:r>
          </a:p>
        </p:txBody>
      </p:sp>
      <p:pic>
        <p:nvPicPr>
          <p:cNvPr id="3" name="Picture 2">
            <a:extLst>
              <a:ext uri="{FF2B5EF4-FFF2-40B4-BE49-F238E27FC236}">
                <a16:creationId xmlns:a16="http://schemas.microsoft.com/office/drawing/2014/main" id="{8DB49833-E148-788E-7B34-13DC854767EE}"/>
              </a:ext>
            </a:extLst>
          </p:cNvPr>
          <p:cNvPicPr>
            <a:picLocks noChangeAspect="1"/>
          </p:cNvPicPr>
          <p:nvPr/>
        </p:nvPicPr>
        <p:blipFill>
          <a:blip r:embed="rId2"/>
          <a:stretch>
            <a:fillRect/>
          </a:stretch>
        </p:blipFill>
        <p:spPr>
          <a:xfrm>
            <a:off x="0" y="4611448"/>
            <a:ext cx="2769421" cy="79208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818C2-2A68-AA2D-4E82-5D7E54D12863}"/>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DE91C391-BCBF-84E6-D0DF-0E95BEC39EBA}"/>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03FFF058-27EE-5366-17AC-F3D38A3CBC5F}"/>
              </a:ext>
            </a:extLst>
          </p:cNvPr>
          <p:cNvSpPr txBox="1">
            <a:spLocks/>
          </p:cNvSpPr>
          <p:nvPr/>
        </p:nvSpPr>
        <p:spPr bwMode="auto">
          <a:xfrm>
            <a:off x="782627" y="1114400"/>
            <a:ext cx="7772400" cy="43204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endParaRPr lang="en-GB" sz="2000" dirty="0">
              <a:solidFill>
                <a:srgbClr val="434344"/>
              </a:solidFill>
              <a:latin typeface="Aptos" panose="020B0004020202020204" pitchFamily="34" charset="0"/>
              <a:cs typeface="Arial" panose="020B0604020202020204" pitchFamily="34" charset="0"/>
            </a:endParaRPr>
          </a:p>
          <a:p>
            <a:pPr>
              <a:buNone/>
            </a:pPr>
            <a:r>
              <a:rPr lang="en-GB" sz="2000" dirty="0">
                <a:latin typeface="Aptos" panose="020B0004020202020204" pitchFamily="34" charset="0"/>
                <a:ea typeface="Aptos" panose="020B0004020202020204" pitchFamily="34" charset="0"/>
                <a:cs typeface="Aptos" panose="020B0004020202020204" pitchFamily="34" charset="0"/>
              </a:rPr>
              <a:t>T</a:t>
            </a:r>
            <a:r>
              <a:rPr lang="en-GB" sz="2000" dirty="0">
                <a:effectLst/>
                <a:latin typeface="Aptos" panose="020B0004020202020204" pitchFamily="34" charset="0"/>
                <a:ea typeface="Aptos" panose="020B0004020202020204" pitchFamily="34" charset="0"/>
                <a:cs typeface="Aptos" panose="020B0004020202020204" pitchFamily="34" charset="0"/>
              </a:rPr>
              <a:t>ravel insurance – </a:t>
            </a:r>
            <a:r>
              <a:rPr lang="en-GB" sz="2000" dirty="0">
                <a:latin typeface="Aptos" panose="020B0004020202020204" pitchFamily="34" charset="0"/>
                <a:ea typeface="Aptos" panose="020B0004020202020204" pitchFamily="34" charset="0"/>
                <a:cs typeface="Aptos" panose="020B0004020202020204" pitchFamily="34" charset="0"/>
              </a:rPr>
              <a:t>Enrolled PGRs are covered by the University Travel</a:t>
            </a:r>
          </a:p>
          <a:p>
            <a:pPr>
              <a:buNone/>
            </a:pPr>
            <a:r>
              <a:rPr lang="en-GB" sz="2000" dirty="0">
                <a:latin typeface="Aptos" panose="020B0004020202020204" pitchFamily="34" charset="0"/>
                <a:ea typeface="Aptos" panose="020B0004020202020204" pitchFamily="34" charset="0"/>
                <a:cs typeface="Aptos" panose="020B0004020202020204" pitchFamily="34" charset="0"/>
              </a:rPr>
              <a:t>Insurance policy</a:t>
            </a:r>
          </a:p>
          <a:p>
            <a:pPr>
              <a:buNone/>
            </a:pPr>
            <a:endParaRPr lang="en-GB" sz="20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2000" u="sng" dirty="0">
                <a:effectLst/>
                <a:latin typeface="Aptos" panose="020B0004020202020204" pitchFamily="34" charset="0"/>
                <a:ea typeface="Aptos" panose="020B0004020202020204" pitchFamily="34" charset="0"/>
                <a:cs typeface="Aptos" panose="020B0004020202020204" pitchFamily="34" charset="0"/>
                <a:hlinkClick r:id="rId3">
                  <a:extLst>
                    <a:ext uri="{A12FA001-AC4F-418D-AE19-62706E023703}">
                      <ahyp:hlinkClr xmlns:ahyp="http://schemas.microsoft.com/office/drawing/2018/hyperlinkcolor" val="tx"/>
                    </a:ext>
                  </a:extLst>
                </a:hlinkClick>
              </a:rPr>
              <a:t>https://warwick.ac.uk/services/legalandcomplianceservices/insurance/keypolicies/traveloverseas/</a:t>
            </a:r>
            <a:endParaRPr lang="en-GB" sz="20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2000" dirty="0">
                <a:effectLst/>
                <a:latin typeface="Aptos" panose="020B0004020202020204" pitchFamily="34" charset="0"/>
                <a:ea typeface="Aptos" panose="020B0004020202020204" pitchFamily="34" charset="0"/>
                <a:cs typeface="Aptos" panose="020B0004020202020204" pitchFamily="34" charset="0"/>
              </a:rPr>
              <a:t> </a:t>
            </a:r>
          </a:p>
          <a:p>
            <a:pPr marL="0" indent="0">
              <a:buNone/>
            </a:pPr>
            <a:r>
              <a:rPr lang="en-GB" sz="2000" dirty="0">
                <a:latin typeface="Aptos" panose="020B0004020202020204" pitchFamily="34" charset="0"/>
                <a:ea typeface="Aptos" panose="020B0004020202020204" pitchFamily="34" charset="0"/>
                <a:cs typeface="Aptos" panose="020B0004020202020204" pitchFamily="34" charset="0"/>
              </a:rPr>
              <a:t>R</a:t>
            </a:r>
            <a:r>
              <a:rPr lang="en-GB" sz="2000" dirty="0">
                <a:effectLst/>
                <a:latin typeface="Aptos" panose="020B0004020202020204" pitchFamily="34" charset="0"/>
                <a:ea typeface="Aptos" panose="020B0004020202020204" pitchFamily="34" charset="0"/>
                <a:cs typeface="Aptos" panose="020B0004020202020204" pitchFamily="34" charset="0"/>
              </a:rPr>
              <a:t>isk assessment – for overseas travel a risk assessment is required (liaise with your department)</a:t>
            </a:r>
          </a:p>
          <a:p>
            <a:pPr marL="0" indent="0">
              <a:buNone/>
            </a:pPr>
            <a:r>
              <a:rPr lang="en-GB" sz="2000" dirty="0">
                <a:effectLst/>
                <a:latin typeface="Aptos" panose="020B0004020202020204" pitchFamily="34" charset="0"/>
                <a:ea typeface="Aptos" panose="020B0004020202020204" pitchFamily="34" charset="0"/>
                <a:cs typeface="Aptos" panose="020B0004020202020204" pitchFamily="34" charset="0"/>
              </a:rPr>
              <a:t> </a:t>
            </a:r>
            <a:r>
              <a:rPr lang="en-GB" sz="2000" u="sng" dirty="0">
                <a:effectLst/>
                <a:latin typeface="Aptos" panose="020B0004020202020204" pitchFamily="34" charset="0"/>
                <a:ea typeface="Aptos" panose="020B0004020202020204" pitchFamily="34" charset="0"/>
                <a:cs typeface="Aptos" panose="020B0004020202020204" pitchFamily="34" charset="0"/>
                <a:hlinkClick r:id="rId4">
                  <a:extLst>
                    <a:ext uri="{A12FA001-AC4F-418D-AE19-62706E023703}">
                      <ahyp:hlinkClr xmlns:ahyp="http://schemas.microsoft.com/office/drawing/2018/hyperlinkcolor" val="tx"/>
                    </a:ext>
                  </a:extLst>
                </a:hlinkClick>
              </a:rPr>
              <a:t>https://warwick.ac.uk/services/healthsafetywellbeing/guidance/travel_health/travelhub</a:t>
            </a:r>
            <a:endParaRPr lang="en-GB" sz="2000" dirty="0">
              <a:effectLst/>
              <a:latin typeface="Aptos" panose="020B0004020202020204" pitchFamily="34" charset="0"/>
              <a:ea typeface="Aptos" panose="020B0004020202020204" pitchFamily="34" charset="0"/>
              <a:cs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cs typeface="Arial" panose="020B0604020202020204" pitchFamily="34" charset="0"/>
            </a:endParaRPr>
          </a:p>
          <a:p>
            <a:pPr algn="just">
              <a:buFont typeface="Arial" panose="020B0604020202020204" pitchFamily="34" charset="0"/>
              <a:buChar char="•"/>
            </a:pPr>
            <a:endParaRPr lang="en-GB" sz="2000" b="1" dirty="0">
              <a:solidFill>
                <a:srgbClr val="434344"/>
              </a:solidFill>
              <a:cs typeface="Arial" panose="020B0604020202020204" pitchFamily="34" charset="0"/>
            </a:endParaRPr>
          </a:p>
          <a:p>
            <a:pPr marL="0" indent="0" algn="just">
              <a:buNone/>
            </a:pPr>
            <a:endParaRPr lang="en-GB" sz="2000" b="0" i="0" dirty="0">
              <a:solidFill>
                <a:srgbClr val="434344"/>
              </a:solidFill>
              <a:effectLst/>
              <a:cs typeface="Arial" panose="020B0604020202020204" pitchFamily="34" charset="0"/>
            </a:endParaRPr>
          </a:p>
          <a:p>
            <a:pPr marL="0" indent="0" algn="l">
              <a:buNone/>
            </a:pPr>
            <a:endParaRPr lang="en-GB" sz="2000" kern="1200" dirty="0">
              <a:ea typeface="Calibri" panose="020F0502020204030204" pitchFamily="34" charset="0"/>
              <a:cs typeface="Arial" panose="020B0604020202020204" pitchFamily="34" charset="0"/>
            </a:endParaRPr>
          </a:p>
          <a:p>
            <a:endParaRPr lang="en-GB" sz="2000" kern="0" dirty="0">
              <a:cs typeface="Arial" panose="020B0604020202020204" pitchFamily="34" charset="0"/>
            </a:endParaRPr>
          </a:p>
        </p:txBody>
      </p:sp>
      <p:sp>
        <p:nvSpPr>
          <p:cNvPr id="2" name="TextBox 1">
            <a:extLst>
              <a:ext uri="{FF2B5EF4-FFF2-40B4-BE49-F238E27FC236}">
                <a16:creationId xmlns:a16="http://schemas.microsoft.com/office/drawing/2014/main" id="{B1665E88-0445-CF16-AADE-95F8A8A988C3}"/>
              </a:ext>
            </a:extLst>
          </p:cNvPr>
          <p:cNvSpPr txBox="1"/>
          <p:nvPr/>
        </p:nvSpPr>
        <p:spPr>
          <a:xfrm>
            <a:off x="456703" y="418121"/>
            <a:ext cx="7772400" cy="584775"/>
          </a:xfrm>
          <a:prstGeom prst="rect">
            <a:avLst/>
          </a:prstGeom>
          <a:noFill/>
        </p:spPr>
        <p:txBody>
          <a:bodyPr wrap="square" rtlCol="0">
            <a:spAutoFit/>
          </a:bodyPr>
          <a:lstStyle/>
          <a:p>
            <a:pPr algn="ctr"/>
            <a:r>
              <a:rPr lang="en-GB" sz="3200" b="1">
                <a:latin typeface="Aptos" panose="020B0004020202020204" pitchFamily="34" charset="0"/>
              </a:rPr>
              <a:t>RDF and EF</a:t>
            </a:r>
          </a:p>
        </p:txBody>
      </p:sp>
    </p:spTree>
    <p:extLst>
      <p:ext uri="{BB962C8B-B14F-4D97-AF65-F5344CB8AC3E}">
        <p14:creationId xmlns:p14="http://schemas.microsoft.com/office/powerpoint/2010/main" val="2994500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933697-701B-DEBD-B399-B14477C82023}"/>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85FE7346-CB63-1B3D-EC47-9900E2BF6E79}"/>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98CFC93A-2C86-A457-7872-5CBC375656B9}"/>
              </a:ext>
            </a:extLst>
          </p:cNvPr>
          <p:cNvSpPr txBox="1">
            <a:spLocks/>
          </p:cNvSpPr>
          <p:nvPr/>
        </p:nvSpPr>
        <p:spPr bwMode="auto">
          <a:xfrm>
            <a:off x="782627" y="1114400"/>
            <a:ext cx="7772400" cy="43204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endParaRPr lang="en-GB" sz="1600" dirty="0">
              <a:solidFill>
                <a:srgbClr val="434344"/>
              </a:solidFill>
              <a:latin typeface="Aptos" panose="020B0004020202020204" pitchFamily="34" charset="0"/>
              <a:cs typeface="Arial" panose="020B0604020202020204" pitchFamily="34" charset="0"/>
            </a:endParaRPr>
          </a:p>
          <a:p>
            <a:pPr marL="0" indent="0" algn="just">
              <a:buNone/>
            </a:pPr>
            <a:r>
              <a:rPr lang="en-GB" sz="1600" dirty="0">
                <a:latin typeface="Aptos" panose="020B0004020202020204" pitchFamily="34" charset="0"/>
                <a:cs typeface="Arial" panose="020B0604020202020204" pitchFamily="34" charset="0"/>
              </a:rPr>
              <a:t>International Students and Visas for visiting other countries</a:t>
            </a:r>
          </a:p>
          <a:p>
            <a:pPr algn="just">
              <a:buFont typeface="Arial" panose="020B0604020202020204" pitchFamily="34" charset="0"/>
              <a:buChar char="•"/>
            </a:pPr>
            <a:r>
              <a:rPr lang="en-GB" sz="1600" dirty="0">
                <a:latin typeface="Aptos" panose="020B0004020202020204" pitchFamily="34" charset="0"/>
                <a:cs typeface="Arial" panose="020B0604020202020204" pitchFamily="34" charset="0"/>
              </a:rPr>
              <a:t>From a Warwick and UKVI perspective, if you are visiting another country during your RDF/EF activity then please ensure you consult with the International Office to understand your monitoring requirements. </a:t>
            </a:r>
          </a:p>
          <a:p>
            <a:pPr algn="just">
              <a:buFont typeface="Arial" panose="020B0604020202020204" pitchFamily="34" charset="0"/>
              <a:buChar char="•"/>
            </a:pPr>
            <a:r>
              <a:rPr lang="en-GB" sz="1600" dirty="0">
                <a:latin typeface="Aptos" panose="020B0004020202020204" pitchFamily="34" charset="0"/>
                <a:cs typeface="Arial" panose="020B0604020202020204" pitchFamily="34" charset="0"/>
              </a:rPr>
              <a:t>Read the guidance around </a:t>
            </a:r>
            <a:r>
              <a:rPr lang="en-GB" sz="1600" dirty="0">
                <a:latin typeface="Aptos" panose="020B00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Change of Study Location </a:t>
            </a:r>
            <a:r>
              <a:rPr lang="en-GB" sz="1600" dirty="0">
                <a:latin typeface="Aptos" panose="020B0004020202020204" pitchFamily="34" charset="0"/>
                <a:cs typeface="Arial" panose="020B0604020202020204" pitchFamily="34" charset="0"/>
              </a:rPr>
              <a:t>to see if this applies to you. </a:t>
            </a:r>
          </a:p>
          <a:p>
            <a:pPr algn="just">
              <a:buFont typeface="Arial" panose="020B0604020202020204" pitchFamily="34" charset="0"/>
              <a:buChar char="•"/>
            </a:pPr>
            <a:r>
              <a:rPr lang="en-GB" sz="1600" dirty="0">
                <a:latin typeface="Aptos" panose="020B0004020202020204" pitchFamily="34" charset="0"/>
                <a:cs typeface="Arial" panose="020B0604020202020204" pitchFamily="34" charset="0"/>
              </a:rPr>
              <a:t>The Immigration and Visa Compliance team have some helpful advice on their pages regarding </a:t>
            </a:r>
            <a:r>
              <a:rPr lang="en-GB" sz="1600" dirty="0">
                <a:latin typeface="Aptos" panose="020B00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change of study location</a:t>
            </a:r>
            <a:r>
              <a:rPr lang="en-GB" sz="1600" dirty="0">
                <a:latin typeface="Aptos" panose="020B0004020202020204" pitchFamily="34" charset="0"/>
                <a:cs typeface="Arial" panose="020B0604020202020204" pitchFamily="34" charset="0"/>
              </a:rPr>
              <a:t>. Your department will be able to also support with this.</a:t>
            </a:r>
          </a:p>
          <a:p>
            <a:pPr algn="just">
              <a:buFont typeface="Arial" panose="020B0604020202020204" pitchFamily="34" charset="0"/>
              <a:buChar char="•"/>
            </a:pPr>
            <a:endParaRPr lang="en-GB" sz="1600" dirty="0">
              <a:latin typeface="Aptos" panose="020B0004020202020204" pitchFamily="34" charset="0"/>
              <a:cs typeface="Arial" panose="020B0604020202020204" pitchFamily="34" charset="0"/>
            </a:endParaRPr>
          </a:p>
          <a:p>
            <a:pPr algn="just">
              <a:buFont typeface="Arial" panose="020B0604020202020204" pitchFamily="34" charset="0"/>
              <a:buChar char="•"/>
            </a:pPr>
            <a:r>
              <a:rPr lang="en-GB" sz="1600" dirty="0">
                <a:latin typeface="Aptos" panose="020B0004020202020204" pitchFamily="34" charset="0"/>
                <a:cs typeface="Arial" panose="020B0604020202020204" pitchFamily="34" charset="0"/>
              </a:rPr>
              <a:t>Check government websites for the country you are visiting to understand your individual visa requirements.</a:t>
            </a:r>
          </a:p>
          <a:p>
            <a:pPr algn="just">
              <a:buFont typeface="Arial" panose="020B0604020202020204" pitchFamily="34" charset="0"/>
              <a:buChar char="•"/>
            </a:pPr>
            <a:endParaRPr lang="en-GB" sz="1600" dirty="0">
              <a:latin typeface="Aptos" panose="020B0004020202020204" pitchFamily="34" charset="0"/>
              <a:cs typeface="Arial" panose="020B0604020202020204" pitchFamily="34" charset="0"/>
            </a:endParaRPr>
          </a:p>
          <a:p>
            <a:pPr algn="just">
              <a:buFont typeface="Arial" panose="020B0604020202020204" pitchFamily="34" charset="0"/>
              <a:buChar char="•"/>
            </a:pPr>
            <a:r>
              <a:rPr lang="en-GB" sz="1600" dirty="0">
                <a:latin typeface="Aptos" panose="020B0004020202020204" pitchFamily="34" charset="0"/>
                <a:cs typeface="Arial" panose="020B0604020202020204" pitchFamily="34" charset="0"/>
              </a:rPr>
              <a:t>Give yourself plenty of time to allow for visa delays and extra processes to go through.</a:t>
            </a:r>
          </a:p>
          <a:p>
            <a:pPr marL="0" indent="0" algn="just">
              <a:buNone/>
            </a:pPr>
            <a:endParaRPr lang="en-GB" sz="2000" dirty="0">
              <a:solidFill>
                <a:srgbClr val="434344"/>
              </a:solidFill>
              <a:latin typeface="Aptos" panose="020B0004020202020204" pitchFamily="34" charset="0"/>
              <a:cs typeface="Arial" panose="020B0604020202020204" pitchFamily="34" charset="0"/>
            </a:endParaRPr>
          </a:p>
          <a:p>
            <a:pPr algn="just">
              <a:buFont typeface="Arial" panose="020B0604020202020204" pitchFamily="34" charset="0"/>
              <a:buChar char="•"/>
            </a:pPr>
            <a:endParaRPr lang="en-GB" sz="2000" b="1" dirty="0">
              <a:solidFill>
                <a:srgbClr val="434344"/>
              </a:solidFill>
              <a:cs typeface="Arial" panose="020B0604020202020204" pitchFamily="34" charset="0"/>
            </a:endParaRPr>
          </a:p>
          <a:p>
            <a:pPr marL="0" indent="0" algn="just">
              <a:buNone/>
            </a:pPr>
            <a:endParaRPr lang="en-GB" sz="2000" b="0" i="0" dirty="0">
              <a:solidFill>
                <a:srgbClr val="434344"/>
              </a:solidFill>
              <a:effectLst/>
              <a:cs typeface="Arial" panose="020B0604020202020204" pitchFamily="34" charset="0"/>
            </a:endParaRPr>
          </a:p>
          <a:p>
            <a:pPr marL="0" indent="0" algn="l">
              <a:buNone/>
            </a:pPr>
            <a:endParaRPr lang="en-GB" sz="2000" kern="1200" dirty="0">
              <a:ea typeface="Calibri" panose="020F0502020204030204" pitchFamily="34" charset="0"/>
              <a:cs typeface="Arial" panose="020B0604020202020204" pitchFamily="34" charset="0"/>
            </a:endParaRPr>
          </a:p>
          <a:p>
            <a:endParaRPr lang="en-GB" sz="2000" kern="0" dirty="0">
              <a:cs typeface="Arial" panose="020B0604020202020204" pitchFamily="34" charset="0"/>
            </a:endParaRPr>
          </a:p>
        </p:txBody>
      </p:sp>
      <p:sp>
        <p:nvSpPr>
          <p:cNvPr id="2" name="TextBox 1">
            <a:extLst>
              <a:ext uri="{FF2B5EF4-FFF2-40B4-BE49-F238E27FC236}">
                <a16:creationId xmlns:a16="http://schemas.microsoft.com/office/drawing/2014/main" id="{5BA9D0B7-781F-3CF8-1CAB-E81A2DA21DD1}"/>
              </a:ext>
            </a:extLst>
          </p:cNvPr>
          <p:cNvSpPr txBox="1"/>
          <p:nvPr/>
        </p:nvSpPr>
        <p:spPr>
          <a:xfrm>
            <a:off x="456703" y="418121"/>
            <a:ext cx="7772400" cy="584775"/>
          </a:xfrm>
          <a:prstGeom prst="rect">
            <a:avLst/>
          </a:prstGeom>
          <a:noFill/>
        </p:spPr>
        <p:txBody>
          <a:bodyPr wrap="square" rtlCol="0">
            <a:spAutoFit/>
          </a:bodyPr>
          <a:lstStyle/>
          <a:p>
            <a:pPr algn="ctr"/>
            <a:r>
              <a:rPr lang="en-GB" sz="3200" b="1">
                <a:latin typeface="Aptos" panose="020B0004020202020204" pitchFamily="34" charset="0"/>
              </a:rPr>
              <a:t>RDF and EF</a:t>
            </a:r>
          </a:p>
        </p:txBody>
      </p:sp>
    </p:spTree>
    <p:extLst>
      <p:ext uri="{BB962C8B-B14F-4D97-AF65-F5344CB8AC3E}">
        <p14:creationId xmlns:p14="http://schemas.microsoft.com/office/powerpoint/2010/main" val="397617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DA9BF-F863-279E-75A2-627AD6B965B8}"/>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51693642-1B17-D9A9-A194-B4FE84FA045F}"/>
              </a:ext>
            </a:extLst>
          </p:cNvPr>
          <p:cNvSpPr>
            <a:spLocks noGrp="1"/>
          </p:cNvSpPr>
          <p:nvPr>
            <p:ph type="ctrTitle"/>
          </p:nvPr>
        </p:nvSpPr>
        <p:spPr>
          <a:xfrm>
            <a:off x="333256" y="5608579"/>
            <a:ext cx="8280920" cy="792088"/>
          </a:xfrm>
        </p:spPr>
        <p:txBody>
          <a:bodyPr/>
          <a:lstStyle/>
          <a:p>
            <a:r>
              <a:rPr lang="en-GB" altLang="en-US" sz="2400">
                <a:latin typeface="Aptos" panose="020B0004020202020204" pitchFamily="34" charset="0"/>
              </a:rPr>
              <a:t>Cohort Development Fund</a:t>
            </a:r>
          </a:p>
        </p:txBody>
      </p:sp>
      <p:pic>
        <p:nvPicPr>
          <p:cNvPr id="2" name="Picture 1">
            <a:extLst>
              <a:ext uri="{FF2B5EF4-FFF2-40B4-BE49-F238E27FC236}">
                <a16:creationId xmlns:a16="http://schemas.microsoft.com/office/drawing/2014/main" id="{8648F0C3-2A03-80B8-1AD3-9F0DCCB5F4E0}"/>
              </a:ext>
            </a:extLst>
          </p:cNvPr>
          <p:cNvPicPr>
            <a:picLocks noChangeAspect="1"/>
          </p:cNvPicPr>
          <p:nvPr/>
        </p:nvPicPr>
        <p:blipFill>
          <a:blip r:embed="rId2"/>
          <a:stretch>
            <a:fillRect/>
          </a:stretch>
        </p:blipFill>
        <p:spPr>
          <a:xfrm>
            <a:off x="0" y="4660848"/>
            <a:ext cx="2769421" cy="792089"/>
          </a:xfrm>
          <a:prstGeom prst="rect">
            <a:avLst/>
          </a:prstGeom>
        </p:spPr>
      </p:pic>
    </p:spTree>
    <p:extLst>
      <p:ext uri="{BB962C8B-B14F-4D97-AF65-F5344CB8AC3E}">
        <p14:creationId xmlns:p14="http://schemas.microsoft.com/office/powerpoint/2010/main" val="1085660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3C802-38A7-623B-737C-BFDF33CBB4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9D092F-304E-EED6-03BB-2C045405A2DD}"/>
              </a:ext>
            </a:extLst>
          </p:cNvPr>
          <p:cNvSpPr>
            <a:spLocks noGrp="1"/>
          </p:cNvSpPr>
          <p:nvPr>
            <p:ph type="title"/>
          </p:nvPr>
        </p:nvSpPr>
        <p:spPr>
          <a:xfrm>
            <a:off x="685800" y="191415"/>
            <a:ext cx="7772400" cy="922985"/>
          </a:xfrm>
        </p:spPr>
        <p:txBody>
          <a:bodyPr/>
          <a:lstStyle/>
          <a:p>
            <a:pPr algn="ctr"/>
            <a:br>
              <a:rPr lang="en-GB" sz="3600">
                <a:latin typeface="Aptos" panose="020B0004020202020204" pitchFamily="34" charset="0"/>
              </a:rPr>
            </a:br>
            <a:r>
              <a:rPr lang="en-GB" sz="3600">
                <a:latin typeface="Aptos" panose="020B0004020202020204" pitchFamily="34" charset="0"/>
              </a:rPr>
              <a:t>Cohort Development Fund</a:t>
            </a:r>
            <a:br>
              <a:rPr lang="en-GB" sz="3600">
                <a:latin typeface="Aptos" panose="020B0004020202020204" pitchFamily="34" charset="0"/>
              </a:rPr>
            </a:br>
            <a:endParaRPr lang="en-GB" sz="3600">
              <a:latin typeface="Aptos" panose="020B0004020202020204" pitchFamily="34" charset="0"/>
            </a:endParaRPr>
          </a:p>
        </p:txBody>
      </p:sp>
      <p:sp>
        <p:nvSpPr>
          <p:cNvPr id="5" name="Subtitle 4">
            <a:extLst>
              <a:ext uri="{FF2B5EF4-FFF2-40B4-BE49-F238E27FC236}">
                <a16:creationId xmlns:a16="http://schemas.microsoft.com/office/drawing/2014/main" id="{8E209C98-E21E-154B-5C13-985578982649}"/>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278B3125-B5C0-F57C-1F1F-570F065A0B53}"/>
              </a:ext>
            </a:extLst>
          </p:cNvPr>
          <p:cNvSpPr txBox="1">
            <a:spLocks/>
          </p:cNvSpPr>
          <p:nvPr/>
        </p:nvSpPr>
        <p:spPr bwMode="auto">
          <a:xfrm>
            <a:off x="477437" y="1158843"/>
            <a:ext cx="7772400" cy="44452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just">
              <a:buFont typeface="Arial" panose="020B0604020202020204" pitchFamily="34" charset="0"/>
              <a:buChar char="•"/>
            </a:pPr>
            <a:r>
              <a:rPr lang="en-GB" sz="1800">
                <a:solidFill>
                  <a:srgbClr val="434344"/>
                </a:solidFill>
                <a:latin typeface="Aptos" panose="020B0004020202020204" pitchFamily="34" charset="0"/>
              </a:rPr>
              <a:t>Supports students to design and facilitate research development activities and training opportunities – student-led.</a:t>
            </a:r>
          </a:p>
          <a:p>
            <a:pPr algn="just">
              <a:buFont typeface="Arial" panose="020B0604020202020204" pitchFamily="34" charset="0"/>
              <a:buChar char="•"/>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VPP - </a:t>
            </a:r>
            <a:r>
              <a:rPr lang="en-GB" sz="1800">
                <a:latin typeface="Aptos" panose="020B0004020202020204" pitchFamily="34" charset="0"/>
                <a:hlinkClick r:id="rId3"/>
              </a:rPr>
              <a:t>News &amp; Events</a:t>
            </a:r>
            <a:endParaRPr lang="en-GB" sz="1800">
              <a:solidFill>
                <a:srgbClr val="434344"/>
              </a:solidFill>
              <a:latin typeface="Aptos" panose="020B0004020202020204" pitchFamily="34" charset="0"/>
            </a:endParaRPr>
          </a:p>
          <a:p>
            <a:pPr algn="just">
              <a:buFont typeface="Arial" panose="020B0604020202020204" pitchFamily="34" charset="0"/>
              <a:buChar char="•"/>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This is something you would talk to M4C Nottingham directly about.</a:t>
            </a:r>
          </a:p>
          <a:p>
            <a:pPr algn="just">
              <a:buFont typeface="Arial" panose="020B0604020202020204" pitchFamily="34" charset="0"/>
              <a:buChar char="•"/>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Use your contacts, come up with your proposal and submit to M4C.</a:t>
            </a:r>
          </a:p>
          <a:p>
            <a:pPr algn="just">
              <a:buFont typeface="Arial" panose="020B0604020202020204" pitchFamily="34" charset="0"/>
              <a:buChar char="•"/>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Once approved, M4C Warwick team are happy to support with any internal logistics/questions that you may need help with.</a:t>
            </a:r>
          </a:p>
          <a:p>
            <a:pPr marL="0" indent="0" algn="just">
              <a:buNone/>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We have successful CDFs gone through so we can signpost to other PGRs for advice.</a:t>
            </a: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r>
              <a:rPr lang="en-GB" sz="2000">
                <a:solidFill>
                  <a:srgbClr val="434344"/>
                </a:solidFill>
                <a:latin typeface="Aptos" panose="020B0004020202020204" pitchFamily="34" charset="0"/>
              </a:rPr>
              <a:t>  </a:t>
            </a:r>
          </a:p>
          <a:p>
            <a:pPr algn="just">
              <a:buFont typeface="Arial" panose="020B0604020202020204" pitchFamily="34" charset="0"/>
              <a:buChar char="•"/>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710126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A9BEA-2FE2-0792-A05D-A3A9B34321C6}"/>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079FC4FB-DB27-D453-D236-2B393402F74E}"/>
              </a:ext>
            </a:extLst>
          </p:cNvPr>
          <p:cNvSpPr>
            <a:spLocks noGrp="1"/>
          </p:cNvSpPr>
          <p:nvPr>
            <p:ph type="ctrTitle"/>
          </p:nvPr>
        </p:nvSpPr>
        <p:spPr>
          <a:xfrm>
            <a:off x="342983" y="5540485"/>
            <a:ext cx="8280920" cy="792088"/>
          </a:xfrm>
        </p:spPr>
        <p:txBody>
          <a:bodyPr/>
          <a:lstStyle/>
          <a:p>
            <a:r>
              <a:rPr lang="en-GB" altLang="en-US" sz="2400">
                <a:latin typeface="Aptos" panose="020B0004020202020204" pitchFamily="34" charset="0"/>
              </a:rPr>
              <a:t>Example Activities</a:t>
            </a:r>
          </a:p>
        </p:txBody>
      </p:sp>
      <p:pic>
        <p:nvPicPr>
          <p:cNvPr id="2" name="Picture 1">
            <a:extLst>
              <a:ext uri="{FF2B5EF4-FFF2-40B4-BE49-F238E27FC236}">
                <a16:creationId xmlns:a16="http://schemas.microsoft.com/office/drawing/2014/main" id="{13FEDF43-D3F5-9B06-CAFE-899E5341BFF7}"/>
              </a:ext>
            </a:extLst>
          </p:cNvPr>
          <p:cNvPicPr>
            <a:picLocks noChangeAspect="1"/>
          </p:cNvPicPr>
          <p:nvPr/>
        </p:nvPicPr>
        <p:blipFill>
          <a:blip r:embed="rId2"/>
          <a:stretch>
            <a:fillRect/>
          </a:stretch>
        </p:blipFill>
        <p:spPr>
          <a:xfrm>
            <a:off x="0" y="4748396"/>
            <a:ext cx="2769421" cy="792089"/>
          </a:xfrm>
          <a:prstGeom prst="rect">
            <a:avLst/>
          </a:prstGeom>
        </p:spPr>
      </p:pic>
    </p:spTree>
    <p:extLst>
      <p:ext uri="{BB962C8B-B14F-4D97-AF65-F5344CB8AC3E}">
        <p14:creationId xmlns:p14="http://schemas.microsoft.com/office/powerpoint/2010/main" val="359177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4B1E0-4C45-4612-5BF7-FDCAC70D23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59189C-46A6-1E5F-9A11-47940AA182A4}"/>
              </a:ext>
            </a:extLst>
          </p:cNvPr>
          <p:cNvSpPr>
            <a:spLocks noGrp="1"/>
          </p:cNvSpPr>
          <p:nvPr>
            <p:ph type="title"/>
          </p:nvPr>
        </p:nvSpPr>
        <p:spPr>
          <a:xfrm>
            <a:off x="685800" y="548679"/>
            <a:ext cx="7772400" cy="922985"/>
          </a:xfrm>
        </p:spPr>
        <p:txBody>
          <a:bodyPr/>
          <a:lstStyle/>
          <a:p>
            <a:pPr algn="ctr"/>
            <a:br>
              <a:rPr lang="en-GB" sz="3200">
                <a:latin typeface="Arial" panose="020B0604020202020204" pitchFamily="34" charset="0"/>
                <a:cs typeface="Arial" panose="020B0604020202020204" pitchFamily="34" charset="0"/>
              </a:rPr>
            </a:br>
            <a:r>
              <a:rPr lang="en-GB" sz="3200">
                <a:latin typeface="Aptos" panose="020B0004020202020204" pitchFamily="34" charset="0"/>
                <a:cs typeface="Arial" panose="020B0604020202020204" pitchFamily="34" charset="0"/>
              </a:rPr>
              <a:t>Example Activities</a:t>
            </a:r>
            <a:br>
              <a:rPr lang="en-GB" sz="3200">
                <a:latin typeface="Arial" panose="020B0604020202020204" pitchFamily="34" charset="0"/>
                <a:cs typeface="Arial" panose="020B0604020202020204" pitchFamily="34" charset="0"/>
              </a:rPr>
            </a:br>
            <a:endParaRPr lang="en-GB" sz="32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FABB1971-A228-9D18-98C4-BE96D7A33D78}"/>
              </a:ext>
            </a:extLst>
          </p:cNvPr>
          <p:cNvSpPr txBox="1"/>
          <p:nvPr/>
        </p:nvSpPr>
        <p:spPr>
          <a:xfrm>
            <a:off x="282102" y="1712068"/>
            <a:ext cx="8356060" cy="3046988"/>
          </a:xfrm>
          <a:prstGeom prst="rect">
            <a:avLst/>
          </a:prstGeom>
          <a:noFill/>
        </p:spPr>
        <p:txBody>
          <a:bodyPr wrap="square" rtlCol="0">
            <a:spAutoFit/>
          </a:bodyPr>
          <a:lstStyle/>
          <a:p>
            <a:r>
              <a:rPr lang="en-GB">
                <a:latin typeface="Aptos" panose="020B0004020202020204" pitchFamily="34" charset="0"/>
              </a:rPr>
              <a:t>EF – professional development, placement funding, activities with an external organisation e.g. conferences, training courses</a:t>
            </a:r>
          </a:p>
          <a:p>
            <a:endParaRPr lang="en-GB">
              <a:latin typeface="Aptos" panose="020B0004020202020204" pitchFamily="34" charset="0"/>
            </a:endParaRPr>
          </a:p>
          <a:p>
            <a:r>
              <a:rPr lang="en-GB">
                <a:latin typeface="Aptos" panose="020B0004020202020204" pitchFamily="34" charset="0"/>
              </a:rPr>
              <a:t>RDF – research related costs e.g. field trip costs, archive/collection visits. </a:t>
            </a:r>
          </a:p>
          <a:p>
            <a:endParaRPr lang="en-GB"/>
          </a:p>
          <a:p>
            <a:endParaRPr lang="en-GB"/>
          </a:p>
        </p:txBody>
      </p:sp>
    </p:spTree>
    <p:extLst>
      <p:ext uri="{BB962C8B-B14F-4D97-AF65-F5344CB8AC3E}">
        <p14:creationId xmlns:p14="http://schemas.microsoft.com/office/powerpoint/2010/main" val="28111935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FA1C2-E948-B407-6879-65F401D966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32EE44-8340-271F-1E0F-45F2732AA897}"/>
              </a:ext>
            </a:extLst>
          </p:cNvPr>
          <p:cNvSpPr>
            <a:spLocks noGrp="1"/>
          </p:cNvSpPr>
          <p:nvPr>
            <p:ph type="title"/>
          </p:nvPr>
        </p:nvSpPr>
        <p:spPr>
          <a:xfrm>
            <a:off x="685800" y="548679"/>
            <a:ext cx="7772400" cy="922985"/>
          </a:xfrm>
        </p:spPr>
        <p:txBody>
          <a:bodyPr/>
          <a:lstStyle/>
          <a:p>
            <a:pPr algn="ctr"/>
            <a:br>
              <a:rPr lang="en-GB" sz="3200">
                <a:latin typeface="Arial" panose="020B0604020202020204" pitchFamily="34" charset="0"/>
                <a:cs typeface="Arial" panose="020B0604020202020204" pitchFamily="34" charset="0"/>
              </a:rPr>
            </a:br>
            <a:r>
              <a:rPr lang="en-GB" sz="3200">
                <a:latin typeface="Aptos" panose="020B0004020202020204" pitchFamily="34" charset="0"/>
                <a:cs typeface="Arial" panose="020B0604020202020204" pitchFamily="34" charset="0"/>
              </a:rPr>
              <a:t>Example Activities (RDF)</a:t>
            </a:r>
            <a:br>
              <a:rPr lang="en-GB" sz="3200">
                <a:latin typeface="Arial" panose="020B0604020202020204" pitchFamily="34" charset="0"/>
                <a:cs typeface="Arial" panose="020B0604020202020204" pitchFamily="34" charset="0"/>
              </a:rPr>
            </a:br>
            <a:endParaRPr lang="en-GB" sz="320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7BA43C8F-22AE-A50C-5DEE-74770A34B750}"/>
              </a:ext>
            </a:extLst>
          </p:cNvPr>
          <p:cNvGrpSpPr/>
          <p:nvPr/>
        </p:nvGrpSpPr>
        <p:grpSpPr>
          <a:xfrm>
            <a:off x="398834" y="1731522"/>
            <a:ext cx="8589524" cy="3059350"/>
            <a:chOff x="398834" y="1731522"/>
            <a:chExt cx="8589524" cy="3059350"/>
          </a:xfrm>
          <a:solidFill>
            <a:schemeClr val="accent1">
              <a:lumMod val="40000"/>
              <a:lumOff val="60000"/>
            </a:schemeClr>
          </a:solidFill>
        </p:grpSpPr>
        <p:sp>
          <p:nvSpPr>
            <p:cNvPr id="3" name="Rectangle: Rounded Corners 2">
              <a:extLst>
                <a:ext uri="{FF2B5EF4-FFF2-40B4-BE49-F238E27FC236}">
                  <a16:creationId xmlns:a16="http://schemas.microsoft.com/office/drawing/2014/main" id="{27BA05DD-3E99-F5D7-5C57-85EB2916F6DA}"/>
                </a:ext>
              </a:extLst>
            </p:cNvPr>
            <p:cNvSpPr/>
            <p:nvPr/>
          </p:nvSpPr>
          <p:spPr bwMode="auto">
            <a:xfrm>
              <a:off x="398834" y="1741251"/>
              <a:ext cx="1964987" cy="1361872"/>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ptos" panose="020B0004020202020204" pitchFamily="34" charset="0"/>
                </a:rPr>
                <a:t>Library Visits to Florence</a:t>
              </a:r>
            </a:p>
          </p:txBody>
        </p:sp>
        <p:sp>
          <p:nvSpPr>
            <p:cNvPr id="4" name="Rectangle: Rounded Corners 3">
              <a:extLst>
                <a:ext uri="{FF2B5EF4-FFF2-40B4-BE49-F238E27FC236}">
                  <a16:creationId xmlns:a16="http://schemas.microsoft.com/office/drawing/2014/main" id="{8EF13146-CE19-1A3B-E3AC-39F86CBE94B6}"/>
                </a:ext>
              </a:extLst>
            </p:cNvPr>
            <p:cNvSpPr/>
            <p:nvPr/>
          </p:nvSpPr>
          <p:spPr bwMode="auto">
            <a:xfrm>
              <a:off x="2607013" y="1731523"/>
              <a:ext cx="1964987" cy="1371600"/>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ptos" panose="020B0004020202020204" pitchFamily="34" charset="0"/>
                </a:rPr>
                <a:t>Library of the Society of Friends London</a:t>
              </a:r>
            </a:p>
          </p:txBody>
        </p:sp>
        <p:sp>
          <p:nvSpPr>
            <p:cNvPr id="5" name="Rectangle: Rounded Corners 4">
              <a:extLst>
                <a:ext uri="{FF2B5EF4-FFF2-40B4-BE49-F238E27FC236}">
                  <a16:creationId xmlns:a16="http://schemas.microsoft.com/office/drawing/2014/main" id="{D5E11A5A-5019-C003-1280-9037AC403F24}"/>
                </a:ext>
              </a:extLst>
            </p:cNvPr>
            <p:cNvSpPr/>
            <p:nvPr/>
          </p:nvSpPr>
          <p:spPr bwMode="auto">
            <a:xfrm>
              <a:off x="4815192" y="1731523"/>
              <a:ext cx="1964987" cy="1371600"/>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Royal Danish Library Copenhagen</a:t>
              </a:r>
              <a:endParaRPr kumimoji="0" lang="en-GB" sz="2000" b="0" i="0" u="none" strike="noStrike" cap="none" normalizeH="0" baseline="0">
                <a:ln>
                  <a:noFill/>
                </a:ln>
                <a:solidFill>
                  <a:schemeClr val="tx1"/>
                </a:solidFill>
                <a:effectLst/>
                <a:latin typeface="Aptos" panose="020B0004020202020204" pitchFamily="34" charset="0"/>
              </a:endParaRPr>
            </a:p>
          </p:txBody>
        </p:sp>
        <p:sp>
          <p:nvSpPr>
            <p:cNvPr id="7" name="Rectangle: Rounded Corners 6">
              <a:extLst>
                <a:ext uri="{FF2B5EF4-FFF2-40B4-BE49-F238E27FC236}">
                  <a16:creationId xmlns:a16="http://schemas.microsoft.com/office/drawing/2014/main" id="{72C830E3-735A-4CF6-F937-279C8D988328}"/>
                </a:ext>
              </a:extLst>
            </p:cNvPr>
            <p:cNvSpPr/>
            <p:nvPr/>
          </p:nvSpPr>
          <p:spPr bwMode="auto">
            <a:xfrm>
              <a:off x="7023371" y="1731522"/>
              <a:ext cx="1964987" cy="1371600"/>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National Library of Scotland Visit</a:t>
              </a:r>
              <a:endParaRPr kumimoji="0" lang="en-GB" sz="2000" b="0" i="0" u="none" strike="noStrike" cap="none" normalizeH="0" baseline="0">
                <a:ln>
                  <a:noFill/>
                </a:ln>
                <a:solidFill>
                  <a:schemeClr val="tx1"/>
                </a:solidFill>
                <a:effectLst/>
                <a:latin typeface="Aptos" panose="020B0004020202020204" pitchFamily="34" charset="0"/>
              </a:endParaRPr>
            </a:p>
          </p:txBody>
        </p:sp>
        <p:sp>
          <p:nvSpPr>
            <p:cNvPr id="8" name="Rectangle: Rounded Corners 7">
              <a:extLst>
                <a:ext uri="{FF2B5EF4-FFF2-40B4-BE49-F238E27FC236}">
                  <a16:creationId xmlns:a16="http://schemas.microsoft.com/office/drawing/2014/main" id="{7576AB09-4A69-1426-3949-4DA614B72B2F}"/>
                </a:ext>
              </a:extLst>
            </p:cNvPr>
            <p:cNvSpPr/>
            <p:nvPr/>
          </p:nvSpPr>
          <p:spPr bwMode="auto">
            <a:xfrm>
              <a:off x="398834" y="3429000"/>
              <a:ext cx="1964987" cy="1361872"/>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Borthwick Institute Visit</a:t>
              </a:r>
              <a:endParaRPr kumimoji="0" lang="en-GB" sz="2000" b="0" i="0" u="none" strike="noStrike" cap="none" normalizeH="0" baseline="0">
                <a:ln>
                  <a:noFill/>
                </a:ln>
                <a:solidFill>
                  <a:schemeClr val="tx1"/>
                </a:solidFill>
                <a:effectLst/>
                <a:latin typeface="Aptos" panose="020B0004020202020204" pitchFamily="34" charset="0"/>
              </a:endParaRPr>
            </a:p>
          </p:txBody>
        </p:sp>
        <p:sp>
          <p:nvSpPr>
            <p:cNvPr id="9" name="Rectangle: Rounded Corners 8">
              <a:extLst>
                <a:ext uri="{FF2B5EF4-FFF2-40B4-BE49-F238E27FC236}">
                  <a16:creationId xmlns:a16="http://schemas.microsoft.com/office/drawing/2014/main" id="{262EC59B-2C3D-5810-FBCC-502987FF0D28}"/>
                </a:ext>
              </a:extLst>
            </p:cNvPr>
            <p:cNvSpPr/>
            <p:nvPr/>
          </p:nvSpPr>
          <p:spPr bwMode="auto">
            <a:xfrm>
              <a:off x="2607012" y="3429000"/>
              <a:ext cx="1964987" cy="1361872"/>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CDA Partner Visits</a:t>
              </a:r>
              <a:endParaRPr kumimoji="0" lang="en-GB" sz="2000" b="0" i="0" u="none" strike="noStrike" cap="none" normalizeH="0" baseline="0">
                <a:ln>
                  <a:noFill/>
                </a:ln>
                <a:solidFill>
                  <a:schemeClr val="tx1"/>
                </a:solidFill>
                <a:effectLst/>
                <a:latin typeface="Aptos" panose="020B0004020202020204" pitchFamily="34" charset="0"/>
              </a:endParaRPr>
            </a:p>
          </p:txBody>
        </p:sp>
        <p:sp>
          <p:nvSpPr>
            <p:cNvPr id="10" name="Rectangle: Rounded Corners 9">
              <a:extLst>
                <a:ext uri="{FF2B5EF4-FFF2-40B4-BE49-F238E27FC236}">
                  <a16:creationId xmlns:a16="http://schemas.microsoft.com/office/drawing/2014/main" id="{3F04E1EA-2474-4DB3-2FD3-FB952F3872F0}"/>
                </a:ext>
              </a:extLst>
            </p:cNvPr>
            <p:cNvSpPr/>
            <p:nvPr/>
          </p:nvSpPr>
          <p:spPr bwMode="auto">
            <a:xfrm>
              <a:off x="4815192" y="3429000"/>
              <a:ext cx="1964987" cy="1361872"/>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Berlin German Language Course</a:t>
              </a:r>
              <a:endParaRPr kumimoji="0" lang="en-GB" sz="2000" b="0" i="0" u="none" strike="noStrike" cap="none" normalizeH="0" baseline="0">
                <a:ln>
                  <a:noFill/>
                </a:ln>
                <a:solidFill>
                  <a:schemeClr val="tx1"/>
                </a:solidFill>
                <a:effectLst/>
                <a:latin typeface="Aptos" panose="020B0004020202020204" pitchFamily="34" charset="0"/>
              </a:endParaRPr>
            </a:p>
          </p:txBody>
        </p:sp>
        <p:sp>
          <p:nvSpPr>
            <p:cNvPr id="11" name="Rectangle: Rounded Corners 10">
              <a:extLst>
                <a:ext uri="{FF2B5EF4-FFF2-40B4-BE49-F238E27FC236}">
                  <a16:creationId xmlns:a16="http://schemas.microsoft.com/office/drawing/2014/main" id="{B38DC43E-7CEC-0C2D-2EC4-B52536A3FE48}"/>
                </a:ext>
              </a:extLst>
            </p:cNvPr>
            <p:cNvSpPr/>
            <p:nvPr/>
          </p:nvSpPr>
          <p:spPr bwMode="auto">
            <a:xfrm>
              <a:off x="7023368" y="3429000"/>
              <a:ext cx="1964987" cy="1361872"/>
            </a:xfrm>
            <a:prstGeom prst="round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ptos" panose="020B0004020202020204" pitchFamily="34" charset="0"/>
                </a:rPr>
                <a:t>Trip to Indi</a:t>
              </a:r>
              <a:r>
                <a:rPr lang="en-GB" sz="2000">
                  <a:latin typeface="Aptos" panose="020B0004020202020204" pitchFamily="34" charset="0"/>
                </a:rPr>
                <a:t>a for Field Work</a:t>
              </a:r>
              <a:endParaRPr kumimoji="0" lang="en-GB" sz="2000" b="0" i="0" u="none" strike="noStrike" cap="none" normalizeH="0" baseline="0">
                <a:ln>
                  <a:noFill/>
                </a:ln>
                <a:solidFill>
                  <a:schemeClr val="tx1"/>
                </a:solidFill>
                <a:effectLst/>
                <a:latin typeface="Aptos" panose="020B0004020202020204" pitchFamily="34" charset="0"/>
              </a:endParaRPr>
            </a:p>
          </p:txBody>
        </p:sp>
      </p:grpSp>
    </p:spTree>
    <p:extLst>
      <p:ext uri="{BB962C8B-B14F-4D97-AF65-F5344CB8AC3E}">
        <p14:creationId xmlns:p14="http://schemas.microsoft.com/office/powerpoint/2010/main" val="565600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D1A1E-F46E-ECCB-2AF7-31F148A13B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F57FBF-19FE-8DC2-D53F-CA7511F9E1C8}"/>
              </a:ext>
            </a:extLst>
          </p:cNvPr>
          <p:cNvSpPr>
            <a:spLocks noGrp="1"/>
          </p:cNvSpPr>
          <p:nvPr>
            <p:ph type="title"/>
          </p:nvPr>
        </p:nvSpPr>
        <p:spPr>
          <a:xfrm>
            <a:off x="685800" y="548679"/>
            <a:ext cx="7772400" cy="922985"/>
          </a:xfrm>
        </p:spPr>
        <p:txBody>
          <a:bodyPr/>
          <a:lstStyle/>
          <a:p>
            <a:pPr algn="ctr"/>
            <a:br>
              <a:rPr lang="en-GB" sz="3200">
                <a:latin typeface="Aptos" panose="020B0004020202020204" pitchFamily="34" charset="0"/>
                <a:cs typeface="Arial" panose="020B0604020202020204" pitchFamily="34" charset="0"/>
              </a:rPr>
            </a:br>
            <a:r>
              <a:rPr lang="en-GB" sz="3200">
                <a:latin typeface="Aptos" panose="020B0004020202020204" pitchFamily="34" charset="0"/>
                <a:cs typeface="Arial" panose="020B0604020202020204" pitchFamily="34" charset="0"/>
              </a:rPr>
              <a:t>Example Activities (EF)</a:t>
            </a:r>
            <a:br>
              <a:rPr lang="en-GB" sz="3200">
                <a:latin typeface="Aptos" panose="020B0004020202020204" pitchFamily="34" charset="0"/>
                <a:cs typeface="Arial" panose="020B0604020202020204" pitchFamily="34" charset="0"/>
              </a:rPr>
            </a:br>
            <a:endParaRPr lang="en-GB" sz="3200">
              <a:latin typeface="Aptos" panose="020B00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465A52DF-5E7E-2808-C917-0304C2ABD8A2}"/>
              </a:ext>
            </a:extLst>
          </p:cNvPr>
          <p:cNvGrpSpPr/>
          <p:nvPr/>
        </p:nvGrpSpPr>
        <p:grpSpPr>
          <a:xfrm>
            <a:off x="277240" y="1374388"/>
            <a:ext cx="8589520" cy="4517786"/>
            <a:chOff x="398832" y="1510575"/>
            <a:chExt cx="8589520" cy="4517786"/>
          </a:xfrm>
          <a:solidFill>
            <a:schemeClr val="accent2">
              <a:lumMod val="20000"/>
              <a:lumOff val="80000"/>
            </a:schemeClr>
          </a:solidFill>
        </p:grpSpPr>
        <p:sp>
          <p:nvSpPr>
            <p:cNvPr id="3" name="Rectangle: Rounded Corners 2">
              <a:extLst>
                <a:ext uri="{FF2B5EF4-FFF2-40B4-BE49-F238E27FC236}">
                  <a16:creationId xmlns:a16="http://schemas.microsoft.com/office/drawing/2014/main" id="{7314423F-08C4-9578-4B3C-2096D6ED98B5}"/>
                </a:ext>
              </a:extLst>
            </p:cNvPr>
            <p:cNvSpPr/>
            <p:nvPr/>
          </p:nvSpPr>
          <p:spPr bwMode="auto">
            <a:xfrm>
              <a:off x="398833" y="1520303"/>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lvl="0" indent="0" algn="ctr" defTabSz="222250">
                <a:lnSpc>
                  <a:spcPct val="90000"/>
                </a:lnSpc>
                <a:spcBef>
                  <a:spcPct val="0"/>
                </a:spcBef>
                <a:spcAft>
                  <a:spcPct val="35000"/>
                </a:spcAft>
                <a:buNone/>
              </a:pPr>
              <a:r>
                <a:rPr lang="en-GB" sz="1600" kern="1200">
                  <a:latin typeface="Aptos" panose="020B0004020202020204" pitchFamily="34" charset="0"/>
                </a:rPr>
                <a:t>Collegium </a:t>
              </a:r>
              <a:r>
                <a:rPr lang="en-GB" sz="1600" b="0" i="0" kern="1200">
                  <a:latin typeface="Aptos" panose="020B0004020202020204" pitchFamily="34" charset="0"/>
                </a:rPr>
                <a:t>Phenomenological 2024, Summer School</a:t>
              </a:r>
              <a:r>
                <a:rPr lang="en-GB" sz="1600" kern="1200">
                  <a:latin typeface="Aptos" panose="020B0004020202020204" pitchFamily="34" charset="0"/>
                </a:rPr>
                <a:t> </a:t>
              </a:r>
            </a:p>
          </p:txBody>
        </p:sp>
        <p:sp>
          <p:nvSpPr>
            <p:cNvPr id="4" name="Rectangle: Rounded Corners 3">
              <a:extLst>
                <a:ext uri="{FF2B5EF4-FFF2-40B4-BE49-F238E27FC236}">
                  <a16:creationId xmlns:a16="http://schemas.microsoft.com/office/drawing/2014/main" id="{DCF199FF-BF4B-86D5-8957-55B2FCCE0223}"/>
                </a:ext>
              </a:extLst>
            </p:cNvPr>
            <p:cNvSpPr/>
            <p:nvPr/>
          </p:nvSpPr>
          <p:spPr bwMode="auto">
            <a:xfrm>
              <a:off x="2607011" y="1520303"/>
              <a:ext cx="1964987" cy="1371600"/>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kern="1200">
                  <a:latin typeface="Aptos" panose="020B0004020202020204" pitchFamily="34" charset="0"/>
                </a:rPr>
                <a:t>College Art Association Annual Conference, New York</a:t>
              </a: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5" name="Rectangle: Rounded Corners 4">
              <a:extLst>
                <a:ext uri="{FF2B5EF4-FFF2-40B4-BE49-F238E27FC236}">
                  <a16:creationId xmlns:a16="http://schemas.microsoft.com/office/drawing/2014/main" id="{285C3997-7989-69FE-C96C-623E8D8A9D5A}"/>
                </a:ext>
              </a:extLst>
            </p:cNvPr>
            <p:cNvSpPr/>
            <p:nvPr/>
          </p:nvSpPr>
          <p:spPr bwMode="auto">
            <a:xfrm>
              <a:off x="4815189" y="1510575"/>
              <a:ext cx="1964987" cy="1371600"/>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Venice Biennale Archive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7" name="Rectangle: Rounded Corners 6">
              <a:extLst>
                <a:ext uri="{FF2B5EF4-FFF2-40B4-BE49-F238E27FC236}">
                  <a16:creationId xmlns:a16="http://schemas.microsoft.com/office/drawing/2014/main" id="{5B20BA6A-E61B-F281-126D-9B1F3430006B}"/>
                </a:ext>
              </a:extLst>
            </p:cNvPr>
            <p:cNvSpPr/>
            <p:nvPr/>
          </p:nvSpPr>
          <p:spPr bwMode="auto">
            <a:xfrm>
              <a:off x="7023364" y="1515439"/>
              <a:ext cx="1964987" cy="1371600"/>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Irish Studies Conference, Poland</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8" name="Rectangle: Rounded Corners 7">
              <a:extLst>
                <a:ext uri="{FF2B5EF4-FFF2-40B4-BE49-F238E27FC236}">
                  <a16:creationId xmlns:a16="http://schemas.microsoft.com/office/drawing/2014/main" id="{2401B73C-53CA-3CC4-0BCB-F75D7EFC6644}"/>
                </a:ext>
              </a:extLst>
            </p:cNvPr>
            <p:cNvSpPr/>
            <p:nvPr/>
          </p:nvSpPr>
          <p:spPr bwMode="auto">
            <a:xfrm>
              <a:off x="398833" y="3122577"/>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UWI Summer School - Trinidad</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9" name="Rectangle: Rounded Corners 8">
              <a:extLst>
                <a:ext uri="{FF2B5EF4-FFF2-40B4-BE49-F238E27FC236}">
                  <a16:creationId xmlns:a16="http://schemas.microsoft.com/office/drawing/2014/main" id="{64C2A8CE-7176-B786-886F-85FFBE0315AC}"/>
                </a:ext>
              </a:extLst>
            </p:cNvPr>
            <p:cNvSpPr/>
            <p:nvPr/>
          </p:nvSpPr>
          <p:spPr bwMode="auto">
            <a:xfrm>
              <a:off x="2553507" y="3122577"/>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lvl="0" indent="0" algn="ctr" defTabSz="266700">
                <a:lnSpc>
                  <a:spcPct val="90000"/>
                </a:lnSpc>
                <a:spcBef>
                  <a:spcPct val="0"/>
                </a:spcBef>
                <a:spcAft>
                  <a:spcPct val="35000"/>
                </a:spcAft>
                <a:buNone/>
              </a:pPr>
              <a:r>
                <a:rPr lang="en-GB" sz="1600" kern="1200">
                  <a:latin typeface="Aptos" panose="020B0004020202020204" pitchFamily="34" charset="0"/>
                </a:rPr>
                <a:t>Presenting at Conference in Paris</a:t>
              </a:r>
            </a:p>
          </p:txBody>
        </p:sp>
        <p:sp>
          <p:nvSpPr>
            <p:cNvPr id="10" name="Rectangle: Rounded Corners 9">
              <a:extLst>
                <a:ext uri="{FF2B5EF4-FFF2-40B4-BE49-F238E27FC236}">
                  <a16:creationId xmlns:a16="http://schemas.microsoft.com/office/drawing/2014/main" id="{B9E64DCE-7491-3B87-FC3E-49A6E5BBD9F3}"/>
                </a:ext>
              </a:extLst>
            </p:cNvPr>
            <p:cNvSpPr/>
            <p:nvPr/>
          </p:nvSpPr>
          <p:spPr bwMode="auto">
            <a:xfrm>
              <a:off x="4788437" y="3122577"/>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lvl="0" indent="0" algn="ctr" defTabSz="266700">
                <a:lnSpc>
                  <a:spcPct val="90000"/>
                </a:lnSpc>
                <a:spcBef>
                  <a:spcPct val="0"/>
                </a:spcBef>
                <a:spcAft>
                  <a:spcPct val="35000"/>
                </a:spcAft>
                <a:buNone/>
              </a:pPr>
              <a:r>
                <a:rPr lang="en-GB" sz="1600" kern="1200">
                  <a:latin typeface="Aptos" panose="020B0004020202020204" pitchFamily="34" charset="0"/>
                </a:rPr>
                <a:t>Northeast Modern Language Association Conference, Philadelphia</a:t>
              </a:r>
            </a:p>
          </p:txBody>
        </p:sp>
        <p:sp>
          <p:nvSpPr>
            <p:cNvPr id="11" name="Rectangle: Rounded Corners 10">
              <a:extLst>
                <a:ext uri="{FF2B5EF4-FFF2-40B4-BE49-F238E27FC236}">
                  <a16:creationId xmlns:a16="http://schemas.microsoft.com/office/drawing/2014/main" id="{B5CA86D0-F256-6871-E8C8-B011514CB937}"/>
                </a:ext>
              </a:extLst>
            </p:cNvPr>
            <p:cNvSpPr/>
            <p:nvPr/>
          </p:nvSpPr>
          <p:spPr bwMode="auto">
            <a:xfrm>
              <a:off x="7023365" y="3120145"/>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EACS Biennial Conference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6" name="Rectangle: Rounded Corners 5">
              <a:extLst>
                <a:ext uri="{FF2B5EF4-FFF2-40B4-BE49-F238E27FC236}">
                  <a16:creationId xmlns:a16="http://schemas.microsoft.com/office/drawing/2014/main" id="{9A5DBF13-9BA2-92A4-53F0-59334C7E6B6D}"/>
                </a:ext>
              </a:extLst>
            </p:cNvPr>
            <p:cNvSpPr/>
            <p:nvPr/>
          </p:nvSpPr>
          <p:spPr bwMode="auto">
            <a:xfrm>
              <a:off x="398832" y="4656761"/>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a:ln>
                    <a:noFill/>
                  </a:ln>
                  <a:solidFill>
                    <a:schemeClr val="tx1"/>
                  </a:solidFill>
                  <a:effectLst/>
                  <a:latin typeface="Aptos" panose="020B0004020202020204" pitchFamily="34" charset="0"/>
                </a:rPr>
                <a:t>3-week French Speaking Course</a:t>
              </a:r>
            </a:p>
          </p:txBody>
        </p:sp>
        <p:sp>
          <p:nvSpPr>
            <p:cNvPr id="12" name="Rectangle: Rounded Corners 11">
              <a:extLst>
                <a:ext uri="{FF2B5EF4-FFF2-40B4-BE49-F238E27FC236}">
                  <a16:creationId xmlns:a16="http://schemas.microsoft.com/office/drawing/2014/main" id="{F45B7C4D-B596-86E1-FC52-A3452F22DACF}"/>
                </a:ext>
              </a:extLst>
            </p:cNvPr>
            <p:cNvSpPr/>
            <p:nvPr/>
          </p:nvSpPr>
          <p:spPr bwMode="auto">
            <a:xfrm>
              <a:off x="2553507" y="4666489"/>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Italian Drawing Roving Seminar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13" name="Rectangle: Rounded Corners 12">
              <a:extLst>
                <a:ext uri="{FF2B5EF4-FFF2-40B4-BE49-F238E27FC236}">
                  <a16:creationId xmlns:a16="http://schemas.microsoft.com/office/drawing/2014/main" id="{9584C793-9666-5995-4F81-55BDBF81012D}"/>
                </a:ext>
              </a:extLst>
            </p:cNvPr>
            <p:cNvSpPr/>
            <p:nvPr/>
          </p:nvSpPr>
          <p:spPr bwMode="auto">
            <a:xfrm>
              <a:off x="4815189" y="4666489"/>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International Postgraduate Conference in Translation and Interpreting</a:t>
              </a:r>
            </a:p>
            <a:p>
              <a:pPr algn="ctr" eaLnBrk="0" hangingPunct="0"/>
              <a:endParaRPr lang="en-GB" sz="1600" kern="1200"/>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sp>
          <p:nvSpPr>
            <p:cNvPr id="14" name="Rectangle: Rounded Corners 13">
              <a:extLst>
                <a:ext uri="{FF2B5EF4-FFF2-40B4-BE49-F238E27FC236}">
                  <a16:creationId xmlns:a16="http://schemas.microsoft.com/office/drawing/2014/main" id="{C044BDB9-9BFF-8A88-B211-F9477CA5B9CD}"/>
                </a:ext>
              </a:extLst>
            </p:cNvPr>
            <p:cNvSpPr/>
            <p:nvPr/>
          </p:nvSpPr>
          <p:spPr bwMode="auto">
            <a:xfrm>
              <a:off x="7023363" y="4656761"/>
              <a:ext cx="1964987" cy="1361872"/>
            </a:xfrm>
            <a:prstGeom prst="roundRect">
              <a:avLst/>
            </a:prstGeom>
            <a:grp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sz="1600" kern="1200">
                  <a:latin typeface="Aptos" panose="020B0004020202020204" pitchFamily="34" charset="0"/>
                </a:rPr>
                <a:t>British School at Rome Workshop</a:t>
              </a:r>
            </a:p>
            <a:p>
              <a:pPr algn="ctr" eaLnBrk="0" hangingPunct="0"/>
              <a:endParaRPr lang="en-GB" sz="1600" kern="1200"/>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ptos" panose="020B0004020202020204" pitchFamily="34" charset="0"/>
              </a:endParaRPr>
            </a:p>
          </p:txBody>
        </p:sp>
      </p:grpSp>
    </p:spTree>
    <p:extLst>
      <p:ext uri="{BB962C8B-B14F-4D97-AF65-F5344CB8AC3E}">
        <p14:creationId xmlns:p14="http://schemas.microsoft.com/office/powerpoint/2010/main" val="3193870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1A625-C923-9BA7-7072-57DE4EE46C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E9ADF6-FA59-F095-B25F-EE401BA0F8CC}"/>
              </a:ext>
            </a:extLst>
          </p:cNvPr>
          <p:cNvSpPr>
            <a:spLocks noGrp="1"/>
          </p:cNvSpPr>
          <p:nvPr>
            <p:ph type="title"/>
          </p:nvPr>
        </p:nvSpPr>
        <p:spPr>
          <a:xfrm>
            <a:off x="685800" y="548679"/>
            <a:ext cx="7772400" cy="922985"/>
          </a:xfrm>
        </p:spPr>
        <p:txBody>
          <a:bodyPr/>
          <a:lstStyle/>
          <a:p>
            <a:pPr algn="ctr"/>
            <a:br>
              <a:rPr lang="en-GB" sz="3200">
                <a:latin typeface="Arial" panose="020B0604020202020204" pitchFamily="34" charset="0"/>
                <a:cs typeface="Arial" panose="020B0604020202020204" pitchFamily="34" charset="0"/>
              </a:rPr>
            </a:br>
            <a:r>
              <a:rPr lang="en-GB" sz="3200">
                <a:latin typeface="Aptos" panose="020B0004020202020204" pitchFamily="34" charset="0"/>
                <a:cs typeface="Arial" panose="020B0604020202020204" pitchFamily="34" charset="0"/>
              </a:rPr>
              <a:t>Example Costs (not covered)</a:t>
            </a:r>
            <a:br>
              <a:rPr lang="en-GB" sz="3200">
                <a:latin typeface="Arial" panose="020B0604020202020204" pitchFamily="34" charset="0"/>
                <a:cs typeface="Arial" panose="020B0604020202020204" pitchFamily="34" charset="0"/>
              </a:rPr>
            </a:br>
            <a:endParaRPr lang="en-GB" sz="32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F407984A-47DE-D17F-286D-A2B6DABB00B2}"/>
              </a:ext>
            </a:extLst>
          </p:cNvPr>
          <p:cNvSpPr txBox="1"/>
          <p:nvPr/>
        </p:nvSpPr>
        <p:spPr>
          <a:xfrm>
            <a:off x="282102" y="1712068"/>
            <a:ext cx="8861898" cy="4154984"/>
          </a:xfrm>
          <a:prstGeom prst="rect">
            <a:avLst/>
          </a:prstGeom>
          <a:noFill/>
        </p:spPr>
        <p:txBody>
          <a:bodyPr wrap="square" rtlCol="0">
            <a:spAutoFit/>
          </a:bodyPr>
          <a:lstStyle/>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Books</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Photocopying</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Poster printing</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Transcribing services</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Membership fees</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Capital equipment, including laptops, cameras and </a:t>
            </a:r>
            <a:r>
              <a:rPr lang="en-GB" sz="2000" b="0" i="0" err="1">
                <a:solidFill>
                  <a:srgbClr val="000000"/>
                </a:solidFill>
                <a:effectLst/>
                <a:latin typeface="Aptos" panose="020B0004020202020204" pitchFamily="34" charset="0"/>
              </a:rPr>
              <a:t>dictaphones</a:t>
            </a:r>
            <a:r>
              <a:rPr lang="en-GB" sz="2000" b="0" i="0">
                <a:solidFill>
                  <a:srgbClr val="000000"/>
                </a:solidFill>
                <a:effectLst/>
                <a:latin typeface="Aptos" panose="020B0004020202020204" pitchFamily="34" charset="0"/>
              </a:rPr>
              <a:t>, cameras</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Subsistence, including conference dinners</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Passports, Visa/ESTA</a:t>
            </a:r>
          </a:p>
          <a:p>
            <a:pPr marL="342900" indent="-342900" algn="l">
              <a:buFont typeface="Arial" panose="020B0604020202020204" pitchFamily="34" charset="0"/>
              <a:buChar char="•"/>
            </a:pPr>
            <a:r>
              <a:rPr lang="en-GB" sz="2000" b="0" i="0">
                <a:solidFill>
                  <a:srgbClr val="000000"/>
                </a:solidFill>
                <a:effectLst/>
                <a:latin typeface="Aptos" panose="020B0004020202020204" pitchFamily="34" charset="0"/>
              </a:rPr>
              <a:t>Travel and medical insurance</a:t>
            </a:r>
          </a:p>
          <a:p>
            <a:pPr marL="342900" indent="-342900" algn="l">
              <a:buFont typeface="Arial" panose="020B0604020202020204" pitchFamily="34" charset="0"/>
              <a:buChar char="•"/>
            </a:pPr>
            <a:r>
              <a:rPr lang="en-GB" sz="2000">
                <a:solidFill>
                  <a:srgbClr val="000000"/>
                </a:solidFill>
                <a:latin typeface="Aptos" panose="020B0004020202020204" pitchFamily="34" charset="0"/>
              </a:rPr>
              <a:t>Specific forms of travel</a:t>
            </a:r>
            <a:endParaRPr lang="en-GB" sz="2000" b="0" i="0">
              <a:solidFill>
                <a:srgbClr val="000000"/>
              </a:solidFill>
              <a:effectLst/>
              <a:latin typeface="Aptos" panose="020B0004020202020204" pitchFamily="34" charset="0"/>
            </a:endParaRPr>
          </a:p>
          <a:p>
            <a:pPr algn="l"/>
            <a:endParaRPr lang="en-GB" sz="2000">
              <a:solidFill>
                <a:srgbClr val="000000"/>
              </a:solidFill>
              <a:latin typeface="Aptos" panose="020B0004020202020204" pitchFamily="34" charset="0"/>
            </a:endParaRPr>
          </a:p>
          <a:p>
            <a:pPr algn="l"/>
            <a:r>
              <a:rPr lang="en-GB" sz="2000">
                <a:solidFill>
                  <a:srgbClr val="000000"/>
                </a:solidFill>
                <a:latin typeface="Aptos" panose="020B0004020202020204" pitchFamily="34" charset="0"/>
              </a:rPr>
              <a:t>Refer to RDF and EF guidance for full info.</a:t>
            </a:r>
            <a:endParaRPr lang="en-GB" sz="2000" b="0" i="0">
              <a:solidFill>
                <a:srgbClr val="000000"/>
              </a:solidFill>
              <a:effectLst/>
              <a:latin typeface="Aptos" panose="020B0004020202020204" pitchFamily="34" charset="0"/>
            </a:endParaRPr>
          </a:p>
          <a:p>
            <a:endParaRPr lang="en-GB"/>
          </a:p>
        </p:txBody>
      </p:sp>
    </p:spTree>
    <p:extLst>
      <p:ext uri="{BB962C8B-B14F-4D97-AF65-F5344CB8AC3E}">
        <p14:creationId xmlns:p14="http://schemas.microsoft.com/office/powerpoint/2010/main" val="749050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A62C3-868D-C989-E594-AF4827F3B8C2}"/>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8F6B1CB2-736B-1395-3882-F65958875838}"/>
              </a:ext>
            </a:extLst>
          </p:cNvPr>
          <p:cNvSpPr>
            <a:spLocks noGrp="1"/>
          </p:cNvSpPr>
          <p:nvPr>
            <p:ph type="ctrTitle"/>
          </p:nvPr>
        </p:nvSpPr>
        <p:spPr>
          <a:xfrm>
            <a:off x="333256" y="5608579"/>
            <a:ext cx="8280920" cy="792088"/>
          </a:xfrm>
        </p:spPr>
        <p:txBody>
          <a:bodyPr/>
          <a:lstStyle/>
          <a:p>
            <a:r>
              <a:rPr lang="en-GB" altLang="en-US" sz="2400">
                <a:latin typeface="Aptos" panose="020B0004020202020204" pitchFamily="34" charset="0"/>
              </a:rPr>
              <a:t>Application Process</a:t>
            </a:r>
          </a:p>
        </p:txBody>
      </p:sp>
      <p:pic>
        <p:nvPicPr>
          <p:cNvPr id="2" name="Picture 1">
            <a:extLst>
              <a:ext uri="{FF2B5EF4-FFF2-40B4-BE49-F238E27FC236}">
                <a16:creationId xmlns:a16="http://schemas.microsoft.com/office/drawing/2014/main" id="{DB1A9404-BC58-674B-DCAC-CB5531781F87}"/>
              </a:ext>
            </a:extLst>
          </p:cNvPr>
          <p:cNvPicPr>
            <a:picLocks noChangeAspect="1"/>
          </p:cNvPicPr>
          <p:nvPr/>
        </p:nvPicPr>
        <p:blipFill>
          <a:blip r:embed="rId2"/>
          <a:stretch>
            <a:fillRect/>
          </a:stretch>
        </p:blipFill>
        <p:spPr>
          <a:xfrm>
            <a:off x="0" y="4660848"/>
            <a:ext cx="2769421" cy="792089"/>
          </a:xfrm>
          <a:prstGeom prst="rect">
            <a:avLst/>
          </a:prstGeom>
        </p:spPr>
      </p:pic>
    </p:spTree>
    <p:extLst>
      <p:ext uri="{BB962C8B-B14F-4D97-AF65-F5344CB8AC3E}">
        <p14:creationId xmlns:p14="http://schemas.microsoft.com/office/powerpoint/2010/main" val="3817265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sz="3200">
                <a:latin typeface="Aptos" panose="020B0004020202020204" pitchFamily="34" charset="0"/>
              </a:rPr>
              <a:t>Meet the M4C Warwick Team</a:t>
            </a:r>
          </a:p>
        </p:txBody>
      </p:sp>
      <p:sp>
        <p:nvSpPr>
          <p:cNvPr id="5" name="Content Placeholder 4"/>
          <p:cNvSpPr>
            <a:spLocks noGrp="1"/>
          </p:cNvSpPr>
          <p:nvPr>
            <p:ph idx="1"/>
          </p:nvPr>
        </p:nvSpPr>
        <p:spPr>
          <a:xfrm>
            <a:off x="685800" y="1371600"/>
            <a:ext cx="8150382" cy="4114800"/>
          </a:xfrm>
          <a:ln>
            <a:solidFill>
              <a:schemeClr val="tx1"/>
            </a:solidFill>
          </a:ln>
        </p:spPr>
        <p:txBody>
          <a:bodyPr/>
          <a:lstStyle/>
          <a:p>
            <a:pPr marL="0" indent="0">
              <a:buNone/>
            </a:pPr>
            <a:r>
              <a:rPr lang="en-GB" sz="2000" b="1" dirty="0">
                <a:latin typeface="Aptos" panose="020B0004020202020204" pitchFamily="34" charset="0"/>
              </a:rPr>
              <a:t>Lisa Millard </a:t>
            </a:r>
            <a:r>
              <a:rPr lang="en-GB" sz="2000" dirty="0">
                <a:latin typeface="Aptos" panose="020B0004020202020204" pitchFamily="34" charset="0"/>
              </a:rPr>
              <a:t>– Doctoral Training Manager</a:t>
            </a:r>
          </a:p>
          <a:p>
            <a:pPr marL="0" indent="0">
              <a:buNone/>
            </a:pPr>
            <a:r>
              <a:rPr lang="en-GB" sz="2000" b="1" dirty="0">
                <a:latin typeface="Aptos" panose="020B0004020202020204" pitchFamily="34" charset="0"/>
              </a:rPr>
              <a:t>Emily Hardy </a:t>
            </a:r>
            <a:r>
              <a:rPr lang="en-GB" sz="2000" dirty="0">
                <a:latin typeface="Aptos" panose="020B0004020202020204" pitchFamily="34" charset="0"/>
              </a:rPr>
              <a:t>– Doctoral Training Programmes Co-ordinator</a:t>
            </a:r>
          </a:p>
          <a:p>
            <a:pPr marL="0" indent="0">
              <a:buNone/>
            </a:pPr>
            <a:endParaRPr lang="en-GB" sz="2000" b="1" dirty="0">
              <a:latin typeface="Aptos" panose="020B0004020202020204" pitchFamily="34" charset="0"/>
            </a:endParaRPr>
          </a:p>
          <a:p>
            <a:pPr marL="0" indent="0">
              <a:buNone/>
            </a:pPr>
            <a:r>
              <a:rPr lang="en-GB" sz="2000" b="1" dirty="0">
                <a:latin typeface="Aptos" panose="020B0004020202020204" pitchFamily="34" charset="0"/>
              </a:rPr>
              <a:t>Prof David Lambert </a:t>
            </a:r>
            <a:r>
              <a:rPr lang="en-GB" sz="2000" dirty="0">
                <a:latin typeface="Aptos" panose="020B0004020202020204" pitchFamily="34" charset="0"/>
              </a:rPr>
              <a:t>– M4C Site Director</a:t>
            </a:r>
          </a:p>
          <a:p>
            <a:pPr marL="0" indent="0">
              <a:buNone/>
            </a:pPr>
            <a:r>
              <a:rPr lang="en-GB" sz="2000" b="1" dirty="0">
                <a:latin typeface="Aptos" panose="020B0004020202020204" pitchFamily="34" charset="0"/>
              </a:rPr>
              <a:t>Dr Ross Forman </a:t>
            </a:r>
            <a:r>
              <a:rPr lang="en-GB" sz="2000" dirty="0">
                <a:latin typeface="Aptos" panose="020B0004020202020204" pitchFamily="34" charset="0"/>
              </a:rPr>
              <a:t>– M4C Site Director</a:t>
            </a:r>
          </a:p>
          <a:p>
            <a:pPr marL="0" indent="0">
              <a:buNone/>
            </a:pPr>
            <a:endParaRPr lang="en-GB" sz="2000" dirty="0">
              <a:latin typeface="Aptos" panose="020B0004020202020204" pitchFamily="34" charset="0"/>
            </a:endParaRPr>
          </a:p>
          <a:p>
            <a:pPr marL="0" indent="0">
              <a:buNone/>
            </a:pPr>
            <a:r>
              <a:rPr lang="en-GB" sz="2000" b="1" dirty="0">
                <a:latin typeface="Aptos" panose="020B0004020202020204" pitchFamily="34" charset="0"/>
              </a:rPr>
              <a:t>Ambika Raja </a:t>
            </a:r>
            <a:r>
              <a:rPr lang="en-GB" sz="2000" dirty="0">
                <a:latin typeface="Aptos" panose="020B0004020202020204" pitchFamily="34" charset="0"/>
              </a:rPr>
              <a:t>– M4C SAF Rep</a:t>
            </a:r>
          </a:p>
          <a:p>
            <a:pPr marL="0" indent="0">
              <a:buNone/>
            </a:pPr>
            <a:r>
              <a:rPr lang="en-GB" sz="2000" b="1" dirty="0" err="1">
                <a:latin typeface="Aptos" panose="020B0004020202020204" pitchFamily="34" charset="0"/>
              </a:rPr>
              <a:t>Airelle</a:t>
            </a:r>
            <a:r>
              <a:rPr lang="en-GB" sz="2000" b="1" dirty="0">
                <a:latin typeface="Aptos" panose="020B0004020202020204" pitchFamily="34" charset="0"/>
              </a:rPr>
              <a:t> </a:t>
            </a:r>
            <a:r>
              <a:rPr lang="en-GB" sz="2000" b="1" dirty="0" err="1">
                <a:latin typeface="Aptos" panose="020B0004020202020204" pitchFamily="34" charset="0"/>
              </a:rPr>
              <a:t>Amedro</a:t>
            </a:r>
            <a:r>
              <a:rPr lang="en-GB" sz="2000" b="1" dirty="0">
                <a:latin typeface="Aptos" panose="020B0004020202020204" pitchFamily="34" charset="0"/>
              </a:rPr>
              <a:t> </a:t>
            </a:r>
            <a:r>
              <a:rPr lang="en-GB" sz="2000" dirty="0">
                <a:latin typeface="Aptos" panose="020B0004020202020204" pitchFamily="34" charset="0"/>
              </a:rPr>
              <a:t>– M4C SAF Rep </a:t>
            </a:r>
          </a:p>
          <a:p>
            <a:pPr marL="0" indent="0">
              <a:buNone/>
            </a:pPr>
            <a:endParaRPr lang="en-GB" sz="2000" dirty="0">
              <a:latin typeface="Aptos" panose="020B0004020202020204" pitchFamily="34" charset="0"/>
            </a:endParaRPr>
          </a:p>
          <a:p>
            <a:pPr marL="0" indent="0">
              <a:buNone/>
            </a:pPr>
            <a:r>
              <a:rPr lang="en-GB" sz="2000" dirty="0">
                <a:latin typeface="Aptos" panose="020B0004020202020204" pitchFamily="34" charset="0"/>
              </a:rPr>
              <a:t>We also have representatives from Administrative Support Teams in Academic Departments on the call.</a:t>
            </a:r>
          </a:p>
          <a:p>
            <a:pPr marL="342900" indent="-342900">
              <a:buFont typeface="+mj-lt"/>
              <a:buAutoNum type="arabicPeriod"/>
            </a:pPr>
            <a:endParaRPr lang="en-GB" dirty="0"/>
          </a:p>
          <a:p>
            <a:pPr marL="342900" indent="-342900">
              <a:buFont typeface="+mj-lt"/>
              <a:buAutoNum type="arabicPeriod"/>
            </a:pPr>
            <a:endParaRPr lang="en-GB" dirty="0"/>
          </a:p>
        </p:txBody>
      </p:sp>
    </p:spTree>
    <p:extLst>
      <p:ext uri="{BB962C8B-B14F-4D97-AF65-F5344CB8AC3E}">
        <p14:creationId xmlns:p14="http://schemas.microsoft.com/office/powerpoint/2010/main" val="342004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71CC7-21AB-0C1E-37AA-AE78A6EF21F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0DC24F9-F81B-16A7-34D2-4777987A67FF}"/>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sp>
        <p:nvSpPr>
          <p:cNvPr id="2" name="TextBox 1">
            <a:extLst>
              <a:ext uri="{FF2B5EF4-FFF2-40B4-BE49-F238E27FC236}">
                <a16:creationId xmlns:a16="http://schemas.microsoft.com/office/drawing/2014/main" id="{3067313C-DCB7-9559-1037-11BF27D0C1F0}"/>
              </a:ext>
            </a:extLst>
          </p:cNvPr>
          <p:cNvSpPr txBox="1"/>
          <p:nvPr/>
        </p:nvSpPr>
        <p:spPr>
          <a:xfrm>
            <a:off x="841441" y="1490008"/>
            <a:ext cx="7772400" cy="2308324"/>
          </a:xfrm>
          <a:prstGeom prst="rect">
            <a:avLst/>
          </a:prstGeom>
          <a:noFill/>
          <a:ln>
            <a:solidFill>
              <a:schemeClr val="tx1"/>
            </a:solidFill>
          </a:ln>
        </p:spPr>
        <p:txBody>
          <a:bodyPr wrap="square" rtlCol="0">
            <a:spAutoFit/>
          </a:bodyPr>
          <a:lstStyle/>
          <a:p>
            <a:r>
              <a:rPr lang="en-GB">
                <a:latin typeface="Aptos" panose="020B0004020202020204" pitchFamily="34" charset="0"/>
              </a:rPr>
              <a:t>The full application process including how to download and complete the form is available through the M4C site on the CADRE webpage.</a:t>
            </a:r>
          </a:p>
          <a:p>
            <a:endParaRPr lang="en-GB">
              <a:latin typeface="Aptos" panose="020B0004020202020204" pitchFamily="34" charset="0"/>
            </a:endParaRPr>
          </a:p>
          <a:p>
            <a:endParaRPr lang="en-GB">
              <a:latin typeface="Aptos" panose="020B0004020202020204" pitchFamily="34" charset="0"/>
            </a:endParaRPr>
          </a:p>
          <a:p>
            <a:pPr algn="ctr"/>
            <a:endParaRPr lang="en-GB">
              <a:latin typeface="Aptos" panose="020B0004020202020204" pitchFamily="34" charset="0"/>
              <a:hlinkClick r:id="rId2"/>
            </a:endParaRPr>
          </a:p>
        </p:txBody>
      </p:sp>
      <p:sp>
        <p:nvSpPr>
          <p:cNvPr id="3" name="Rectangle 2">
            <a:extLst>
              <a:ext uri="{FF2B5EF4-FFF2-40B4-BE49-F238E27FC236}">
                <a16:creationId xmlns:a16="http://schemas.microsoft.com/office/drawing/2014/main" id="{83C02865-E432-2D2E-FFB8-740FDE36F2A4}"/>
              </a:ext>
            </a:extLst>
          </p:cNvPr>
          <p:cNvSpPr/>
          <p:nvPr/>
        </p:nvSpPr>
        <p:spPr bwMode="auto">
          <a:xfrm>
            <a:off x="3560323" y="3015575"/>
            <a:ext cx="2023353" cy="544749"/>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hangingPunct="0"/>
            <a:r>
              <a:rPr lang="en-GB">
                <a:latin typeface="Aptos" panose="020B0004020202020204" pitchFamily="34" charset="0"/>
                <a:hlinkClick r:id="rId2">
                  <a:extLst>
                    <a:ext uri="{A12FA001-AC4F-418D-AE19-62706E023703}">
                      <ahyp:hlinkClr xmlns:ahyp="http://schemas.microsoft.com/office/drawing/2018/hyperlinkcolor" val="tx"/>
                    </a:ext>
                  </a:extLst>
                </a:hlinkClick>
              </a:rPr>
              <a:t>M4C Site</a:t>
            </a:r>
            <a:endParaRPr lang="en-GB">
              <a:latin typeface="Aptos" panose="020B000402020202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0520131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13F64-E65B-B7C7-0443-4672AC4C016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1D0ECAC-810B-19A3-A418-45B787806369}"/>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grpSp>
        <p:nvGrpSpPr>
          <p:cNvPr id="7" name="Group 6">
            <a:extLst>
              <a:ext uri="{FF2B5EF4-FFF2-40B4-BE49-F238E27FC236}">
                <a16:creationId xmlns:a16="http://schemas.microsoft.com/office/drawing/2014/main" id="{5A6C4C8C-89E0-DF63-4979-F1850561227B}"/>
              </a:ext>
            </a:extLst>
          </p:cNvPr>
          <p:cNvGrpSpPr/>
          <p:nvPr/>
        </p:nvGrpSpPr>
        <p:grpSpPr>
          <a:xfrm>
            <a:off x="1350097" y="1408124"/>
            <a:ext cx="5838354" cy="3513886"/>
            <a:chOff x="1060386" y="1462445"/>
            <a:chExt cx="5838354" cy="3513886"/>
          </a:xfrm>
        </p:grpSpPr>
        <p:pic>
          <p:nvPicPr>
            <p:cNvPr id="5" name="Picture 4">
              <a:extLst>
                <a:ext uri="{FF2B5EF4-FFF2-40B4-BE49-F238E27FC236}">
                  <a16:creationId xmlns:a16="http://schemas.microsoft.com/office/drawing/2014/main" id="{B602D765-0B21-40C1-A628-3A1617EDDAE5}"/>
                </a:ext>
              </a:extLst>
            </p:cNvPr>
            <p:cNvPicPr>
              <a:picLocks noChangeAspect="1"/>
            </p:cNvPicPr>
            <p:nvPr/>
          </p:nvPicPr>
          <p:blipFill>
            <a:blip r:embed="rId2"/>
            <a:stretch>
              <a:fillRect/>
            </a:stretch>
          </p:blipFill>
          <p:spPr>
            <a:xfrm>
              <a:off x="1122629" y="1462445"/>
              <a:ext cx="5776111" cy="3513886"/>
            </a:xfrm>
            <a:prstGeom prst="rect">
              <a:avLst/>
            </a:prstGeom>
            <a:ln>
              <a:solidFill>
                <a:schemeClr val="tx1"/>
              </a:solidFill>
            </a:ln>
          </p:spPr>
        </p:pic>
        <p:sp>
          <p:nvSpPr>
            <p:cNvPr id="6" name="Left Bracket 5">
              <a:extLst>
                <a:ext uri="{FF2B5EF4-FFF2-40B4-BE49-F238E27FC236}">
                  <a16:creationId xmlns:a16="http://schemas.microsoft.com/office/drawing/2014/main" id="{1ACFB16A-4C6C-24F8-139A-5B3BDB2AA125}"/>
                </a:ext>
              </a:extLst>
            </p:cNvPr>
            <p:cNvSpPr/>
            <p:nvPr/>
          </p:nvSpPr>
          <p:spPr bwMode="auto">
            <a:xfrm>
              <a:off x="1060386" y="4227968"/>
              <a:ext cx="62243" cy="461727"/>
            </a:xfrm>
            <a:prstGeom prst="leftBracke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2213553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4BD50-86C7-E008-D6CA-ECBF3AEAAFE3}"/>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1F24B5A2-57FF-2B30-DDAB-7B586CE00864}"/>
              </a:ext>
            </a:extLst>
          </p:cNvPr>
          <p:cNvPicPr>
            <a:picLocks noChangeAspect="1"/>
          </p:cNvPicPr>
          <p:nvPr/>
        </p:nvPicPr>
        <p:blipFill>
          <a:blip r:embed="rId2"/>
          <a:srcRect r="1509"/>
          <a:stretch/>
        </p:blipFill>
        <p:spPr>
          <a:xfrm>
            <a:off x="403698" y="1164249"/>
            <a:ext cx="7932906" cy="4373859"/>
          </a:xfrm>
          <a:prstGeom prst="rect">
            <a:avLst/>
          </a:prstGeom>
          <a:ln>
            <a:solidFill>
              <a:schemeClr val="tx1"/>
            </a:solidFill>
          </a:ln>
        </p:spPr>
      </p:pic>
      <p:sp>
        <p:nvSpPr>
          <p:cNvPr id="4" name="Title 3">
            <a:extLst>
              <a:ext uri="{FF2B5EF4-FFF2-40B4-BE49-F238E27FC236}">
                <a16:creationId xmlns:a16="http://schemas.microsoft.com/office/drawing/2014/main" id="{0BBD7DB8-BA29-6B7E-25EE-FB0DAA789909}"/>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sp>
        <p:nvSpPr>
          <p:cNvPr id="6" name="Oval 5">
            <a:extLst>
              <a:ext uri="{FF2B5EF4-FFF2-40B4-BE49-F238E27FC236}">
                <a16:creationId xmlns:a16="http://schemas.microsoft.com/office/drawing/2014/main" id="{066C641F-BA92-865E-A6B3-03436203C40B}"/>
              </a:ext>
            </a:extLst>
          </p:cNvPr>
          <p:cNvSpPr/>
          <p:nvPr/>
        </p:nvSpPr>
        <p:spPr bwMode="auto">
          <a:xfrm>
            <a:off x="199417" y="3715966"/>
            <a:ext cx="2115765" cy="690663"/>
          </a:xfrm>
          <a:prstGeom prst="ellipse">
            <a:avLst/>
          </a:prstGeom>
          <a:noFill/>
          <a:ln w="317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964997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CC4AB-572D-9D8C-0F15-2C463C0D5FA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1E1B7CA-933E-79D4-A925-C6B486446E7F}"/>
              </a:ext>
            </a:extLst>
          </p:cNvPr>
          <p:cNvPicPr>
            <a:picLocks noChangeAspect="1"/>
          </p:cNvPicPr>
          <p:nvPr/>
        </p:nvPicPr>
        <p:blipFill>
          <a:blip r:embed="rId2"/>
          <a:stretch>
            <a:fillRect/>
          </a:stretch>
        </p:blipFill>
        <p:spPr>
          <a:xfrm>
            <a:off x="199417" y="1430351"/>
            <a:ext cx="8258783" cy="3997297"/>
          </a:xfrm>
          <a:prstGeom prst="rect">
            <a:avLst/>
          </a:prstGeom>
          <a:ln>
            <a:solidFill>
              <a:schemeClr val="tx1"/>
            </a:solidFill>
          </a:ln>
        </p:spPr>
      </p:pic>
      <p:sp>
        <p:nvSpPr>
          <p:cNvPr id="4" name="Title 3">
            <a:extLst>
              <a:ext uri="{FF2B5EF4-FFF2-40B4-BE49-F238E27FC236}">
                <a16:creationId xmlns:a16="http://schemas.microsoft.com/office/drawing/2014/main" id="{07B2787E-A7B1-3949-763E-AB00A195E5F2}"/>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sp>
        <p:nvSpPr>
          <p:cNvPr id="6" name="Oval 5">
            <a:extLst>
              <a:ext uri="{FF2B5EF4-FFF2-40B4-BE49-F238E27FC236}">
                <a16:creationId xmlns:a16="http://schemas.microsoft.com/office/drawing/2014/main" id="{10AB83AD-4420-FDFB-5F07-CB3063B76048}"/>
              </a:ext>
            </a:extLst>
          </p:cNvPr>
          <p:cNvSpPr/>
          <p:nvPr/>
        </p:nvSpPr>
        <p:spPr bwMode="auto">
          <a:xfrm>
            <a:off x="72957" y="4085617"/>
            <a:ext cx="2115765" cy="350195"/>
          </a:xfrm>
          <a:prstGeom prst="ellipse">
            <a:avLst/>
          </a:prstGeom>
          <a:noFill/>
          <a:ln w="317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571865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AA271-C6ED-C74A-F851-768841F557A1}"/>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DF7AEA4-F2E5-54C3-F835-208370852E13}"/>
              </a:ext>
            </a:extLst>
          </p:cNvPr>
          <p:cNvPicPr>
            <a:picLocks noChangeAspect="1"/>
          </p:cNvPicPr>
          <p:nvPr/>
        </p:nvPicPr>
        <p:blipFill>
          <a:blip r:embed="rId2"/>
          <a:stretch>
            <a:fillRect/>
          </a:stretch>
        </p:blipFill>
        <p:spPr>
          <a:xfrm>
            <a:off x="277239" y="1157348"/>
            <a:ext cx="8161506" cy="4158181"/>
          </a:xfrm>
          <a:prstGeom prst="rect">
            <a:avLst/>
          </a:prstGeom>
          <a:ln>
            <a:solidFill>
              <a:schemeClr val="tx1"/>
            </a:solidFill>
          </a:ln>
        </p:spPr>
      </p:pic>
      <p:sp>
        <p:nvSpPr>
          <p:cNvPr id="4" name="Title 3">
            <a:extLst>
              <a:ext uri="{FF2B5EF4-FFF2-40B4-BE49-F238E27FC236}">
                <a16:creationId xmlns:a16="http://schemas.microsoft.com/office/drawing/2014/main" id="{A2138F72-DC4A-D581-52A3-AEEC1424F18A}"/>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sp>
        <p:nvSpPr>
          <p:cNvPr id="6" name="Oval 5">
            <a:extLst>
              <a:ext uri="{FF2B5EF4-FFF2-40B4-BE49-F238E27FC236}">
                <a16:creationId xmlns:a16="http://schemas.microsoft.com/office/drawing/2014/main" id="{37B4D850-BFA1-458E-67FF-54B2655E2621}"/>
              </a:ext>
            </a:extLst>
          </p:cNvPr>
          <p:cNvSpPr/>
          <p:nvPr/>
        </p:nvSpPr>
        <p:spPr bwMode="auto">
          <a:xfrm>
            <a:off x="4158574" y="3030166"/>
            <a:ext cx="2504872" cy="398834"/>
          </a:xfrm>
          <a:prstGeom prst="ellipse">
            <a:avLst/>
          </a:prstGeom>
          <a:noFill/>
          <a:ln w="317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3" name="Oval 2">
            <a:extLst>
              <a:ext uri="{FF2B5EF4-FFF2-40B4-BE49-F238E27FC236}">
                <a16:creationId xmlns:a16="http://schemas.microsoft.com/office/drawing/2014/main" id="{8A91D9A6-E1C6-7D81-E9EE-04F73CACE567}"/>
              </a:ext>
            </a:extLst>
          </p:cNvPr>
          <p:cNvSpPr/>
          <p:nvPr/>
        </p:nvSpPr>
        <p:spPr bwMode="auto">
          <a:xfrm>
            <a:off x="82685" y="4406630"/>
            <a:ext cx="2115765" cy="350195"/>
          </a:xfrm>
          <a:prstGeom prst="ellipse">
            <a:avLst/>
          </a:prstGeom>
          <a:noFill/>
          <a:ln w="317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447642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0008C-4175-F8B6-16CB-FD758F711C4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B90ACB0-4CD6-8C56-9D3B-1B5E3E1602F8}"/>
              </a:ext>
            </a:extLst>
          </p:cNvPr>
          <p:cNvSpPr>
            <a:spLocks noGrp="1"/>
          </p:cNvSpPr>
          <p:nvPr>
            <p:ph type="title"/>
          </p:nvPr>
        </p:nvSpPr>
        <p:spPr/>
        <p:txBody>
          <a:bodyPr/>
          <a:lstStyle/>
          <a:p>
            <a:pPr algn="ctr"/>
            <a:r>
              <a:rPr lang="en-GB" sz="3200">
                <a:latin typeface="Aptos" panose="020B0004020202020204" pitchFamily="34" charset="0"/>
              </a:rPr>
              <a:t>Application Process </a:t>
            </a:r>
          </a:p>
        </p:txBody>
      </p:sp>
      <p:pic>
        <p:nvPicPr>
          <p:cNvPr id="5" name="Picture 4">
            <a:extLst>
              <a:ext uri="{FF2B5EF4-FFF2-40B4-BE49-F238E27FC236}">
                <a16:creationId xmlns:a16="http://schemas.microsoft.com/office/drawing/2014/main" id="{497339E9-76FD-22AE-DF56-B353CD583459}"/>
              </a:ext>
            </a:extLst>
          </p:cNvPr>
          <p:cNvPicPr>
            <a:picLocks noChangeAspect="1"/>
          </p:cNvPicPr>
          <p:nvPr/>
        </p:nvPicPr>
        <p:blipFill>
          <a:blip r:embed="rId2"/>
          <a:stretch>
            <a:fillRect/>
          </a:stretch>
        </p:blipFill>
        <p:spPr>
          <a:xfrm>
            <a:off x="432881" y="1295400"/>
            <a:ext cx="8278238" cy="4078207"/>
          </a:xfrm>
          <a:prstGeom prst="rect">
            <a:avLst/>
          </a:prstGeom>
          <a:ln>
            <a:solidFill>
              <a:schemeClr val="tx1"/>
            </a:solidFill>
          </a:ln>
        </p:spPr>
      </p:pic>
    </p:spTree>
    <p:extLst>
      <p:ext uri="{BB962C8B-B14F-4D97-AF65-F5344CB8AC3E}">
        <p14:creationId xmlns:p14="http://schemas.microsoft.com/office/powerpoint/2010/main" val="1689832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558BA9-EAA3-6913-9E99-BAA41898710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67BEB6-98BA-3434-57FC-A9150A44A771}"/>
              </a:ext>
            </a:extLst>
          </p:cNvPr>
          <p:cNvSpPr>
            <a:spLocks noGrp="1"/>
          </p:cNvSpPr>
          <p:nvPr>
            <p:ph type="title"/>
          </p:nvPr>
        </p:nvSpPr>
        <p:spPr>
          <a:xfrm>
            <a:off x="685800" y="0"/>
            <a:ext cx="7772400" cy="1066800"/>
          </a:xfrm>
        </p:spPr>
        <p:txBody>
          <a:bodyPr/>
          <a:lstStyle/>
          <a:p>
            <a:pPr algn="ctr"/>
            <a:r>
              <a:rPr lang="en-GB" sz="3200">
                <a:latin typeface="Aptos" panose="020B0004020202020204" pitchFamily="34" charset="0"/>
              </a:rPr>
              <a:t>Application Process </a:t>
            </a:r>
          </a:p>
        </p:txBody>
      </p:sp>
      <p:pic>
        <p:nvPicPr>
          <p:cNvPr id="5" name="Picture 4">
            <a:extLst>
              <a:ext uri="{FF2B5EF4-FFF2-40B4-BE49-F238E27FC236}">
                <a16:creationId xmlns:a16="http://schemas.microsoft.com/office/drawing/2014/main" id="{668708B9-4902-54D9-19E3-97267C7875C5}"/>
              </a:ext>
            </a:extLst>
          </p:cNvPr>
          <p:cNvPicPr>
            <a:picLocks noChangeAspect="1"/>
          </p:cNvPicPr>
          <p:nvPr/>
        </p:nvPicPr>
        <p:blipFill>
          <a:blip r:embed="rId2"/>
          <a:stretch>
            <a:fillRect/>
          </a:stretch>
        </p:blipFill>
        <p:spPr>
          <a:xfrm>
            <a:off x="2625951" y="883041"/>
            <a:ext cx="3892097" cy="5091917"/>
          </a:xfrm>
          <a:prstGeom prst="rect">
            <a:avLst/>
          </a:prstGeom>
          <a:ln>
            <a:solidFill>
              <a:schemeClr val="tx1"/>
            </a:solidFill>
          </a:ln>
        </p:spPr>
      </p:pic>
    </p:spTree>
    <p:extLst>
      <p:ext uri="{BB962C8B-B14F-4D97-AF65-F5344CB8AC3E}">
        <p14:creationId xmlns:p14="http://schemas.microsoft.com/office/powerpoint/2010/main" val="13659726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5FEBCF-CBBF-AD68-138C-EAF5BA74CBB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EA7BFD4-5AA3-D2B7-04CD-F98F5E355832}"/>
              </a:ext>
            </a:extLst>
          </p:cNvPr>
          <p:cNvSpPr>
            <a:spLocks noGrp="1"/>
          </p:cNvSpPr>
          <p:nvPr>
            <p:ph type="title"/>
          </p:nvPr>
        </p:nvSpPr>
        <p:spPr>
          <a:xfrm>
            <a:off x="685800" y="0"/>
            <a:ext cx="7772400" cy="1066800"/>
          </a:xfrm>
        </p:spPr>
        <p:txBody>
          <a:bodyPr/>
          <a:lstStyle/>
          <a:p>
            <a:pPr algn="ctr"/>
            <a:r>
              <a:rPr lang="en-GB" sz="3200">
                <a:latin typeface="Aptos" panose="020B0004020202020204" pitchFamily="34" charset="0"/>
              </a:rPr>
              <a:t>Application Process </a:t>
            </a:r>
          </a:p>
        </p:txBody>
      </p:sp>
      <p:pic>
        <p:nvPicPr>
          <p:cNvPr id="3" name="Picture 2">
            <a:extLst>
              <a:ext uri="{FF2B5EF4-FFF2-40B4-BE49-F238E27FC236}">
                <a16:creationId xmlns:a16="http://schemas.microsoft.com/office/drawing/2014/main" id="{AAF0228D-682D-8D1C-C4C1-41BEC2474E41}"/>
              </a:ext>
            </a:extLst>
          </p:cNvPr>
          <p:cNvPicPr>
            <a:picLocks noChangeAspect="1"/>
          </p:cNvPicPr>
          <p:nvPr/>
        </p:nvPicPr>
        <p:blipFill>
          <a:blip r:embed="rId2"/>
          <a:stretch>
            <a:fillRect/>
          </a:stretch>
        </p:blipFill>
        <p:spPr>
          <a:xfrm>
            <a:off x="4989174" y="841999"/>
            <a:ext cx="3916484" cy="5174001"/>
          </a:xfrm>
          <a:prstGeom prst="rect">
            <a:avLst/>
          </a:prstGeom>
          <a:ln>
            <a:solidFill>
              <a:schemeClr val="tx1"/>
            </a:solidFill>
          </a:ln>
        </p:spPr>
      </p:pic>
      <p:pic>
        <p:nvPicPr>
          <p:cNvPr id="9" name="Picture 8">
            <a:extLst>
              <a:ext uri="{FF2B5EF4-FFF2-40B4-BE49-F238E27FC236}">
                <a16:creationId xmlns:a16="http://schemas.microsoft.com/office/drawing/2014/main" id="{3E237BA4-9949-C198-9A81-98E56B9B76F8}"/>
              </a:ext>
            </a:extLst>
          </p:cNvPr>
          <p:cNvPicPr>
            <a:picLocks noChangeAspect="1"/>
          </p:cNvPicPr>
          <p:nvPr/>
        </p:nvPicPr>
        <p:blipFill>
          <a:blip r:embed="rId3"/>
          <a:stretch>
            <a:fillRect/>
          </a:stretch>
        </p:blipFill>
        <p:spPr>
          <a:xfrm>
            <a:off x="685800" y="841999"/>
            <a:ext cx="3675865" cy="5091917"/>
          </a:xfrm>
          <a:prstGeom prst="rect">
            <a:avLst/>
          </a:prstGeom>
          <a:ln>
            <a:solidFill>
              <a:schemeClr val="tx1"/>
            </a:solidFill>
          </a:ln>
        </p:spPr>
      </p:pic>
    </p:spTree>
    <p:extLst>
      <p:ext uri="{BB962C8B-B14F-4D97-AF65-F5344CB8AC3E}">
        <p14:creationId xmlns:p14="http://schemas.microsoft.com/office/powerpoint/2010/main" val="2903243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2A10E-6D51-27C9-8C4D-48A40E9F880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BEE40DF-6927-B50B-483B-C7627BEBF1FD}"/>
              </a:ext>
            </a:extLst>
          </p:cNvPr>
          <p:cNvSpPr>
            <a:spLocks noGrp="1"/>
          </p:cNvSpPr>
          <p:nvPr>
            <p:ph type="title"/>
          </p:nvPr>
        </p:nvSpPr>
        <p:spPr>
          <a:xfrm>
            <a:off x="685800" y="0"/>
            <a:ext cx="7772400" cy="1066800"/>
          </a:xfrm>
        </p:spPr>
        <p:txBody>
          <a:bodyPr/>
          <a:lstStyle/>
          <a:p>
            <a:pPr algn="ctr"/>
            <a:r>
              <a:rPr lang="en-GB" sz="3200">
                <a:latin typeface="Aptos" panose="020B0004020202020204" pitchFamily="34" charset="0"/>
              </a:rPr>
              <a:t>Application Process </a:t>
            </a:r>
          </a:p>
        </p:txBody>
      </p:sp>
      <p:pic>
        <p:nvPicPr>
          <p:cNvPr id="5" name="Picture 4">
            <a:extLst>
              <a:ext uri="{FF2B5EF4-FFF2-40B4-BE49-F238E27FC236}">
                <a16:creationId xmlns:a16="http://schemas.microsoft.com/office/drawing/2014/main" id="{CFEBA834-253A-56C0-BE99-1F4E9050F33C}"/>
              </a:ext>
            </a:extLst>
          </p:cNvPr>
          <p:cNvPicPr>
            <a:picLocks noChangeAspect="1"/>
          </p:cNvPicPr>
          <p:nvPr/>
        </p:nvPicPr>
        <p:blipFill>
          <a:blip r:embed="rId2"/>
          <a:stretch>
            <a:fillRect/>
          </a:stretch>
        </p:blipFill>
        <p:spPr>
          <a:xfrm>
            <a:off x="4572000" y="841999"/>
            <a:ext cx="4084488" cy="1960226"/>
          </a:xfrm>
          <a:prstGeom prst="rect">
            <a:avLst/>
          </a:prstGeom>
          <a:ln>
            <a:solidFill>
              <a:schemeClr val="tx1"/>
            </a:solidFill>
          </a:ln>
        </p:spPr>
      </p:pic>
      <p:pic>
        <p:nvPicPr>
          <p:cNvPr id="6" name="Picture 5">
            <a:extLst>
              <a:ext uri="{FF2B5EF4-FFF2-40B4-BE49-F238E27FC236}">
                <a16:creationId xmlns:a16="http://schemas.microsoft.com/office/drawing/2014/main" id="{7934C849-3917-C5A1-7246-13EBA7086324}"/>
              </a:ext>
            </a:extLst>
          </p:cNvPr>
          <p:cNvPicPr>
            <a:picLocks noChangeAspect="1"/>
          </p:cNvPicPr>
          <p:nvPr/>
        </p:nvPicPr>
        <p:blipFill>
          <a:blip r:embed="rId3"/>
          <a:stretch>
            <a:fillRect/>
          </a:stretch>
        </p:blipFill>
        <p:spPr>
          <a:xfrm>
            <a:off x="487512" y="841999"/>
            <a:ext cx="3612039" cy="5174001"/>
          </a:xfrm>
          <a:prstGeom prst="rect">
            <a:avLst/>
          </a:prstGeom>
          <a:ln>
            <a:solidFill>
              <a:schemeClr val="tx1"/>
            </a:solidFill>
          </a:ln>
        </p:spPr>
      </p:pic>
      <p:sp>
        <p:nvSpPr>
          <p:cNvPr id="7" name="TextBox 6">
            <a:extLst>
              <a:ext uri="{FF2B5EF4-FFF2-40B4-BE49-F238E27FC236}">
                <a16:creationId xmlns:a16="http://schemas.microsoft.com/office/drawing/2014/main" id="{F21FA749-459E-CF00-8807-FA1994C6460A}"/>
              </a:ext>
            </a:extLst>
          </p:cNvPr>
          <p:cNvSpPr txBox="1"/>
          <p:nvPr/>
        </p:nvSpPr>
        <p:spPr>
          <a:xfrm>
            <a:off x="4786009" y="3429000"/>
            <a:ext cx="3612039" cy="1323439"/>
          </a:xfrm>
          <a:prstGeom prst="rect">
            <a:avLst/>
          </a:prstGeom>
          <a:noFill/>
          <a:ln>
            <a:solidFill>
              <a:schemeClr val="tx1"/>
            </a:solidFill>
          </a:ln>
        </p:spPr>
        <p:txBody>
          <a:bodyPr wrap="square" rtlCol="0">
            <a:spAutoFit/>
          </a:bodyPr>
          <a:lstStyle/>
          <a:p>
            <a:r>
              <a:rPr lang="en-GB" sz="2000">
                <a:latin typeface="Aptos" panose="020B0004020202020204" pitchFamily="34" charset="0"/>
              </a:rPr>
              <a:t>You seek Supervisors’ signature and comments. M4C Warwick will seek Site Director sign off.</a:t>
            </a:r>
          </a:p>
        </p:txBody>
      </p:sp>
    </p:spTree>
    <p:extLst>
      <p:ext uri="{BB962C8B-B14F-4D97-AF65-F5344CB8AC3E}">
        <p14:creationId xmlns:p14="http://schemas.microsoft.com/office/powerpoint/2010/main" val="1143636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6F15C-D4F6-3EA6-8BCF-C05F1A402F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EE30FF-CD28-1DDE-780B-CD25CF135A48}"/>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73229AD3-6366-FBC5-C8A1-49F4FEBD40BF}"/>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8BCD312A-24E5-7490-DD16-DAFDD8BC576C}"/>
              </a:ext>
            </a:extLst>
          </p:cNvPr>
          <p:cNvSpPr txBox="1">
            <a:spLocks/>
          </p:cNvSpPr>
          <p:nvPr/>
        </p:nvSpPr>
        <p:spPr bwMode="auto">
          <a:xfrm>
            <a:off x="309885" y="1236273"/>
            <a:ext cx="7772400"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l">
              <a:buAutoNum type="arabicPeriod"/>
            </a:pPr>
            <a:r>
              <a:rPr lang="en-GB" sz="2400" b="1" i="0">
                <a:solidFill>
                  <a:srgbClr val="383838"/>
                </a:solidFill>
                <a:effectLst/>
                <a:latin typeface="Aptos" panose="020B0004020202020204" pitchFamily="34" charset="0"/>
              </a:rPr>
              <a:t>Download and </a:t>
            </a:r>
            <a:r>
              <a:rPr lang="en-GB" sz="2400" b="1">
                <a:solidFill>
                  <a:srgbClr val="383838"/>
                </a:solidFill>
                <a:latin typeface="Aptos" panose="020B0004020202020204" pitchFamily="34" charset="0"/>
              </a:rPr>
              <a:t>Complete the </a:t>
            </a:r>
            <a:r>
              <a:rPr lang="en-GB" sz="2400" b="1" i="0">
                <a:solidFill>
                  <a:srgbClr val="383838"/>
                </a:solidFill>
                <a:effectLst/>
                <a:latin typeface="Aptos" panose="020B0004020202020204" pitchFamily="34" charset="0"/>
              </a:rPr>
              <a:t>Applicatio</a:t>
            </a:r>
            <a:r>
              <a:rPr lang="en-GB" sz="2400" b="1">
                <a:solidFill>
                  <a:srgbClr val="383838"/>
                </a:solidFill>
                <a:latin typeface="Aptos" panose="020B0004020202020204" pitchFamily="34" charset="0"/>
              </a:rPr>
              <a:t>n Form </a:t>
            </a:r>
            <a:r>
              <a:rPr lang="en-GB" sz="2400">
                <a:solidFill>
                  <a:srgbClr val="383838"/>
                </a:solidFill>
                <a:latin typeface="Aptos" panose="020B0004020202020204" pitchFamily="34" charset="0"/>
              </a:rPr>
              <a:t>– </a:t>
            </a:r>
          </a:p>
          <a:p>
            <a:pPr algn="l">
              <a:buFont typeface="Arial" panose="020B0604020202020204" pitchFamily="34" charset="0"/>
              <a:buChar char="•"/>
            </a:pPr>
            <a:r>
              <a:rPr lang="en-GB" sz="2400">
                <a:solidFill>
                  <a:srgbClr val="383838"/>
                </a:solidFill>
                <a:latin typeface="Aptos" panose="020B0004020202020204" pitchFamily="34" charset="0"/>
              </a:rPr>
              <a:t>Give yourself plenty of time – it’s a lengthy form!</a:t>
            </a:r>
          </a:p>
          <a:p>
            <a:pPr algn="l">
              <a:buFont typeface="Arial" panose="020B0604020202020204" pitchFamily="34" charset="0"/>
              <a:buChar char="•"/>
            </a:pPr>
            <a:r>
              <a:rPr lang="en-GB" sz="2400">
                <a:solidFill>
                  <a:srgbClr val="383838"/>
                </a:solidFill>
                <a:latin typeface="Aptos" panose="020B0004020202020204" pitchFamily="34" charset="0"/>
              </a:rPr>
              <a:t>You will need to provide a clear budget overview and supporting estimate quotes as part of your application (see next slide).</a:t>
            </a:r>
          </a:p>
          <a:p>
            <a:pPr algn="l">
              <a:buFont typeface="Arial" panose="020B0604020202020204" pitchFamily="34" charset="0"/>
              <a:buChar char="•"/>
            </a:pPr>
            <a:r>
              <a:rPr lang="en-GB" sz="2400">
                <a:solidFill>
                  <a:srgbClr val="383838"/>
                </a:solidFill>
                <a:latin typeface="Aptos" panose="020B0004020202020204" pitchFamily="34" charset="0"/>
              </a:rPr>
              <a:t>Include all parts of your journey (e.g.  Including travel from airport to accommodation/conference)</a:t>
            </a:r>
          </a:p>
          <a:p>
            <a:pPr algn="l">
              <a:buFont typeface="Arial" panose="020B0604020202020204" pitchFamily="34" charset="0"/>
              <a:buChar char="•"/>
            </a:pPr>
            <a:r>
              <a:rPr lang="en-GB" sz="2400">
                <a:solidFill>
                  <a:srgbClr val="383838"/>
                </a:solidFill>
                <a:latin typeface="Aptos" panose="020B0004020202020204" pitchFamily="34" charset="0"/>
              </a:rPr>
              <a:t>Don’t underestimate the cost of travel and accommodation – be realistic and sensible in what you expect it to cost.</a:t>
            </a:r>
          </a:p>
          <a:p>
            <a:pPr algn="l">
              <a:buFont typeface="Arial" panose="020B0604020202020204" pitchFamily="34" charset="0"/>
              <a:buChar char="•"/>
            </a:pPr>
            <a:endParaRPr lang="en-GB" sz="2000">
              <a:solidFill>
                <a:srgbClr val="383838"/>
              </a:solidFill>
              <a:latin typeface="Aptos" panose="020B0004020202020204" pitchFamily="34" charset="0"/>
            </a:endParaRPr>
          </a:p>
          <a:p>
            <a:pPr marL="457200" lvl="1" indent="0">
              <a:buNone/>
            </a:pPr>
            <a:endParaRPr lang="en-GB" sz="1200">
              <a:solidFill>
                <a:srgbClr val="383838"/>
              </a:solidFill>
              <a:latin typeface="Aptos" panose="020B0004020202020204" pitchFamily="34" charset="0"/>
            </a:endParaRPr>
          </a:p>
          <a:p>
            <a:pPr algn="l"/>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311445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E1647-A1F6-1CB2-921D-28422768B4C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8ECAF3E-BE06-7B76-0D07-8237E7C753E6}"/>
              </a:ext>
            </a:extLst>
          </p:cNvPr>
          <p:cNvSpPr>
            <a:spLocks noGrp="1"/>
          </p:cNvSpPr>
          <p:nvPr>
            <p:ph type="title"/>
          </p:nvPr>
        </p:nvSpPr>
        <p:spPr/>
        <p:txBody>
          <a:bodyPr/>
          <a:lstStyle/>
          <a:p>
            <a:pPr algn="ctr"/>
            <a:r>
              <a:rPr lang="en-GB" sz="3200">
                <a:latin typeface="Aptos" panose="020B0004020202020204" pitchFamily="34" charset="0"/>
              </a:rPr>
              <a:t>Schedule</a:t>
            </a:r>
          </a:p>
        </p:txBody>
      </p:sp>
      <p:sp>
        <p:nvSpPr>
          <p:cNvPr id="5" name="Content Placeholder 4">
            <a:extLst>
              <a:ext uri="{FF2B5EF4-FFF2-40B4-BE49-F238E27FC236}">
                <a16:creationId xmlns:a16="http://schemas.microsoft.com/office/drawing/2014/main" id="{1C879C23-055F-EC6B-6C8C-83D9F3D2573E}"/>
              </a:ext>
            </a:extLst>
          </p:cNvPr>
          <p:cNvSpPr>
            <a:spLocks noGrp="1"/>
          </p:cNvSpPr>
          <p:nvPr>
            <p:ph idx="1"/>
          </p:nvPr>
        </p:nvSpPr>
        <p:spPr>
          <a:xfrm>
            <a:off x="685800" y="1371600"/>
            <a:ext cx="7772400" cy="4114800"/>
          </a:xfrm>
          <a:solidFill>
            <a:schemeClr val="bg1"/>
          </a:solidFill>
          <a:ln>
            <a:solidFill>
              <a:schemeClr val="tx1"/>
            </a:solidFill>
          </a:ln>
        </p:spPr>
        <p:txBody>
          <a:bodyPr/>
          <a:lstStyle/>
          <a:p>
            <a:pPr marL="514350" indent="-514350">
              <a:buAutoNum type="arabicPeriod"/>
            </a:pPr>
            <a:r>
              <a:rPr lang="en-GB" sz="2800">
                <a:latin typeface="Aptos" panose="020B0004020202020204" pitchFamily="34" charset="0"/>
              </a:rPr>
              <a:t>What is RDF and EF funding?</a:t>
            </a:r>
          </a:p>
          <a:p>
            <a:pPr marL="514350" indent="-514350">
              <a:buAutoNum type="arabicPeriod"/>
            </a:pPr>
            <a:r>
              <a:rPr lang="en-GB" sz="2800">
                <a:latin typeface="Aptos" panose="020B0004020202020204" pitchFamily="34" charset="0"/>
              </a:rPr>
              <a:t>Example Activities</a:t>
            </a:r>
          </a:p>
          <a:p>
            <a:pPr marL="514350" indent="-514350">
              <a:buAutoNum type="arabicPeriod"/>
            </a:pPr>
            <a:r>
              <a:rPr lang="en-GB" sz="2800">
                <a:latin typeface="Aptos" panose="020B0004020202020204" pitchFamily="34" charset="0"/>
              </a:rPr>
              <a:t>Application Process</a:t>
            </a:r>
          </a:p>
          <a:p>
            <a:pPr marL="514350" indent="-514350">
              <a:buAutoNum type="arabicPeriod"/>
            </a:pPr>
            <a:r>
              <a:rPr lang="en-GB" sz="2800">
                <a:latin typeface="Aptos" panose="020B0004020202020204" pitchFamily="34" charset="0"/>
              </a:rPr>
              <a:t>Timescales and Deadlines</a:t>
            </a:r>
          </a:p>
          <a:p>
            <a:pPr marL="514350" indent="-514350">
              <a:buAutoNum type="arabicPeriod"/>
            </a:pPr>
            <a:r>
              <a:rPr lang="en-GB" sz="2800">
                <a:latin typeface="Aptos" panose="020B0004020202020204" pitchFamily="34" charset="0"/>
              </a:rPr>
              <a:t>Example Applications and Reflections</a:t>
            </a:r>
          </a:p>
          <a:p>
            <a:pPr marL="514350" indent="-514350">
              <a:buAutoNum type="arabicPeriod"/>
            </a:pPr>
            <a:r>
              <a:rPr lang="en-GB" sz="2800">
                <a:latin typeface="Aptos" panose="020B0004020202020204" pitchFamily="34" charset="0"/>
              </a:rPr>
              <a:t>Useful Links and Info</a:t>
            </a:r>
          </a:p>
          <a:p>
            <a:pPr marL="514350" indent="-514350">
              <a:buAutoNum type="arabicPeriod"/>
            </a:pPr>
            <a:r>
              <a:rPr lang="en-GB" sz="2800">
                <a:latin typeface="Aptos" panose="020B0004020202020204" pitchFamily="34" charset="0"/>
              </a:rPr>
              <a:t>Questions</a:t>
            </a:r>
          </a:p>
          <a:p>
            <a:pPr marL="514350" indent="-514350">
              <a:buAutoNum type="arabicPeriod"/>
            </a:pPr>
            <a:endParaRPr lang="en-GB">
              <a:latin typeface="Aptos" panose="020B0004020202020204" pitchFamily="34" charset="0"/>
            </a:endParaRPr>
          </a:p>
          <a:p>
            <a:pPr marL="342900" indent="-342900">
              <a:buFont typeface="+mj-lt"/>
              <a:buAutoNum type="arabicPeriod"/>
            </a:pPr>
            <a:endParaRPr lang="en-GB">
              <a:latin typeface="Aptos" panose="020B0004020202020204" pitchFamily="34" charset="0"/>
            </a:endParaRPr>
          </a:p>
          <a:p>
            <a:pPr marL="342900" indent="-342900">
              <a:buFont typeface="+mj-lt"/>
              <a:buAutoNum type="arabicPeriod"/>
            </a:pPr>
            <a:endParaRPr lang="en-GB">
              <a:latin typeface="Aptos" panose="020B0004020202020204" pitchFamily="34" charset="0"/>
            </a:endParaRPr>
          </a:p>
        </p:txBody>
      </p:sp>
    </p:spTree>
    <p:extLst>
      <p:ext uri="{BB962C8B-B14F-4D97-AF65-F5344CB8AC3E}">
        <p14:creationId xmlns:p14="http://schemas.microsoft.com/office/powerpoint/2010/main" val="863949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E6AC7-2C18-C856-ACA8-F06A9A1361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3F9CAB-32F0-9AFD-EE0B-232B9B1C504A}"/>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D76ECD10-7F06-961E-8962-FD88EBE844A5}"/>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2B116C2F-B27B-AC72-2BA8-DED6E4931B96}"/>
              </a:ext>
            </a:extLst>
          </p:cNvPr>
          <p:cNvSpPr txBox="1">
            <a:spLocks/>
          </p:cNvSpPr>
          <p:nvPr/>
        </p:nvSpPr>
        <p:spPr bwMode="auto">
          <a:xfrm>
            <a:off x="309885" y="1236273"/>
            <a:ext cx="7772400"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l">
              <a:buAutoNum type="arabicPeriod"/>
            </a:pPr>
            <a:r>
              <a:rPr lang="en-GB" sz="2400" b="1" i="0">
                <a:solidFill>
                  <a:srgbClr val="383838"/>
                </a:solidFill>
                <a:effectLst/>
                <a:latin typeface="Aptos" panose="020B0004020202020204" pitchFamily="34" charset="0"/>
              </a:rPr>
              <a:t>Download and </a:t>
            </a:r>
            <a:r>
              <a:rPr lang="en-GB" sz="2400" b="1">
                <a:solidFill>
                  <a:srgbClr val="383838"/>
                </a:solidFill>
                <a:latin typeface="Aptos" panose="020B0004020202020204" pitchFamily="34" charset="0"/>
              </a:rPr>
              <a:t>Complete the </a:t>
            </a:r>
            <a:r>
              <a:rPr lang="en-GB" sz="2400" b="1" i="0">
                <a:solidFill>
                  <a:srgbClr val="383838"/>
                </a:solidFill>
                <a:effectLst/>
                <a:latin typeface="Aptos" panose="020B0004020202020204" pitchFamily="34" charset="0"/>
              </a:rPr>
              <a:t>Applicatio</a:t>
            </a:r>
            <a:r>
              <a:rPr lang="en-GB" sz="2400" b="1">
                <a:solidFill>
                  <a:srgbClr val="383838"/>
                </a:solidFill>
                <a:latin typeface="Aptos" panose="020B0004020202020204" pitchFamily="34" charset="0"/>
              </a:rPr>
              <a:t>n Form </a:t>
            </a:r>
            <a:r>
              <a:rPr lang="en-GB" sz="2400">
                <a:solidFill>
                  <a:srgbClr val="383838"/>
                </a:solidFill>
                <a:latin typeface="Aptos" panose="020B0004020202020204" pitchFamily="34" charset="0"/>
              </a:rPr>
              <a:t>– </a:t>
            </a:r>
          </a:p>
          <a:p>
            <a:pPr algn="l">
              <a:buFont typeface="Arial" panose="020B0604020202020204" pitchFamily="34" charset="0"/>
              <a:buChar char="•"/>
            </a:pPr>
            <a:r>
              <a:rPr lang="en-GB" sz="2400">
                <a:solidFill>
                  <a:srgbClr val="383838"/>
                </a:solidFill>
                <a:latin typeface="Aptos" panose="020B0004020202020204" pitchFamily="34" charset="0"/>
              </a:rPr>
              <a:t>Read the M4C guidance and Warwick’s expenses guidance to make sure you are following the rules.</a:t>
            </a:r>
          </a:p>
          <a:p>
            <a:pPr algn="l">
              <a:buFont typeface="Arial" panose="020B0604020202020204" pitchFamily="34" charset="0"/>
              <a:buChar char="•"/>
            </a:pPr>
            <a:r>
              <a:rPr lang="en-GB" sz="2400">
                <a:solidFill>
                  <a:srgbClr val="383838"/>
                </a:solidFill>
                <a:latin typeface="Aptos" panose="020B0004020202020204" pitchFamily="34" charset="0"/>
              </a:rPr>
              <a:t>Remember, you can’t claim more than what is awarded, so really think this through.</a:t>
            </a:r>
          </a:p>
          <a:p>
            <a:pPr>
              <a:buFont typeface="Arial" panose="020B0604020202020204" pitchFamily="34" charset="0"/>
              <a:buChar char="•"/>
            </a:pPr>
            <a:r>
              <a:rPr lang="en-GB" sz="2400">
                <a:solidFill>
                  <a:srgbClr val="383838"/>
                </a:solidFill>
                <a:latin typeface="Aptos" panose="020B0004020202020204" pitchFamily="34" charset="0"/>
              </a:rPr>
              <a:t>Ensure your supervisor has provided supporting statement and signed the Application Form.</a:t>
            </a:r>
          </a:p>
          <a:p>
            <a:pPr>
              <a:buFont typeface="Arial" panose="020B0604020202020204" pitchFamily="34" charset="0"/>
              <a:buChar char="•"/>
            </a:pPr>
            <a:r>
              <a:rPr lang="en-GB" sz="2400">
                <a:solidFill>
                  <a:srgbClr val="383838"/>
                </a:solidFill>
                <a:latin typeface="Aptos" panose="020B0004020202020204" pitchFamily="34" charset="0"/>
              </a:rPr>
              <a:t>No visits longer than 12 months can be approved.</a:t>
            </a:r>
          </a:p>
          <a:p>
            <a:pPr algn="l">
              <a:buFont typeface="Arial" panose="020B0604020202020204" pitchFamily="34" charset="0"/>
              <a:buChar char="•"/>
            </a:pPr>
            <a:endParaRPr lang="en-GB" sz="2000">
              <a:solidFill>
                <a:srgbClr val="383838"/>
              </a:solidFill>
              <a:latin typeface="Aptos" panose="020B0004020202020204" pitchFamily="34" charset="0"/>
            </a:endParaRPr>
          </a:p>
          <a:p>
            <a:pPr marL="457200" lvl="1" indent="0">
              <a:buNone/>
            </a:pPr>
            <a:endParaRPr lang="en-GB" sz="1200">
              <a:solidFill>
                <a:srgbClr val="383838"/>
              </a:solidFill>
              <a:latin typeface="Aptos" panose="020B0004020202020204" pitchFamily="34" charset="0"/>
            </a:endParaRPr>
          </a:p>
          <a:p>
            <a:pPr algn="l"/>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273505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BE03B-B358-3E50-0DFB-21D6D5F397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091224-EE14-2577-4176-54CD5369EE36}"/>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68549FD1-CC71-EE78-5166-27504BA3C8B9}"/>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3A5A6669-90C9-A07C-6CA6-CE8A4B69FEA1}"/>
              </a:ext>
            </a:extLst>
          </p:cNvPr>
          <p:cNvSpPr txBox="1">
            <a:spLocks/>
          </p:cNvSpPr>
          <p:nvPr/>
        </p:nvSpPr>
        <p:spPr bwMode="auto">
          <a:xfrm>
            <a:off x="309884" y="1236273"/>
            <a:ext cx="8148315"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2800" b="1" i="0">
                <a:solidFill>
                  <a:srgbClr val="383838"/>
                </a:solidFill>
                <a:effectLst/>
                <a:latin typeface="Aptos" panose="020B0004020202020204" pitchFamily="34" charset="0"/>
              </a:rPr>
              <a:t>1. Download and </a:t>
            </a:r>
            <a:r>
              <a:rPr lang="en-GB" sz="2800" b="1">
                <a:solidFill>
                  <a:srgbClr val="383838"/>
                </a:solidFill>
                <a:latin typeface="Aptos" panose="020B0004020202020204" pitchFamily="34" charset="0"/>
              </a:rPr>
              <a:t>Complete the </a:t>
            </a:r>
            <a:r>
              <a:rPr lang="en-GB" sz="2800" b="1" i="0">
                <a:solidFill>
                  <a:srgbClr val="383838"/>
                </a:solidFill>
                <a:effectLst/>
                <a:latin typeface="Aptos" panose="020B0004020202020204" pitchFamily="34" charset="0"/>
              </a:rPr>
              <a:t>Applicatio</a:t>
            </a:r>
            <a:r>
              <a:rPr lang="en-GB" sz="2800" b="1">
                <a:solidFill>
                  <a:srgbClr val="383838"/>
                </a:solidFill>
                <a:latin typeface="Aptos" panose="020B0004020202020204" pitchFamily="34" charset="0"/>
              </a:rPr>
              <a:t>n Form </a:t>
            </a:r>
            <a:r>
              <a:rPr lang="en-GB" sz="2800">
                <a:solidFill>
                  <a:srgbClr val="383838"/>
                </a:solidFill>
                <a:latin typeface="Aptos" panose="020B0004020202020204" pitchFamily="34" charset="0"/>
              </a:rPr>
              <a:t>- </a:t>
            </a:r>
          </a:p>
          <a:p>
            <a:pPr algn="l">
              <a:buFont typeface="Arial" panose="020B0604020202020204" pitchFamily="34" charset="0"/>
              <a:buChar char="•"/>
            </a:pPr>
            <a:r>
              <a:rPr lang="en-GB" sz="2800">
                <a:solidFill>
                  <a:srgbClr val="383838"/>
                </a:solidFill>
                <a:latin typeface="Aptos" panose="020B0004020202020204" pitchFamily="34" charset="0"/>
              </a:rPr>
              <a:t>Evidence on your application</a:t>
            </a:r>
          </a:p>
          <a:p>
            <a:pPr lvl="1">
              <a:buFont typeface="Arial" panose="020B0604020202020204" pitchFamily="34" charset="0"/>
              <a:buChar char="•"/>
            </a:pPr>
            <a:r>
              <a:rPr lang="en-GB" sz="2000">
                <a:solidFill>
                  <a:srgbClr val="383838"/>
                </a:solidFill>
                <a:latin typeface="Aptos" panose="020B0004020202020204" pitchFamily="34" charset="0"/>
              </a:rPr>
              <a:t>Screenshot of all costs</a:t>
            </a:r>
          </a:p>
          <a:p>
            <a:pPr lvl="1">
              <a:buFont typeface="Arial" panose="020B0604020202020204" pitchFamily="34" charset="0"/>
              <a:buChar char="•"/>
            </a:pPr>
            <a:r>
              <a:rPr lang="en-GB" sz="2000">
                <a:solidFill>
                  <a:srgbClr val="383838"/>
                </a:solidFill>
                <a:latin typeface="Aptos" panose="020B0004020202020204" pitchFamily="34" charset="0"/>
              </a:rPr>
              <a:t>Don’t use advance saver tickets (always quote standard fare)</a:t>
            </a:r>
          </a:p>
          <a:p>
            <a:pPr lvl="1">
              <a:buFont typeface="Arial" panose="020B0604020202020204" pitchFamily="34" charset="0"/>
              <a:buChar char="•"/>
            </a:pPr>
            <a:r>
              <a:rPr lang="en-GB" sz="2000">
                <a:solidFill>
                  <a:srgbClr val="383838"/>
                </a:solidFill>
                <a:latin typeface="Aptos" panose="020B0004020202020204" pitchFamily="34" charset="0"/>
              </a:rPr>
              <a:t>You don’t need to include hotel quotes (base rate £100/£120 per night)</a:t>
            </a:r>
          </a:p>
          <a:p>
            <a:pPr lvl="1">
              <a:buFont typeface="Arial" panose="020B0604020202020204" pitchFamily="34" charset="0"/>
              <a:buChar char="•"/>
            </a:pPr>
            <a:r>
              <a:rPr lang="en-GB" sz="2000">
                <a:solidFill>
                  <a:srgbClr val="383838"/>
                </a:solidFill>
                <a:latin typeface="Aptos" panose="020B0004020202020204" pitchFamily="34" charset="0"/>
              </a:rPr>
              <a:t>Key Travel screenshots where quotes are needed from Key Travel and not booking yourself</a:t>
            </a:r>
          </a:p>
          <a:p>
            <a:pPr lvl="1">
              <a:buFont typeface="Arial" panose="020B0604020202020204" pitchFamily="34" charset="0"/>
              <a:buChar char="•"/>
            </a:pPr>
            <a:r>
              <a:rPr lang="en-GB" sz="2000">
                <a:solidFill>
                  <a:srgbClr val="383838"/>
                </a:solidFill>
                <a:latin typeface="Aptos" panose="020B0004020202020204" pitchFamily="34" charset="0"/>
              </a:rPr>
              <a:t>Use mainstream websites and suppliers i.e. trainline, standard airlines.</a:t>
            </a:r>
          </a:p>
          <a:p>
            <a:pPr algn="l">
              <a:buFont typeface="Arial" panose="020B0604020202020204" pitchFamily="34" charset="0"/>
              <a:buChar char="•"/>
            </a:pPr>
            <a:endParaRPr lang="en-GB" sz="2000">
              <a:solidFill>
                <a:srgbClr val="383838"/>
              </a:solidFill>
              <a:latin typeface="Aptos" panose="020B0004020202020204" pitchFamily="34" charset="0"/>
            </a:endParaRPr>
          </a:p>
          <a:p>
            <a:pPr algn="l">
              <a:buFont typeface="Arial" panose="020B0604020202020204" pitchFamily="34" charset="0"/>
              <a:buChar char="•"/>
            </a:pPr>
            <a:endParaRPr lang="en-GB" sz="2000">
              <a:solidFill>
                <a:srgbClr val="383838"/>
              </a:solidFill>
              <a:latin typeface="Aptos" panose="020B0004020202020204" pitchFamily="34" charset="0"/>
            </a:endParaRPr>
          </a:p>
          <a:p>
            <a:pPr algn="l">
              <a:buFont typeface="Arial" panose="020B0604020202020204" pitchFamily="34" charset="0"/>
              <a:buChar char="•"/>
            </a:pPr>
            <a:endParaRPr lang="en-GB" sz="2000">
              <a:solidFill>
                <a:srgbClr val="383838"/>
              </a:solidFill>
              <a:latin typeface="Aptos" panose="020B0004020202020204" pitchFamily="34" charset="0"/>
            </a:endParaRPr>
          </a:p>
          <a:p>
            <a:pPr marL="457200" lvl="1" indent="0">
              <a:buNone/>
            </a:pPr>
            <a:endParaRPr lang="en-GB" sz="1200">
              <a:solidFill>
                <a:srgbClr val="383838"/>
              </a:solidFill>
              <a:latin typeface="Aptos" panose="020B0004020202020204" pitchFamily="34" charset="0"/>
            </a:endParaRPr>
          </a:p>
          <a:p>
            <a:pPr algn="l"/>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3432225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574CB-BF0F-2C80-9B78-EE4804DA3F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B5BBBD-5808-86C7-78FA-2F4B7595447F}"/>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A0FCD606-7D26-6740-D571-0B0E2BBDD135}"/>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49357E6D-2FAB-5EAA-E41F-133594E3DE89}"/>
              </a:ext>
            </a:extLst>
          </p:cNvPr>
          <p:cNvSpPr txBox="1">
            <a:spLocks/>
          </p:cNvSpPr>
          <p:nvPr/>
        </p:nvSpPr>
        <p:spPr bwMode="auto">
          <a:xfrm>
            <a:off x="309884" y="1236273"/>
            <a:ext cx="8148315"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2800" b="1" i="0" dirty="0">
                <a:solidFill>
                  <a:srgbClr val="383838"/>
                </a:solidFill>
                <a:effectLst/>
                <a:latin typeface="Aptos" panose="020B0004020202020204" pitchFamily="34" charset="0"/>
              </a:rPr>
              <a:t>1. Download and </a:t>
            </a:r>
            <a:r>
              <a:rPr lang="en-GB" sz="2800" b="1" dirty="0">
                <a:solidFill>
                  <a:srgbClr val="383838"/>
                </a:solidFill>
                <a:latin typeface="Aptos" panose="020B0004020202020204" pitchFamily="34" charset="0"/>
              </a:rPr>
              <a:t>Complete the </a:t>
            </a:r>
            <a:r>
              <a:rPr lang="en-GB" sz="2800" b="1" i="0" dirty="0">
                <a:solidFill>
                  <a:srgbClr val="383838"/>
                </a:solidFill>
                <a:effectLst/>
                <a:latin typeface="Aptos" panose="020B0004020202020204" pitchFamily="34" charset="0"/>
              </a:rPr>
              <a:t>Applicatio</a:t>
            </a:r>
            <a:r>
              <a:rPr lang="en-GB" sz="2800" b="1" dirty="0">
                <a:solidFill>
                  <a:srgbClr val="383838"/>
                </a:solidFill>
                <a:latin typeface="Aptos" panose="020B0004020202020204" pitchFamily="34" charset="0"/>
              </a:rPr>
              <a:t>n Form</a:t>
            </a:r>
            <a:endParaRPr lang="en-GB" sz="2800" dirty="0">
              <a:solidFill>
                <a:srgbClr val="383838"/>
              </a:solidFill>
              <a:latin typeface="Aptos" panose="020B0004020202020204" pitchFamily="34" charset="0"/>
            </a:endParaRPr>
          </a:p>
          <a:p>
            <a:pPr algn="l">
              <a:buFont typeface="Arial" panose="020B0604020202020204" pitchFamily="34" charset="0"/>
              <a:buChar char="•"/>
            </a:pPr>
            <a:r>
              <a:rPr lang="en-GB" sz="2800" dirty="0">
                <a:solidFill>
                  <a:srgbClr val="383838"/>
                </a:solidFill>
                <a:latin typeface="Aptos" panose="020B0004020202020204" pitchFamily="34" charset="0"/>
              </a:rPr>
              <a:t>Evidence on your application</a:t>
            </a:r>
          </a:p>
          <a:p>
            <a:pPr lvl="1">
              <a:buFont typeface="Arial" panose="020B0604020202020204" pitchFamily="34" charset="0"/>
              <a:buChar char="•"/>
            </a:pPr>
            <a:r>
              <a:rPr lang="en-GB" sz="2000" dirty="0">
                <a:solidFill>
                  <a:srgbClr val="383838"/>
                </a:solidFill>
                <a:latin typeface="Aptos" panose="020B0004020202020204" pitchFamily="34" charset="0"/>
              </a:rPr>
              <a:t>Use mainstream websites and suppliers i.e. trainline, standard airlines.</a:t>
            </a:r>
          </a:p>
          <a:p>
            <a:pPr lvl="1">
              <a:buFont typeface="Arial" panose="020B0604020202020204" pitchFamily="34" charset="0"/>
              <a:buChar char="•"/>
            </a:pPr>
            <a:r>
              <a:rPr lang="en-GB" sz="2000" dirty="0">
                <a:solidFill>
                  <a:srgbClr val="383838"/>
                </a:solidFill>
                <a:latin typeface="Aptos" panose="020B0004020202020204" pitchFamily="34" charset="0"/>
              </a:rPr>
              <a:t>Email confirmation of conference acceptance needs to be clearly headed from the conference provider.</a:t>
            </a:r>
          </a:p>
          <a:p>
            <a:pPr lvl="1">
              <a:buFont typeface="Arial" panose="020B0604020202020204" pitchFamily="34" charset="0"/>
              <a:buChar char="•"/>
            </a:pPr>
            <a:r>
              <a:rPr lang="en-GB" sz="2000" dirty="0">
                <a:solidFill>
                  <a:srgbClr val="383838"/>
                </a:solidFill>
                <a:latin typeface="Aptos" panose="020B0004020202020204" pitchFamily="34" charset="0"/>
              </a:rPr>
              <a:t>If you need to use any websites/suppliers outside mainstream then you will need to seek advice before submitting your application as you may need </a:t>
            </a:r>
            <a:r>
              <a:rPr lang="en-GB" sz="2000" dirty="0" err="1">
                <a:solidFill>
                  <a:srgbClr val="383838"/>
                </a:solidFill>
                <a:latin typeface="Aptos" panose="020B0004020202020204" pitchFamily="34" charset="0"/>
              </a:rPr>
              <a:t>FinRegs</a:t>
            </a:r>
            <a:r>
              <a:rPr lang="en-GB" sz="2000" dirty="0">
                <a:solidFill>
                  <a:srgbClr val="383838"/>
                </a:solidFill>
                <a:latin typeface="Aptos" panose="020B0004020202020204" pitchFamily="34" charset="0"/>
              </a:rPr>
              <a:t> approval (not a guarantee).</a:t>
            </a:r>
          </a:p>
          <a:p>
            <a:pPr lvl="1">
              <a:buFont typeface="Arial" panose="020B0604020202020204" pitchFamily="34" charset="0"/>
              <a:buChar char="•"/>
            </a:pPr>
            <a:r>
              <a:rPr lang="en-GB" sz="2000" dirty="0">
                <a:solidFill>
                  <a:srgbClr val="383838"/>
                </a:solidFill>
                <a:latin typeface="Aptos" panose="020B0004020202020204" pitchFamily="34" charset="0"/>
              </a:rPr>
              <a:t>Visas – if you are in the process of applying for a visa for your visit, then submit your application with evidence of this whilst you wait (don’t delay your application).</a:t>
            </a:r>
          </a:p>
          <a:p>
            <a:pPr algn="l">
              <a:buFont typeface="Arial" panose="020B0604020202020204" pitchFamily="34" charset="0"/>
              <a:buChar char="•"/>
            </a:pPr>
            <a:endParaRPr lang="en-GB" sz="2000" dirty="0">
              <a:solidFill>
                <a:srgbClr val="383838"/>
              </a:solidFill>
              <a:latin typeface="Aptos" panose="020B0004020202020204" pitchFamily="34" charset="0"/>
            </a:endParaRPr>
          </a:p>
          <a:p>
            <a:pPr algn="l">
              <a:buFont typeface="Arial" panose="020B0604020202020204" pitchFamily="34" charset="0"/>
              <a:buChar char="•"/>
            </a:pPr>
            <a:endParaRPr lang="en-GB" sz="2000" dirty="0">
              <a:solidFill>
                <a:srgbClr val="383838"/>
              </a:solidFill>
              <a:latin typeface="Aptos" panose="020B0004020202020204" pitchFamily="34" charset="0"/>
            </a:endParaRPr>
          </a:p>
          <a:p>
            <a:pPr algn="l">
              <a:buFont typeface="Arial" panose="020B0604020202020204" pitchFamily="34" charset="0"/>
              <a:buChar char="•"/>
            </a:pPr>
            <a:endParaRPr lang="en-GB" sz="2000" dirty="0">
              <a:solidFill>
                <a:srgbClr val="383838"/>
              </a:solidFill>
              <a:latin typeface="Aptos" panose="020B0004020202020204" pitchFamily="34" charset="0"/>
            </a:endParaRPr>
          </a:p>
          <a:p>
            <a:pPr marL="457200" lvl="1" indent="0">
              <a:buNone/>
            </a:pPr>
            <a:endParaRPr lang="en-GB" sz="1200" dirty="0">
              <a:solidFill>
                <a:srgbClr val="383838"/>
              </a:solidFill>
              <a:latin typeface="Aptos" panose="020B0004020202020204" pitchFamily="34" charset="0"/>
            </a:endParaRPr>
          </a:p>
          <a:p>
            <a:pPr algn="l"/>
            <a:endParaRPr lang="en-GB" sz="1600" b="0" i="0" dirty="0">
              <a:solidFill>
                <a:srgbClr val="383838"/>
              </a:solidFill>
              <a:effectLst/>
              <a:latin typeface="Aptos" panose="020B0004020202020204" pitchFamily="34" charset="0"/>
            </a:endParaRPr>
          </a:p>
          <a:p>
            <a:pPr marL="0" indent="0" algn="just">
              <a:buNone/>
            </a:pPr>
            <a:endParaRPr lang="en-GB" sz="2000" b="0" i="0" dirty="0">
              <a:solidFill>
                <a:srgbClr val="434344"/>
              </a:solidFill>
              <a:effectLst/>
              <a:latin typeface="Aptos" panose="020B0004020202020204" pitchFamily="34" charset="0"/>
            </a:endParaRPr>
          </a:p>
          <a:p>
            <a:pPr marL="0" indent="0" algn="l">
              <a:buNone/>
            </a:pPr>
            <a:endParaRPr lang="en-GB" sz="2000" kern="1200" dirty="0">
              <a:latin typeface="Aptos" panose="020B0004020202020204" pitchFamily="34" charset="0"/>
              <a:ea typeface="Calibri" panose="020F0502020204030204" pitchFamily="34" charset="0"/>
              <a:cs typeface="Calibri" panose="020F0502020204030204" pitchFamily="34"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9364044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9B81A-0724-64DE-2DAF-8C2FB3E9EE7B}"/>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E05D7462-0477-91AD-E31E-D44044955AB7}"/>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F75376F3-3D4B-9BE3-664F-FEA2CD871A7B}"/>
              </a:ext>
            </a:extLst>
          </p:cNvPr>
          <p:cNvSpPr txBox="1">
            <a:spLocks/>
          </p:cNvSpPr>
          <p:nvPr/>
        </p:nvSpPr>
        <p:spPr bwMode="auto">
          <a:xfrm>
            <a:off x="327992" y="1628800"/>
            <a:ext cx="7772400"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1600">
                <a:solidFill>
                  <a:srgbClr val="383838"/>
                </a:solidFill>
                <a:latin typeface="Aptos" panose="020B0004020202020204" pitchFamily="34" charset="0"/>
              </a:rPr>
              <a:t>How you obtain your estimates, depends on where you are going:</a:t>
            </a:r>
          </a:p>
          <a:p>
            <a:pPr marL="0" indent="0" algn="l">
              <a:buNone/>
            </a:pPr>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graphicFrame>
        <p:nvGraphicFramePr>
          <p:cNvPr id="3" name="Table 2">
            <a:extLst>
              <a:ext uri="{FF2B5EF4-FFF2-40B4-BE49-F238E27FC236}">
                <a16:creationId xmlns:a16="http://schemas.microsoft.com/office/drawing/2014/main" id="{DB727468-91C8-092B-6973-C8A3C2E19B10}"/>
              </a:ext>
            </a:extLst>
          </p:cNvPr>
          <p:cNvGraphicFramePr>
            <a:graphicFrameLocks noGrp="1"/>
          </p:cNvGraphicFramePr>
          <p:nvPr/>
        </p:nvGraphicFramePr>
        <p:xfrm>
          <a:off x="465311" y="2024844"/>
          <a:ext cx="7992889" cy="3901440"/>
        </p:xfrm>
        <a:graphic>
          <a:graphicData uri="http://schemas.openxmlformats.org/drawingml/2006/table">
            <a:tbl>
              <a:tblPr firstRow="1" bandRow="1">
                <a:tableStyleId>{5C22544A-7EE6-4342-B048-85BDC9FD1C3A}</a:tableStyleId>
              </a:tblPr>
              <a:tblGrid>
                <a:gridCol w="2006427">
                  <a:extLst>
                    <a:ext uri="{9D8B030D-6E8A-4147-A177-3AD203B41FA5}">
                      <a16:colId xmlns:a16="http://schemas.microsoft.com/office/drawing/2014/main" val="1137557501"/>
                    </a:ext>
                  </a:extLst>
                </a:gridCol>
                <a:gridCol w="2006427">
                  <a:extLst>
                    <a:ext uri="{9D8B030D-6E8A-4147-A177-3AD203B41FA5}">
                      <a16:colId xmlns:a16="http://schemas.microsoft.com/office/drawing/2014/main" val="4019080629"/>
                    </a:ext>
                  </a:extLst>
                </a:gridCol>
                <a:gridCol w="3980035">
                  <a:extLst>
                    <a:ext uri="{9D8B030D-6E8A-4147-A177-3AD203B41FA5}">
                      <a16:colId xmlns:a16="http://schemas.microsoft.com/office/drawing/2014/main" val="507893066"/>
                    </a:ext>
                  </a:extLst>
                </a:gridCol>
              </a:tblGrid>
              <a:tr h="607567">
                <a:tc>
                  <a:txBody>
                    <a:bodyPr/>
                    <a:lstStyle/>
                    <a:p>
                      <a:endParaRPr lang="en-GB" sz="1400"/>
                    </a:p>
                  </a:txBody>
                  <a:tcPr/>
                </a:tc>
                <a:tc>
                  <a:txBody>
                    <a:bodyPr/>
                    <a:lstStyle/>
                    <a:p>
                      <a:r>
                        <a:rPr lang="en-GB" sz="1400"/>
                        <a:t>Travel and Accommodation totalling less than £1000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Travel and Accommodation totalling more than £1000</a:t>
                      </a:r>
                    </a:p>
                    <a:p>
                      <a:endParaRPr lang="en-GB" sz="1400"/>
                    </a:p>
                  </a:txBody>
                  <a:tcPr/>
                </a:tc>
                <a:extLst>
                  <a:ext uri="{0D108BD9-81ED-4DB2-BD59-A6C34878D82A}">
                    <a16:rowId xmlns:a16="http://schemas.microsoft.com/office/drawing/2014/main" val="2530056157"/>
                  </a:ext>
                </a:extLst>
              </a:tr>
              <a:tr h="13163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Travel within UK and Europe</a:t>
                      </a:r>
                    </a:p>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err="1">
                          <a:solidFill>
                            <a:srgbClr val="383838"/>
                          </a:solidFill>
                          <a:effectLst/>
                          <a:latin typeface="Lato" panose="020F0502020204030203" pitchFamily="34" charset="0"/>
                        </a:rPr>
                        <a:t>FinRegs</a:t>
                      </a:r>
                      <a:r>
                        <a:rPr lang="en-GB" sz="1400" b="0" i="0">
                          <a:solidFill>
                            <a:srgbClr val="383838"/>
                          </a:solidFill>
                          <a:effectLst/>
                          <a:latin typeface="Lato" panose="020F0502020204030203" pitchFamily="34" charset="0"/>
                        </a:rPr>
                        <a:t> approval is not needed and can be booked independently.</a:t>
                      </a:r>
                    </a:p>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a:solidFill>
                            <a:srgbClr val="383838"/>
                          </a:solidFill>
                          <a:effectLst/>
                          <a:latin typeface="Lato" panose="020F0502020204030203" pitchFamily="34" charset="0"/>
                        </a:rPr>
                        <a:t> this must be booked via Key Travel. If this isn't possible and you need to book independently from Key Travel (on their advise), then you must have </a:t>
                      </a:r>
                      <a:r>
                        <a:rPr lang="en-GB" sz="1400" b="0" i="0" err="1">
                          <a:solidFill>
                            <a:srgbClr val="383838"/>
                          </a:solidFill>
                          <a:effectLst/>
                          <a:latin typeface="Lato" panose="020F0502020204030203" pitchFamily="34" charset="0"/>
                        </a:rPr>
                        <a:t>FinRegs</a:t>
                      </a:r>
                      <a:r>
                        <a:rPr lang="en-GB" sz="1400" b="0" i="0">
                          <a:solidFill>
                            <a:srgbClr val="383838"/>
                          </a:solidFill>
                          <a:effectLst/>
                          <a:latin typeface="Lato" panose="020F0502020204030203" pitchFamily="34" charset="0"/>
                        </a:rPr>
                        <a:t> approval in place. Please ensure you follow the guidelines around what is and is not accepted.</a:t>
                      </a:r>
                    </a:p>
                    <a:p>
                      <a:endParaRPr lang="en-GB" sz="1400"/>
                    </a:p>
                  </a:txBody>
                  <a:tcPr/>
                </a:tc>
                <a:extLst>
                  <a:ext uri="{0D108BD9-81ED-4DB2-BD59-A6C34878D82A}">
                    <a16:rowId xmlns:a16="http://schemas.microsoft.com/office/drawing/2014/main" val="3285882867"/>
                  </a:ext>
                </a:extLst>
              </a:tr>
              <a:tr h="1316396">
                <a:tc>
                  <a:txBody>
                    <a:bodyPr/>
                    <a:lstStyle/>
                    <a:p>
                      <a:r>
                        <a:rPr lang="en-GB" sz="1400"/>
                        <a:t>Overseas Travel (outside of UK and Europe)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a:solidFill>
                            <a:srgbClr val="383838"/>
                          </a:solidFill>
                          <a:effectLst/>
                          <a:latin typeface="Lato" panose="020F0502020204030203" pitchFamily="34" charset="0"/>
                        </a:rPr>
                        <a:t>Any travel and accommodation costs outside of UK and Europe</a:t>
                      </a:r>
                      <a:r>
                        <a:rPr lang="en-GB" sz="1400" b="1" i="0">
                          <a:solidFill>
                            <a:srgbClr val="383838"/>
                          </a:solidFill>
                          <a:effectLst/>
                          <a:latin typeface="Lato" panose="020F0502020204030203" pitchFamily="34" charset="0"/>
                        </a:rPr>
                        <a:t> </a:t>
                      </a:r>
                      <a:r>
                        <a:rPr lang="en-GB" sz="1400" b="0" i="0">
                          <a:solidFill>
                            <a:srgbClr val="383838"/>
                          </a:solidFill>
                          <a:effectLst/>
                          <a:latin typeface="Lato" panose="020F0502020204030203" pitchFamily="34" charset="0"/>
                        </a:rPr>
                        <a:t>must be booked through Key Travel.</a:t>
                      </a:r>
                    </a:p>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a:solidFill>
                            <a:srgbClr val="383838"/>
                          </a:solidFill>
                          <a:effectLst/>
                          <a:latin typeface="Lato" panose="020F0502020204030203" pitchFamily="34" charset="0"/>
                        </a:rPr>
                        <a:t>Any travel and accommodation costs outside of UK and Europe</a:t>
                      </a:r>
                      <a:r>
                        <a:rPr lang="en-GB" sz="1400" b="1" i="0">
                          <a:solidFill>
                            <a:srgbClr val="383838"/>
                          </a:solidFill>
                          <a:effectLst/>
                          <a:latin typeface="Lato" panose="020F0502020204030203" pitchFamily="34" charset="0"/>
                        </a:rPr>
                        <a:t> </a:t>
                      </a:r>
                      <a:r>
                        <a:rPr lang="en-GB" sz="1400" b="0" i="0">
                          <a:solidFill>
                            <a:srgbClr val="383838"/>
                          </a:solidFill>
                          <a:effectLst/>
                          <a:latin typeface="Lato" panose="020F0502020204030203" pitchFamily="34" charset="0"/>
                        </a:rPr>
                        <a:t>must be booked through Key Travel.</a:t>
                      </a:r>
                    </a:p>
                    <a:p>
                      <a:endParaRPr lang="en-GB" sz="1400"/>
                    </a:p>
                  </a:txBody>
                  <a:tcPr/>
                </a:tc>
                <a:extLst>
                  <a:ext uri="{0D108BD9-81ED-4DB2-BD59-A6C34878D82A}">
                    <a16:rowId xmlns:a16="http://schemas.microsoft.com/office/drawing/2014/main" val="2223130125"/>
                  </a:ext>
                </a:extLst>
              </a:tr>
            </a:tbl>
          </a:graphicData>
        </a:graphic>
      </p:graphicFrame>
      <p:sp>
        <p:nvSpPr>
          <p:cNvPr id="7" name="Title 1">
            <a:extLst>
              <a:ext uri="{FF2B5EF4-FFF2-40B4-BE49-F238E27FC236}">
                <a16:creationId xmlns:a16="http://schemas.microsoft.com/office/drawing/2014/main" id="{59413576-3540-259D-1AA5-1485E726E692}"/>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Tree>
    <p:extLst>
      <p:ext uri="{BB962C8B-B14F-4D97-AF65-F5344CB8AC3E}">
        <p14:creationId xmlns:p14="http://schemas.microsoft.com/office/powerpoint/2010/main" val="33669485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5C2F5-3FD9-EAAF-EAA1-64D88EC2A33C}"/>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E6972A28-F323-0D59-664B-8EC032EF12B6}"/>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graphicFrame>
        <p:nvGraphicFramePr>
          <p:cNvPr id="3" name="Table 2">
            <a:extLst>
              <a:ext uri="{FF2B5EF4-FFF2-40B4-BE49-F238E27FC236}">
                <a16:creationId xmlns:a16="http://schemas.microsoft.com/office/drawing/2014/main" id="{8298409E-B0D2-EC0E-8D9A-1524D61E330C}"/>
              </a:ext>
            </a:extLst>
          </p:cNvPr>
          <p:cNvGraphicFramePr>
            <a:graphicFrameLocks noGrp="1"/>
          </p:cNvGraphicFramePr>
          <p:nvPr>
            <p:extLst>
              <p:ext uri="{D42A27DB-BD31-4B8C-83A1-F6EECF244321}">
                <p14:modId xmlns:p14="http://schemas.microsoft.com/office/powerpoint/2010/main" val="3021243426"/>
              </p:ext>
            </p:extLst>
          </p:nvPr>
        </p:nvGraphicFramePr>
        <p:xfrm>
          <a:off x="465311" y="1430778"/>
          <a:ext cx="7992889" cy="1649180"/>
        </p:xfrm>
        <a:graphic>
          <a:graphicData uri="http://schemas.openxmlformats.org/drawingml/2006/table">
            <a:tbl>
              <a:tblPr firstRow="1" bandRow="1">
                <a:tableStyleId>{5C22544A-7EE6-4342-B048-85BDC9FD1C3A}</a:tableStyleId>
              </a:tblPr>
              <a:tblGrid>
                <a:gridCol w="2006427">
                  <a:extLst>
                    <a:ext uri="{9D8B030D-6E8A-4147-A177-3AD203B41FA5}">
                      <a16:colId xmlns:a16="http://schemas.microsoft.com/office/drawing/2014/main" val="1137557501"/>
                    </a:ext>
                  </a:extLst>
                </a:gridCol>
                <a:gridCol w="2006427">
                  <a:extLst>
                    <a:ext uri="{9D8B030D-6E8A-4147-A177-3AD203B41FA5}">
                      <a16:colId xmlns:a16="http://schemas.microsoft.com/office/drawing/2014/main" val="4019080629"/>
                    </a:ext>
                  </a:extLst>
                </a:gridCol>
                <a:gridCol w="3980035">
                  <a:extLst>
                    <a:ext uri="{9D8B030D-6E8A-4147-A177-3AD203B41FA5}">
                      <a16:colId xmlns:a16="http://schemas.microsoft.com/office/drawing/2014/main" val="507893066"/>
                    </a:ext>
                  </a:extLst>
                </a:gridCol>
              </a:tblGrid>
              <a:tr h="395803">
                <a:tc gridSpan="3">
                  <a:txBody>
                    <a:bodyPr/>
                    <a:lstStyle/>
                    <a:p>
                      <a:r>
                        <a:rPr lang="en-GB" sz="1400"/>
                        <a:t>Accommodation Ceiling Rates</a:t>
                      </a:r>
                    </a:p>
                  </a:txBody>
                  <a:tcPr/>
                </a:tc>
                <a:tc hMerge="1">
                  <a:txBody>
                    <a:bodyPr/>
                    <a:lstStyle/>
                    <a:p>
                      <a:endParaRPr lang="en-GB" sz="1400"/>
                    </a:p>
                  </a:txBody>
                  <a:tcPr/>
                </a:tc>
                <a:tc hMerge="1">
                  <a:txBody>
                    <a:bodyPr/>
                    <a:lstStyle/>
                    <a:p>
                      <a:endParaRPr lang="en-GB" sz="1400"/>
                    </a:p>
                  </a:txBody>
                  <a:tcPr/>
                </a:tc>
                <a:extLst>
                  <a:ext uri="{0D108BD9-81ED-4DB2-BD59-A6C34878D82A}">
                    <a16:rowId xmlns:a16="http://schemas.microsoft.com/office/drawing/2014/main" val="2860246756"/>
                  </a:ext>
                </a:extLst>
              </a:tr>
              <a:tr h="395803">
                <a:tc>
                  <a:txBody>
                    <a:bodyPr/>
                    <a:lstStyle/>
                    <a:p>
                      <a:r>
                        <a:rPr lang="en-GB" sz="1400"/>
                        <a:t>London</a:t>
                      </a:r>
                    </a:p>
                  </a:txBody>
                  <a:tcPr/>
                </a:tc>
                <a:tc>
                  <a:txBody>
                    <a:bodyPr/>
                    <a:lstStyle/>
                    <a:p>
                      <a:r>
                        <a:rPr lang="en-GB" sz="1400"/>
                        <a:t>Overseas</a:t>
                      </a:r>
                    </a:p>
                  </a:txBody>
                  <a:tcPr/>
                </a:tc>
                <a:tc>
                  <a:txBody>
                    <a:bodyPr/>
                    <a:lstStyle/>
                    <a:p>
                      <a:r>
                        <a:rPr lang="en-GB" sz="1400"/>
                        <a:t>Elsewhere in UK</a:t>
                      </a:r>
                    </a:p>
                  </a:txBody>
                  <a:tcPr/>
                </a:tc>
                <a:extLst>
                  <a:ext uri="{0D108BD9-81ED-4DB2-BD59-A6C34878D82A}">
                    <a16:rowId xmlns:a16="http://schemas.microsoft.com/office/drawing/2014/main" val="2530056157"/>
                  </a:ext>
                </a:extLst>
              </a:tr>
              <a:tr h="857574">
                <a:tc>
                  <a:txBody>
                    <a:bodyPr/>
                    <a:lstStyle/>
                    <a:p>
                      <a:r>
                        <a:rPr lang="en-GB" sz="1400"/>
                        <a:t>£120 per night</a:t>
                      </a:r>
                    </a:p>
                  </a:txBody>
                  <a:tcPr/>
                </a:tc>
                <a:tc>
                  <a:txBody>
                    <a:bodyPr/>
                    <a:lstStyle/>
                    <a:p>
                      <a:r>
                        <a:rPr lang="en-GB" sz="1400"/>
                        <a:t>£120 per night</a:t>
                      </a:r>
                    </a:p>
                  </a:txBody>
                  <a:tcPr/>
                </a:tc>
                <a:tc>
                  <a:txBody>
                    <a:bodyPr/>
                    <a:lstStyle/>
                    <a:p>
                      <a:r>
                        <a:rPr lang="en-GB" sz="1400"/>
                        <a:t>£100 per night</a:t>
                      </a:r>
                    </a:p>
                  </a:txBody>
                  <a:tcPr/>
                </a:tc>
                <a:extLst>
                  <a:ext uri="{0D108BD9-81ED-4DB2-BD59-A6C34878D82A}">
                    <a16:rowId xmlns:a16="http://schemas.microsoft.com/office/drawing/2014/main" val="3285882867"/>
                  </a:ext>
                </a:extLst>
              </a:tr>
            </a:tbl>
          </a:graphicData>
        </a:graphic>
      </p:graphicFrame>
      <p:sp>
        <p:nvSpPr>
          <p:cNvPr id="7" name="Title 1">
            <a:extLst>
              <a:ext uri="{FF2B5EF4-FFF2-40B4-BE49-F238E27FC236}">
                <a16:creationId xmlns:a16="http://schemas.microsoft.com/office/drawing/2014/main" id="{6F7EB6AB-1B1E-506E-373A-9BA0C6ED55E6}"/>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2" name="Subtitle 4">
            <a:extLst>
              <a:ext uri="{FF2B5EF4-FFF2-40B4-BE49-F238E27FC236}">
                <a16:creationId xmlns:a16="http://schemas.microsoft.com/office/drawing/2014/main" id="{F0E8914D-CD86-787F-BDBC-B500704D6C57}"/>
              </a:ext>
            </a:extLst>
          </p:cNvPr>
          <p:cNvSpPr txBox="1">
            <a:spLocks/>
          </p:cNvSpPr>
          <p:nvPr/>
        </p:nvSpPr>
        <p:spPr bwMode="auto">
          <a:xfrm>
            <a:off x="465311" y="3452166"/>
            <a:ext cx="7772400" cy="21893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1600">
                <a:solidFill>
                  <a:srgbClr val="383838"/>
                </a:solidFill>
                <a:latin typeface="Aptos" panose="020B0004020202020204" pitchFamily="34" charset="0"/>
              </a:rPr>
              <a:t>Remember you do not need to provide quotes for accommodation – you can only claim/arrange for Key Travel to book, these maximum rate amounts.</a:t>
            </a:r>
          </a:p>
          <a:p>
            <a:pPr marL="0" indent="0" algn="l">
              <a:buNone/>
            </a:pPr>
            <a:endParaRPr lang="en-GB" sz="1600" b="0" i="0">
              <a:solidFill>
                <a:srgbClr val="383838"/>
              </a:solidFill>
              <a:effectLst/>
              <a:latin typeface="Aptos" panose="020B0004020202020204" pitchFamily="34" charset="0"/>
            </a:endParaRPr>
          </a:p>
          <a:p>
            <a:pPr marL="0" indent="0" algn="l">
              <a:buNone/>
            </a:pPr>
            <a:r>
              <a:rPr lang="en-GB" sz="1600">
                <a:solidFill>
                  <a:srgbClr val="383838"/>
                </a:solidFill>
                <a:latin typeface="Aptos" panose="020B0004020202020204" pitchFamily="34" charset="0"/>
              </a:rPr>
              <a:t>The maximum amount that may be claimed towards accommodation costs is the equivalent of 14 nights funding depending on the location of your stay. This would be £1,400 for a UK location other than London and £1,680 for London and overseas visits. You will need to use your own funds for any longer stays.</a:t>
            </a: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32504138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B3782-B4FC-9DF7-407A-902313B87720}"/>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9ADC68E5-E840-878E-A6E0-615687F69B5C}"/>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689BE5DE-F154-887C-7262-F51FAB5ABAC8}"/>
              </a:ext>
            </a:extLst>
          </p:cNvPr>
          <p:cNvSpPr txBox="1">
            <a:spLocks/>
          </p:cNvSpPr>
          <p:nvPr/>
        </p:nvSpPr>
        <p:spPr bwMode="auto">
          <a:xfrm>
            <a:off x="327992" y="1628800"/>
            <a:ext cx="7772400" cy="38621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57200" lvl="1" indent="0">
              <a:buNone/>
            </a:pPr>
            <a:r>
              <a:rPr lang="en-GB" sz="2000" b="1" err="1">
                <a:solidFill>
                  <a:srgbClr val="383838"/>
                </a:solidFill>
                <a:latin typeface="Aptos" panose="020B0004020202020204" pitchFamily="34" charset="0"/>
              </a:rPr>
              <a:t>FinRegs</a:t>
            </a:r>
            <a:endParaRPr lang="en-GB" sz="2000">
              <a:solidFill>
                <a:srgbClr val="383838"/>
              </a:solidFill>
              <a:latin typeface="Aptos" panose="020B0004020202020204" pitchFamily="34" charset="0"/>
            </a:endParaRPr>
          </a:p>
          <a:p>
            <a:pPr lvl="1">
              <a:buFont typeface="Arial" panose="020B0604020202020204" pitchFamily="34" charset="0"/>
              <a:buChar char="•"/>
            </a:pPr>
            <a:r>
              <a:rPr lang="en-GB" sz="2000">
                <a:solidFill>
                  <a:srgbClr val="383838"/>
                </a:solidFill>
                <a:latin typeface="Aptos" panose="020B0004020202020204" pitchFamily="34" charset="0"/>
              </a:rPr>
              <a:t>What is </a:t>
            </a:r>
            <a:r>
              <a:rPr lang="en-GB" sz="2000" err="1">
                <a:solidFill>
                  <a:srgbClr val="383838"/>
                </a:solidFill>
                <a:latin typeface="Aptos" panose="020B0004020202020204" pitchFamily="34" charset="0"/>
              </a:rPr>
              <a:t>FinRegs</a:t>
            </a:r>
            <a:r>
              <a:rPr lang="en-GB" sz="2000">
                <a:solidFill>
                  <a:srgbClr val="383838"/>
                </a:solidFill>
                <a:latin typeface="Aptos" panose="020B0004020202020204" pitchFamily="34" charset="0"/>
              </a:rPr>
              <a:t>? </a:t>
            </a:r>
          </a:p>
          <a:p>
            <a:pPr lvl="1">
              <a:buFont typeface="Arial" panose="020B0604020202020204" pitchFamily="34" charset="0"/>
              <a:buChar char="•"/>
            </a:pPr>
            <a:r>
              <a:rPr lang="en-GB" sz="2000">
                <a:solidFill>
                  <a:srgbClr val="383838"/>
                </a:solidFill>
                <a:latin typeface="Aptos" panose="020B0004020202020204" pitchFamily="34" charset="0"/>
              </a:rPr>
              <a:t>Approval from the team at Warwick who look after Financial Regulations. Your department will email them on </a:t>
            </a:r>
            <a:r>
              <a:rPr lang="en-GB" sz="2000">
                <a:solidFill>
                  <a:srgbClr val="383838"/>
                </a:solidFill>
                <a:latin typeface="Aptos" panose="020B0004020202020204" pitchFamily="34" charset="0"/>
                <a:hlinkClick r:id="rId3"/>
              </a:rPr>
              <a:t>FinRegs@warwick.ac.uk</a:t>
            </a:r>
            <a:r>
              <a:rPr lang="en-GB" sz="2000">
                <a:solidFill>
                  <a:srgbClr val="383838"/>
                </a:solidFill>
                <a:latin typeface="Aptos" panose="020B0004020202020204" pitchFamily="34" charset="0"/>
              </a:rPr>
              <a:t> if you need approval from them for your estimate.</a:t>
            </a:r>
          </a:p>
          <a:p>
            <a:pPr lvl="1">
              <a:buFont typeface="Arial" panose="020B0604020202020204" pitchFamily="34" charset="0"/>
              <a:buChar char="•"/>
            </a:pPr>
            <a:r>
              <a:rPr lang="en-GB" sz="2000">
                <a:solidFill>
                  <a:srgbClr val="383838"/>
                </a:solidFill>
                <a:latin typeface="Aptos" panose="020B0004020202020204" pitchFamily="34" charset="0"/>
              </a:rPr>
              <a:t>Your email confirmation from </a:t>
            </a:r>
            <a:r>
              <a:rPr lang="en-GB" sz="2000" err="1">
                <a:solidFill>
                  <a:srgbClr val="383838"/>
                </a:solidFill>
                <a:latin typeface="Aptos" panose="020B0004020202020204" pitchFamily="34" charset="0"/>
              </a:rPr>
              <a:t>FinRegs</a:t>
            </a:r>
            <a:r>
              <a:rPr lang="en-GB" sz="2000">
                <a:solidFill>
                  <a:srgbClr val="383838"/>
                </a:solidFill>
                <a:latin typeface="Aptos" panose="020B0004020202020204" pitchFamily="34" charset="0"/>
              </a:rPr>
              <a:t> will need to be included as part of your submission documents when you apply.</a:t>
            </a:r>
          </a:p>
          <a:p>
            <a:pPr lvl="1">
              <a:buFont typeface="Arial" panose="020B0604020202020204" pitchFamily="34" charset="0"/>
              <a:buChar char="•"/>
            </a:pPr>
            <a:r>
              <a:rPr lang="en-GB" sz="2000" err="1">
                <a:solidFill>
                  <a:srgbClr val="383838"/>
                </a:solidFill>
                <a:latin typeface="Aptos" panose="020B0004020202020204" pitchFamily="34" charset="0"/>
              </a:rPr>
              <a:t>FinRegs</a:t>
            </a:r>
            <a:r>
              <a:rPr lang="en-GB" sz="2000">
                <a:solidFill>
                  <a:srgbClr val="383838"/>
                </a:solidFill>
                <a:latin typeface="Aptos" panose="020B0004020202020204" pitchFamily="34" charset="0"/>
              </a:rPr>
              <a:t> will usually only be approved if there is no alternative available (the exception not the rule).</a:t>
            </a:r>
          </a:p>
          <a:p>
            <a:pPr lvl="1"/>
            <a:endParaRPr lang="en-GB" sz="800">
              <a:solidFill>
                <a:srgbClr val="383838"/>
              </a:solidFill>
              <a:latin typeface="Aptos" panose="020B0004020202020204" pitchFamily="34" charset="0"/>
            </a:endParaRPr>
          </a:p>
          <a:p>
            <a:pPr marL="457200" lvl="1" indent="0">
              <a:buNone/>
            </a:pPr>
            <a:endParaRPr lang="en-GB" sz="20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6" name="Title 1">
            <a:extLst>
              <a:ext uri="{FF2B5EF4-FFF2-40B4-BE49-F238E27FC236}">
                <a16:creationId xmlns:a16="http://schemas.microsoft.com/office/drawing/2014/main" id="{B19D5249-DA8D-8774-E8F8-7826E02D53AF}"/>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Tree>
    <p:extLst>
      <p:ext uri="{BB962C8B-B14F-4D97-AF65-F5344CB8AC3E}">
        <p14:creationId xmlns:p14="http://schemas.microsoft.com/office/powerpoint/2010/main" val="34610756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C86E5-53C2-7D78-FE4B-01EF363068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A20F72-0A23-E91D-FADA-496D5AB2EEEF}"/>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EA32C1E4-8D2A-B174-A4D1-702FE916B9DE}"/>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98208EB0-7053-13AC-178A-0319E9138080}"/>
              </a:ext>
            </a:extLst>
          </p:cNvPr>
          <p:cNvSpPr txBox="1">
            <a:spLocks/>
          </p:cNvSpPr>
          <p:nvPr/>
        </p:nvSpPr>
        <p:spPr bwMode="auto">
          <a:xfrm>
            <a:off x="685800" y="1236274"/>
            <a:ext cx="7772400"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2000" b="1" i="0">
                <a:solidFill>
                  <a:srgbClr val="383838"/>
                </a:solidFill>
                <a:effectLst/>
                <a:latin typeface="Aptos" panose="020B0004020202020204" pitchFamily="34" charset="0"/>
              </a:rPr>
              <a:t>2. Download and </a:t>
            </a:r>
            <a:r>
              <a:rPr lang="en-GB" sz="2000" b="1">
                <a:solidFill>
                  <a:srgbClr val="383838"/>
                </a:solidFill>
                <a:latin typeface="Aptos" panose="020B0004020202020204" pitchFamily="34" charset="0"/>
              </a:rPr>
              <a:t>Complete the </a:t>
            </a:r>
            <a:r>
              <a:rPr lang="en-GB" sz="2000" b="1" i="0">
                <a:solidFill>
                  <a:srgbClr val="383838"/>
                </a:solidFill>
                <a:effectLst/>
                <a:latin typeface="Aptos" panose="020B0004020202020204" pitchFamily="34" charset="0"/>
              </a:rPr>
              <a:t>RDF/EF Checklist:</a:t>
            </a:r>
            <a:endParaRPr lang="en-GB" sz="2000">
              <a:solidFill>
                <a:srgbClr val="383838"/>
              </a:solidFill>
              <a:latin typeface="Aptos" panose="020B0004020202020204" pitchFamily="34" charset="0"/>
            </a:endParaRPr>
          </a:p>
          <a:p>
            <a:pPr algn="l">
              <a:buFont typeface="Arial" panose="020B0604020202020204" pitchFamily="34" charset="0"/>
              <a:buChar char="•"/>
            </a:pPr>
            <a:endParaRPr lang="en-GB" sz="2000">
              <a:solidFill>
                <a:srgbClr val="383838"/>
              </a:solidFill>
              <a:latin typeface="Aptos" panose="020B0004020202020204" pitchFamily="34" charset="0"/>
            </a:endParaRPr>
          </a:p>
          <a:p>
            <a:pPr marL="457200" lvl="1" indent="0">
              <a:buNone/>
            </a:pPr>
            <a:endParaRPr lang="en-GB" sz="1200">
              <a:solidFill>
                <a:srgbClr val="383838"/>
              </a:solidFill>
              <a:latin typeface="Aptos" panose="020B0004020202020204" pitchFamily="34" charset="0"/>
            </a:endParaRPr>
          </a:p>
          <a:p>
            <a:pPr algn="l"/>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pic>
        <p:nvPicPr>
          <p:cNvPr id="6" name="Picture 5">
            <a:extLst>
              <a:ext uri="{FF2B5EF4-FFF2-40B4-BE49-F238E27FC236}">
                <a16:creationId xmlns:a16="http://schemas.microsoft.com/office/drawing/2014/main" id="{DCA79432-BE09-0E41-1CB7-5FA8F44C3D05}"/>
              </a:ext>
            </a:extLst>
          </p:cNvPr>
          <p:cNvPicPr>
            <a:picLocks noChangeAspect="1"/>
          </p:cNvPicPr>
          <p:nvPr/>
        </p:nvPicPr>
        <p:blipFill>
          <a:blip r:embed="rId3"/>
          <a:stretch>
            <a:fillRect/>
          </a:stretch>
        </p:blipFill>
        <p:spPr>
          <a:xfrm>
            <a:off x="924128" y="1628800"/>
            <a:ext cx="6585625" cy="4281531"/>
          </a:xfrm>
          <a:prstGeom prst="rect">
            <a:avLst/>
          </a:prstGeom>
        </p:spPr>
      </p:pic>
    </p:spTree>
    <p:extLst>
      <p:ext uri="{BB962C8B-B14F-4D97-AF65-F5344CB8AC3E}">
        <p14:creationId xmlns:p14="http://schemas.microsoft.com/office/powerpoint/2010/main" val="10936229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D5876-313A-20C4-4BA1-33D920D050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14E366-89C9-FC4D-5AB1-B8B5557AEF5A}"/>
              </a:ext>
            </a:extLst>
          </p:cNvPr>
          <p:cNvSpPr>
            <a:spLocks noGrp="1"/>
          </p:cNvSpPr>
          <p:nvPr>
            <p:ph type="title"/>
          </p:nvPr>
        </p:nvSpPr>
        <p:spPr>
          <a:xfrm>
            <a:off x="685800" y="313289"/>
            <a:ext cx="7772400" cy="922985"/>
          </a:xfrm>
        </p:spPr>
        <p:txBody>
          <a:bodyPr/>
          <a:lstStyle/>
          <a:p>
            <a:pPr algn="ctr"/>
            <a:r>
              <a:rPr lang="en-GB" sz="3600">
                <a:latin typeface="Aptos" panose="020B0004020202020204" pitchFamily="34" charset="0"/>
              </a:rPr>
              <a:t>Application Process</a:t>
            </a: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1BE27384-DB16-849F-A419-3527DB1E5FA3}"/>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14414F8A-4BA0-BFF8-CB2E-2F9F96B9825B}"/>
              </a:ext>
            </a:extLst>
          </p:cNvPr>
          <p:cNvSpPr txBox="1">
            <a:spLocks/>
          </p:cNvSpPr>
          <p:nvPr/>
        </p:nvSpPr>
        <p:spPr bwMode="auto">
          <a:xfrm>
            <a:off x="441357" y="1114400"/>
            <a:ext cx="7772400" cy="4739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2000" b="1">
                <a:solidFill>
                  <a:srgbClr val="383838"/>
                </a:solidFill>
                <a:latin typeface="Aptos" panose="020B0004020202020204" pitchFamily="34" charset="0"/>
              </a:rPr>
              <a:t>3</a:t>
            </a:r>
            <a:r>
              <a:rPr lang="en-GB" sz="2000" b="1" i="0">
                <a:solidFill>
                  <a:srgbClr val="383838"/>
                </a:solidFill>
                <a:effectLst/>
                <a:latin typeface="Aptos" panose="020B0004020202020204" pitchFamily="34" charset="0"/>
              </a:rPr>
              <a:t>. Prepare any supporting attachments</a:t>
            </a:r>
          </a:p>
          <a:p>
            <a:pPr marL="0" indent="0" algn="l">
              <a:buNone/>
            </a:pPr>
            <a:r>
              <a:rPr lang="en-GB" sz="2000" b="1" i="0">
                <a:solidFill>
                  <a:srgbClr val="383838"/>
                </a:solidFill>
                <a:effectLst/>
                <a:latin typeface="Aptos" panose="020B0004020202020204" pitchFamily="34" charset="0"/>
              </a:rPr>
              <a:t> </a:t>
            </a:r>
          </a:p>
          <a:p>
            <a:pPr algn="l">
              <a:buFont typeface="Arial" panose="020B0604020202020204" pitchFamily="34" charset="0"/>
              <a:buChar char="•"/>
            </a:pPr>
            <a:r>
              <a:rPr lang="en-GB" sz="2000" err="1">
                <a:solidFill>
                  <a:srgbClr val="383838"/>
                </a:solidFill>
                <a:latin typeface="Aptos" panose="020B0004020202020204" pitchFamily="34" charset="0"/>
              </a:rPr>
              <a:t>FinRegs</a:t>
            </a:r>
            <a:r>
              <a:rPr lang="en-GB" sz="2000">
                <a:solidFill>
                  <a:srgbClr val="383838"/>
                </a:solidFill>
                <a:latin typeface="Aptos" panose="020B0004020202020204" pitchFamily="34" charset="0"/>
              </a:rPr>
              <a:t> approval email</a:t>
            </a:r>
          </a:p>
          <a:p>
            <a:pPr algn="l">
              <a:buFont typeface="Arial" panose="020B0604020202020204" pitchFamily="34" charset="0"/>
              <a:buChar char="•"/>
            </a:pPr>
            <a:r>
              <a:rPr lang="en-GB" sz="2000">
                <a:solidFill>
                  <a:srgbClr val="383838"/>
                </a:solidFill>
                <a:latin typeface="Aptos" panose="020B0004020202020204" pitchFamily="34" charset="0"/>
              </a:rPr>
              <a:t>Supporting and relevant documentation from host</a:t>
            </a:r>
          </a:p>
          <a:p>
            <a:pPr algn="l">
              <a:buFont typeface="Arial" panose="020B0604020202020204" pitchFamily="34" charset="0"/>
              <a:buChar char="•"/>
            </a:pPr>
            <a:r>
              <a:rPr lang="en-GB" sz="2000">
                <a:solidFill>
                  <a:srgbClr val="383838"/>
                </a:solidFill>
                <a:latin typeface="Aptos" panose="020B0004020202020204" pitchFamily="34" charset="0"/>
              </a:rPr>
              <a:t>Risk Assessment if travelling abroad (through department)</a:t>
            </a:r>
          </a:p>
          <a:p>
            <a:pPr algn="l">
              <a:buFont typeface="Arial" panose="020B0604020202020204" pitchFamily="34" charset="0"/>
              <a:buChar char="•"/>
            </a:pPr>
            <a:endParaRPr lang="en-GB" sz="2000">
              <a:solidFill>
                <a:srgbClr val="383838"/>
              </a:solidFill>
              <a:latin typeface="Aptos" panose="020B0004020202020204" pitchFamily="34" charset="0"/>
            </a:endParaRPr>
          </a:p>
          <a:p>
            <a:pPr marL="457200" lvl="1" indent="0">
              <a:buNone/>
            </a:pPr>
            <a:endParaRPr lang="en-GB" sz="1200">
              <a:solidFill>
                <a:srgbClr val="383838"/>
              </a:solidFill>
              <a:latin typeface="Aptos" panose="020B0004020202020204" pitchFamily="34" charset="0"/>
            </a:endParaRPr>
          </a:p>
          <a:p>
            <a:pPr algn="l"/>
            <a:endParaRPr lang="en-GB" sz="1600" b="0" i="0">
              <a:solidFill>
                <a:srgbClr val="383838"/>
              </a:solidFill>
              <a:effectLst/>
              <a:latin typeface="Aptos" panose="020B0004020202020204" pitchFamily="34" charset="0"/>
            </a:endParaRP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Tree>
    <p:extLst>
      <p:ext uri="{BB962C8B-B14F-4D97-AF65-F5344CB8AC3E}">
        <p14:creationId xmlns:p14="http://schemas.microsoft.com/office/powerpoint/2010/main" val="1082578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1E0CE-C7A6-7AF9-0139-3B4777CF966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A22E8E9-E771-B9D1-9FEC-4BF70F104639}"/>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sp>
        <p:nvSpPr>
          <p:cNvPr id="2" name="TextBox 1">
            <a:extLst>
              <a:ext uri="{FF2B5EF4-FFF2-40B4-BE49-F238E27FC236}">
                <a16:creationId xmlns:a16="http://schemas.microsoft.com/office/drawing/2014/main" id="{2A82D2FC-5202-C7E8-17F1-B1150D8C9042}"/>
              </a:ext>
            </a:extLst>
          </p:cNvPr>
          <p:cNvSpPr txBox="1"/>
          <p:nvPr/>
        </p:nvSpPr>
        <p:spPr>
          <a:xfrm>
            <a:off x="777392" y="1078117"/>
            <a:ext cx="7772400" cy="4031873"/>
          </a:xfrm>
          <a:prstGeom prst="rect">
            <a:avLst/>
          </a:prstGeom>
          <a:noFill/>
          <a:ln>
            <a:solidFill>
              <a:schemeClr val="tx1"/>
            </a:solidFill>
          </a:ln>
        </p:spPr>
        <p:txBody>
          <a:bodyPr wrap="square" rtlCol="0">
            <a:spAutoFit/>
          </a:bodyPr>
          <a:lstStyle/>
          <a:p>
            <a:r>
              <a:rPr lang="en-GB" sz="2000" b="1">
                <a:latin typeface="Aptos" panose="020B0004020202020204" pitchFamily="34" charset="0"/>
              </a:rPr>
              <a:t>4. Submit your application for Site Director Approval via Online Form</a:t>
            </a:r>
          </a:p>
          <a:p>
            <a:pPr marL="342900" indent="-342900">
              <a:buFont typeface="Arial" panose="020B0604020202020204" pitchFamily="34" charset="0"/>
              <a:buChar char="•"/>
            </a:pPr>
            <a:endParaRPr lang="en-GB">
              <a:latin typeface="Aptos" panose="020B0004020202020204" pitchFamily="34" charset="0"/>
            </a:endParaRPr>
          </a:p>
          <a:p>
            <a:pPr marL="285750" indent="-285750">
              <a:buFont typeface="Arial" panose="020B0604020202020204" pitchFamily="34" charset="0"/>
              <a:buChar char="•"/>
            </a:pPr>
            <a:r>
              <a:rPr lang="en-GB" sz="1800">
                <a:latin typeface="Aptos" panose="020B0004020202020204" pitchFamily="34" charset="0"/>
              </a:rPr>
              <a:t>Include your application form, checklist and supporting documentation. </a:t>
            </a:r>
          </a:p>
          <a:p>
            <a:pPr marL="285750" indent="-285750">
              <a:buFont typeface="Arial" panose="020B0604020202020204" pitchFamily="34" charset="0"/>
              <a:buChar char="•"/>
            </a:pPr>
            <a:r>
              <a:rPr lang="en-GB" sz="1800">
                <a:latin typeface="Aptos" panose="020B0004020202020204" pitchFamily="34" charset="0"/>
              </a:rPr>
              <a:t>Submit via the online form on the M4C Site section of the CADRE webpage.</a:t>
            </a:r>
          </a:p>
          <a:p>
            <a:pPr marL="342900" indent="-342900">
              <a:buFont typeface="Arial" panose="020B0604020202020204" pitchFamily="34" charset="0"/>
              <a:buChar char="•"/>
            </a:pPr>
            <a:r>
              <a:rPr lang="en-GB" sz="1800" b="0" i="0">
                <a:solidFill>
                  <a:srgbClr val="383838"/>
                </a:solidFill>
                <a:effectLst/>
                <a:latin typeface="Aptos" panose="020B0004020202020204" pitchFamily="34" charset="0"/>
              </a:rPr>
              <a:t>Ensure you do this by the 29th of the month (or 28</a:t>
            </a:r>
            <a:r>
              <a:rPr lang="en-GB" sz="1800" b="0" i="0" baseline="30000">
                <a:solidFill>
                  <a:srgbClr val="383838"/>
                </a:solidFill>
                <a:effectLst/>
                <a:latin typeface="Aptos" panose="020B0004020202020204" pitchFamily="34" charset="0"/>
              </a:rPr>
              <a:t>th</a:t>
            </a:r>
            <a:r>
              <a:rPr lang="en-GB" sz="1800" b="0" i="0">
                <a:solidFill>
                  <a:srgbClr val="383838"/>
                </a:solidFill>
                <a:effectLst/>
                <a:latin typeface="Aptos" panose="020B0004020202020204" pitchFamily="34" charset="0"/>
              </a:rPr>
              <a:t> in Feb!). </a:t>
            </a:r>
            <a:endParaRPr lang="en-GB" sz="1800">
              <a:latin typeface="Aptos" panose="020B0004020202020204" pitchFamily="34" charset="0"/>
            </a:endParaRPr>
          </a:p>
          <a:p>
            <a:pPr marL="342900" indent="-342900">
              <a:buFont typeface="Arial" panose="020B0604020202020204" pitchFamily="34" charset="0"/>
              <a:buChar char="•"/>
            </a:pPr>
            <a:r>
              <a:rPr lang="en-GB" sz="1800">
                <a:latin typeface="Aptos" panose="020B0004020202020204" pitchFamily="34" charset="0"/>
              </a:rPr>
              <a:t>The form will then arrive in the </a:t>
            </a:r>
            <a:r>
              <a:rPr lang="en-GB" sz="1800">
                <a:latin typeface="Aptos" panose="020B0004020202020204" pitchFamily="34" charset="0"/>
                <a:hlinkClick r:id="rId2"/>
              </a:rPr>
              <a:t>m4c@warwick.ac.uk</a:t>
            </a:r>
            <a:r>
              <a:rPr lang="en-GB" sz="1800">
                <a:latin typeface="Aptos" panose="020B0004020202020204" pitchFamily="34" charset="0"/>
              </a:rPr>
              <a:t> inbox where Lisa/Emily will check the application and forward to David/Ross for review.</a:t>
            </a:r>
          </a:p>
          <a:p>
            <a:pPr marL="342900" indent="-342900">
              <a:buFont typeface="Arial" panose="020B0604020202020204" pitchFamily="34" charset="0"/>
              <a:buChar char="•"/>
            </a:pPr>
            <a:r>
              <a:rPr lang="en-GB" sz="1800">
                <a:latin typeface="Aptos" panose="020B0004020202020204" pitchFamily="34" charset="0"/>
              </a:rPr>
              <a:t>If David/Ross approve, they will sign, and </a:t>
            </a:r>
            <a:r>
              <a:rPr lang="en-GB" sz="1800" b="1" u="sng">
                <a:latin typeface="Aptos" panose="020B0004020202020204" pitchFamily="34" charset="0"/>
              </a:rPr>
              <a:t>Lisa/Emily will forward to M4C Nottingham team for final approval.</a:t>
            </a:r>
          </a:p>
          <a:p>
            <a:pPr marL="800100" lvl="1" indent="-342900">
              <a:buFont typeface="Arial" panose="020B0604020202020204" pitchFamily="34" charset="0"/>
              <a:buChar char="•"/>
            </a:pPr>
            <a:endParaRPr lang="en-GB">
              <a:latin typeface="Aptos" panose="020B0004020202020204" pitchFamily="34" charset="0"/>
            </a:endParaRPr>
          </a:p>
          <a:p>
            <a:endParaRPr lang="en-GB">
              <a:latin typeface="Aptos" panose="020B0004020202020204" pitchFamily="34" charset="0"/>
            </a:endParaRPr>
          </a:p>
        </p:txBody>
      </p:sp>
    </p:spTree>
    <p:extLst>
      <p:ext uri="{BB962C8B-B14F-4D97-AF65-F5344CB8AC3E}">
        <p14:creationId xmlns:p14="http://schemas.microsoft.com/office/powerpoint/2010/main" val="3540182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A54E5-ED4C-10F4-0ECF-50E653B53BE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84156A4-03DB-D7DF-B7AA-47659D20BC5E}"/>
              </a:ext>
            </a:extLst>
          </p:cNvPr>
          <p:cNvSpPr>
            <a:spLocks noGrp="1"/>
          </p:cNvSpPr>
          <p:nvPr>
            <p:ph type="title"/>
          </p:nvPr>
        </p:nvSpPr>
        <p:spPr/>
        <p:txBody>
          <a:bodyPr/>
          <a:lstStyle/>
          <a:p>
            <a:pPr algn="ctr"/>
            <a:r>
              <a:rPr lang="en-GB" sz="3200">
                <a:latin typeface="Aptos" panose="020B0004020202020204" pitchFamily="34" charset="0"/>
              </a:rPr>
              <a:t>Application Process</a:t>
            </a:r>
          </a:p>
        </p:txBody>
      </p:sp>
      <p:pic>
        <p:nvPicPr>
          <p:cNvPr id="3" name="Picture 2">
            <a:extLst>
              <a:ext uri="{FF2B5EF4-FFF2-40B4-BE49-F238E27FC236}">
                <a16:creationId xmlns:a16="http://schemas.microsoft.com/office/drawing/2014/main" id="{823D6C67-5134-A423-6790-98152D909B8D}"/>
              </a:ext>
            </a:extLst>
          </p:cNvPr>
          <p:cNvPicPr>
            <a:picLocks noChangeAspect="1"/>
          </p:cNvPicPr>
          <p:nvPr/>
        </p:nvPicPr>
        <p:blipFill>
          <a:blip r:embed="rId2"/>
          <a:stretch>
            <a:fillRect/>
          </a:stretch>
        </p:blipFill>
        <p:spPr>
          <a:xfrm>
            <a:off x="685800" y="1122321"/>
            <a:ext cx="7636213" cy="4291649"/>
          </a:xfrm>
          <a:prstGeom prst="rect">
            <a:avLst/>
          </a:prstGeom>
        </p:spPr>
      </p:pic>
      <p:grpSp>
        <p:nvGrpSpPr>
          <p:cNvPr id="7" name="Group 6">
            <a:extLst>
              <a:ext uri="{FF2B5EF4-FFF2-40B4-BE49-F238E27FC236}">
                <a16:creationId xmlns:a16="http://schemas.microsoft.com/office/drawing/2014/main" id="{51B0737B-B060-B4C5-0ABD-2708B5B9C668}"/>
              </a:ext>
            </a:extLst>
          </p:cNvPr>
          <p:cNvGrpSpPr/>
          <p:nvPr/>
        </p:nvGrpSpPr>
        <p:grpSpPr>
          <a:xfrm>
            <a:off x="5364371" y="4427144"/>
            <a:ext cx="3025735" cy="814811"/>
            <a:chOff x="5640309" y="4490519"/>
            <a:chExt cx="3025735" cy="814811"/>
          </a:xfrm>
        </p:grpSpPr>
        <p:sp>
          <p:nvSpPr>
            <p:cNvPr id="2" name="Rectangle 1">
              <a:extLst>
                <a:ext uri="{FF2B5EF4-FFF2-40B4-BE49-F238E27FC236}">
                  <a16:creationId xmlns:a16="http://schemas.microsoft.com/office/drawing/2014/main" id="{239B8512-FF67-6586-06FA-227526E23679}"/>
                </a:ext>
              </a:extLst>
            </p:cNvPr>
            <p:cNvSpPr/>
            <p:nvPr/>
          </p:nvSpPr>
          <p:spPr bwMode="auto">
            <a:xfrm>
              <a:off x="6274051" y="4490519"/>
              <a:ext cx="2391993" cy="814811"/>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2000">
                  <a:latin typeface="Aptos" panose="020B0004020202020204" pitchFamily="34" charset="0"/>
                </a:rPr>
                <a:t>Ensure you attach all of these!</a:t>
              </a:r>
              <a:endParaRPr kumimoji="0" lang="en-GB" sz="2000" b="0" i="0" u="none" strike="noStrike" cap="none" normalizeH="0" baseline="0">
                <a:ln>
                  <a:noFill/>
                </a:ln>
                <a:solidFill>
                  <a:schemeClr val="tx1"/>
                </a:solidFill>
                <a:effectLst/>
                <a:latin typeface="Aptos" panose="020B0004020202020204" pitchFamily="34" charset="0"/>
              </a:endParaRPr>
            </a:p>
          </p:txBody>
        </p:sp>
        <p:cxnSp>
          <p:nvCxnSpPr>
            <p:cNvPr id="6" name="Straight Arrow Connector 5">
              <a:extLst>
                <a:ext uri="{FF2B5EF4-FFF2-40B4-BE49-F238E27FC236}">
                  <a16:creationId xmlns:a16="http://schemas.microsoft.com/office/drawing/2014/main" id="{CF549CA9-83A5-ADF2-9780-377C42EF6152}"/>
                </a:ext>
              </a:extLst>
            </p:cNvPr>
            <p:cNvCxnSpPr/>
            <p:nvPr/>
          </p:nvCxnSpPr>
          <p:spPr bwMode="auto">
            <a:xfrm flipH="1">
              <a:off x="5640309" y="5060887"/>
              <a:ext cx="633742"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821437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358A7-5C0B-E391-4329-C243536DFA15}"/>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5101AA4C-91DD-CE7B-94C2-C875C3291C20}"/>
              </a:ext>
            </a:extLst>
          </p:cNvPr>
          <p:cNvSpPr>
            <a:spLocks noGrp="1"/>
          </p:cNvSpPr>
          <p:nvPr>
            <p:ph type="ctrTitle"/>
          </p:nvPr>
        </p:nvSpPr>
        <p:spPr>
          <a:xfrm>
            <a:off x="313800" y="5540485"/>
            <a:ext cx="8280920" cy="792088"/>
          </a:xfrm>
        </p:spPr>
        <p:txBody>
          <a:bodyPr/>
          <a:lstStyle/>
          <a:p>
            <a:br>
              <a:rPr lang="en-GB" altLang="en-US" sz="2400">
                <a:latin typeface="Aptos" panose="020B0004020202020204" pitchFamily="34" charset="0"/>
              </a:rPr>
            </a:br>
            <a:r>
              <a:rPr lang="en-GB" altLang="en-US" sz="2400">
                <a:latin typeface="Aptos" panose="020B0004020202020204" pitchFamily="34" charset="0"/>
              </a:rPr>
              <a:t>What is RDF and EF Funding?</a:t>
            </a:r>
            <a:br>
              <a:rPr lang="en-GB" altLang="en-US" sz="2400">
                <a:latin typeface="Aptos" panose="020B0004020202020204" pitchFamily="34" charset="0"/>
              </a:rPr>
            </a:br>
            <a:endParaRPr lang="en-GB" altLang="en-US" sz="2400">
              <a:latin typeface="Aptos" panose="020B0004020202020204" pitchFamily="34" charset="0"/>
            </a:endParaRPr>
          </a:p>
        </p:txBody>
      </p:sp>
      <p:pic>
        <p:nvPicPr>
          <p:cNvPr id="2" name="Picture 1">
            <a:extLst>
              <a:ext uri="{FF2B5EF4-FFF2-40B4-BE49-F238E27FC236}">
                <a16:creationId xmlns:a16="http://schemas.microsoft.com/office/drawing/2014/main" id="{D25400FE-70A3-300F-E90A-1918A1AFB5A5}"/>
              </a:ext>
            </a:extLst>
          </p:cNvPr>
          <p:cNvPicPr>
            <a:picLocks noChangeAspect="1"/>
          </p:cNvPicPr>
          <p:nvPr/>
        </p:nvPicPr>
        <p:blipFill>
          <a:blip r:embed="rId2"/>
          <a:stretch>
            <a:fillRect/>
          </a:stretch>
        </p:blipFill>
        <p:spPr>
          <a:xfrm>
            <a:off x="0" y="4748396"/>
            <a:ext cx="2769421" cy="792089"/>
          </a:xfrm>
          <a:prstGeom prst="rect">
            <a:avLst/>
          </a:prstGeom>
        </p:spPr>
      </p:pic>
    </p:spTree>
    <p:extLst>
      <p:ext uri="{BB962C8B-B14F-4D97-AF65-F5344CB8AC3E}">
        <p14:creationId xmlns:p14="http://schemas.microsoft.com/office/powerpoint/2010/main" val="5868196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126EA-1FAD-390B-A6C6-8A4F8E2510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5B1048C-E5D5-18AE-C3DA-8271AEBE7A12}"/>
              </a:ext>
            </a:extLst>
          </p:cNvPr>
          <p:cNvSpPr>
            <a:spLocks noGrp="1"/>
          </p:cNvSpPr>
          <p:nvPr>
            <p:ph type="title"/>
          </p:nvPr>
        </p:nvSpPr>
        <p:spPr/>
        <p:txBody>
          <a:bodyPr/>
          <a:lstStyle/>
          <a:p>
            <a:pPr algn="ctr"/>
            <a:r>
              <a:rPr lang="en-GB" sz="3200"/>
              <a:t>Application Process</a:t>
            </a:r>
          </a:p>
        </p:txBody>
      </p:sp>
      <p:pic>
        <p:nvPicPr>
          <p:cNvPr id="5" name="Picture 4">
            <a:extLst>
              <a:ext uri="{FF2B5EF4-FFF2-40B4-BE49-F238E27FC236}">
                <a16:creationId xmlns:a16="http://schemas.microsoft.com/office/drawing/2014/main" id="{4763357F-F63B-2E06-A7D5-2D38BA2E8329}"/>
              </a:ext>
            </a:extLst>
          </p:cNvPr>
          <p:cNvPicPr>
            <a:picLocks noChangeAspect="1"/>
          </p:cNvPicPr>
          <p:nvPr/>
        </p:nvPicPr>
        <p:blipFill>
          <a:blip r:embed="rId2"/>
          <a:stretch>
            <a:fillRect/>
          </a:stretch>
        </p:blipFill>
        <p:spPr>
          <a:xfrm>
            <a:off x="486383" y="1547463"/>
            <a:ext cx="7652289" cy="2042043"/>
          </a:xfrm>
          <a:prstGeom prst="rect">
            <a:avLst/>
          </a:prstGeom>
        </p:spPr>
      </p:pic>
    </p:spTree>
    <p:extLst>
      <p:ext uri="{BB962C8B-B14F-4D97-AF65-F5344CB8AC3E}">
        <p14:creationId xmlns:p14="http://schemas.microsoft.com/office/powerpoint/2010/main" val="14605191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409EE-1953-862B-10BE-4660D52775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D54919-56C0-902B-AC5F-E2CFE5225F14}"/>
              </a:ext>
            </a:extLst>
          </p:cNvPr>
          <p:cNvSpPr>
            <a:spLocks noGrp="1"/>
          </p:cNvSpPr>
          <p:nvPr>
            <p:ph type="title"/>
          </p:nvPr>
        </p:nvSpPr>
        <p:spPr>
          <a:xfrm>
            <a:off x="685800" y="548679"/>
            <a:ext cx="7772400" cy="922985"/>
          </a:xfrm>
        </p:spPr>
        <p:txBody>
          <a:bodyPr/>
          <a:lstStyle/>
          <a:p>
            <a:br>
              <a:rPr lang="en-GB" sz="3600">
                <a:latin typeface="Aptos" panose="020B0004020202020204" pitchFamily="34" charset="0"/>
              </a:rPr>
            </a:br>
            <a:endParaRPr lang="en-GB" sz="3600" i="1">
              <a:latin typeface="Aptos" panose="020B0004020202020204" pitchFamily="34" charset="0"/>
            </a:endParaRPr>
          </a:p>
        </p:txBody>
      </p:sp>
      <p:sp>
        <p:nvSpPr>
          <p:cNvPr id="5" name="Subtitle 4">
            <a:extLst>
              <a:ext uri="{FF2B5EF4-FFF2-40B4-BE49-F238E27FC236}">
                <a16:creationId xmlns:a16="http://schemas.microsoft.com/office/drawing/2014/main" id="{53641D8C-E2F4-0969-40B8-B669C925A104}"/>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25F502E7-594A-5E5E-1471-AB8A0EE1BB1A}"/>
              </a:ext>
            </a:extLst>
          </p:cNvPr>
          <p:cNvSpPr txBox="1">
            <a:spLocks/>
          </p:cNvSpPr>
          <p:nvPr/>
        </p:nvSpPr>
        <p:spPr bwMode="auto">
          <a:xfrm>
            <a:off x="327992" y="1236274"/>
            <a:ext cx="8130208" cy="4313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r>
              <a:rPr lang="en-GB" sz="2000" b="1">
                <a:solidFill>
                  <a:srgbClr val="434344"/>
                </a:solidFill>
                <a:latin typeface="Aptos" panose="020B0004020202020204" pitchFamily="34" charset="0"/>
              </a:rPr>
              <a:t>5. Outcome of Application: </a:t>
            </a:r>
          </a:p>
          <a:p>
            <a:pPr marL="0" indent="0" algn="just">
              <a:buNone/>
            </a:pPr>
            <a:endParaRPr lang="en-GB" sz="2000" b="1">
              <a:solidFill>
                <a:srgbClr val="434344"/>
              </a:solidFill>
              <a:latin typeface="Aptos" panose="020B0004020202020204" pitchFamily="34" charset="0"/>
            </a:endParaRPr>
          </a:p>
          <a:p>
            <a:pPr algn="l">
              <a:buFont typeface="Arial" panose="020B0604020202020204" pitchFamily="34" charset="0"/>
              <a:buChar char="•"/>
            </a:pPr>
            <a:r>
              <a:rPr lang="en-GB" sz="2000" b="0" i="0">
                <a:solidFill>
                  <a:srgbClr val="383838"/>
                </a:solidFill>
                <a:effectLst/>
                <a:latin typeface="Aptos" panose="020B0004020202020204" pitchFamily="34" charset="0"/>
              </a:rPr>
              <a:t>If successful for either application, you will receive a confirmation from M4C Nottingham confirming the amount you’ve been awarded.</a:t>
            </a:r>
          </a:p>
          <a:p>
            <a:pPr algn="l">
              <a:buFont typeface="Arial" panose="020B0604020202020204" pitchFamily="34" charset="0"/>
              <a:buChar char="•"/>
            </a:pPr>
            <a:endParaRPr lang="en-GB" sz="2000">
              <a:solidFill>
                <a:srgbClr val="383838"/>
              </a:solidFill>
              <a:latin typeface="Aptos" panose="020B0004020202020204" pitchFamily="34" charset="0"/>
            </a:endParaRPr>
          </a:p>
          <a:p>
            <a:pPr algn="l">
              <a:buFont typeface="Arial" panose="020B0604020202020204" pitchFamily="34" charset="0"/>
              <a:buChar char="•"/>
            </a:pPr>
            <a:r>
              <a:rPr lang="en-GB" sz="2000" b="0" i="0">
                <a:solidFill>
                  <a:srgbClr val="383838"/>
                </a:solidFill>
                <a:effectLst/>
                <a:latin typeface="Aptos" panose="020B0004020202020204" pitchFamily="34" charset="0"/>
              </a:rPr>
              <a:t>Crucially, you will be given a M4C Reference e.g. M4C RDFXXXXXX or M4C EFXXXXXX. This reference is extremely important for claiming your money back, so keep it safe and use it where needed!</a:t>
            </a:r>
          </a:p>
          <a:p>
            <a:pPr algn="l">
              <a:buFont typeface="Arial" panose="020B0604020202020204" pitchFamily="34" charset="0"/>
              <a:buChar char="•"/>
            </a:pPr>
            <a:endParaRPr lang="en-GB" sz="2000">
              <a:solidFill>
                <a:srgbClr val="383838"/>
              </a:solidFill>
              <a:latin typeface="Aptos" panose="020B0004020202020204" pitchFamily="34" charset="0"/>
            </a:endParaRPr>
          </a:p>
          <a:p>
            <a:pPr algn="l">
              <a:buFont typeface="Arial" panose="020B0604020202020204" pitchFamily="34" charset="0"/>
              <a:buChar char="•"/>
            </a:pPr>
            <a:r>
              <a:rPr lang="en-GB" sz="2000" b="0" i="0">
                <a:solidFill>
                  <a:srgbClr val="383838"/>
                </a:solidFill>
                <a:effectLst/>
                <a:latin typeface="Aptos" panose="020B0004020202020204" pitchFamily="34" charset="0"/>
              </a:rPr>
              <a:t>M4C Warwick will keep a record of your approved awards and will help you with claiming this money back.</a:t>
            </a: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3" name="Title 1">
            <a:extLst>
              <a:ext uri="{FF2B5EF4-FFF2-40B4-BE49-F238E27FC236}">
                <a16:creationId xmlns:a16="http://schemas.microsoft.com/office/drawing/2014/main" id="{01D28A80-2D38-5586-A83C-4619606FF976}"/>
              </a:ext>
            </a:extLst>
          </p:cNvPr>
          <p:cNvSpPr txBox="1">
            <a:spLocks/>
          </p:cNvSpPr>
          <p:nvPr/>
        </p:nvSpPr>
        <p:spPr bwMode="auto">
          <a:xfrm>
            <a:off x="327992" y="313289"/>
            <a:ext cx="8130208" cy="922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sz="3600" kern="0">
                <a:latin typeface="Aptos" panose="020B0004020202020204" pitchFamily="34" charset="0"/>
              </a:rPr>
              <a:t>Application Process</a:t>
            </a:r>
            <a:endParaRPr lang="en-GB" sz="3600" i="1" kern="0">
              <a:latin typeface="Aptos" panose="020B0004020202020204" pitchFamily="34" charset="0"/>
            </a:endParaRPr>
          </a:p>
        </p:txBody>
      </p:sp>
    </p:spTree>
    <p:extLst>
      <p:ext uri="{BB962C8B-B14F-4D97-AF65-F5344CB8AC3E}">
        <p14:creationId xmlns:p14="http://schemas.microsoft.com/office/powerpoint/2010/main" val="179654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EAA683-7DB8-C6BD-45C5-82B3FA128834}"/>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D48D1350-EE7E-732F-50ED-854DE910E198}"/>
              </a:ext>
            </a:extLst>
          </p:cNvPr>
          <p:cNvSpPr>
            <a:spLocks noGrp="1"/>
          </p:cNvSpPr>
          <p:nvPr>
            <p:ph type="ctrTitle"/>
          </p:nvPr>
        </p:nvSpPr>
        <p:spPr>
          <a:xfrm>
            <a:off x="333256" y="5608579"/>
            <a:ext cx="8280920" cy="792088"/>
          </a:xfrm>
        </p:spPr>
        <p:txBody>
          <a:bodyPr/>
          <a:lstStyle/>
          <a:p>
            <a:r>
              <a:rPr lang="en-GB" altLang="en-US" sz="2400">
                <a:latin typeface="Aptos" panose="020B0004020202020204" pitchFamily="34" charset="0"/>
              </a:rPr>
              <a:t>Booking Travel/Accommodation and Expenses</a:t>
            </a:r>
          </a:p>
        </p:txBody>
      </p:sp>
      <p:pic>
        <p:nvPicPr>
          <p:cNvPr id="2" name="Picture 1">
            <a:extLst>
              <a:ext uri="{FF2B5EF4-FFF2-40B4-BE49-F238E27FC236}">
                <a16:creationId xmlns:a16="http://schemas.microsoft.com/office/drawing/2014/main" id="{47D7F6B8-D492-023E-3896-37340E03C5AA}"/>
              </a:ext>
            </a:extLst>
          </p:cNvPr>
          <p:cNvPicPr>
            <a:picLocks noChangeAspect="1"/>
          </p:cNvPicPr>
          <p:nvPr/>
        </p:nvPicPr>
        <p:blipFill>
          <a:blip r:embed="rId2"/>
          <a:stretch>
            <a:fillRect/>
          </a:stretch>
        </p:blipFill>
        <p:spPr>
          <a:xfrm>
            <a:off x="0" y="4660848"/>
            <a:ext cx="2769421" cy="792089"/>
          </a:xfrm>
          <a:prstGeom prst="rect">
            <a:avLst/>
          </a:prstGeom>
        </p:spPr>
      </p:pic>
    </p:spTree>
    <p:extLst>
      <p:ext uri="{BB962C8B-B14F-4D97-AF65-F5344CB8AC3E}">
        <p14:creationId xmlns:p14="http://schemas.microsoft.com/office/powerpoint/2010/main" val="16892520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A91FC-BB51-AED0-5052-E5632370865A}"/>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C6EA78DF-0EAD-F5CB-6575-1B11AF1C2AF5}"/>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C18F6503-8ECB-8F4C-3276-01E9606A603B}"/>
              </a:ext>
            </a:extLst>
          </p:cNvPr>
          <p:cNvSpPr txBox="1">
            <a:spLocks/>
          </p:cNvSpPr>
          <p:nvPr/>
        </p:nvSpPr>
        <p:spPr bwMode="auto">
          <a:xfrm>
            <a:off x="327992" y="1114400"/>
            <a:ext cx="8130208" cy="480656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1800" b="1">
                <a:solidFill>
                  <a:srgbClr val="383838"/>
                </a:solidFill>
                <a:latin typeface="Aptos" panose="020B0004020202020204" pitchFamily="34" charset="0"/>
              </a:rPr>
              <a:t>Now you’ve been awarded your funding, next steps are b</a:t>
            </a:r>
            <a:r>
              <a:rPr lang="en-GB" sz="1800" b="1" i="0">
                <a:solidFill>
                  <a:srgbClr val="383838"/>
                </a:solidFill>
                <a:effectLst/>
                <a:latin typeface="Aptos" panose="020B0004020202020204" pitchFamily="34" charset="0"/>
              </a:rPr>
              <a:t>ooking your travel and accommodation:</a:t>
            </a:r>
          </a:p>
          <a:p>
            <a:pPr marL="0" indent="0" algn="l">
              <a:buNone/>
            </a:pPr>
            <a:endParaRPr lang="en-GB" sz="1800" b="1" i="0">
              <a:solidFill>
                <a:srgbClr val="383838"/>
              </a:solidFill>
              <a:effectLst/>
              <a:latin typeface="Aptos" panose="020B0004020202020204" pitchFamily="34" charset="0"/>
            </a:endParaRPr>
          </a:p>
          <a:p>
            <a:pPr algn="l">
              <a:buFont typeface="Arial" panose="020B0604020202020204" pitchFamily="34" charset="0"/>
              <a:buChar char="•"/>
            </a:pPr>
            <a:r>
              <a:rPr lang="en-GB" sz="1800">
                <a:solidFill>
                  <a:srgbClr val="383838"/>
                </a:solidFill>
                <a:latin typeface="Aptos" panose="020B0004020202020204" pitchFamily="34" charset="0"/>
              </a:rPr>
              <a:t>Depending on what was approved in your application, you will either book the travel and accommodation yourself and claim it back, or it will be booked directly through Key Travel and costed to the correct cost code via your academic department.</a:t>
            </a:r>
          </a:p>
          <a:p>
            <a:pPr algn="l">
              <a:buFont typeface="Arial" panose="020B0604020202020204" pitchFamily="34" charset="0"/>
              <a:buChar char="•"/>
            </a:pPr>
            <a:r>
              <a:rPr lang="en-GB" sz="1800" b="0" i="0">
                <a:solidFill>
                  <a:srgbClr val="383838"/>
                </a:solidFill>
                <a:effectLst/>
                <a:latin typeface="Aptos" panose="020B0004020202020204" pitchFamily="34" charset="0"/>
              </a:rPr>
              <a:t>You need to involve your academic department at this point so they can support and advise you on their local processes.</a:t>
            </a:r>
          </a:p>
          <a:p>
            <a:pPr algn="l">
              <a:buFont typeface="Arial" panose="020B0604020202020204" pitchFamily="34" charset="0"/>
              <a:buChar char="•"/>
            </a:pPr>
            <a:r>
              <a:rPr lang="en-GB" sz="1800">
                <a:solidFill>
                  <a:srgbClr val="383838"/>
                </a:solidFill>
                <a:latin typeface="Aptos" panose="020B0004020202020204" pitchFamily="34" charset="0"/>
              </a:rPr>
              <a:t>We will let your department know that your award has been approved, but when it comes to next steps, you need to keep them involved, particularly if they are supporting you with bookings!</a:t>
            </a:r>
          </a:p>
          <a:p>
            <a:pPr algn="l">
              <a:buFont typeface="Arial" panose="020B0604020202020204" pitchFamily="34" charset="0"/>
              <a:buChar char="•"/>
            </a:pPr>
            <a:r>
              <a:rPr lang="en-GB" sz="1800" b="0" i="0">
                <a:solidFill>
                  <a:srgbClr val="383838"/>
                </a:solidFill>
                <a:effectLst/>
                <a:latin typeface="Aptos" panose="020B0004020202020204" pitchFamily="34" charset="0"/>
              </a:rPr>
              <a:t>Keep your own log of </a:t>
            </a:r>
            <a:r>
              <a:rPr lang="en-GB" sz="1800">
                <a:solidFill>
                  <a:srgbClr val="383838"/>
                </a:solidFill>
                <a:latin typeface="Aptos" panose="020B0004020202020204" pitchFamily="34" charset="0"/>
              </a:rPr>
              <a:t>what you have spent against the total award and keep your receipts. </a:t>
            </a:r>
          </a:p>
          <a:p>
            <a:pPr algn="l">
              <a:buFont typeface="Arial" panose="020B0604020202020204" pitchFamily="34" charset="0"/>
              <a:buChar char="•"/>
            </a:pPr>
            <a:r>
              <a:rPr lang="en-GB" sz="1800" b="0" i="0">
                <a:solidFill>
                  <a:srgbClr val="383838"/>
                </a:solidFill>
                <a:effectLst/>
                <a:latin typeface="Aptos" panose="020B0004020202020204" pitchFamily="34" charset="0"/>
              </a:rPr>
              <a:t>M4C Warwick nor Nottingham Central are involved in any booking processes</a:t>
            </a:r>
          </a:p>
          <a:p>
            <a:pPr marL="0" indent="0" algn="just">
              <a:buNone/>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6" name="Title 1">
            <a:extLst>
              <a:ext uri="{FF2B5EF4-FFF2-40B4-BE49-F238E27FC236}">
                <a16:creationId xmlns:a16="http://schemas.microsoft.com/office/drawing/2014/main" id="{9ABF5E8E-1B2F-4CB4-23C2-65BFAFD8C86E}"/>
              </a:ext>
            </a:extLst>
          </p:cNvPr>
          <p:cNvSpPr txBox="1">
            <a:spLocks/>
          </p:cNvSpPr>
          <p:nvPr/>
        </p:nvSpPr>
        <p:spPr bwMode="auto">
          <a:xfrm>
            <a:off x="327992" y="258968"/>
            <a:ext cx="8130208" cy="922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sz="3600" kern="0">
                <a:latin typeface="Aptos" panose="020B0004020202020204" pitchFamily="34" charset="0"/>
              </a:rPr>
              <a:t>Booking Travel and Accommodation</a:t>
            </a:r>
          </a:p>
        </p:txBody>
      </p:sp>
    </p:spTree>
    <p:extLst>
      <p:ext uri="{BB962C8B-B14F-4D97-AF65-F5344CB8AC3E}">
        <p14:creationId xmlns:p14="http://schemas.microsoft.com/office/powerpoint/2010/main" val="12450461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CFC88-85CF-6CF5-E795-89A57946C7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4D5BFE-D688-CB1F-2562-2E851988F266}"/>
              </a:ext>
            </a:extLst>
          </p:cNvPr>
          <p:cNvSpPr>
            <a:spLocks noGrp="1"/>
          </p:cNvSpPr>
          <p:nvPr>
            <p:ph type="title"/>
          </p:nvPr>
        </p:nvSpPr>
        <p:spPr>
          <a:xfrm>
            <a:off x="685800" y="394770"/>
            <a:ext cx="7772400" cy="922985"/>
          </a:xfrm>
        </p:spPr>
        <p:txBody>
          <a:bodyPr/>
          <a:lstStyle/>
          <a:p>
            <a:r>
              <a:rPr lang="en-GB" sz="3600" dirty="0">
                <a:latin typeface="Aptos"/>
              </a:rPr>
              <a:t>Booking Travel and Accommodation</a:t>
            </a:r>
            <a:br>
              <a:rPr lang="en-GB" sz="3600" dirty="0">
                <a:latin typeface="Aptos" panose="020B0004020202020204" pitchFamily="34" charset="0"/>
              </a:rPr>
            </a:br>
            <a:endParaRPr lang="en-GB" sz="3600" i="1" dirty="0">
              <a:latin typeface="Aptos" panose="020B0004020202020204" pitchFamily="34" charset="0"/>
            </a:endParaRPr>
          </a:p>
        </p:txBody>
      </p:sp>
      <p:graphicFrame>
        <p:nvGraphicFramePr>
          <p:cNvPr id="6" name="Table 5">
            <a:extLst>
              <a:ext uri="{FF2B5EF4-FFF2-40B4-BE49-F238E27FC236}">
                <a16:creationId xmlns:a16="http://schemas.microsoft.com/office/drawing/2014/main" id="{847DA8C4-0F20-6CB1-57DA-1DBD9BB82C21}"/>
              </a:ext>
            </a:extLst>
          </p:cNvPr>
          <p:cNvGraphicFramePr>
            <a:graphicFrameLocks noGrp="1"/>
          </p:cNvGraphicFramePr>
          <p:nvPr>
            <p:extLst>
              <p:ext uri="{D42A27DB-BD31-4B8C-83A1-F6EECF244321}">
                <p14:modId xmlns:p14="http://schemas.microsoft.com/office/powerpoint/2010/main" val="2238407211"/>
              </p:ext>
            </p:extLst>
          </p:nvPr>
        </p:nvGraphicFramePr>
        <p:xfrm>
          <a:off x="389820" y="1061720"/>
          <a:ext cx="8364360" cy="4363720"/>
        </p:xfrm>
        <a:graphic>
          <a:graphicData uri="http://schemas.openxmlformats.org/drawingml/2006/table">
            <a:tbl>
              <a:tblPr firstRow="1" bandRow="1">
                <a:tableStyleId>{5C22544A-7EE6-4342-B048-85BDC9FD1C3A}</a:tableStyleId>
              </a:tblPr>
              <a:tblGrid>
                <a:gridCol w="2091090">
                  <a:extLst>
                    <a:ext uri="{9D8B030D-6E8A-4147-A177-3AD203B41FA5}">
                      <a16:colId xmlns:a16="http://schemas.microsoft.com/office/drawing/2014/main" val="873470677"/>
                    </a:ext>
                  </a:extLst>
                </a:gridCol>
                <a:gridCol w="2091090">
                  <a:extLst>
                    <a:ext uri="{9D8B030D-6E8A-4147-A177-3AD203B41FA5}">
                      <a16:colId xmlns:a16="http://schemas.microsoft.com/office/drawing/2014/main" val="2937447228"/>
                    </a:ext>
                  </a:extLst>
                </a:gridCol>
                <a:gridCol w="2091090">
                  <a:extLst>
                    <a:ext uri="{9D8B030D-6E8A-4147-A177-3AD203B41FA5}">
                      <a16:colId xmlns:a16="http://schemas.microsoft.com/office/drawing/2014/main" val="803155238"/>
                    </a:ext>
                  </a:extLst>
                </a:gridCol>
                <a:gridCol w="2091090">
                  <a:extLst>
                    <a:ext uri="{9D8B030D-6E8A-4147-A177-3AD203B41FA5}">
                      <a16:colId xmlns:a16="http://schemas.microsoft.com/office/drawing/2014/main" val="1403712584"/>
                    </a:ext>
                  </a:extLst>
                </a:gridCol>
              </a:tblGrid>
              <a:tr h="370840">
                <a:tc>
                  <a:txBody>
                    <a:bodyPr/>
                    <a:lstStyle/>
                    <a:p>
                      <a:r>
                        <a:rPr lang="en-GB" sz="1400"/>
                        <a:t>Department</a:t>
                      </a:r>
                    </a:p>
                  </a:txBody>
                  <a:tcPr/>
                </a:tc>
                <a:tc>
                  <a:txBody>
                    <a:bodyPr/>
                    <a:lstStyle/>
                    <a:p>
                      <a:r>
                        <a:rPr lang="en-GB" sz="1400"/>
                        <a:t>Who to contact?</a:t>
                      </a:r>
                    </a:p>
                  </a:txBody>
                  <a:tcPr/>
                </a:tc>
                <a:tc>
                  <a:txBody>
                    <a:bodyPr/>
                    <a:lstStyle/>
                    <a:p>
                      <a:r>
                        <a:rPr lang="en-GB" sz="1400"/>
                        <a:t>UK/Europe visits</a:t>
                      </a:r>
                    </a:p>
                  </a:txBody>
                  <a:tcPr/>
                </a:tc>
                <a:tc>
                  <a:txBody>
                    <a:bodyPr/>
                    <a:lstStyle/>
                    <a:p>
                      <a:r>
                        <a:rPr lang="en-GB" sz="1400"/>
                        <a:t>Overseas visits</a:t>
                      </a:r>
                    </a:p>
                  </a:txBody>
                  <a:tcPr/>
                </a:tc>
                <a:extLst>
                  <a:ext uri="{0D108BD9-81ED-4DB2-BD59-A6C34878D82A}">
                    <a16:rowId xmlns:a16="http://schemas.microsoft.com/office/drawing/2014/main" val="2844431169"/>
                  </a:ext>
                </a:extLst>
              </a:tr>
              <a:tr h="370840">
                <a:tc>
                  <a:txBody>
                    <a:bodyPr/>
                    <a:lstStyle/>
                    <a:p>
                      <a:r>
                        <a:rPr lang="en-GB" sz="1400"/>
                        <a:t>Classics and Ancient History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a:solidFill>
                            <a:schemeClr val="dk1"/>
                          </a:solidFill>
                          <a:latin typeface="+mn-lt"/>
                          <a:ea typeface="+mn-ea"/>
                          <a:cs typeface="+mn-cs"/>
                          <a:hlinkClick r:id="rId2">
                            <a:extLst>
                              <a:ext uri="{A12FA001-AC4F-418D-AE19-62706E023703}">
                                <ahyp:hlinkClr xmlns:ahyp="http://schemas.microsoft.com/office/drawing/2018/hyperlinkcolor" val="tx"/>
                              </a:ext>
                            </a:extLst>
                          </a:hlinkClick>
                        </a:rPr>
                        <a:t>Donna.davies@warwick.ac.uk</a:t>
                      </a:r>
                      <a:endParaRPr lang="en-GB" sz="1400" kern="1200">
                        <a:solidFill>
                          <a:schemeClr val="dk1"/>
                        </a:solidFill>
                        <a:latin typeface="+mn-lt"/>
                        <a:ea typeface="+mn-ea"/>
                        <a:cs typeface="+mn-cs"/>
                      </a:endParaRPr>
                    </a:p>
                    <a:p>
                      <a:endParaRPr lang="en-GB" sz="1400" kern="1200">
                        <a:solidFill>
                          <a:schemeClr val="dk1"/>
                        </a:solidFill>
                        <a:latin typeface="+mn-lt"/>
                        <a:ea typeface="+mn-ea"/>
                        <a:cs typeface="+mn-cs"/>
                      </a:endParaRPr>
                    </a:p>
                    <a:p>
                      <a:r>
                        <a:rPr lang="en-GB" sz="1400" kern="1200">
                          <a:solidFill>
                            <a:schemeClr val="dk1"/>
                          </a:solidFill>
                          <a:latin typeface="+mn-lt"/>
                          <a:ea typeface="+mn-ea"/>
                          <a:cs typeface="+mn-cs"/>
                          <a:hlinkClick r:id="rId3">
                            <a:extLst>
                              <a:ext uri="{A12FA001-AC4F-418D-AE19-62706E023703}">
                                <ahyp:hlinkClr xmlns:ahyp="http://schemas.microsoft.com/office/drawing/2018/hyperlinkcolor" val="tx"/>
                              </a:ext>
                            </a:extLst>
                          </a:hlinkClick>
                        </a:rPr>
                        <a:t>Classics@warwick.ac.uk</a:t>
                      </a:r>
                      <a:endParaRPr lang="en-GB" sz="1400" kern="1200">
                        <a:solidFill>
                          <a:schemeClr val="dk1"/>
                        </a:solidFill>
                        <a:latin typeface="+mn-lt"/>
                        <a:ea typeface="+mn-ea"/>
                        <a:cs typeface="+mn-cs"/>
                      </a:endParaRPr>
                    </a:p>
                    <a:p>
                      <a:endParaRPr lang="en-GB" sz="1400" kern="1200">
                        <a:solidFill>
                          <a:schemeClr val="dk1"/>
                        </a:solidFill>
                        <a:latin typeface="+mn-lt"/>
                        <a:ea typeface="+mn-ea"/>
                        <a:cs typeface="+mn-cs"/>
                      </a:endParaRPr>
                    </a:p>
                  </a:txBody>
                  <a:tcPr/>
                </a:tc>
                <a:tc>
                  <a:txBody>
                    <a:bodyPr/>
                    <a:lstStyle/>
                    <a:p>
                      <a:r>
                        <a:rPr lang="en-GB" sz="1400"/>
                        <a:t>Department will support in booking this</a:t>
                      </a:r>
                    </a:p>
                  </a:txBody>
                  <a:tcPr/>
                </a:tc>
                <a:tc>
                  <a:txBody>
                    <a:bodyPr/>
                    <a:lstStyle/>
                    <a:p>
                      <a:r>
                        <a:rPr lang="en-GB" sz="1400"/>
                        <a:t>Department will support in booking this</a:t>
                      </a:r>
                    </a:p>
                  </a:txBody>
                  <a:tcPr/>
                </a:tc>
                <a:extLst>
                  <a:ext uri="{0D108BD9-81ED-4DB2-BD59-A6C34878D82A}">
                    <a16:rowId xmlns:a16="http://schemas.microsoft.com/office/drawing/2014/main" val="2144279417"/>
                  </a:ext>
                </a:extLst>
              </a:tr>
              <a:tr h="370840">
                <a:tc>
                  <a:txBody>
                    <a:bodyPr/>
                    <a:lstStyle/>
                    <a:p>
                      <a:r>
                        <a:rPr lang="en-GB" sz="1400"/>
                        <a:t>Renaissance </a:t>
                      </a:r>
                    </a:p>
                  </a:txBody>
                  <a:tcPr/>
                </a:tc>
                <a:tc>
                  <a:txBody>
                    <a:bodyPr/>
                    <a:lstStyle/>
                    <a:p>
                      <a:r>
                        <a:rPr lang="en-GB" sz="1400" kern="1200">
                          <a:solidFill>
                            <a:schemeClr val="dk1"/>
                          </a:solidFill>
                          <a:latin typeface="+mn-lt"/>
                          <a:ea typeface="+mn-ea"/>
                          <a:cs typeface="+mn-cs"/>
                          <a:hlinkClick r:id="rId4">
                            <a:extLst>
                              <a:ext uri="{A12FA001-AC4F-418D-AE19-62706E023703}">
                                <ahyp:hlinkClr xmlns:ahyp="http://schemas.microsoft.com/office/drawing/2018/hyperlinkcolor" val="tx"/>
                              </a:ext>
                            </a:extLst>
                          </a:hlinkClick>
                        </a:rPr>
                        <a:t>Renaissance@warwick.ac.uk</a:t>
                      </a:r>
                      <a:r>
                        <a:rPr lang="en-GB" sz="1400" kern="1200">
                          <a:solidFill>
                            <a:schemeClr val="dk1"/>
                          </a:solidFill>
                          <a:latin typeface="+mn-lt"/>
                          <a:ea typeface="+mn-ea"/>
                          <a:cs typeface="+mn-cs"/>
                        </a:rPr>
                        <a:t> (Jayne Sweet)</a:t>
                      </a:r>
                      <a:endParaRPr lang="en-US" sz="1400" kern="1200">
                        <a:solidFill>
                          <a:schemeClr val="dk1"/>
                        </a:solidFill>
                        <a:latin typeface="+mn-lt"/>
                        <a:ea typeface="+mn-ea"/>
                        <a:cs typeface="+mn-cs"/>
                      </a:endParaRPr>
                    </a:p>
                  </a:txBody>
                  <a:tcPr/>
                </a:tc>
                <a:tc>
                  <a:txBody>
                    <a:bodyPr/>
                    <a:lstStyle/>
                    <a:p>
                      <a:pPr lvl="0">
                        <a:buNone/>
                      </a:pPr>
                      <a:r>
                        <a:rPr lang="en-GB" sz="1400" b="0" i="0" u="none" strike="noStrike" noProof="0">
                          <a:solidFill>
                            <a:srgbClr val="000000"/>
                          </a:solidFill>
                          <a:latin typeface="Calibri"/>
                        </a:rPr>
                        <a:t>Department will support in booking this</a:t>
                      </a:r>
                      <a:endParaRPr lang="en-US"/>
                    </a:p>
                  </a:txBody>
                  <a:tcPr/>
                </a:tc>
                <a:tc>
                  <a:txBody>
                    <a:bodyPr/>
                    <a:lstStyle/>
                    <a:p>
                      <a:pPr lvl="0">
                        <a:buNone/>
                      </a:pPr>
                      <a:r>
                        <a:rPr lang="en-GB" sz="1400" b="0" i="0" u="none" strike="noStrike" noProof="0">
                          <a:solidFill>
                            <a:srgbClr val="000000"/>
                          </a:solidFill>
                          <a:latin typeface="Calibri"/>
                        </a:rPr>
                        <a:t>Department will support in booking this</a:t>
                      </a:r>
                      <a:endParaRPr lang="en-US"/>
                    </a:p>
                  </a:txBody>
                  <a:tcPr/>
                </a:tc>
                <a:extLst>
                  <a:ext uri="{0D108BD9-81ED-4DB2-BD59-A6C34878D82A}">
                    <a16:rowId xmlns:a16="http://schemas.microsoft.com/office/drawing/2014/main" val="3451963070"/>
                  </a:ext>
                </a:extLst>
              </a:tr>
              <a:tr h="370840">
                <a:tc>
                  <a:txBody>
                    <a:bodyPr/>
                    <a:lstStyle/>
                    <a:p>
                      <a:r>
                        <a:rPr lang="en-GB" sz="1400"/>
                        <a:t>Sociology</a:t>
                      </a:r>
                    </a:p>
                  </a:txBody>
                  <a:tcPr/>
                </a:tc>
                <a:tc>
                  <a:txBody>
                    <a:bodyPr/>
                    <a:lstStyle/>
                    <a:p>
                      <a:pPr lvl="0">
                        <a:buNone/>
                      </a:pPr>
                      <a:r>
                        <a:rPr lang="en-GB" sz="1400" kern="1200" noProof="0">
                          <a:solidFill>
                            <a:schemeClr val="dk1"/>
                          </a:solidFill>
                          <a:latin typeface="+mn-lt"/>
                          <a:ea typeface="+mn-ea"/>
                          <a:cs typeface="+mn-cs"/>
                          <a:hlinkClick r:id="rId5">
                            <a:extLst>
                              <a:ext uri="{A12FA001-AC4F-418D-AE19-62706E023703}">
                                <ahyp:hlinkClr xmlns:ahyp="http://schemas.microsoft.com/office/drawing/2018/hyperlinkcolor" val="tx"/>
                              </a:ext>
                            </a:extLst>
                          </a:hlinkClick>
                        </a:rPr>
                        <a:t>vicki.flower@warwick.ac.uk</a:t>
                      </a:r>
                    </a:p>
                    <a:p>
                      <a:pPr lvl="0">
                        <a:buNone/>
                      </a:pPr>
                      <a:r>
                        <a:rPr lang="en-GB" sz="1400" kern="1200" noProof="0">
                          <a:solidFill>
                            <a:schemeClr val="dk1"/>
                          </a:solidFill>
                          <a:latin typeface="+mn-lt"/>
                          <a:ea typeface="+mn-ea"/>
                          <a:cs typeface="+mn-cs"/>
                          <a:hlinkClick r:id="rId6">
                            <a:extLst>
                              <a:ext uri="{A12FA001-AC4F-418D-AE19-62706E023703}">
                                <ahyp:hlinkClr xmlns:ahyp="http://schemas.microsoft.com/office/drawing/2018/hyperlinkcolor" val="tx"/>
                              </a:ext>
                            </a:extLst>
                          </a:hlinkClick>
                        </a:rPr>
                        <a:t>socphdresource@warwick.ac.uk</a:t>
                      </a:r>
                      <a:endParaRPr lang="en-GB" sz="1400" kern="1200">
                        <a:solidFill>
                          <a:schemeClr val="dk1"/>
                        </a:solidFill>
                        <a:latin typeface="+mn-lt"/>
                        <a:ea typeface="+mn-ea"/>
                        <a:cs typeface="+mn-cs"/>
                      </a:endParaRPr>
                    </a:p>
                    <a:p>
                      <a:pPr lvl="0">
                        <a:buNone/>
                      </a:pPr>
                      <a:endParaRPr lang="en-GB" sz="1400" kern="1200" noProof="0">
                        <a:solidFill>
                          <a:schemeClr val="dk1"/>
                        </a:solidFill>
                        <a:latin typeface="+mn-lt"/>
                        <a:ea typeface="+mn-ea"/>
                        <a:cs typeface="+mn-cs"/>
                      </a:endParaRPr>
                    </a:p>
                    <a:p>
                      <a:pPr lvl="0">
                        <a:buNone/>
                      </a:pPr>
                      <a:endParaRPr lang="en-GB" sz="1400" kern="1200" noProof="0">
                        <a:solidFill>
                          <a:schemeClr val="dk1"/>
                        </a:solidFill>
                        <a:latin typeface="+mn-lt"/>
                        <a:ea typeface="+mn-ea"/>
                        <a:cs typeface="+mn-cs"/>
                      </a:endParaRPr>
                    </a:p>
                  </a:txBody>
                  <a:tcPr/>
                </a:tc>
                <a:tc>
                  <a:txBody>
                    <a:bodyPr/>
                    <a:lstStyle/>
                    <a:p>
                      <a:r>
                        <a:rPr lang="en-GB" sz="1400"/>
                        <a:t>PGRs can book themselves</a:t>
                      </a:r>
                    </a:p>
                  </a:txBody>
                  <a:tcPr/>
                </a:tc>
                <a:tc>
                  <a:txBody>
                    <a:bodyPr/>
                    <a:lstStyle/>
                    <a:p>
                      <a:r>
                        <a:rPr lang="en-GB" sz="1400"/>
                        <a:t>Department will support with booking this</a:t>
                      </a:r>
                    </a:p>
                  </a:txBody>
                  <a:tcPr/>
                </a:tc>
                <a:extLst>
                  <a:ext uri="{0D108BD9-81ED-4DB2-BD59-A6C34878D82A}">
                    <a16:rowId xmlns:a16="http://schemas.microsoft.com/office/drawing/2014/main" val="559625635"/>
                  </a:ext>
                </a:extLst>
              </a:tr>
              <a:tr h="370840">
                <a:tc>
                  <a:txBody>
                    <a:bodyPr/>
                    <a:lstStyle/>
                    <a:p>
                      <a:r>
                        <a:rPr lang="en-GB" sz="1400"/>
                        <a:t>SCAPVC</a:t>
                      </a:r>
                    </a:p>
                  </a:txBody>
                  <a:tcPr/>
                </a:tc>
                <a:tc>
                  <a:txBody>
                    <a:bodyPr/>
                    <a:lstStyle/>
                    <a:p>
                      <a:r>
                        <a:rPr lang="en-GB" sz="1400" kern="1200">
                          <a:solidFill>
                            <a:schemeClr val="dk1"/>
                          </a:solidFill>
                          <a:latin typeface="+mn-lt"/>
                          <a:ea typeface="+mn-ea"/>
                          <a:cs typeface="+mn-cs"/>
                          <a:hlinkClick r:id="rId7">
                            <a:extLst>
                              <a:ext uri="{A12FA001-AC4F-418D-AE19-62706E023703}">
                                <ahyp:hlinkClr xmlns:ahyp="http://schemas.microsoft.com/office/drawing/2018/hyperlinkcolor" val="tx"/>
                              </a:ext>
                            </a:extLst>
                          </a:hlinkClick>
                        </a:rPr>
                        <a:t>Clara.Cassidy@warick.ac.uk</a:t>
                      </a:r>
                      <a:r>
                        <a:rPr lang="en-GB" sz="1400" kern="1200">
                          <a:solidFill>
                            <a:schemeClr val="dk1"/>
                          </a:solidFill>
                          <a:latin typeface="+mn-lt"/>
                          <a:ea typeface="+mn-ea"/>
                          <a:cs typeface="+mn-cs"/>
                        </a:rPr>
                        <a:t> or </a:t>
                      </a:r>
                      <a:r>
                        <a:rPr lang="en-GB" sz="1400" kern="1200">
                          <a:solidFill>
                            <a:schemeClr val="dk1"/>
                          </a:solidFill>
                          <a:latin typeface="+mn-lt"/>
                          <a:ea typeface="+mn-ea"/>
                          <a:cs typeface="+mn-cs"/>
                          <a:hlinkClick r:id="rId8">
                            <a:extLst>
                              <a:ext uri="{A12FA001-AC4F-418D-AE19-62706E023703}">
                                <ahyp:hlinkClr xmlns:ahyp="http://schemas.microsoft.com/office/drawing/2018/hyperlinkcolor" val="tx"/>
                              </a:ext>
                            </a:extLst>
                          </a:hlinkClick>
                        </a:rPr>
                        <a:t>Sarah.Shute@warwick.ac.uk</a:t>
                      </a:r>
                      <a:endParaRPr lang="en-GB" sz="1400" kern="120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PGRs can book themselves or department can support </a:t>
                      </a:r>
                    </a:p>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Department will support with booking this</a:t>
                      </a:r>
                    </a:p>
                    <a:p>
                      <a:endParaRPr lang="en-GB" sz="1400"/>
                    </a:p>
                  </a:txBody>
                  <a:tcPr/>
                </a:tc>
                <a:extLst>
                  <a:ext uri="{0D108BD9-81ED-4DB2-BD59-A6C34878D82A}">
                    <a16:rowId xmlns:a16="http://schemas.microsoft.com/office/drawing/2014/main" val="9376039"/>
                  </a:ext>
                </a:extLst>
              </a:tr>
            </a:tbl>
          </a:graphicData>
        </a:graphic>
      </p:graphicFrame>
    </p:spTree>
    <p:extLst>
      <p:ext uri="{BB962C8B-B14F-4D97-AF65-F5344CB8AC3E}">
        <p14:creationId xmlns:p14="http://schemas.microsoft.com/office/powerpoint/2010/main" val="28221054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836FE-0735-7C9C-24EA-B3AFA080D8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122D22-C39B-3C2E-2711-446FB2DDD092}"/>
              </a:ext>
            </a:extLst>
          </p:cNvPr>
          <p:cNvSpPr>
            <a:spLocks noGrp="1"/>
          </p:cNvSpPr>
          <p:nvPr>
            <p:ph type="title"/>
          </p:nvPr>
        </p:nvSpPr>
        <p:spPr>
          <a:xfrm>
            <a:off x="685800" y="394770"/>
            <a:ext cx="7772400" cy="922985"/>
          </a:xfrm>
        </p:spPr>
        <p:txBody>
          <a:bodyPr/>
          <a:lstStyle/>
          <a:p>
            <a:r>
              <a:rPr lang="en-GB" sz="3600" dirty="0">
                <a:latin typeface="Aptos"/>
              </a:rPr>
              <a:t>Booking Travel and Accommodation</a:t>
            </a:r>
            <a:br>
              <a:rPr lang="en-GB" sz="3600" dirty="0">
                <a:latin typeface="Aptos" panose="020B0004020202020204" pitchFamily="34" charset="0"/>
              </a:rPr>
            </a:br>
            <a:endParaRPr lang="en-GB" sz="3600" i="1" dirty="0">
              <a:latin typeface="Aptos" panose="020B0004020202020204" pitchFamily="34" charset="0"/>
            </a:endParaRPr>
          </a:p>
        </p:txBody>
      </p:sp>
      <p:graphicFrame>
        <p:nvGraphicFramePr>
          <p:cNvPr id="6" name="Table 5">
            <a:extLst>
              <a:ext uri="{FF2B5EF4-FFF2-40B4-BE49-F238E27FC236}">
                <a16:creationId xmlns:a16="http://schemas.microsoft.com/office/drawing/2014/main" id="{3285A3F5-5625-3D6D-6026-32019A761BBE}"/>
              </a:ext>
            </a:extLst>
          </p:cNvPr>
          <p:cNvGraphicFramePr>
            <a:graphicFrameLocks noGrp="1"/>
          </p:cNvGraphicFramePr>
          <p:nvPr>
            <p:extLst>
              <p:ext uri="{D42A27DB-BD31-4B8C-83A1-F6EECF244321}">
                <p14:modId xmlns:p14="http://schemas.microsoft.com/office/powerpoint/2010/main" val="2222566680"/>
              </p:ext>
            </p:extLst>
          </p:nvPr>
        </p:nvGraphicFramePr>
        <p:xfrm>
          <a:off x="389820" y="1061720"/>
          <a:ext cx="8364360" cy="3479800"/>
        </p:xfrm>
        <a:graphic>
          <a:graphicData uri="http://schemas.openxmlformats.org/drawingml/2006/table">
            <a:tbl>
              <a:tblPr firstRow="1" bandRow="1">
                <a:tableStyleId>{5C22544A-7EE6-4342-B048-85BDC9FD1C3A}</a:tableStyleId>
              </a:tblPr>
              <a:tblGrid>
                <a:gridCol w="2091090">
                  <a:extLst>
                    <a:ext uri="{9D8B030D-6E8A-4147-A177-3AD203B41FA5}">
                      <a16:colId xmlns:a16="http://schemas.microsoft.com/office/drawing/2014/main" val="873470677"/>
                    </a:ext>
                  </a:extLst>
                </a:gridCol>
                <a:gridCol w="2344009">
                  <a:extLst>
                    <a:ext uri="{9D8B030D-6E8A-4147-A177-3AD203B41FA5}">
                      <a16:colId xmlns:a16="http://schemas.microsoft.com/office/drawing/2014/main" val="2937447228"/>
                    </a:ext>
                  </a:extLst>
                </a:gridCol>
                <a:gridCol w="1838171">
                  <a:extLst>
                    <a:ext uri="{9D8B030D-6E8A-4147-A177-3AD203B41FA5}">
                      <a16:colId xmlns:a16="http://schemas.microsoft.com/office/drawing/2014/main" val="803155238"/>
                    </a:ext>
                  </a:extLst>
                </a:gridCol>
                <a:gridCol w="2091090">
                  <a:extLst>
                    <a:ext uri="{9D8B030D-6E8A-4147-A177-3AD203B41FA5}">
                      <a16:colId xmlns:a16="http://schemas.microsoft.com/office/drawing/2014/main" val="1403712584"/>
                    </a:ext>
                  </a:extLst>
                </a:gridCol>
              </a:tblGrid>
              <a:tr h="370840">
                <a:tc>
                  <a:txBody>
                    <a:bodyPr/>
                    <a:lstStyle/>
                    <a:p>
                      <a:r>
                        <a:rPr lang="en-GB" sz="1400"/>
                        <a:t>Department</a:t>
                      </a:r>
                    </a:p>
                  </a:txBody>
                  <a:tcPr/>
                </a:tc>
                <a:tc>
                  <a:txBody>
                    <a:bodyPr/>
                    <a:lstStyle/>
                    <a:p>
                      <a:r>
                        <a:rPr lang="en-GB" sz="1400"/>
                        <a:t>Who to contact?</a:t>
                      </a:r>
                    </a:p>
                  </a:txBody>
                  <a:tcPr/>
                </a:tc>
                <a:tc>
                  <a:txBody>
                    <a:bodyPr/>
                    <a:lstStyle/>
                    <a:p>
                      <a:r>
                        <a:rPr lang="en-GB" sz="1400"/>
                        <a:t>UK/Europe visits</a:t>
                      </a:r>
                    </a:p>
                  </a:txBody>
                  <a:tcPr/>
                </a:tc>
                <a:tc>
                  <a:txBody>
                    <a:bodyPr/>
                    <a:lstStyle/>
                    <a:p>
                      <a:r>
                        <a:rPr lang="en-GB" sz="1400"/>
                        <a:t>Overseas visits</a:t>
                      </a:r>
                    </a:p>
                  </a:txBody>
                  <a:tcPr/>
                </a:tc>
                <a:extLst>
                  <a:ext uri="{0D108BD9-81ED-4DB2-BD59-A6C34878D82A}">
                    <a16:rowId xmlns:a16="http://schemas.microsoft.com/office/drawing/2014/main" val="2844431169"/>
                  </a:ext>
                </a:extLst>
              </a:tr>
              <a:tr h="370840">
                <a:tc>
                  <a:txBody>
                    <a:bodyPr/>
                    <a:lstStyle/>
                    <a:p>
                      <a:r>
                        <a:rPr lang="en-GB" sz="1400"/>
                        <a:t>History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0" u="sng" kern="1200">
                          <a:solidFill>
                            <a:schemeClr val="tx1"/>
                          </a:solidFill>
                          <a:effectLst/>
                          <a:latin typeface="+mn-lt"/>
                          <a:ea typeface="+mn-ea"/>
                          <a:cs typeface="+mn-cs"/>
                          <a:hlinkClick r:id="rId2">
                            <a:extLst>
                              <a:ext uri="{A12FA001-AC4F-418D-AE19-62706E023703}">
                                <ahyp:hlinkClr xmlns:ahyp="http://schemas.microsoft.com/office/drawing/2018/hyperlinkcolor" val="tx"/>
                              </a:ext>
                            </a:extLst>
                          </a:hlinkClick>
                        </a:rPr>
                        <a:t>pghistoryoffice@warwick.ac.uk</a:t>
                      </a:r>
                      <a:r>
                        <a:rPr lang="en-GB" sz="1400" i="0" kern="1200">
                          <a:solidFill>
                            <a:schemeClr val="tx1"/>
                          </a:solidFill>
                          <a:effectLst/>
                          <a:latin typeface="+mn-lt"/>
                          <a:ea typeface="+mn-ea"/>
                          <a:cs typeface="+mn-cs"/>
                        </a:rPr>
                        <a:t> </a:t>
                      </a:r>
                      <a:r>
                        <a:rPr lang="en-GB" sz="1400" i="0" kern="1200" err="1">
                          <a:solidFill>
                            <a:schemeClr val="tx1"/>
                          </a:solidFill>
                          <a:effectLst/>
                          <a:latin typeface="+mn-lt"/>
                          <a:ea typeface="+mn-ea"/>
                          <a:cs typeface="+mn-cs"/>
                        </a:rPr>
                        <a:t>fao</a:t>
                      </a:r>
                      <a:r>
                        <a:rPr lang="en-GB" sz="1400" i="0" kern="1200">
                          <a:solidFill>
                            <a:schemeClr val="tx1"/>
                          </a:solidFill>
                          <a:effectLst/>
                          <a:latin typeface="+mn-lt"/>
                          <a:ea typeface="+mn-ea"/>
                          <a:cs typeface="+mn-cs"/>
                        </a:rPr>
                        <a:t> Kay Jones (Wednesday – Friday only)</a:t>
                      </a:r>
                    </a:p>
                    <a:p>
                      <a:endParaRPr lang="en-GB" sz="1400" kern="120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PGRs can book themselves or department can support </a:t>
                      </a:r>
                    </a:p>
                    <a:p>
                      <a:endParaRPr lang="en-GB" sz="1400"/>
                    </a:p>
                  </a:txBody>
                  <a:tcPr/>
                </a:tc>
                <a:tc>
                  <a:txBody>
                    <a:bodyPr/>
                    <a:lstStyle/>
                    <a:p>
                      <a:r>
                        <a:rPr lang="en-GB" sz="1400"/>
                        <a:t>Department will support in booking this</a:t>
                      </a:r>
                    </a:p>
                  </a:txBody>
                  <a:tcPr/>
                </a:tc>
                <a:extLst>
                  <a:ext uri="{0D108BD9-81ED-4DB2-BD59-A6C34878D82A}">
                    <a16:rowId xmlns:a16="http://schemas.microsoft.com/office/drawing/2014/main" val="2144279417"/>
                  </a:ext>
                </a:extLst>
              </a:tr>
              <a:tr h="370840">
                <a:tc>
                  <a:txBody>
                    <a:bodyPr/>
                    <a:lstStyle/>
                    <a:p>
                      <a:r>
                        <a:rPr lang="en-GB" sz="1400"/>
                        <a:t>Applied Linguistics</a:t>
                      </a:r>
                    </a:p>
                  </a:txBody>
                  <a:tcPr/>
                </a:tc>
                <a:tc>
                  <a:txBody>
                    <a:bodyPr/>
                    <a:lstStyle/>
                    <a:p>
                      <a:r>
                        <a:rPr lang="en-GB" sz="1400" i="0" u="sng" kern="120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SELCSResearchandPGR@warwick.ac.uk</a:t>
                      </a:r>
                      <a:endParaRPr lang="en-US" sz="1400" i="0" u="sng" kern="120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PGRs can book themselves or department can support </a:t>
                      </a:r>
                    </a:p>
                    <a:p>
                      <a:pPr lvl="0">
                        <a:buNone/>
                      </a:pPr>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Department will support in booking this</a:t>
                      </a:r>
                    </a:p>
                    <a:p>
                      <a:pPr lvl="0">
                        <a:buNone/>
                      </a:pPr>
                      <a:endParaRPr lang="en-US"/>
                    </a:p>
                  </a:txBody>
                  <a:tcPr/>
                </a:tc>
                <a:extLst>
                  <a:ext uri="{0D108BD9-81ED-4DB2-BD59-A6C34878D82A}">
                    <a16:rowId xmlns:a16="http://schemas.microsoft.com/office/drawing/2014/main" val="3451963070"/>
                  </a:ext>
                </a:extLst>
              </a:tr>
              <a:tr h="370840">
                <a:tc>
                  <a:txBody>
                    <a:bodyPr/>
                    <a:lstStyle/>
                    <a:p>
                      <a:r>
                        <a:rPr lang="en-GB" sz="1400"/>
                        <a:t>English and Comparative Literary Studies</a:t>
                      </a:r>
                    </a:p>
                  </a:txBody>
                  <a:tcPr/>
                </a:tc>
                <a:tc>
                  <a:txBody>
                    <a:bodyPr/>
                    <a:lstStyle/>
                    <a:p>
                      <a:pPr lvl="0">
                        <a:buNone/>
                      </a:pPr>
                      <a:r>
                        <a:rPr lang="en-GB" sz="1400" kern="1200" noProof="0">
                          <a:solidFill>
                            <a:schemeClr val="tx1"/>
                          </a:solidFill>
                          <a:latin typeface="+mn-lt"/>
                          <a:ea typeface="+mn-ea"/>
                          <a:cs typeface="+mn-cs"/>
                          <a:hlinkClick r:id="rId4">
                            <a:extLst>
                              <a:ext uri="{A12FA001-AC4F-418D-AE19-62706E023703}">
                                <ahyp:hlinkClr xmlns:ahyp="http://schemas.microsoft.com/office/drawing/2018/hyperlinkcolor" val="tx"/>
                              </a:ext>
                            </a:extLst>
                          </a:hlinkClick>
                        </a:rPr>
                        <a:t>pgrenglish@warwick.ac.uk</a:t>
                      </a:r>
                      <a:r>
                        <a:rPr lang="en-GB" sz="1400" kern="1200" noProof="0">
                          <a:solidFill>
                            <a:schemeClr val="tx1"/>
                          </a:solidFill>
                          <a:latin typeface="+mn-lt"/>
                          <a:ea typeface="+mn-ea"/>
                          <a:cs typeface="+mn-cs"/>
                        </a:rPr>
                        <a:t> or Dee Parker </a:t>
                      </a:r>
                      <a:r>
                        <a:rPr lang="en-GB" sz="1400" b="0" i="0" kern="1200">
                          <a:solidFill>
                            <a:schemeClr val="tx1"/>
                          </a:solidFill>
                          <a:effectLst/>
                          <a:latin typeface="+mn-lt"/>
                          <a:ea typeface="+mn-ea"/>
                          <a:cs typeface="+mn-cs"/>
                          <a:hlinkClick r:id="rId5">
                            <a:extLst>
                              <a:ext uri="{A12FA001-AC4F-418D-AE19-62706E023703}">
                                <ahyp:hlinkClr xmlns:ahyp="http://schemas.microsoft.com/office/drawing/2018/hyperlinkcolor" val="tx"/>
                              </a:ext>
                            </a:extLst>
                          </a:hlinkClick>
                        </a:rPr>
                        <a:t>D.Parker.1@warwick.ac.uk</a:t>
                      </a:r>
                      <a:r>
                        <a:rPr lang="en-GB" sz="1400" b="0" i="0" kern="1200">
                          <a:solidFill>
                            <a:schemeClr val="tx1"/>
                          </a:solidFill>
                          <a:effectLst/>
                          <a:latin typeface="+mn-lt"/>
                          <a:ea typeface="+mn-ea"/>
                          <a:cs typeface="+mn-cs"/>
                        </a:rPr>
                        <a:t> </a:t>
                      </a:r>
                      <a:endParaRPr lang="en-GB" sz="1400" kern="1200" noProof="0">
                        <a:solidFill>
                          <a:schemeClr val="tx1"/>
                        </a:solidFill>
                        <a:latin typeface="+mn-lt"/>
                        <a:ea typeface="+mn-ea"/>
                        <a:cs typeface="+mn-cs"/>
                      </a:endParaRPr>
                    </a:p>
                  </a:txBody>
                  <a:tcPr/>
                </a:tc>
                <a:tc>
                  <a:txBody>
                    <a:bodyPr/>
                    <a:lstStyle/>
                    <a:p>
                      <a:r>
                        <a:rPr lang="en-GB" sz="1400"/>
                        <a:t>PGRs can book themselves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Department will support in booking this</a:t>
                      </a:r>
                    </a:p>
                    <a:p>
                      <a:endParaRPr lang="en-GB" sz="1400"/>
                    </a:p>
                  </a:txBody>
                  <a:tcPr/>
                </a:tc>
                <a:extLst>
                  <a:ext uri="{0D108BD9-81ED-4DB2-BD59-A6C34878D82A}">
                    <a16:rowId xmlns:a16="http://schemas.microsoft.com/office/drawing/2014/main" val="559625635"/>
                  </a:ext>
                </a:extLst>
              </a:tr>
            </a:tbl>
          </a:graphicData>
        </a:graphic>
      </p:graphicFrame>
    </p:spTree>
    <p:extLst>
      <p:ext uri="{BB962C8B-B14F-4D97-AF65-F5344CB8AC3E}">
        <p14:creationId xmlns:p14="http://schemas.microsoft.com/office/powerpoint/2010/main" val="19476398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CFBC7-FF97-8C3A-BF00-AC468A2E7B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169BF1-DD24-8B42-59F6-45955A14DC12}"/>
              </a:ext>
            </a:extLst>
          </p:cNvPr>
          <p:cNvSpPr>
            <a:spLocks noGrp="1"/>
          </p:cNvSpPr>
          <p:nvPr>
            <p:ph type="title"/>
          </p:nvPr>
        </p:nvSpPr>
        <p:spPr>
          <a:xfrm>
            <a:off x="685800" y="394770"/>
            <a:ext cx="7772400" cy="922985"/>
          </a:xfrm>
        </p:spPr>
        <p:txBody>
          <a:bodyPr/>
          <a:lstStyle/>
          <a:p>
            <a:r>
              <a:rPr lang="en-GB" sz="3600" dirty="0">
                <a:latin typeface="Aptos"/>
              </a:rPr>
              <a:t>Booking Travel and Accommodation</a:t>
            </a:r>
            <a:br>
              <a:rPr lang="en-GB" sz="3600" dirty="0">
                <a:latin typeface="Aptos" panose="020B0004020202020204" pitchFamily="34" charset="0"/>
              </a:rPr>
            </a:br>
            <a:endParaRPr lang="en-GB" sz="3600" i="1" dirty="0">
              <a:latin typeface="Aptos" panose="020B0004020202020204" pitchFamily="34" charset="0"/>
            </a:endParaRPr>
          </a:p>
        </p:txBody>
      </p:sp>
      <p:graphicFrame>
        <p:nvGraphicFramePr>
          <p:cNvPr id="6" name="Table 5">
            <a:extLst>
              <a:ext uri="{FF2B5EF4-FFF2-40B4-BE49-F238E27FC236}">
                <a16:creationId xmlns:a16="http://schemas.microsoft.com/office/drawing/2014/main" id="{A1F05DB9-3647-A05A-CB7C-8125FA2355A4}"/>
              </a:ext>
            </a:extLst>
          </p:cNvPr>
          <p:cNvGraphicFramePr>
            <a:graphicFrameLocks noGrp="1"/>
          </p:cNvGraphicFramePr>
          <p:nvPr>
            <p:extLst>
              <p:ext uri="{D42A27DB-BD31-4B8C-83A1-F6EECF244321}">
                <p14:modId xmlns:p14="http://schemas.microsoft.com/office/powerpoint/2010/main" val="3276386881"/>
              </p:ext>
            </p:extLst>
          </p:nvPr>
        </p:nvGraphicFramePr>
        <p:xfrm>
          <a:off x="389820" y="1061720"/>
          <a:ext cx="8364360" cy="2631440"/>
        </p:xfrm>
        <a:graphic>
          <a:graphicData uri="http://schemas.openxmlformats.org/drawingml/2006/table">
            <a:tbl>
              <a:tblPr firstRow="1" bandRow="1">
                <a:tableStyleId>{5C22544A-7EE6-4342-B048-85BDC9FD1C3A}</a:tableStyleId>
              </a:tblPr>
              <a:tblGrid>
                <a:gridCol w="2091090">
                  <a:extLst>
                    <a:ext uri="{9D8B030D-6E8A-4147-A177-3AD203B41FA5}">
                      <a16:colId xmlns:a16="http://schemas.microsoft.com/office/drawing/2014/main" val="873470677"/>
                    </a:ext>
                  </a:extLst>
                </a:gridCol>
                <a:gridCol w="2344009">
                  <a:extLst>
                    <a:ext uri="{9D8B030D-6E8A-4147-A177-3AD203B41FA5}">
                      <a16:colId xmlns:a16="http://schemas.microsoft.com/office/drawing/2014/main" val="2937447228"/>
                    </a:ext>
                  </a:extLst>
                </a:gridCol>
                <a:gridCol w="1838171">
                  <a:extLst>
                    <a:ext uri="{9D8B030D-6E8A-4147-A177-3AD203B41FA5}">
                      <a16:colId xmlns:a16="http://schemas.microsoft.com/office/drawing/2014/main" val="803155238"/>
                    </a:ext>
                  </a:extLst>
                </a:gridCol>
                <a:gridCol w="2091090">
                  <a:extLst>
                    <a:ext uri="{9D8B030D-6E8A-4147-A177-3AD203B41FA5}">
                      <a16:colId xmlns:a16="http://schemas.microsoft.com/office/drawing/2014/main" val="1403712584"/>
                    </a:ext>
                  </a:extLst>
                </a:gridCol>
              </a:tblGrid>
              <a:tr h="370840">
                <a:tc>
                  <a:txBody>
                    <a:bodyPr/>
                    <a:lstStyle/>
                    <a:p>
                      <a:r>
                        <a:rPr lang="en-GB" sz="1400"/>
                        <a:t>Department</a:t>
                      </a:r>
                    </a:p>
                  </a:txBody>
                  <a:tcPr/>
                </a:tc>
                <a:tc>
                  <a:txBody>
                    <a:bodyPr/>
                    <a:lstStyle/>
                    <a:p>
                      <a:r>
                        <a:rPr lang="en-GB" sz="1400"/>
                        <a:t>Who to contact?</a:t>
                      </a:r>
                    </a:p>
                  </a:txBody>
                  <a:tcPr/>
                </a:tc>
                <a:tc>
                  <a:txBody>
                    <a:bodyPr/>
                    <a:lstStyle/>
                    <a:p>
                      <a:r>
                        <a:rPr lang="en-GB" sz="1400"/>
                        <a:t>UK/Europe visits</a:t>
                      </a:r>
                    </a:p>
                  </a:txBody>
                  <a:tcPr/>
                </a:tc>
                <a:tc>
                  <a:txBody>
                    <a:bodyPr/>
                    <a:lstStyle/>
                    <a:p>
                      <a:r>
                        <a:rPr lang="en-GB" sz="1400"/>
                        <a:t>Overseas visits</a:t>
                      </a:r>
                    </a:p>
                  </a:txBody>
                  <a:tcPr/>
                </a:tc>
                <a:extLst>
                  <a:ext uri="{0D108BD9-81ED-4DB2-BD59-A6C34878D82A}">
                    <a16:rowId xmlns:a16="http://schemas.microsoft.com/office/drawing/2014/main" val="2844431169"/>
                  </a:ext>
                </a:extLst>
              </a:tr>
              <a:tr h="370840">
                <a:tc>
                  <a:txBody>
                    <a:bodyPr/>
                    <a:lstStyle/>
                    <a:p>
                      <a:r>
                        <a:rPr lang="en-GB" sz="1400"/>
                        <a:t>Global Sustainable Development</a:t>
                      </a:r>
                    </a:p>
                  </a:txBody>
                  <a:tcPr/>
                </a:tc>
                <a:tc>
                  <a:txBody>
                    <a:bodyPr/>
                    <a:lstStyle/>
                    <a:p>
                      <a:r>
                        <a:rPr lang="en-GB" sz="1400" kern="1200">
                          <a:solidFill>
                            <a:schemeClr val="tx1"/>
                          </a:solidFill>
                          <a:latin typeface="+mn-lt"/>
                          <a:ea typeface="+mn-ea"/>
                          <a:cs typeface="+mn-cs"/>
                          <a:hlinkClick r:id="rId2">
                            <a:extLst>
                              <a:ext uri="{A12FA001-AC4F-418D-AE19-62706E023703}">
                                <ahyp:hlinkClr xmlns:ahyp="http://schemas.microsoft.com/office/drawing/2018/hyperlinkcolor" val="tx"/>
                              </a:ext>
                            </a:extLst>
                          </a:hlinkClick>
                        </a:rPr>
                        <a:t>PGGSD@warwick.ac.uk</a:t>
                      </a:r>
                      <a:endParaRPr lang="en-GB" sz="1400" kern="1200">
                        <a:solidFill>
                          <a:schemeClr val="tx1"/>
                        </a:solidFill>
                        <a:latin typeface="+mn-lt"/>
                        <a:ea typeface="+mn-ea"/>
                        <a:cs typeface="+mn-cs"/>
                      </a:endParaRPr>
                    </a:p>
                  </a:txBody>
                  <a:tcPr/>
                </a:tc>
                <a:tc>
                  <a:txBody>
                    <a:bodyPr/>
                    <a:lstStyle/>
                    <a:p>
                      <a:r>
                        <a:rPr lang="en-GB" sz="1400" kern="1200">
                          <a:solidFill>
                            <a:schemeClr val="tx1"/>
                          </a:solidFill>
                          <a:latin typeface="+mn-lt"/>
                          <a:ea typeface="+mn-ea"/>
                          <a:cs typeface="+mn-cs"/>
                        </a:rPr>
                        <a:t>PGRS can book themselves or the department can support with this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Department will support in booking this.</a:t>
                      </a:r>
                    </a:p>
                    <a:p>
                      <a:endParaRPr lang="en-GB" sz="1400"/>
                    </a:p>
                  </a:txBody>
                  <a:tcPr/>
                </a:tc>
                <a:extLst>
                  <a:ext uri="{0D108BD9-81ED-4DB2-BD59-A6C34878D82A}">
                    <a16:rowId xmlns:a16="http://schemas.microsoft.com/office/drawing/2014/main" val="9376039"/>
                  </a:ext>
                </a:extLst>
              </a:tr>
              <a:tr h="370840">
                <a:tc>
                  <a:txBody>
                    <a:bodyPr/>
                    <a:lstStyle/>
                    <a:p>
                      <a:r>
                        <a:rPr lang="en-GB" sz="1400"/>
                        <a:t>Philosophy</a:t>
                      </a:r>
                    </a:p>
                  </a:txBody>
                  <a:tcPr/>
                </a:tc>
                <a:tc>
                  <a:txBody>
                    <a:bodyPr/>
                    <a:lstStyle/>
                    <a:p>
                      <a:endParaRPr lang="en-GB" sz="1400"/>
                    </a:p>
                  </a:txBody>
                  <a:tcPr/>
                </a:tc>
                <a:tc>
                  <a:txBody>
                    <a:bodyPr/>
                    <a:lstStyle/>
                    <a:p>
                      <a:endParaRPr lang="en-GB" sz="1400"/>
                    </a:p>
                  </a:txBody>
                  <a:tcPr/>
                </a:tc>
                <a:tc>
                  <a:txBody>
                    <a:bodyPr/>
                    <a:lstStyle/>
                    <a:p>
                      <a:endParaRPr lang="en-GB" sz="1400"/>
                    </a:p>
                  </a:txBody>
                  <a:tcPr/>
                </a:tc>
                <a:extLst>
                  <a:ext uri="{0D108BD9-81ED-4DB2-BD59-A6C34878D82A}">
                    <a16:rowId xmlns:a16="http://schemas.microsoft.com/office/drawing/2014/main" val="1544556994"/>
                  </a:ext>
                </a:extLst>
              </a:tr>
              <a:tr h="370840">
                <a:tc>
                  <a:txBody>
                    <a:bodyPr/>
                    <a:lstStyle/>
                    <a:p>
                      <a:r>
                        <a:rPr lang="en-GB" sz="1400"/>
                        <a:t>School of Modern Languages and Cultures</a:t>
                      </a:r>
                    </a:p>
                  </a:txBody>
                  <a:tcPr/>
                </a:tc>
                <a:tc>
                  <a:txBody>
                    <a:bodyPr/>
                    <a:lstStyle/>
                    <a:p>
                      <a:pPr lvl="0">
                        <a:buNone/>
                      </a:pPr>
                      <a:r>
                        <a:rPr lang="en-GB" sz="1400" b="0" i="0" u="none" strike="noStrike" noProof="0" dirty="0">
                          <a:latin typeface="Calibri"/>
                          <a:hlinkClick r:id="rId3"/>
                        </a:rPr>
                        <a:t>smlcoffice@warwick.ac.uk</a:t>
                      </a:r>
                      <a:endParaRPr lang="en-US" dirty="0"/>
                    </a:p>
                  </a:txBody>
                  <a:tcPr/>
                </a:tc>
                <a:tc>
                  <a:txBody>
                    <a:bodyPr/>
                    <a:lstStyle/>
                    <a:p>
                      <a:pPr lvl="0">
                        <a:buNone/>
                      </a:pPr>
                      <a:r>
                        <a:rPr lang="en-GB" sz="1400" b="0" i="0" u="none" strike="noStrike" noProof="0">
                          <a:solidFill>
                            <a:schemeClr val="tx1"/>
                          </a:solidFill>
                          <a:latin typeface="Calibri"/>
                        </a:rPr>
                        <a:t>PGRS can book themselves or the department can support with this</a:t>
                      </a:r>
                      <a:endParaRPr lang="en-US"/>
                    </a:p>
                  </a:txBody>
                  <a:tcPr/>
                </a:tc>
                <a:tc>
                  <a:txBody>
                    <a:bodyPr/>
                    <a:lstStyle/>
                    <a:p>
                      <a:pPr lvl="0">
                        <a:buNone/>
                      </a:pPr>
                      <a:r>
                        <a:rPr lang="en-GB" sz="1400" b="0" i="0" u="none" strike="noStrike" noProof="0" dirty="0">
                          <a:latin typeface="Calibri"/>
                        </a:rPr>
                        <a:t>Department will support in booking this.</a:t>
                      </a:r>
                      <a:endParaRPr lang="en-US" dirty="0"/>
                    </a:p>
                  </a:txBody>
                  <a:tcPr/>
                </a:tc>
                <a:extLst>
                  <a:ext uri="{0D108BD9-81ED-4DB2-BD59-A6C34878D82A}">
                    <a16:rowId xmlns:a16="http://schemas.microsoft.com/office/drawing/2014/main" val="3915591083"/>
                  </a:ext>
                </a:extLst>
              </a:tr>
            </a:tbl>
          </a:graphicData>
        </a:graphic>
      </p:graphicFrame>
    </p:spTree>
    <p:extLst>
      <p:ext uri="{BB962C8B-B14F-4D97-AF65-F5344CB8AC3E}">
        <p14:creationId xmlns:p14="http://schemas.microsoft.com/office/powerpoint/2010/main" val="7069713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47E634-0C40-D1FC-3903-AB8980123F44}"/>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33418A1D-A39D-4722-36F7-5D7ED70A8AB2}"/>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5E5CA32D-8EC3-2287-3B4C-F5A3AA724F46}"/>
              </a:ext>
            </a:extLst>
          </p:cNvPr>
          <p:cNvSpPr txBox="1">
            <a:spLocks/>
          </p:cNvSpPr>
          <p:nvPr/>
        </p:nvSpPr>
        <p:spPr bwMode="auto">
          <a:xfrm>
            <a:off x="395955" y="1202497"/>
            <a:ext cx="8195783" cy="45411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just">
              <a:buFont typeface="Arial" panose="020B0604020202020204" pitchFamily="34" charset="0"/>
              <a:buChar char="•"/>
            </a:pPr>
            <a:r>
              <a:rPr lang="en-GB" sz="2000">
                <a:solidFill>
                  <a:srgbClr val="434344"/>
                </a:solidFill>
                <a:latin typeface="Aptos" panose="020B0004020202020204" pitchFamily="34" charset="0"/>
              </a:rPr>
              <a:t>If you are claiming back your RDF/EF expenses, you will need to this via </a:t>
            </a:r>
            <a:r>
              <a:rPr lang="en-GB" sz="2000">
                <a:solidFill>
                  <a:srgbClr val="434344"/>
                </a:solidFill>
                <a:latin typeface="Aptos" panose="020B0004020202020204" pitchFamily="34" charset="0"/>
                <a:hlinkClick r:id="rId3"/>
              </a:rPr>
              <a:t>Concur</a:t>
            </a:r>
            <a:r>
              <a:rPr lang="en-GB" sz="2000">
                <a:solidFill>
                  <a:srgbClr val="434344"/>
                </a:solidFill>
                <a:latin typeface="Aptos" panose="020B0004020202020204" pitchFamily="34" charset="0"/>
              </a:rPr>
              <a:t>. Warwick will reimburse you (and we ask M4C for the money).</a:t>
            </a:r>
          </a:p>
          <a:p>
            <a:pPr algn="just">
              <a:buFont typeface="Arial" panose="020B0604020202020204" pitchFamily="34" charset="0"/>
              <a:buChar char="•"/>
            </a:pPr>
            <a:endParaRPr lang="en-GB" sz="2000" b="1">
              <a:solidFill>
                <a:srgbClr val="434344"/>
              </a:solidFill>
              <a:latin typeface="Aptos" panose="020B0004020202020204" pitchFamily="34" charset="0"/>
            </a:endParaRPr>
          </a:p>
          <a:p>
            <a:pPr algn="just">
              <a:buFont typeface="Arial" panose="020B0604020202020204" pitchFamily="34" charset="0"/>
              <a:buChar char="•"/>
            </a:pPr>
            <a:r>
              <a:rPr lang="en-GB" sz="2000" b="1">
                <a:solidFill>
                  <a:srgbClr val="434344"/>
                </a:solidFill>
                <a:latin typeface="Aptos" panose="020B0004020202020204" pitchFamily="34" charset="0"/>
              </a:rPr>
              <a:t>Expenses Claims can only be made if the criteria in </a:t>
            </a:r>
            <a:r>
              <a:rPr lang="en-GB" sz="2000" b="1">
                <a:solidFill>
                  <a:srgbClr val="434344"/>
                </a:solidFill>
                <a:latin typeface="Aptos" panose="020B0004020202020204" pitchFamily="34" charset="0"/>
                <a:hlinkClick r:id="rId4"/>
              </a:rPr>
              <a:t>previous slide </a:t>
            </a:r>
            <a:r>
              <a:rPr lang="en-GB" sz="2000" b="1">
                <a:solidFill>
                  <a:srgbClr val="434344"/>
                </a:solidFill>
                <a:latin typeface="Aptos" panose="020B0004020202020204" pitchFamily="34" charset="0"/>
              </a:rPr>
              <a:t>has been followed.</a:t>
            </a:r>
          </a:p>
          <a:p>
            <a:pPr algn="just">
              <a:buFont typeface="Arial" panose="020B0604020202020204" pitchFamily="34" charset="0"/>
              <a:buChar char="•"/>
            </a:pPr>
            <a:endParaRPr lang="en-GB" sz="2000" b="1">
              <a:solidFill>
                <a:srgbClr val="434344"/>
              </a:solidFill>
              <a:latin typeface="Aptos" panose="020B0004020202020204" pitchFamily="34" charset="0"/>
            </a:endParaRPr>
          </a:p>
          <a:p>
            <a:pPr algn="just">
              <a:buFont typeface="Arial" panose="020B0604020202020204" pitchFamily="34" charset="0"/>
              <a:buChar char="•"/>
            </a:pPr>
            <a:r>
              <a:rPr lang="en-GB" sz="2000">
                <a:solidFill>
                  <a:srgbClr val="434344"/>
                </a:solidFill>
                <a:latin typeface="Aptos" panose="020B0004020202020204" pitchFamily="34" charset="0"/>
              </a:rPr>
              <a:t>First time claims - you won’t be set up on Concur so you’ll need to complete a </a:t>
            </a:r>
            <a:r>
              <a:rPr lang="en-GB" sz="2000">
                <a:solidFill>
                  <a:srgbClr val="434344"/>
                </a:solidFill>
                <a:latin typeface="Aptos" panose="020B0004020202020204" pitchFamily="34" charset="0"/>
                <a:hlinkClick r:id="rId5"/>
              </a:rPr>
              <a:t>FP16a form</a:t>
            </a:r>
            <a:r>
              <a:rPr lang="en-GB" sz="2000">
                <a:solidFill>
                  <a:srgbClr val="434344"/>
                </a:solidFill>
                <a:latin typeface="Aptos" panose="020B0004020202020204" pitchFamily="34" charset="0"/>
              </a:rPr>
              <a:t>. After then, you’ll be able to use Concur.</a:t>
            </a: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r>
              <a:rPr lang="en-GB" sz="2000">
                <a:solidFill>
                  <a:srgbClr val="434344"/>
                </a:solidFill>
                <a:latin typeface="Aptos" panose="020B0004020202020204" pitchFamily="34" charset="0"/>
              </a:rPr>
              <a:t>Claims must be done within one month of the activity taking place. </a:t>
            </a: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r>
              <a:rPr lang="en-GB" sz="2000">
                <a:solidFill>
                  <a:srgbClr val="434344"/>
                </a:solidFill>
                <a:latin typeface="Aptos" panose="020B0004020202020204" pitchFamily="34" charset="0"/>
              </a:rPr>
              <a:t>  </a:t>
            </a:r>
          </a:p>
          <a:p>
            <a:pPr algn="just">
              <a:buFont typeface="Arial" panose="020B0604020202020204" pitchFamily="34" charset="0"/>
              <a:buChar char="•"/>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6" name="Title 1">
            <a:extLst>
              <a:ext uri="{FF2B5EF4-FFF2-40B4-BE49-F238E27FC236}">
                <a16:creationId xmlns:a16="http://schemas.microsoft.com/office/drawing/2014/main" id="{AD74ECD4-0F22-37CE-325F-3F5D02624A13}"/>
              </a:ext>
            </a:extLst>
          </p:cNvPr>
          <p:cNvSpPr>
            <a:spLocks noGrp="1"/>
          </p:cNvSpPr>
          <p:nvPr>
            <p:ph type="title"/>
          </p:nvPr>
        </p:nvSpPr>
        <p:spPr>
          <a:xfrm>
            <a:off x="395955" y="191414"/>
            <a:ext cx="8195783" cy="922985"/>
          </a:xfrm>
        </p:spPr>
        <p:txBody>
          <a:bodyPr/>
          <a:lstStyle/>
          <a:p>
            <a:pPr algn="ctr"/>
            <a:br>
              <a:rPr lang="en-GB" sz="3600">
                <a:latin typeface="Aptos" panose="020B0004020202020204" pitchFamily="34" charset="0"/>
              </a:rPr>
            </a:br>
            <a:r>
              <a:rPr lang="en-GB" sz="3600">
                <a:latin typeface="Aptos" panose="020B0004020202020204" pitchFamily="34" charset="0"/>
              </a:rPr>
              <a:t>Expenses Claims</a:t>
            </a:r>
            <a:br>
              <a:rPr lang="en-GB" sz="3600">
                <a:latin typeface="Aptos" panose="020B0004020202020204" pitchFamily="34" charset="0"/>
              </a:rPr>
            </a:br>
            <a:endParaRPr lang="en-GB" sz="3600" i="1">
              <a:latin typeface="Aptos" panose="020B0004020202020204" pitchFamily="34" charset="0"/>
            </a:endParaRPr>
          </a:p>
        </p:txBody>
      </p:sp>
    </p:spTree>
    <p:extLst>
      <p:ext uri="{BB962C8B-B14F-4D97-AF65-F5344CB8AC3E}">
        <p14:creationId xmlns:p14="http://schemas.microsoft.com/office/powerpoint/2010/main" val="5371288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1DDCD-31A7-5F2A-808A-FD574EDFBE43}"/>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44790EDE-21FD-50CA-E0AD-26523554B99C}"/>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DED82765-EEC7-4D02-4ABE-8CA2E8319372}"/>
              </a:ext>
            </a:extLst>
          </p:cNvPr>
          <p:cNvSpPr txBox="1">
            <a:spLocks/>
          </p:cNvSpPr>
          <p:nvPr/>
        </p:nvSpPr>
        <p:spPr bwMode="auto">
          <a:xfrm>
            <a:off x="395956" y="1202497"/>
            <a:ext cx="7772400" cy="47184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r>
              <a:rPr lang="en-GB" sz="1800" b="1" dirty="0">
                <a:solidFill>
                  <a:srgbClr val="434344"/>
                </a:solidFill>
                <a:latin typeface="Aptos" panose="020B0004020202020204" pitchFamily="34" charset="0"/>
              </a:rPr>
              <a:t>Items to Upload:</a:t>
            </a:r>
          </a:p>
          <a:p>
            <a:pPr lvl="1" algn="just">
              <a:buFont typeface="Arial" panose="020B0604020202020204" pitchFamily="34" charset="0"/>
              <a:buChar char="•"/>
            </a:pPr>
            <a:r>
              <a:rPr lang="en-GB" sz="1800" dirty="0">
                <a:solidFill>
                  <a:srgbClr val="434344"/>
                </a:solidFill>
                <a:latin typeface="Aptos" panose="020B0004020202020204" pitchFamily="34" charset="0"/>
              </a:rPr>
              <a:t>Upload your receipts and itemise the costs clearly.</a:t>
            </a:r>
          </a:p>
          <a:p>
            <a:pPr lvl="1" algn="just">
              <a:buFont typeface="Arial" panose="020B0604020202020204" pitchFamily="34" charset="0"/>
              <a:buChar char="•"/>
            </a:pPr>
            <a:r>
              <a:rPr lang="en-GB" sz="1800" dirty="0">
                <a:solidFill>
                  <a:srgbClr val="434344"/>
                </a:solidFill>
                <a:latin typeface="Aptos" panose="020B0004020202020204" pitchFamily="34" charset="0"/>
              </a:rPr>
              <a:t>Upload any </a:t>
            </a:r>
            <a:r>
              <a:rPr lang="en-GB" sz="1800" dirty="0" err="1">
                <a:solidFill>
                  <a:srgbClr val="434344"/>
                </a:solidFill>
                <a:latin typeface="Aptos" panose="020B0004020202020204" pitchFamily="34" charset="0"/>
              </a:rPr>
              <a:t>FinRegs</a:t>
            </a:r>
            <a:r>
              <a:rPr lang="en-GB" sz="1800" dirty="0">
                <a:solidFill>
                  <a:srgbClr val="434344"/>
                </a:solidFill>
                <a:latin typeface="Aptos" panose="020B0004020202020204" pitchFamily="34" charset="0"/>
              </a:rPr>
              <a:t> approval if you have been given permission to book outside of Key Travel where you normally would need to.</a:t>
            </a:r>
          </a:p>
          <a:p>
            <a:pPr marL="0" indent="0" algn="just">
              <a:buNone/>
            </a:pPr>
            <a:r>
              <a:rPr lang="en-GB" sz="1800" b="1" dirty="0">
                <a:solidFill>
                  <a:srgbClr val="434344"/>
                </a:solidFill>
                <a:latin typeface="Aptos" panose="020B0004020202020204" pitchFamily="34" charset="0"/>
              </a:rPr>
              <a:t>Items to email: </a:t>
            </a:r>
          </a:p>
          <a:p>
            <a:pPr algn="just">
              <a:buFont typeface="Arial" panose="020B0604020202020204" pitchFamily="34" charset="0"/>
              <a:buChar char="•"/>
            </a:pPr>
            <a:r>
              <a:rPr lang="en-GB" sz="1800" dirty="0">
                <a:solidFill>
                  <a:srgbClr val="434344"/>
                </a:solidFill>
                <a:latin typeface="Aptos" panose="020B0004020202020204" pitchFamily="34" charset="0"/>
              </a:rPr>
              <a:t>RDF/EF Activity Form completed – your Concur expenses cannot be approved without this. (</a:t>
            </a:r>
            <a:r>
              <a:rPr lang="en-GB" sz="1800" dirty="0">
                <a:solidFill>
                  <a:srgbClr val="434344"/>
                </a:solidFill>
                <a:latin typeface="Aptos" panose="020B0004020202020204" pitchFamily="34" charset="0"/>
                <a:hlinkClick r:id="rId3"/>
              </a:rPr>
              <a:t>RDF/EF Activity Form</a:t>
            </a:r>
            <a:r>
              <a:rPr lang="en-GB" sz="1800" dirty="0">
                <a:solidFill>
                  <a:srgbClr val="434344"/>
                </a:solidFill>
                <a:latin typeface="Aptos" panose="020B0004020202020204" pitchFamily="34" charset="0"/>
              </a:rPr>
              <a:t>) This should have been emailed to </a:t>
            </a:r>
            <a:r>
              <a:rPr lang="en-GB" sz="1800" dirty="0">
                <a:solidFill>
                  <a:srgbClr val="434344"/>
                </a:solidFill>
                <a:latin typeface="Aptos" panose="020B0004020202020204" pitchFamily="34" charset="0"/>
                <a:hlinkClick r:id="rId4"/>
              </a:rPr>
              <a:t>m4c@warwick.ac.uk</a:t>
            </a:r>
            <a:r>
              <a:rPr lang="en-GB" sz="1800" dirty="0">
                <a:solidFill>
                  <a:srgbClr val="434344"/>
                </a:solidFill>
                <a:latin typeface="Aptos" panose="020B0004020202020204" pitchFamily="34" charset="0"/>
              </a:rPr>
              <a:t> within one month of your activity ending.</a:t>
            </a:r>
          </a:p>
          <a:p>
            <a:pPr marL="0" indent="0" algn="just">
              <a:buNone/>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algn="just">
              <a:buFont typeface="Arial" panose="020B0604020202020204" pitchFamily="34" charset="0"/>
              <a:buChar char="•"/>
            </a:pPr>
            <a:endParaRPr lang="en-GB" sz="2000" dirty="0">
              <a:solidFill>
                <a:srgbClr val="434344"/>
              </a:solidFill>
              <a:latin typeface="Aptos" panose="020B0004020202020204" pitchFamily="34" charset="0"/>
            </a:endParaRPr>
          </a:p>
          <a:p>
            <a:pPr marL="0" indent="0" algn="just">
              <a:buNone/>
            </a:pPr>
            <a:r>
              <a:rPr lang="en-GB" sz="2000" dirty="0">
                <a:solidFill>
                  <a:srgbClr val="434344"/>
                </a:solidFill>
                <a:latin typeface="Aptos" panose="020B0004020202020204" pitchFamily="34" charset="0"/>
              </a:rPr>
              <a:t>  </a:t>
            </a:r>
          </a:p>
          <a:p>
            <a:pPr algn="just">
              <a:buFont typeface="Arial" panose="020B0604020202020204" pitchFamily="34" charset="0"/>
              <a:buChar char="•"/>
            </a:pPr>
            <a:endParaRPr lang="en-GB" sz="2000" b="0" i="0" dirty="0">
              <a:solidFill>
                <a:srgbClr val="434344"/>
              </a:solidFill>
              <a:effectLst/>
              <a:latin typeface="Aptos" panose="020B0004020202020204" pitchFamily="34" charset="0"/>
            </a:endParaRPr>
          </a:p>
          <a:p>
            <a:pPr marL="0" indent="0" algn="l">
              <a:buNone/>
            </a:pPr>
            <a:endParaRPr lang="en-GB" sz="2000" kern="1200" dirty="0">
              <a:latin typeface="Aptos" panose="020B0004020202020204" pitchFamily="34" charset="0"/>
              <a:ea typeface="Calibri" panose="020F0502020204030204" pitchFamily="34" charset="0"/>
              <a:cs typeface="Calibri" panose="020F0502020204030204" pitchFamily="34" charset="0"/>
            </a:endParaRPr>
          </a:p>
          <a:p>
            <a:endParaRPr lang="en-GB" sz="2000" kern="0" dirty="0">
              <a:latin typeface="Aptos" panose="020B0004020202020204" pitchFamily="34" charset="0"/>
              <a:cs typeface="Calibri"/>
            </a:endParaRPr>
          </a:p>
        </p:txBody>
      </p:sp>
      <p:sp>
        <p:nvSpPr>
          <p:cNvPr id="6" name="Title 1">
            <a:extLst>
              <a:ext uri="{FF2B5EF4-FFF2-40B4-BE49-F238E27FC236}">
                <a16:creationId xmlns:a16="http://schemas.microsoft.com/office/drawing/2014/main" id="{3ABCCF39-E77B-DE62-639A-6FE9C40BE570}"/>
              </a:ext>
            </a:extLst>
          </p:cNvPr>
          <p:cNvSpPr>
            <a:spLocks noGrp="1"/>
          </p:cNvSpPr>
          <p:nvPr>
            <p:ph type="title"/>
          </p:nvPr>
        </p:nvSpPr>
        <p:spPr>
          <a:xfrm>
            <a:off x="685800" y="367610"/>
            <a:ext cx="7772400" cy="922985"/>
          </a:xfrm>
        </p:spPr>
        <p:txBody>
          <a:bodyPr/>
          <a:lstStyle/>
          <a:p>
            <a:pPr algn="ctr"/>
            <a:br>
              <a:rPr lang="en-GB" sz="3600">
                <a:latin typeface="Aptos" panose="020B0004020202020204" pitchFamily="34" charset="0"/>
              </a:rPr>
            </a:br>
            <a:r>
              <a:rPr lang="en-GB" sz="3600">
                <a:latin typeface="Aptos" panose="020B0004020202020204" pitchFamily="34" charset="0"/>
              </a:rPr>
              <a:t>Expenses Claims</a:t>
            </a:r>
            <a:br>
              <a:rPr lang="en-GB" sz="3600">
                <a:latin typeface="Aptos" panose="020B0004020202020204" pitchFamily="34" charset="0"/>
              </a:rPr>
            </a:br>
            <a:endParaRPr lang="en-GB" sz="3600" i="1">
              <a:latin typeface="Aptos" panose="020B0004020202020204" pitchFamily="34" charset="0"/>
            </a:endParaRPr>
          </a:p>
        </p:txBody>
      </p:sp>
    </p:spTree>
    <p:extLst>
      <p:ext uri="{BB962C8B-B14F-4D97-AF65-F5344CB8AC3E}">
        <p14:creationId xmlns:p14="http://schemas.microsoft.com/office/powerpoint/2010/main" val="25833489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8B6FF-A727-FBE6-BD14-AC87FB541E0F}"/>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56B711B9-37B5-D117-21B4-5ABF1E20EFB5}"/>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3996D08A-B418-DE82-34AE-87C179D14BF7}"/>
              </a:ext>
            </a:extLst>
          </p:cNvPr>
          <p:cNvSpPr txBox="1">
            <a:spLocks/>
          </p:cNvSpPr>
          <p:nvPr/>
        </p:nvSpPr>
        <p:spPr bwMode="auto">
          <a:xfrm>
            <a:off x="395956" y="1202497"/>
            <a:ext cx="7772400" cy="45411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endParaRPr lang="en-GB" sz="1800">
              <a:solidFill>
                <a:srgbClr val="434344"/>
              </a:solidFill>
              <a:latin typeface="Aptos" panose="020B0004020202020204" pitchFamily="34" charset="0"/>
            </a:endParaRPr>
          </a:p>
          <a:p>
            <a:pPr marL="0" indent="0" algn="just">
              <a:buNone/>
            </a:pPr>
            <a:r>
              <a:rPr lang="en-GB" sz="1800" b="1">
                <a:solidFill>
                  <a:srgbClr val="434344"/>
                </a:solidFill>
                <a:latin typeface="Aptos" panose="020B0004020202020204" pitchFamily="34" charset="0"/>
              </a:rPr>
              <a:t>Important to remember:</a:t>
            </a:r>
          </a:p>
          <a:p>
            <a:pPr algn="just">
              <a:buFont typeface="Arial" panose="020B0604020202020204" pitchFamily="34" charset="0"/>
              <a:buChar char="•"/>
            </a:pPr>
            <a:r>
              <a:rPr lang="en-GB" sz="1800">
                <a:solidFill>
                  <a:srgbClr val="434344"/>
                </a:solidFill>
                <a:latin typeface="Aptos" panose="020B0004020202020204" pitchFamily="34" charset="0"/>
              </a:rPr>
              <a:t>You can’t claim for expenses that you haven’t planned for (and has been approved) on your RDF/EF application. In other words, you cannot use the money for another purpose on the trip. Any expenses outside of those approved in the original application will be declined.</a:t>
            </a:r>
          </a:p>
          <a:p>
            <a:pPr algn="just">
              <a:buFont typeface="Arial" panose="020B0604020202020204" pitchFamily="34" charset="0"/>
              <a:buChar char="•"/>
            </a:pPr>
            <a:endParaRPr lang="en-GB" sz="1800">
              <a:solidFill>
                <a:srgbClr val="434344"/>
              </a:solidFill>
              <a:latin typeface="Aptos" panose="020B0004020202020204" pitchFamily="34" charset="0"/>
            </a:endParaRPr>
          </a:p>
          <a:p>
            <a:pPr algn="just">
              <a:buFont typeface="Arial" panose="020B0604020202020204" pitchFamily="34" charset="0"/>
              <a:buChar char="•"/>
            </a:pPr>
            <a:r>
              <a:rPr lang="en-GB" sz="1800">
                <a:solidFill>
                  <a:srgbClr val="434344"/>
                </a:solidFill>
                <a:latin typeface="Aptos" panose="020B0004020202020204" pitchFamily="34" charset="0"/>
              </a:rPr>
              <a:t>Always use your M4C reference number in the header of the claim!</a:t>
            </a: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r>
              <a:rPr lang="en-GB" sz="2000">
                <a:solidFill>
                  <a:srgbClr val="434344"/>
                </a:solidFill>
                <a:latin typeface="Aptos" panose="020B0004020202020204" pitchFamily="34" charset="0"/>
              </a:rPr>
              <a:t>  </a:t>
            </a:r>
          </a:p>
          <a:p>
            <a:pPr algn="just">
              <a:buFont typeface="Arial" panose="020B0604020202020204" pitchFamily="34" charset="0"/>
              <a:buChar char="•"/>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6" name="Title 1">
            <a:extLst>
              <a:ext uri="{FF2B5EF4-FFF2-40B4-BE49-F238E27FC236}">
                <a16:creationId xmlns:a16="http://schemas.microsoft.com/office/drawing/2014/main" id="{EB867E2A-3767-8B9F-A375-9E1DB2BE909A}"/>
              </a:ext>
            </a:extLst>
          </p:cNvPr>
          <p:cNvSpPr>
            <a:spLocks noGrp="1"/>
          </p:cNvSpPr>
          <p:nvPr>
            <p:ph type="title"/>
          </p:nvPr>
        </p:nvSpPr>
        <p:spPr>
          <a:xfrm>
            <a:off x="685800" y="367610"/>
            <a:ext cx="7772400" cy="922985"/>
          </a:xfrm>
        </p:spPr>
        <p:txBody>
          <a:bodyPr/>
          <a:lstStyle/>
          <a:p>
            <a:pPr algn="ctr"/>
            <a:br>
              <a:rPr lang="en-GB" sz="3600">
                <a:latin typeface="Aptos" panose="020B0004020202020204" pitchFamily="34" charset="0"/>
              </a:rPr>
            </a:br>
            <a:r>
              <a:rPr lang="en-GB" sz="3600">
                <a:latin typeface="Aptos" panose="020B0004020202020204" pitchFamily="34" charset="0"/>
              </a:rPr>
              <a:t>Expenses Claims</a:t>
            </a:r>
            <a:br>
              <a:rPr lang="en-GB" sz="3600">
                <a:latin typeface="Aptos" panose="020B0004020202020204" pitchFamily="34" charset="0"/>
              </a:rPr>
            </a:br>
            <a:endParaRPr lang="en-GB" sz="3600" i="1">
              <a:latin typeface="Aptos" panose="020B0004020202020204" pitchFamily="34" charset="0"/>
            </a:endParaRPr>
          </a:p>
        </p:txBody>
      </p:sp>
    </p:spTree>
    <p:extLst>
      <p:ext uri="{BB962C8B-B14F-4D97-AF65-F5344CB8AC3E}">
        <p14:creationId xmlns:p14="http://schemas.microsoft.com/office/powerpoint/2010/main" val="3306952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36A87-F04A-C9AA-8DDC-FE092C750AC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31B434A-E975-0E58-4E83-B9E968C41DAB}"/>
              </a:ext>
            </a:extLst>
          </p:cNvPr>
          <p:cNvSpPr>
            <a:spLocks noGrp="1"/>
          </p:cNvSpPr>
          <p:nvPr>
            <p:ph type="title"/>
          </p:nvPr>
        </p:nvSpPr>
        <p:spPr/>
        <p:txBody>
          <a:bodyPr/>
          <a:lstStyle/>
          <a:p>
            <a:pPr algn="ctr"/>
            <a:r>
              <a:rPr lang="en-GB" sz="3200">
                <a:latin typeface="Aptos" panose="020B0004020202020204" pitchFamily="34" charset="0"/>
              </a:rPr>
              <a:t>What is RDF and EF funding?</a:t>
            </a:r>
          </a:p>
        </p:txBody>
      </p:sp>
      <p:sp>
        <p:nvSpPr>
          <p:cNvPr id="6" name="Rectangle 5">
            <a:extLst>
              <a:ext uri="{FF2B5EF4-FFF2-40B4-BE49-F238E27FC236}">
                <a16:creationId xmlns:a16="http://schemas.microsoft.com/office/drawing/2014/main" id="{73FB588C-D17E-8DB0-0641-0BA8F9BE49B4}"/>
              </a:ext>
            </a:extLst>
          </p:cNvPr>
          <p:cNvSpPr/>
          <p:nvPr/>
        </p:nvSpPr>
        <p:spPr bwMode="auto">
          <a:xfrm>
            <a:off x="685800" y="2814734"/>
            <a:ext cx="2091447" cy="175584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a:latin typeface="Aptos" panose="020B0004020202020204" pitchFamily="34" charset="0"/>
              </a:rPr>
              <a:t>RDF – Researcher Development Funding</a:t>
            </a:r>
            <a:endParaRPr kumimoji="0" lang="en-GB" sz="2400" b="0" i="0" u="none" strike="noStrike" cap="none" normalizeH="0" baseline="0">
              <a:ln>
                <a:noFill/>
              </a:ln>
              <a:solidFill>
                <a:schemeClr val="tx1"/>
              </a:solidFill>
              <a:effectLst/>
              <a:latin typeface="Aptos" panose="020B0004020202020204" pitchFamily="34" charset="0"/>
            </a:endParaRPr>
          </a:p>
        </p:txBody>
      </p:sp>
      <p:sp>
        <p:nvSpPr>
          <p:cNvPr id="7" name="Rectangle 6">
            <a:extLst>
              <a:ext uri="{FF2B5EF4-FFF2-40B4-BE49-F238E27FC236}">
                <a16:creationId xmlns:a16="http://schemas.microsoft.com/office/drawing/2014/main" id="{A0F6A1FC-A389-5D48-A2AC-F508134BAD69}"/>
              </a:ext>
            </a:extLst>
          </p:cNvPr>
          <p:cNvSpPr/>
          <p:nvPr/>
        </p:nvSpPr>
        <p:spPr bwMode="auto">
          <a:xfrm>
            <a:off x="6104107" y="2809870"/>
            <a:ext cx="2354092" cy="176556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a:ln>
                  <a:noFill/>
                </a:ln>
                <a:solidFill>
                  <a:schemeClr val="tx1"/>
                </a:solidFill>
                <a:effectLst/>
                <a:latin typeface="Aptos" panose="020B0004020202020204" pitchFamily="34" charset="0"/>
              </a:rPr>
              <a:t>CDF – Cohort Development Fund</a:t>
            </a:r>
          </a:p>
        </p:txBody>
      </p:sp>
      <p:sp>
        <p:nvSpPr>
          <p:cNvPr id="11" name="Rectangle 10">
            <a:extLst>
              <a:ext uri="{FF2B5EF4-FFF2-40B4-BE49-F238E27FC236}">
                <a16:creationId xmlns:a16="http://schemas.microsoft.com/office/drawing/2014/main" id="{17D47EA3-EF2E-7146-CB13-92B7EA0D6DBE}"/>
              </a:ext>
            </a:extLst>
          </p:cNvPr>
          <p:cNvSpPr/>
          <p:nvPr/>
        </p:nvSpPr>
        <p:spPr bwMode="auto">
          <a:xfrm>
            <a:off x="685800" y="1067420"/>
            <a:ext cx="7772399" cy="1569394"/>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en-GB">
                <a:latin typeface="Aptos" panose="020B0004020202020204" pitchFamily="34" charset="0"/>
              </a:rPr>
              <a:t>Students funded by the Midlands4Cities scheme have access to additional funding streams that they can apply for to assist with their research and personal development. The streams of funding available are:</a:t>
            </a:r>
          </a:p>
          <a:p>
            <a:pPr marR="0" defTabSz="914400" rtl="0" eaLnBrk="0" fontAlgn="base" latinLnBrk="0" hangingPunct="0">
              <a:lnSpc>
                <a:spcPct val="100000"/>
              </a:lnSpc>
              <a:spcBef>
                <a:spcPct val="0"/>
              </a:spcBef>
              <a:spcAft>
                <a:spcPct val="0"/>
              </a:spcAft>
              <a:buClrTx/>
              <a:buSzTx/>
              <a:tabLst/>
            </a:pPr>
            <a:endParaRPr lang="en-GB">
              <a:latin typeface="+mn-l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mn-lt"/>
            </a:endParaRPr>
          </a:p>
        </p:txBody>
      </p:sp>
      <p:sp>
        <p:nvSpPr>
          <p:cNvPr id="13" name="Rectangle 12">
            <a:extLst>
              <a:ext uri="{FF2B5EF4-FFF2-40B4-BE49-F238E27FC236}">
                <a16:creationId xmlns:a16="http://schemas.microsoft.com/office/drawing/2014/main" id="{7703C44F-8E5D-B45A-9E47-5E1DC20C5720}"/>
              </a:ext>
            </a:extLst>
          </p:cNvPr>
          <p:cNvSpPr/>
          <p:nvPr/>
        </p:nvSpPr>
        <p:spPr bwMode="auto">
          <a:xfrm>
            <a:off x="3208201" y="2814733"/>
            <a:ext cx="2256816" cy="175584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a:latin typeface="Aptos" panose="020B0004020202020204" pitchFamily="34" charset="0"/>
              </a:rPr>
              <a:t>EF – Engagement Funding</a:t>
            </a:r>
            <a:endParaRPr kumimoji="0" lang="en-GB" sz="2400" b="0" i="0" u="none" strike="noStrike" cap="none" normalizeH="0" baseline="0">
              <a:ln>
                <a:noFill/>
              </a:ln>
              <a:solidFill>
                <a:schemeClr val="tx1"/>
              </a:solidFill>
              <a:effectLst/>
              <a:latin typeface="Aptos" panose="020B0004020202020204" pitchFamily="34" charset="0"/>
            </a:endParaRPr>
          </a:p>
        </p:txBody>
      </p:sp>
      <p:sp>
        <p:nvSpPr>
          <p:cNvPr id="14" name="Rectangle 13">
            <a:extLst>
              <a:ext uri="{FF2B5EF4-FFF2-40B4-BE49-F238E27FC236}">
                <a16:creationId xmlns:a16="http://schemas.microsoft.com/office/drawing/2014/main" id="{70D7A206-8B8A-307B-9440-0C28C924AD5A}"/>
              </a:ext>
            </a:extLst>
          </p:cNvPr>
          <p:cNvSpPr/>
          <p:nvPr/>
        </p:nvSpPr>
        <p:spPr bwMode="auto">
          <a:xfrm>
            <a:off x="685799" y="4825841"/>
            <a:ext cx="7772399" cy="80253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en-GB">
                <a:latin typeface="Aptos" panose="020B0004020202020204" pitchFamily="34" charset="0"/>
              </a:rPr>
              <a:t>We will cover RDF and EF, and signpost to more specific information on CDF.</a:t>
            </a:r>
          </a:p>
          <a:p>
            <a:pPr marR="0" defTabSz="914400" rtl="0" eaLnBrk="0" fontAlgn="base" latinLnBrk="0" hangingPunct="0">
              <a:lnSpc>
                <a:spcPct val="100000"/>
              </a:lnSpc>
              <a:spcBef>
                <a:spcPct val="0"/>
              </a:spcBef>
              <a:spcAft>
                <a:spcPct val="0"/>
              </a:spcAft>
              <a:buClrTx/>
              <a:buSzTx/>
              <a:tabLst/>
            </a:pPr>
            <a:endParaRPr lang="en-GB">
              <a:latin typeface="+mn-l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mn-lt"/>
            </a:endParaRPr>
          </a:p>
        </p:txBody>
      </p:sp>
    </p:spTree>
    <p:extLst>
      <p:ext uri="{BB962C8B-B14F-4D97-AF65-F5344CB8AC3E}">
        <p14:creationId xmlns:p14="http://schemas.microsoft.com/office/powerpoint/2010/main" val="37815020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BB46-6DEC-2589-7C05-C7B971D2F5E5}"/>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F96F717B-CCFB-06E3-94D7-526401D73CA2}"/>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4760B7FE-4F86-7962-5713-331C0A8862E4}"/>
              </a:ext>
            </a:extLst>
          </p:cNvPr>
          <p:cNvSpPr txBox="1">
            <a:spLocks/>
          </p:cNvSpPr>
          <p:nvPr/>
        </p:nvSpPr>
        <p:spPr bwMode="auto">
          <a:xfrm>
            <a:off x="323528" y="1628800"/>
            <a:ext cx="7772400" cy="38621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r>
              <a:rPr lang="en-GB" sz="2000" b="1">
                <a:solidFill>
                  <a:srgbClr val="434344"/>
                </a:solidFill>
                <a:latin typeface="Aptos" panose="020B0004020202020204" pitchFamily="34" charset="0"/>
              </a:rPr>
              <a:t>RDF/EF Activity Form</a:t>
            </a:r>
          </a:p>
          <a:p>
            <a:pPr marL="0" indent="0" algn="just">
              <a:buNone/>
            </a:pPr>
            <a:endParaRPr lang="en-GB" sz="2000">
              <a:solidFill>
                <a:srgbClr val="434344"/>
              </a:solidFill>
              <a:latin typeface="Aptos" panose="020B0004020202020204" pitchFamily="34" charset="0"/>
            </a:endParaRPr>
          </a:p>
          <a:p>
            <a:pPr>
              <a:buFont typeface="Arial" panose="020B0604020202020204" pitchFamily="34" charset="0"/>
              <a:buChar char="•"/>
            </a:pPr>
            <a:r>
              <a:rPr lang="en-GB" sz="2000">
                <a:latin typeface="Aptos" panose="020B0004020202020204" pitchFamily="34" charset="0"/>
              </a:rPr>
              <a:t>To be completed within 4 weeks of activity taking place and emailed to </a:t>
            </a:r>
            <a:r>
              <a:rPr lang="en-GB" sz="2000">
                <a:latin typeface="Aptos" panose="020B0004020202020204" pitchFamily="34" charset="0"/>
                <a:hlinkClick r:id="rId3">
                  <a:extLst>
                    <a:ext uri="{A12FA001-AC4F-418D-AE19-62706E023703}">
                      <ahyp:hlinkClr xmlns:ahyp="http://schemas.microsoft.com/office/drawing/2018/hyperlinkcolor" val="tx"/>
                    </a:ext>
                  </a:extLst>
                </a:hlinkClick>
              </a:rPr>
              <a:t>m4c@warwick.ac.uk</a:t>
            </a:r>
            <a:r>
              <a:rPr lang="en-GB" sz="2000">
                <a:latin typeface="Aptos" panose="020B0004020202020204" pitchFamily="34" charset="0"/>
              </a:rPr>
              <a:t> and </a:t>
            </a:r>
            <a:r>
              <a:rPr lang="en-GB" sz="2000">
                <a:latin typeface="Aptos" panose="020B0004020202020204" pitchFamily="34" charset="0"/>
                <a:hlinkClick r:id="rId4">
                  <a:extLst>
                    <a:ext uri="{A12FA001-AC4F-418D-AE19-62706E023703}">
                      <ahyp:hlinkClr xmlns:ahyp="http://schemas.microsoft.com/office/drawing/2018/hyperlinkcolor" val="tx"/>
                    </a:ext>
                  </a:extLst>
                </a:hlinkClick>
              </a:rPr>
              <a:t>finance@midlands4cities.ac.uk</a:t>
            </a:r>
            <a:r>
              <a:rPr lang="en-GB" sz="2000">
                <a:latin typeface="Aptos" panose="020B0004020202020204" pitchFamily="34" charset="0"/>
              </a:rPr>
              <a:t>.</a:t>
            </a: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r>
              <a:rPr lang="en-GB" sz="2000">
                <a:solidFill>
                  <a:srgbClr val="434344"/>
                </a:solidFill>
                <a:latin typeface="Aptos" panose="020B0004020202020204" pitchFamily="34" charset="0"/>
              </a:rPr>
              <a:t>This can be downloaded and completed via the link: </a:t>
            </a:r>
            <a:r>
              <a:rPr lang="en-GB" sz="2000">
                <a:latin typeface="Aptos" panose="020B0004020202020204" pitchFamily="34" charset="0"/>
                <a:hlinkClick r:id="rId5">
                  <a:extLst>
                    <a:ext uri="{A12FA001-AC4F-418D-AE19-62706E023703}">
                      <ahyp:hlinkClr xmlns:ahyp="http://schemas.microsoft.com/office/drawing/2018/hyperlinkcolor" val="tx"/>
                    </a:ext>
                  </a:extLst>
                </a:hlinkClick>
              </a:rPr>
              <a:t>RDF/EF Activity Form</a:t>
            </a:r>
            <a:endParaRPr lang="en-GB" sz="2000">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algn="just">
              <a:buFont typeface="Arial" panose="020B0604020202020204" pitchFamily="34" charset="0"/>
              <a:buChar char="•"/>
            </a:pPr>
            <a:endParaRPr lang="en-GB" sz="2000">
              <a:solidFill>
                <a:srgbClr val="434344"/>
              </a:solidFill>
              <a:latin typeface="Aptos" panose="020B0004020202020204" pitchFamily="34" charset="0"/>
            </a:endParaRPr>
          </a:p>
          <a:p>
            <a:pPr marL="0" indent="0" algn="just">
              <a:buNone/>
            </a:pPr>
            <a:r>
              <a:rPr lang="en-GB" sz="2000">
                <a:solidFill>
                  <a:srgbClr val="434344"/>
                </a:solidFill>
                <a:latin typeface="Aptos" panose="020B0004020202020204" pitchFamily="34" charset="0"/>
              </a:rPr>
              <a:t>  </a:t>
            </a:r>
          </a:p>
          <a:p>
            <a:pPr algn="just">
              <a:buFont typeface="Arial" panose="020B0604020202020204" pitchFamily="34" charset="0"/>
              <a:buChar char="•"/>
            </a:pPr>
            <a:endParaRPr lang="en-GB" sz="2000" b="0" i="0">
              <a:solidFill>
                <a:srgbClr val="434344"/>
              </a:solidFill>
              <a:effectLst/>
              <a:latin typeface="Aptos" panose="020B0004020202020204" pitchFamily="34" charset="0"/>
            </a:endParaRPr>
          </a:p>
          <a:p>
            <a:pPr marL="0" indent="0" algn="l">
              <a:buNone/>
            </a:pPr>
            <a:endParaRPr lang="en-GB" sz="2000" kern="1200">
              <a:latin typeface="Aptos" panose="020B0004020202020204" pitchFamily="34" charset="0"/>
              <a:ea typeface="Calibri" panose="020F0502020204030204" pitchFamily="34" charset="0"/>
              <a:cs typeface="Calibri" panose="020F0502020204030204" pitchFamily="34" charset="0"/>
            </a:endParaRPr>
          </a:p>
          <a:p>
            <a:endParaRPr lang="en-GB" sz="2000" kern="0">
              <a:latin typeface="Aptos" panose="020B0004020202020204" pitchFamily="34" charset="0"/>
              <a:cs typeface="Calibri"/>
            </a:endParaRPr>
          </a:p>
        </p:txBody>
      </p:sp>
      <p:sp>
        <p:nvSpPr>
          <p:cNvPr id="6" name="Title 1">
            <a:extLst>
              <a:ext uri="{FF2B5EF4-FFF2-40B4-BE49-F238E27FC236}">
                <a16:creationId xmlns:a16="http://schemas.microsoft.com/office/drawing/2014/main" id="{A21F69AF-9450-3FEE-9A4B-F21C403DC128}"/>
              </a:ext>
            </a:extLst>
          </p:cNvPr>
          <p:cNvSpPr>
            <a:spLocks noGrp="1"/>
          </p:cNvSpPr>
          <p:nvPr>
            <p:ph type="title"/>
          </p:nvPr>
        </p:nvSpPr>
        <p:spPr>
          <a:xfrm>
            <a:off x="685800" y="367610"/>
            <a:ext cx="7772400" cy="922985"/>
          </a:xfrm>
        </p:spPr>
        <p:txBody>
          <a:bodyPr/>
          <a:lstStyle/>
          <a:p>
            <a:pPr algn="ctr"/>
            <a:br>
              <a:rPr lang="en-GB" sz="3600">
                <a:latin typeface="Aptos" panose="020B0004020202020204" pitchFamily="34" charset="0"/>
              </a:rPr>
            </a:br>
            <a:r>
              <a:rPr lang="en-GB" sz="3600">
                <a:latin typeface="Aptos" panose="020B0004020202020204" pitchFamily="34" charset="0"/>
              </a:rPr>
              <a:t>RDF/EF Activity Form</a:t>
            </a:r>
            <a:br>
              <a:rPr lang="en-GB" sz="3600">
                <a:latin typeface="Aptos" panose="020B0004020202020204" pitchFamily="34" charset="0"/>
              </a:rPr>
            </a:br>
            <a:endParaRPr lang="en-GB" sz="3600" i="1">
              <a:latin typeface="Aptos" panose="020B0004020202020204" pitchFamily="34" charset="0"/>
            </a:endParaRPr>
          </a:p>
        </p:txBody>
      </p:sp>
    </p:spTree>
    <p:extLst>
      <p:ext uri="{BB962C8B-B14F-4D97-AF65-F5344CB8AC3E}">
        <p14:creationId xmlns:p14="http://schemas.microsoft.com/office/powerpoint/2010/main" val="6541187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63B1D8-E656-F574-BD05-0FE6FBA57F63}"/>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B7D6DE3A-F6BB-EBCE-78F1-C011E76D29B1}"/>
              </a:ext>
            </a:extLst>
          </p:cNvPr>
          <p:cNvSpPr>
            <a:spLocks noGrp="1"/>
          </p:cNvSpPr>
          <p:nvPr>
            <p:ph type="ctrTitle"/>
          </p:nvPr>
        </p:nvSpPr>
        <p:spPr>
          <a:xfrm>
            <a:off x="284617" y="5540485"/>
            <a:ext cx="8280920" cy="792088"/>
          </a:xfrm>
        </p:spPr>
        <p:txBody>
          <a:bodyPr/>
          <a:lstStyle/>
          <a:p>
            <a:r>
              <a:rPr lang="en-GB" altLang="en-US" sz="2400">
                <a:latin typeface="Aptos" panose="020B0004020202020204" pitchFamily="34" charset="0"/>
              </a:rPr>
              <a:t>Timescales and Deadlines</a:t>
            </a:r>
          </a:p>
        </p:txBody>
      </p:sp>
      <p:pic>
        <p:nvPicPr>
          <p:cNvPr id="2" name="Picture 1">
            <a:extLst>
              <a:ext uri="{FF2B5EF4-FFF2-40B4-BE49-F238E27FC236}">
                <a16:creationId xmlns:a16="http://schemas.microsoft.com/office/drawing/2014/main" id="{12396A90-D2A2-D65B-788B-E93204B085A7}"/>
              </a:ext>
            </a:extLst>
          </p:cNvPr>
          <p:cNvPicPr>
            <a:picLocks noChangeAspect="1"/>
          </p:cNvPicPr>
          <p:nvPr/>
        </p:nvPicPr>
        <p:blipFill>
          <a:blip r:embed="rId2"/>
          <a:stretch>
            <a:fillRect/>
          </a:stretch>
        </p:blipFill>
        <p:spPr>
          <a:xfrm>
            <a:off x="0" y="4748396"/>
            <a:ext cx="2769421" cy="792089"/>
          </a:xfrm>
          <a:prstGeom prst="rect">
            <a:avLst/>
          </a:prstGeom>
        </p:spPr>
      </p:pic>
    </p:spTree>
    <p:extLst>
      <p:ext uri="{BB962C8B-B14F-4D97-AF65-F5344CB8AC3E}">
        <p14:creationId xmlns:p14="http://schemas.microsoft.com/office/powerpoint/2010/main" val="39291685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69AC8-6E19-1D51-4963-CF7C9289EEE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B67E2BE-7C71-3147-C63F-82398B9D37C7}"/>
              </a:ext>
            </a:extLst>
          </p:cNvPr>
          <p:cNvSpPr>
            <a:spLocks noGrp="1"/>
          </p:cNvSpPr>
          <p:nvPr>
            <p:ph type="title"/>
          </p:nvPr>
        </p:nvSpPr>
        <p:spPr/>
        <p:txBody>
          <a:bodyPr/>
          <a:lstStyle/>
          <a:p>
            <a:pPr algn="ctr"/>
            <a:r>
              <a:rPr lang="en-GB" sz="3200"/>
              <a:t>Timescales and Deadlines</a:t>
            </a:r>
          </a:p>
        </p:txBody>
      </p:sp>
      <p:pic>
        <p:nvPicPr>
          <p:cNvPr id="7" name="Picture 6">
            <a:extLst>
              <a:ext uri="{FF2B5EF4-FFF2-40B4-BE49-F238E27FC236}">
                <a16:creationId xmlns:a16="http://schemas.microsoft.com/office/drawing/2014/main" id="{2F758C08-B048-5986-4B62-B72E3D7DC0B4}"/>
              </a:ext>
            </a:extLst>
          </p:cNvPr>
          <p:cNvPicPr>
            <a:picLocks noChangeAspect="1"/>
          </p:cNvPicPr>
          <p:nvPr/>
        </p:nvPicPr>
        <p:blipFill>
          <a:blip r:embed="rId2"/>
          <a:stretch>
            <a:fillRect/>
          </a:stretch>
        </p:blipFill>
        <p:spPr>
          <a:xfrm>
            <a:off x="867183" y="1131684"/>
            <a:ext cx="4057901" cy="4254886"/>
          </a:xfrm>
          <a:prstGeom prst="rect">
            <a:avLst/>
          </a:prstGeom>
          <a:ln>
            <a:solidFill>
              <a:schemeClr val="tx1"/>
            </a:solidFill>
          </a:ln>
        </p:spPr>
      </p:pic>
      <p:sp>
        <p:nvSpPr>
          <p:cNvPr id="8" name="Rectangle 7">
            <a:extLst>
              <a:ext uri="{FF2B5EF4-FFF2-40B4-BE49-F238E27FC236}">
                <a16:creationId xmlns:a16="http://schemas.microsoft.com/office/drawing/2014/main" id="{3784AB8E-A45E-AFFE-A566-94EA0B5D7873}"/>
              </a:ext>
            </a:extLst>
          </p:cNvPr>
          <p:cNvSpPr/>
          <p:nvPr/>
        </p:nvSpPr>
        <p:spPr bwMode="auto">
          <a:xfrm>
            <a:off x="2046083" y="1557196"/>
            <a:ext cx="1032095" cy="3739081"/>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9" name="TextBox 8">
            <a:extLst>
              <a:ext uri="{FF2B5EF4-FFF2-40B4-BE49-F238E27FC236}">
                <a16:creationId xmlns:a16="http://schemas.microsoft.com/office/drawing/2014/main" id="{D4426862-6B7E-6552-9832-2C792550053E}"/>
              </a:ext>
            </a:extLst>
          </p:cNvPr>
          <p:cNvSpPr txBox="1"/>
          <p:nvPr/>
        </p:nvSpPr>
        <p:spPr>
          <a:xfrm>
            <a:off x="5186228" y="1131684"/>
            <a:ext cx="3359020" cy="4770537"/>
          </a:xfrm>
          <a:prstGeom prst="rect">
            <a:avLst/>
          </a:prstGeom>
          <a:noFill/>
          <a:ln w="3175">
            <a:solidFill>
              <a:schemeClr val="tx1"/>
            </a:solidFill>
          </a:ln>
        </p:spPr>
        <p:txBody>
          <a:bodyPr wrap="square" rtlCol="0">
            <a:spAutoFit/>
          </a:bodyPr>
          <a:lstStyle/>
          <a:p>
            <a:pPr marL="0" indent="0" algn="just">
              <a:buNone/>
            </a:pPr>
            <a:r>
              <a:rPr lang="en-GB" sz="1600">
                <a:solidFill>
                  <a:srgbClr val="434344"/>
                </a:solidFill>
                <a:latin typeface="Aptos" panose="020B0004020202020204" pitchFamily="34" charset="0"/>
              </a:rPr>
              <a:t>Specific Deadlines to follow: </a:t>
            </a:r>
          </a:p>
          <a:p>
            <a:pPr algn="just">
              <a:buFont typeface="Arial" panose="020B0604020202020204" pitchFamily="34" charset="0"/>
              <a:buChar char="•"/>
            </a:pPr>
            <a:r>
              <a:rPr lang="en-GB" sz="1600" b="0" i="0">
                <a:solidFill>
                  <a:srgbClr val="434344"/>
                </a:solidFill>
                <a:effectLst/>
                <a:latin typeface="Aptos" panose="020B0004020202020204" pitchFamily="34" charset="0"/>
                <a:hlinkClick r:id="rId3"/>
              </a:rPr>
              <a:t>https://warwick.ac.uk/fac/arts/cadre/m4c/rdfef/</a:t>
            </a:r>
            <a:endParaRPr lang="en-GB" sz="1600" b="0" i="0">
              <a:solidFill>
                <a:srgbClr val="434344"/>
              </a:solidFill>
              <a:effectLst/>
              <a:latin typeface="Aptos" panose="020B0004020202020204" pitchFamily="34" charset="0"/>
            </a:endParaRPr>
          </a:p>
          <a:p>
            <a:pPr algn="just">
              <a:buFont typeface="Arial" panose="020B0604020202020204" pitchFamily="34" charset="0"/>
              <a:buChar char="•"/>
            </a:pPr>
            <a:endParaRPr lang="en-GB" sz="1600" b="0" i="0">
              <a:solidFill>
                <a:srgbClr val="434344"/>
              </a:solidFill>
              <a:effectLst/>
              <a:latin typeface="Aptos" panose="020B0004020202020204" pitchFamily="34" charset="0"/>
            </a:endParaRPr>
          </a:p>
          <a:p>
            <a:pPr algn="just">
              <a:buFont typeface="Arial" panose="020B0604020202020204" pitchFamily="34" charset="0"/>
              <a:buChar char="•"/>
            </a:pPr>
            <a:r>
              <a:rPr lang="en-GB" sz="1600">
                <a:solidFill>
                  <a:srgbClr val="434344"/>
                </a:solidFill>
                <a:latin typeface="Aptos" panose="020B0004020202020204" pitchFamily="34" charset="0"/>
              </a:rPr>
              <a:t>Usually 29</a:t>
            </a:r>
            <a:r>
              <a:rPr lang="en-GB" sz="1600" baseline="30000">
                <a:solidFill>
                  <a:srgbClr val="434344"/>
                </a:solidFill>
                <a:latin typeface="Aptos" panose="020B0004020202020204" pitchFamily="34" charset="0"/>
              </a:rPr>
              <a:t>th</a:t>
            </a:r>
            <a:r>
              <a:rPr lang="en-GB" sz="1600">
                <a:solidFill>
                  <a:srgbClr val="434344"/>
                </a:solidFill>
                <a:latin typeface="Aptos" panose="020B0004020202020204" pitchFamily="34" charset="0"/>
              </a:rPr>
              <a:t> of the month unless February has 28 days and adjustment for Christmas break.</a:t>
            </a:r>
          </a:p>
          <a:p>
            <a:pPr algn="just">
              <a:buFont typeface="Arial" panose="020B0604020202020204" pitchFamily="34" charset="0"/>
              <a:buChar char="•"/>
            </a:pPr>
            <a:endParaRPr lang="en-GB" sz="1600" b="0" i="0">
              <a:solidFill>
                <a:srgbClr val="434344"/>
              </a:solidFill>
              <a:effectLst/>
              <a:latin typeface="Aptos" panose="020B0004020202020204" pitchFamily="34" charset="0"/>
            </a:endParaRPr>
          </a:p>
          <a:p>
            <a:pPr algn="just">
              <a:buFont typeface="Arial" panose="020B0604020202020204" pitchFamily="34" charset="0"/>
              <a:buChar char="•"/>
            </a:pPr>
            <a:r>
              <a:rPr lang="en-GB" sz="1600">
                <a:solidFill>
                  <a:srgbClr val="434344"/>
                </a:solidFill>
                <a:latin typeface="Aptos" panose="020B0004020202020204" pitchFamily="34" charset="0"/>
              </a:rPr>
              <a:t>All applications are considered on a monthly basis, so keep to the deadlines – there is no flex at M4C on this.</a:t>
            </a:r>
          </a:p>
          <a:p>
            <a:pPr algn="just">
              <a:buFont typeface="Arial" panose="020B0604020202020204" pitchFamily="34" charset="0"/>
              <a:buChar char="•"/>
            </a:pPr>
            <a:endParaRPr lang="en-GB" sz="1600">
              <a:solidFill>
                <a:srgbClr val="434344"/>
              </a:solidFill>
              <a:latin typeface="Aptos" panose="020B0004020202020204" pitchFamily="34" charset="0"/>
            </a:endParaRPr>
          </a:p>
          <a:p>
            <a:pPr algn="just">
              <a:buFont typeface="Arial" panose="020B0604020202020204" pitchFamily="34" charset="0"/>
              <a:buChar char="•"/>
            </a:pPr>
            <a:r>
              <a:rPr lang="en-GB" sz="1600">
                <a:solidFill>
                  <a:srgbClr val="434344"/>
                </a:solidFill>
                <a:latin typeface="Aptos" panose="020B0004020202020204" pitchFamily="34" charset="0"/>
              </a:rPr>
              <a:t> The earliest you can travel is the month after your application is approved by M4C.</a:t>
            </a:r>
          </a:p>
          <a:p>
            <a:pPr algn="just">
              <a:buFont typeface="Arial" panose="020B0604020202020204" pitchFamily="34" charset="0"/>
              <a:buChar char="•"/>
            </a:pPr>
            <a:endParaRPr lang="en-GB" sz="1600">
              <a:solidFill>
                <a:srgbClr val="434344"/>
              </a:solidFill>
              <a:latin typeface="Aptos" panose="020B0004020202020204" pitchFamily="34" charset="0"/>
            </a:endParaRPr>
          </a:p>
          <a:p>
            <a:pPr algn="just">
              <a:buFont typeface="Arial" panose="020B0604020202020204" pitchFamily="34" charset="0"/>
              <a:buChar char="•"/>
            </a:pPr>
            <a:r>
              <a:rPr lang="en-GB" sz="1600">
                <a:solidFill>
                  <a:srgbClr val="434344"/>
                </a:solidFill>
                <a:latin typeface="Aptos" panose="020B0004020202020204" pitchFamily="34" charset="0"/>
              </a:rPr>
              <a:t>Look out for these timescales in the monthly newsletter as a reminder!</a:t>
            </a:r>
          </a:p>
        </p:txBody>
      </p:sp>
    </p:spTree>
    <p:extLst>
      <p:ext uri="{BB962C8B-B14F-4D97-AF65-F5344CB8AC3E}">
        <p14:creationId xmlns:p14="http://schemas.microsoft.com/office/powerpoint/2010/main" val="22998856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4046D-5B14-978E-B2A2-813C5F386B2E}"/>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E8AFA296-BEE9-E287-4376-C542FF81B450}"/>
              </a:ext>
            </a:extLst>
          </p:cNvPr>
          <p:cNvSpPr>
            <a:spLocks noGrp="1"/>
          </p:cNvSpPr>
          <p:nvPr>
            <p:ph type="ctrTitle"/>
          </p:nvPr>
        </p:nvSpPr>
        <p:spPr>
          <a:xfrm>
            <a:off x="431540" y="5540485"/>
            <a:ext cx="8280920" cy="792088"/>
          </a:xfrm>
        </p:spPr>
        <p:txBody>
          <a:bodyPr/>
          <a:lstStyle/>
          <a:p>
            <a:r>
              <a:rPr lang="en-GB" sz="2400" dirty="0"/>
              <a:t>Example Applications and Reflections (please contact </a:t>
            </a:r>
            <a:r>
              <a:rPr lang="en-GB" sz="2400" dirty="0">
                <a:hlinkClick r:id="rId2"/>
              </a:rPr>
              <a:t>m4c@warwick.ac.uk</a:t>
            </a:r>
            <a:r>
              <a:rPr lang="en-GB" sz="2400" dirty="0"/>
              <a:t> to see these)</a:t>
            </a:r>
            <a:br>
              <a:rPr lang="en-GB" sz="2400" dirty="0"/>
            </a:br>
            <a:endParaRPr lang="en-GB" altLang="en-US" sz="2400" dirty="0">
              <a:latin typeface="Aptos" panose="020B0004020202020204" pitchFamily="34" charset="0"/>
            </a:endParaRPr>
          </a:p>
        </p:txBody>
      </p:sp>
      <p:pic>
        <p:nvPicPr>
          <p:cNvPr id="2" name="Picture 1">
            <a:extLst>
              <a:ext uri="{FF2B5EF4-FFF2-40B4-BE49-F238E27FC236}">
                <a16:creationId xmlns:a16="http://schemas.microsoft.com/office/drawing/2014/main" id="{4B97A7E5-0564-139E-876C-A122483FF3CA}"/>
              </a:ext>
            </a:extLst>
          </p:cNvPr>
          <p:cNvPicPr>
            <a:picLocks noChangeAspect="1"/>
          </p:cNvPicPr>
          <p:nvPr/>
        </p:nvPicPr>
        <p:blipFill>
          <a:blip r:embed="rId3"/>
          <a:stretch>
            <a:fillRect/>
          </a:stretch>
        </p:blipFill>
        <p:spPr>
          <a:xfrm>
            <a:off x="1" y="4748396"/>
            <a:ext cx="2558374" cy="731727"/>
          </a:xfrm>
          <a:prstGeom prst="rect">
            <a:avLst/>
          </a:prstGeom>
        </p:spPr>
      </p:pic>
    </p:spTree>
    <p:extLst>
      <p:ext uri="{BB962C8B-B14F-4D97-AF65-F5344CB8AC3E}">
        <p14:creationId xmlns:p14="http://schemas.microsoft.com/office/powerpoint/2010/main" val="33115237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64D0F-52E9-657E-C336-15A001F4A674}"/>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B82A4536-9E00-F514-99E0-0BA8AD0EAED5}"/>
              </a:ext>
            </a:extLst>
          </p:cNvPr>
          <p:cNvSpPr>
            <a:spLocks noGrp="1"/>
          </p:cNvSpPr>
          <p:nvPr>
            <p:ph type="ctrTitle"/>
          </p:nvPr>
        </p:nvSpPr>
        <p:spPr>
          <a:xfrm>
            <a:off x="431540" y="5540485"/>
            <a:ext cx="8280920" cy="792088"/>
          </a:xfrm>
        </p:spPr>
        <p:txBody>
          <a:bodyPr/>
          <a:lstStyle/>
          <a:p>
            <a:r>
              <a:rPr lang="en-GB" sz="2400" dirty="0"/>
              <a:t>Useful Links and Info</a:t>
            </a:r>
            <a:br>
              <a:rPr lang="en-GB" sz="2400" dirty="0"/>
            </a:br>
            <a:endParaRPr lang="en-GB" altLang="en-US" sz="2400" dirty="0">
              <a:latin typeface="Aptos" panose="020B0004020202020204" pitchFamily="34" charset="0"/>
            </a:endParaRPr>
          </a:p>
        </p:txBody>
      </p:sp>
      <p:pic>
        <p:nvPicPr>
          <p:cNvPr id="2" name="Picture 1">
            <a:extLst>
              <a:ext uri="{FF2B5EF4-FFF2-40B4-BE49-F238E27FC236}">
                <a16:creationId xmlns:a16="http://schemas.microsoft.com/office/drawing/2014/main" id="{18E24273-0D15-019B-162D-4110722B2F3F}"/>
              </a:ext>
            </a:extLst>
          </p:cNvPr>
          <p:cNvPicPr>
            <a:picLocks noChangeAspect="1"/>
          </p:cNvPicPr>
          <p:nvPr/>
        </p:nvPicPr>
        <p:blipFill>
          <a:blip r:embed="rId2"/>
          <a:stretch>
            <a:fillRect/>
          </a:stretch>
        </p:blipFill>
        <p:spPr>
          <a:xfrm>
            <a:off x="1" y="4748396"/>
            <a:ext cx="2558374" cy="731727"/>
          </a:xfrm>
          <a:prstGeom prst="rect">
            <a:avLst/>
          </a:prstGeom>
        </p:spPr>
      </p:pic>
    </p:spTree>
    <p:extLst>
      <p:ext uri="{BB962C8B-B14F-4D97-AF65-F5344CB8AC3E}">
        <p14:creationId xmlns:p14="http://schemas.microsoft.com/office/powerpoint/2010/main" val="19505823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130C8-6262-F35F-C01F-F2C82FFBF74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3624483-8720-A070-16DA-93C46273E84F}"/>
              </a:ext>
            </a:extLst>
          </p:cNvPr>
          <p:cNvSpPr>
            <a:spLocks noGrp="1"/>
          </p:cNvSpPr>
          <p:nvPr>
            <p:ph type="title"/>
          </p:nvPr>
        </p:nvSpPr>
        <p:spPr/>
        <p:txBody>
          <a:bodyPr/>
          <a:lstStyle/>
          <a:p>
            <a:pPr algn="ctr"/>
            <a:r>
              <a:rPr lang="en-GB" sz="3200"/>
              <a:t>Useful Links and Info</a:t>
            </a:r>
          </a:p>
        </p:txBody>
      </p:sp>
      <p:graphicFrame>
        <p:nvGraphicFramePr>
          <p:cNvPr id="3" name="Table 2">
            <a:extLst>
              <a:ext uri="{FF2B5EF4-FFF2-40B4-BE49-F238E27FC236}">
                <a16:creationId xmlns:a16="http://schemas.microsoft.com/office/drawing/2014/main" id="{292A08E9-1226-FF6F-F7DA-E4D06EF335F9}"/>
              </a:ext>
            </a:extLst>
          </p:cNvPr>
          <p:cNvGraphicFramePr>
            <a:graphicFrameLocks noGrp="1"/>
          </p:cNvGraphicFramePr>
          <p:nvPr>
            <p:extLst>
              <p:ext uri="{D42A27DB-BD31-4B8C-83A1-F6EECF244321}">
                <p14:modId xmlns:p14="http://schemas.microsoft.com/office/powerpoint/2010/main" val="4279202282"/>
              </p:ext>
            </p:extLst>
          </p:nvPr>
        </p:nvGraphicFramePr>
        <p:xfrm>
          <a:off x="567447" y="990601"/>
          <a:ext cx="8009106" cy="4943271"/>
        </p:xfrm>
        <a:graphic>
          <a:graphicData uri="http://schemas.openxmlformats.org/drawingml/2006/table">
            <a:tbl>
              <a:tblPr firstRow="1" bandRow="1">
                <a:tableStyleId>{5C22544A-7EE6-4342-B048-85BDC9FD1C3A}</a:tableStyleId>
              </a:tblPr>
              <a:tblGrid>
                <a:gridCol w="2730878">
                  <a:extLst>
                    <a:ext uri="{9D8B030D-6E8A-4147-A177-3AD203B41FA5}">
                      <a16:colId xmlns:a16="http://schemas.microsoft.com/office/drawing/2014/main" val="1023377841"/>
                    </a:ext>
                  </a:extLst>
                </a:gridCol>
                <a:gridCol w="5278228">
                  <a:extLst>
                    <a:ext uri="{9D8B030D-6E8A-4147-A177-3AD203B41FA5}">
                      <a16:colId xmlns:a16="http://schemas.microsoft.com/office/drawing/2014/main" val="3610625805"/>
                    </a:ext>
                  </a:extLst>
                </a:gridCol>
              </a:tblGrid>
              <a:tr h="338199">
                <a:tc>
                  <a:txBody>
                    <a:bodyPr/>
                    <a:lstStyle/>
                    <a:p>
                      <a:r>
                        <a:rPr lang="en-GB" sz="1600"/>
                        <a:t>Key Info</a:t>
                      </a:r>
                    </a:p>
                  </a:txBody>
                  <a:tcPr/>
                </a:tc>
                <a:tc>
                  <a:txBody>
                    <a:bodyPr/>
                    <a:lstStyle/>
                    <a:p>
                      <a:r>
                        <a:rPr lang="en-GB" sz="1600"/>
                        <a:t>Where to find it?</a:t>
                      </a:r>
                    </a:p>
                  </a:txBody>
                  <a:tcPr/>
                </a:tc>
                <a:extLst>
                  <a:ext uri="{0D108BD9-81ED-4DB2-BD59-A6C34878D82A}">
                    <a16:rowId xmlns:a16="http://schemas.microsoft.com/office/drawing/2014/main" val="4071513436"/>
                  </a:ext>
                </a:extLst>
              </a:tr>
              <a:tr h="338199">
                <a:tc>
                  <a:txBody>
                    <a:bodyPr/>
                    <a:lstStyle/>
                    <a:p>
                      <a:r>
                        <a:rPr lang="en-GB" sz="1600"/>
                        <a:t>Concur</a:t>
                      </a:r>
                    </a:p>
                  </a:txBody>
                  <a:tcPr/>
                </a:tc>
                <a:tc>
                  <a:txBody>
                    <a:bodyPr/>
                    <a:lstStyle/>
                    <a:p>
                      <a:r>
                        <a:rPr lang="en-GB" sz="1600">
                          <a:solidFill>
                            <a:schemeClr val="tx1"/>
                          </a:solidFill>
                          <a:hlinkClick r:id="rId2">
                            <a:extLst>
                              <a:ext uri="{A12FA001-AC4F-418D-AE19-62706E023703}">
                                <ahyp:hlinkClr xmlns:ahyp="http://schemas.microsoft.com/office/drawing/2018/hyperlinkcolor" val="tx"/>
                              </a:ext>
                            </a:extLst>
                          </a:hlinkClick>
                        </a:rPr>
                        <a:t>https://eu2.concursolutions.com/home</a:t>
                      </a:r>
                      <a:endParaRPr lang="en-GB" sz="1600">
                        <a:solidFill>
                          <a:schemeClr val="tx1"/>
                        </a:solidFill>
                      </a:endParaRPr>
                    </a:p>
                  </a:txBody>
                  <a:tcPr/>
                </a:tc>
                <a:extLst>
                  <a:ext uri="{0D108BD9-81ED-4DB2-BD59-A6C34878D82A}">
                    <a16:rowId xmlns:a16="http://schemas.microsoft.com/office/drawing/2014/main" val="3088408947"/>
                  </a:ext>
                </a:extLst>
              </a:tr>
              <a:tr h="338199">
                <a:tc>
                  <a:txBody>
                    <a:bodyPr/>
                    <a:lstStyle/>
                    <a:p>
                      <a:r>
                        <a:rPr lang="en-GB" sz="1600"/>
                        <a:t>VPP</a:t>
                      </a:r>
                    </a:p>
                  </a:txBody>
                  <a:tcPr/>
                </a:tc>
                <a:tc>
                  <a:txBody>
                    <a:bodyPr/>
                    <a:lstStyle/>
                    <a:p>
                      <a:r>
                        <a:rPr lang="en-GB" sz="1600">
                          <a:solidFill>
                            <a:schemeClr val="tx1"/>
                          </a:solidFill>
                          <a:hlinkClick r:id="rId3">
                            <a:extLst>
                              <a:ext uri="{A12FA001-AC4F-418D-AE19-62706E023703}">
                                <ahyp:hlinkClr xmlns:ahyp="http://schemas.microsoft.com/office/drawing/2018/hyperlinkcolor" val="tx"/>
                              </a:ext>
                            </a:extLst>
                          </a:hlinkClick>
                        </a:rPr>
                        <a:t>https://uniofnottm.sharepoint.com/sites/M4CVPP</a:t>
                      </a:r>
                      <a:endParaRPr lang="en-GB" sz="1600">
                        <a:solidFill>
                          <a:schemeClr val="tx1"/>
                        </a:solidFill>
                      </a:endParaRPr>
                    </a:p>
                  </a:txBody>
                  <a:tcPr/>
                </a:tc>
                <a:extLst>
                  <a:ext uri="{0D108BD9-81ED-4DB2-BD59-A6C34878D82A}">
                    <a16:rowId xmlns:a16="http://schemas.microsoft.com/office/drawing/2014/main" val="1298192386"/>
                  </a:ext>
                </a:extLst>
              </a:tr>
              <a:tr h="338199">
                <a:tc>
                  <a:txBody>
                    <a:bodyPr/>
                    <a:lstStyle/>
                    <a:p>
                      <a:r>
                        <a:rPr lang="en-GB" sz="1600"/>
                        <a:t>CADRE Pages</a:t>
                      </a:r>
                    </a:p>
                  </a:txBody>
                  <a:tcPr/>
                </a:tc>
                <a:tc>
                  <a:txBody>
                    <a:bodyPr/>
                    <a:lstStyle/>
                    <a:p>
                      <a:r>
                        <a:rPr lang="en-GB" sz="1600">
                          <a:solidFill>
                            <a:schemeClr val="tx1"/>
                          </a:solidFill>
                          <a:hlinkClick r:id="rId4">
                            <a:extLst>
                              <a:ext uri="{A12FA001-AC4F-418D-AE19-62706E023703}">
                                <ahyp:hlinkClr xmlns:ahyp="http://schemas.microsoft.com/office/drawing/2018/hyperlinkcolor" val="tx"/>
                              </a:ext>
                            </a:extLst>
                          </a:hlinkClick>
                        </a:rPr>
                        <a:t>https://warwick.ac.uk/fac/arts/cadre/</a:t>
                      </a:r>
                      <a:endParaRPr lang="en-GB" sz="1600">
                        <a:solidFill>
                          <a:schemeClr val="tx1"/>
                        </a:solidFill>
                      </a:endParaRPr>
                    </a:p>
                  </a:txBody>
                  <a:tcPr/>
                </a:tc>
                <a:extLst>
                  <a:ext uri="{0D108BD9-81ED-4DB2-BD59-A6C34878D82A}">
                    <a16:rowId xmlns:a16="http://schemas.microsoft.com/office/drawing/2014/main" val="2272573965"/>
                  </a:ext>
                </a:extLst>
              </a:tr>
              <a:tr h="338199">
                <a:tc>
                  <a:txBody>
                    <a:bodyPr/>
                    <a:lstStyle/>
                    <a:p>
                      <a:r>
                        <a:rPr lang="en-GB" sz="1600"/>
                        <a:t>CADRE M4C Site</a:t>
                      </a:r>
                    </a:p>
                  </a:txBody>
                  <a:tcPr/>
                </a:tc>
                <a:tc>
                  <a:txBody>
                    <a:bodyPr/>
                    <a:lstStyle/>
                    <a:p>
                      <a:r>
                        <a:rPr lang="en-GB" sz="1600">
                          <a:solidFill>
                            <a:schemeClr val="tx1"/>
                          </a:solidFill>
                          <a:hlinkClick r:id="rId5">
                            <a:extLst>
                              <a:ext uri="{A12FA001-AC4F-418D-AE19-62706E023703}">
                                <ahyp:hlinkClr xmlns:ahyp="http://schemas.microsoft.com/office/drawing/2018/hyperlinkcolor" val="tx"/>
                              </a:ext>
                            </a:extLst>
                          </a:hlinkClick>
                        </a:rPr>
                        <a:t>https://warwick.ac.uk/fac/arts/cadre/m4c/</a:t>
                      </a:r>
                      <a:endParaRPr lang="en-GB" sz="1600">
                        <a:solidFill>
                          <a:schemeClr val="tx1"/>
                        </a:solidFill>
                      </a:endParaRPr>
                    </a:p>
                  </a:txBody>
                  <a:tcPr/>
                </a:tc>
                <a:extLst>
                  <a:ext uri="{0D108BD9-81ED-4DB2-BD59-A6C34878D82A}">
                    <a16:rowId xmlns:a16="http://schemas.microsoft.com/office/drawing/2014/main" val="2356672044"/>
                  </a:ext>
                </a:extLst>
              </a:tr>
              <a:tr h="1584442">
                <a:tc>
                  <a:txBody>
                    <a:bodyPr/>
                    <a:lstStyle/>
                    <a:p>
                      <a:r>
                        <a:rPr lang="en-GB" sz="1600"/>
                        <a:t>FP16a Form</a:t>
                      </a:r>
                    </a:p>
                  </a:txBody>
                  <a:tcPr/>
                </a:tc>
                <a:tc>
                  <a:txBody>
                    <a:bodyPr/>
                    <a:lstStyle/>
                    <a:p>
                      <a:r>
                        <a:rPr lang="en-GB" sz="1600">
                          <a:solidFill>
                            <a:schemeClr val="tx1"/>
                          </a:solidFill>
                          <a:hlinkClick r:id="rId6">
                            <a:extLst>
                              <a:ext uri="{A12FA001-AC4F-418D-AE19-62706E023703}">
                                <ahyp:hlinkClr xmlns:ahyp="http://schemas.microsoft.com/office/drawing/2018/hyperlinkcolor" val="tx"/>
                              </a:ext>
                            </a:extLst>
                          </a:hlinkClick>
                        </a:rPr>
                        <a:t>https://warwick.ac.uk/services/peopleteam/internal/payroll/expenses/fp16aphd.pdf</a:t>
                      </a:r>
                      <a:endParaRPr lang="en-GB" sz="1600">
                        <a:solidFill>
                          <a:schemeClr val="tx1"/>
                        </a:solidFill>
                      </a:endParaRPr>
                    </a:p>
                    <a:p>
                      <a:endParaRPr lang="en-GB" sz="1600">
                        <a:solidFill>
                          <a:schemeClr val="tx1"/>
                        </a:solidFill>
                      </a:endParaRPr>
                    </a:p>
                    <a:p>
                      <a:r>
                        <a:rPr lang="en-GB" sz="1600">
                          <a:solidFill>
                            <a:schemeClr val="tx1"/>
                          </a:solidFill>
                          <a:hlinkClick r:id="rId7">
                            <a:extLst>
                              <a:ext uri="{A12FA001-AC4F-418D-AE19-62706E023703}">
                                <ahyp:hlinkClr xmlns:ahyp="http://schemas.microsoft.com/office/drawing/2018/hyperlinkcolor" val="tx"/>
                              </a:ext>
                            </a:extLst>
                          </a:hlinkClick>
                        </a:rPr>
                        <a:t>https://warwick.ac.uk/services/peopleteam/internal/payroll/expenses/fp16aphd.xlsx</a:t>
                      </a:r>
                      <a:endParaRPr lang="en-GB" sz="1600">
                        <a:solidFill>
                          <a:schemeClr val="tx1"/>
                        </a:solidFill>
                      </a:endParaRPr>
                    </a:p>
                    <a:p>
                      <a:endParaRPr lang="en-GB" sz="1600">
                        <a:solidFill>
                          <a:schemeClr val="tx1"/>
                        </a:solidFill>
                      </a:endParaRPr>
                    </a:p>
                  </a:txBody>
                  <a:tcPr/>
                </a:tc>
                <a:extLst>
                  <a:ext uri="{0D108BD9-81ED-4DB2-BD59-A6C34878D82A}">
                    <a16:rowId xmlns:a16="http://schemas.microsoft.com/office/drawing/2014/main" val="944186463"/>
                  </a:ext>
                </a:extLst>
              </a:tr>
              <a:tr h="833917">
                <a:tc>
                  <a:txBody>
                    <a:bodyPr/>
                    <a:lstStyle/>
                    <a:p>
                      <a:r>
                        <a:rPr lang="en-GB" sz="1600"/>
                        <a:t>Fin Regs</a:t>
                      </a:r>
                    </a:p>
                  </a:txBody>
                  <a:tcPr/>
                </a:tc>
                <a:tc>
                  <a:txBody>
                    <a:bodyPr/>
                    <a:lstStyle/>
                    <a:p>
                      <a:r>
                        <a:rPr lang="en-GB" sz="1600">
                          <a:solidFill>
                            <a:schemeClr val="tx1"/>
                          </a:solidFill>
                          <a:hlinkClick r:id="rId8">
                            <a:extLst>
                              <a:ext uri="{A12FA001-AC4F-418D-AE19-62706E023703}">
                                <ahyp:hlinkClr xmlns:ahyp="http://schemas.microsoft.com/office/drawing/2018/hyperlinkcolor" val="tx"/>
                              </a:ext>
                            </a:extLst>
                          </a:hlinkClick>
                        </a:rPr>
                        <a:t>https://warwick.ac.uk/services/finance/finregproc/finregs1516faqs/</a:t>
                      </a:r>
                      <a:endParaRPr lang="en-GB" sz="1600">
                        <a:solidFill>
                          <a:schemeClr val="tx1"/>
                        </a:solidFill>
                      </a:endParaRPr>
                    </a:p>
                    <a:p>
                      <a:endParaRPr lang="en-GB" sz="1600"/>
                    </a:p>
                  </a:txBody>
                  <a:tcPr/>
                </a:tc>
                <a:extLst>
                  <a:ext uri="{0D108BD9-81ED-4DB2-BD59-A6C34878D82A}">
                    <a16:rowId xmlns:a16="http://schemas.microsoft.com/office/drawing/2014/main" val="2671845028"/>
                  </a:ext>
                </a:extLst>
              </a:tr>
              <a:tr h="833917">
                <a:tc>
                  <a:txBody>
                    <a:bodyPr/>
                    <a:lstStyle/>
                    <a:p>
                      <a:r>
                        <a:rPr lang="en-GB" sz="1600"/>
                        <a:t>Risk Assessment</a:t>
                      </a:r>
                    </a:p>
                  </a:txBody>
                  <a:tcPr/>
                </a:tc>
                <a:tc>
                  <a:txBody>
                    <a:bodyPr/>
                    <a:lstStyle/>
                    <a:p>
                      <a:r>
                        <a:rPr lang="en-GB" sz="1600">
                          <a:solidFill>
                            <a:schemeClr val="tx1"/>
                          </a:solidFill>
                          <a:hlinkClick r:id="rId9">
                            <a:extLst>
                              <a:ext uri="{A12FA001-AC4F-418D-AE19-62706E023703}">
                                <ahyp:hlinkClr xmlns:ahyp="http://schemas.microsoft.com/office/drawing/2018/hyperlinkcolor" val="tx"/>
                              </a:ext>
                            </a:extLst>
                          </a:hlinkClick>
                        </a:rPr>
                        <a:t>https://warwick.ac.uk/services/healthsafetywellbeing/guidance/travel_health/travelhub</a:t>
                      </a:r>
                      <a:endParaRPr lang="en-GB" sz="1600">
                        <a:solidFill>
                          <a:schemeClr val="tx1"/>
                        </a:solidFill>
                      </a:endParaRPr>
                    </a:p>
                  </a:txBody>
                  <a:tcPr/>
                </a:tc>
                <a:extLst>
                  <a:ext uri="{0D108BD9-81ED-4DB2-BD59-A6C34878D82A}">
                    <a16:rowId xmlns:a16="http://schemas.microsoft.com/office/drawing/2014/main" val="3743157685"/>
                  </a:ext>
                </a:extLst>
              </a:tr>
            </a:tbl>
          </a:graphicData>
        </a:graphic>
      </p:graphicFrame>
    </p:spTree>
    <p:extLst>
      <p:ext uri="{BB962C8B-B14F-4D97-AF65-F5344CB8AC3E}">
        <p14:creationId xmlns:p14="http://schemas.microsoft.com/office/powerpoint/2010/main" val="31171255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B882F-AF76-874E-B2EF-5B6F864BE0A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E10435A-73E4-71ED-DF06-DCB7327BF0C2}"/>
              </a:ext>
            </a:extLst>
          </p:cNvPr>
          <p:cNvSpPr>
            <a:spLocks noGrp="1"/>
          </p:cNvSpPr>
          <p:nvPr>
            <p:ph type="title"/>
          </p:nvPr>
        </p:nvSpPr>
        <p:spPr/>
        <p:txBody>
          <a:bodyPr/>
          <a:lstStyle/>
          <a:p>
            <a:pPr algn="ctr"/>
            <a:r>
              <a:rPr lang="en-GB" sz="3200"/>
              <a:t>Useful Links and Info</a:t>
            </a:r>
          </a:p>
        </p:txBody>
      </p:sp>
      <p:graphicFrame>
        <p:nvGraphicFramePr>
          <p:cNvPr id="3" name="Table 2">
            <a:extLst>
              <a:ext uri="{FF2B5EF4-FFF2-40B4-BE49-F238E27FC236}">
                <a16:creationId xmlns:a16="http://schemas.microsoft.com/office/drawing/2014/main" id="{EA0F1302-C92F-41B1-68EC-0A846AFD1EC4}"/>
              </a:ext>
            </a:extLst>
          </p:cNvPr>
          <p:cNvGraphicFramePr>
            <a:graphicFrameLocks noGrp="1"/>
          </p:cNvGraphicFramePr>
          <p:nvPr>
            <p:extLst>
              <p:ext uri="{D42A27DB-BD31-4B8C-83A1-F6EECF244321}">
                <p14:modId xmlns:p14="http://schemas.microsoft.com/office/powerpoint/2010/main" val="316916196"/>
              </p:ext>
            </p:extLst>
          </p:nvPr>
        </p:nvGraphicFramePr>
        <p:xfrm>
          <a:off x="567447" y="990601"/>
          <a:ext cx="8009106" cy="3139440"/>
        </p:xfrm>
        <a:graphic>
          <a:graphicData uri="http://schemas.openxmlformats.org/drawingml/2006/table">
            <a:tbl>
              <a:tblPr firstRow="1" bandRow="1">
                <a:tableStyleId>{5C22544A-7EE6-4342-B048-85BDC9FD1C3A}</a:tableStyleId>
              </a:tblPr>
              <a:tblGrid>
                <a:gridCol w="2730878">
                  <a:extLst>
                    <a:ext uri="{9D8B030D-6E8A-4147-A177-3AD203B41FA5}">
                      <a16:colId xmlns:a16="http://schemas.microsoft.com/office/drawing/2014/main" val="1023377841"/>
                    </a:ext>
                  </a:extLst>
                </a:gridCol>
                <a:gridCol w="5278228">
                  <a:extLst>
                    <a:ext uri="{9D8B030D-6E8A-4147-A177-3AD203B41FA5}">
                      <a16:colId xmlns:a16="http://schemas.microsoft.com/office/drawing/2014/main" val="3610625805"/>
                    </a:ext>
                  </a:extLst>
                </a:gridCol>
              </a:tblGrid>
              <a:tr h="314232">
                <a:tc>
                  <a:txBody>
                    <a:bodyPr/>
                    <a:lstStyle/>
                    <a:p>
                      <a:r>
                        <a:rPr lang="en-GB" sz="1600"/>
                        <a:t>Key Info</a:t>
                      </a:r>
                    </a:p>
                  </a:txBody>
                  <a:tcPr/>
                </a:tc>
                <a:tc>
                  <a:txBody>
                    <a:bodyPr/>
                    <a:lstStyle/>
                    <a:p>
                      <a:r>
                        <a:rPr lang="en-GB" sz="1600"/>
                        <a:t>Where to find it?</a:t>
                      </a:r>
                    </a:p>
                  </a:txBody>
                  <a:tcPr/>
                </a:tc>
                <a:extLst>
                  <a:ext uri="{0D108BD9-81ED-4DB2-BD59-A6C34878D82A}">
                    <a16:rowId xmlns:a16="http://schemas.microsoft.com/office/drawing/2014/main" val="4071513436"/>
                  </a:ext>
                </a:extLst>
              </a:tr>
              <a:tr h="538080">
                <a:tc>
                  <a:txBody>
                    <a:bodyPr/>
                    <a:lstStyle/>
                    <a:p>
                      <a:r>
                        <a:rPr lang="en-GB" sz="1600"/>
                        <a:t>Travel Insurance Policy</a:t>
                      </a:r>
                    </a:p>
                  </a:txBody>
                  <a:tcPr/>
                </a:tc>
                <a:tc>
                  <a:txBody>
                    <a:bodyPr/>
                    <a:lstStyle/>
                    <a:p>
                      <a:r>
                        <a:rPr lang="en-GB" sz="1600">
                          <a:solidFill>
                            <a:schemeClr val="tx1"/>
                          </a:solidFill>
                          <a:hlinkClick r:id="rId2">
                            <a:extLst>
                              <a:ext uri="{A12FA001-AC4F-418D-AE19-62706E023703}">
                                <ahyp:hlinkClr xmlns:ahyp="http://schemas.microsoft.com/office/drawing/2018/hyperlinkcolor" val="tx"/>
                              </a:ext>
                            </a:extLst>
                          </a:hlinkClick>
                        </a:rPr>
                        <a:t>https://warwick.ac.uk/services/legalandcomplianceservices/insurance/keypolicies/traveloverseas/</a:t>
                      </a:r>
                      <a:endParaRPr lang="en-GB" sz="1600">
                        <a:solidFill>
                          <a:schemeClr val="tx1"/>
                        </a:solidFill>
                      </a:endParaRPr>
                    </a:p>
                  </a:txBody>
                  <a:tcPr/>
                </a:tc>
                <a:extLst>
                  <a:ext uri="{0D108BD9-81ED-4DB2-BD59-A6C34878D82A}">
                    <a16:rowId xmlns:a16="http://schemas.microsoft.com/office/drawing/2014/main" val="3088408947"/>
                  </a:ext>
                </a:extLst>
              </a:tr>
              <a:tr h="314232">
                <a:tc>
                  <a:txBody>
                    <a:bodyPr/>
                    <a:lstStyle/>
                    <a:p>
                      <a:r>
                        <a:rPr lang="en-GB" sz="1600"/>
                        <a:t>RDF, EF and CDF Guidance</a:t>
                      </a:r>
                    </a:p>
                  </a:txBody>
                  <a:tcPr/>
                </a:tc>
                <a:tc>
                  <a:txBody>
                    <a:bodyPr/>
                    <a:lstStyle/>
                    <a:p>
                      <a:r>
                        <a:rPr lang="en-GB" sz="1600">
                          <a:solidFill>
                            <a:schemeClr val="tx1"/>
                          </a:solidFill>
                          <a:hlinkClick r:id="rId3">
                            <a:extLst>
                              <a:ext uri="{A12FA001-AC4F-418D-AE19-62706E023703}">
                                <ahyp:hlinkClr xmlns:ahyp="http://schemas.microsoft.com/office/drawing/2018/hyperlinkcolor" val="tx"/>
                              </a:ext>
                            </a:extLst>
                          </a:hlinkClick>
                        </a:rPr>
                        <a:t>https://uniofnottm.sharepoint.com/sites/M4CVPP/SitePages/Additional-Funding.aspx</a:t>
                      </a:r>
                      <a:endParaRPr lang="en-GB" sz="1600">
                        <a:solidFill>
                          <a:schemeClr val="tx1"/>
                        </a:solidFill>
                      </a:endParaRPr>
                    </a:p>
                    <a:p>
                      <a:endParaRPr lang="en-GB" sz="1600">
                        <a:solidFill>
                          <a:schemeClr val="tx1"/>
                        </a:solidFill>
                      </a:endParaRPr>
                    </a:p>
                  </a:txBody>
                  <a:tcPr/>
                </a:tc>
                <a:extLst>
                  <a:ext uri="{0D108BD9-81ED-4DB2-BD59-A6C34878D82A}">
                    <a16:rowId xmlns:a16="http://schemas.microsoft.com/office/drawing/2014/main" val="1298192386"/>
                  </a:ext>
                </a:extLst>
              </a:tr>
              <a:tr h="314232">
                <a:tc>
                  <a:txBody>
                    <a:bodyPr/>
                    <a:lstStyle/>
                    <a:p>
                      <a:r>
                        <a:rPr lang="en-GB" sz="1600" dirty="0"/>
                        <a:t>Change of Study Location</a:t>
                      </a:r>
                    </a:p>
                  </a:txBody>
                  <a:tcPr/>
                </a:tc>
                <a:tc>
                  <a:txBody>
                    <a:bodyPr/>
                    <a:lstStyle/>
                    <a:p>
                      <a:r>
                        <a:rPr lang="en-GB" sz="1600" dirty="0">
                          <a:solidFill>
                            <a:schemeClr val="tx1"/>
                          </a:solidFill>
                        </a:rPr>
                        <a:t>https://warwick.ac.uk/services/academicoffice/studentrecords/staff/proceduresguide/changeofstudylocationandworkplacement/</a:t>
                      </a:r>
                    </a:p>
                  </a:txBody>
                  <a:tcPr/>
                </a:tc>
                <a:extLst>
                  <a:ext uri="{0D108BD9-81ED-4DB2-BD59-A6C34878D82A}">
                    <a16:rowId xmlns:a16="http://schemas.microsoft.com/office/drawing/2014/main" val="2272573965"/>
                  </a:ext>
                </a:extLst>
              </a:tr>
              <a:tr h="314232">
                <a:tc>
                  <a:txBody>
                    <a:bodyPr/>
                    <a:lstStyle/>
                    <a:p>
                      <a:r>
                        <a:rPr lang="en-GB" sz="1600" dirty="0"/>
                        <a:t>Visa and Compliance – Change of Study Location FAQs</a:t>
                      </a:r>
                    </a:p>
                  </a:txBody>
                  <a:tcPr/>
                </a:tc>
                <a:tc>
                  <a:txBody>
                    <a:bodyPr/>
                    <a:lstStyle/>
                    <a:p>
                      <a:r>
                        <a:rPr lang="en-GB" sz="1600" dirty="0">
                          <a:solidFill>
                            <a:schemeClr val="tx1"/>
                          </a:solidFill>
                        </a:rPr>
                        <a:t>https://warwick.ac.uk/study/international/visa/during-your-studies/absences/#faq-0</a:t>
                      </a:r>
                    </a:p>
                  </a:txBody>
                  <a:tcPr/>
                </a:tc>
                <a:extLst>
                  <a:ext uri="{0D108BD9-81ED-4DB2-BD59-A6C34878D82A}">
                    <a16:rowId xmlns:a16="http://schemas.microsoft.com/office/drawing/2014/main" val="2356672044"/>
                  </a:ext>
                </a:extLst>
              </a:tr>
            </a:tbl>
          </a:graphicData>
        </a:graphic>
      </p:graphicFrame>
    </p:spTree>
    <p:extLst>
      <p:ext uri="{BB962C8B-B14F-4D97-AF65-F5344CB8AC3E}">
        <p14:creationId xmlns:p14="http://schemas.microsoft.com/office/powerpoint/2010/main" val="11389018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D1FB7-3ED4-A0BF-354B-C5D91F7E117D}"/>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F0AF2C0F-614D-43A1-CB99-ABB15B9BBC56}"/>
              </a:ext>
            </a:extLst>
          </p:cNvPr>
          <p:cNvSpPr>
            <a:spLocks noGrp="1"/>
          </p:cNvSpPr>
          <p:nvPr>
            <p:ph idx="1"/>
          </p:nvPr>
        </p:nvSpPr>
        <p:spPr>
          <a:xfrm>
            <a:off x="685800" y="404664"/>
            <a:ext cx="7772400" cy="4114800"/>
          </a:xfrm>
        </p:spPr>
        <p:txBody>
          <a:bodyPr/>
          <a:lstStyle/>
          <a:p>
            <a:endParaRPr lang="en-GB" b="1" kern="1200">
              <a:effectLst/>
              <a:latin typeface="Calibri" panose="020F0502020204030204" pitchFamily="34" charset="0"/>
              <a:cs typeface="Calibri"/>
            </a:endParaRPr>
          </a:p>
          <a:p>
            <a:endParaRPr lang="en-GB" b="1" kern="1200">
              <a:effectLst/>
              <a:latin typeface="Calibri" panose="020F0502020204030204" pitchFamily="34" charset="0"/>
              <a:cs typeface="Calibri"/>
            </a:endParaRPr>
          </a:p>
          <a:p>
            <a:endParaRPr lang="en-GB" b="1" kern="1200">
              <a:effectLst/>
              <a:latin typeface="Calibri" panose="020F0502020204030204" pitchFamily="34" charset="0"/>
              <a:ea typeface="Calibri" panose="020F0502020204030204" pitchFamily="34" charset="0"/>
              <a:cs typeface="Calibri" panose="020F0502020204030204" pitchFamily="34" charset="0"/>
            </a:endParaRPr>
          </a:p>
          <a:p>
            <a:endParaRPr lang="en-GB" b="1" kern="1200">
              <a:effectLst/>
              <a:latin typeface="Calibri" panose="020F0502020204030204" pitchFamily="34" charset="0"/>
              <a:ea typeface="Calibri" panose="020F0502020204030204" pitchFamily="34" charset="0"/>
              <a:cs typeface="Calibri" panose="020F0502020204030204" pitchFamily="34" charset="0"/>
            </a:endParaRPr>
          </a:p>
          <a:p>
            <a:endParaRPr lang="en-GB" sz="3200">
              <a:solidFill>
                <a:schemeClr val="tx1"/>
              </a:solidFill>
              <a:effectLst/>
              <a:latin typeface="Calibri" panose="020F0502020204030204" pitchFamily="34" charset="0"/>
              <a:cs typeface="Calibri"/>
            </a:endParaRPr>
          </a:p>
        </p:txBody>
      </p:sp>
      <p:pic>
        <p:nvPicPr>
          <p:cNvPr id="4" name="Picture 3">
            <a:extLst>
              <a:ext uri="{FF2B5EF4-FFF2-40B4-BE49-F238E27FC236}">
                <a16:creationId xmlns:a16="http://schemas.microsoft.com/office/drawing/2014/main" id="{5B3398D0-2FEA-30E5-8D30-104BE608A76D}"/>
              </a:ext>
            </a:extLst>
          </p:cNvPr>
          <p:cNvPicPr>
            <a:picLocks noChangeAspect="1"/>
          </p:cNvPicPr>
          <p:nvPr/>
        </p:nvPicPr>
        <p:blipFill>
          <a:blip r:embed="rId2"/>
          <a:srcRect b="3557"/>
          <a:stretch/>
        </p:blipFill>
        <p:spPr>
          <a:xfrm>
            <a:off x="539552" y="260648"/>
            <a:ext cx="6959408" cy="5184576"/>
          </a:xfrm>
          <a:prstGeom prst="rect">
            <a:avLst/>
          </a:prstGeom>
        </p:spPr>
      </p:pic>
    </p:spTree>
    <p:extLst>
      <p:ext uri="{BB962C8B-B14F-4D97-AF65-F5344CB8AC3E}">
        <p14:creationId xmlns:p14="http://schemas.microsoft.com/office/powerpoint/2010/main" val="35366247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372A9-E395-168A-B690-208FF45A6F62}"/>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6691651A-A6EE-72F4-E701-CFBD8F0B89C9}"/>
              </a:ext>
            </a:extLst>
          </p:cNvPr>
          <p:cNvSpPr>
            <a:spLocks noGrp="1"/>
          </p:cNvSpPr>
          <p:nvPr>
            <p:ph idx="1"/>
          </p:nvPr>
        </p:nvSpPr>
        <p:spPr>
          <a:xfrm>
            <a:off x="685800" y="404664"/>
            <a:ext cx="7772400" cy="4114800"/>
          </a:xfrm>
        </p:spPr>
        <p:txBody>
          <a:bodyPr/>
          <a:lstStyle/>
          <a:p>
            <a:endParaRPr lang="en-GB" b="1" kern="1200">
              <a:effectLst/>
              <a:latin typeface="Calibri" panose="020F0502020204030204" pitchFamily="34" charset="0"/>
              <a:cs typeface="Calibri"/>
            </a:endParaRPr>
          </a:p>
          <a:p>
            <a:endParaRPr lang="en-GB" b="1" kern="1200">
              <a:effectLst/>
              <a:latin typeface="Calibri" panose="020F0502020204030204" pitchFamily="34" charset="0"/>
              <a:cs typeface="Calibri"/>
            </a:endParaRPr>
          </a:p>
          <a:p>
            <a:endParaRPr lang="en-GB" b="1" kern="1200">
              <a:effectLst/>
              <a:latin typeface="Calibri" panose="020F0502020204030204" pitchFamily="34" charset="0"/>
              <a:ea typeface="Calibri" panose="020F0502020204030204" pitchFamily="34" charset="0"/>
              <a:cs typeface="Calibri" panose="020F0502020204030204" pitchFamily="34" charset="0"/>
            </a:endParaRPr>
          </a:p>
          <a:p>
            <a:endParaRPr lang="en-GB" b="1" kern="1200">
              <a:effectLst/>
              <a:latin typeface="Calibri" panose="020F0502020204030204" pitchFamily="34" charset="0"/>
              <a:ea typeface="Calibri" panose="020F0502020204030204" pitchFamily="34" charset="0"/>
              <a:cs typeface="Calibri" panose="020F0502020204030204" pitchFamily="34" charset="0"/>
            </a:endParaRPr>
          </a:p>
          <a:p>
            <a:endParaRPr lang="en-GB" sz="3200">
              <a:solidFill>
                <a:schemeClr val="tx1"/>
              </a:solidFill>
              <a:effectLst/>
              <a:latin typeface="Calibri" panose="020F0502020204030204" pitchFamily="34" charset="0"/>
              <a:cs typeface="Calibri"/>
            </a:endParaRPr>
          </a:p>
        </p:txBody>
      </p:sp>
      <p:pic>
        <p:nvPicPr>
          <p:cNvPr id="3" name="Picture 2">
            <a:extLst>
              <a:ext uri="{FF2B5EF4-FFF2-40B4-BE49-F238E27FC236}">
                <a16:creationId xmlns:a16="http://schemas.microsoft.com/office/drawing/2014/main" id="{93269541-C99A-A6D8-AC92-29090E6B0F57}"/>
              </a:ext>
            </a:extLst>
          </p:cNvPr>
          <p:cNvPicPr>
            <a:picLocks noChangeAspect="1"/>
          </p:cNvPicPr>
          <p:nvPr/>
        </p:nvPicPr>
        <p:blipFill>
          <a:blip r:embed="rId2"/>
          <a:stretch>
            <a:fillRect/>
          </a:stretch>
        </p:blipFill>
        <p:spPr>
          <a:xfrm>
            <a:off x="23529" y="380526"/>
            <a:ext cx="8028384" cy="4733640"/>
          </a:xfrm>
          <a:prstGeom prst="rect">
            <a:avLst/>
          </a:prstGeom>
        </p:spPr>
      </p:pic>
    </p:spTree>
    <p:extLst>
      <p:ext uri="{BB962C8B-B14F-4D97-AF65-F5344CB8AC3E}">
        <p14:creationId xmlns:p14="http://schemas.microsoft.com/office/powerpoint/2010/main" val="2210877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1DAE6-DF8E-9F92-04AC-B22FEF7CF8A7}"/>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91AC1158-F843-EE60-C77F-F884E8F9CC06}"/>
              </a:ext>
            </a:extLst>
          </p:cNvPr>
          <p:cNvSpPr>
            <a:spLocks noGrp="1"/>
          </p:cNvSpPr>
          <p:nvPr>
            <p:ph type="ctrTitle"/>
          </p:nvPr>
        </p:nvSpPr>
        <p:spPr>
          <a:xfrm>
            <a:off x="352711" y="5628034"/>
            <a:ext cx="8280920" cy="792088"/>
          </a:xfrm>
        </p:spPr>
        <p:txBody>
          <a:bodyPr/>
          <a:lstStyle/>
          <a:p>
            <a:r>
              <a:rPr lang="en-GB" sz="2400"/>
              <a:t>Questions</a:t>
            </a:r>
            <a:br>
              <a:rPr lang="en-GB" sz="2400"/>
            </a:br>
            <a:endParaRPr lang="en-GB" altLang="en-US" sz="2400">
              <a:latin typeface="Aptos" panose="020B0004020202020204" pitchFamily="34" charset="0"/>
            </a:endParaRPr>
          </a:p>
        </p:txBody>
      </p:sp>
      <p:pic>
        <p:nvPicPr>
          <p:cNvPr id="2" name="Picture 1">
            <a:extLst>
              <a:ext uri="{FF2B5EF4-FFF2-40B4-BE49-F238E27FC236}">
                <a16:creationId xmlns:a16="http://schemas.microsoft.com/office/drawing/2014/main" id="{F24D8EEF-B326-063E-38BF-FBB5400E0001}"/>
              </a:ext>
            </a:extLst>
          </p:cNvPr>
          <p:cNvPicPr>
            <a:picLocks noChangeAspect="1"/>
          </p:cNvPicPr>
          <p:nvPr/>
        </p:nvPicPr>
        <p:blipFill>
          <a:blip r:embed="rId2"/>
          <a:stretch>
            <a:fillRect/>
          </a:stretch>
        </p:blipFill>
        <p:spPr>
          <a:xfrm>
            <a:off x="97278" y="4792065"/>
            <a:ext cx="2616740" cy="748420"/>
          </a:xfrm>
          <a:prstGeom prst="rect">
            <a:avLst/>
          </a:prstGeom>
        </p:spPr>
      </p:pic>
    </p:spTree>
    <p:extLst>
      <p:ext uri="{BB962C8B-B14F-4D97-AF65-F5344CB8AC3E}">
        <p14:creationId xmlns:p14="http://schemas.microsoft.com/office/powerpoint/2010/main" val="123230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67DD4-B650-4DE2-5AB8-CED0B30503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8E24DA1-3225-1340-B5ED-DE63DEC0B016}"/>
              </a:ext>
            </a:extLst>
          </p:cNvPr>
          <p:cNvSpPr>
            <a:spLocks noGrp="1"/>
          </p:cNvSpPr>
          <p:nvPr>
            <p:ph type="title"/>
          </p:nvPr>
        </p:nvSpPr>
        <p:spPr/>
        <p:txBody>
          <a:bodyPr/>
          <a:lstStyle/>
          <a:p>
            <a:pPr algn="ctr"/>
            <a:r>
              <a:rPr lang="en-GB" sz="3200">
                <a:latin typeface="Aptos" panose="020B0004020202020204" pitchFamily="34" charset="0"/>
              </a:rPr>
              <a:t>Engagement Fund (EF)</a:t>
            </a:r>
          </a:p>
        </p:txBody>
      </p:sp>
      <p:sp>
        <p:nvSpPr>
          <p:cNvPr id="2" name="TextBox 1">
            <a:extLst>
              <a:ext uri="{FF2B5EF4-FFF2-40B4-BE49-F238E27FC236}">
                <a16:creationId xmlns:a16="http://schemas.microsoft.com/office/drawing/2014/main" id="{453091AD-E5D0-7064-59DD-201B51DE3744}"/>
              </a:ext>
            </a:extLst>
          </p:cNvPr>
          <p:cNvSpPr txBox="1"/>
          <p:nvPr/>
        </p:nvSpPr>
        <p:spPr>
          <a:xfrm>
            <a:off x="685800" y="1661174"/>
            <a:ext cx="7962089" cy="2800767"/>
          </a:xfrm>
          <a:prstGeom prst="rect">
            <a:avLst/>
          </a:prstGeom>
          <a:noFill/>
          <a:ln>
            <a:solidFill>
              <a:schemeClr val="tx1"/>
            </a:solidFill>
          </a:ln>
        </p:spPr>
        <p:txBody>
          <a:bodyPr wrap="square" rtlCol="0">
            <a:spAutoFit/>
          </a:bodyPr>
          <a:lstStyle/>
          <a:p>
            <a:pPr marL="285750" indent="-285750" algn="just">
              <a:buFont typeface="Arial" panose="020B0604020202020204" pitchFamily="34" charset="0"/>
              <a:buChar char="•"/>
            </a:pPr>
            <a:r>
              <a:rPr lang="en-GB" sz="1600" dirty="0">
                <a:latin typeface="Aptos" panose="020B0004020202020204" pitchFamily="34" charset="0"/>
              </a:rPr>
              <a:t>A</a:t>
            </a:r>
            <a:r>
              <a:rPr lang="en-GB" sz="1600" b="0" i="0" dirty="0">
                <a:effectLst/>
                <a:latin typeface="Aptos" panose="020B0004020202020204" pitchFamily="34" charset="0"/>
              </a:rPr>
              <a:t>vailable to support costs relating to engagement and professional development activities. </a:t>
            </a:r>
          </a:p>
          <a:p>
            <a:pPr marL="0" indent="0" algn="just">
              <a:buNone/>
            </a:pPr>
            <a:endParaRPr lang="en-GB" sz="1600" dirty="0">
              <a:latin typeface="Aptos" panose="020B0004020202020204" pitchFamily="34" charset="0"/>
            </a:endParaRPr>
          </a:p>
          <a:p>
            <a:pPr marL="285750" indent="-285750" algn="just">
              <a:buFont typeface="Arial" panose="020B0604020202020204" pitchFamily="34" charset="0"/>
              <a:buChar char="•"/>
            </a:pPr>
            <a:r>
              <a:rPr lang="en-GB" sz="1600" b="0" i="0" dirty="0">
                <a:effectLst/>
                <a:latin typeface="Aptos" panose="020B0004020202020204" pitchFamily="34" charset="0"/>
              </a:rPr>
              <a:t>Supervisory Team need to be involved to ensure this fits with any development areas in your Research Development Needs Analysis. </a:t>
            </a:r>
          </a:p>
          <a:p>
            <a:pPr marL="0" indent="0" algn="just">
              <a:buNone/>
            </a:pPr>
            <a:endParaRPr lang="en-GB" sz="1600" dirty="0">
              <a:latin typeface="Aptos" panose="020B0004020202020204" pitchFamily="34" charset="0"/>
            </a:endParaRPr>
          </a:p>
          <a:p>
            <a:pPr marL="285750" indent="-285750" algn="just">
              <a:buFont typeface="Arial" panose="020B0604020202020204" pitchFamily="34" charset="0"/>
              <a:buChar char="•"/>
            </a:pPr>
            <a:r>
              <a:rPr lang="en-GB" sz="1600" dirty="0">
                <a:latin typeface="Aptos" panose="020B0004020202020204" pitchFamily="34" charset="0"/>
              </a:rPr>
              <a:t>Need to have completed your first MYR to request more than £1200.</a:t>
            </a:r>
          </a:p>
          <a:p>
            <a:pPr marL="0" indent="0" algn="just">
              <a:buNone/>
            </a:pPr>
            <a:endParaRPr lang="en-GB" sz="1600" b="0" i="0" dirty="0">
              <a:effectLst/>
              <a:latin typeface="Aptos" panose="020B0004020202020204" pitchFamily="34" charset="0"/>
            </a:endParaRPr>
          </a:p>
          <a:p>
            <a:pPr marL="285750" indent="-285750" algn="just">
              <a:buFont typeface="Arial" panose="020B0604020202020204" pitchFamily="34" charset="0"/>
              <a:buChar char="•"/>
            </a:pPr>
            <a:r>
              <a:rPr lang="en-GB" sz="1600" b="0" i="0" dirty="0">
                <a:effectLst/>
                <a:latin typeface="Aptos" panose="020B0004020202020204" pitchFamily="34" charset="0"/>
              </a:rPr>
              <a:t>Minimum of £100 claim.</a:t>
            </a:r>
          </a:p>
          <a:p>
            <a:pPr marL="0" indent="0" algn="just">
              <a:buNone/>
            </a:pPr>
            <a:endParaRPr lang="en-GB" sz="1600" dirty="0">
              <a:latin typeface="Aptos" panose="020B0004020202020204" pitchFamily="34" charset="0"/>
            </a:endParaRPr>
          </a:p>
          <a:p>
            <a:pPr marL="285750" indent="-285750" algn="just">
              <a:buFont typeface="Arial" panose="020B0604020202020204" pitchFamily="34" charset="0"/>
              <a:buChar char="•"/>
            </a:pPr>
            <a:r>
              <a:rPr lang="en-GB" sz="1600" b="0" i="0" dirty="0">
                <a:effectLst/>
                <a:latin typeface="Aptos" panose="020B0004020202020204" pitchFamily="34" charset="0"/>
              </a:rPr>
              <a:t>Max</a:t>
            </a:r>
            <a:r>
              <a:rPr lang="en-GB" sz="1600" dirty="0">
                <a:latin typeface="Aptos" panose="020B0004020202020204" pitchFamily="34" charset="0"/>
              </a:rPr>
              <a:t>imum limit </a:t>
            </a:r>
            <a:r>
              <a:rPr lang="en-GB" sz="1600" u="sng" dirty="0">
                <a:latin typeface="Aptos" panose="020B0004020202020204" pitchFamily="34" charset="0"/>
              </a:rPr>
              <a:t>of 2 Conferences </a:t>
            </a:r>
            <a:r>
              <a:rPr lang="en-GB" sz="1600" dirty="0">
                <a:latin typeface="Aptos" panose="020B0004020202020204" pitchFamily="34" charset="0"/>
              </a:rPr>
              <a:t>can be funded by the EF across the PhD</a:t>
            </a:r>
            <a:endParaRPr lang="en-GB" sz="1600" b="0" i="0" dirty="0">
              <a:effectLst/>
              <a:latin typeface="Aptos" panose="020B0004020202020204" pitchFamily="34" charset="0"/>
            </a:endParaRPr>
          </a:p>
        </p:txBody>
      </p:sp>
    </p:spTree>
    <p:extLst>
      <p:ext uri="{BB962C8B-B14F-4D97-AF65-F5344CB8AC3E}">
        <p14:creationId xmlns:p14="http://schemas.microsoft.com/office/powerpoint/2010/main" val="4069120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A0E6C-0C72-3B1D-5652-B408161520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52E27C-3984-20BD-6463-198963473F15}"/>
              </a:ext>
            </a:extLst>
          </p:cNvPr>
          <p:cNvSpPr>
            <a:spLocks noGrp="1"/>
          </p:cNvSpPr>
          <p:nvPr>
            <p:ph type="title"/>
          </p:nvPr>
        </p:nvSpPr>
        <p:spPr>
          <a:xfrm>
            <a:off x="539552" y="191415"/>
            <a:ext cx="7772400" cy="922985"/>
          </a:xfrm>
        </p:spPr>
        <p:txBody>
          <a:bodyPr/>
          <a:lstStyle/>
          <a:p>
            <a:pPr algn="ctr"/>
            <a:br>
              <a:rPr lang="en-GB" sz="3600">
                <a:latin typeface="Aptos" panose="020B0004020202020204" pitchFamily="34" charset="0"/>
              </a:rPr>
            </a:br>
            <a:r>
              <a:rPr lang="en-GB" sz="3200">
                <a:latin typeface="Aptos" panose="020B0004020202020204" pitchFamily="34" charset="0"/>
              </a:rPr>
              <a:t>Engagement Fund (EF)</a:t>
            </a:r>
            <a:br>
              <a:rPr lang="en-GB" sz="3600">
                <a:latin typeface="Aptos" panose="020B0004020202020204" pitchFamily="34" charset="0"/>
              </a:rPr>
            </a:br>
            <a:endParaRPr lang="en-GB" sz="3600" i="1">
              <a:latin typeface="Aptos" panose="020B0004020202020204" pitchFamily="34" charset="0"/>
            </a:endParaRPr>
          </a:p>
        </p:txBody>
      </p:sp>
      <p:pic>
        <p:nvPicPr>
          <p:cNvPr id="6" name="Picture 5">
            <a:extLst>
              <a:ext uri="{FF2B5EF4-FFF2-40B4-BE49-F238E27FC236}">
                <a16:creationId xmlns:a16="http://schemas.microsoft.com/office/drawing/2014/main" id="{CC5BF204-1663-AA9E-6C82-49A831EECDCD}"/>
              </a:ext>
            </a:extLst>
          </p:cNvPr>
          <p:cNvPicPr>
            <a:picLocks noChangeAspect="1"/>
          </p:cNvPicPr>
          <p:nvPr/>
        </p:nvPicPr>
        <p:blipFill>
          <a:blip r:embed="rId2"/>
          <a:stretch>
            <a:fillRect/>
          </a:stretch>
        </p:blipFill>
        <p:spPr>
          <a:xfrm>
            <a:off x="539552" y="987629"/>
            <a:ext cx="7918648" cy="4448175"/>
          </a:xfrm>
          <a:prstGeom prst="rect">
            <a:avLst/>
          </a:prstGeom>
          <a:ln>
            <a:solidFill>
              <a:schemeClr val="tx1"/>
            </a:solidFill>
          </a:ln>
        </p:spPr>
      </p:pic>
      <p:sp>
        <p:nvSpPr>
          <p:cNvPr id="4" name="TextBox 3">
            <a:extLst>
              <a:ext uri="{FF2B5EF4-FFF2-40B4-BE49-F238E27FC236}">
                <a16:creationId xmlns:a16="http://schemas.microsoft.com/office/drawing/2014/main" id="{A221815E-3207-166B-1898-DDCF41FB0BFF}"/>
              </a:ext>
            </a:extLst>
          </p:cNvPr>
          <p:cNvSpPr txBox="1"/>
          <p:nvPr/>
        </p:nvSpPr>
        <p:spPr>
          <a:xfrm>
            <a:off x="539552" y="5557269"/>
            <a:ext cx="7918648" cy="307777"/>
          </a:xfrm>
          <a:prstGeom prst="rect">
            <a:avLst/>
          </a:prstGeom>
          <a:noFill/>
        </p:spPr>
        <p:txBody>
          <a:bodyPr wrap="square" rtlCol="0">
            <a:spAutoFit/>
          </a:bodyPr>
          <a:lstStyle/>
          <a:p>
            <a:r>
              <a:rPr lang="en-GB" sz="1400" i="1">
                <a:latin typeface="Aptos" panose="020B0004020202020204" pitchFamily="34" charset="0"/>
              </a:rPr>
              <a:t>Taken from RDF/EF Guidance on VPP</a:t>
            </a:r>
          </a:p>
        </p:txBody>
      </p:sp>
    </p:spTree>
    <p:extLst>
      <p:ext uri="{BB962C8B-B14F-4D97-AF65-F5344CB8AC3E}">
        <p14:creationId xmlns:p14="http://schemas.microsoft.com/office/powerpoint/2010/main" val="861376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BBF5C-A21D-97A8-03E7-28EB5ABE2F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B02CEC-35D4-3F62-3818-31701A8DCD10}"/>
              </a:ext>
            </a:extLst>
          </p:cNvPr>
          <p:cNvSpPr>
            <a:spLocks noGrp="1"/>
          </p:cNvSpPr>
          <p:nvPr>
            <p:ph type="title"/>
          </p:nvPr>
        </p:nvSpPr>
        <p:spPr>
          <a:xfrm>
            <a:off x="415541" y="286129"/>
            <a:ext cx="7772400" cy="922985"/>
          </a:xfrm>
        </p:spPr>
        <p:txBody>
          <a:bodyPr/>
          <a:lstStyle/>
          <a:p>
            <a:pPr algn="ctr"/>
            <a:br>
              <a:rPr lang="en-GB" sz="3200">
                <a:latin typeface="Aptos" panose="020B0004020202020204" pitchFamily="34" charset="0"/>
              </a:rPr>
            </a:br>
            <a:r>
              <a:rPr lang="en-GB" sz="3200">
                <a:latin typeface="Aptos" panose="020B0004020202020204" pitchFamily="34" charset="0"/>
              </a:rPr>
              <a:t>Research Development Fund (RDF)</a:t>
            </a:r>
            <a:br>
              <a:rPr lang="en-GB" sz="3200">
                <a:latin typeface="Aptos" panose="020B0004020202020204" pitchFamily="34" charset="0"/>
              </a:rPr>
            </a:br>
            <a:endParaRPr lang="en-GB" sz="3200">
              <a:latin typeface="Aptos" panose="020B0004020202020204" pitchFamily="34" charset="0"/>
            </a:endParaRPr>
          </a:p>
        </p:txBody>
      </p:sp>
      <p:sp>
        <p:nvSpPr>
          <p:cNvPr id="5" name="Subtitle 4">
            <a:extLst>
              <a:ext uri="{FF2B5EF4-FFF2-40B4-BE49-F238E27FC236}">
                <a16:creationId xmlns:a16="http://schemas.microsoft.com/office/drawing/2014/main" id="{CABE408F-BA76-A16D-3E7B-F6FA04C9C5BB}"/>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8F7A45CD-818D-5ABA-BBDA-A16C8F26CB40}"/>
              </a:ext>
            </a:extLst>
          </p:cNvPr>
          <p:cNvSpPr txBox="1">
            <a:spLocks/>
          </p:cNvSpPr>
          <p:nvPr/>
        </p:nvSpPr>
        <p:spPr bwMode="auto">
          <a:xfrm>
            <a:off x="415541" y="1497902"/>
            <a:ext cx="7772400" cy="42456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endParaRPr lang="en-GB" sz="2000" dirty="0">
              <a:latin typeface="Aptos" panose="020B0004020202020204" pitchFamily="34" charset="0"/>
            </a:endParaRPr>
          </a:p>
          <a:p>
            <a:pPr algn="l">
              <a:buFont typeface="Arial" panose="020B0604020202020204" pitchFamily="34" charset="0"/>
              <a:buChar char="•"/>
            </a:pPr>
            <a:r>
              <a:rPr lang="en-GB" sz="1600" b="0" i="0" dirty="0">
                <a:effectLst/>
                <a:latin typeface="Aptos" panose="020B0004020202020204" pitchFamily="34" charset="0"/>
              </a:rPr>
              <a:t>Research Development Fund (RDF) can be used by students for cost associated with your research. Specific criteria is detailed in the RDF Guidance Notes on the VPP.</a:t>
            </a:r>
          </a:p>
          <a:p>
            <a:pPr algn="l">
              <a:buFont typeface="Arial" panose="020B0604020202020204" pitchFamily="34" charset="0"/>
              <a:buChar char="•"/>
            </a:pPr>
            <a:endParaRPr lang="en-GB" sz="1600" b="0" i="0" dirty="0">
              <a:effectLst/>
              <a:latin typeface="Aptos" panose="020B0004020202020204" pitchFamily="34" charset="0"/>
            </a:endParaRPr>
          </a:p>
          <a:p>
            <a:pPr algn="just">
              <a:buFont typeface="Arial" panose="020B0604020202020204" pitchFamily="34" charset="0"/>
              <a:buChar char="•"/>
            </a:pPr>
            <a:r>
              <a:rPr lang="en-GB" sz="1600" b="0" i="0" dirty="0">
                <a:effectLst/>
                <a:latin typeface="Aptos" panose="020B0004020202020204" pitchFamily="34" charset="0"/>
              </a:rPr>
              <a:t>RDF should not be used for broader professional training and development costs or presenting at conferences as these are covered by the Engagement Fund. Nor should it be used to support costs of working with an external partner, whether as part of a Collaborative Doctoral Award or as part of a placement.</a:t>
            </a:r>
          </a:p>
          <a:p>
            <a:pPr algn="just">
              <a:buFont typeface="Arial" panose="020B0604020202020204" pitchFamily="34" charset="0"/>
              <a:buChar char="•"/>
            </a:pPr>
            <a:endParaRPr lang="en-GB" sz="1600" dirty="0">
              <a:latin typeface="Aptos" panose="020B0004020202020204" pitchFamily="34" charset="0"/>
            </a:endParaRPr>
          </a:p>
          <a:p>
            <a:pPr algn="just">
              <a:buFont typeface="Arial" panose="020B0604020202020204" pitchFamily="34" charset="0"/>
              <a:buChar char="•"/>
            </a:pPr>
            <a:r>
              <a:rPr lang="en-GB" sz="1600" b="0" i="0" dirty="0">
                <a:effectLst/>
                <a:latin typeface="Aptos" panose="020B0004020202020204" pitchFamily="34" charset="0"/>
              </a:rPr>
              <a:t>Please note that RDF cannot be used for subsistence costs and other living expenses that students would usually incur on a daily basis.</a:t>
            </a:r>
          </a:p>
          <a:p>
            <a:pPr algn="just">
              <a:buFont typeface="Arial" panose="020B0604020202020204" pitchFamily="34" charset="0"/>
              <a:buChar char="•"/>
            </a:pPr>
            <a:endParaRPr lang="en-GB" sz="1600" b="0" i="0" dirty="0">
              <a:effectLst/>
              <a:latin typeface="Aptos" panose="020B0004020202020204" pitchFamily="34" charset="0"/>
            </a:endParaRPr>
          </a:p>
          <a:p>
            <a:pPr algn="just">
              <a:buFont typeface="Arial" panose="020B0604020202020204" pitchFamily="34" charset="0"/>
              <a:buChar char="•"/>
            </a:pPr>
            <a:r>
              <a:rPr lang="en-GB" sz="1600" b="0" i="0" dirty="0">
                <a:effectLst/>
                <a:latin typeface="Aptos" panose="020B0004020202020204" pitchFamily="34" charset="0"/>
              </a:rPr>
              <a:t>The minimum amount that can be applied for is</a:t>
            </a:r>
            <a:r>
              <a:rPr lang="en-GB" sz="1600" b="1" i="0" dirty="0">
                <a:effectLst/>
                <a:latin typeface="Aptos" panose="020B0004020202020204" pitchFamily="34" charset="0"/>
              </a:rPr>
              <a:t> £100</a:t>
            </a:r>
            <a:r>
              <a:rPr lang="en-GB" sz="1600" b="0" i="0" dirty="0">
                <a:effectLst/>
                <a:latin typeface="Aptos" panose="020B0004020202020204" pitchFamily="34" charset="0"/>
              </a:rPr>
              <a:t>.</a:t>
            </a:r>
          </a:p>
          <a:p>
            <a:pPr marL="0" indent="0" algn="just">
              <a:buNone/>
            </a:pPr>
            <a:endParaRPr lang="en-GB" sz="2000" b="0" i="0" dirty="0">
              <a:solidFill>
                <a:srgbClr val="434344"/>
              </a:solidFill>
              <a:effectLst/>
              <a:latin typeface="Aptos" panose="020B0004020202020204" pitchFamily="34" charset="0"/>
            </a:endParaRPr>
          </a:p>
          <a:p>
            <a:pPr marL="0" indent="0" algn="l">
              <a:buNone/>
            </a:pPr>
            <a:endParaRPr lang="en-GB" sz="2000" kern="1200" dirty="0">
              <a:latin typeface="Aptos" panose="020B0004020202020204" pitchFamily="34" charset="0"/>
              <a:ea typeface="Calibri" panose="020F0502020204030204" pitchFamily="34" charset="0"/>
              <a:cs typeface="Calibri" panose="020F0502020204030204" pitchFamily="34"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1415665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C8A49-8585-4220-0525-388839BF2945}"/>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8F676880-11BB-97F5-5625-CDEC694C424D}"/>
              </a:ext>
            </a:extLst>
          </p:cNvPr>
          <p:cNvSpPr>
            <a:spLocks noGrp="1"/>
          </p:cNvSpPr>
          <p:nvPr>
            <p:ph idx="1"/>
          </p:nvPr>
        </p:nvSpPr>
        <p:spPr>
          <a:xfrm>
            <a:off x="685800" y="1628800"/>
            <a:ext cx="7772400" cy="4114800"/>
          </a:xfrm>
        </p:spPr>
        <p:txBody>
          <a:bodyPr/>
          <a:lstStyle/>
          <a:p>
            <a:pPr marL="0" indent="0">
              <a:buNone/>
            </a:pPr>
            <a:endParaRPr lang="en-GB" sz="2000" kern="1200">
              <a:latin typeface="Aptos" panose="020B0004020202020204" pitchFamily="34" charset="0"/>
              <a:cs typeface="Calibri" panose="020F0502020204030204" pitchFamily="34" charset="0"/>
            </a:endParaRPr>
          </a:p>
          <a:p>
            <a:endParaRPr lang="en-GB" sz="2000" kern="1200">
              <a:effectLst/>
              <a:latin typeface="Aptos" panose="020B0004020202020204" pitchFamily="34" charset="0"/>
              <a:ea typeface="Calibri" panose="020F0502020204030204" pitchFamily="34" charset="0"/>
              <a:cs typeface="Calibri" panose="020F0502020204030204" pitchFamily="34" charset="0"/>
            </a:endParaRPr>
          </a:p>
          <a:p>
            <a:endParaRPr lang="en-GB" sz="2000">
              <a:solidFill>
                <a:schemeClr val="tx1"/>
              </a:solidFill>
              <a:effectLst/>
              <a:latin typeface="Aptos" panose="020B0004020202020204" pitchFamily="34" charset="0"/>
              <a:cs typeface="Calibri"/>
            </a:endParaRPr>
          </a:p>
        </p:txBody>
      </p:sp>
      <p:sp>
        <p:nvSpPr>
          <p:cNvPr id="4" name="Subtitle 4">
            <a:extLst>
              <a:ext uri="{FF2B5EF4-FFF2-40B4-BE49-F238E27FC236}">
                <a16:creationId xmlns:a16="http://schemas.microsoft.com/office/drawing/2014/main" id="{BFCF783E-A2B6-5AC5-B655-364ED264015B}"/>
              </a:ext>
            </a:extLst>
          </p:cNvPr>
          <p:cNvSpPr txBox="1">
            <a:spLocks/>
          </p:cNvSpPr>
          <p:nvPr/>
        </p:nvSpPr>
        <p:spPr bwMode="auto">
          <a:xfrm>
            <a:off x="782627" y="1114400"/>
            <a:ext cx="7772400" cy="43204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None/>
            </a:pPr>
            <a:endParaRPr lang="en-GB" sz="2000" dirty="0">
              <a:solidFill>
                <a:srgbClr val="434344"/>
              </a:solidFill>
              <a:highlight>
                <a:srgbClr val="FFFF00"/>
              </a:highlight>
              <a:cs typeface="Arial" panose="020B0604020202020204" pitchFamily="34" charset="0"/>
            </a:endParaRPr>
          </a:p>
          <a:p>
            <a:pPr algn="just">
              <a:buFont typeface="Arial" panose="020B0604020202020204" pitchFamily="34" charset="0"/>
              <a:buChar char="•"/>
            </a:pPr>
            <a:r>
              <a:rPr lang="en-GB" sz="2000" b="0" i="0" dirty="0">
                <a:effectLst/>
                <a:latin typeface="Aptos" panose="020B0004020202020204" pitchFamily="34" charset="0"/>
                <a:cs typeface="Arial" panose="020B0604020202020204" pitchFamily="34" charset="0"/>
              </a:rPr>
              <a:t>Guidance and the latest forms to use </a:t>
            </a:r>
            <a:r>
              <a:rPr lang="en-GB" sz="2000" dirty="0">
                <a:latin typeface="Aptos" panose="020B0004020202020204" pitchFamily="34" charset="0"/>
                <a:cs typeface="Arial" panose="020B0604020202020204" pitchFamily="34" charset="0"/>
              </a:rPr>
              <a:t>are </a:t>
            </a:r>
            <a:r>
              <a:rPr lang="en-GB" sz="2000" b="0" i="0" dirty="0">
                <a:effectLst/>
                <a:latin typeface="Aptos" panose="020B0004020202020204" pitchFamily="34" charset="0"/>
                <a:cs typeface="Arial" panose="020B0604020202020204" pitchFamily="34" charset="0"/>
              </a:rPr>
              <a:t>available on the VPP.</a:t>
            </a:r>
            <a:r>
              <a:rPr lang="en-GB" sz="2000" dirty="0">
                <a:latin typeface="Aptos" panose="020B0004020202020204" pitchFamily="34" charset="0"/>
                <a:cs typeface="Arial" panose="020B0604020202020204" pitchFamily="34" charset="0"/>
              </a:rPr>
              <a:t> M4C site on CADRE site links to the VPP link – always use the latest one.</a:t>
            </a:r>
          </a:p>
          <a:p>
            <a:pPr algn="just">
              <a:buFont typeface="Arial" panose="020B0604020202020204" pitchFamily="34" charset="0"/>
              <a:buChar char="•"/>
            </a:pPr>
            <a:endParaRPr lang="en-GB" sz="2000" b="0" i="0" dirty="0">
              <a:effectLst/>
              <a:latin typeface="Aptos" panose="020B0004020202020204" pitchFamily="34" charset="0"/>
              <a:cs typeface="Arial" panose="020B0604020202020204" pitchFamily="34" charset="0"/>
            </a:endParaRPr>
          </a:p>
          <a:p>
            <a:pPr algn="just">
              <a:buFont typeface="Arial" panose="020B0604020202020204" pitchFamily="34" charset="0"/>
              <a:buChar char="•"/>
            </a:pPr>
            <a:r>
              <a:rPr lang="en-GB" sz="2000" b="1" dirty="0">
                <a:latin typeface="Aptos" panose="020B0004020202020204" pitchFamily="34" charset="0"/>
                <a:cs typeface="Arial" panose="020B0604020202020204" pitchFamily="34" charset="0"/>
              </a:rPr>
              <a:t>Applications are Student-led, not Supervisor (you submit the application, not your supervisor).</a:t>
            </a:r>
          </a:p>
          <a:p>
            <a:pPr algn="just">
              <a:buFont typeface="Arial" panose="020B0604020202020204" pitchFamily="34" charset="0"/>
              <a:buChar char="•"/>
            </a:pPr>
            <a:endParaRPr lang="en-GB" sz="2000" b="1" dirty="0">
              <a:latin typeface="Aptos" panose="020B0004020202020204" pitchFamily="34" charset="0"/>
              <a:cs typeface="Arial" panose="020B0604020202020204" pitchFamily="34" charset="0"/>
            </a:endParaRPr>
          </a:p>
          <a:p>
            <a:pPr algn="just">
              <a:buFont typeface="Arial" panose="020B0604020202020204" pitchFamily="34" charset="0"/>
              <a:buChar char="•"/>
            </a:pPr>
            <a:r>
              <a:rPr lang="en-GB" sz="2000" dirty="0">
                <a:latin typeface="Aptos" panose="020B0004020202020204" pitchFamily="34" charset="0"/>
                <a:cs typeface="Arial" panose="020B0604020202020204" pitchFamily="34" charset="0"/>
              </a:rPr>
              <a:t>Leave yourself plenty of time – all applications should be made at least 2 months prior to your travel, ideally longer.</a:t>
            </a:r>
          </a:p>
          <a:p>
            <a:pPr>
              <a:buNone/>
            </a:pPr>
            <a:endParaRPr lang="en-GB" sz="2000" b="1" dirty="0">
              <a:solidFill>
                <a:srgbClr val="434344"/>
              </a:solidFill>
              <a:cs typeface="Arial" panose="020B0604020202020204" pitchFamily="34" charset="0"/>
            </a:endParaRPr>
          </a:p>
          <a:p>
            <a:pPr marL="0" indent="0" algn="just">
              <a:buNone/>
            </a:pPr>
            <a:endParaRPr lang="en-GB" sz="2000" b="0" i="0" dirty="0">
              <a:solidFill>
                <a:srgbClr val="434344"/>
              </a:solidFill>
              <a:effectLst/>
              <a:cs typeface="Arial" panose="020B0604020202020204" pitchFamily="34" charset="0"/>
            </a:endParaRPr>
          </a:p>
          <a:p>
            <a:pPr marL="0" indent="0" algn="l">
              <a:buNone/>
            </a:pPr>
            <a:endParaRPr lang="en-GB" sz="2000" kern="1200" dirty="0">
              <a:ea typeface="Calibri" panose="020F0502020204030204" pitchFamily="34" charset="0"/>
              <a:cs typeface="Arial" panose="020B0604020202020204" pitchFamily="34" charset="0"/>
            </a:endParaRPr>
          </a:p>
          <a:p>
            <a:endParaRPr lang="en-GB" sz="2000" kern="0" dirty="0">
              <a:cs typeface="Arial" panose="020B0604020202020204" pitchFamily="34" charset="0"/>
            </a:endParaRPr>
          </a:p>
        </p:txBody>
      </p:sp>
      <p:sp>
        <p:nvSpPr>
          <p:cNvPr id="2" name="TextBox 1">
            <a:extLst>
              <a:ext uri="{FF2B5EF4-FFF2-40B4-BE49-F238E27FC236}">
                <a16:creationId xmlns:a16="http://schemas.microsoft.com/office/drawing/2014/main" id="{006C94F0-5A66-5119-E87F-C5A0552FBBCE}"/>
              </a:ext>
            </a:extLst>
          </p:cNvPr>
          <p:cNvSpPr txBox="1"/>
          <p:nvPr/>
        </p:nvSpPr>
        <p:spPr>
          <a:xfrm>
            <a:off x="456703" y="418121"/>
            <a:ext cx="7772400" cy="584775"/>
          </a:xfrm>
          <a:prstGeom prst="rect">
            <a:avLst/>
          </a:prstGeom>
          <a:noFill/>
        </p:spPr>
        <p:txBody>
          <a:bodyPr wrap="square" rtlCol="0">
            <a:spAutoFit/>
          </a:bodyPr>
          <a:lstStyle/>
          <a:p>
            <a:pPr algn="ctr"/>
            <a:r>
              <a:rPr lang="en-GB" sz="3200" b="1">
                <a:latin typeface="Aptos" panose="020B0004020202020204" pitchFamily="34" charset="0"/>
              </a:rPr>
              <a:t>RDF and EF</a:t>
            </a:r>
          </a:p>
        </p:txBody>
      </p:sp>
    </p:spTree>
    <p:extLst>
      <p:ext uri="{BB962C8B-B14F-4D97-AF65-F5344CB8AC3E}">
        <p14:creationId xmlns:p14="http://schemas.microsoft.com/office/powerpoint/2010/main" val="24447778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aadaf2fb-e2d4-4b08-bcd9-ec0de47590df"/>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75a1b2e00782f126808ded1d61c8028c">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c3cb1cfb1439470967cacca7b06a2f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Props1.xml><?xml version="1.0" encoding="utf-8"?>
<ds:datastoreItem xmlns:ds="http://schemas.openxmlformats.org/officeDocument/2006/customXml" ds:itemID="{70F19EF0-1F27-4A22-9034-DE60F690636C}">
  <ds:schemaRefs>
    <ds:schemaRef ds:uri="http://schemas.microsoft.com/sharepoint/v3/contenttype/forms"/>
  </ds:schemaRefs>
</ds:datastoreItem>
</file>

<file path=customXml/itemProps2.xml><?xml version="1.0" encoding="utf-8"?>
<ds:datastoreItem xmlns:ds="http://schemas.openxmlformats.org/officeDocument/2006/customXml" ds:itemID="{6C4FA393-F887-4248-A0CE-928D663F5896}">
  <ds:schemaRefs>
    <ds:schemaRef ds:uri="1d50a5f6-9ee8-40e1-9772-d6b2ad34a450"/>
    <ds:schemaRef ds:uri="839d821f-c568-43d4-9a44-14b2dc9358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83145A-5761-48B6-87CD-0A9518203D9E}">
  <ds:schemaRefs>
    <ds:schemaRef ds:uri="http://purl.org/dc/elements/1.1/"/>
    <ds:schemaRef ds:uri="http://schemas.microsoft.com/office/infopath/2007/PartnerControls"/>
    <ds:schemaRef ds:uri="http://schemas.microsoft.com/office/2006/metadata/properties"/>
    <ds:schemaRef ds:uri="http://purl.org/dc/dcmitype/"/>
    <ds:schemaRef ds:uri="http://schemas.microsoft.com/office/2006/documentManagement/types"/>
    <ds:schemaRef ds:uri="http://purl.org/dc/terms/"/>
    <ds:schemaRef ds:uri="http://schemas.openxmlformats.org/package/2006/metadata/core-properties"/>
    <ds:schemaRef ds:uri="1d50a5f6-9ee8-40e1-9772-d6b2ad34a450"/>
    <ds:schemaRef ds:uri="839d821f-c568-43d4-9a44-14b2dc93586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Template_Warwick</Template>
  <TotalTime>390</TotalTime>
  <Words>3117</Words>
  <Application>Microsoft Office PowerPoint</Application>
  <PresentationFormat>On-screen Show (4:3)</PresentationFormat>
  <Paragraphs>469</Paragraphs>
  <Slides>59</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59</vt:i4>
      </vt:variant>
    </vt:vector>
  </HeadingPairs>
  <TitlesOfParts>
    <vt:vector size="68" baseType="lpstr">
      <vt:lpstr>Aptos</vt:lpstr>
      <vt:lpstr>Arial</vt:lpstr>
      <vt:lpstr>Calibri</vt:lpstr>
      <vt:lpstr>Lato</vt:lpstr>
      <vt:lpstr>Times New Roman</vt:lpstr>
      <vt:lpstr>Template_Warwick</vt:lpstr>
      <vt:lpstr>1_Custom Design</vt:lpstr>
      <vt:lpstr>Custom Design</vt:lpstr>
      <vt:lpstr>University of Warwick</vt:lpstr>
      <vt:lpstr>RDF/EF Information Session – M4C Warwick</vt:lpstr>
      <vt:lpstr>Meet the M4C Warwick Team</vt:lpstr>
      <vt:lpstr>Schedule</vt:lpstr>
      <vt:lpstr> What is RDF and EF Funding? </vt:lpstr>
      <vt:lpstr>What is RDF and EF funding?</vt:lpstr>
      <vt:lpstr>Engagement Fund (EF)</vt:lpstr>
      <vt:lpstr> Engagement Fund (EF) </vt:lpstr>
      <vt:lpstr> Research Development Fund (RDF) </vt:lpstr>
      <vt:lpstr>PowerPoint Presentation</vt:lpstr>
      <vt:lpstr>PowerPoint Presentation</vt:lpstr>
      <vt:lpstr>PowerPoint Presentation</vt:lpstr>
      <vt:lpstr>Cohort Development Fund</vt:lpstr>
      <vt:lpstr> Cohort Development Fund </vt:lpstr>
      <vt:lpstr>Example Activities</vt:lpstr>
      <vt:lpstr> Example Activities </vt:lpstr>
      <vt:lpstr> Example Activities (RDF) </vt:lpstr>
      <vt:lpstr> Example Activities (EF) </vt:lpstr>
      <vt:lpstr> Example Costs (not covered) </vt:lpstr>
      <vt:lpstr>Application Process</vt:lpstr>
      <vt:lpstr>Application Process</vt:lpstr>
      <vt:lpstr>Application Process</vt:lpstr>
      <vt:lpstr>Application Process</vt:lpstr>
      <vt:lpstr>Application Process</vt:lpstr>
      <vt:lpstr>Application Process</vt:lpstr>
      <vt:lpstr>Application Process </vt:lpstr>
      <vt:lpstr>Application Process </vt:lpstr>
      <vt:lpstr>Application Process </vt:lpstr>
      <vt:lpstr>Application Process </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 </vt:lpstr>
      <vt:lpstr>Booking Travel/Accommodation and Expenses</vt:lpstr>
      <vt:lpstr>PowerPoint Presentation</vt:lpstr>
      <vt:lpstr>Booking Travel and Accommodation </vt:lpstr>
      <vt:lpstr>Booking Travel and Accommodation </vt:lpstr>
      <vt:lpstr>Booking Travel and Accommodation </vt:lpstr>
      <vt:lpstr> Expenses Claims </vt:lpstr>
      <vt:lpstr> Expenses Claims </vt:lpstr>
      <vt:lpstr> Expenses Claims </vt:lpstr>
      <vt:lpstr> RDF/EF Activity Form </vt:lpstr>
      <vt:lpstr>Timescales and Deadlines</vt:lpstr>
      <vt:lpstr>Timescales and Deadlines</vt:lpstr>
      <vt:lpstr>Example Applications and Reflections (please contact m4c@warwick.ac.uk to see these) </vt:lpstr>
      <vt:lpstr>Useful Links and Info </vt:lpstr>
      <vt:lpstr>Useful Links and Info</vt:lpstr>
      <vt:lpstr>Useful Links and Info</vt:lpstr>
      <vt:lpstr>PowerPoint Presentation</vt:lpstr>
      <vt:lpstr>PowerPoint Presentation</vt:lpstr>
      <vt:lpstr>Questions </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Millard, Lisa</cp:lastModifiedBy>
  <cp:revision>2</cp:revision>
  <cp:lastPrinted>2001-12-07T16:14:49Z</cp:lastPrinted>
  <dcterms:created xsi:type="dcterms:W3CDTF">2015-05-13T11:12:00Z</dcterms:created>
  <dcterms:modified xsi:type="dcterms:W3CDTF">2025-04-11T12:19:11Z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