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Lst>
  <p:notesMasterIdLst>
    <p:notesMasterId r:id="rId28"/>
  </p:notesMasterIdLst>
  <p:sldIdLst>
    <p:sldId id="266" r:id="rId5"/>
    <p:sldId id="257" r:id="rId6"/>
    <p:sldId id="258" r:id="rId7"/>
    <p:sldId id="423" r:id="rId8"/>
    <p:sldId id="425" r:id="rId9"/>
    <p:sldId id="422" r:id="rId10"/>
    <p:sldId id="263" r:id="rId11"/>
    <p:sldId id="262" r:id="rId12"/>
    <p:sldId id="399" r:id="rId13"/>
    <p:sldId id="410" r:id="rId14"/>
    <p:sldId id="411" r:id="rId15"/>
    <p:sldId id="419" r:id="rId16"/>
    <p:sldId id="260" r:id="rId17"/>
    <p:sldId id="420" r:id="rId18"/>
    <p:sldId id="413" r:id="rId19"/>
    <p:sldId id="421" r:id="rId20"/>
    <p:sldId id="414" r:id="rId21"/>
    <p:sldId id="416" r:id="rId22"/>
    <p:sldId id="261" r:id="rId23"/>
    <p:sldId id="426" r:id="rId24"/>
    <p:sldId id="427" r:id="rId25"/>
    <p:sldId id="259" r:id="rId26"/>
    <p:sldId id="42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5EFDDA-06A4-636E-6AA5-071BD9CD1417}" v="1" dt="2025-10-16T09:19:07.166"/>
    <p1510:client id="{22E8111A-B346-54C1-55E6-6279653159DF}" v="81" dt="2025-10-17T09:38:49.4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6"/>
    <p:restoredTop sz="94648"/>
  </p:normalViewPr>
  <p:slideViewPr>
    <p:cSldViewPr snapToGrid="0">
      <p:cViewPr varScale="1">
        <p:scale>
          <a:sx n="81" d="100"/>
          <a:sy n="81" d="100"/>
        </p:scale>
        <p:origin x="96" y="4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hou, Yangzi" userId="S::u2176008@live.warwick.ac.uk::6c69757f-53d5-4c06-8846-03b9f13b5b84" providerId="AD" clId="Web-{095EFDDA-06A4-636E-6AA5-071BD9CD1417}"/>
    <pc:docChg chg="addSld">
      <pc:chgData name="Zhou, Yangzi" userId="S::u2176008@live.warwick.ac.uk::6c69757f-53d5-4c06-8846-03b9f13b5b84" providerId="AD" clId="Web-{095EFDDA-06A4-636E-6AA5-071BD9CD1417}" dt="2025-10-16T09:19:07.166" v="0"/>
      <pc:docMkLst>
        <pc:docMk/>
      </pc:docMkLst>
      <pc:sldChg chg="add">
        <pc:chgData name="Zhou, Yangzi" userId="S::u2176008@live.warwick.ac.uk::6c69757f-53d5-4c06-8846-03b9f13b5b84" providerId="AD" clId="Web-{095EFDDA-06A4-636E-6AA5-071BD9CD1417}" dt="2025-10-16T09:19:07.166" v="0"/>
        <pc:sldMkLst>
          <pc:docMk/>
          <pc:sldMk cId="4137179160" sldId="427"/>
        </pc:sldMkLst>
      </pc:sldChg>
    </pc:docChg>
  </pc:docChgLst>
  <pc:docChgLst>
    <pc:chgData name="Zhou, Yangzi" userId="S::u2176008@live.warwick.ac.uk::6c69757f-53d5-4c06-8846-03b9f13b5b84" providerId="AD" clId="Web-{22E8111A-B346-54C1-55E6-6279653159DF}"/>
    <pc:docChg chg="modSld">
      <pc:chgData name="Zhou, Yangzi" userId="S::u2176008@live.warwick.ac.uk::6c69757f-53d5-4c06-8846-03b9f13b5b84" providerId="AD" clId="Web-{22E8111A-B346-54C1-55E6-6279653159DF}" dt="2025-10-17T09:38:49.159" v="79" actId="20577"/>
      <pc:docMkLst>
        <pc:docMk/>
      </pc:docMkLst>
      <pc:sldChg chg="modSp">
        <pc:chgData name="Zhou, Yangzi" userId="S::u2176008@live.warwick.ac.uk::6c69757f-53d5-4c06-8846-03b9f13b5b84" providerId="AD" clId="Web-{22E8111A-B346-54C1-55E6-6279653159DF}" dt="2025-10-17T09:35:42.014" v="4" actId="20577"/>
        <pc:sldMkLst>
          <pc:docMk/>
          <pc:sldMk cId="3430860665" sldId="258"/>
        </pc:sldMkLst>
        <pc:spChg chg="mod">
          <ac:chgData name="Zhou, Yangzi" userId="S::u2176008@live.warwick.ac.uk::6c69757f-53d5-4c06-8846-03b9f13b5b84" providerId="AD" clId="Web-{22E8111A-B346-54C1-55E6-6279653159DF}" dt="2025-10-17T09:35:42.014" v="4" actId="20577"/>
          <ac:spMkLst>
            <pc:docMk/>
            <pc:sldMk cId="3430860665" sldId="258"/>
            <ac:spMk id="3" creationId="{EFAF7556-0C60-59EE-8258-2355DB814AC7}"/>
          </ac:spMkLst>
        </pc:spChg>
      </pc:sldChg>
      <pc:sldChg chg="modSp">
        <pc:chgData name="Zhou, Yangzi" userId="S::u2176008@live.warwick.ac.uk::6c69757f-53d5-4c06-8846-03b9f13b5b84" providerId="AD" clId="Web-{22E8111A-B346-54C1-55E6-6279653159DF}" dt="2025-10-17T09:38:49.159" v="79" actId="20577"/>
        <pc:sldMkLst>
          <pc:docMk/>
          <pc:sldMk cId="1929840510" sldId="422"/>
        </pc:sldMkLst>
        <pc:spChg chg="mod">
          <ac:chgData name="Zhou, Yangzi" userId="S::u2176008@live.warwick.ac.uk::6c69757f-53d5-4c06-8846-03b9f13b5b84" providerId="AD" clId="Web-{22E8111A-B346-54C1-55E6-6279653159DF}" dt="2025-10-17T09:38:49.159" v="79" actId="20577"/>
          <ac:spMkLst>
            <pc:docMk/>
            <pc:sldMk cId="1929840510" sldId="422"/>
            <ac:spMk id="7" creationId="{66450382-B068-79E0-315B-170D5C469D9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C3AAAD-D13A-234F-87C1-10DA970FD942}" type="datetimeFigureOut">
              <a:rPr lang="en-US" smtClean="0"/>
              <a:t>10/17/2025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7D2DB-D2DC-7343-AD48-5AA4400ACEF6}" type="slidenum">
              <a:rPr lang="en-US" smtClean="0"/>
              <a:t>‹#›</a:t>
            </a:fld>
            <a:endParaRPr lang="en-US"/>
          </a:p>
        </p:txBody>
      </p:sp>
    </p:spTree>
    <p:extLst>
      <p:ext uri="{BB962C8B-B14F-4D97-AF65-F5344CB8AC3E}">
        <p14:creationId xmlns:p14="http://schemas.microsoft.com/office/powerpoint/2010/main" val="2467409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 we need a new photograph?</a:t>
            </a:r>
          </a:p>
        </p:txBody>
      </p:sp>
      <p:sp>
        <p:nvSpPr>
          <p:cNvPr id="4" name="Slide Number Placeholder 3"/>
          <p:cNvSpPr>
            <a:spLocks noGrp="1"/>
          </p:cNvSpPr>
          <p:nvPr>
            <p:ph type="sldNum" sz="quarter" idx="5"/>
          </p:nvPr>
        </p:nvSpPr>
        <p:spPr/>
        <p:txBody>
          <a:bodyPr/>
          <a:lstStyle/>
          <a:p>
            <a:fld id="{1AF7D2DB-D2DC-7343-AD48-5AA4400ACEF6}" type="slidenum">
              <a:rPr lang="en-US" smtClean="0"/>
              <a:t>6</a:t>
            </a:fld>
            <a:endParaRPr lang="en-US"/>
          </a:p>
        </p:txBody>
      </p:sp>
    </p:spTree>
    <p:extLst>
      <p:ext uri="{BB962C8B-B14F-4D97-AF65-F5344CB8AC3E}">
        <p14:creationId xmlns:p14="http://schemas.microsoft.com/office/powerpoint/2010/main" val="3916462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9</a:t>
            </a:fld>
            <a:endParaRPr lang="en-GB"/>
          </a:p>
        </p:txBody>
      </p:sp>
    </p:spTree>
    <p:extLst>
      <p:ext uri="{BB962C8B-B14F-4D97-AF65-F5344CB8AC3E}">
        <p14:creationId xmlns:p14="http://schemas.microsoft.com/office/powerpoint/2010/main" val="2445458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10</a:t>
            </a:fld>
            <a:endParaRPr lang="en-GB"/>
          </a:p>
        </p:txBody>
      </p:sp>
    </p:spTree>
    <p:extLst>
      <p:ext uri="{BB962C8B-B14F-4D97-AF65-F5344CB8AC3E}">
        <p14:creationId xmlns:p14="http://schemas.microsoft.com/office/powerpoint/2010/main" val="2184341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11</a:t>
            </a:fld>
            <a:endParaRPr lang="en-GB"/>
          </a:p>
        </p:txBody>
      </p:sp>
    </p:spTree>
    <p:extLst>
      <p:ext uri="{BB962C8B-B14F-4D97-AF65-F5344CB8AC3E}">
        <p14:creationId xmlns:p14="http://schemas.microsoft.com/office/powerpoint/2010/main" val="2844895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12</a:t>
            </a:fld>
            <a:endParaRPr lang="en-GB"/>
          </a:p>
        </p:txBody>
      </p:sp>
    </p:spTree>
    <p:extLst>
      <p:ext uri="{BB962C8B-B14F-4D97-AF65-F5344CB8AC3E}">
        <p14:creationId xmlns:p14="http://schemas.microsoft.com/office/powerpoint/2010/main" val="4036442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E2E9AB-CF18-4ADF-8CB5-5F1998013EBC}" type="slidenum">
              <a:rPr lang="en-GB" smtClean="0"/>
              <a:pPr/>
              <a:t>15</a:t>
            </a:fld>
            <a:endParaRPr lang="en-GB"/>
          </a:p>
        </p:txBody>
      </p:sp>
    </p:spTree>
    <p:extLst>
      <p:ext uri="{BB962C8B-B14F-4D97-AF65-F5344CB8AC3E}">
        <p14:creationId xmlns:p14="http://schemas.microsoft.com/office/powerpoint/2010/main" val="512824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New examples</a:t>
            </a:r>
          </a:p>
        </p:txBody>
      </p:sp>
      <p:sp>
        <p:nvSpPr>
          <p:cNvPr id="4" name="Slide Number Placeholder 3"/>
          <p:cNvSpPr>
            <a:spLocks noGrp="1"/>
          </p:cNvSpPr>
          <p:nvPr>
            <p:ph type="sldNum" sz="quarter" idx="10"/>
          </p:nvPr>
        </p:nvSpPr>
        <p:spPr/>
        <p:txBody>
          <a:bodyPr/>
          <a:lstStyle/>
          <a:p>
            <a:fld id="{64E2E9AB-CF18-4ADF-8CB5-5F1998013EBC}" type="slidenum">
              <a:rPr lang="en-GB" smtClean="0"/>
              <a:pPr/>
              <a:t>17</a:t>
            </a:fld>
            <a:endParaRPr lang="en-GB"/>
          </a:p>
        </p:txBody>
      </p:sp>
    </p:spTree>
    <p:extLst>
      <p:ext uri="{BB962C8B-B14F-4D97-AF65-F5344CB8AC3E}">
        <p14:creationId xmlns:p14="http://schemas.microsoft.com/office/powerpoint/2010/main" val="2025619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New examples</a:t>
            </a:r>
          </a:p>
        </p:txBody>
      </p:sp>
      <p:sp>
        <p:nvSpPr>
          <p:cNvPr id="4" name="Slide Number Placeholder 3"/>
          <p:cNvSpPr>
            <a:spLocks noGrp="1"/>
          </p:cNvSpPr>
          <p:nvPr>
            <p:ph type="sldNum" sz="quarter" idx="10"/>
          </p:nvPr>
        </p:nvSpPr>
        <p:spPr/>
        <p:txBody>
          <a:bodyPr/>
          <a:lstStyle/>
          <a:p>
            <a:fld id="{64E2E9AB-CF18-4ADF-8CB5-5F1998013EBC}" type="slidenum">
              <a:rPr lang="en-GB" smtClean="0"/>
              <a:pPr/>
              <a:t>18</a:t>
            </a:fld>
            <a:endParaRPr lang="en-GB"/>
          </a:p>
        </p:txBody>
      </p:sp>
    </p:spTree>
    <p:extLst>
      <p:ext uri="{BB962C8B-B14F-4D97-AF65-F5344CB8AC3E}">
        <p14:creationId xmlns:p14="http://schemas.microsoft.com/office/powerpoint/2010/main" val="3919091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EF88E-8B4D-6B9A-AE50-90DDF46F948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044EC1F-F383-D66C-0DB8-C2007714E8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5D5E048-A97B-D5A2-6F92-66E93CD4DFEC}"/>
              </a:ext>
            </a:extLst>
          </p:cNvPr>
          <p:cNvSpPr>
            <a:spLocks noGrp="1"/>
          </p:cNvSpPr>
          <p:nvPr>
            <p:ph type="dt" sz="half" idx="10"/>
          </p:nvPr>
        </p:nvSpPr>
        <p:spPr/>
        <p:txBody>
          <a:bodyPr/>
          <a:lstStyle/>
          <a:p>
            <a:fld id="{655A5808-3B61-48CC-92EF-85AC2E0DFA56}" type="datetime2">
              <a:rPr lang="en-US" smtClean="0"/>
              <a:t>Friday, October 17, 2025</a:t>
            </a:fld>
            <a:endParaRPr lang="en-US"/>
          </a:p>
        </p:txBody>
      </p:sp>
      <p:sp>
        <p:nvSpPr>
          <p:cNvPr id="5" name="Footer Placeholder 4">
            <a:extLst>
              <a:ext uri="{FF2B5EF4-FFF2-40B4-BE49-F238E27FC236}">
                <a16:creationId xmlns:a16="http://schemas.microsoft.com/office/drawing/2014/main" id="{11600914-D59B-6337-A089-11DF419B11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C7DE0E-3851-11D5-E963-B18F6103428F}"/>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4122610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BFA66-A846-B272-746D-508546D6555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1134477-319C-52D8-67AA-04B7227AB75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A0CDA13-6354-2B2E-5519-9728ED5BE61B}"/>
              </a:ext>
            </a:extLst>
          </p:cNvPr>
          <p:cNvSpPr>
            <a:spLocks noGrp="1"/>
          </p:cNvSpPr>
          <p:nvPr>
            <p:ph type="dt" sz="half" idx="10"/>
          </p:nvPr>
        </p:nvSpPr>
        <p:spPr/>
        <p:txBody>
          <a:bodyPr/>
          <a:lstStyle/>
          <a:p>
            <a:fld id="{735E98AF-4574-4509-BF7A-519ACD5BF826}" type="datetime2">
              <a:rPr lang="en-US" smtClean="0"/>
              <a:t>Friday, October 17, 2025</a:t>
            </a:fld>
            <a:endParaRPr lang="en-US"/>
          </a:p>
        </p:txBody>
      </p:sp>
      <p:sp>
        <p:nvSpPr>
          <p:cNvPr id="5" name="Footer Placeholder 4">
            <a:extLst>
              <a:ext uri="{FF2B5EF4-FFF2-40B4-BE49-F238E27FC236}">
                <a16:creationId xmlns:a16="http://schemas.microsoft.com/office/drawing/2014/main" id="{06A1550F-2E1C-38DF-102D-52FB01D220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43D06-0035-EA9D-0103-CEF9C88DB6D5}"/>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91953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E6F832-0899-3DC2-6CD1-427FA843F73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8937C9-C5A4-5212-9F03-DD0D6E9F62B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C65A708-23E8-CDB1-F068-5DFA97224134}"/>
              </a:ext>
            </a:extLst>
          </p:cNvPr>
          <p:cNvSpPr>
            <a:spLocks noGrp="1"/>
          </p:cNvSpPr>
          <p:nvPr>
            <p:ph type="dt" sz="half" idx="10"/>
          </p:nvPr>
        </p:nvSpPr>
        <p:spPr/>
        <p:txBody>
          <a:bodyPr/>
          <a:lstStyle/>
          <a:p>
            <a:fld id="{93DD97D4-9636-490F-85D0-E926C2B6F3B1}" type="datetime2">
              <a:rPr lang="en-US" smtClean="0"/>
              <a:t>Friday, October 17, 2025</a:t>
            </a:fld>
            <a:endParaRPr lang="en-US"/>
          </a:p>
        </p:txBody>
      </p:sp>
      <p:sp>
        <p:nvSpPr>
          <p:cNvPr id="5" name="Footer Placeholder 4">
            <a:extLst>
              <a:ext uri="{FF2B5EF4-FFF2-40B4-BE49-F238E27FC236}">
                <a16:creationId xmlns:a16="http://schemas.microsoft.com/office/drawing/2014/main" id="{1C261086-4BEE-8E10-A981-08879BDA75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E2AB1E-D560-BD6F-9BAD-DE41EE718641}"/>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343558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25597-DCB8-FC13-E7C0-A58872EC05A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25A34DC-CFFC-B786-52FB-EDB04DF1C99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6EB3E81-131B-E391-E54D-BCD21332A386}"/>
              </a:ext>
            </a:extLst>
          </p:cNvPr>
          <p:cNvSpPr>
            <a:spLocks noGrp="1"/>
          </p:cNvSpPr>
          <p:nvPr>
            <p:ph type="dt" sz="half" idx="10"/>
          </p:nvPr>
        </p:nvSpPr>
        <p:spPr/>
        <p:txBody>
          <a:bodyPr/>
          <a:lstStyle/>
          <a:p>
            <a:fld id="{2F3AF3C6-0FD4-4939-991C-00DDE5C56815}" type="datetime2">
              <a:rPr lang="en-US" smtClean="0"/>
              <a:t>Friday, October 17, 2025</a:t>
            </a:fld>
            <a:endParaRPr lang="en-US"/>
          </a:p>
        </p:txBody>
      </p:sp>
      <p:sp>
        <p:nvSpPr>
          <p:cNvPr id="5" name="Footer Placeholder 4">
            <a:extLst>
              <a:ext uri="{FF2B5EF4-FFF2-40B4-BE49-F238E27FC236}">
                <a16:creationId xmlns:a16="http://schemas.microsoft.com/office/drawing/2014/main" id="{2DFE6AC2-A776-E75F-11EA-9474BBE7B6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A5A118-FC27-5607-DF3D-A100F5278779}"/>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528250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6E0B6-3ECB-2CBE-FA05-2BFF7B5FD9C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E2BC3E2-E214-7539-E9DE-9183BA55FF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5AC2D92-E642-D8A6-0578-0E0F2B2CC7D8}"/>
              </a:ext>
            </a:extLst>
          </p:cNvPr>
          <p:cNvSpPr>
            <a:spLocks noGrp="1"/>
          </p:cNvSpPr>
          <p:nvPr>
            <p:ph type="dt" sz="half" idx="10"/>
          </p:nvPr>
        </p:nvSpPr>
        <p:spPr/>
        <p:txBody>
          <a:bodyPr/>
          <a:lstStyle/>
          <a:p>
            <a:fld id="{86807482-8128-47C6-A8DD-6452B0291CFF}" type="datetime2">
              <a:rPr lang="en-US" smtClean="0"/>
              <a:t>Friday, October 17, 2025</a:t>
            </a:fld>
            <a:endParaRPr lang="en-US"/>
          </a:p>
        </p:txBody>
      </p:sp>
      <p:sp>
        <p:nvSpPr>
          <p:cNvPr id="5" name="Footer Placeholder 4">
            <a:extLst>
              <a:ext uri="{FF2B5EF4-FFF2-40B4-BE49-F238E27FC236}">
                <a16:creationId xmlns:a16="http://schemas.microsoft.com/office/drawing/2014/main" id="{54353B82-8755-E2B0-8E02-F3FFD950F9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652762-7EFE-50A1-EBF3-982C6EDBF0E5}"/>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870051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EA128-D5C9-429F-67AC-4B449175899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4EB7914-E36A-2B55-9EA6-EA9C451E5C5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E7A0E91-72E2-5098-7DA1-0091C164769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C6F3C13-78DC-9DD8-E234-FC5FD86BAD7A}"/>
              </a:ext>
            </a:extLst>
          </p:cNvPr>
          <p:cNvSpPr>
            <a:spLocks noGrp="1"/>
          </p:cNvSpPr>
          <p:nvPr>
            <p:ph type="dt" sz="half" idx="10"/>
          </p:nvPr>
        </p:nvSpPr>
        <p:spPr/>
        <p:txBody>
          <a:bodyPr/>
          <a:lstStyle/>
          <a:p>
            <a:fld id="{37903F25-275E-41DE-BE3B-EBF0DB49F9B1}" type="datetime2">
              <a:rPr lang="en-US" smtClean="0"/>
              <a:t>Friday, October 17, 2025</a:t>
            </a:fld>
            <a:endParaRPr lang="en-US"/>
          </a:p>
        </p:txBody>
      </p:sp>
      <p:sp>
        <p:nvSpPr>
          <p:cNvPr id="6" name="Footer Placeholder 5">
            <a:extLst>
              <a:ext uri="{FF2B5EF4-FFF2-40B4-BE49-F238E27FC236}">
                <a16:creationId xmlns:a16="http://schemas.microsoft.com/office/drawing/2014/main" id="{F892E869-5EA2-D234-9443-32F6073C5D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02A926-6F71-90A4-9F34-29FFDDCD536E}"/>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789111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EFC28-CA89-4488-2EFF-BD7F1048EFC1}"/>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4A62589-CAE4-AB10-AFB1-CE3471CA2B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8A62D1A-D0D9-A213-855A-48E7E4BE753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EEF393-E21C-6038-46F0-AD01F564A3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4022F75-58D5-57B4-B0D1-384B53CAFC1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B365172-27FE-FC3A-95F3-5EB6B1803CD2}"/>
              </a:ext>
            </a:extLst>
          </p:cNvPr>
          <p:cNvSpPr>
            <a:spLocks noGrp="1"/>
          </p:cNvSpPr>
          <p:nvPr>
            <p:ph type="dt" sz="half" idx="10"/>
          </p:nvPr>
        </p:nvSpPr>
        <p:spPr/>
        <p:txBody>
          <a:bodyPr/>
          <a:lstStyle/>
          <a:p>
            <a:fld id="{EE475572-4A44-4171-84AA-64D42C8050A6}" type="datetime2">
              <a:rPr lang="en-US" smtClean="0"/>
              <a:t>Friday, October 17, 2025</a:t>
            </a:fld>
            <a:endParaRPr lang="en-US"/>
          </a:p>
        </p:txBody>
      </p:sp>
      <p:sp>
        <p:nvSpPr>
          <p:cNvPr id="8" name="Footer Placeholder 7">
            <a:extLst>
              <a:ext uri="{FF2B5EF4-FFF2-40B4-BE49-F238E27FC236}">
                <a16:creationId xmlns:a16="http://schemas.microsoft.com/office/drawing/2014/main" id="{DDA0FA5F-7782-5699-68FE-6C4C20D7734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E94C1C8-4852-E7DF-A773-A61B4B700B0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396749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291E1-A894-A64E-E06F-1E10C1047AB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C1FB0FB-27F3-121F-D8F5-E3EE1613D7DF}"/>
              </a:ext>
            </a:extLst>
          </p:cNvPr>
          <p:cNvSpPr>
            <a:spLocks noGrp="1"/>
          </p:cNvSpPr>
          <p:nvPr>
            <p:ph type="dt" sz="half" idx="10"/>
          </p:nvPr>
        </p:nvSpPr>
        <p:spPr/>
        <p:txBody>
          <a:bodyPr/>
          <a:lstStyle/>
          <a:p>
            <a:fld id="{C4C1612E-528E-4FD5-9E9E-E15F1108F171}" type="datetime2">
              <a:rPr lang="en-US" smtClean="0"/>
              <a:t>Friday, October 17, 2025</a:t>
            </a:fld>
            <a:endParaRPr lang="en-US"/>
          </a:p>
        </p:txBody>
      </p:sp>
      <p:sp>
        <p:nvSpPr>
          <p:cNvPr id="4" name="Footer Placeholder 3">
            <a:extLst>
              <a:ext uri="{FF2B5EF4-FFF2-40B4-BE49-F238E27FC236}">
                <a16:creationId xmlns:a16="http://schemas.microsoft.com/office/drawing/2014/main" id="{CB3E7238-918F-1C87-EB88-166336D8BC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606277-E844-601B-410E-8ED293A65E64}"/>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605108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F6A826-226C-B525-FEFB-FE273674CC35}"/>
              </a:ext>
            </a:extLst>
          </p:cNvPr>
          <p:cNvSpPr>
            <a:spLocks noGrp="1"/>
          </p:cNvSpPr>
          <p:nvPr>
            <p:ph type="dt" sz="half" idx="10"/>
          </p:nvPr>
        </p:nvSpPr>
        <p:spPr/>
        <p:txBody>
          <a:bodyPr/>
          <a:lstStyle/>
          <a:p>
            <a:fld id="{D4F6D862-A06D-436F-A92E-EBAAD50B6E50}" type="datetime2">
              <a:rPr lang="en-US" smtClean="0"/>
              <a:t>Friday, October 17, 2025</a:t>
            </a:fld>
            <a:endParaRPr lang="en-US"/>
          </a:p>
        </p:txBody>
      </p:sp>
      <p:sp>
        <p:nvSpPr>
          <p:cNvPr id="3" name="Footer Placeholder 2">
            <a:extLst>
              <a:ext uri="{FF2B5EF4-FFF2-40B4-BE49-F238E27FC236}">
                <a16:creationId xmlns:a16="http://schemas.microsoft.com/office/drawing/2014/main" id="{1564DD77-B490-5C8A-8F8C-58E0131105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B36FC9-678C-9D6A-15F1-FBAC3AC6D856}"/>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86408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11219-638E-DC64-8EBB-17695496CCE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A08E18C-3FE5-1A4A-86CC-CA50480003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64534D1-8098-63C4-6F6C-C3893AA977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1258D6E-1637-8252-F281-B20ECA5901B3}"/>
              </a:ext>
            </a:extLst>
          </p:cNvPr>
          <p:cNvSpPr>
            <a:spLocks noGrp="1"/>
          </p:cNvSpPr>
          <p:nvPr>
            <p:ph type="dt" sz="half" idx="10"/>
          </p:nvPr>
        </p:nvSpPr>
        <p:spPr/>
        <p:txBody>
          <a:bodyPr/>
          <a:lstStyle/>
          <a:p>
            <a:fld id="{B73E0B7D-2260-4809-8F0A-9E5F3E24F169}" type="datetime2">
              <a:rPr lang="en-US" smtClean="0"/>
              <a:t>Friday, October 17, 2025</a:t>
            </a:fld>
            <a:endParaRPr lang="en-US"/>
          </a:p>
        </p:txBody>
      </p:sp>
      <p:sp>
        <p:nvSpPr>
          <p:cNvPr id="6" name="Footer Placeholder 5">
            <a:extLst>
              <a:ext uri="{FF2B5EF4-FFF2-40B4-BE49-F238E27FC236}">
                <a16:creationId xmlns:a16="http://schemas.microsoft.com/office/drawing/2014/main" id="{F0F965B2-4069-3D6D-C9A5-78769B87D9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5C7018-CCF0-2FAE-16F5-AE667363D507}"/>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4129160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85D27-AE72-E6D2-3F8B-12B4521D6CD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DCC9F5F-C547-CC1B-3A38-3034E26365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8C86727-93AF-92A1-7B0F-7D25712312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717A79A-4097-7938-E789-D25B288AA77B}"/>
              </a:ext>
            </a:extLst>
          </p:cNvPr>
          <p:cNvSpPr>
            <a:spLocks noGrp="1"/>
          </p:cNvSpPr>
          <p:nvPr>
            <p:ph type="dt" sz="half" idx="10"/>
          </p:nvPr>
        </p:nvSpPr>
        <p:spPr/>
        <p:txBody>
          <a:bodyPr/>
          <a:lstStyle/>
          <a:p>
            <a:fld id="{3C8E4735-C637-46A3-94EB-AB3AC4188D2F}" type="datetime2">
              <a:rPr lang="en-US" smtClean="0"/>
              <a:t>Friday, October 17, 2025</a:t>
            </a:fld>
            <a:endParaRPr lang="en-US"/>
          </a:p>
        </p:txBody>
      </p:sp>
      <p:sp>
        <p:nvSpPr>
          <p:cNvPr id="6" name="Footer Placeholder 5">
            <a:extLst>
              <a:ext uri="{FF2B5EF4-FFF2-40B4-BE49-F238E27FC236}">
                <a16:creationId xmlns:a16="http://schemas.microsoft.com/office/drawing/2014/main" id="{AD6CB727-723C-4A78-4430-9F9F6479A7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DF3BCA-61E9-1A43-8F74-6AC0B034AF99}"/>
              </a:ext>
            </a:extLst>
          </p:cNvPr>
          <p:cNvSpPr>
            <a:spLocks noGrp="1"/>
          </p:cNvSpPr>
          <p:nvPr>
            <p:ph type="sldNum" sz="quarter" idx="12"/>
          </p:nvPr>
        </p:nvSpPr>
        <p:spPr/>
        <p:txBody>
          <a:bodyPr/>
          <a:lstStyle/>
          <a:p>
            <a:fld id="{C01389E6-C847-4AD0-B56D-D205B2EAB1EE}" type="slidenum">
              <a:rPr lang="en-US" smtClean="0"/>
              <a:t>‹#›</a:t>
            </a:fld>
            <a:endParaRPr lang="en-US"/>
          </a:p>
        </p:txBody>
      </p:sp>
    </p:spTree>
    <p:extLst>
      <p:ext uri="{BB962C8B-B14F-4D97-AF65-F5344CB8AC3E}">
        <p14:creationId xmlns:p14="http://schemas.microsoft.com/office/powerpoint/2010/main" val="2157547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B60D89-EFF4-BBD9-F07C-80415C542F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A7A7CB5-D437-06D9-4F30-CAB45875A8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DAC984F-D62A-006E-1F79-0BC54CE5C0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0C963C-C1DB-4AFD-9DDC-0691666BF49B}" type="datetime2">
              <a:rPr lang="en-US" smtClean="0"/>
              <a:pPr/>
              <a:t>Friday, October 17, 2025</a:t>
            </a:fld>
            <a:endParaRPr lang="en-US" cap="all"/>
          </a:p>
        </p:txBody>
      </p:sp>
      <p:sp>
        <p:nvSpPr>
          <p:cNvPr id="5" name="Footer Placeholder 4">
            <a:extLst>
              <a:ext uri="{FF2B5EF4-FFF2-40B4-BE49-F238E27FC236}">
                <a16:creationId xmlns:a16="http://schemas.microsoft.com/office/drawing/2014/main" id="{43C9688A-B02F-3D10-C274-214C361A6C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endParaRPr lang="en-US"/>
          </a:p>
        </p:txBody>
      </p:sp>
      <p:sp>
        <p:nvSpPr>
          <p:cNvPr id="6" name="Slide Number Placeholder 5">
            <a:extLst>
              <a:ext uri="{FF2B5EF4-FFF2-40B4-BE49-F238E27FC236}">
                <a16:creationId xmlns:a16="http://schemas.microsoft.com/office/drawing/2014/main" id="{C6AF2B2A-5805-ADE4-91FA-98C93BB132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389E6-C847-4AD0-B56D-D205B2EAB1EE}" type="slidenum">
              <a:rPr lang="en-US" smtClean="0"/>
              <a:pPr/>
              <a:t>‹#›</a:t>
            </a:fld>
            <a:endParaRPr lang="en-US" sz="800"/>
          </a:p>
        </p:txBody>
      </p:sp>
    </p:spTree>
    <p:extLst>
      <p:ext uri="{BB962C8B-B14F-4D97-AF65-F5344CB8AC3E}">
        <p14:creationId xmlns:p14="http://schemas.microsoft.com/office/powerpoint/2010/main" val="197627623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9.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9.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rsvp.ac.uk/"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C4BC641-5100-DB43-B836-928FECB2B1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71" y="777443"/>
            <a:ext cx="11280576" cy="2750607"/>
          </a:xfrm>
          <a:prstGeom prst="rect">
            <a:avLst/>
          </a:prstGeom>
        </p:spPr>
      </p:pic>
      <p:pic>
        <p:nvPicPr>
          <p:cNvPr id="2" name="Picture 2" descr="A close up of a logo&#10;&#10;Description automatically generated">
            <a:extLst>
              <a:ext uri="{FF2B5EF4-FFF2-40B4-BE49-F238E27FC236}">
                <a16:creationId xmlns:a16="http://schemas.microsoft.com/office/drawing/2014/main" id="{9D6AA33A-21D4-4000-A272-B2961BF842F6}"/>
              </a:ext>
            </a:extLst>
          </p:cNvPr>
          <p:cNvPicPr>
            <a:picLocks noChangeAspect="1"/>
          </p:cNvPicPr>
          <p:nvPr/>
        </p:nvPicPr>
        <p:blipFill>
          <a:blip r:embed="rId3"/>
          <a:stretch>
            <a:fillRect/>
          </a:stretch>
        </p:blipFill>
        <p:spPr>
          <a:xfrm>
            <a:off x="6657281" y="5210954"/>
            <a:ext cx="4418811" cy="1137151"/>
          </a:xfrm>
          <a:prstGeom prst="rect">
            <a:avLst/>
          </a:prstGeom>
        </p:spPr>
      </p:pic>
    </p:spTree>
    <p:extLst>
      <p:ext uri="{BB962C8B-B14F-4D97-AF65-F5344CB8AC3E}">
        <p14:creationId xmlns:p14="http://schemas.microsoft.com/office/powerpoint/2010/main" val="1890945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001" y="2468893"/>
            <a:ext cx="5489569" cy="4347107"/>
          </a:xfrm>
        </p:spPr>
        <p:txBody>
          <a:bodyPr>
            <a:noAutofit/>
          </a:bodyPr>
          <a:lstStyle/>
          <a:p>
            <a:pPr marL="0" indent="0">
              <a:buNone/>
            </a:pPr>
            <a:endParaRPr lang="en-GB" sz="1867" b="1">
              <a:latin typeface="Verdana"/>
              <a:cs typeface="Verdana"/>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6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6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6096001" y="1536000"/>
            <a:ext cx="5952660" cy="528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600" b="1">
              <a:solidFill>
                <a:schemeClr val="bg1"/>
              </a:solidFill>
              <a:latin typeface="Verdana"/>
              <a:cs typeface="Verdana"/>
            </a:endParaRPr>
          </a:p>
          <a:p>
            <a:pPr marL="0" indent="0">
              <a:lnSpc>
                <a:spcPct val="100000"/>
              </a:lnSpc>
              <a:buNone/>
            </a:pPr>
            <a:endParaRPr lang="en-GB" sz="16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1"/>
            <a:ext cx="12192000" cy="15218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9781" y="330784"/>
            <a:ext cx="4133928" cy="1008000"/>
          </a:xfrm>
          <a:prstGeom prst="rect">
            <a:avLst/>
          </a:prstGeom>
          <a:solidFill>
            <a:srgbClr val="FF9C9B">
              <a:alpha val="2000"/>
            </a:srgbClr>
          </a:solidFill>
          <a:ln>
            <a:noFill/>
          </a:ln>
        </p:spPr>
      </p:pic>
      <p:sp>
        <p:nvSpPr>
          <p:cNvPr id="7" name="Rectangle 6"/>
          <p:cNvSpPr/>
          <p:nvPr/>
        </p:nvSpPr>
        <p:spPr>
          <a:xfrm>
            <a:off x="6208971" y="1862236"/>
            <a:ext cx="5647668" cy="2020810"/>
          </a:xfrm>
          <a:prstGeom prst="rect">
            <a:avLst/>
          </a:prstGeom>
        </p:spPr>
        <p:txBody>
          <a:bodyPr wrap="square">
            <a:spAutoFit/>
          </a:bodyPr>
          <a:lstStyle/>
          <a:p>
            <a:endParaRPr lang="en-GB" sz="2133">
              <a:solidFill>
                <a:srgbClr val="212121"/>
              </a:solidFill>
              <a:latin typeface="Calibri" panose="020F0502020204030204" pitchFamily="34" charset="0"/>
              <a:ea typeface="Calibri" panose="020F0502020204030204" pitchFamily="34" charset="0"/>
            </a:endParaRPr>
          </a:p>
          <a:p>
            <a:pPr algn="ctr"/>
            <a:endParaRPr lang="en-GB" sz="2133">
              <a:solidFill>
                <a:schemeClr val="bg1"/>
              </a:solidFill>
              <a:latin typeface="Calibri" panose="020F0502020204030204" pitchFamily="34" charset="0"/>
            </a:endParaRPr>
          </a:p>
          <a:p>
            <a:endParaRPr lang="en-GB" sz="2133"/>
          </a:p>
          <a:p>
            <a:endParaRPr lang="en-GB" sz="2133" b="1">
              <a:solidFill>
                <a:schemeClr val="bg1"/>
              </a:solidFill>
            </a:endParaRPr>
          </a:p>
          <a:p>
            <a:endParaRPr lang="en-GB" sz="2133">
              <a:solidFill>
                <a:schemeClr val="bg1"/>
              </a:solidFill>
            </a:endParaRPr>
          </a:p>
          <a:p>
            <a:r>
              <a:rPr lang="en-GB" sz="1867">
                <a:solidFill>
                  <a:schemeClr val="bg1"/>
                </a:solidFill>
                <a:latin typeface="Verdana"/>
                <a:cs typeface="Verdana"/>
              </a:rPr>
              <a:t>     </a:t>
            </a:r>
            <a:endParaRPr lang="en-GB" sz="2133">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741094" y="1467790"/>
            <a:ext cx="7438829" cy="872098"/>
          </a:xfrm>
          <a:prstGeom prst="rect">
            <a:avLst/>
          </a:prstGeom>
          <a:noFill/>
        </p:spPr>
        <p:txBody>
          <a:bodyPr wrap="square" rtlCol="0">
            <a:spAutoFit/>
          </a:bodyPr>
          <a:lstStyle/>
          <a:p>
            <a:r>
              <a:rPr lang="en-GB" sz="2667">
                <a:solidFill>
                  <a:srgbClr val="C00000"/>
                </a:solidFill>
              </a:rPr>
              <a:t>The front page looks like </a:t>
            </a:r>
            <a:r>
              <a:rPr lang="en-GB" sz="2667" err="1">
                <a:solidFill>
                  <a:srgbClr val="C00000"/>
                </a:solidFill>
              </a:rPr>
              <a:t>this:</a:t>
            </a:r>
            <a:r>
              <a:rPr lang="en-GB" sz="2667" err="1">
                <a:solidFill>
                  <a:schemeClr val="bg1"/>
                </a:solidFill>
              </a:rPr>
              <a:t>Platform</a:t>
            </a:r>
            <a:r>
              <a:rPr lang="en-GB" sz="2667">
                <a:solidFill>
                  <a:schemeClr val="bg1"/>
                </a:solidFill>
              </a:rPr>
              <a:t>?</a:t>
            </a:r>
          </a:p>
          <a:p>
            <a:endParaRPr lang="en-GB" sz="2400"/>
          </a:p>
        </p:txBody>
      </p:sp>
      <p:pic>
        <p:nvPicPr>
          <p:cNvPr id="4" name="Picture 3">
            <a:extLst>
              <a:ext uri="{FF2B5EF4-FFF2-40B4-BE49-F238E27FC236}">
                <a16:creationId xmlns:a16="http://schemas.microsoft.com/office/drawing/2014/main" id="{B69DD79A-30F1-CC50-5232-6DB4D4C5E8B0}"/>
              </a:ext>
            </a:extLst>
          </p:cNvPr>
          <p:cNvPicPr>
            <a:picLocks noChangeAspect="1"/>
          </p:cNvPicPr>
          <p:nvPr/>
        </p:nvPicPr>
        <p:blipFill>
          <a:blip r:embed="rId4"/>
          <a:stretch>
            <a:fillRect/>
          </a:stretch>
        </p:blipFill>
        <p:spPr>
          <a:xfrm>
            <a:off x="6886851" y="-19078"/>
            <a:ext cx="5066215" cy="1304657"/>
          </a:xfrm>
          <a:prstGeom prst="rect">
            <a:avLst/>
          </a:prstGeom>
        </p:spPr>
      </p:pic>
      <p:pic>
        <p:nvPicPr>
          <p:cNvPr id="12" name="Graphic 14">
            <a:extLst>
              <a:ext uri="{FF2B5EF4-FFF2-40B4-BE49-F238E27FC236}">
                <a16:creationId xmlns:a16="http://schemas.microsoft.com/office/drawing/2014/main" id="{865EABAE-B1B6-DEF0-3E91-053BD39C6FC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6824" y="2265657"/>
            <a:ext cx="7673785" cy="3967226"/>
          </a:xfrm>
          <a:prstGeom prst="rect">
            <a:avLst/>
          </a:prstGeom>
        </p:spPr>
      </p:pic>
      <p:sp>
        <p:nvSpPr>
          <p:cNvPr id="14" name="Oval 13">
            <a:extLst>
              <a:ext uri="{FF2B5EF4-FFF2-40B4-BE49-F238E27FC236}">
                <a16:creationId xmlns:a16="http://schemas.microsoft.com/office/drawing/2014/main" id="{5A87F8E8-1840-264E-9F08-6D02F4CCACBF}"/>
              </a:ext>
            </a:extLst>
          </p:cNvPr>
          <p:cNvSpPr/>
          <p:nvPr/>
        </p:nvSpPr>
        <p:spPr>
          <a:xfrm>
            <a:off x="802343" y="2163760"/>
            <a:ext cx="692023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84948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001" y="2468893"/>
            <a:ext cx="5489569" cy="4347107"/>
          </a:xfrm>
        </p:spPr>
        <p:txBody>
          <a:bodyPr>
            <a:noAutofit/>
          </a:bodyPr>
          <a:lstStyle/>
          <a:p>
            <a:pPr marL="0" indent="0">
              <a:buNone/>
            </a:pPr>
            <a:endParaRPr lang="en-GB" sz="1867" b="1">
              <a:latin typeface="Verdana"/>
              <a:cs typeface="Verdana"/>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6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6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6096001" y="1536000"/>
            <a:ext cx="5952660" cy="528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600" b="1">
              <a:solidFill>
                <a:schemeClr val="bg1"/>
              </a:solidFill>
              <a:latin typeface="Verdana"/>
              <a:cs typeface="Verdana"/>
            </a:endParaRPr>
          </a:p>
          <a:p>
            <a:pPr marL="0" indent="0">
              <a:lnSpc>
                <a:spcPct val="100000"/>
              </a:lnSpc>
              <a:buNone/>
            </a:pPr>
            <a:endParaRPr lang="en-GB" sz="16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1"/>
            <a:ext cx="12192000" cy="15218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9781" y="330784"/>
            <a:ext cx="4133928" cy="1008000"/>
          </a:xfrm>
          <a:prstGeom prst="rect">
            <a:avLst/>
          </a:prstGeom>
          <a:solidFill>
            <a:srgbClr val="FF9C9B">
              <a:alpha val="2000"/>
            </a:srgbClr>
          </a:solidFill>
          <a:ln>
            <a:noFill/>
          </a:ln>
        </p:spPr>
      </p:pic>
      <p:sp>
        <p:nvSpPr>
          <p:cNvPr id="10" name="TextBox 9">
            <a:extLst>
              <a:ext uri="{FF2B5EF4-FFF2-40B4-BE49-F238E27FC236}">
                <a16:creationId xmlns:a16="http://schemas.microsoft.com/office/drawing/2014/main" id="{0B8827A4-3C3A-48F2-9FE5-68E19C791C92}"/>
              </a:ext>
            </a:extLst>
          </p:cNvPr>
          <p:cNvSpPr txBox="1"/>
          <p:nvPr/>
        </p:nvSpPr>
        <p:spPr>
          <a:xfrm>
            <a:off x="1081753" y="1456029"/>
            <a:ext cx="8550453" cy="511730"/>
          </a:xfrm>
          <a:prstGeom prst="rect">
            <a:avLst/>
          </a:prstGeom>
          <a:noFill/>
        </p:spPr>
        <p:txBody>
          <a:bodyPr wrap="square" rtlCol="0">
            <a:spAutoFit/>
          </a:bodyPr>
          <a:lstStyle/>
          <a:p>
            <a:r>
              <a:rPr lang="en-GB" sz="2667">
                <a:solidFill>
                  <a:srgbClr val="C00000"/>
                </a:solidFill>
              </a:rPr>
              <a:t>The supervision space provides access to these documents:</a:t>
            </a:r>
            <a:endParaRPr lang="en-GB" sz="2667">
              <a:solidFill>
                <a:schemeClr val="bg1"/>
              </a:solidFill>
            </a:endParaRPr>
          </a:p>
        </p:txBody>
      </p:sp>
      <p:sp>
        <p:nvSpPr>
          <p:cNvPr id="11" name="Rectangle 10">
            <a:extLst>
              <a:ext uri="{FF2B5EF4-FFF2-40B4-BE49-F238E27FC236}">
                <a16:creationId xmlns:a16="http://schemas.microsoft.com/office/drawing/2014/main" id="{0A5A0698-B617-564B-884A-2430E5F328F5}"/>
              </a:ext>
            </a:extLst>
          </p:cNvPr>
          <p:cNvSpPr/>
          <p:nvPr/>
        </p:nvSpPr>
        <p:spPr>
          <a:xfrm>
            <a:off x="767919" y="1747607"/>
            <a:ext cx="10295399" cy="1649426"/>
          </a:xfrm>
          <a:prstGeom prst="rect">
            <a:avLst/>
          </a:prstGeom>
        </p:spPr>
        <p:txBody>
          <a:bodyPr wrap="square" lIns="91440" tIns="45720" rIns="91440" bIns="45720" anchor="t">
            <a:spAutoFit/>
          </a:bodyPr>
          <a:lstStyle/>
          <a:p>
            <a:pPr lvl="1"/>
            <a:r>
              <a:rPr lang="en-GB" sz="800">
                <a:solidFill>
                  <a:schemeClr val="bg1"/>
                </a:solidFill>
                <a:latin typeface="Calibri"/>
                <a:cs typeface="Calibri"/>
              </a:rPr>
              <a:t> homepage</a:t>
            </a:r>
          </a:p>
          <a:p>
            <a:pPr marL="989965" lvl="1" indent="-380365">
              <a:buFont typeface="Arial" panose="020B0604020202020204" pitchFamily="34" charset="0"/>
              <a:buChar char="•"/>
            </a:pPr>
            <a:r>
              <a:rPr lang="en-GB" sz="1867">
                <a:solidFill>
                  <a:srgbClr val="C00000"/>
                </a:solidFill>
                <a:latin typeface="Calibri" panose="020F0502020204030204" pitchFamily="34" charset="0"/>
              </a:rPr>
              <a:t>Recent supervisions </a:t>
            </a:r>
            <a:endParaRPr lang="en-GB" sz="1867">
              <a:solidFill>
                <a:srgbClr val="C00000"/>
              </a:solidFill>
              <a:latin typeface="Calibri" panose="020F0502020204030204" pitchFamily="34" charset="0"/>
              <a:cs typeface="Calibri" panose="020F0502020204030204" pitchFamily="34" charset="0"/>
            </a:endParaRPr>
          </a:p>
          <a:p>
            <a:pPr marL="989965" lvl="1" indent="-380365">
              <a:buFont typeface="Arial" panose="020B0604020202020204" pitchFamily="34" charset="0"/>
              <a:buChar char="•"/>
            </a:pPr>
            <a:r>
              <a:rPr lang="en-GB" sz="1867">
                <a:solidFill>
                  <a:srgbClr val="C00000"/>
                </a:solidFill>
                <a:latin typeface="Calibri" panose="020F0502020204030204" pitchFamily="34" charset="0"/>
              </a:rPr>
              <a:t>Mid-year review </a:t>
            </a:r>
            <a:endParaRPr lang="en-GB" sz="1867">
              <a:solidFill>
                <a:srgbClr val="C00000"/>
              </a:solidFill>
              <a:latin typeface="Calibri" panose="020F0502020204030204" pitchFamily="34" charset="0"/>
              <a:cs typeface="Calibri" panose="020F0502020204030204" pitchFamily="34" charset="0"/>
            </a:endParaRPr>
          </a:p>
          <a:p>
            <a:pPr marL="989965" lvl="1" indent="-380365">
              <a:buFont typeface="Arial" panose="020B0604020202020204" pitchFamily="34" charset="0"/>
              <a:buChar char="•"/>
            </a:pPr>
            <a:r>
              <a:rPr lang="en-GB" sz="1867">
                <a:solidFill>
                  <a:srgbClr val="C00000"/>
                </a:solidFill>
                <a:latin typeface="Calibri" panose="020F0502020204030204" pitchFamily="34" charset="0"/>
              </a:rPr>
              <a:t>End-of-year report</a:t>
            </a:r>
            <a:endParaRPr lang="en-GB" sz="1867">
              <a:solidFill>
                <a:srgbClr val="C00000"/>
              </a:solidFill>
              <a:latin typeface="Calibri" panose="020F0502020204030204" pitchFamily="34" charset="0"/>
              <a:cs typeface="Calibri" panose="020F0502020204030204" pitchFamily="34" charset="0"/>
            </a:endParaRPr>
          </a:p>
          <a:p>
            <a:pPr marL="989965" lvl="1" indent="-380365">
              <a:buFont typeface="Arial" panose="020B0604020202020204" pitchFamily="34" charset="0"/>
              <a:buChar char="•"/>
            </a:pPr>
            <a:r>
              <a:rPr lang="en-GB" sz="1867">
                <a:solidFill>
                  <a:srgbClr val="C00000"/>
                </a:solidFill>
                <a:latin typeface="Calibri" panose="020F0502020204030204" pitchFamily="34" charset="0"/>
              </a:rPr>
              <a:t>Quick access to news and events, CDF listing and partner pages</a:t>
            </a:r>
            <a:endParaRPr lang="en-GB" sz="1867">
              <a:solidFill>
                <a:srgbClr val="C00000"/>
              </a:solidFill>
              <a:latin typeface="Calibri" panose="020F0502020204030204" pitchFamily="34" charset="0"/>
              <a:cs typeface="Calibri" panose="020F0502020204030204" pitchFamily="34" charset="0"/>
            </a:endParaRPr>
          </a:p>
          <a:p>
            <a:pPr marL="989965" lvl="1" indent="-380365">
              <a:buFont typeface="Arial" panose="020B0604020202020204" pitchFamily="34" charset="0"/>
              <a:buChar char="•"/>
            </a:pPr>
            <a:r>
              <a:rPr lang="en-GB" sz="1850">
                <a:solidFill>
                  <a:srgbClr val="C00000"/>
                </a:solidFill>
                <a:latin typeface="Calibri"/>
                <a:cs typeface="Calibri"/>
              </a:rPr>
              <a:t>Guidance tab to take you to information </a:t>
            </a:r>
            <a:r>
              <a:rPr lang="en-GB" sz="800">
                <a:solidFill>
                  <a:schemeClr val="bg1"/>
                </a:solidFill>
                <a:latin typeface="Calibri"/>
                <a:cs typeface="Calibri"/>
              </a:rPr>
              <a:t>and forms on additional funding, placements, student welfare and M4C, AHRC and UKRI regulations </a:t>
            </a:r>
            <a:endParaRPr lang="en-GB" sz="800">
              <a:solidFill>
                <a:schemeClr val="bg1"/>
              </a:solidFill>
              <a:latin typeface="Calibri" panose="020F0502020204030204" pitchFamily="34" charset="0"/>
              <a:cs typeface="Calibri"/>
            </a:endParaRPr>
          </a:p>
        </p:txBody>
      </p:sp>
      <p:pic>
        <p:nvPicPr>
          <p:cNvPr id="4" name="Picture 3">
            <a:extLst>
              <a:ext uri="{FF2B5EF4-FFF2-40B4-BE49-F238E27FC236}">
                <a16:creationId xmlns:a16="http://schemas.microsoft.com/office/drawing/2014/main" id="{81C6BC91-4C84-DBA7-A830-1A498CABF38D}"/>
              </a:ext>
            </a:extLst>
          </p:cNvPr>
          <p:cNvPicPr>
            <a:picLocks noChangeAspect="1"/>
          </p:cNvPicPr>
          <p:nvPr/>
        </p:nvPicPr>
        <p:blipFill>
          <a:blip r:embed="rId4"/>
          <a:stretch>
            <a:fillRect/>
          </a:stretch>
        </p:blipFill>
        <p:spPr>
          <a:xfrm>
            <a:off x="6742799" y="108580"/>
            <a:ext cx="5066215" cy="1304657"/>
          </a:xfrm>
          <a:prstGeom prst="rect">
            <a:avLst/>
          </a:prstGeom>
        </p:spPr>
      </p:pic>
      <p:pic>
        <p:nvPicPr>
          <p:cNvPr id="6" name="Graphic 7">
            <a:extLst>
              <a:ext uri="{FF2B5EF4-FFF2-40B4-BE49-F238E27FC236}">
                <a16:creationId xmlns:a16="http://schemas.microsoft.com/office/drawing/2014/main" id="{9313B077-E2AC-D11A-32D1-1B85D4FB00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8118" y="3301926"/>
            <a:ext cx="6696634" cy="3201744"/>
          </a:xfrm>
          <a:prstGeom prst="rect">
            <a:avLst/>
          </a:prstGeom>
        </p:spPr>
      </p:pic>
      <p:pic>
        <p:nvPicPr>
          <p:cNvPr id="8" name="Graphic 12">
            <a:extLst>
              <a:ext uri="{FF2B5EF4-FFF2-40B4-BE49-F238E27FC236}">
                <a16:creationId xmlns:a16="http://schemas.microsoft.com/office/drawing/2014/main" id="{83F717D0-9D44-DAD0-D4E8-774978AD611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416800" y="3054643"/>
            <a:ext cx="3301999" cy="3441113"/>
          </a:xfrm>
          <a:prstGeom prst="rect">
            <a:avLst/>
          </a:prstGeom>
        </p:spPr>
      </p:pic>
    </p:spTree>
    <p:extLst>
      <p:ext uri="{BB962C8B-B14F-4D97-AF65-F5344CB8AC3E}">
        <p14:creationId xmlns:p14="http://schemas.microsoft.com/office/powerpoint/2010/main" val="1832926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001" y="2468893"/>
            <a:ext cx="5489569" cy="4347107"/>
          </a:xfrm>
        </p:spPr>
        <p:txBody>
          <a:bodyPr>
            <a:noAutofit/>
          </a:bodyPr>
          <a:lstStyle/>
          <a:p>
            <a:pPr marL="0" indent="0">
              <a:buNone/>
            </a:pPr>
            <a:endParaRPr lang="en-GB" sz="1867" b="1">
              <a:latin typeface="Verdana"/>
              <a:cs typeface="Verdana"/>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6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6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6096001" y="1536000"/>
            <a:ext cx="5952660" cy="528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600" b="1">
              <a:solidFill>
                <a:schemeClr val="bg1"/>
              </a:solidFill>
              <a:latin typeface="Verdana"/>
              <a:cs typeface="Verdana"/>
            </a:endParaRPr>
          </a:p>
          <a:p>
            <a:pPr marL="0" indent="0">
              <a:lnSpc>
                <a:spcPct val="100000"/>
              </a:lnSpc>
              <a:buNone/>
            </a:pPr>
            <a:endParaRPr lang="en-GB" sz="16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29724"/>
            <a:ext cx="12192000" cy="15218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9781" y="330784"/>
            <a:ext cx="4133928" cy="1008000"/>
          </a:xfrm>
          <a:prstGeom prst="rect">
            <a:avLst/>
          </a:prstGeom>
          <a:solidFill>
            <a:srgbClr val="FF9C9B">
              <a:alpha val="2000"/>
            </a:srgbClr>
          </a:solidFill>
          <a:ln>
            <a:noFill/>
          </a:ln>
        </p:spPr>
      </p:pic>
      <p:sp>
        <p:nvSpPr>
          <p:cNvPr id="7" name="Rectangle 6"/>
          <p:cNvSpPr/>
          <p:nvPr/>
        </p:nvSpPr>
        <p:spPr>
          <a:xfrm>
            <a:off x="6208971" y="1862236"/>
            <a:ext cx="5647668" cy="2020810"/>
          </a:xfrm>
          <a:prstGeom prst="rect">
            <a:avLst/>
          </a:prstGeom>
        </p:spPr>
        <p:txBody>
          <a:bodyPr wrap="square">
            <a:spAutoFit/>
          </a:bodyPr>
          <a:lstStyle/>
          <a:p>
            <a:endParaRPr lang="en-GB" sz="2133">
              <a:solidFill>
                <a:srgbClr val="212121"/>
              </a:solidFill>
              <a:latin typeface="Calibri" panose="020F0502020204030204" pitchFamily="34" charset="0"/>
              <a:ea typeface="Calibri" panose="020F0502020204030204" pitchFamily="34" charset="0"/>
            </a:endParaRPr>
          </a:p>
          <a:p>
            <a:pPr algn="ctr"/>
            <a:endParaRPr lang="en-GB" sz="2133">
              <a:solidFill>
                <a:schemeClr val="bg1"/>
              </a:solidFill>
              <a:latin typeface="Calibri" panose="020F0502020204030204" pitchFamily="34" charset="0"/>
            </a:endParaRPr>
          </a:p>
          <a:p>
            <a:endParaRPr lang="en-GB" sz="2133"/>
          </a:p>
          <a:p>
            <a:endParaRPr lang="en-GB" sz="2133" b="1">
              <a:solidFill>
                <a:schemeClr val="bg1"/>
              </a:solidFill>
            </a:endParaRPr>
          </a:p>
          <a:p>
            <a:endParaRPr lang="en-GB" sz="2133">
              <a:solidFill>
                <a:schemeClr val="bg1"/>
              </a:solidFill>
            </a:endParaRPr>
          </a:p>
          <a:p>
            <a:r>
              <a:rPr lang="en-GB" sz="1867">
                <a:solidFill>
                  <a:schemeClr val="bg1"/>
                </a:solidFill>
                <a:latin typeface="Verdana"/>
                <a:cs typeface="Verdana"/>
              </a:rPr>
              <a:t>     </a:t>
            </a:r>
            <a:endParaRPr lang="en-GB" sz="2133">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911424" y="1617394"/>
            <a:ext cx="13687229" cy="502766"/>
          </a:xfrm>
          <a:prstGeom prst="rect">
            <a:avLst/>
          </a:prstGeom>
          <a:noFill/>
        </p:spPr>
        <p:txBody>
          <a:bodyPr wrap="square" rtlCol="0">
            <a:spAutoFit/>
          </a:bodyPr>
          <a:lstStyle/>
          <a:p>
            <a:r>
              <a:rPr lang="en-GB" sz="2667">
                <a:solidFill>
                  <a:srgbClr val="C00000"/>
                </a:solidFill>
              </a:rPr>
              <a:t>The guidance page provides other useful information:</a:t>
            </a:r>
            <a:r>
              <a:rPr lang="en-GB" sz="2667">
                <a:solidFill>
                  <a:srgbClr val="FFFF00"/>
                </a:solidFill>
              </a:rPr>
              <a:t>. </a:t>
            </a:r>
            <a:r>
              <a:rPr lang="en-GB" sz="2667">
                <a:solidFill>
                  <a:schemeClr val="bg1"/>
                </a:solidFill>
              </a:rPr>
              <a:t>The Virtual Postgraduate Platform?</a:t>
            </a:r>
          </a:p>
        </p:txBody>
      </p:sp>
      <p:pic>
        <p:nvPicPr>
          <p:cNvPr id="4" name="Picture 3">
            <a:extLst>
              <a:ext uri="{FF2B5EF4-FFF2-40B4-BE49-F238E27FC236}">
                <a16:creationId xmlns:a16="http://schemas.microsoft.com/office/drawing/2014/main" id="{0312DA8B-B727-E561-3F27-488F643E1BF4}"/>
              </a:ext>
            </a:extLst>
          </p:cNvPr>
          <p:cNvPicPr>
            <a:picLocks noChangeAspect="1"/>
          </p:cNvPicPr>
          <p:nvPr/>
        </p:nvPicPr>
        <p:blipFill>
          <a:blip r:embed="rId4"/>
          <a:stretch>
            <a:fillRect/>
          </a:stretch>
        </p:blipFill>
        <p:spPr>
          <a:xfrm>
            <a:off x="6539223" y="261235"/>
            <a:ext cx="5066215" cy="1304657"/>
          </a:xfrm>
          <a:prstGeom prst="rect">
            <a:avLst/>
          </a:prstGeom>
        </p:spPr>
      </p:pic>
      <p:pic>
        <p:nvPicPr>
          <p:cNvPr id="6" name="Graphic 7">
            <a:extLst>
              <a:ext uri="{FF2B5EF4-FFF2-40B4-BE49-F238E27FC236}">
                <a16:creationId xmlns:a16="http://schemas.microsoft.com/office/drawing/2014/main" id="{05C29416-B30C-F086-CF49-2BFE713AC3C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93075" y="2470861"/>
            <a:ext cx="5708571" cy="3146494"/>
          </a:xfrm>
          <a:prstGeom prst="rect">
            <a:avLst/>
          </a:prstGeom>
        </p:spPr>
      </p:pic>
      <p:pic>
        <p:nvPicPr>
          <p:cNvPr id="8" name="Graphic 11">
            <a:extLst>
              <a:ext uri="{FF2B5EF4-FFF2-40B4-BE49-F238E27FC236}">
                <a16:creationId xmlns:a16="http://schemas.microsoft.com/office/drawing/2014/main" id="{7806D800-25F8-3D23-7BE0-557A138BCF6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386111" y="2472027"/>
            <a:ext cx="5359706" cy="3144162"/>
          </a:xfrm>
          <a:prstGeom prst="rect">
            <a:avLst/>
          </a:prstGeom>
        </p:spPr>
      </p:pic>
    </p:spTree>
    <p:extLst>
      <p:ext uri="{BB962C8B-B14F-4D97-AF65-F5344CB8AC3E}">
        <p14:creationId xmlns:p14="http://schemas.microsoft.com/office/powerpoint/2010/main" val="2019410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BED75-48AF-E88F-3C2C-43F0E171CCFA}"/>
              </a:ext>
            </a:extLst>
          </p:cNvPr>
          <p:cNvSpPr>
            <a:spLocks noGrp="1"/>
          </p:cNvSpPr>
          <p:nvPr>
            <p:ph type="title"/>
          </p:nvPr>
        </p:nvSpPr>
        <p:spPr>
          <a:xfrm>
            <a:off x="838200" y="1228725"/>
            <a:ext cx="10515600" cy="771524"/>
          </a:xfrm>
        </p:spPr>
        <p:txBody>
          <a:bodyPr/>
          <a:lstStyle/>
          <a:p>
            <a:r>
              <a:rPr lang="en-GB"/>
              <a:t>Additional Resources to Support the Project</a:t>
            </a:r>
          </a:p>
        </p:txBody>
      </p:sp>
      <p:sp>
        <p:nvSpPr>
          <p:cNvPr id="3" name="Content Placeholder 2">
            <a:extLst>
              <a:ext uri="{FF2B5EF4-FFF2-40B4-BE49-F238E27FC236}">
                <a16:creationId xmlns:a16="http://schemas.microsoft.com/office/drawing/2014/main" id="{88526E34-FA30-9CCC-9E2E-C6235A1F6757}"/>
              </a:ext>
            </a:extLst>
          </p:cNvPr>
          <p:cNvSpPr>
            <a:spLocks noGrp="1"/>
          </p:cNvSpPr>
          <p:nvPr>
            <p:ph idx="1"/>
          </p:nvPr>
        </p:nvSpPr>
        <p:spPr>
          <a:xfrm>
            <a:off x="838200" y="2000249"/>
            <a:ext cx="10515600" cy="4176713"/>
          </a:xfrm>
        </p:spPr>
        <p:txBody>
          <a:bodyPr vert="horz" lIns="91440" tIns="45720" rIns="91440" bIns="45720" rtlCol="0" anchor="t">
            <a:normAutofit fontScale="85000" lnSpcReduction="20000"/>
          </a:bodyPr>
          <a:lstStyle/>
          <a:p>
            <a:r>
              <a:rPr lang="en-GB" dirty="0"/>
              <a:t> </a:t>
            </a:r>
            <a:r>
              <a:rPr lang="en-GB" dirty="0">
                <a:solidFill>
                  <a:srgbClr val="C00000"/>
                </a:solidFill>
              </a:rPr>
              <a:t>Extended funding</a:t>
            </a:r>
          </a:p>
          <a:p>
            <a:pPr lvl="1"/>
            <a:r>
              <a:rPr lang="en-GB" dirty="0"/>
              <a:t>Open Competition awards are for 3.5 years, but where a student has clear extended training needs, after their first mid-year review, they may apply for up to an additional six months funding.</a:t>
            </a:r>
          </a:p>
          <a:p>
            <a:r>
              <a:rPr lang="en-GB" dirty="0"/>
              <a:t> </a:t>
            </a:r>
            <a:r>
              <a:rPr lang="en-GB" dirty="0">
                <a:solidFill>
                  <a:srgbClr val="C00000"/>
                </a:solidFill>
              </a:rPr>
              <a:t>Engagement Fund</a:t>
            </a:r>
          </a:p>
          <a:p>
            <a:pPr lvl="1"/>
            <a:r>
              <a:rPr lang="en-GB" dirty="0"/>
              <a:t>The Engagement Fund (EF) is available to support costs relating to engagement and professional development activities and to </a:t>
            </a:r>
            <a:r>
              <a:rPr lang="en-GB" sz="2500" dirty="0"/>
              <a:t>deliver papers at conferences</a:t>
            </a:r>
            <a:endParaRPr lang="en-GB" dirty="0">
              <a:ea typeface="Calibri"/>
              <a:cs typeface="Calibri"/>
            </a:endParaRPr>
          </a:p>
          <a:p>
            <a:r>
              <a:rPr lang="en-GB" dirty="0">
                <a:solidFill>
                  <a:srgbClr val="C00000"/>
                </a:solidFill>
              </a:rPr>
              <a:t>Research Development Fund</a:t>
            </a:r>
          </a:p>
          <a:p>
            <a:pPr lvl="1"/>
            <a:r>
              <a:rPr lang="en-GB" dirty="0"/>
              <a:t>Research Development Fund (RDF) can be used by students to undertake overseas and UK study visits, fieldwork, and to cover some primary research costs.  RDF will only be allocated to activities which are essential to the completion of the student’s thesis. </a:t>
            </a:r>
          </a:p>
          <a:p>
            <a:pPr marL="0" indent="0">
              <a:buNone/>
            </a:pPr>
            <a:endParaRPr lang="en-GB" dirty="0"/>
          </a:p>
          <a:p>
            <a:r>
              <a:rPr lang="en-GB" dirty="0"/>
              <a:t>Further information on all these opportunities is available on the VPP. All of them require a supervisory supporting statement.</a:t>
            </a:r>
          </a:p>
        </p:txBody>
      </p:sp>
      <p:pic>
        <p:nvPicPr>
          <p:cNvPr id="4" name="Picture 3">
            <a:extLst>
              <a:ext uri="{FF2B5EF4-FFF2-40B4-BE49-F238E27FC236}">
                <a16:creationId xmlns:a16="http://schemas.microsoft.com/office/drawing/2014/main" id="{ACEEDDF8-8479-4669-C43D-95EDEB19760A}"/>
              </a:ext>
            </a:extLst>
          </p:cNvPr>
          <p:cNvPicPr>
            <a:picLocks noChangeAspect="1"/>
          </p:cNvPicPr>
          <p:nvPr/>
        </p:nvPicPr>
        <p:blipFill>
          <a:blip r:embed="rId2"/>
          <a:stretch>
            <a:fillRect/>
          </a:stretch>
        </p:blipFill>
        <p:spPr>
          <a:xfrm>
            <a:off x="7807973" y="109805"/>
            <a:ext cx="3799932" cy="978562"/>
          </a:xfrm>
          <a:prstGeom prst="rect">
            <a:avLst/>
          </a:prstGeom>
        </p:spPr>
      </p:pic>
      <p:pic>
        <p:nvPicPr>
          <p:cNvPr id="5" name="Picture 4">
            <a:extLst>
              <a:ext uri="{FF2B5EF4-FFF2-40B4-BE49-F238E27FC236}">
                <a16:creationId xmlns:a16="http://schemas.microsoft.com/office/drawing/2014/main" id="{7667FB31-A9F5-38DA-5BB7-2A1E47B27EB1}"/>
              </a:ext>
            </a:extLst>
          </p:cNvPr>
          <p:cNvPicPr>
            <a:picLocks noChangeAspect="1"/>
          </p:cNvPicPr>
          <p:nvPr/>
        </p:nvPicPr>
        <p:blipFill>
          <a:blip r:embed="rId3"/>
          <a:stretch>
            <a:fillRect/>
          </a:stretch>
        </p:blipFill>
        <p:spPr>
          <a:xfrm>
            <a:off x="838200" y="213324"/>
            <a:ext cx="3883862" cy="771524"/>
          </a:xfrm>
          <a:prstGeom prst="rect">
            <a:avLst/>
          </a:prstGeom>
        </p:spPr>
      </p:pic>
    </p:spTree>
    <p:extLst>
      <p:ext uri="{BB962C8B-B14F-4D97-AF65-F5344CB8AC3E}">
        <p14:creationId xmlns:p14="http://schemas.microsoft.com/office/powerpoint/2010/main" val="12721348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823EB-5FED-2213-4AD2-BF041DC0A573}"/>
              </a:ext>
            </a:extLst>
          </p:cNvPr>
          <p:cNvSpPr>
            <a:spLocks noGrp="1"/>
          </p:cNvSpPr>
          <p:nvPr>
            <p:ph type="title"/>
          </p:nvPr>
        </p:nvSpPr>
        <p:spPr>
          <a:xfrm>
            <a:off x="838200" y="1249362"/>
            <a:ext cx="10515600" cy="576263"/>
          </a:xfrm>
        </p:spPr>
        <p:txBody>
          <a:bodyPr>
            <a:normAutofit/>
          </a:bodyPr>
          <a:lstStyle/>
          <a:p>
            <a:r>
              <a:rPr lang="en-US" sz="3100" dirty="0"/>
              <a:t>Additional Resources for Individual Students</a:t>
            </a:r>
          </a:p>
        </p:txBody>
      </p:sp>
      <p:sp>
        <p:nvSpPr>
          <p:cNvPr id="3" name="Content Placeholder 2">
            <a:extLst>
              <a:ext uri="{FF2B5EF4-FFF2-40B4-BE49-F238E27FC236}">
                <a16:creationId xmlns:a16="http://schemas.microsoft.com/office/drawing/2014/main" id="{C79FC3B8-DCEE-B389-6CE3-8C23B56EA5FB}"/>
              </a:ext>
            </a:extLst>
          </p:cNvPr>
          <p:cNvSpPr>
            <a:spLocks noGrp="1"/>
          </p:cNvSpPr>
          <p:nvPr>
            <p:ph idx="1"/>
          </p:nvPr>
        </p:nvSpPr>
        <p:spPr/>
        <p:txBody>
          <a:bodyPr>
            <a:normAutofit/>
          </a:bodyPr>
          <a:lstStyle/>
          <a:p>
            <a:r>
              <a:rPr lang="en-GB">
                <a:solidFill>
                  <a:srgbClr val="C00000"/>
                </a:solidFill>
              </a:rPr>
              <a:t>Training</a:t>
            </a:r>
          </a:p>
          <a:p>
            <a:pPr lvl="1"/>
            <a:r>
              <a:rPr lang="en-GB"/>
              <a:t>M4C training opportunities are designed to complement institutional training. Regular offers include stage-appropriate sessions with the Royal Literary Fund, policy training, and MHFA training.</a:t>
            </a:r>
          </a:p>
          <a:p>
            <a:r>
              <a:rPr lang="en-GB">
                <a:solidFill>
                  <a:srgbClr val="C00000"/>
                </a:solidFill>
              </a:rPr>
              <a:t>Placements</a:t>
            </a:r>
          </a:p>
          <a:p>
            <a:pPr lvl="1"/>
            <a:r>
              <a:rPr lang="en-GB"/>
              <a:t>Midlands4Cities works closely with partners in the cultural, creative and heritage sectors to develop placement activities which enhance student research. </a:t>
            </a:r>
          </a:p>
          <a:p>
            <a:pPr lvl="1"/>
            <a:r>
              <a:rPr lang="en-GB"/>
              <a:t>Placements can be advertised, or they can be developed by a student with a partner, in consultation with the Placements Manager </a:t>
            </a:r>
          </a:p>
        </p:txBody>
      </p:sp>
      <p:pic>
        <p:nvPicPr>
          <p:cNvPr id="4" name="Picture 3">
            <a:extLst>
              <a:ext uri="{FF2B5EF4-FFF2-40B4-BE49-F238E27FC236}">
                <a16:creationId xmlns:a16="http://schemas.microsoft.com/office/drawing/2014/main" id="{CDDE12FD-C094-5F9B-6ACC-17BEB1BF6258}"/>
              </a:ext>
            </a:extLst>
          </p:cNvPr>
          <p:cNvPicPr>
            <a:picLocks noChangeAspect="1"/>
          </p:cNvPicPr>
          <p:nvPr/>
        </p:nvPicPr>
        <p:blipFill>
          <a:blip r:embed="rId2"/>
          <a:stretch>
            <a:fillRect/>
          </a:stretch>
        </p:blipFill>
        <p:spPr>
          <a:xfrm>
            <a:off x="7791450" y="28709"/>
            <a:ext cx="3562350" cy="917380"/>
          </a:xfrm>
          <a:prstGeom prst="rect">
            <a:avLst/>
          </a:prstGeom>
        </p:spPr>
      </p:pic>
      <p:pic>
        <p:nvPicPr>
          <p:cNvPr id="5" name="Picture 4">
            <a:extLst>
              <a:ext uri="{FF2B5EF4-FFF2-40B4-BE49-F238E27FC236}">
                <a16:creationId xmlns:a16="http://schemas.microsoft.com/office/drawing/2014/main" id="{ED45FB19-0785-E937-30A1-0C7059E6E987}"/>
              </a:ext>
            </a:extLst>
          </p:cNvPr>
          <p:cNvPicPr>
            <a:picLocks noChangeAspect="1"/>
          </p:cNvPicPr>
          <p:nvPr/>
        </p:nvPicPr>
        <p:blipFill>
          <a:blip r:embed="rId3"/>
          <a:stretch>
            <a:fillRect/>
          </a:stretch>
        </p:blipFill>
        <p:spPr>
          <a:xfrm>
            <a:off x="838200" y="229"/>
            <a:ext cx="3857625" cy="945860"/>
          </a:xfrm>
          <a:prstGeom prst="rect">
            <a:avLst/>
          </a:prstGeom>
        </p:spPr>
      </p:pic>
    </p:spTree>
    <p:extLst>
      <p:ext uri="{BB962C8B-B14F-4D97-AF65-F5344CB8AC3E}">
        <p14:creationId xmlns:p14="http://schemas.microsoft.com/office/powerpoint/2010/main" val="3727238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001" y="2468893"/>
            <a:ext cx="5489569" cy="4347107"/>
          </a:xfrm>
        </p:spPr>
        <p:txBody>
          <a:bodyPr>
            <a:noAutofit/>
          </a:bodyPr>
          <a:lstStyle/>
          <a:p>
            <a:pPr marL="0" indent="0">
              <a:buNone/>
            </a:pPr>
            <a:endParaRPr lang="en-GB" sz="1867" b="1">
              <a:latin typeface="Verdana"/>
              <a:cs typeface="Verdana"/>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6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6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6096001" y="1536000"/>
            <a:ext cx="5952660" cy="528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600" b="1">
              <a:solidFill>
                <a:schemeClr val="bg1"/>
              </a:solidFill>
              <a:latin typeface="Verdana"/>
              <a:cs typeface="Verdana"/>
            </a:endParaRPr>
          </a:p>
          <a:p>
            <a:pPr marL="0" indent="0">
              <a:lnSpc>
                <a:spcPct val="100000"/>
              </a:lnSpc>
              <a:buNone/>
            </a:pPr>
            <a:endParaRPr lang="en-GB" sz="16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1"/>
            <a:ext cx="12192000" cy="15218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9781" y="330784"/>
            <a:ext cx="4133928" cy="1008000"/>
          </a:xfrm>
          <a:prstGeom prst="rect">
            <a:avLst/>
          </a:prstGeom>
          <a:solidFill>
            <a:srgbClr val="FF9C9B">
              <a:alpha val="2000"/>
            </a:srgbClr>
          </a:solidFill>
          <a:ln>
            <a:noFill/>
          </a:ln>
        </p:spPr>
      </p:pic>
      <p:sp>
        <p:nvSpPr>
          <p:cNvPr id="7" name="Rectangle 6"/>
          <p:cNvSpPr/>
          <p:nvPr/>
        </p:nvSpPr>
        <p:spPr>
          <a:xfrm>
            <a:off x="6208971" y="1862236"/>
            <a:ext cx="5647668" cy="2020810"/>
          </a:xfrm>
          <a:prstGeom prst="rect">
            <a:avLst/>
          </a:prstGeom>
        </p:spPr>
        <p:txBody>
          <a:bodyPr wrap="square">
            <a:spAutoFit/>
          </a:bodyPr>
          <a:lstStyle/>
          <a:p>
            <a:endParaRPr lang="en-GB" sz="2133">
              <a:solidFill>
                <a:srgbClr val="212121"/>
              </a:solidFill>
              <a:latin typeface="Calibri" panose="020F0502020204030204" pitchFamily="34" charset="0"/>
              <a:ea typeface="Calibri" panose="020F0502020204030204" pitchFamily="34" charset="0"/>
            </a:endParaRPr>
          </a:p>
          <a:p>
            <a:pPr algn="ctr"/>
            <a:endParaRPr lang="en-GB" sz="2133">
              <a:solidFill>
                <a:schemeClr val="bg1"/>
              </a:solidFill>
              <a:latin typeface="Calibri" panose="020F0502020204030204" pitchFamily="34" charset="0"/>
            </a:endParaRPr>
          </a:p>
          <a:p>
            <a:endParaRPr lang="en-GB" sz="2133"/>
          </a:p>
          <a:p>
            <a:endParaRPr lang="en-GB" sz="2133" b="1">
              <a:solidFill>
                <a:schemeClr val="bg1"/>
              </a:solidFill>
            </a:endParaRPr>
          </a:p>
          <a:p>
            <a:endParaRPr lang="en-GB" sz="2133">
              <a:solidFill>
                <a:schemeClr val="bg1"/>
              </a:solidFill>
            </a:endParaRPr>
          </a:p>
          <a:p>
            <a:r>
              <a:rPr lang="en-GB" sz="1867">
                <a:solidFill>
                  <a:schemeClr val="bg1"/>
                </a:solidFill>
                <a:latin typeface="Verdana"/>
                <a:cs typeface="Verdana"/>
              </a:rPr>
              <a:t>     </a:t>
            </a:r>
            <a:endParaRPr lang="en-GB" sz="2133">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1076676" y="1461322"/>
            <a:ext cx="7875833" cy="502766"/>
          </a:xfrm>
          <a:prstGeom prst="rect">
            <a:avLst/>
          </a:prstGeom>
          <a:noFill/>
        </p:spPr>
        <p:txBody>
          <a:bodyPr wrap="square" rtlCol="0">
            <a:spAutoFit/>
          </a:bodyPr>
          <a:lstStyle/>
          <a:p>
            <a:r>
              <a:rPr lang="en-GB" sz="2667">
                <a:solidFill>
                  <a:srgbClr val="C00000"/>
                </a:solidFill>
              </a:rPr>
              <a:t>Current M4C partners also have their space on the VPP:</a:t>
            </a:r>
          </a:p>
        </p:txBody>
      </p:sp>
      <p:pic>
        <p:nvPicPr>
          <p:cNvPr id="4" name="Picture 3">
            <a:extLst>
              <a:ext uri="{FF2B5EF4-FFF2-40B4-BE49-F238E27FC236}">
                <a16:creationId xmlns:a16="http://schemas.microsoft.com/office/drawing/2014/main" id="{199A5FE9-6B96-FD97-0429-275FAE80A9D8}"/>
              </a:ext>
            </a:extLst>
          </p:cNvPr>
          <p:cNvPicPr>
            <a:picLocks noChangeAspect="1"/>
          </p:cNvPicPr>
          <p:nvPr/>
        </p:nvPicPr>
        <p:blipFill>
          <a:blip r:embed="rId4"/>
          <a:stretch>
            <a:fillRect/>
          </a:stretch>
        </p:blipFill>
        <p:spPr>
          <a:xfrm>
            <a:off x="7949192" y="196871"/>
            <a:ext cx="4133928" cy="1064573"/>
          </a:xfrm>
          <a:prstGeom prst="rect">
            <a:avLst/>
          </a:prstGeom>
        </p:spPr>
      </p:pic>
      <p:pic>
        <p:nvPicPr>
          <p:cNvPr id="8" name="Graphic 11">
            <a:extLst>
              <a:ext uri="{FF2B5EF4-FFF2-40B4-BE49-F238E27FC236}">
                <a16:creationId xmlns:a16="http://schemas.microsoft.com/office/drawing/2014/main" id="{1374BFCC-D519-943B-C1F2-D6EE8828D7B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72858" y="1860887"/>
            <a:ext cx="5295439" cy="4669407"/>
          </a:xfrm>
          <a:prstGeom prst="rect">
            <a:avLst/>
          </a:prstGeom>
        </p:spPr>
      </p:pic>
    </p:spTree>
    <p:extLst>
      <p:ext uri="{BB962C8B-B14F-4D97-AF65-F5344CB8AC3E}">
        <p14:creationId xmlns:p14="http://schemas.microsoft.com/office/powerpoint/2010/main" val="3614889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2CBB9-458D-043D-4564-9930C76C40ED}"/>
              </a:ext>
            </a:extLst>
          </p:cNvPr>
          <p:cNvSpPr>
            <a:spLocks noGrp="1"/>
          </p:cNvSpPr>
          <p:nvPr>
            <p:ph type="title"/>
          </p:nvPr>
        </p:nvSpPr>
        <p:spPr>
          <a:xfrm>
            <a:off x="838200" y="1436914"/>
            <a:ext cx="10515600" cy="802432"/>
          </a:xfrm>
        </p:spPr>
        <p:txBody>
          <a:bodyPr>
            <a:normAutofit/>
          </a:bodyPr>
          <a:lstStyle/>
          <a:p>
            <a:r>
              <a:rPr lang="en-US"/>
              <a:t>Additional Resources to Support the Cohort</a:t>
            </a:r>
          </a:p>
        </p:txBody>
      </p:sp>
      <p:sp>
        <p:nvSpPr>
          <p:cNvPr id="3" name="Content Placeholder 2">
            <a:extLst>
              <a:ext uri="{FF2B5EF4-FFF2-40B4-BE49-F238E27FC236}">
                <a16:creationId xmlns:a16="http://schemas.microsoft.com/office/drawing/2014/main" id="{3263B0A6-C3F1-55E8-F453-12B30E6EF5BB}"/>
              </a:ext>
            </a:extLst>
          </p:cNvPr>
          <p:cNvSpPr>
            <a:spLocks noGrp="1"/>
          </p:cNvSpPr>
          <p:nvPr>
            <p:ph idx="1"/>
          </p:nvPr>
        </p:nvSpPr>
        <p:spPr>
          <a:xfrm>
            <a:off x="838200" y="2239347"/>
            <a:ext cx="10515600" cy="3937616"/>
          </a:xfrm>
        </p:spPr>
        <p:txBody>
          <a:bodyPr>
            <a:normAutofit lnSpcReduction="10000"/>
          </a:bodyPr>
          <a:lstStyle/>
          <a:p>
            <a:r>
              <a:rPr lang="en-GB">
                <a:solidFill>
                  <a:srgbClr val="C00000"/>
                </a:solidFill>
              </a:rPr>
              <a:t>Cohort Development Fund</a:t>
            </a:r>
          </a:p>
          <a:p>
            <a:pPr lvl="1"/>
            <a:r>
              <a:rPr lang="en-GB"/>
              <a:t>The Cohort Development Fund (CDF) is designed to fund groups of students and to support training, development and research activities for the cohort of DTP students and to include Arts and Humanities students outside the DTP wherever possible.</a:t>
            </a:r>
          </a:p>
          <a:p>
            <a:pPr lvl="1"/>
            <a:r>
              <a:rPr lang="en-GB"/>
              <a:t>The fund supports activity that enriches the Midlands4Cities community as a whole, and where the activity and the uptake allows, these projects can be opened to self-funded/alternatively-funded students. </a:t>
            </a:r>
          </a:p>
          <a:p>
            <a:pPr lvl="1"/>
            <a:r>
              <a:rPr lang="en-GB"/>
              <a:t>These activities are some of the most innovative and exciting associated with the DTP, and students who organise and participate in them often make dynamic connections.</a:t>
            </a:r>
          </a:p>
          <a:p>
            <a:endParaRPr lang="en-GB"/>
          </a:p>
          <a:p>
            <a:endParaRPr lang="en-US"/>
          </a:p>
          <a:p>
            <a:endParaRPr lang="en-US"/>
          </a:p>
        </p:txBody>
      </p:sp>
      <p:pic>
        <p:nvPicPr>
          <p:cNvPr id="4" name="Picture 3">
            <a:extLst>
              <a:ext uri="{FF2B5EF4-FFF2-40B4-BE49-F238E27FC236}">
                <a16:creationId xmlns:a16="http://schemas.microsoft.com/office/drawing/2014/main" id="{9D40B1BB-781C-FE3A-63CB-A1757AECD5E3}"/>
              </a:ext>
            </a:extLst>
          </p:cNvPr>
          <p:cNvPicPr>
            <a:picLocks noChangeAspect="1"/>
          </p:cNvPicPr>
          <p:nvPr/>
        </p:nvPicPr>
        <p:blipFill>
          <a:blip r:embed="rId2"/>
          <a:stretch>
            <a:fillRect/>
          </a:stretch>
        </p:blipFill>
        <p:spPr>
          <a:xfrm>
            <a:off x="7915275" y="132256"/>
            <a:ext cx="4072853" cy="1048845"/>
          </a:xfrm>
          <a:prstGeom prst="rect">
            <a:avLst/>
          </a:prstGeom>
        </p:spPr>
      </p:pic>
      <p:pic>
        <p:nvPicPr>
          <p:cNvPr id="5" name="Picture 4">
            <a:extLst>
              <a:ext uri="{FF2B5EF4-FFF2-40B4-BE49-F238E27FC236}">
                <a16:creationId xmlns:a16="http://schemas.microsoft.com/office/drawing/2014/main" id="{7BE60598-D22F-EFF8-D5DE-6AF3A9A14100}"/>
              </a:ext>
            </a:extLst>
          </p:cNvPr>
          <p:cNvPicPr>
            <a:picLocks noChangeAspect="1"/>
          </p:cNvPicPr>
          <p:nvPr/>
        </p:nvPicPr>
        <p:blipFill>
          <a:blip r:embed="rId3"/>
          <a:stretch>
            <a:fillRect/>
          </a:stretch>
        </p:blipFill>
        <p:spPr>
          <a:xfrm>
            <a:off x="0" y="34832"/>
            <a:ext cx="5072312" cy="1243692"/>
          </a:xfrm>
          <a:prstGeom prst="rect">
            <a:avLst/>
          </a:prstGeom>
        </p:spPr>
      </p:pic>
    </p:spTree>
    <p:extLst>
      <p:ext uri="{BB962C8B-B14F-4D97-AF65-F5344CB8AC3E}">
        <p14:creationId xmlns:p14="http://schemas.microsoft.com/office/powerpoint/2010/main" val="13635351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001" y="2468893"/>
            <a:ext cx="5489569" cy="4347107"/>
          </a:xfrm>
        </p:spPr>
        <p:txBody>
          <a:bodyPr>
            <a:noAutofit/>
          </a:bodyPr>
          <a:lstStyle/>
          <a:p>
            <a:pPr marL="0" indent="0">
              <a:buNone/>
            </a:pPr>
            <a:endParaRPr lang="en-GB" sz="1867" b="1">
              <a:latin typeface="Verdana"/>
              <a:cs typeface="Verdana"/>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6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6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6096001" y="1536000"/>
            <a:ext cx="5952660" cy="528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600" b="1">
              <a:solidFill>
                <a:schemeClr val="bg1"/>
              </a:solidFill>
              <a:latin typeface="Verdana"/>
              <a:cs typeface="Verdana"/>
            </a:endParaRPr>
          </a:p>
          <a:p>
            <a:pPr marL="0" indent="0">
              <a:lnSpc>
                <a:spcPct val="100000"/>
              </a:lnSpc>
              <a:buNone/>
            </a:pPr>
            <a:endParaRPr lang="en-GB" sz="16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1"/>
            <a:ext cx="12192000" cy="15218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9781" y="330784"/>
            <a:ext cx="4133928" cy="1008000"/>
          </a:xfrm>
          <a:prstGeom prst="rect">
            <a:avLst/>
          </a:prstGeom>
          <a:solidFill>
            <a:srgbClr val="FF9C9B">
              <a:alpha val="2000"/>
            </a:srgbClr>
          </a:solidFill>
          <a:ln>
            <a:noFill/>
          </a:ln>
        </p:spPr>
      </p:pic>
      <p:sp>
        <p:nvSpPr>
          <p:cNvPr id="7" name="Rectangle 6"/>
          <p:cNvSpPr/>
          <p:nvPr/>
        </p:nvSpPr>
        <p:spPr>
          <a:xfrm>
            <a:off x="6208971" y="1862236"/>
            <a:ext cx="5647668" cy="2020810"/>
          </a:xfrm>
          <a:prstGeom prst="rect">
            <a:avLst/>
          </a:prstGeom>
        </p:spPr>
        <p:txBody>
          <a:bodyPr wrap="square">
            <a:spAutoFit/>
          </a:bodyPr>
          <a:lstStyle/>
          <a:p>
            <a:endParaRPr lang="en-GB" sz="2133">
              <a:solidFill>
                <a:srgbClr val="212121"/>
              </a:solidFill>
              <a:latin typeface="Calibri" panose="020F0502020204030204" pitchFamily="34" charset="0"/>
              <a:ea typeface="Calibri" panose="020F0502020204030204" pitchFamily="34" charset="0"/>
            </a:endParaRPr>
          </a:p>
          <a:p>
            <a:pPr algn="ctr"/>
            <a:endParaRPr lang="en-GB" sz="2133">
              <a:solidFill>
                <a:schemeClr val="bg1"/>
              </a:solidFill>
              <a:latin typeface="Calibri" panose="020F0502020204030204" pitchFamily="34" charset="0"/>
            </a:endParaRPr>
          </a:p>
          <a:p>
            <a:endParaRPr lang="en-GB" sz="2133"/>
          </a:p>
          <a:p>
            <a:endParaRPr lang="en-GB" sz="2133" b="1">
              <a:solidFill>
                <a:schemeClr val="bg1"/>
              </a:solidFill>
            </a:endParaRPr>
          </a:p>
          <a:p>
            <a:endParaRPr lang="en-GB" sz="2133">
              <a:solidFill>
                <a:schemeClr val="bg1"/>
              </a:solidFill>
            </a:endParaRPr>
          </a:p>
          <a:p>
            <a:r>
              <a:rPr lang="en-GB" sz="1867">
                <a:solidFill>
                  <a:schemeClr val="bg1"/>
                </a:solidFill>
                <a:latin typeface="Verdana"/>
                <a:cs typeface="Verdana"/>
              </a:rPr>
              <a:t>     </a:t>
            </a:r>
            <a:endParaRPr lang="en-GB" sz="2133">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911424" y="1617394"/>
            <a:ext cx="13687229" cy="502766"/>
          </a:xfrm>
          <a:prstGeom prst="rect">
            <a:avLst/>
          </a:prstGeom>
          <a:noFill/>
        </p:spPr>
        <p:txBody>
          <a:bodyPr wrap="square" rtlCol="0">
            <a:spAutoFit/>
          </a:bodyPr>
          <a:lstStyle/>
          <a:p>
            <a:r>
              <a:rPr lang="en-GB" sz="2667">
                <a:solidFill>
                  <a:srgbClr val="C00000"/>
                </a:solidFill>
              </a:rPr>
              <a:t>Current Cohort Development Fund activities</a:t>
            </a:r>
            <a:r>
              <a:rPr lang="en-GB" sz="2667">
                <a:solidFill>
                  <a:schemeClr val="bg1"/>
                </a:solidFill>
              </a:rPr>
              <a:t>?</a:t>
            </a:r>
          </a:p>
        </p:txBody>
      </p:sp>
      <p:pic>
        <p:nvPicPr>
          <p:cNvPr id="4" name="Picture 3">
            <a:extLst>
              <a:ext uri="{FF2B5EF4-FFF2-40B4-BE49-F238E27FC236}">
                <a16:creationId xmlns:a16="http://schemas.microsoft.com/office/drawing/2014/main" id="{4CF12E0D-196E-7830-B1E5-8242DAC09908}"/>
              </a:ext>
            </a:extLst>
          </p:cNvPr>
          <p:cNvPicPr>
            <a:picLocks noChangeAspect="1"/>
          </p:cNvPicPr>
          <p:nvPr/>
        </p:nvPicPr>
        <p:blipFill>
          <a:blip r:embed="rId4"/>
          <a:stretch>
            <a:fillRect/>
          </a:stretch>
        </p:blipFill>
        <p:spPr>
          <a:xfrm>
            <a:off x="7125785" y="108580"/>
            <a:ext cx="5066215" cy="1304657"/>
          </a:xfrm>
          <a:prstGeom prst="rect">
            <a:avLst/>
          </a:prstGeom>
        </p:spPr>
      </p:pic>
      <p:pic>
        <p:nvPicPr>
          <p:cNvPr id="6" name="Graphic 7">
            <a:extLst>
              <a:ext uri="{FF2B5EF4-FFF2-40B4-BE49-F238E27FC236}">
                <a16:creationId xmlns:a16="http://schemas.microsoft.com/office/drawing/2014/main" id="{8165DC18-42C5-1497-F80D-995B3C5FF9E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9653" y="1978432"/>
            <a:ext cx="7553896" cy="4379231"/>
          </a:xfrm>
          <a:prstGeom prst="rect">
            <a:avLst/>
          </a:prstGeom>
        </p:spPr>
      </p:pic>
    </p:spTree>
    <p:extLst>
      <p:ext uri="{BB962C8B-B14F-4D97-AF65-F5344CB8AC3E}">
        <p14:creationId xmlns:p14="http://schemas.microsoft.com/office/powerpoint/2010/main" val="1829608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001" y="2468893"/>
            <a:ext cx="5489569" cy="4347107"/>
          </a:xfrm>
        </p:spPr>
        <p:txBody>
          <a:bodyPr>
            <a:noAutofit/>
          </a:bodyPr>
          <a:lstStyle/>
          <a:p>
            <a:pPr marL="0" indent="0">
              <a:buNone/>
            </a:pPr>
            <a:endParaRPr lang="en-GB" sz="1867" b="1">
              <a:latin typeface="Verdana"/>
              <a:cs typeface="Verdana"/>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6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6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6096001" y="1536000"/>
            <a:ext cx="5952660" cy="528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600" b="1">
              <a:solidFill>
                <a:schemeClr val="bg1"/>
              </a:solidFill>
              <a:latin typeface="Verdana"/>
              <a:cs typeface="Verdana"/>
            </a:endParaRPr>
          </a:p>
          <a:p>
            <a:pPr marL="0" indent="0">
              <a:lnSpc>
                <a:spcPct val="100000"/>
              </a:lnSpc>
              <a:buNone/>
            </a:pPr>
            <a:endParaRPr lang="en-GB" sz="16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29724"/>
            <a:ext cx="12192000" cy="15218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9781" y="330784"/>
            <a:ext cx="4133928" cy="1008000"/>
          </a:xfrm>
          <a:prstGeom prst="rect">
            <a:avLst/>
          </a:prstGeom>
          <a:solidFill>
            <a:srgbClr val="FF9C9B">
              <a:alpha val="2000"/>
            </a:srgbClr>
          </a:solidFill>
          <a:ln>
            <a:noFill/>
          </a:ln>
        </p:spPr>
      </p:pic>
      <p:sp>
        <p:nvSpPr>
          <p:cNvPr id="7" name="Rectangle 6"/>
          <p:cNvSpPr/>
          <p:nvPr/>
        </p:nvSpPr>
        <p:spPr>
          <a:xfrm>
            <a:off x="6208971" y="1862236"/>
            <a:ext cx="5647668" cy="2020810"/>
          </a:xfrm>
          <a:prstGeom prst="rect">
            <a:avLst/>
          </a:prstGeom>
        </p:spPr>
        <p:txBody>
          <a:bodyPr wrap="square">
            <a:spAutoFit/>
          </a:bodyPr>
          <a:lstStyle/>
          <a:p>
            <a:endParaRPr lang="en-GB" sz="2133">
              <a:solidFill>
                <a:srgbClr val="212121"/>
              </a:solidFill>
              <a:latin typeface="Calibri" panose="020F0502020204030204" pitchFamily="34" charset="0"/>
              <a:ea typeface="Calibri" panose="020F0502020204030204" pitchFamily="34" charset="0"/>
            </a:endParaRPr>
          </a:p>
          <a:p>
            <a:pPr algn="ctr"/>
            <a:endParaRPr lang="en-GB" sz="2133">
              <a:solidFill>
                <a:schemeClr val="bg1"/>
              </a:solidFill>
              <a:latin typeface="Calibri" panose="020F0502020204030204" pitchFamily="34" charset="0"/>
            </a:endParaRPr>
          </a:p>
          <a:p>
            <a:endParaRPr lang="en-GB" sz="2133"/>
          </a:p>
          <a:p>
            <a:endParaRPr lang="en-GB" sz="2133" b="1">
              <a:solidFill>
                <a:schemeClr val="bg1"/>
              </a:solidFill>
            </a:endParaRPr>
          </a:p>
          <a:p>
            <a:endParaRPr lang="en-GB" sz="2133">
              <a:solidFill>
                <a:schemeClr val="bg1"/>
              </a:solidFill>
            </a:endParaRPr>
          </a:p>
          <a:p>
            <a:r>
              <a:rPr lang="en-GB" sz="1867">
                <a:solidFill>
                  <a:schemeClr val="bg1"/>
                </a:solidFill>
                <a:latin typeface="Verdana"/>
                <a:cs typeface="Verdana"/>
              </a:rPr>
              <a:t>     </a:t>
            </a:r>
            <a:endParaRPr lang="en-GB" sz="2133">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911424" y="1617394"/>
            <a:ext cx="13687229" cy="502766"/>
          </a:xfrm>
          <a:prstGeom prst="rect">
            <a:avLst/>
          </a:prstGeom>
          <a:noFill/>
        </p:spPr>
        <p:txBody>
          <a:bodyPr wrap="square" rtlCol="0">
            <a:spAutoFit/>
          </a:bodyPr>
          <a:lstStyle/>
          <a:p>
            <a:r>
              <a:rPr lang="en-GB" sz="2667">
                <a:solidFill>
                  <a:srgbClr val="C00000"/>
                </a:solidFill>
              </a:rPr>
              <a:t>Student profiles sit on both the VPP and the M4C webpages</a:t>
            </a:r>
            <a:r>
              <a:rPr lang="en-GB" sz="2667">
                <a:solidFill>
                  <a:schemeClr val="bg1"/>
                </a:solidFill>
              </a:rPr>
              <a:t>?</a:t>
            </a:r>
          </a:p>
        </p:txBody>
      </p:sp>
      <p:pic>
        <p:nvPicPr>
          <p:cNvPr id="12" name="Picture 11">
            <a:extLst>
              <a:ext uri="{FF2B5EF4-FFF2-40B4-BE49-F238E27FC236}">
                <a16:creationId xmlns:a16="http://schemas.microsoft.com/office/drawing/2014/main" id="{A6DD936D-18F1-0B41-A31E-7AA4988BF965}"/>
              </a:ext>
            </a:extLst>
          </p:cNvPr>
          <p:cNvPicPr>
            <a:picLocks noChangeAspect="1"/>
          </p:cNvPicPr>
          <p:nvPr/>
        </p:nvPicPr>
        <p:blipFill>
          <a:blip r:embed="rId4"/>
          <a:stretch>
            <a:fillRect/>
          </a:stretch>
        </p:blipFill>
        <p:spPr>
          <a:xfrm>
            <a:off x="911425" y="2256137"/>
            <a:ext cx="10011815" cy="4296635"/>
          </a:xfrm>
          <a:prstGeom prst="rect">
            <a:avLst/>
          </a:prstGeom>
        </p:spPr>
      </p:pic>
      <p:pic>
        <p:nvPicPr>
          <p:cNvPr id="4" name="Picture 3">
            <a:extLst>
              <a:ext uri="{FF2B5EF4-FFF2-40B4-BE49-F238E27FC236}">
                <a16:creationId xmlns:a16="http://schemas.microsoft.com/office/drawing/2014/main" id="{812A0473-97FF-6763-F68B-EF90E656FBC5}"/>
              </a:ext>
            </a:extLst>
          </p:cNvPr>
          <p:cNvPicPr>
            <a:picLocks noChangeAspect="1"/>
          </p:cNvPicPr>
          <p:nvPr/>
        </p:nvPicPr>
        <p:blipFill>
          <a:blip r:embed="rId5"/>
          <a:stretch>
            <a:fillRect/>
          </a:stretch>
        </p:blipFill>
        <p:spPr>
          <a:xfrm>
            <a:off x="6898619" y="108922"/>
            <a:ext cx="5066215" cy="1304657"/>
          </a:xfrm>
          <a:prstGeom prst="rect">
            <a:avLst/>
          </a:prstGeom>
        </p:spPr>
      </p:pic>
    </p:spTree>
    <p:extLst>
      <p:ext uri="{BB962C8B-B14F-4D97-AF65-F5344CB8AC3E}">
        <p14:creationId xmlns:p14="http://schemas.microsoft.com/office/powerpoint/2010/main" val="145241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1B860-1D36-379E-D38A-BD381FB00A9C}"/>
              </a:ext>
            </a:extLst>
          </p:cNvPr>
          <p:cNvSpPr>
            <a:spLocks noGrp="1"/>
          </p:cNvSpPr>
          <p:nvPr>
            <p:ph type="title"/>
          </p:nvPr>
        </p:nvSpPr>
        <p:spPr>
          <a:xfrm>
            <a:off x="838200" y="1250302"/>
            <a:ext cx="10774680" cy="575323"/>
          </a:xfrm>
        </p:spPr>
        <p:txBody>
          <a:bodyPr>
            <a:normAutofit fontScale="90000"/>
          </a:bodyPr>
          <a:lstStyle/>
          <a:p>
            <a:r>
              <a:rPr lang="en-GB">
                <a:solidFill>
                  <a:srgbClr val="C00000"/>
                </a:solidFill>
              </a:rPr>
              <a:t>M4C supervisor expectations</a:t>
            </a:r>
          </a:p>
        </p:txBody>
      </p:sp>
      <p:sp>
        <p:nvSpPr>
          <p:cNvPr id="3" name="Content Placeholder 2">
            <a:extLst>
              <a:ext uri="{FF2B5EF4-FFF2-40B4-BE49-F238E27FC236}">
                <a16:creationId xmlns:a16="http://schemas.microsoft.com/office/drawing/2014/main" id="{57553206-FF62-9F84-449B-B93BA94FE8C8}"/>
              </a:ext>
            </a:extLst>
          </p:cNvPr>
          <p:cNvSpPr>
            <a:spLocks noGrp="1"/>
          </p:cNvSpPr>
          <p:nvPr>
            <p:ph idx="1"/>
          </p:nvPr>
        </p:nvSpPr>
        <p:spPr/>
        <p:txBody>
          <a:bodyPr vert="horz" lIns="91440" tIns="45720" rIns="91440" bIns="45720" rtlCol="0" anchor="t">
            <a:normAutofit fontScale="92500" lnSpcReduction="10000"/>
          </a:bodyPr>
          <a:lstStyle/>
          <a:p>
            <a:pPr marL="0" indent="0">
              <a:buNone/>
            </a:pPr>
            <a:r>
              <a:rPr lang="en-GB"/>
              <a:t>1.  We expect all supervisors to engage with the VPP, and to do so promptly after the student starts. If first registration does not occur </a:t>
            </a:r>
            <a:r>
              <a:rPr lang="en-GB" u="sng"/>
              <a:t>within 30 days</a:t>
            </a:r>
            <a:r>
              <a:rPr lang="en-GB"/>
              <a:t>, the supervisor will be deregistered.</a:t>
            </a:r>
          </a:p>
          <a:p>
            <a:pPr marL="0" indent="0">
              <a:buNone/>
            </a:pPr>
            <a:r>
              <a:rPr lang="en-GB"/>
              <a:t>2. We expect all forms to be completed online as far as possible on the VPP. Please don’t use previously downloaded forms, as they are regularly updated on the VPP.</a:t>
            </a:r>
            <a:endParaRPr lang="en-GB">
              <a:ea typeface="Calibri"/>
              <a:cs typeface="Calibri"/>
            </a:endParaRPr>
          </a:p>
          <a:p>
            <a:pPr marL="0" indent="0">
              <a:buNone/>
            </a:pPr>
            <a:r>
              <a:rPr lang="en-GB"/>
              <a:t>3. Please engage with the supervisor CPD that your institution offers, particularly around EDI support, student welfare and best practice. M4C offers some additional briefings for CDA supervisors.</a:t>
            </a:r>
            <a:endParaRPr lang="en-GB">
              <a:ea typeface="Calibri"/>
              <a:cs typeface="Calibri"/>
            </a:endParaRPr>
          </a:p>
          <a:p>
            <a:pPr marL="0" indent="0">
              <a:buNone/>
            </a:pPr>
            <a:r>
              <a:rPr lang="en-GB"/>
              <a:t>4. Please encourage your students to participate in M4C activities, and help us build our cohorts. All opportunities are advertised on the VPP.</a:t>
            </a:r>
            <a:endParaRPr lang="en-GB">
              <a:ea typeface="Calibri"/>
              <a:cs typeface="Calibri"/>
            </a:endParaRPr>
          </a:p>
        </p:txBody>
      </p:sp>
      <p:pic>
        <p:nvPicPr>
          <p:cNvPr id="4" name="Picture 3">
            <a:extLst>
              <a:ext uri="{FF2B5EF4-FFF2-40B4-BE49-F238E27FC236}">
                <a16:creationId xmlns:a16="http://schemas.microsoft.com/office/drawing/2014/main" id="{7F941CE2-C5B8-D924-9F5A-AC518EB7C429}"/>
              </a:ext>
            </a:extLst>
          </p:cNvPr>
          <p:cNvPicPr>
            <a:picLocks noChangeAspect="1"/>
          </p:cNvPicPr>
          <p:nvPr/>
        </p:nvPicPr>
        <p:blipFill>
          <a:blip r:embed="rId2"/>
          <a:stretch>
            <a:fillRect/>
          </a:stretch>
        </p:blipFill>
        <p:spPr>
          <a:xfrm>
            <a:off x="7829550" y="233306"/>
            <a:ext cx="4318907" cy="1112209"/>
          </a:xfrm>
          <a:prstGeom prst="rect">
            <a:avLst/>
          </a:prstGeom>
        </p:spPr>
      </p:pic>
      <p:pic>
        <p:nvPicPr>
          <p:cNvPr id="5" name="Picture 4">
            <a:extLst>
              <a:ext uri="{FF2B5EF4-FFF2-40B4-BE49-F238E27FC236}">
                <a16:creationId xmlns:a16="http://schemas.microsoft.com/office/drawing/2014/main" id="{F9F5AE43-DB56-8188-150C-8EA2833F2AB6}"/>
              </a:ext>
            </a:extLst>
          </p:cNvPr>
          <p:cNvPicPr>
            <a:picLocks noChangeAspect="1"/>
          </p:cNvPicPr>
          <p:nvPr/>
        </p:nvPicPr>
        <p:blipFill>
          <a:blip r:embed="rId3"/>
          <a:stretch>
            <a:fillRect/>
          </a:stretch>
        </p:blipFill>
        <p:spPr>
          <a:xfrm>
            <a:off x="0" y="90431"/>
            <a:ext cx="4318907" cy="1058963"/>
          </a:xfrm>
          <a:prstGeom prst="rect">
            <a:avLst/>
          </a:prstGeom>
        </p:spPr>
      </p:pic>
    </p:spTree>
    <p:extLst>
      <p:ext uri="{BB962C8B-B14F-4D97-AF65-F5344CB8AC3E}">
        <p14:creationId xmlns:p14="http://schemas.microsoft.com/office/powerpoint/2010/main" val="2614256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D55CA618-78A6-47F6-B865-E9315164FB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B83D307E-DF68-43F8-97CE-0AAE950A71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271255" y="-1"/>
            <a:ext cx="7649490" cy="5728133"/>
            <a:chOff x="329184" y="1"/>
            <a:chExt cx="524256" cy="5728133"/>
          </a:xfrm>
        </p:grpSpPr>
        <p:cxnSp>
          <p:nvCxnSpPr>
            <p:cNvPr id="31" name="Straight Connector 30">
              <a:extLst>
                <a:ext uri="{FF2B5EF4-FFF2-40B4-BE49-F238E27FC236}">
                  <a16:creationId xmlns:a16="http://schemas.microsoft.com/office/drawing/2014/main" id="{5546E3D2-37BF-4528-9851-2B2F628234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28134"/>
              <a:ext cx="523824"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752A0C69-DC4E-4FC0-843C-BAA27B3A56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Rectangle 33">
            <a:extLst>
              <a:ext uri="{FF2B5EF4-FFF2-40B4-BE49-F238E27FC236}">
                <a16:creationId xmlns:a16="http://schemas.microsoft.com/office/drawing/2014/main" id="{8ED94938-268E-4C0A-A08A-B3980C78BA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318045"/>
            <a:ext cx="10999072" cy="532513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CB53E8-4E79-7BE1-8A18-AC4DB5A53F3E}"/>
              </a:ext>
            </a:extLst>
          </p:cNvPr>
          <p:cNvSpPr>
            <a:spLocks noGrp="1"/>
          </p:cNvSpPr>
          <p:nvPr>
            <p:ph type="ctrTitle"/>
          </p:nvPr>
        </p:nvSpPr>
        <p:spPr>
          <a:xfrm>
            <a:off x="1060232" y="3941205"/>
            <a:ext cx="10071536" cy="929750"/>
          </a:xfrm>
        </p:spPr>
        <p:txBody>
          <a:bodyPr anchor="b">
            <a:normAutofit/>
          </a:bodyPr>
          <a:lstStyle/>
          <a:p>
            <a:r>
              <a:rPr lang="en-GB" sz="5200" dirty="0"/>
              <a:t>Supervisor Briefing 2025</a:t>
            </a:r>
          </a:p>
        </p:txBody>
      </p:sp>
      <p:sp>
        <p:nvSpPr>
          <p:cNvPr id="3" name="Subtitle 2">
            <a:extLst>
              <a:ext uri="{FF2B5EF4-FFF2-40B4-BE49-F238E27FC236}">
                <a16:creationId xmlns:a16="http://schemas.microsoft.com/office/drawing/2014/main" id="{FABAB234-C55C-EB70-76CF-2E090B7A4F3A}"/>
              </a:ext>
            </a:extLst>
          </p:cNvPr>
          <p:cNvSpPr>
            <a:spLocks noGrp="1"/>
          </p:cNvSpPr>
          <p:nvPr>
            <p:ph type="subTitle" idx="1"/>
          </p:nvPr>
        </p:nvSpPr>
        <p:spPr>
          <a:xfrm>
            <a:off x="1060232" y="4984740"/>
            <a:ext cx="10071536" cy="448377"/>
          </a:xfrm>
        </p:spPr>
        <p:txBody>
          <a:bodyPr anchor="t">
            <a:normAutofit/>
          </a:bodyPr>
          <a:lstStyle/>
          <a:p>
            <a:endParaRPr lang="en-GB" sz="2000"/>
          </a:p>
        </p:txBody>
      </p:sp>
      <p:pic>
        <p:nvPicPr>
          <p:cNvPr id="4" name="Picture 3">
            <a:extLst>
              <a:ext uri="{FF2B5EF4-FFF2-40B4-BE49-F238E27FC236}">
                <a16:creationId xmlns:a16="http://schemas.microsoft.com/office/drawing/2014/main" id="{20CB6A63-ECAE-A40C-573D-29475E31AB79}"/>
              </a:ext>
            </a:extLst>
          </p:cNvPr>
          <p:cNvPicPr>
            <a:picLocks noChangeAspect="1"/>
          </p:cNvPicPr>
          <p:nvPr/>
        </p:nvPicPr>
        <p:blipFill>
          <a:blip r:embed="rId2"/>
          <a:stretch>
            <a:fillRect/>
          </a:stretch>
        </p:blipFill>
        <p:spPr>
          <a:xfrm>
            <a:off x="897717" y="1549792"/>
            <a:ext cx="5069590" cy="1242050"/>
          </a:xfrm>
          <a:prstGeom prst="rect">
            <a:avLst/>
          </a:prstGeom>
        </p:spPr>
      </p:pic>
      <p:pic>
        <p:nvPicPr>
          <p:cNvPr id="5" name="Picture 4">
            <a:extLst>
              <a:ext uri="{FF2B5EF4-FFF2-40B4-BE49-F238E27FC236}">
                <a16:creationId xmlns:a16="http://schemas.microsoft.com/office/drawing/2014/main" id="{614E9FF4-3180-A31C-21DF-6D395C05731E}"/>
              </a:ext>
            </a:extLst>
          </p:cNvPr>
          <p:cNvPicPr>
            <a:picLocks noChangeAspect="1"/>
          </p:cNvPicPr>
          <p:nvPr/>
        </p:nvPicPr>
        <p:blipFill>
          <a:blip r:embed="rId3"/>
          <a:stretch>
            <a:fillRect/>
          </a:stretch>
        </p:blipFill>
        <p:spPr>
          <a:xfrm>
            <a:off x="6228507" y="1518599"/>
            <a:ext cx="5065776" cy="1304436"/>
          </a:xfrm>
          <a:prstGeom prst="rect">
            <a:avLst/>
          </a:prstGeom>
        </p:spPr>
      </p:pic>
    </p:spTree>
    <p:extLst>
      <p:ext uri="{BB962C8B-B14F-4D97-AF65-F5344CB8AC3E}">
        <p14:creationId xmlns:p14="http://schemas.microsoft.com/office/powerpoint/2010/main" val="20925979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33DD6-97C1-C2F5-99A3-A5BC29287C0B}"/>
              </a:ext>
            </a:extLst>
          </p:cNvPr>
          <p:cNvSpPr>
            <a:spLocks noGrp="1"/>
          </p:cNvSpPr>
          <p:nvPr>
            <p:ph type="title"/>
          </p:nvPr>
        </p:nvSpPr>
        <p:spPr>
          <a:xfrm>
            <a:off x="838200" y="1322233"/>
            <a:ext cx="10515600" cy="1112209"/>
          </a:xfrm>
        </p:spPr>
        <p:txBody>
          <a:bodyPr>
            <a:normAutofit/>
          </a:bodyPr>
          <a:lstStyle/>
          <a:p>
            <a:r>
              <a:rPr lang="en-GB" sz="3200" dirty="0"/>
              <a:t>M4C support for supervisors</a:t>
            </a:r>
          </a:p>
        </p:txBody>
      </p:sp>
      <p:sp>
        <p:nvSpPr>
          <p:cNvPr id="3" name="Content Placeholder 2">
            <a:extLst>
              <a:ext uri="{FF2B5EF4-FFF2-40B4-BE49-F238E27FC236}">
                <a16:creationId xmlns:a16="http://schemas.microsoft.com/office/drawing/2014/main" id="{B07E2B7F-4011-99FA-7808-D69FC3E3A964}"/>
              </a:ext>
            </a:extLst>
          </p:cNvPr>
          <p:cNvSpPr>
            <a:spLocks noGrp="1"/>
          </p:cNvSpPr>
          <p:nvPr>
            <p:ph idx="1"/>
          </p:nvPr>
        </p:nvSpPr>
        <p:spPr>
          <a:xfrm>
            <a:off x="838200" y="2434442"/>
            <a:ext cx="10515600" cy="3716976"/>
          </a:xfrm>
        </p:spPr>
        <p:txBody>
          <a:bodyPr>
            <a:normAutofit fontScale="77500" lnSpcReduction="20000"/>
          </a:bodyPr>
          <a:lstStyle/>
          <a:p>
            <a:r>
              <a:rPr lang="en-GB" dirty="0"/>
              <a:t>All supervisors, particularly if new to M4C, are welcome to attend any of the online briefings for students</a:t>
            </a:r>
          </a:p>
          <a:p>
            <a:r>
              <a:rPr lang="en-GB" dirty="0"/>
              <a:t>CDA supervisors, both new and returning, will be invited to an online briefing in early November, and M4C is keen to support further briefings and a network for both academic and partner CDA supervisors.</a:t>
            </a:r>
          </a:p>
          <a:p>
            <a:r>
              <a:rPr lang="en-GB" dirty="0"/>
              <a:t>Supervisors of practice-led students also have a network, and details will be circulated through Site Directors and the newsletter</a:t>
            </a:r>
          </a:p>
          <a:p>
            <a:r>
              <a:rPr lang="en-GB" dirty="0"/>
              <a:t>Some experienced M4C supervisors are also available to share some techniques learned from the Royal Literary Fund to support students struggling to write. Please contact your SDs if you would like to talk to one of them.</a:t>
            </a:r>
          </a:p>
          <a:p>
            <a:r>
              <a:rPr lang="en-GB" dirty="0"/>
              <a:t>If you have suggestions for specialist supervisor training, not available in your institution, please let your SDs and M4C know. M4C is working with the RSVP project (</a:t>
            </a:r>
            <a:r>
              <a:rPr lang="en-GB" dirty="0">
                <a:hlinkClick r:id="rId2"/>
              </a:rPr>
              <a:t>https://www.rsvp.ac.uk/</a:t>
            </a:r>
            <a:r>
              <a:rPr lang="en-GB" dirty="0"/>
              <a:t>) and is keen to share ideas and support development.</a:t>
            </a:r>
          </a:p>
        </p:txBody>
      </p:sp>
      <p:pic>
        <p:nvPicPr>
          <p:cNvPr id="4" name="Picture 3">
            <a:extLst>
              <a:ext uri="{FF2B5EF4-FFF2-40B4-BE49-F238E27FC236}">
                <a16:creationId xmlns:a16="http://schemas.microsoft.com/office/drawing/2014/main" id="{A524C7BE-CEE1-34CE-7B2C-AD1C1083F94A}"/>
              </a:ext>
            </a:extLst>
          </p:cNvPr>
          <p:cNvPicPr>
            <a:picLocks noChangeAspect="1"/>
          </p:cNvPicPr>
          <p:nvPr/>
        </p:nvPicPr>
        <p:blipFill>
          <a:blip r:embed="rId3"/>
          <a:stretch>
            <a:fillRect/>
          </a:stretch>
        </p:blipFill>
        <p:spPr>
          <a:xfrm>
            <a:off x="0" y="90431"/>
            <a:ext cx="4318907" cy="1058963"/>
          </a:xfrm>
          <a:prstGeom prst="rect">
            <a:avLst/>
          </a:prstGeom>
        </p:spPr>
      </p:pic>
      <p:pic>
        <p:nvPicPr>
          <p:cNvPr id="5" name="Picture 4">
            <a:extLst>
              <a:ext uri="{FF2B5EF4-FFF2-40B4-BE49-F238E27FC236}">
                <a16:creationId xmlns:a16="http://schemas.microsoft.com/office/drawing/2014/main" id="{73096EF7-1599-3D00-20FF-27936E3DA635}"/>
              </a:ext>
            </a:extLst>
          </p:cNvPr>
          <p:cNvPicPr>
            <a:picLocks noChangeAspect="1"/>
          </p:cNvPicPr>
          <p:nvPr/>
        </p:nvPicPr>
        <p:blipFill>
          <a:blip r:embed="rId4"/>
          <a:stretch>
            <a:fillRect/>
          </a:stretch>
        </p:blipFill>
        <p:spPr>
          <a:xfrm>
            <a:off x="7592044" y="90431"/>
            <a:ext cx="4318907" cy="1112209"/>
          </a:xfrm>
          <a:prstGeom prst="rect">
            <a:avLst/>
          </a:prstGeom>
        </p:spPr>
      </p:pic>
    </p:spTree>
    <p:extLst>
      <p:ext uri="{BB962C8B-B14F-4D97-AF65-F5344CB8AC3E}">
        <p14:creationId xmlns:p14="http://schemas.microsoft.com/office/powerpoint/2010/main" val="2782749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060D1-8F5E-D108-2802-31C997A175D2}"/>
              </a:ext>
            </a:extLst>
          </p:cNvPr>
          <p:cNvSpPr>
            <a:spLocks noGrp="1"/>
          </p:cNvSpPr>
          <p:nvPr>
            <p:ph type="title"/>
          </p:nvPr>
        </p:nvSpPr>
        <p:spPr>
          <a:xfrm>
            <a:off x="838200" y="1260261"/>
            <a:ext cx="10515600" cy="430427"/>
          </a:xfrm>
        </p:spPr>
        <p:txBody>
          <a:bodyPr>
            <a:normAutofit fontScale="90000"/>
          </a:bodyPr>
          <a:lstStyle/>
          <a:p>
            <a:r>
              <a:rPr lang="en-GB" dirty="0">
                <a:solidFill>
                  <a:srgbClr val="C00000"/>
                </a:solidFill>
              </a:rPr>
              <a:t>Support to help your students write</a:t>
            </a:r>
          </a:p>
        </p:txBody>
      </p:sp>
      <p:sp>
        <p:nvSpPr>
          <p:cNvPr id="3" name="Content Placeholder 2">
            <a:extLst>
              <a:ext uri="{FF2B5EF4-FFF2-40B4-BE49-F238E27FC236}">
                <a16:creationId xmlns:a16="http://schemas.microsoft.com/office/drawing/2014/main" id="{17860176-FFB3-4645-0873-66526E177738}"/>
              </a:ext>
            </a:extLst>
          </p:cNvPr>
          <p:cNvSpPr>
            <a:spLocks noGrp="1"/>
          </p:cNvSpPr>
          <p:nvPr>
            <p:ph idx="1"/>
          </p:nvPr>
        </p:nvSpPr>
        <p:spPr/>
        <p:txBody>
          <a:bodyPr>
            <a:normAutofit/>
          </a:bodyPr>
          <a:lstStyle/>
          <a:p>
            <a:pPr marL="0" indent="0">
              <a:buNone/>
            </a:pPr>
            <a:r>
              <a:rPr lang="en-GB" sz="2400" dirty="0"/>
              <a:t>In July 2025, supervisors from across M4C participated in a writing retreat run by the Royal Literary Fund.</a:t>
            </a:r>
          </a:p>
          <a:p>
            <a:pPr marL="0" indent="0">
              <a:buNone/>
            </a:pPr>
            <a:r>
              <a:rPr lang="en-GB" sz="2400" dirty="0"/>
              <a:t>The programme introduced supervisors to techniques to prompt and sustain writing and editing that can be shared with students who are challenged by writing. This includes:</a:t>
            </a:r>
          </a:p>
          <a:p>
            <a:pPr lvl="1"/>
            <a:r>
              <a:rPr lang="en-GB" dirty="0"/>
              <a:t>Students with specific learning differences</a:t>
            </a:r>
          </a:p>
          <a:p>
            <a:pPr lvl="1"/>
            <a:r>
              <a:rPr lang="en-GB" dirty="0"/>
              <a:t>Students returning to academic study from professional life</a:t>
            </a:r>
          </a:p>
          <a:p>
            <a:pPr marL="0" indent="0">
              <a:buNone/>
            </a:pPr>
            <a:r>
              <a:rPr lang="en-GB" sz="2400" dirty="0"/>
              <a:t>All participants in the retreat have agreed to share their knowledge with staff and students at their institutions. </a:t>
            </a:r>
            <a:r>
              <a:rPr lang="en-GB" sz="2400" dirty="0" err="1"/>
              <a:t>UoW’s</a:t>
            </a:r>
            <a:r>
              <a:rPr lang="en-GB" sz="2400" dirty="0"/>
              <a:t> participant is</a:t>
            </a:r>
            <a:r>
              <a:rPr lang="en-GB" sz="2400" b="1" dirty="0"/>
              <a:t> Dr Elise Smith (History) (e.smith.10@warwick.ac.uk).</a:t>
            </a:r>
          </a:p>
          <a:p>
            <a:endParaRPr lang="en-GB" sz="2400" dirty="0"/>
          </a:p>
          <a:p>
            <a:endParaRPr lang="en-GB" dirty="0"/>
          </a:p>
        </p:txBody>
      </p:sp>
      <p:pic>
        <p:nvPicPr>
          <p:cNvPr id="4" name="Picture 3">
            <a:extLst>
              <a:ext uri="{FF2B5EF4-FFF2-40B4-BE49-F238E27FC236}">
                <a16:creationId xmlns:a16="http://schemas.microsoft.com/office/drawing/2014/main" id="{0DC682C6-A2AE-ABDE-C2F0-E130F57F5956}"/>
              </a:ext>
            </a:extLst>
          </p:cNvPr>
          <p:cNvPicPr>
            <a:picLocks noChangeAspect="1"/>
          </p:cNvPicPr>
          <p:nvPr/>
        </p:nvPicPr>
        <p:blipFill>
          <a:blip r:embed="rId2"/>
          <a:stretch>
            <a:fillRect/>
          </a:stretch>
        </p:blipFill>
        <p:spPr>
          <a:xfrm>
            <a:off x="7772401" y="33338"/>
            <a:ext cx="3999957" cy="1030073"/>
          </a:xfrm>
          <a:prstGeom prst="rect">
            <a:avLst/>
          </a:prstGeom>
        </p:spPr>
      </p:pic>
      <p:pic>
        <p:nvPicPr>
          <p:cNvPr id="5" name="Picture 4">
            <a:extLst>
              <a:ext uri="{FF2B5EF4-FFF2-40B4-BE49-F238E27FC236}">
                <a16:creationId xmlns:a16="http://schemas.microsoft.com/office/drawing/2014/main" id="{9BBE94FE-C89A-8B30-4E80-FFE38BFD84C8}"/>
              </a:ext>
            </a:extLst>
          </p:cNvPr>
          <p:cNvPicPr>
            <a:picLocks noChangeAspect="1"/>
          </p:cNvPicPr>
          <p:nvPr/>
        </p:nvPicPr>
        <p:blipFill>
          <a:blip r:embed="rId3"/>
          <a:stretch>
            <a:fillRect/>
          </a:stretch>
        </p:blipFill>
        <p:spPr>
          <a:xfrm>
            <a:off x="0" y="-50899"/>
            <a:ext cx="4419601" cy="1083652"/>
          </a:xfrm>
          <a:prstGeom prst="rect">
            <a:avLst/>
          </a:prstGeom>
        </p:spPr>
      </p:pic>
    </p:spTree>
    <p:extLst>
      <p:ext uri="{BB962C8B-B14F-4D97-AF65-F5344CB8AC3E}">
        <p14:creationId xmlns:p14="http://schemas.microsoft.com/office/powerpoint/2010/main" val="41371791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060D1-8F5E-D108-2802-31C997A175D2}"/>
              </a:ext>
            </a:extLst>
          </p:cNvPr>
          <p:cNvSpPr>
            <a:spLocks noGrp="1"/>
          </p:cNvSpPr>
          <p:nvPr>
            <p:ph type="title"/>
          </p:nvPr>
        </p:nvSpPr>
        <p:spPr>
          <a:xfrm>
            <a:off x="838200" y="1260261"/>
            <a:ext cx="10515600" cy="430427"/>
          </a:xfrm>
        </p:spPr>
        <p:txBody>
          <a:bodyPr>
            <a:normAutofit fontScale="90000"/>
          </a:bodyPr>
          <a:lstStyle/>
          <a:p>
            <a:r>
              <a:rPr lang="en-GB">
                <a:solidFill>
                  <a:srgbClr val="C00000"/>
                </a:solidFill>
              </a:rPr>
              <a:t>Other Ways to Get Involved</a:t>
            </a:r>
          </a:p>
        </p:txBody>
      </p:sp>
      <p:sp>
        <p:nvSpPr>
          <p:cNvPr id="3" name="Content Placeholder 2">
            <a:extLst>
              <a:ext uri="{FF2B5EF4-FFF2-40B4-BE49-F238E27FC236}">
                <a16:creationId xmlns:a16="http://schemas.microsoft.com/office/drawing/2014/main" id="{17860176-FFB3-4645-0873-66526E177738}"/>
              </a:ext>
            </a:extLst>
          </p:cNvPr>
          <p:cNvSpPr>
            <a:spLocks noGrp="1"/>
          </p:cNvSpPr>
          <p:nvPr>
            <p:ph idx="1"/>
          </p:nvPr>
        </p:nvSpPr>
        <p:spPr/>
        <p:txBody>
          <a:bodyPr>
            <a:normAutofit/>
          </a:bodyPr>
          <a:lstStyle/>
          <a:p>
            <a:pPr marL="0" indent="0">
              <a:buNone/>
            </a:pPr>
            <a:r>
              <a:rPr lang="en-GB" dirty="0"/>
              <a:t>1. Dialogue Days</a:t>
            </a:r>
          </a:p>
          <a:p>
            <a:pPr marL="457200" lvl="1" indent="0">
              <a:buNone/>
            </a:pPr>
            <a:r>
              <a:rPr lang="en-GB" dirty="0"/>
              <a:t>Events proposed and organised by academic staff to address particular methodologies or research questions. The 2025 call will be circulated in October 2025, for events to be held before September 2026.</a:t>
            </a:r>
          </a:p>
          <a:p>
            <a:pPr marL="0" indent="0">
              <a:buNone/>
            </a:pPr>
            <a:r>
              <a:rPr lang="en-GB" dirty="0"/>
              <a:t>2. EDI Advisory Group</a:t>
            </a:r>
          </a:p>
          <a:p>
            <a:pPr marL="457200" lvl="1" indent="0">
              <a:buNone/>
            </a:pPr>
            <a:r>
              <a:rPr lang="en-GB" dirty="0"/>
              <a:t>Now in its fourth year, this group has been set up to challenge M4C to embed EDI best practice in all activities and support innovative developments.</a:t>
            </a:r>
          </a:p>
          <a:p>
            <a:pPr marL="0" indent="0">
              <a:buNone/>
            </a:pPr>
            <a:r>
              <a:rPr lang="en-GB" dirty="0"/>
              <a:t>3. Research Festival</a:t>
            </a:r>
          </a:p>
          <a:p>
            <a:pPr marL="457200" lvl="1" indent="0">
              <a:buNone/>
            </a:pPr>
            <a:r>
              <a:rPr lang="en-GB" dirty="0"/>
              <a:t>All M4C students are expected to attend the Research Festival and present at least once. Supervisors are welcome to attend; please contact us in good time to book your place. The next is Wed 11 February 2026 in Birmingham.</a:t>
            </a:r>
          </a:p>
          <a:p>
            <a:pPr marL="0" indent="0">
              <a:buNone/>
            </a:pPr>
            <a:endParaRPr lang="en-GB" dirty="0"/>
          </a:p>
          <a:p>
            <a:endParaRPr lang="en-GB" dirty="0"/>
          </a:p>
          <a:p>
            <a:endParaRPr lang="en-GB" dirty="0"/>
          </a:p>
        </p:txBody>
      </p:sp>
      <p:pic>
        <p:nvPicPr>
          <p:cNvPr id="4" name="Picture 3">
            <a:extLst>
              <a:ext uri="{FF2B5EF4-FFF2-40B4-BE49-F238E27FC236}">
                <a16:creationId xmlns:a16="http://schemas.microsoft.com/office/drawing/2014/main" id="{0DC682C6-A2AE-ABDE-C2F0-E130F57F5956}"/>
              </a:ext>
            </a:extLst>
          </p:cNvPr>
          <p:cNvPicPr>
            <a:picLocks noChangeAspect="1"/>
          </p:cNvPicPr>
          <p:nvPr/>
        </p:nvPicPr>
        <p:blipFill>
          <a:blip r:embed="rId2"/>
          <a:stretch>
            <a:fillRect/>
          </a:stretch>
        </p:blipFill>
        <p:spPr>
          <a:xfrm>
            <a:off x="7772401" y="33338"/>
            <a:ext cx="3999957" cy="1030073"/>
          </a:xfrm>
          <a:prstGeom prst="rect">
            <a:avLst/>
          </a:prstGeom>
        </p:spPr>
      </p:pic>
      <p:pic>
        <p:nvPicPr>
          <p:cNvPr id="5" name="Picture 4">
            <a:extLst>
              <a:ext uri="{FF2B5EF4-FFF2-40B4-BE49-F238E27FC236}">
                <a16:creationId xmlns:a16="http://schemas.microsoft.com/office/drawing/2014/main" id="{9BBE94FE-C89A-8B30-4E80-FFE38BFD84C8}"/>
              </a:ext>
            </a:extLst>
          </p:cNvPr>
          <p:cNvPicPr>
            <a:picLocks noChangeAspect="1"/>
          </p:cNvPicPr>
          <p:nvPr/>
        </p:nvPicPr>
        <p:blipFill>
          <a:blip r:embed="rId3"/>
          <a:stretch>
            <a:fillRect/>
          </a:stretch>
        </p:blipFill>
        <p:spPr>
          <a:xfrm>
            <a:off x="0" y="-50899"/>
            <a:ext cx="4419601" cy="1083652"/>
          </a:xfrm>
          <a:prstGeom prst="rect">
            <a:avLst/>
          </a:prstGeom>
        </p:spPr>
      </p:pic>
    </p:spTree>
    <p:extLst>
      <p:ext uri="{BB962C8B-B14F-4D97-AF65-F5344CB8AC3E}">
        <p14:creationId xmlns:p14="http://schemas.microsoft.com/office/powerpoint/2010/main" val="2500489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77FEF-69F4-D1B3-2187-0220715D2D74}"/>
              </a:ext>
            </a:extLst>
          </p:cNvPr>
          <p:cNvSpPr>
            <a:spLocks noGrp="1"/>
          </p:cNvSpPr>
          <p:nvPr>
            <p:ph type="title"/>
          </p:nvPr>
        </p:nvSpPr>
        <p:spPr>
          <a:xfrm>
            <a:off x="838200" y="1828799"/>
            <a:ext cx="10515600" cy="377793"/>
          </a:xfrm>
        </p:spPr>
        <p:txBody>
          <a:bodyPr>
            <a:normAutofit fontScale="90000"/>
          </a:bodyPr>
          <a:lstStyle/>
          <a:p>
            <a:r>
              <a:rPr lang="en-US">
                <a:solidFill>
                  <a:srgbClr val="C00000"/>
                </a:solidFill>
              </a:rPr>
              <a:t>Thank you for attending!</a:t>
            </a:r>
          </a:p>
        </p:txBody>
      </p:sp>
      <p:sp>
        <p:nvSpPr>
          <p:cNvPr id="3" name="Content Placeholder 2">
            <a:extLst>
              <a:ext uri="{FF2B5EF4-FFF2-40B4-BE49-F238E27FC236}">
                <a16:creationId xmlns:a16="http://schemas.microsoft.com/office/drawing/2014/main" id="{3736A31F-9F36-A44B-154C-BBF606C8187D}"/>
              </a:ext>
            </a:extLst>
          </p:cNvPr>
          <p:cNvSpPr>
            <a:spLocks noGrp="1"/>
          </p:cNvSpPr>
          <p:nvPr>
            <p:ph idx="1"/>
          </p:nvPr>
        </p:nvSpPr>
        <p:spPr>
          <a:xfrm>
            <a:off x="838200" y="2779629"/>
            <a:ext cx="10515600" cy="3397333"/>
          </a:xfrm>
        </p:spPr>
        <p:txBody>
          <a:bodyPr/>
          <a:lstStyle/>
          <a:p>
            <a:r>
              <a:rPr lang="en-US"/>
              <a:t>There will be further, refresher, briefings on CDA supervision, Mid-Year Review, and Placements during the year.</a:t>
            </a:r>
          </a:p>
          <a:p>
            <a:r>
              <a:rPr lang="en-US"/>
              <a:t>All supervisors should receive the monthly newsletter with details of upcoming training and research events.</a:t>
            </a:r>
          </a:p>
          <a:p>
            <a:r>
              <a:rPr lang="en-US"/>
              <a:t>Any questions, please contact your site directors or the M4C Central team:</a:t>
            </a:r>
          </a:p>
          <a:p>
            <a:pPr lvl="1"/>
            <a:r>
              <a:rPr lang="en-US"/>
              <a:t>enquiries@midlands4cities.ac.uk</a:t>
            </a:r>
          </a:p>
        </p:txBody>
      </p:sp>
      <p:pic>
        <p:nvPicPr>
          <p:cNvPr id="4" name="Picture 3">
            <a:extLst>
              <a:ext uri="{FF2B5EF4-FFF2-40B4-BE49-F238E27FC236}">
                <a16:creationId xmlns:a16="http://schemas.microsoft.com/office/drawing/2014/main" id="{72768E79-25EA-B478-7AB3-C849127171F9}"/>
              </a:ext>
            </a:extLst>
          </p:cNvPr>
          <p:cNvPicPr>
            <a:picLocks noChangeAspect="1"/>
          </p:cNvPicPr>
          <p:nvPr/>
        </p:nvPicPr>
        <p:blipFill>
          <a:blip r:embed="rId2"/>
          <a:stretch>
            <a:fillRect/>
          </a:stretch>
        </p:blipFill>
        <p:spPr>
          <a:xfrm>
            <a:off x="7743825" y="28709"/>
            <a:ext cx="4228557" cy="1088942"/>
          </a:xfrm>
          <a:prstGeom prst="rect">
            <a:avLst/>
          </a:prstGeom>
        </p:spPr>
      </p:pic>
      <p:pic>
        <p:nvPicPr>
          <p:cNvPr id="5" name="Picture 4">
            <a:extLst>
              <a:ext uri="{FF2B5EF4-FFF2-40B4-BE49-F238E27FC236}">
                <a16:creationId xmlns:a16="http://schemas.microsoft.com/office/drawing/2014/main" id="{0C0769F5-784A-4427-A320-43E312CE8137}"/>
              </a:ext>
            </a:extLst>
          </p:cNvPr>
          <p:cNvPicPr>
            <a:picLocks noChangeAspect="1"/>
          </p:cNvPicPr>
          <p:nvPr/>
        </p:nvPicPr>
        <p:blipFill>
          <a:blip r:embed="rId3"/>
          <a:stretch>
            <a:fillRect/>
          </a:stretch>
        </p:blipFill>
        <p:spPr>
          <a:xfrm>
            <a:off x="0" y="59192"/>
            <a:ext cx="4972050" cy="1219109"/>
          </a:xfrm>
          <a:prstGeom prst="rect">
            <a:avLst/>
          </a:prstGeom>
        </p:spPr>
      </p:pic>
    </p:spTree>
    <p:extLst>
      <p:ext uri="{BB962C8B-B14F-4D97-AF65-F5344CB8AC3E}">
        <p14:creationId xmlns:p14="http://schemas.microsoft.com/office/powerpoint/2010/main" val="3745749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BA332-E9EA-3D4F-65EA-8E0B25E1EF4C}"/>
              </a:ext>
            </a:extLst>
          </p:cNvPr>
          <p:cNvSpPr>
            <a:spLocks noGrp="1"/>
          </p:cNvSpPr>
          <p:nvPr>
            <p:ph type="title"/>
          </p:nvPr>
        </p:nvSpPr>
        <p:spPr>
          <a:xfrm>
            <a:off x="1371600" y="1252110"/>
            <a:ext cx="10241280" cy="677372"/>
          </a:xfrm>
        </p:spPr>
        <p:txBody>
          <a:bodyPr>
            <a:normAutofit fontScale="90000"/>
          </a:bodyPr>
          <a:lstStyle/>
          <a:p>
            <a:r>
              <a:rPr lang="en-GB">
                <a:solidFill>
                  <a:srgbClr val="C00000"/>
                </a:solidFill>
              </a:rPr>
              <a:t>Welcome!</a:t>
            </a:r>
          </a:p>
        </p:txBody>
      </p:sp>
      <p:sp>
        <p:nvSpPr>
          <p:cNvPr id="3" name="Content Placeholder 2">
            <a:extLst>
              <a:ext uri="{FF2B5EF4-FFF2-40B4-BE49-F238E27FC236}">
                <a16:creationId xmlns:a16="http://schemas.microsoft.com/office/drawing/2014/main" id="{EFAF7556-0C60-59EE-8258-2355DB814AC7}"/>
              </a:ext>
            </a:extLst>
          </p:cNvPr>
          <p:cNvSpPr>
            <a:spLocks noGrp="1"/>
          </p:cNvSpPr>
          <p:nvPr>
            <p:ph idx="1"/>
          </p:nvPr>
        </p:nvSpPr>
        <p:spPr>
          <a:xfrm>
            <a:off x="1371600" y="1929482"/>
            <a:ext cx="10241280" cy="4142134"/>
          </a:xfrm>
        </p:spPr>
        <p:txBody>
          <a:bodyPr vert="horz" lIns="91440" tIns="45720" rIns="91440" bIns="45720" rtlCol="0" anchor="t">
            <a:normAutofit lnSpcReduction="10000"/>
          </a:bodyPr>
          <a:lstStyle/>
          <a:p>
            <a:pPr marL="457200" indent="-457200">
              <a:buAutoNum type="arabicPeriod"/>
            </a:pPr>
            <a:r>
              <a:rPr lang="en-GB" dirty="0"/>
              <a:t>A little bit about Midlands4Cities</a:t>
            </a:r>
          </a:p>
          <a:p>
            <a:pPr marL="457200" indent="-457200">
              <a:buAutoNum type="arabicPeriod"/>
            </a:pPr>
            <a:r>
              <a:rPr lang="en-GB" dirty="0"/>
              <a:t>Your institution and M4C</a:t>
            </a:r>
            <a:endParaRPr lang="en-GB" dirty="0">
              <a:ea typeface="Calibri"/>
              <a:cs typeface="Calibri"/>
            </a:endParaRPr>
          </a:p>
          <a:p>
            <a:pPr marL="0" indent="0">
              <a:buNone/>
            </a:pPr>
            <a:r>
              <a:rPr lang="en-GB" dirty="0"/>
              <a:t>3. M4C supervisory expectations	</a:t>
            </a:r>
            <a:endParaRPr lang="en-GB" dirty="0">
              <a:ea typeface="Calibri"/>
              <a:cs typeface="Calibri"/>
            </a:endParaRPr>
          </a:p>
          <a:p>
            <a:pPr lvl="1"/>
            <a:r>
              <a:rPr lang="en-GB" dirty="0"/>
              <a:t>Using the VPP</a:t>
            </a:r>
            <a:endParaRPr lang="en-GB" dirty="0">
              <a:ea typeface="Calibri"/>
              <a:cs typeface="Calibri"/>
            </a:endParaRPr>
          </a:p>
          <a:p>
            <a:pPr marL="0" indent="0">
              <a:buNone/>
            </a:pPr>
            <a:r>
              <a:rPr lang="en-GB" dirty="0"/>
              <a:t>4. Additional resources for your students</a:t>
            </a:r>
            <a:endParaRPr lang="en-GB" dirty="0">
              <a:ea typeface="Calibri"/>
              <a:cs typeface="Calibri"/>
            </a:endParaRPr>
          </a:p>
          <a:p>
            <a:pPr lvl="1"/>
            <a:r>
              <a:rPr lang="en-GB"/>
              <a:t>M4C events and training, Research Development Fund, Engagement Fund, Cohort Development Fund, Placements</a:t>
            </a:r>
          </a:p>
          <a:p>
            <a:pPr marL="0" indent="0">
              <a:buNone/>
            </a:pPr>
            <a:r>
              <a:rPr lang="en-GB" dirty="0"/>
              <a:t>5. M4C supervisor expectations</a:t>
            </a:r>
            <a:endParaRPr lang="en-GB" dirty="0">
              <a:ea typeface="Calibri"/>
              <a:cs typeface="Calibri"/>
            </a:endParaRPr>
          </a:p>
          <a:p>
            <a:pPr marL="0" indent="0">
              <a:buNone/>
            </a:pPr>
            <a:r>
              <a:rPr lang="en-GB" dirty="0"/>
              <a:t>6. Other ways to get involved with M4C</a:t>
            </a:r>
            <a:endParaRPr lang="en-GB" dirty="0">
              <a:ea typeface="Calibri"/>
              <a:cs typeface="Calibri"/>
            </a:endParaRPr>
          </a:p>
          <a:p>
            <a:endParaRPr lang="en-GB"/>
          </a:p>
        </p:txBody>
      </p:sp>
      <p:pic>
        <p:nvPicPr>
          <p:cNvPr id="4" name="Picture 3">
            <a:extLst>
              <a:ext uri="{FF2B5EF4-FFF2-40B4-BE49-F238E27FC236}">
                <a16:creationId xmlns:a16="http://schemas.microsoft.com/office/drawing/2014/main" id="{5D2B800D-F394-E446-13BC-80DB9311A14F}"/>
              </a:ext>
            </a:extLst>
          </p:cNvPr>
          <p:cNvPicPr>
            <a:picLocks noChangeAspect="1"/>
          </p:cNvPicPr>
          <p:nvPr/>
        </p:nvPicPr>
        <p:blipFill>
          <a:blip r:embed="rId2"/>
          <a:stretch>
            <a:fillRect/>
          </a:stretch>
        </p:blipFill>
        <p:spPr>
          <a:xfrm>
            <a:off x="7772017" y="8418"/>
            <a:ext cx="4419983" cy="1133954"/>
          </a:xfrm>
          <a:prstGeom prst="rect">
            <a:avLst/>
          </a:prstGeom>
        </p:spPr>
      </p:pic>
      <p:pic>
        <p:nvPicPr>
          <p:cNvPr id="5" name="Picture 4">
            <a:extLst>
              <a:ext uri="{FF2B5EF4-FFF2-40B4-BE49-F238E27FC236}">
                <a16:creationId xmlns:a16="http://schemas.microsoft.com/office/drawing/2014/main" id="{09F7DC6A-BB53-E8DF-8EB5-E019EF6850F2}"/>
              </a:ext>
            </a:extLst>
          </p:cNvPr>
          <p:cNvPicPr>
            <a:picLocks noChangeAspect="1"/>
          </p:cNvPicPr>
          <p:nvPr/>
        </p:nvPicPr>
        <p:blipFill>
          <a:blip r:embed="rId3"/>
          <a:stretch>
            <a:fillRect/>
          </a:stretch>
        </p:blipFill>
        <p:spPr>
          <a:xfrm>
            <a:off x="0" y="8418"/>
            <a:ext cx="5072312" cy="1243692"/>
          </a:xfrm>
          <a:prstGeom prst="rect">
            <a:avLst/>
          </a:prstGeom>
        </p:spPr>
      </p:pic>
    </p:spTree>
    <p:extLst>
      <p:ext uri="{BB962C8B-B14F-4D97-AF65-F5344CB8AC3E}">
        <p14:creationId xmlns:p14="http://schemas.microsoft.com/office/powerpoint/2010/main" val="3430860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6770F-3721-E300-6ADF-61D583E9C758}"/>
              </a:ext>
            </a:extLst>
          </p:cNvPr>
          <p:cNvSpPr>
            <a:spLocks noGrp="1"/>
          </p:cNvSpPr>
          <p:nvPr>
            <p:ph type="title"/>
          </p:nvPr>
        </p:nvSpPr>
        <p:spPr>
          <a:xfrm>
            <a:off x="1710045" y="1243692"/>
            <a:ext cx="8206839" cy="59376"/>
          </a:xfrm>
        </p:spPr>
        <p:txBody>
          <a:bodyPr>
            <a:normAutofit fontScale="90000"/>
          </a:bodyPr>
          <a:lstStyle/>
          <a:p>
            <a:endParaRPr lang="en-US" dirty="0">
              <a:solidFill>
                <a:srgbClr val="C00000"/>
              </a:solidFill>
            </a:endParaRPr>
          </a:p>
        </p:txBody>
      </p:sp>
      <p:sp>
        <p:nvSpPr>
          <p:cNvPr id="3" name="Content Placeholder 2">
            <a:extLst>
              <a:ext uri="{FF2B5EF4-FFF2-40B4-BE49-F238E27FC236}">
                <a16:creationId xmlns:a16="http://schemas.microsoft.com/office/drawing/2014/main" id="{1F4E7C14-CB74-8C6D-CAB1-DBE8E17A65AD}"/>
              </a:ext>
            </a:extLst>
          </p:cNvPr>
          <p:cNvSpPr>
            <a:spLocks noGrp="1"/>
          </p:cNvSpPr>
          <p:nvPr>
            <p:ph idx="1"/>
          </p:nvPr>
        </p:nvSpPr>
        <p:spPr>
          <a:xfrm>
            <a:off x="838200" y="2054431"/>
            <a:ext cx="10515600" cy="4122532"/>
          </a:xfrm>
        </p:spPr>
        <p:txBody>
          <a:bodyPr vert="horz" lIns="91440" tIns="45720" rIns="91440" bIns="45720" rtlCol="0" anchor="t">
            <a:normAutofit lnSpcReduction="10000"/>
          </a:bodyPr>
          <a:lstStyle/>
          <a:p>
            <a:r>
              <a:rPr lang="en-US" dirty="0"/>
              <a:t>In 2025, we will welcome M4C Cohort 7, a total of 100 students over the 8 institutions, including 20 CDAs.</a:t>
            </a:r>
            <a:endParaRPr lang="en-US" dirty="0">
              <a:ea typeface="Calibri"/>
              <a:cs typeface="Calibri"/>
            </a:endParaRPr>
          </a:p>
          <a:p>
            <a:r>
              <a:rPr lang="en-US" dirty="0"/>
              <a:t>They will join a group of about 400 current students, from all disciplines under the AHRC remit, and they will have opportunities to work with each other across cohorts and institutions, to devise and undertake specialist training, to enrich their own and others’ practice and research, and to use their skills and knowledge in placements.</a:t>
            </a:r>
          </a:p>
          <a:p>
            <a:r>
              <a:rPr lang="en-US" dirty="0"/>
              <a:t>Although this is the last M4C cohort, there will still be M4C Central staff and additional research support funds for them throughout their studies.</a:t>
            </a:r>
          </a:p>
          <a:p>
            <a:endParaRPr lang="en-US" dirty="0"/>
          </a:p>
        </p:txBody>
      </p:sp>
      <p:pic>
        <p:nvPicPr>
          <p:cNvPr id="4" name="Picture 3">
            <a:extLst>
              <a:ext uri="{FF2B5EF4-FFF2-40B4-BE49-F238E27FC236}">
                <a16:creationId xmlns:a16="http://schemas.microsoft.com/office/drawing/2014/main" id="{FDCCDBB0-F1FF-23F5-AB5B-8A3347CD55FA}"/>
              </a:ext>
            </a:extLst>
          </p:cNvPr>
          <p:cNvPicPr>
            <a:picLocks noChangeAspect="1"/>
          </p:cNvPicPr>
          <p:nvPr/>
        </p:nvPicPr>
        <p:blipFill>
          <a:blip r:embed="rId2"/>
          <a:stretch>
            <a:fillRect/>
          </a:stretch>
        </p:blipFill>
        <p:spPr>
          <a:xfrm>
            <a:off x="7372158" y="0"/>
            <a:ext cx="4419983" cy="1133954"/>
          </a:xfrm>
          <a:prstGeom prst="rect">
            <a:avLst/>
          </a:prstGeom>
        </p:spPr>
      </p:pic>
      <p:pic>
        <p:nvPicPr>
          <p:cNvPr id="5" name="Picture 4">
            <a:extLst>
              <a:ext uri="{FF2B5EF4-FFF2-40B4-BE49-F238E27FC236}">
                <a16:creationId xmlns:a16="http://schemas.microsoft.com/office/drawing/2014/main" id="{CBC685DB-89FA-9EDB-8961-CE74C41C6709}"/>
              </a:ext>
            </a:extLst>
          </p:cNvPr>
          <p:cNvPicPr>
            <a:picLocks noChangeAspect="1"/>
          </p:cNvPicPr>
          <p:nvPr/>
        </p:nvPicPr>
        <p:blipFill>
          <a:blip r:embed="rId3"/>
          <a:stretch>
            <a:fillRect/>
          </a:stretch>
        </p:blipFill>
        <p:spPr>
          <a:xfrm>
            <a:off x="0" y="0"/>
            <a:ext cx="5072312" cy="1243692"/>
          </a:xfrm>
          <a:prstGeom prst="rect">
            <a:avLst/>
          </a:prstGeom>
        </p:spPr>
      </p:pic>
    </p:spTree>
    <p:extLst>
      <p:ext uri="{BB962C8B-B14F-4D97-AF65-F5344CB8AC3E}">
        <p14:creationId xmlns:p14="http://schemas.microsoft.com/office/powerpoint/2010/main" val="566355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C9683-41A4-2706-D1A8-395BBC9A6D64}"/>
              </a:ext>
            </a:extLst>
          </p:cNvPr>
          <p:cNvSpPr>
            <a:spLocks noGrp="1"/>
          </p:cNvSpPr>
          <p:nvPr>
            <p:ph type="title"/>
          </p:nvPr>
        </p:nvSpPr>
        <p:spPr>
          <a:xfrm>
            <a:off x="838200" y="2000250"/>
            <a:ext cx="10515600" cy="705628"/>
          </a:xfrm>
        </p:spPr>
        <p:txBody>
          <a:bodyPr>
            <a:normAutofit/>
          </a:bodyPr>
          <a:lstStyle/>
          <a:p>
            <a:r>
              <a:rPr lang="en-GB">
                <a:solidFill>
                  <a:srgbClr val="C00000"/>
                </a:solidFill>
              </a:rPr>
              <a:t>What a student gets</a:t>
            </a:r>
          </a:p>
        </p:txBody>
      </p:sp>
      <p:sp>
        <p:nvSpPr>
          <p:cNvPr id="3" name="Content Placeholder 2">
            <a:extLst>
              <a:ext uri="{FF2B5EF4-FFF2-40B4-BE49-F238E27FC236}">
                <a16:creationId xmlns:a16="http://schemas.microsoft.com/office/drawing/2014/main" id="{FFB64D08-8389-B425-3DB2-1EF4AE6FE29A}"/>
              </a:ext>
            </a:extLst>
          </p:cNvPr>
          <p:cNvSpPr>
            <a:spLocks noGrp="1"/>
          </p:cNvSpPr>
          <p:nvPr>
            <p:ph idx="1"/>
          </p:nvPr>
        </p:nvSpPr>
        <p:spPr>
          <a:xfrm>
            <a:off x="838200" y="2705878"/>
            <a:ext cx="10515600" cy="3471084"/>
          </a:xfrm>
        </p:spPr>
        <p:txBody>
          <a:bodyPr vert="horz" lIns="91440" tIns="45720" rIns="91440" bIns="45720" rtlCol="0" anchor="t">
            <a:normAutofit/>
          </a:bodyPr>
          <a:lstStyle/>
          <a:p>
            <a:pPr marL="0" indent="0">
              <a:buNone/>
            </a:pPr>
            <a:r>
              <a:rPr lang="en-GB" dirty="0"/>
              <a:t>An M4C award covers home fees and a UKRI-set stipend; it offers additional funds for student activities and support, including bespoke training; and it encourages connections, networks and collaborations, to support students in their future careers, through events and other support.</a:t>
            </a:r>
          </a:p>
          <a:p>
            <a:pPr marL="0" indent="0">
              <a:buNone/>
            </a:pPr>
            <a:endParaRPr lang="en-GB" dirty="0"/>
          </a:p>
          <a:p>
            <a:pPr marL="0" indent="0">
              <a:buNone/>
            </a:pPr>
            <a:r>
              <a:rPr lang="en-GB" dirty="0"/>
              <a:t>UKRI’s current calculations on the average value of an individual PGR award is around £100,000. </a:t>
            </a:r>
          </a:p>
        </p:txBody>
      </p:sp>
      <p:pic>
        <p:nvPicPr>
          <p:cNvPr id="4" name="Picture 3">
            <a:extLst>
              <a:ext uri="{FF2B5EF4-FFF2-40B4-BE49-F238E27FC236}">
                <a16:creationId xmlns:a16="http://schemas.microsoft.com/office/drawing/2014/main" id="{E5B895DF-26A3-9F97-733B-A3A5D54C5037}"/>
              </a:ext>
            </a:extLst>
          </p:cNvPr>
          <p:cNvPicPr>
            <a:picLocks noChangeAspect="1"/>
          </p:cNvPicPr>
          <p:nvPr/>
        </p:nvPicPr>
        <p:blipFill>
          <a:blip r:embed="rId2"/>
          <a:stretch>
            <a:fillRect/>
          </a:stretch>
        </p:blipFill>
        <p:spPr>
          <a:xfrm>
            <a:off x="8343900" y="247920"/>
            <a:ext cx="3646560" cy="939066"/>
          </a:xfrm>
          <a:prstGeom prst="rect">
            <a:avLst/>
          </a:prstGeom>
        </p:spPr>
      </p:pic>
      <p:pic>
        <p:nvPicPr>
          <p:cNvPr id="5" name="Picture 4">
            <a:extLst>
              <a:ext uri="{FF2B5EF4-FFF2-40B4-BE49-F238E27FC236}">
                <a16:creationId xmlns:a16="http://schemas.microsoft.com/office/drawing/2014/main" id="{FCD0D75C-4699-D05A-C72F-F13B14634D59}"/>
              </a:ext>
            </a:extLst>
          </p:cNvPr>
          <p:cNvPicPr>
            <a:picLocks noChangeAspect="1"/>
          </p:cNvPicPr>
          <p:nvPr/>
        </p:nvPicPr>
        <p:blipFill>
          <a:blip r:embed="rId3"/>
          <a:stretch>
            <a:fillRect/>
          </a:stretch>
        </p:blipFill>
        <p:spPr>
          <a:xfrm>
            <a:off x="201540" y="95607"/>
            <a:ext cx="5072312" cy="1243692"/>
          </a:xfrm>
          <a:prstGeom prst="rect">
            <a:avLst/>
          </a:prstGeom>
        </p:spPr>
      </p:pic>
    </p:spTree>
    <p:extLst>
      <p:ext uri="{BB962C8B-B14F-4D97-AF65-F5344CB8AC3E}">
        <p14:creationId xmlns:p14="http://schemas.microsoft.com/office/powerpoint/2010/main" val="522456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D22B0-7E9A-7A25-C6CE-89C2F12206D7}"/>
              </a:ext>
            </a:extLst>
          </p:cNvPr>
          <p:cNvSpPr>
            <a:spLocks noGrp="1"/>
          </p:cNvSpPr>
          <p:nvPr>
            <p:ph type="title"/>
          </p:nvPr>
        </p:nvSpPr>
        <p:spPr>
          <a:xfrm>
            <a:off x="839788" y="1778833"/>
            <a:ext cx="10515600" cy="280080"/>
          </a:xfrm>
        </p:spPr>
        <p:txBody>
          <a:bodyPr>
            <a:normAutofit fontScale="90000"/>
          </a:bodyPr>
          <a:lstStyle/>
          <a:p>
            <a:r>
              <a:rPr lang="en-US">
                <a:solidFill>
                  <a:srgbClr val="C00000"/>
                </a:solidFill>
              </a:rPr>
              <a:t>Contacts</a:t>
            </a:r>
          </a:p>
        </p:txBody>
      </p:sp>
      <p:sp>
        <p:nvSpPr>
          <p:cNvPr id="4" name="Text Placeholder 3">
            <a:extLst>
              <a:ext uri="{FF2B5EF4-FFF2-40B4-BE49-F238E27FC236}">
                <a16:creationId xmlns:a16="http://schemas.microsoft.com/office/drawing/2014/main" id="{9CAA610D-F80D-3FE3-544F-8B68D9ACE07C}"/>
              </a:ext>
            </a:extLst>
          </p:cNvPr>
          <p:cNvSpPr>
            <a:spLocks noGrp="1"/>
          </p:cNvSpPr>
          <p:nvPr>
            <p:ph type="body" idx="1"/>
          </p:nvPr>
        </p:nvSpPr>
        <p:spPr>
          <a:xfrm>
            <a:off x="839788" y="2243138"/>
            <a:ext cx="5157787" cy="448579"/>
          </a:xfrm>
        </p:spPr>
        <p:txBody>
          <a:bodyPr>
            <a:normAutofit/>
          </a:bodyPr>
          <a:lstStyle/>
          <a:p>
            <a:r>
              <a:rPr lang="en-US">
                <a:solidFill>
                  <a:srgbClr val="C00000"/>
                </a:solidFill>
              </a:rPr>
              <a:t> Central Team</a:t>
            </a:r>
          </a:p>
        </p:txBody>
      </p:sp>
      <p:sp>
        <p:nvSpPr>
          <p:cNvPr id="5" name="Content Placeholder 4">
            <a:extLst>
              <a:ext uri="{FF2B5EF4-FFF2-40B4-BE49-F238E27FC236}">
                <a16:creationId xmlns:a16="http://schemas.microsoft.com/office/drawing/2014/main" id="{A6FE7AEB-084C-0EC9-5A40-06580DF20010}"/>
              </a:ext>
            </a:extLst>
          </p:cNvPr>
          <p:cNvSpPr>
            <a:spLocks noGrp="1"/>
          </p:cNvSpPr>
          <p:nvPr>
            <p:ph sz="half" idx="2"/>
          </p:nvPr>
        </p:nvSpPr>
        <p:spPr>
          <a:xfrm>
            <a:off x="836612" y="2971799"/>
            <a:ext cx="5160963" cy="3217863"/>
          </a:xfrm>
        </p:spPr>
        <p:txBody>
          <a:bodyPr vert="horz" lIns="91440" tIns="45720" rIns="91440" bIns="45720" rtlCol="0" anchor="t">
            <a:normAutofit/>
          </a:bodyPr>
          <a:lstStyle/>
          <a:p>
            <a:pPr marL="0" indent="0">
              <a:buNone/>
            </a:pPr>
            <a:r>
              <a:rPr lang="en-US" sz="2400" dirty="0"/>
              <a:t>Director: Professor Nicola Royan</a:t>
            </a:r>
          </a:p>
          <a:p>
            <a:pPr marL="0" indent="0">
              <a:buNone/>
            </a:pPr>
            <a:r>
              <a:rPr lang="en-US" sz="2400" dirty="0"/>
              <a:t>Manager: currently vacant</a:t>
            </a:r>
          </a:p>
          <a:p>
            <a:pPr marL="0" indent="0">
              <a:buNone/>
            </a:pPr>
            <a:r>
              <a:rPr lang="en-US" sz="2400" dirty="0"/>
              <a:t>Placements Manager: Dr Jade Jenkinson</a:t>
            </a:r>
            <a:endParaRPr lang="en-US" sz="2400" dirty="0">
              <a:ea typeface="Calibri"/>
              <a:cs typeface="Calibri"/>
            </a:endParaRPr>
          </a:p>
          <a:p>
            <a:pPr marL="0" indent="0">
              <a:buNone/>
            </a:pPr>
            <a:r>
              <a:rPr lang="en-US" sz="2400" dirty="0"/>
              <a:t>Finance Manager: Claire Thompson</a:t>
            </a:r>
          </a:p>
          <a:p>
            <a:pPr marL="0" indent="0">
              <a:buNone/>
            </a:pPr>
            <a:r>
              <a:rPr lang="en-US" sz="2400" dirty="0"/>
              <a:t>Project Officers: Sam Offiler (Jessica Metcalfe will return in May 2026 after maternity leave).</a:t>
            </a:r>
            <a:endParaRPr lang="en-US" sz="2400" dirty="0">
              <a:ea typeface="Calibri"/>
              <a:cs typeface="Calibri"/>
            </a:endParaRPr>
          </a:p>
        </p:txBody>
      </p:sp>
      <p:sp>
        <p:nvSpPr>
          <p:cNvPr id="6" name="Text Placeholder 5">
            <a:extLst>
              <a:ext uri="{FF2B5EF4-FFF2-40B4-BE49-F238E27FC236}">
                <a16:creationId xmlns:a16="http://schemas.microsoft.com/office/drawing/2014/main" id="{10F9EAD9-9E37-AD84-022E-007F919F7F83}"/>
              </a:ext>
            </a:extLst>
          </p:cNvPr>
          <p:cNvSpPr>
            <a:spLocks noGrp="1"/>
          </p:cNvSpPr>
          <p:nvPr>
            <p:ph type="body" sz="quarter" idx="3"/>
          </p:nvPr>
        </p:nvSpPr>
        <p:spPr>
          <a:xfrm>
            <a:off x="6400800" y="2058915"/>
            <a:ext cx="4954588" cy="448580"/>
          </a:xfrm>
        </p:spPr>
        <p:txBody>
          <a:bodyPr>
            <a:normAutofit/>
          </a:bodyPr>
          <a:lstStyle/>
          <a:p>
            <a:r>
              <a:rPr lang="en-US">
                <a:solidFill>
                  <a:srgbClr val="C00000"/>
                </a:solidFill>
              </a:rPr>
              <a:t>Institutional Teams</a:t>
            </a:r>
          </a:p>
        </p:txBody>
      </p:sp>
      <p:sp>
        <p:nvSpPr>
          <p:cNvPr id="7" name="Content Placeholder 6">
            <a:extLst>
              <a:ext uri="{FF2B5EF4-FFF2-40B4-BE49-F238E27FC236}">
                <a16:creationId xmlns:a16="http://schemas.microsoft.com/office/drawing/2014/main" id="{66450382-B068-79E0-315B-170D5C469D9B}"/>
              </a:ext>
            </a:extLst>
          </p:cNvPr>
          <p:cNvSpPr>
            <a:spLocks noGrp="1"/>
          </p:cNvSpPr>
          <p:nvPr>
            <p:ph sz="quarter" idx="4"/>
          </p:nvPr>
        </p:nvSpPr>
        <p:spPr>
          <a:xfrm>
            <a:off x="6403191" y="2512511"/>
            <a:ext cx="5160964" cy="3217864"/>
          </a:xfrm>
        </p:spPr>
        <p:txBody>
          <a:bodyPr vert="horz" lIns="91440" tIns="45720" rIns="91440" bIns="45720" rtlCol="0" anchor="t">
            <a:normAutofit/>
          </a:bodyPr>
          <a:lstStyle/>
          <a:p>
            <a:pPr marL="0" indent="0">
              <a:buNone/>
            </a:pPr>
            <a:endParaRPr lang="en-US" sz="2000" dirty="0">
              <a:ea typeface="Calibri"/>
              <a:cs typeface="Calibri"/>
            </a:endParaRPr>
          </a:p>
          <a:p>
            <a:pPr marL="0" indent="0">
              <a:buNone/>
            </a:pPr>
            <a:r>
              <a:rPr lang="en-US" sz="2000" dirty="0">
                <a:ea typeface="Calibri"/>
                <a:cs typeface="Calibri"/>
              </a:rPr>
              <a:t>University Site Directors and Administrators: </a:t>
            </a:r>
            <a:endParaRPr lang="en-US" dirty="0"/>
          </a:p>
          <a:p>
            <a:pPr marL="0" indent="0">
              <a:buNone/>
            </a:pPr>
            <a:r>
              <a:rPr lang="en-US" sz="2000" dirty="0">
                <a:ea typeface="Calibri"/>
                <a:cs typeface="Calibri"/>
              </a:rPr>
              <a:t>Director: Professor David Lambert </a:t>
            </a:r>
          </a:p>
          <a:p>
            <a:pPr marL="0" indent="0">
              <a:buNone/>
            </a:pPr>
            <a:r>
              <a:rPr lang="en-US" sz="2000" dirty="0">
                <a:ea typeface="Calibri"/>
                <a:cs typeface="Calibri"/>
              </a:rPr>
              <a:t>Director: Dr Ross Forman</a:t>
            </a:r>
          </a:p>
          <a:p>
            <a:pPr marL="0" indent="0">
              <a:buNone/>
            </a:pPr>
            <a:r>
              <a:rPr lang="en-US" sz="2000" dirty="0">
                <a:ea typeface="Calibri"/>
                <a:cs typeface="Calibri"/>
              </a:rPr>
              <a:t>Doctoral Training Manager: Kay Jones (Lisa Millard will return in October 2026 after maternity leave)</a:t>
            </a:r>
          </a:p>
          <a:p>
            <a:pPr marL="0" indent="0">
              <a:buNone/>
            </a:pPr>
            <a:r>
              <a:rPr lang="en-US" sz="2000" dirty="0">
                <a:ea typeface="Calibri"/>
                <a:cs typeface="Calibri"/>
              </a:rPr>
              <a:t>DTP Coordinator: Dr Yangzi Zhou</a:t>
            </a:r>
          </a:p>
        </p:txBody>
      </p:sp>
      <p:pic>
        <p:nvPicPr>
          <p:cNvPr id="3" name="Picture 2">
            <a:extLst>
              <a:ext uri="{FF2B5EF4-FFF2-40B4-BE49-F238E27FC236}">
                <a16:creationId xmlns:a16="http://schemas.microsoft.com/office/drawing/2014/main" id="{F6588F67-4842-E923-CC21-1EA0F59EB319}"/>
              </a:ext>
            </a:extLst>
          </p:cNvPr>
          <p:cNvPicPr>
            <a:picLocks noChangeAspect="1"/>
          </p:cNvPicPr>
          <p:nvPr/>
        </p:nvPicPr>
        <p:blipFill>
          <a:blip r:embed="rId3"/>
          <a:stretch>
            <a:fillRect/>
          </a:stretch>
        </p:blipFill>
        <p:spPr>
          <a:xfrm>
            <a:off x="8372475" y="204811"/>
            <a:ext cx="3599907" cy="927052"/>
          </a:xfrm>
          <a:prstGeom prst="rect">
            <a:avLst/>
          </a:prstGeom>
        </p:spPr>
      </p:pic>
      <p:pic>
        <p:nvPicPr>
          <p:cNvPr id="8" name="Picture 7">
            <a:extLst>
              <a:ext uri="{FF2B5EF4-FFF2-40B4-BE49-F238E27FC236}">
                <a16:creationId xmlns:a16="http://schemas.microsoft.com/office/drawing/2014/main" id="{4E32A20E-7995-2F2C-C268-4D42FF035A68}"/>
              </a:ext>
            </a:extLst>
          </p:cNvPr>
          <p:cNvPicPr>
            <a:picLocks noChangeAspect="1"/>
          </p:cNvPicPr>
          <p:nvPr/>
        </p:nvPicPr>
        <p:blipFill>
          <a:blip r:embed="rId4"/>
          <a:stretch>
            <a:fillRect/>
          </a:stretch>
        </p:blipFill>
        <p:spPr>
          <a:xfrm>
            <a:off x="0" y="193376"/>
            <a:ext cx="5072312" cy="1243692"/>
          </a:xfrm>
          <a:prstGeom prst="rect">
            <a:avLst/>
          </a:prstGeom>
        </p:spPr>
      </p:pic>
    </p:spTree>
    <p:extLst>
      <p:ext uri="{BB962C8B-B14F-4D97-AF65-F5344CB8AC3E}">
        <p14:creationId xmlns:p14="http://schemas.microsoft.com/office/powerpoint/2010/main" val="1929840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E74133-D9CC-E619-EEDA-2CA619A7AAE6}"/>
              </a:ext>
            </a:extLst>
          </p:cNvPr>
          <p:cNvSpPr>
            <a:spLocks noGrp="1"/>
          </p:cNvSpPr>
          <p:nvPr>
            <p:ph type="title"/>
          </p:nvPr>
        </p:nvSpPr>
        <p:spPr>
          <a:xfrm>
            <a:off x="839788" y="1176336"/>
            <a:ext cx="10515600" cy="823912"/>
          </a:xfrm>
        </p:spPr>
        <p:txBody>
          <a:bodyPr/>
          <a:lstStyle/>
          <a:p>
            <a:r>
              <a:rPr lang="en-GB">
                <a:solidFill>
                  <a:srgbClr val="C00000"/>
                </a:solidFill>
              </a:rPr>
              <a:t>Your Institution and M4C</a:t>
            </a:r>
          </a:p>
        </p:txBody>
      </p:sp>
      <p:sp>
        <p:nvSpPr>
          <p:cNvPr id="5" name="Text Placeholder 4">
            <a:extLst>
              <a:ext uri="{FF2B5EF4-FFF2-40B4-BE49-F238E27FC236}">
                <a16:creationId xmlns:a16="http://schemas.microsoft.com/office/drawing/2014/main" id="{5126049A-F797-EC8E-4771-31CAB6B88C5B}"/>
              </a:ext>
            </a:extLst>
          </p:cNvPr>
          <p:cNvSpPr>
            <a:spLocks noGrp="1"/>
          </p:cNvSpPr>
          <p:nvPr>
            <p:ph type="body" idx="1"/>
          </p:nvPr>
        </p:nvSpPr>
        <p:spPr>
          <a:xfrm>
            <a:off x="839788" y="2000249"/>
            <a:ext cx="5157787" cy="504825"/>
          </a:xfrm>
        </p:spPr>
        <p:txBody>
          <a:bodyPr/>
          <a:lstStyle/>
          <a:p>
            <a:r>
              <a:rPr lang="en-GB">
                <a:solidFill>
                  <a:srgbClr val="C00000"/>
                </a:solidFill>
              </a:rPr>
              <a:t>Institutional responsibilities</a:t>
            </a:r>
          </a:p>
        </p:txBody>
      </p:sp>
      <p:sp>
        <p:nvSpPr>
          <p:cNvPr id="6" name="Content Placeholder 5">
            <a:extLst>
              <a:ext uri="{FF2B5EF4-FFF2-40B4-BE49-F238E27FC236}">
                <a16:creationId xmlns:a16="http://schemas.microsoft.com/office/drawing/2014/main" id="{0FD9D1C1-8DFE-28A2-6368-DED9BFDB48B2}"/>
              </a:ext>
            </a:extLst>
          </p:cNvPr>
          <p:cNvSpPr>
            <a:spLocks noGrp="1"/>
          </p:cNvSpPr>
          <p:nvPr>
            <p:ph sz="half" idx="2"/>
          </p:nvPr>
        </p:nvSpPr>
        <p:spPr/>
        <p:txBody>
          <a:bodyPr>
            <a:normAutofit fontScale="92500" lnSpcReduction="20000"/>
          </a:bodyPr>
          <a:lstStyle/>
          <a:p>
            <a:r>
              <a:rPr lang="en-GB"/>
              <a:t>Academic progress</a:t>
            </a:r>
          </a:p>
          <a:p>
            <a:r>
              <a:rPr lang="en-GB"/>
              <a:t>Essential skills development</a:t>
            </a:r>
          </a:p>
          <a:p>
            <a:r>
              <a:rPr lang="en-GB"/>
              <a:t>Extenuating circumstances, interruptions, identifying appropriate support</a:t>
            </a:r>
          </a:p>
          <a:p>
            <a:r>
              <a:rPr lang="en-GB"/>
              <a:t>Pastoral support</a:t>
            </a:r>
          </a:p>
          <a:p>
            <a:r>
              <a:rPr lang="en-GB"/>
              <a:t>Careers guidance </a:t>
            </a:r>
          </a:p>
        </p:txBody>
      </p:sp>
      <p:sp>
        <p:nvSpPr>
          <p:cNvPr id="7" name="Text Placeholder 6">
            <a:extLst>
              <a:ext uri="{FF2B5EF4-FFF2-40B4-BE49-F238E27FC236}">
                <a16:creationId xmlns:a16="http://schemas.microsoft.com/office/drawing/2014/main" id="{530A2167-FF30-B83E-9B86-100EB9E94821}"/>
              </a:ext>
            </a:extLst>
          </p:cNvPr>
          <p:cNvSpPr>
            <a:spLocks noGrp="1"/>
          </p:cNvSpPr>
          <p:nvPr>
            <p:ph type="body" sz="quarter" idx="3"/>
          </p:nvPr>
        </p:nvSpPr>
        <p:spPr/>
        <p:txBody>
          <a:bodyPr/>
          <a:lstStyle/>
          <a:p>
            <a:r>
              <a:rPr lang="en-GB">
                <a:solidFill>
                  <a:srgbClr val="C00000"/>
                </a:solidFill>
              </a:rPr>
              <a:t>M4C responsibilities</a:t>
            </a:r>
          </a:p>
        </p:txBody>
      </p:sp>
      <p:sp>
        <p:nvSpPr>
          <p:cNvPr id="8" name="Content Placeholder 7">
            <a:extLst>
              <a:ext uri="{FF2B5EF4-FFF2-40B4-BE49-F238E27FC236}">
                <a16:creationId xmlns:a16="http://schemas.microsoft.com/office/drawing/2014/main" id="{78736727-8615-FEB9-481D-282D0BFDE0C7}"/>
              </a:ext>
            </a:extLst>
          </p:cNvPr>
          <p:cNvSpPr>
            <a:spLocks noGrp="1"/>
          </p:cNvSpPr>
          <p:nvPr>
            <p:ph sz="quarter" idx="4"/>
          </p:nvPr>
        </p:nvSpPr>
        <p:spPr/>
        <p:txBody>
          <a:bodyPr vert="horz" lIns="91440" tIns="45720" rIns="91440" bIns="45720" rtlCol="0" anchor="t">
            <a:normAutofit fontScale="92500" lnSpcReduction="20000"/>
          </a:bodyPr>
          <a:lstStyle/>
          <a:p>
            <a:r>
              <a:rPr lang="en-GB" dirty="0"/>
              <a:t>Funding fees and stipend dependent on academic progress assessed by the institution</a:t>
            </a:r>
          </a:p>
          <a:p>
            <a:r>
              <a:rPr lang="en-GB" dirty="0"/>
              <a:t>Responding to student need as supported by the institution, including disability support</a:t>
            </a:r>
          </a:p>
          <a:p>
            <a:r>
              <a:rPr lang="en-GB" dirty="0"/>
              <a:t>Complementary, supplementary and specialist skills development, including cohort events, supporting training and field work, and facilitating placements</a:t>
            </a:r>
            <a:endParaRPr lang="en-GB" dirty="0">
              <a:ea typeface="Calibri"/>
              <a:cs typeface="Calibri"/>
            </a:endParaRPr>
          </a:p>
        </p:txBody>
      </p:sp>
      <p:pic>
        <p:nvPicPr>
          <p:cNvPr id="2" name="Picture 1">
            <a:extLst>
              <a:ext uri="{FF2B5EF4-FFF2-40B4-BE49-F238E27FC236}">
                <a16:creationId xmlns:a16="http://schemas.microsoft.com/office/drawing/2014/main" id="{6A5D30E3-1552-A24C-F2C6-AB92BF7607F7}"/>
              </a:ext>
            </a:extLst>
          </p:cNvPr>
          <p:cNvPicPr>
            <a:picLocks noChangeAspect="1"/>
          </p:cNvPicPr>
          <p:nvPr/>
        </p:nvPicPr>
        <p:blipFill>
          <a:blip r:embed="rId2"/>
          <a:stretch>
            <a:fillRect/>
          </a:stretch>
        </p:blipFill>
        <p:spPr>
          <a:xfrm>
            <a:off x="0" y="-67356"/>
            <a:ext cx="5072312" cy="1243692"/>
          </a:xfrm>
          <a:prstGeom prst="rect">
            <a:avLst/>
          </a:prstGeom>
        </p:spPr>
      </p:pic>
      <p:pic>
        <p:nvPicPr>
          <p:cNvPr id="3" name="Picture 2">
            <a:extLst>
              <a:ext uri="{FF2B5EF4-FFF2-40B4-BE49-F238E27FC236}">
                <a16:creationId xmlns:a16="http://schemas.microsoft.com/office/drawing/2014/main" id="{F0A12650-CE66-F192-2DEB-728ABC0B5BFE}"/>
              </a:ext>
            </a:extLst>
          </p:cNvPr>
          <p:cNvPicPr>
            <a:picLocks noChangeAspect="1"/>
          </p:cNvPicPr>
          <p:nvPr/>
        </p:nvPicPr>
        <p:blipFill>
          <a:blip r:embed="rId3"/>
          <a:stretch>
            <a:fillRect/>
          </a:stretch>
        </p:blipFill>
        <p:spPr>
          <a:xfrm>
            <a:off x="8380701" y="205001"/>
            <a:ext cx="3603048" cy="926672"/>
          </a:xfrm>
          <a:prstGeom prst="rect">
            <a:avLst/>
          </a:prstGeom>
        </p:spPr>
      </p:pic>
    </p:spTree>
    <p:extLst>
      <p:ext uri="{BB962C8B-B14F-4D97-AF65-F5344CB8AC3E}">
        <p14:creationId xmlns:p14="http://schemas.microsoft.com/office/powerpoint/2010/main" val="1761839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2E70E-944E-3689-B904-C7B7F3062D6A}"/>
              </a:ext>
            </a:extLst>
          </p:cNvPr>
          <p:cNvSpPr>
            <a:spLocks noGrp="1"/>
          </p:cNvSpPr>
          <p:nvPr>
            <p:ph type="title"/>
          </p:nvPr>
        </p:nvSpPr>
        <p:spPr>
          <a:xfrm>
            <a:off x="838200" y="1543050"/>
            <a:ext cx="10515600" cy="489800"/>
          </a:xfrm>
        </p:spPr>
        <p:txBody>
          <a:bodyPr>
            <a:normAutofit fontScale="90000"/>
          </a:bodyPr>
          <a:lstStyle/>
          <a:p>
            <a:r>
              <a:rPr lang="en-GB">
                <a:solidFill>
                  <a:srgbClr val="C00000"/>
                </a:solidFill>
              </a:rPr>
              <a:t>M4C supervisory expectations</a:t>
            </a:r>
          </a:p>
        </p:txBody>
      </p:sp>
      <p:sp>
        <p:nvSpPr>
          <p:cNvPr id="3" name="Content Placeholder 2">
            <a:extLst>
              <a:ext uri="{FF2B5EF4-FFF2-40B4-BE49-F238E27FC236}">
                <a16:creationId xmlns:a16="http://schemas.microsoft.com/office/drawing/2014/main" id="{0F95FA55-3376-724A-BB3B-B52648646A06}"/>
              </a:ext>
            </a:extLst>
          </p:cNvPr>
          <p:cNvSpPr>
            <a:spLocks noGrp="1"/>
          </p:cNvSpPr>
          <p:nvPr>
            <p:ph idx="1"/>
          </p:nvPr>
        </p:nvSpPr>
        <p:spPr>
          <a:xfrm>
            <a:off x="838200" y="1996621"/>
            <a:ext cx="10515600" cy="4180341"/>
          </a:xfrm>
        </p:spPr>
        <p:txBody>
          <a:bodyPr>
            <a:normAutofit fontScale="85000" lnSpcReduction="20000"/>
          </a:bodyPr>
          <a:lstStyle/>
          <a:p>
            <a:pPr marL="0" indent="0">
              <a:buNone/>
            </a:pPr>
            <a:endParaRPr lang="en-GB" dirty="0"/>
          </a:p>
          <a:p>
            <a:r>
              <a:rPr lang="en-GB" dirty="0">
                <a:solidFill>
                  <a:srgbClr val="C00000"/>
                </a:solidFill>
              </a:rPr>
              <a:t>Full-time M4C students have </a:t>
            </a:r>
            <a:r>
              <a:rPr lang="en-GB" b="1" i="1" dirty="0">
                <a:solidFill>
                  <a:srgbClr val="C00000"/>
                </a:solidFill>
              </a:rPr>
              <a:t>a minimum of </a:t>
            </a:r>
            <a:r>
              <a:rPr lang="en-GB" dirty="0">
                <a:solidFill>
                  <a:srgbClr val="C00000"/>
                </a:solidFill>
              </a:rPr>
              <a:t>10 meetings a year, part-time students should have 6. </a:t>
            </a:r>
          </a:p>
          <a:p>
            <a:pPr lvl="1"/>
            <a:r>
              <a:rPr lang="en-GB" dirty="0"/>
              <a:t>Over the year, these meetings should involve the full supervisory team. Travel expenses are available if in-person supervisions are required. We would recommend that at least some supervisions taken place in person. NB: our meeting requirements are a minimum; where an institution requires more, the institutional regulations must be followed.</a:t>
            </a:r>
          </a:p>
          <a:p>
            <a:r>
              <a:rPr lang="en-GB" dirty="0">
                <a:solidFill>
                  <a:srgbClr val="C00000"/>
                </a:solidFill>
              </a:rPr>
              <a:t>A mid-year review, completed in spring semester. </a:t>
            </a:r>
          </a:p>
          <a:p>
            <a:pPr lvl="1"/>
            <a:r>
              <a:rPr lang="en-GB" dirty="0"/>
              <a:t>The first MYR is the point at which extended funding can be confirmed (where a student, supervisory team and potentially assessors have identified essential extended training or fieldwork needs); after its completion, students have access to placements and more extended additional funding.</a:t>
            </a:r>
          </a:p>
          <a:p>
            <a:r>
              <a:rPr lang="en-GB" dirty="0">
                <a:solidFill>
                  <a:srgbClr val="C00000"/>
                </a:solidFill>
              </a:rPr>
              <a:t>An end of year report, completed in June.</a:t>
            </a:r>
          </a:p>
          <a:p>
            <a:pPr lvl="1"/>
            <a:r>
              <a:rPr lang="en-GB" dirty="0"/>
              <a:t>This report records a student’s additional activities (publishing, placements, conferences, exhibitions and performances), for report to the AHRC.</a:t>
            </a:r>
          </a:p>
          <a:p>
            <a:endParaRPr lang="en-GB" dirty="0"/>
          </a:p>
        </p:txBody>
      </p:sp>
      <p:pic>
        <p:nvPicPr>
          <p:cNvPr id="4" name="Picture 3">
            <a:extLst>
              <a:ext uri="{FF2B5EF4-FFF2-40B4-BE49-F238E27FC236}">
                <a16:creationId xmlns:a16="http://schemas.microsoft.com/office/drawing/2014/main" id="{B9C93F7D-C09A-5195-5273-36BADC54A552}"/>
              </a:ext>
            </a:extLst>
          </p:cNvPr>
          <p:cNvPicPr>
            <a:picLocks noChangeAspect="1"/>
          </p:cNvPicPr>
          <p:nvPr/>
        </p:nvPicPr>
        <p:blipFill>
          <a:blip r:embed="rId2"/>
          <a:stretch>
            <a:fillRect/>
          </a:stretch>
        </p:blipFill>
        <p:spPr>
          <a:xfrm>
            <a:off x="8388927" y="101234"/>
            <a:ext cx="3603048" cy="926672"/>
          </a:xfrm>
          <a:prstGeom prst="rect">
            <a:avLst/>
          </a:prstGeom>
        </p:spPr>
      </p:pic>
      <p:pic>
        <p:nvPicPr>
          <p:cNvPr id="5" name="Picture 4">
            <a:extLst>
              <a:ext uri="{FF2B5EF4-FFF2-40B4-BE49-F238E27FC236}">
                <a16:creationId xmlns:a16="http://schemas.microsoft.com/office/drawing/2014/main" id="{B5406FA7-F2D3-AB23-22C5-206E35203307}"/>
              </a:ext>
            </a:extLst>
          </p:cNvPr>
          <p:cNvPicPr>
            <a:picLocks noChangeAspect="1"/>
          </p:cNvPicPr>
          <p:nvPr/>
        </p:nvPicPr>
        <p:blipFill>
          <a:blip r:embed="rId3"/>
          <a:stretch>
            <a:fillRect/>
          </a:stretch>
        </p:blipFill>
        <p:spPr>
          <a:xfrm>
            <a:off x="0" y="59191"/>
            <a:ext cx="3803074" cy="932485"/>
          </a:xfrm>
          <a:prstGeom prst="rect">
            <a:avLst/>
          </a:prstGeom>
        </p:spPr>
      </p:pic>
    </p:spTree>
    <p:extLst>
      <p:ext uri="{BB962C8B-B14F-4D97-AF65-F5344CB8AC3E}">
        <p14:creationId xmlns:p14="http://schemas.microsoft.com/office/powerpoint/2010/main" val="2915001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001" y="2468893"/>
            <a:ext cx="5489569" cy="4347107"/>
          </a:xfrm>
        </p:spPr>
        <p:txBody>
          <a:bodyPr>
            <a:noAutofit/>
          </a:bodyPr>
          <a:lstStyle/>
          <a:p>
            <a:pPr marL="0" indent="0">
              <a:buNone/>
            </a:pPr>
            <a:endParaRPr lang="en-GB" sz="1867" b="1">
              <a:latin typeface="Verdana"/>
              <a:cs typeface="Verdana"/>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endParaRPr lang="en-GB" sz="160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60000"/>
              </a:lnSpc>
              <a:buNone/>
            </a:pPr>
            <a:r>
              <a:rPr lang="en-GB" sz="16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GB" sz="1600">
              <a:latin typeface="Verdana"/>
              <a:cs typeface="Verdana"/>
            </a:endParaRPr>
          </a:p>
        </p:txBody>
      </p:sp>
      <p:sp>
        <p:nvSpPr>
          <p:cNvPr id="9" name="Content Placeholder 2">
            <a:extLst>
              <a:ext uri="{FF2B5EF4-FFF2-40B4-BE49-F238E27FC236}">
                <a16:creationId xmlns:a16="http://schemas.microsoft.com/office/drawing/2014/main" id="{FD5D59CB-B529-6447-93E1-51E753210A38}"/>
              </a:ext>
            </a:extLst>
          </p:cNvPr>
          <p:cNvSpPr txBox="1">
            <a:spLocks/>
          </p:cNvSpPr>
          <p:nvPr/>
        </p:nvSpPr>
        <p:spPr>
          <a:xfrm>
            <a:off x="6096001" y="1536000"/>
            <a:ext cx="5952660" cy="528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en-GB" sz="1600" b="1">
              <a:solidFill>
                <a:schemeClr val="bg1"/>
              </a:solidFill>
              <a:latin typeface="Verdana"/>
              <a:cs typeface="Verdana"/>
            </a:endParaRPr>
          </a:p>
          <a:p>
            <a:pPr marL="0" indent="0">
              <a:lnSpc>
                <a:spcPct val="100000"/>
              </a:lnSpc>
              <a:buNone/>
            </a:pPr>
            <a:endParaRPr lang="en-GB" sz="1600" b="1">
              <a:solidFill>
                <a:schemeClr val="bg1"/>
              </a:solidFill>
              <a:latin typeface="Verdana"/>
              <a:cs typeface="Verdana"/>
            </a:endParaRPr>
          </a:p>
        </p:txBody>
      </p:sp>
      <p:sp>
        <p:nvSpPr>
          <p:cNvPr id="2" name="Rectangle 1">
            <a:extLst>
              <a:ext uri="{FF2B5EF4-FFF2-40B4-BE49-F238E27FC236}">
                <a16:creationId xmlns:a16="http://schemas.microsoft.com/office/drawing/2014/main" id="{9E6BA43B-EB37-5F47-AE2A-D2004C31EC33}"/>
              </a:ext>
            </a:extLst>
          </p:cNvPr>
          <p:cNvSpPr/>
          <p:nvPr/>
        </p:nvSpPr>
        <p:spPr>
          <a:xfrm>
            <a:off x="0" y="1"/>
            <a:ext cx="12192000" cy="15218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4">
            <a:extLst>
              <a:ext uri="{FF2B5EF4-FFF2-40B4-BE49-F238E27FC236}">
                <a16:creationId xmlns:a16="http://schemas.microsoft.com/office/drawing/2014/main" id="{88D08927-0F6E-084F-B66D-332827979A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9781" y="330784"/>
            <a:ext cx="4133928" cy="1008000"/>
          </a:xfrm>
          <a:prstGeom prst="rect">
            <a:avLst/>
          </a:prstGeom>
          <a:solidFill>
            <a:srgbClr val="FF9C9B">
              <a:alpha val="2000"/>
            </a:srgbClr>
          </a:solidFill>
          <a:ln>
            <a:noFill/>
          </a:ln>
        </p:spPr>
      </p:pic>
      <p:sp>
        <p:nvSpPr>
          <p:cNvPr id="7" name="Rectangle 6"/>
          <p:cNvSpPr/>
          <p:nvPr/>
        </p:nvSpPr>
        <p:spPr>
          <a:xfrm>
            <a:off x="6208971" y="1862236"/>
            <a:ext cx="5647668" cy="2020810"/>
          </a:xfrm>
          <a:prstGeom prst="rect">
            <a:avLst/>
          </a:prstGeom>
        </p:spPr>
        <p:txBody>
          <a:bodyPr wrap="square">
            <a:spAutoFit/>
          </a:bodyPr>
          <a:lstStyle/>
          <a:p>
            <a:endParaRPr lang="en-GB" sz="2133">
              <a:solidFill>
                <a:srgbClr val="212121"/>
              </a:solidFill>
              <a:latin typeface="Calibri" panose="020F0502020204030204" pitchFamily="34" charset="0"/>
              <a:ea typeface="Calibri" panose="020F0502020204030204" pitchFamily="34" charset="0"/>
            </a:endParaRPr>
          </a:p>
          <a:p>
            <a:pPr algn="ctr"/>
            <a:endParaRPr lang="en-GB" sz="2133">
              <a:solidFill>
                <a:schemeClr val="bg1"/>
              </a:solidFill>
              <a:latin typeface="Calibri" panose="020F0502020204030204" pitchFamily="34" charset="0"/>
            </a:endParaRPr>
          </a:p>
          <a:p>
            <a:endParaRPr lang="en-GB" sz="2133"/>
          </a:p>
          <a:p>
            <a:endParaRPr lang="en-GB" sz="2133" b="1">
              <a:solidFill>
                <a:schemeClr val="bg1"/>
              </a:solidFill>
            </a:endParaRPr>
          </a:p>
          <a:p>
            <a:endParaRPr lang="en-GB" sz="2133">
              <a:solidFill>
                <a:schemeClr val="bg1"/>
              </a:solidFill>
            </a:endParaRPr>
          </a:p>
          <a:p>
            <a:r>
              <a:rPr lang="en-GB" sz="1867">
                <a:solidFill>
                  <a:schemeClr val="bg1"/>
                </a:solidFill>
                <a:latin typeface="Verdana"/>
                <a:cs typeface="Verdana"/>
              </a:rPr>
              <a:t>     </a:t>
            </a:r>
            <a:endParaRPr lang="en-GB" sz="2133">
              <a:solidFill>
                <a:schemeClr val="bg1"/>
              </a:solidFill>
            </a:endParaRPr>
          </a:p>
        </p:txBody>
      </p:sp>
      <p:sp>
        <p:nvSpPr>
          <p:cNvPr id="10" name="TextBox 9">
            <a:extLst>
              <a:ext uri="{FF2B5EF4-FFF2-40B4-BE49-F238E27FC236}">
                <a16:creationId xmlns:a16="http://schemas.microsoft.com/office/drawing/2014/main" id="{0B8827A4-3C3A-48F2-9FE5-68E19C791C92}"/>
              </a:ext>
            </a:extLst>
          </p:cNvPr>
          <p:cNvSpPr txBox="1"/>
          <p:nvPr/>
        </p:nvSpPr>
        <p:spPr>
          <a:xfrm>
            <a:off x="1103447" y="1875797"/>
            <a:ext cx="10633282" cy="1323632"/>
          </a:xfrm>
          <a:prstGeom prst="rect">
            <a:avLst/>
          </a:prstGeom>
          <a:noFill/>
        </p:spPr>
        <p:txBody>
          <a:bodyPr wrap="square" rtlCol="0">
            <a:spAutoFit/>
          </a:bodyPr>
          <a:lstStyle/>
          <a:p>
            <a:r>
              <a:rPr lang="en-GB" sz="2667">
                <a:solidFill>
                  <a:srgbClr val="C00000"/>
                </a:solidFill>
              </a:rPr>
              <a:t>All forms and reports are held on the VPP.  Students and academic supervisors are provided with access at the student’s enrolment. This access must be used within 30 days, or it will be cancelled.</a:t>
            </a:r>
            <a:endParaRPr lang="en-GB" sz="2400"/>
          </a:p>
        </p:txBody>
      </p:sp>
      <p:sp>
        <p:nvSpPr>
          <p:cNvPr id="4" name="Rectangle 3">
            <a:extLst>
              <a:ext uri="{FF2B5EF4-FFF2-40B4-BE49-F238E27FC236}">
                <a16:creationId xmlns:a16="http://schemas.microsoft.com/office/drawing/2014/main" id="{8A1C4061-BC39-4347-B0C2-1AD3CD2A93CE}"/>
              </a:ext>
            </a:extLst>
          </p:cNvPr>
          <p:cNvSpPr/>
          <p:nvPr/>
        </p:nvSpPr>
        <p:spPr>
          <a:xfrm>
            <a:off x="5213709" y="2779229"/>
            <a:ext cx="7018319" cy="3416320"/>
          </a:xfrm>
          <a:prstGeom prst="rect">
            <a:avLst/>
          </a:prstGeom>
        </p:spPr>
        <p:txBody>
          <a:bodyPr wrap="square">
            <a:spAutoFit/>
          </a:bodyPr>
          <a:lstStyle/>
          <a:p>
            <a:pPr lvl="0"/>
            <a:endParaRPr lang="en-GB" sz="2400">
              <a:solidFill>
                <a:schemeClr val="bg1"/>
              </a:solidFill>
            </a:endParaRPr>
          </a:p>
          <a:p>
            <a:pPr marL="380990" indent="-380990">
              <a:buFont typeface="Arial" panose="020B0604020202020204" pitchFamily="34" charset="0"/>
              <a:buChar char="•"/>
            </a:pPr>
            <a:endParaRPr lang="en-GB" sz="2400">
              <a:solidFill>
                <a:srgbClr val="C00000"/>
              </a:solidFill>
            </a:endParaRPr>
          </a:p>
          <a:p>
            <a:pPr marL="380990" indent="-380990">
              <a:buFont typeface="Arial" panose="020B0604020202020204" pitchFamily="34" charset="0"/>
              <a:buChar char="•"/>
            </a:pPr>
            <a:r>
              <a:rPr lang="en-GB" sz="2400">
                <a:solidFill>
                  <a:srgbClr val="C00000"/>
                </a:solidFill>
              </a:rPr>
              <a:t>How to use the supervision space</a:t>
            </a:r>
          </a:p>
          <a:p>
            <a:pPr lvl="0"/>
            <a:endParaRPr lang="en-GB" sz="2400">
              <a:solidFill>
                <a:srgbClr val="C00000"/>
              </a:solidFill>
            </a:endParaRPr>
          </a:p>
          <a:p>
            <a:pPr marL="380990" indent="-380990">
              <a:buFont typeface="Arial" panose="020B0604020202020204" pitchFamily="34" charset="0"/>
              <a:buChar char="•"/>
            </a:pPr>
            <a:r>
              <a:rPr lang="en-GB" sz="2400">
                <a:solidFill>
                  <a:srgbClr val="C00000"/>
                </a:solidFill>
              </a:rPr>
              <a:t>How to find key forms</a:t>
            </a:r>
          </a:p>
          <a:p>
            <a:pPr lvl="0"/>
            <a:endParaRPr lang="en-GB" sz="2400">
              <a:solidFill>
                <a:srgbClr val="C00000"/>
              </a:solidFill>
            </a:endParaRPr>
          </a:p>
          <a:p>
            <a:pPr marL="380990" indent="-380990">
              <a:buFont typeface="Arial" panose="020B0604020202020204" pitchFamily="34" charset="0"/>
              <a:buChar char="•"/>
            </a:pPr>
            <a:r>
              <a:rPr lang="en-GB" sz="2400">
                <a:solidFill>
                  <a:srgbClr val="C00000"/>
                </a:solidFill>
              </a:rPr>
              <a:t>How to access and save (e.g. supervision forms, mid-year report forms)</a:t>
            </a:r>
          </a:p>
          <a:p>
            <a:pPr lvl="0"/>
            <a:endParaRPr lang="en-GB" sz="2400">
              <a:solidFill>
                <a:srgbClr val="FFFF00"/>
              </a:solidFill>
            </a:endParaRPr>
          </a:p>
        </p:txBody>
      </p:sp>
      <p:sp>
        <p:nvSpPr>
          <p:cNvPr id="12" name="TextBox 11">
            <a:extLst>
              <a:ext uri="{FF2B5EF4-FFF2-40B4-BE49-F238E27FC236}">
                <a16:creationId xmlns:a16="http://schemas.microsoft.com/office/drawing/2014/main" id="{EBFB8E03-A0C9-4ECA-B089-4899F140009D}"/>
              </a:ext>
            </a:extLst>
          </p:cNvPr>
          <p:cNvSpPr txBox="1"/>
          <p:nvPr/>
        </p:nvSpPr>
        <p:spPr>
          <a:xfrm>
            <a:off x="287999" y="2948947"/>
            <a:ext cx="4847895" cy="830997"/>
          </a:xfrm>
          <a:prstGeom prst="rect">
            <a:avLst/>
          </a:prstGeom>
          <a:noFill/>
        </p:spPr>
        <p:txBody>
          <a:bodyPr wrap="square" rtlCol="0">
            <a:spAutoFit/>
          </a:bodyPr>
          <a:lstStyle/>
          <a:p>
            <a:r>
              <a:rPr lang="en-GB" sz="2400">
                <a:solidFill>
                  <a:schemeClr val="bg1"/>
                </a:solidFill>
              </a:rPr>
              <a:t>DEMONSTRATATION OF KEY AREAS</a:t>
            </a:r>
          </a:p>
        </p:txBody>
      </p:sp>
      <p:pic>
        <p:nvPicPr>
          <p:cNvPr id="5122" name="Picture 2" descr="Image result for M3C VPP">
            <a:extLst>
              <a:ext uri="{FF2B5EF4-FFF2-40B4-BE49-F238E27FC236}">
                <a16:creationId xmlns:a16="http://schemas.microsoft.com/office/drawing/2014/main" id="{D52CF0FE-516D-4FD8-8410-888F4ECC0F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3447" y="3591228"/>
            <a:ext cx="2857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268FA584-831F-DBA8-50A1-3414CCD882E7}"/>
              </a:ext>
            </a:extLst>
          </p:cNvPr>
          <p:cNvPicPr>
            <a:picLocks noChangeAspect="1"/>
          </p:cNvPicPr>
          <p:nvPr/>
        </p:nvPicPr>
        <p:blipFill>
          <a:blip r:embed="rId5"/>
          <a:stretch>
            <a:fillRect/>
          </a:stretch>
        </p:blipFill>
        <p:spPr>
          <a:xfrm>
            <a:off x="6618784" y="165780"/>
            <a:ext cx="5066215" cy="1304657"/>
          </a:xfrm>
          <a:prstGeom prst="rect">
            <a:avLst/>
          </a:prstGeom>
        </p:spPr>
      </p:pic>
    </p:spTree>
    <p:extLst>
      <p:ext uri="{BB962C8B-B14F-4D97-AF65-F5344CB8AC3E}">
        <p14:creationId xmlns:p14="http://schemas.microsoft.com/office/powerpoint/2010/main" val="30327066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d50a5f6-9ee8-40e1-9772-d6b2ad34a450">
      <Terms xmlns="http://schemas.microsoft.com/office/infopath/2007/PartnerControls"/>
    </lcf76f155ced4ddcb4097134ff3c332f>
    <TaxCatchAll xmlns="839d821f-c568-43d4-9a44-14b2dc93586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A80AABB81EADE4B92A61FAB3952137F" ma:contentTypeVersion="14" ma:contentTypeDescription="Create a new document." ma:contentTypeScope="" ma:versionID="75a1b2e00782f126808ded1d61c8028c">
  <xsd:schema xmlns:xsd="http://www.w3.org/2001/XMLSchema" xmlns:xs="http://www.w3.org/2001/XMLSchema" xmlns:p="http://schemas.microsoft.com/office/2006/metadata/properties" xmlns:ns2="1d50a5f6-9ee8-40e1-9772-d6b2ad34a450" xmlns:ns3="839d821f-c568-43d4-9a44-14b2dc935861" targetNamespace="http://schemas.microsoft.com/office/2006/metadata/properties" ma:root="true" ma:fieldsID="1c3cb1cfb1439470967cacca7b06a2f8" ns2:_="" ns3:_="">
    <xsd:import namespace="1d50a5f6-9ee8-40e1-9772-d6b2ad34a450"/>
    <xsd:import namespace="839d821f-c568-43d4-9a44-14b2dc93586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50a5f6-9ee8-40e1-9772-d6b2ad34a4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39d821f-c568-43d4-9a44-14b2dc93586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f5afd84b-17be-48e5-9b1b-6a9829720563}" ma:internalName="TaxCatchAll" ma:showField="CatchAllData" ma:web="839d821f-c568-43d4-9a44-14b2dc9358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61AF73-7231-460A-B29B-CBED9D9BA69B}">
  <ds:schemaRefs>
    <ds:schemaRef ds:uri="2f8058ab-da2e-4057-b39e-010932e13d15"/>
    <ds:schemaRef ds:uri="http://purl.org/dc/dcmitype/"/>
    <ds:schemaRef ds:uri="7f4c0988-ffc7-4fa1-a80c-13b155c9dca6"/>
    <ds:schemaRef ds:uri="http://purl.org/dc/elements/1.1/"/>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purl.org/dc/terms/"/>
    <ds:schemaRef ds:uri="1d50a5f6-9ee8-40e1-9772-d6b2ad34a450"/>
    <ds:schemaRef ds:uri="839d821f-c568-43d4-9a44-14b2dc935861"/>
  </ds:schemaRefs>
</ds:datastoreItem>
</file>

<file path=customXml/itemProps2.xml><?xml version="1.0" encoding="utf-8"?>
<ds:datastoreItem xmlns:ds="http://schemas.openxmlformats.org/officeDocument/2006/customXml" ds:itemID="{40E443A2-733A-450E-9E98-9EDA8F93115C}">
  <ds:schemaRefs>
    <ds:schemaRef ds:uri="http://schemas.microsoft.com/sharepoint/v3/contenttype/forms"/>
  </ds:schemaRefs>
</ds:datastoreItem>
</file>

<file path=customXml/itemProps3.xml><?xml version="1.0" encoding="utf-8"?>
<ds:datastoreItem xmlns:ds="http://schemas.openxmlformats.org/officeDocument/2006/customXml" ds:itemID="{D61E42EE-2BB0-42B3-A14A-044065B410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50a5f6-9ee8-40e1-9772-d6b2ad34a450"/>
    <ds:schemaRef ds:uri="839d821f-c568-43d4-9a44-14b2dc9358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51</TotalTime>
  <Words>1565</Words>
  <Application>Microsoft Office PowerPoint</Application>
  <PresentationFormat>Widescreen</PresentationFormat>
  <Paragraphs>235</Paragraphs>
  <Slides>23</Slides>
  <Notes>8</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Supervisor Briefing 2025</vt:lpstr>
      <vt:lpstr>Welcome!</vt:lpstr>
      <vt:lpstr>PowerPoint Presentation</vt:lpstr>
      <vt:lpstr>What a student gets</vt:lpstr>
      <vt:lpstr>Contacts</vt:lpstr>
      <vt:lpstr>Your Institution and M4C</vt:lpstr>
      <vt:lpstr>M4C supervisory expectations</vt:lpstr>
      <vt:lpstr>PowerPoint Presentation</vt:lpstr>
      <vt:lpstr>PowerPoint Presentation</vt:lpstr>
      <vt:lpstr>PowerPoint Presentation</vt:lpstr>
      <vt:lpstr>PowerPoint Presentation</vt:lpstr>
      <vt:lpstr>Additional Resources to Support the Project</vt:lpstr>
      <vt:lpstr>Additional Resources for Individual Students</vt:lpstr>
      <vt:lpstr>PowerPoint Presentation</vt:lpstr>
      <vt:lpstr>Additional Resources to Support the Cohort</vt:lpstr>
      <vt:lpstr>PowerPoint Presentation</vt:lpstr>
      <vt:lpstr>PowerPoint Presentation</vt:lpstr>
      <vt:lpstr>M4C supervisor expectations</vt:lpstr>
      <vt:lpstr>M4C support for supervisors</vt:lpstr>
      <vt:lpstr>Support to help your students write</vt:lpstr>
      <vt:lpstr>Other Ways to Get Involved</vt:lpstr>
      <vt:lpstr>Thank you for attending!</vt:lpstr>
    </vt:vector>
  </TitlesOfParts>
  <Company>University of Nottingham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 Royan (staff)</dc:creator>
  <cp:lastModifiedBy>Nicola Royan (staff)</cp:lastModifiedBy>
  <cp:revision>62</cp:revision>
  <dcterms:created xsi:type="dcterms:W3CDTF">2022-06-30T14:03:52Z</dcterms:created>
  <dcterms:modified xsi:type="dcterms:W3CDTF">2025-10-17T09:38:50Z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0x010100BA80AABB81EADE4B92A61FAB3952137F</vt:lpwstr>
  </property>
  <property fmtid="{D5CDD505-2E9C-101B-9397-08002B2CF9AE}" pid="3" name="MediaServiceImageTags">
    <vt:lpwstr/>
  </property>
</Properties>
</file>