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66" r:id="rId5"/>
    <p:sldId id="353" r:id="rId6"/>
    <p:sldId id="333" r:id="rId7"/>
    <p:sldId id="347" r:id="rId8"/>
    <p:sldId id="311" r:id="rId9"/>
    <p:sldId id="386" r:id="rId10"/>
    <p:sldId id="389" r:id="rId11"/>
    <p:sldId id="414" r:id="rId12"/>
    <p:sldId id="392" r:id="rId13"/>
    <p:sldId id="393" r:id="rId14"/>
    <p:sldId id="411" r:id="rId15"/>
    <p:sldId id="394" r:id="rId16"/>
    <p:sldId id="395" r:id="rId17"/>
    <p:sldId id="407" r:id="rId18"/>
    <p:sldId id="391" r:id="rId19"/>
    <p:sldId id="396" r:id="rId20"/>
    <p:sldId id="397" r:id="rId21"/>
    <p:sldId id="401" r:id="rId22"/>
    <p:sldId id="409" r:id="rId23"/>
    <p:sldId id="412" r:id="rId24"/>
    <p:sldId id="398" r:id="rId25"/>
    <p:sldId id="399" r:id="rId26"/>
    <p:sldId id="403" r:id="rId27"/>
    <p:sldId id="413" r:id="rId28"/>
    <p:sldId id="373" r:id="rId29"/>
    <p:sldId id="405" r:id="rId30"/>
    <p:sldId id="332" r:id="rId31"/>
    <p:sldId id="335"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 Royan" initials="NR" lastIdx="6" clrIdx="0">
    <p:extLst>
      <p:ext uri="{19B8F6BF-5375-455C-9EA6-DF929625EA0E}">
        <p15:presenceInfo xmlns:p15="http://schemas.microsoft.com/office/powerpoint/2012/main" userId="S::nicola.royan@nottingham.ac.uk::80f951ff-816c-41dc-9e61-7c91993b27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0822"/>
    <a:srgbClr val="FF5642"/>
    <a:srgbClr val="802B21"/>
    <a:srgbClr val="973227"/>
    <a:srgbClr val="FF9C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EC35C6-6BB7-4CC8-9533-EA4F40D99A30}" v="32" dt="2021-09-20T09:00:05.674"/>
    <p1510:client id="{EAE6FE1B-DA13-40BE-98FB-F98661EF16F6}" v="24" dt="2021-09-20T10:40:33.4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5"/>
    <p:restoredTop sz="94676"/>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0A98CC-EA2F-40FF-8508-082F276DDBCC}" type="datetimeFigureOut">
              <a:rPr lang="en-GB" smtClean="0"/>
              <a:pPr/>
              <a:t>28/09/2021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E2E9AB-CF18-4ADF-8CB5-5F1998013EBC}" type="slidenum">
              <a:rPr lang="en-GB" smtClean="0"/>
              <a:pPr/>
              <a:t>‹#›</a:t>
            </a:fld>
            <a:endParaRPr lang="en-GB"/>
          </a:p>
        </p:txBody>
      </p:sp>
    </p:spTree>
    <p:extLst>
      <p:ext uri="{BB962C8B-B14F-4D97-AF65-F5344CB8AC3E}">
        <p14:creationId xmlns:p14="http://schemas.microsoft.com/office/powerpoint/2010/main" val="3168725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Cross HEI supervisions – check numbers? Any partners we want to bring in, any leave out? CDAs foregrounded?</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a:t>
            </a:fld>
            <a:endParaRPr lang="en-GB"/>
          </a:p>
        </p:txBody>
      </p:sp>
    </p:spTree>
    <p:extLst>
      <p:ext uri="{BB962C8B-B14F-4D97-AF65-F5344CB8AC3E}">
        <p14:creationId xmlns:p14="http://schemas.microsoft.com/office/powerpoint/2010/main" val="2837661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12</a:t>
            </a:fld>
            <a:endParaRPr lang="en-GB"/>
          </a:p>
        </p:txBody>
      </p:sp>
    </p:spTree>
    <p:extLst>
      <p:ext uri="{BB962C8B-B14F-4D97-AF65-F5344CB8AC3E}">
        <p14:creationId xmlns:p14="http://schemas.microsoft.com/office/powerpoint/2010/main" val="3062040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added in the minimum amount here.</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13</a:t>
            </a:fld>
            <a:endParaRPr lang="en-GB"/>
          </a:p>
        </p:txBody>
      </p:sp>
    </p:spTree>
    <p:extLst>
      <p:ext uri="{BB962C8B-B14F-4D97-AF65-F5344CB8AC3E}">
        <p14:creationId xmlns:p14="http://schemas.microsoft.com/office/powerpoint/2010/main" val="95997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14</a:t>
            </a:fld>
            <a:endParaRPr lang="en-GB"/>
          </a:p>
        </p:txBody>
      </p:sp>
    </p:spTree>
    <p:extLst>
      <p:ext uri="{BB962C8B-B14F-4D97-AF65-F5344CB8AC3E}">
        <p14:creationId xmlns:p14="http://schemas.microsoft.com/office/powerpoint/2010/main" val="3883161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Change some of the titles? Put in the brap ones, and the Pandemic </a:t>
            </a:r>
            <a:r>
              <a:rPr lang="en-US" err="1"/>
              <a:t>Phd</a:t>
            </a:r>
            <a:r>
              <a:rPr lang="en-US"/>
              <a:t>? </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15</a:t>
            </a:fld>
            <a:endParaRPr lang="en-GB"/>
          </a:p>
        </p:txBody>
      </p:sp>
    </p:spTree>
    <p:extLst>
      <p:ext uri="{BB962C8B-B14F-4D97-AF65-F5344CB8AC3E}">
        <p14:creationId xmlns:p14="http://schemas.microsoft.com/office/powerpoint/2010/main" val="2895917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 we need to remove the BSR? Or will we pursue that again for next year?</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16</a:t>
            </a:fld>
            <a:endParaRPr lang="en-GB"/>
          </a:p>
        </p:txBody>
      </p:sp>
    </p:spTree>
    <p:extLst>
      <p:ext uri="{BB962C8B-B14F-4D97-AF65-F5344CB8AC3E}">
        <p14:creationId xmlns:p14="http://schemas.microsoft.com/office/powerpoint/2010/main" val="323658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17</a:t>
            </a:fld>
            <a:endParaRPr lang="en-GB"/>
          </a:p>
        </p:txBody>
      </p:sp>
    </p:spTree>
    <p:extLst>
      <p:ext uri="{BB962C8B-B14F-4D97-AF65-F5344CB8AC3E}">
        <p14:creationId xmlns:p14="http://schemas.microsoft.com/office/powerpoint/2010/main" val="2193285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18</a:t>
            </a:fld>
            <a:endParaRPr lang="en-GB"/>
          </a:p>
        </p:txBody>
      </p:sp>
    </p:spTree>
    <p:extLst>
      <p:ext uri="{BB962C8B-B14F-4D97-AF65-F5344CB8AC3E}">
        <p14:creationId xmlns:p14="http://schemas.microsoft.com/office/powerpoint/2010/main" val="39834393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added ‘at least’ to the final heading.</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19</a:t>
            </a:fld>
            <a:endParaRPr lang="en-GB"/>
          </a:p>
        </p:txBody>
      </p:sp>
    </p:spTree>
    <p:extLst>
      <p:ext uri="{BB962C8B-B14F-4D97-AF65-F5344CB8AC3E}">
        <p14:creationId xmlns:p14="http://schemas.microsoft.com/office/powerpoint/2010/main" val="1540608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 new slide. I thought Neil’s question about risk assessment would fit best into a pandemic context – I mean, no one really thinks that going to the British Library is risky, but it is a bit now.</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20</a:t>
            </a:fld>
            <a:endParaRPr lang="en-GB"/>
          </a:p>
        </p:txBody>
      </p:sp>
    </p:spTree>
    <p:extLst>
      <p:ext uri="{BB962C8B-B14F-4D97-AF65-F5344CB8AC3E}">
        <p14:creationId xmlns:p14="http://schemas.microsoft.com/office/powerpoint/2010/main" val="1041389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added in a comment about only the current VPP forms being valid.</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21</a:t>
            </a:fld>
            <a:endParaRPr lang="en-GB"/>
          </a:p>
        </p:txBody>
      </p:sp>
    </p:spTree>
    <p:extLst>
      <p:ext uri="{BB962C8B-B14F-4D97-AF65-F5344CB8AC3E}">
        <p14:creationId xmlns:p14="http://schemas.microsoft.com/office/powerpoint/2010/main" val="2843306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Extend dates on DTP, or leave to subsequent slide?</a:t>
            </a:r>
          </a:p>
        </p:txBody>
      </p:sp>
      <p:sp>
        <p:nvSpPr>
          <p:cNvPr id="4" name="Slide Number Placeholder 3"/>
          <p:cNvSpPr>
            <a:spLocks noGrp="1"/>
          </p:cNvSpPr>
          <p:nvPr>
            <p:ph type="sldNum" sz="quarter" idx="10"/>
          </p:nvPr>
        </p:nvSpPr>
        <p:spPr/>
        <p:txBody>
          <a:bodyPr/>
          <a:lstStyle/>
          <a:p>
            <a:fld id="{64E2E9AB-CF18-4ADF-8CB5-5F1998013EBC}" type="slidenum">
              <a:rPr lang="en-GB" smtClean="0"/>
              <a:pPr/>
              <a:t>3</a:t>
            </a:fld>
            <a:endParaRPr lang="en-GB"/>
          </a:p>
        </p:txBody>
      </p:sp>
    </p:spTree>
    <p:extLst>
      <p:ext uri="{BB962C8B-B14F-4D97-AF65-F5344CB8AC3E}">
        <p14:creationId xmlns:p14="http://schemas.microsoft.com/office/powerpoint/2010/main" val="16040615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22</a:t>
            </a:fld>
            <a:endParaRPr lang="en-GB"/>
          </a:p>
        </p:txBody>
      </p:sp>
    </p:spTree>
    <p:extLst>
      <p:ext uri="{BB962C8B-B14F-4D97-AF65-F5344CB8AC3E}">
        <p14:creationId xmlns:p14="http://schemas.microsoft.com/office/powerpoint/2010/main" val="2445458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23</a:t>
            </a:fld>
            <a:endParaRPr lang="en-GB"/>
          </a:p>
        </p:txBody>
      </p:sp>
    </p:spTree>
    <p:extLst>
      <p:ext uri="{BB962C8B-B14F-4D97-AF65-F5344CB8AC3E}">
        <p14:creationId xmlns:p14="http://schemas.microsoft.com/office/powerpoint/2010/main" val="1969734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 new slide with reference to CDA and x-institutional supervision. I’m not quite sure what Sian wanted here. We need a different image!</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24</a:t>
            </a:fld>
            <a:endParaRPr lang="en-GB"/>
          </a:p>
        </p:txBody>
      </p:sp>
    </p:spTree>
    <p:extLst>
      <p:ext uri="{BB962C8B-B14F-4D97-AF65-F5344CB8AC3E}">
        <p14:creationId xmlns:p14="http://schemas.microsoft.com/office/powerpoint/2010/main" val="999766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Updated dates here?</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25</a:t>
            </a:fld>
            <a:endParaRPr lang="en-GB"/>
          </a:p>
        </p:txBody>
      </p:sp>
    </p:spTree>
    <p:extLst>
      <p:ext uri="{BB962C8B-B14F-4D97-AF65-F5344CB8AC3E}">
        <p14:creationId xmlns:p14="http://schemas.microsoft.com/office/powerpoint/2010/main" val="1846874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26</a:t>
            </a:fld>
            <a:endParaRPr lang="en-GB"/>
          </a:p>
        </p:txBody>
      </p:sp>
    </p:spTree>
    <p:extLst>
      <p:ext uri="{BB962C8B-B14F-4D97-AF65-F5344CB8AC3E}">
        <p14:creationId xmlns:p14="http://schemas.microsoft.com/office/powerpoint/2010/main" val="17912415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27</a:t>
            </a:fld>
            <a:endParaRPr lang="en-GB"/>
          </a:p>
        </p:txBody>
      </p:sp>
    </p:spTree>
    <p:extLst>
      <p:ext uri="{BB962C8B-B14F-4D97-AF65-F5344CB8AC3E}">
        <p14:creationId xmlns:p14="http://schemas.microsoft.com/office/powerpoint/2010/main" val="35900855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Change to this year’s CDA partners? Also new dates? </a:t>
            </a:r>
          </a:p>
        </p:txBody>
      </p:sp>
      <p:sp>
        <p:nvSpPr>
          <p:cNvPr id="4" name="Slide Number Placeholder 3"/>
          <p:cNvSpPr>
            <a:spLocks noGrp="1"/>
          </p:cNvSpPr>
          <p:nvPr>
            <p:ph type="sldNum" sz="quarter" idx="10"/>
          </p:nvPr>
        </p:nvSpPr>
        <p:spPr/>
        <p:txBody>
          <a:bodyPr/>
          <a:lstStyle/>
          <a:p>
            <a:fld id="{64E2E9AB-CF18-4ADF-8CB5-5F1998013EBC}" type="slidenum">
              <a:rPr lang="en-GB" smtClean="0"/>
              <a:pPr/>
              <a:t>28</a:t>
            </a:fld>
            <a:endParaRPr lang="en-GB"/>
          </a:p>
        </p:txBody>
      </p:sp>
    </p:spTree>
    <p:extLst>
      <p:ext uri="{BB962C8B-B14F-4D97-AF65-F5344CB8AC3E}">
        <p14:creationId xmlns:p14="http://schemas.microsoft.com/office/powerpoint/2010/main" val="2702695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Change photos. Have I got Jess’s title right? </a:t>
            </a:r>
          </a:p>
        </p:txBody>
      </p:sp>
      <p:sp>
        <p:nvSpPr>
          <p:cNvPr id="4" name="Slide Number Placeholder 3"/>
          <p:cNvSpPr>
            <a:spLocks noGrp="1"/>
          </p:cNvSpPr>
          <p:nvPr>
            <p:ph type="sldNum" sz="quarter" idx="10"/>
          </p:nvPr>
        </p:nvSpPr>
        <p:spPr/>
        <p:txBody>
          <a:bodyPr/>
          <a:lstStyle/>
          <a:p>
            <a:fld id="{64E2E9AB-CF18-4ADF-8CB5-5F1998013EBC}" type="slidenum">
              <a:rPr lang="en-GB" smtClean="0"/>
              <a:pPr/>
              <a:t>4</a:t>
            </a:fld>
            <a:endParaRPr lang="en-GB"/>
          </a:p>
        </p:txBody>
      </p:sp>
    </p:spTree>
    <p:extLst>
      <p:ext uri="{BB962C8B-B14F-4D97-AF65-F5344CB8AC3E}">
        <p14:creationId xmlns:p14="http://schemas.microsoft.com/office/powerpoint/2010/main" val="1907620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added a heading for supervision</a:t>
            </a:r>
          </a:p>
        </p:txBody>
      </p:sp>
      <p:sp>
        <p:nvSpPr>
          <p:cNvPr id="4" name="Slide Number Placeholder 3"/>
          <p:cNvSpPr>
            <a:spLocks noGrp="1"/>
          </p:cNvSpPr>
          <p:nvPr>
            <p:ph type="sldNum" sz="quarter" idx="10"/>
          </p:nvPr>
        </p:nvSpPr>
        <p:spPr/>
        <p:txBody>
          <a:bodyPr/>
          <a:lstStyle/>
          <a:p>
            <a:fld id="{64E2E9AB-CF18-4ADF-8CB5-5F1998013EBC}" type="slidenum">
              <a:rPr lang="en-GB" smtClean="0"/>
              <a:pPr/>
              <a:t>5</a:t>
            </a:fld>
            <a:endParaRPr lang="en-GB"/>
          </a:p>
        </p:txBody>
      </p:sp>
    </p:spTree>
    <p:extLst>
      <p:ext uri="{BB962C8B-B14F-4D97-AF65-F5344CB8AC3E}">
        <p14:creationId xmlns:p14="http://schemas.microsoft.com/office/powerpoint/2010/main" val="1440372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6</a:t>
            </a:fld>
            <a:endParaRPr lang="en-GB"/>
          </a:p>
        </p:txBody>
      </p:sp>
    </p:spTree>
    <p:extLst>
      <p:ext uri="{BB962C8B-B14F-4D97-AF65-F5344CB8AC3E}">
        <p14:creationId xmlns:p14="http://schemas.microsoft.com/office/powerpoint/2010/main" val="4209928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Check student numbers. I wonder, should we continue to include M3C numbers here, since a proportion are on funded extensions?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7</a:t>
            </a:fld>
            <a:endParaRPr lang="en-GB"/>
          </a:p>
        </p:txBody>
      </p:sp>
    </p:spTree>
    <p:extLst>
      <p:ext uri="{BB962C8B-B14F-4D97-AF65-F5344CB8AC3E}">
        <p14:creationId xmlns:p14="http://schemas.microsoft.com/office/powerpoint/2010/main" val="1862000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added in a paragraph about ‘Plan B’: the extensions can’t last forever, and I think it’s reasonable to ask students to think ahead.</a:t>
            </a:r>
          </a:p>
        </p:txBody>
      </p:sp>
      <p:sp>
        <p:nvSpPr>
          <p:cNvPr id="4" name="Slide Number Placeholder 3"/>
          <p:cNvSpPr>
            <a:spLocks noGrp="1"/>
          </p:cNvSpPr>
          <p:nvPr>
            <p:ph type="sldNum" sz="quarter" idx="10"/>
          </p:nvPr>
        </p:nvSpPr>
        <p:spPr/>
        <p:txBody>
          <a:bodyPr/>
          <a:lstStyle/>
          <a:p>
            <a:fld id="{64E2E9AB-CF18-4ADF-8CB5-5F1998013EBC}" type="slidenum">
              <a:rPr lang="en-GB" smtClean="0"/>
              <a:pPr/>
              <a:t>9</a:t>
            </a:fld>
            <a:endParaRPr lang="en-GB"/>
          </a:p>
        </p:txBody>
      </p:sp>
    </p:spTree>
    <p:extLst>
      <p:ext uri="{BB962C8B-B14F-4D97-AF65-F5344CB8AC3E}">
        <p14:creationId xmlns:p14="http://schemas.microsoft.com/office/powerpoint/2010/main" val="2826411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10</a:t>
            </a:fld>
            <a:endParaRPr lang="en-GB"/>
          </a:p>
        </p:txBody>
      </p:sp>
    </p:spTree>
    <p:extLst>
      <p:ext uri="{BB962C8B-B14F-4D97-AF65-F5344CB8AC3E}">
        <p14:creationId xmlns:p14="http://schemas.microsoft.com/office/powerpoint/2010/main" val="558764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11</a:t>
            </a:fld>
            <a:endParaRPr lang="en-GB"/>
          </a:p>
        </p:txBody>
      </p:sp>
    </p:spTree>
    <p:extLst>
      <p:ext uri="{BB962C8B-B14F-4D97-AF65-F5344CB8AC3E}">
        <p14:creationId xmlns:p14="http://schemas.microsoft.com/office/powerpoint/2010/main" val="2914047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1413325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906838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112509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301099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712615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3654350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140304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601804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725908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286249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9ADE118-D2D9-44C6-8DE3-C867FAD90C84}" type="datetimeFigureOut">
              <a:rPr lang="en-GB" smtClean="0"/>
              <a:pPr/>
              <a:t>28/09/2021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E6B19E-BEA6-448C-8C56-FF2390F6CB73}" type="slidenum">
              <a:rPr lang="en-GB" smtClean="0"/>
              <a:pPr/>
              <a:t>‹#›</a:t>
            </a:fld>
            <a:endParaRPr lang="en-GB"/>
          </a:p>
        </p:txBody>
      </p:sp>
    </p:spTree>
    <p:extLst>
      <p:ext uri="{BB962C8B-B14F-4D97-AF65-F5344CB8AC3E}">
        <p14:creationId xmlns:p14="http://schemas.microsoft.com/office/powerpoint/2010/main" val="551606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5082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9ADE118-D2D9-44C6-8DE3-C867FAD90C84}" type="datetimeFigureOut">
              <a:rPr lang="en-GB" smtClean="0"/>
              <a:pPr/>
              <a:t>28/09/2021</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BE6B19E-BEA6-448C-8C56-FF2390F6CB73}" type="slidenum">
              <a:rPr lang="en-GB" smtClean="0"/>
              <a:pPr/>
              <a:t>‹#›</a:t>
            </a:fld>
            <a:endParaRPr lang="en-GB"/>
          </a:p>
        </p:txBody>
      </p:sp>
    </p:spTree>
    <p:extLst>
      <p:ext uri="{BB962C8B-B14F-4D97-AF65-F5344CB8AC3E}">
        <p14:creationId xmlns:p14="http://schemas.microsoft.com/office/powerpoint/2010/main" val="1361844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arwick.ac.uk/services/ris/research_integrity/researchethicscommittees/hssrec/student/" TargetMode="External"/><Relationship Id="rId5" Type="http://schemas.openxmlformats.org/officeDocument/2006/relationships/hyperlink" Target="https://warwick.ac.uk/services/dc/pgr/programme/" TargetMode="External"/><Relationship Id="rId4" Type="http://schemas.openxmlformats.org/officeDocument/2006/relationships/hyperlink" Target="https://warwick.ac.uk/fac/arts/cadre/current_students/artspgrevent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5.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3.wmf"/><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0.png"/><Relationship Id="rId5" Type="http://schemas.openxmlformats.org/officeDocument/2006/relationships/image" Target="../media/image5.jpe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4.gif"/><Relationship Id="rId9" Type="http://schemas.openxmlformats.org/officeDocument/2006/relationships/image" Target="../media/image2.pn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uniofnottm.sharepoint.com/sites/M4CVPP/SitePages/Guidance.aspx" TargetMode="External"/><Relationship Id="rId4" Type="http://schemas.openxmlformats.org/officeDocument/2006/relationships/hyperlink" Target="https://uniofnottm.sharepoint.com/sites/M4CVPP/SitePages/Reviews.asp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s://uniofnottm.sharepoint.com/sites/M4CVPP/SitePages/Mid-Year-and-End-of-Year-Report.aspx"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9.gif"/></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hyperlink" Target="http://www.midlands4cities.ac.u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C4BC641-5100-DB43-B836-928FECB2B1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228" y="583082"/>
            <a:ext cx="8460432" cy="2062955"/>
          </a:xfrm>
          <a:prstGeom prst="rect">
            <a:avLst/>
          </a:prstGeom>
        </p:spPr>
      </p:pic>
      <p:pic>
        <p:nvPicPr>
          <p:cNvPr id="2" name="Picture 2" descr="A close up of a logo&#10;&#10;Description automatically generated">
            <a:extLst>
              <a:ext uri="{FF2B5EF4-FFF2-40B4-BE49-F238E27FC236}">
                <a16:creationId xmlns:a16="http://schemas.microsoft.com/office/drawing/2014/main" id="{9D6AA33A-21D4-4000-A272-B2961BF842F6}"/>
              </a:ext>
            </a:extLst>
          </p:cNvPr>
          <p:cNvPicPr>
            <a:picLocks noChangeAspect="1"/>
          </p:cNvPicPr>
          <p:nvPr/>
        </p:nvPicPr>
        <p:blipFill>
          <a:blip r:embed="rId3"/>
          <a:stretch>
            <a:fillRect/>
          </a:stretch>
        </p:blipFill>
        <p:spPr>
          <a:xfrm>
            <a:off x="4992961" y="3908215"/>
            <a:ext cx="3314108" cy="852863"/>
          </a:xfrm>
          <a:prstGeom prst="rect">
            <a:avLst/>
          </a:prstGeom>
        </p:spPr>
      </p:pic>
    </p:spTree>
    <p:extLst>
      <p:ext uri="{BB962C8B-B14F-4D97-AF65-F5344CB8AC3E}">
        <p14:creationId xmlns:p14="http://schemas.microsoft.com/office/powerpoint/2010/main" val="1890945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2482168"/>
            <a:ext cx="4117177" cy="2629832"/>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7236164" y="2537892"/>
            <a:ext cx="1609815"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16000" y="1635646"/>
            <a:ext cx="4860055" cy="3416320"/>
          </a:xfrm>
          <a:prstGeom prst="rect">
            <a:avLst/>
          </a:prstGeom>
        </p:spPr>
        <p:txBody>
          <a:bodyPr wrap="square">
            <a:spAutoFit/>
          </a:bodyPr>
          <a:lstStyle/>
          <a:p>
            <a:r>
              <a:rPr lang="en-GB">
                <a:solidFill>
                  <a:schemeClr val="bg1"/>
                </a:solidFill>
              </a:rPr>
              <a:t>The funded period is designed to enable the writing of a thesis but also to provide time and opportunity for students to undertake activities, workshops, training, and placements that enhance wider </a:t>
            </a:r>
            <a:r>
              <a:rPr lang="en-GB" b="1">
                <a:solidFill>
                  <a:schemeClr val="bg1"/>
                </a:solidFill>
              </a:rPr>
              <a:t>research and employability skills.</a:t>
            </a:r>
          </a:p>
          <a:p>
            <a:endParaRPr lang="en-GB">
              <a:solidFill>
                <a:schemeClr val="bg1"/>
              </a:solidFill>
            </a:endParaRPr>
          </a:p>
          <a:p>
            <a:r>
              <a:rPr lang="en-GB">
                <a:solidFill>
                  <a:schemeClr val="bg1"/>
                </a:solidFill>
              </a:rPr>
              <a:t>Completion rates are significant but the duration of award, as seen by the AHRC and M4C, should allow time for a student’s personal and professional development, and supervisors should help to encourage the ‘plus’ of ‘quality thesis plus’.</a:t>
            </a:r>
            <a:endParaRPr lang="en-GB" b="1">
              <a:solidFill>
                <a:schemeClr val="bg1"/>
              </a:solidFill>
            </a:endParaRPr>
          </a:p>
        </p:txBody>
      </p:sp>
      <p:sp>
        <p:nvSpPr>
          <p:cNvPr id="4" name="TextBox 3">
            <a:extLst>
              <a:ext uri="{FF2B5EF4-FFF2-40B4-BE49-F238E27FC236}">
                <a16:creationId xmlns:a16="http://schemas.microsoft.com/office/drawing/2014/main" id="{12D264CC-49D9-499A-A681-0FFDD153571A}"/>
              </a:ext>
            </a:extLst>
          </p:cNvPr>
          <p:cNvSpPr txBox="1"/>
          <p:nvPr/>
        </p:nvSpPr>
        <p:spPr>
          <a:xfrm>
            <a:off x="4572000" y="2698894"/>
            <a:ext cx="4176464" cy="646331"/>
          </a:xfrm>
          <a:prstGeom prst="rect">
            <a:avLst/>
          </a:prstGeom>
          <a:noFill/>
        </p:spPr>
        <p:txBody>
          <a:bodyPr wrap="square" rtlCol="0">
            <a:spAutoFit/>
          </a:bodyPr>
          <a:lstStyle/>
          <a:p>
            <a:endParaRPr lang="en-GB" b="1">
              <a:solidFill>
                <a:schemeClr val="bg1"/>
              </a:solidFill>
            </a:endParaRPr>
          </a:p>
          <a:p>
            <a:endParaRPr lang="en-GB" b="1">
              <a:solidFill>
                <a:schemeClr val="bg1"/>
              </a:solidFill>
            </a:endParaRPr>
          </a:p>
        </p:txBody>
      </p:sp>
      <p:sp>
        <p:nvSpPr>
          <p:cNvPr id="12" name="TextBox 11">
            <a:extLst>
              <a:ext uri="{FF2B5EF4-FFF2-40B4-BE49-F238E27FC236}">
                <a16:creationId xmlns:a16="http://schemas.microsoft.com/office/drawing/2014/main" id="{F5FEB119-A65E-439A-93D4-DA6BC62AF414}"/>
              </a:ext>
            </a:extLst>
          </p:cNvPr>
          <p:cNvSpPr txBox="1"/>
          <p:nvPr/>
        </p:nvSpPr>
        <p:spPr>
          <a:xfrm>
            <a:off x="2051720" y="1071288"/>
            <a:ext cx="5472608" cy="461665"/>
          </a:xfrm>
          <a:prstGeom prst="rect">
            <a:avLst/>
          </a:prstGeom>
          <a:noFill/>
        </p:spPr>
        <p:txBody>
          <a:bodyPr wrap="square" rtlCol="0">
            <a:spAutoFit/>
          </a:bodyPr>
          <a:lstStyle/>
          <a:p>
            <a:r>
              <a:rPr lang="en-GB" sz="2400">
                <a:solidFill>
                  <a:schemeClr val="bg1"/>
                </a:solidFill>
              </a:rPr>
              <a:t>  Engaging with development needs</a:t>
            </a:r>
          </a:p>
        </p:txBody>
      </p:sp>
      <p:pic>
        <p:nvPicPr>
          <p:cNvPr id="14" name="Picture 2" descr="https://www.nottingham.ac.uk/GraduateSchool/Images-Multimedia/PageHeaderImages/vitae-rdf-domains-Cropped-350x366.jpg">
            <a:extLst>
              <a:ext uri="{FF2B5EF4-FFF2-40B4-BE49-F238E27FC236}">
                <a16:creationId xmlns:a16="http://schemas.microsoft.com/office/drawing/2014/main" id="{F8FAE401-7A89-4521-91AA-F2AFEEAC02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0535" y="1579909"/>
            <a:ext cx="2952327" cy="30872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A close up of a logo&#10;&#10;Description automatically generated">
            <a:extLst>
              <a:ext uri="{FF2B5EF4-FFF2-40B4-BE49-F238E27FC236}">
                <a16:creationId xmlns:a16="http://schemas.microsoft.com/office/drawing/2014/main" id="{2607CC06-C4B9-4120-86C1-99FB339370F7}"/>
              </a:ext>
            </a:extLst>
          </p:cNvPr>
          <p:cNvPicPr>
            <a:picLocks noChangeAspect="1"/>
          </p:cNvPicPr>
          <p:nvPr/>
        </p:nvPicPr>
        <p:blipFill>
          <a:blip r:embed="rId5"/>
          <a:stretch>
            <a:fillRect/>
          </a:stretch>
        </p:blipFill>
        <p:spPr>
          <a:xfrm>
            <a:off x="5785449" y="317470"/>
            <a:ext cx="2910696" cy="745286"/>
          </a:xfrm>
          <a:prstGeom prst="rect">
            <a:avLst/>
          </a:prstGeom>
        </p:spPr>
      </p:pic>
    </p:spTree>
    <p:extLst>
      <p:ext uri="{BB962C8B-B14F-4D97-AF65-F5344CB8AC3E}">
        <p14:creationId xmlns:p14="http://schemas.microsoft.com/office/powerpoint/2010/main" val="3755320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2482168"/>
            <a:ext cx="4117177" cy="2629832"/>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7236164" y="2537892"/>
            <a:ext cx="1609815"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16000" y="1635646"/>
            <a:ext cx="4860055" cy="3139321"/>
          </a:xfrm>
          <a:prstGeom prst="rect">
            <a:avLst/>
          </a:prstGeom>
        </p:spPr>
        <p:txBody>
          <a:bodyPr wrap="square">
            <a:spAutoFit/>
          </a:bodyPr>
          <a:lstStyle/>
          <a:p>
            <a:r>
              <a:rPr lang="en-GB" dirty="0">
                <a:solidFill>
                  <a:schemeClr val="bg1"/>
                </a:solidFill>
              </a:rPr>
              <a:t>While M4C offers training opportunities, both centrally planned and designed by students, some core training will be delivered by institutions, particular </a:t>
            </a:r>
            <a:r>
              <a:rPr lang="en-GB" b="1" dirty="0">
                <a:solidFill>
                  <a:schemeClr val="bg1"/>
                </a:solidFill>
              </a:rPr>
              <a:t>Research Ethics </a:t>
            </a:r>
            <a:r>
              <a:rPr lang="en-GB" dirty="0">
                <a:solidFill>
                  <a:schemeClr val="bg1"/>
                </a:solidFill>
              </a:rPr>
              <a:t>and </a:t>
            </a:r>
            <a:r>
              <a:rPr lang="en-GB" b="1" dirty="0">
                <a:solidFill>
                  <a:schemeClr val="bg1"/>
                </a:solidFill>
              </a:rPr>
              <a:t>Research Integrity</a:t>
            </a:r>
            <a:r>
              <a:rPr lang="en-GB" dirty="0">
                <a:solidFill>
                  <a:schemeClr val="bg1"/>
                </a:solidFill>
              </a:rPr>
              <a:t>.</a:t>
            </a:r>
          </a:p>
          <a:p>
            <a:endParaRPr lang="en-GB" dirty="0">
              <a:solidFill>
                <a:schemeClr val="bg1"/>
              </a:solidFill>
            </a:endParaRPr>
          </a:p>
          <a:p>
            <a:r>
              <a:rPr lang="en-GB" dirty="0">
                <a:solidFill>
                  <a:schemeClr val="bg1"/>
                </a:solidFill>
              </a:rPr>
              <a:t>Please encourage your students to complete this training as required, and to take full advantage of other training opportunities provided by your institution.</a:t>
            </a:r>
          </a:p>
          <a:p>
            <a:endParaRPr lang="en-GB" dirty="0">
              <a:solidFill>
                <a:schemeClr val="bg1"/>
              </a:solidFill>
            </a:endParaRPr>
          </a:p>
          <a:p>
            <a:endParaRPr lang="en-GB" dirty="0">
              <a:solidFill>
                <a:schemeClr val="bg1"/>
              </a:solidFill>
            </a:endParaRPr>
          </a:p>
        </p:txBody>
      </p:sp>
      <p:sp>
        <p:nvSpPr>
          <p:cNvPr id="4" name="TextBox 3">
            <a:extLst>
              <a:ext uri="{FF2B5EF4-FFF2-40B4-BE49-F238E27FC236}">
                <a16:creationId xmlns:a16="http://schemas.microsoft.com/office/drawing/2014/main" id="{12D264CC-49D9-499A-A681-0FFDD153571A}"/>
              </a:ext>
            </a:extLst>
          </p:cNvPr>
          <p:cNvSpPr txBox="1"/>
          <p:nvPr/>
        </p:nvSpPr>
        <p:spPr>
          <a:xfrm>
            <a:off x="5076055" y="1467289"/>
            <a:ext cx="3960439" cy="3539430"/>
          </a:xfrm>
          <a:prstGeom prst="rect">
            <a:avLst/>
          </a:prstGeom>
          <a:noFill/>
        </p:spPr>
        <p:txBody>
          <a:bodyPr wrap="square" rtlCol="0">
            <a:spAutoFit/>
          </a:bodyPr>
          <a:lstStyle/>
          <a:p>
            <a:r>
              <a:rPr lang="en-GB" sz="1600" b="1" dirty="0">
                <a:solidFill>
                  <a:schemeClr val="bg1"/>
                </a:solidFill>
              </a:rPr>
              <a:t>CADRE workshops programme: </a:t>
            </a:r>
            <a:r>
              <a:rPr lang="en-GB" sz="1600" b="1" dirty="0">
                <a:solidFill>
                  <a:schemeClr val="bg1"/>
                </a:solidFill>
                <a:hlinkClick r:id="rId4"/>
              </a:rPr>
              <a:t>https://warwick.ac.uk/fac/arts/cadre/current_students/artspgrevents/</a:t>
            </a:r>
            <a:r>
              <a:rPr lang="en-GB" sz="1600" b="1" dirty="0">
                <a:solidFill>
                  <a:schemeClr val="bg1"/>
                </a:solidFill>
              </a:rPr>
              <a:t> </a:t>
            </a:r>
          </a:p>
          <a:p>
            <a:endParaRPr lang="en-GB" sz="1600" b="1" dirty="0">
              <a:solidFill>
                <a:schemeClr val="bg1"/>
              </a:solidFill>
            </a:endParaRPr>
          </a:p>
          <a:p>
            <a:r>
              <a:rPr lang="en-GB" sz="1600" b="1" dirty="0">
                <a:solidFill>
                  <a:schemeClr val="bg1"/>
                </a:solidFill>
              </a:rPr>
              <a:t>Researcher Development Programme (Doctoral College):</a:t>
            </a:r>
          </a:p>
          <a:p>
            <a:r>
              <a:rPr lang="en-GB" sz="1600" b="1" dirty="0">
                <a:solidFill>
                  <a:schemeClr val="bg1"/>
                </a:solidFill>
                <a:hlinkClick r:id="rId5"/>
              </a:rPr>
              <a:t>https://warwick.ac.uk/services/dc/pgr/programme/</a:t>
            </a:r>
            <a:endParaRPr lang="en-GB" sz="1600" b="1" dirty="0">
              <a:solidFill>
                <a:schemeClr val="bg1"/>
              </a:solidFill>
            </a:endParaRPr>
          </a:p>
          <a:p>
            <a:endParaRPr lang="en-GB" sz="1600" b="1" dirty="0">
              <a:solidFill>
                <a:schemeClr val="bg1"/>
              </a:solidFill>
            </a:endParaRPr>
          </a:p>
          <a:p>
            <a:r>
              <a:rPr lang="en-GB" sz="1600" b="1" dirty="0">
                <a:solidFill>
                  <a:schemeClr val="bg1"/>
                </a:solidFill>
              </a:rPr>
              <a:t>HSSREC (student research): </a:t>
            </a:r>
            <a:r>
              <a:rPr lang="en-GB" sz="1600" b="1" dirty="0">
                <a:solidFill>
                  <a:schemeClr val="bg1"/>
                </a:solidFill>
                <a:hlinkClick r:id="rId6"/>
              </a:rPr>
              <a:t>https://warwick.ac.uk/services/ris/research_integrity/researchethicscommittees/hssrec/student/</a:t>
            </a:r>
            <a:r>
              <a:rPr lang="en-GB" sz="1600" b="1" dirty="0">
                <a:solidFill>
                  <a:schemeClr val="bg1"/>
                </a:solidFill>
              </a:rPr>
              <a:t> </a:t>
            </a:r>
          </a:p>
          <a:p>
            <a:r>
              <a:rPr lang="en-GB" sz="1600" b="1" dirty="0">
                <a:solidFill>
                  <a:schemeClr val="bg1"/>
                </a:solidFill>
                <a:highlight>
                  <a:srgbClr val="000080"/>
                </a:highlight>
              </a:rPr>
              <a:t> </a:t>
            </a:r>
          </a:p>
        </p:txBody>
      </p:sp>
      <p:sp>
        <p:nvSpPr>
          <p:cNvPr id="12" name="TextBox 11">
            <a:extLst>
              <a:ext uri="{FF2B5EF4-FFF2-40B4-BE49-F238E27FC236}">
                <a16:creationId xmlns:a16="http://schemas.microsoft.com/office/drawing/2014/main" id="{F5FEB119-A65E-439A-93D4-DA6BC62AF414}"/>
              </a:ext>
            </a:extLst>
          </p:cNvPr>
          <p:cNvSpPr txBox="1"/>
          <p:nvPr/>
        </p:nvSpPr>
        <p:spPr>
          <a:xfrm>
            <a:off x="2051720" y="1071288"/>
            <a:ext cx="5472608" cy="461665"/>
          </a:xfrm>
          <a:prstGeom prst="rect">
            <a:avLst/>
          </a:prstGeom>
          <a:noFill/>
        </p:spPr>
        <p:txBody>
          <a:bodyPr wrap="square" rtlCol="0">
            <a:spAutoFit/>
          </a:bodyPr>
          <a:lstStyle/>
          <a:p>
            <a:r>
              <a:rPr lang="en-GB" sz="2400">
                <a:solidFill>
                  <a:schemeClr val="bg1"/>
                </a:solidFill>
              </a:rPr>
              <a:t>  Institutional training </a:t>
            </a:r>
          </a:p>
        </p:txBody>
      </p:sp>
      <p:pic>
        <p:nvPicPr>
          <p:cNvPr id="10" name="Picture 2" descr="A close up of a logo&#10;&#10;Description automatically generated">
            <a:extLst>
              <a:ext uri="{FF2B5EF4-FFF2-40B4-BE49-F238E27FC236}">
                <a16:creationId xmlns:a16="http://schemas.microsoft.com/office/drawing/2014/main" id="{2607CC06-C4B9-4120-86C1-99FB339370F7}"/>
              </a:ext>
            </a:extLst>
          </p:cNvPr>
          <p:cNvPicPr>
            <a:picLocks noChangeAspect="1"/>
          </p:cNvPicPr>
          <p:nvPr/>
        </p:nvPicPr>
        <p:blipFill>
          <a:blip r:embed="rId7"/>
          <a:stretch>
            <a:fillRect/>
          </a:stretch>
        </p:blipFill>
        <p:spPr>
          <a:xfrm>
            <a:off x="5785449" y="317470"/>
            <a:ext cx="2910696" cy="745286"/>
          </a:xfrm>
          <a:prstGeom prst="rect">
            <a:avLst/>
          </a:prstGeom>
        </p:spPr>
      </p:pic>
    </p:spTree>
    <p:extLst>
      <p:ext uri="{BB962C8B-B14F-4D97-AF65-F5344CB8AC3E}">
        <p14:creationId xmlns:p14="http://schemas.microsoft.com/office/powerpoint/2010/main" val="686220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652593"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645029" y="1500626"/>
            <a:ext cx="3991929" cy="1846659"/>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r>
              <a:rPr lang="en-GB" sz="1200" b="1">
                <a:solidFill>
                  <a:srgbClr val="FFC000"/>
                </a:solidFill>
              </a:rPr>
              <a:t>Cohort Development Fund (CDF) - </a:t>
            </a:r>
            <a:r>
              <a:rPr lang="en-GB" sz="1200">
                <a:solidFill>
                  <a:schemeClr val="bg1"/>
                </a:solidFill>
              </a:rPr>
              <a:t>this scheme operates in the same way as M3C and supports student-led and centrally-organised training initiatives of benefit to cross-institutional groups of students within M4C. A</a:t>
            </a:r>
            <a:r>
              <a:rPr lang="en-GB" sz="1200" b="1">
                <a:solidFill>
                  <a:schemeClr val="bg1"/>
                </a:solidFill>
              </a:rPr>
              <a:t> minimum of 2 students from at least 2 institutions </a:t>
            </a:r>
            <a:r>
              <a:rPr lang="en-GB" sz="1200">
                <a:solidFill>
                  <a:schemeClr val="bg1"/>
                </a:solidFill>
              </a:rPr>
              <a:t>are required to participate in a CDF activity including the lead applicant (PI) and co-applicants (CoIs). </a:t>
            </a: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79468" y="1170269"/>
            <a:ext cx="10265422" cy="400110"/>
          </a:xfrm>
          <a:prstGeom prst="rect">
            <a:avLst/>
          </a:prstGeom>
          <a:noFill/>
        </p:spPr>
        <p:txBody>
          <a:bodyPr wrap="square" rtlCol="0">
            <a:spAutoFit/>
          </a:bodyPr>
          <a:lstStyle/>
          <a:p>
            <a:r>
              <a:rPr lang="en-GB" sz="2000">
                <a:solidFill>
                  <a:srgbClr val="FFFF00"/>
                </a:solidFill>
              </a:rPr>
              <a:t>What do I need to know about . . .</a:t>
            </a:r>
            <a:r>
              <a:rPr lang="en-GB" sz="2000">
                <a:solidFill>
                  <a:schemeClr val="bg1"/>
                </a:solidFill>
              </a:rPr>
              <a:t> funding opportunities for M4C students?</a:t>
            </a:r>
          </a:p>
        </p:txBody>
      </p:sp>
      <p:sp>
        <p:nvSpPr>
          <p:cNvPr id="4" name="Rectangle 3">
            <a:extLst>
              <a:ext uri="{FF2B5EF4-FFF2-40B4-BE49-F238E27FC236}">
                <a16:creationId xmlns:a16="http://schemas.microsoft.com/office/drawing/2014/main" id="{7126BCBD-F0FA-4464-A39E-3F51A6F673E1}"/>
              </a:ext>
            </a:extLst>
          </p:cNvPr>
          <p:cNvSpPr/>
          <p:nvPr/>
        </p:nvSpPr>
        <p:spPr>
          <a:xfrm>
            <a:off x="216001" y="1707654"/>
            <a:ext cx="3744416" cy="2862322"/>
          </a:xfrm>
          <a:prstGeom prst="rect">
            <a:avLst/>
          </a:prstGeom>
        </p:spPr>
        <p:txBody>
          <a:bodyPr wrap="square">
            <a:spAutoFit/>
          </a:bodyPr>
          <a:lstStyle/>
          <a:p>
            <a:pPr marL="285750" indent="-285750">
              <a:buFont typeface="Arial" panose="020B0604020202020204" pitchFamily="34" charset="0"/>
              <a:buChar char="•"/>
            </a:pPr>
            <a:r>
              <a:rPr lang="en-GB" sz="1200" b="1">
                <a:solidFill>
                  <a:srgbClr val="FFC000"/>
                </a:solidFill>
              </a:rPr>
              <a:t>Please note: these funding opportunities are open to BOTH Collaborative Doctoral Award Students and Open Competition Students.</a:t>
            </a:r>
          </a:p>
          <a:p>
            <a:pPr marL="285750" indent="-285750">
              <a:buFont typeface="Arial" panose="020B0604020202020204" pitchFamily="34" charset="0"/>
              <a:buChar char="•"/>
            </a:pPr>
            <a:endParaRPr lang="en-GB" sz="1200" b="1">
              <a:solidFill>
                <a:srgbClr val="FFC000"/>
              </a:solidFill>
            </a:endParaRPr>
          </a:p>
          <a:p>
            <a:pPr marL="285750" indent="-285750">
              <a:buFont typeface="Arial" panose="020B0604020202020204" pitchFamily="34" charset="0"/>
              <a:buChar char="•"/>
            </a:pPr>
            <a:r>
              <a:rPr lang="en-GB" sz="1200" b="1">
                <a:solidFill>
                  <a:srgbClr val="FFC000"/>
                </a:solidFill>
              </a:rPr>
              <a:t>Research Development Fund (RDF) - </a:t>
            </a:r>
            <a:r>
              <a:rPr lang="en-GB" sz="1200">
                <a:solidFill>
                  <a:schemeClr val="bg1"/>
                </a:solidFill>
              </a:rPr>
              <a:t>this scheme replaces the Research Training Support Grant (RTSG). The application process works in the similar way to the previous Student Development Fund (SDF) . </a:t>
            </a:r>
          </a:p>
          <a:p>
            <a:pPr marL="285750" indent="-285750">
              <a:buFont typeface="Arial" panose="020B0604020202020204" pitchFamily="34" charset="0"/>
              <a:buChar char="•"/>
            </a:pPr>
            <a:endParaRPr lang="en-GB" sz="1200">
              <a:solidFill>
                <a:schemeClr val="bg1"/>
              </a:solidFill>
            </a:endParaRPr>
          </a:p>
          <a:p>
            <a:pPr marL="285750" indent="-285750">
              <a:buFont typeface="Arial" panose="020B0604020202020204" pitchFamily="34" charset="0"/>
              <a:buChar char="•"/>
            </a:pPr>
            <a:r>
              <a:rPr lang="en-GB" sz="1200" b="1">
                <a:solidFill>
                  <a:srgbClr val="FFC000"/>
                </a:solidFill>
              </a:rPr>
              <a:t>Engagement Fund (EF) - </a:t>
            </a:r>
            <a:r>
              <a:rPr lang="en-GB" sz="1200">
                <a:solidFill>
                  <a:schemeClr val="bg1"/>
                </a:solidFill>
              </a:rPr>
              <a:t>this will allow students who are undertaking placements and other activities that are engaged with professional development to access additional funds to support them. The Engagement Fund will cover accommodation, travel and other associated costs. </a:t>
            </a:r>
          </a:p>
        </p:txBody>
      </p:sp>
      <p:pic>
        <p:nvPicPr>
          <p:cNvPr id="13" name="Picture 12">
            <a:extLst>
              <a:ext uri="{FF2B5EF4-FFF2-40B4-BE49-F238E27FC236}">
                <a16:creationId xmlns:a16="http://schemas.microsoft.com/office/drawing/2014/main" id="{92113F2E-CB45-4695-BD2B-90D7454AB8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2789" y="3346714"/>
            <a:ext cx="2386123" cy="1582828"/>
          </a:xfrm>
          <a:prstGeom prst="rect">
            <a:avLst/>
          </a:prstGeom>
        </p:spPr>
      </p:pic>
      <p:pic>
        <p:nvPicPr>
          <p:cNvPr id="12" name="Picture 11">
            <a:extLst>
              <a:ext uri="{FF2B5EF4-FFF2-40B4-BE49-F238E27FC236}">
                <a16:creationId xmlns:a16="http://schemas.microsoft.com/office/drawing/2014/main" id="{8DFFF5EA-F787-43C4-ACD8-38EDA9C9E8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3198" y="3343979"/>
            <a:ext cx="2484071" cy="1585563"/>
          </a:xfrm>
          <a:prstGeom prst="rect">
            <a:avLst/>
          </a:prstGeom>
        </p:spPr>
      </p:pic>
      <p:pic>
        <p:nvPicPr>
          <p:cNvPr id="11" name="Picture 2" descr="A close up of a logo&#10;&#10;Description automatically generated">
            <a:extLst>
              <a:ext uri="{FF2B5EF4-FFF2-40B4-BE49-F238E27FC236}">
                <a16:creationId xmlns:a16="http://schemas.microsoft.com/office/drawing/2014/main" id="{79FB15C2-7777-43DF-9B88-0182FE5EA42E}"/>
              </a:ext>
            </a:extLst>
          </p:cNvPr>
          <p:cNvPicPr>
            <a:picLocks noChangeAspect="1"/>
          </p:cNvPicPr>
          <p:nvPr/>
        </p:nvPicPr>
        <p:blipFill>
          <a:blip r:embed="rId6"/>
          <a:stretch>
            <a:fillRect/>
          </a:stretch>
        </p:blipFill>
        <p:spPr>
          <a:xfrm>
            <a:off x="6022676" y="252772"/>
            <a:ext cx="2910696" cy="745286"/>
          </a:xfrm>
          <a:prstGeom prst="rect">
            <a:avLst/>
          </a:prstGeom>
        </p:spPr>
      </p:pic>
    </p:spTree>
    <p:extLst>
      <p:ext uri="{BB962C8B-B14F-4D97-AF65-F5344CB8AC3E}">
        <p14:creationId xmlns:p14="http://schemas.microsoft.com/office/powerpoint/2010/main" val="1110837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652593" cy="2592288"/>
          </a:xfrm>
        </p:spPr>
        <p:txBody>
          <a:bodyPr>
            <a:noAutofit/>
          </a:bodyPr>
          <a:lstStyle/>
          <a:p>
            <a:pPr marL="0" indent="0">
              <a:buNone/>
            </a:pPr>
            <a:r>
              <a:rPr lang="en-GB" sz="2000" b="1">
                <a:solidFill>
                  <a:schemeClr val="bg1"/>
                </a:solidFill>
              </a:rPr>
              <a:t>Research Development Fund</a:t>
            </a:r>
          </a:p>
          <a:p>
            <a:pPr marL="0" indent="0">
              <a:buNone/>
            </a:pPr>
            <a:endParaRPr lang="en-GB" sz="800" b="1">
              <a:solidFill>
                <a:schemeClr val="bg1"/>
              </a:solidFill>
            </a:endParaRPr>
          </a:p>
          <a:p>
            <a:pPr marL="0" indent="0">
              <a:buNone/>
            </a:pPr>
            <a:r>
              <a:rPr lang="en-GB" sz="1800" b="1">
                <a:solidFill>
                  <a:schemeClr val="bg1"/>
                </a:solidFill>
              </a:rPr>
              <a:t>The RDF is designed to support primary research activities for individual students, including:</a:t>
            </a:r>
          </a:p>
          <a:p>
            <a:pPr marL="0" indent="0">
              <a:buNone/>
            </a:pPr>
            <a:endParaRPr lang="en-GB" sz="1200" b="1">
              <a:solidFill>
                <a:schemeClr val="bg1"/>
              </a:solidFill>
            </a:endParaRPr>
          </a:p>
          <a:p>
            <a:pPr lvl="0"/>
            <a:r>
              <a:rPr lang="en-GB" sz="1400" b="1">
                <a:solidFill>
                  <a:schemeClr val="bg1"/>
                </a:solidFill>
              </a:rPr>
              <a:t>Participation in conferences </a:t>
            </a:r>
            <a:r>
              <a:rPr lang="en-GB" sz="1400">
                <a:solidFill>
                  <a:schemeClr val="bg1"/>
                </a:solidFill>
              </a:rPr>
              <a:t>(rather than just attendance)</a:t>
            </a:r>
          </a:p>
          <a:p>
            <a:r>
              <a:rPr lang="en-GB" sz="1400" b="1">
                <a:solidFill>
                  <a:schemeClr val="bg1"/>
                </a:solidFill>
              </a:rPr>
              <a:t>Primary research/archive/fieldwork visits</a:t>
            </a:r>
            <a:r>
              <a:rPr lang="en-GB" sz="1400">
                <a:solidFill>
                  <a:schemeClr val="bg1"/>
                </a:solidFill>
              </a:rPr>
              <a:t> </a:t>
            </a:r>
          </a:p>
          <a:p>
            <a:r>
              <a:rPr lang="en-GB" sz="1400" b="1">
                <a:solidFill>
                  <a:schemeClr val="bg1"/>
                </a:solidFill>
              </a:rPr>
              <a:t>Study visits in the UK and overseas</a:t>
            </a: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904113" y="1396677"/>
            <a:ext cx="3991929" cy="1785104"/>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243834" y="1334808"/>
            <a:ext cx="10265422" cy="677108"/>
          </a:xfrm>
          <a:prstGeom prst="rect">
            <a:avLst/>
          </a:prstGeom>
          <a:noFill/>
        </p:spPr>
        <p:txBody>
          <a:bodyPr wrap="square" rtlCol="0">
            <a:spAutoFit/>
          </a:bodyPr>
          <a:lstStyle/>
          <a:p>
            <a:r>
              <a:rPr lang="en-GB" sz="2000">
                <a:solidFill>
                  <a:srgbClr val="FFFF00"/>
                </a:solidFill>
              </a:rPr>
              <a:t>What do I need to know about . . .</a:t>
            </a:r>
            <a:r>
              <a:rPr lang="en-GB" sz="2000">
                <a:solidFill>
                  <a:schemeClr val="bg1"/>
                </a:solidFill>
              </a:rPr>
              <a:t> funding opportunities for M4C students?</a:t>
            </a:r>
          </a:p>
          <a:p>
            <a:endParaRPr lang="en-GB"/>
          </a:p>
        </p:txBody>
      </p:sp>
      <p:sp>
        <p:nvSpPr>
          <p:cNvPr id="4" name="Rectangle 3">
            <a:extLst>
              <a:ext uri="{FF2B5EF4-FFF2-40B4-BE49-F238E27FC236}">
                <a16:creationId xmlns:a16="http://schemas.microsoft.com/office/drawing/2014/main" id="{7126BCBD-F0FA-4464-A39E-3F51A6F673E1}"/>
              </a:ext>
            </a:extLst>
          </p:cNvPr>
          <p:cNvSpPr/>
          <p:nvPr/>
        </p:nvSpPr>
        <p:spPr>
          <a:xfrm>
            <a:off x="395536" y="1707654"/>
            <a:ext cx="4508578" cy="892552"/>
          </a:xfrm>
          <a:prstGeom prst="rect">
            <a:avLst/>
          </a:prstGeom>
        </p:spPr>
        <p:txBody>
          <a:bodyPr wrap="square">
            <a:spAutoFit/>
          </a:bodyPr>
          <a:lstStyle/>
          <a:p>
            <a:endParaRPr lang="en-GB" sz="1600">
              <a:solidFill>
                <a:schemeClr val="bg1"/>
              </a:solidFill>
            </a:endParaRPr>
          </a:p>
          <a:p>
            <a:endParaRPr lang="en-GB" b="1">
              <a:solidFill>
                <a:srgbClr val="FFC000"/>
              </a:solidFill>
            </a:endParaRPr>
          </a:p>
          <a:p>
            <a:endParaRPr lang="en-GB">
              <a:solidFill>
                <a:schemeClr val="bg1"/>
              </a:solidFill>
            </a:endParaRPr>
          </a:p>
        </p:txBody>
      </p:sp>
      <p:sp>
        <p:nvSpPr>
          <p:cNvPr id="11" name="TextBox 10">
            <a:extLst>
              <a:ext uri="{FF2B5EF4-FFF2-40B4-BE49-F238E27FC236}">
                <a16:creationId xmlns:a16="http://schemas.microsoft.com/office/drawing/2014/main" id="{F285D144-D26E-4C80-B0BD-78768E6FEE23}"/>
              </a:ext>
            </a:extLst>
          </p:cNvPr>
          <p:cNvSpPr txBox="1"/>
          <p:nvPr/>
        </p:nvSpPr>
        <p:spPr>
          <a:xfrm>
            <a:off x="4888985" y="1707654"/>
            <a:ext cx="3868788" cy="3416320"/>
          </a:xfrm>
          <a:prstGeom prst="rect">
            <a:avLst/>
          </a:prstGeom>
          <a:noFill/>
        </p:spPr>
        <p:txBody>
          <a:bodyPr wrap="square" rtlCol="0">
            <a:spAutoFit/>
          </a:bodyPr>
          <a:lstStyle/>
          <a:p>
            <a:r>
              <a:rPr lang="en-GB" b="1" dirty="0">
                <a:solidFill>
                  <a:schemeClr val="bg1"/>
                </a:solidFill>
              </a:rPr>
              <a:t>Process: </a:t>
            </a:r>
          </a:p>
          <a:p>
            <a:endParaRPr lang="en-GB" sz="800" dirty="0">
              <a:solidFill>
                <a:schemeClr val="bg1"/>
              </a:solidFill>
            </a:endParaRPr>
          </a:p>
          <a:p>
            <a:pPr lvl="0"/>
            <a:r>
              <a:rPr lang="en-GB" sz="1400" dirty="0">
                <a:solidFill>
                  <a:schemeClr val="bg1"/>
                </a:solidFill>
              </a:rPr>
              <a:t>Students should consult their supervision team and submit an application to the M4C Site Directors at their institution by </a:t>
            </a:r>
            <a:r>
              <a:rPr lang="en-GB" sz="1400" b="1" dirty="0">
                <a:solidFill>
                  <a:schemeClr val="bg1"/>
                </a:solidFill>
              </a:rPr>
              <a:t>29</a:t>
            </a:r>
            <a:r>
              <a:rPr lang="en-GB" sz="1400" b="1" baseline="30000" dirty="0">
                <a:solidFill>
                  <a:schemeClr val="bg1"/>
                </a:solidFill>
              </a:rPr>
              <a:t>th</a:t>
            </a:r>
            <a:r>
              <a:rPr lang="en-GB" sz="1400" b="1" dirty="0">
                <a:solidFill>
                  <a:schemeClr val="bg1"/>
                </a:solidFill>
              </a:rPr>
              <a:t> of each month</a:t>
            </a:r>
            <a:r>
              <a:rPr lang="en-GB" sz="1400" dirty="0">
                <a:solidFill>
                  <a:schemeClr val="bg1"/>
                </a:solidFill>
              </a:rPr>
              <a:t>. Site Directors recommend approval or suggest amendments and submit the final application to the M4C Finance Manager for formal approval by the </a:t>
            </a:r>
            <a:r>
              <a:rPr lang="en-GB" sz="1400" b="1" dirty="0">
                <a:solidFill>
                  <a:schemeClr val="bg1"/>
                </a:solidFill>
              </a:rPr>
              <a:t>8</a:t>
            </a:r>
            <a:r>
              <a:rPr lang="en-GB" sz="1400" b="1" baseline="30000" dirty="0">
                <a:solidFill>
                  <a:schemeClr val="bg1"/>
                </a:solidFill>
              </a:rPr>
              <a:t>th</a:t>
            </a:r>
            <a:r>
              <a:rPr lang="en-GB" sz="1400" b="1" dirty="0">
                <a:solidFill>
                  <a:schemeClr val="bg1"/>
                </a:solidFill>
              </a:rPr>
              <a:t> of the following month</a:t>
            </a:r>
            <a:r>
              <a:rPr lang="en-GB" sz="1400" dirty="0">
                <a:solidFill>
                  <a:schemeClr val="bg1"/>
                </a:solidFill>
              </a:rPr>
              <a:t>. Applications are approved or rejected at the end of the calendar month. </a:t>
            </a:r>
          </a:p>
          <a:p>
            <a:endParaRPr lang="en-GB" sz="800" dirty="0">
              <a:solidFill>
                <a:schemeClr val="bg1"/>
              </a:solidFill>
            </a:endParaRPr>
          </a:p>
          <a:p>
            <a:r>
              <a:rPr lang="en-GB" sz="1400" dirty="0">
                <a:solidFill>
                  <a:schemeClr val="bg1"/>
                </a:solidFill>
              </a:rPr>
              <a:t>There are no restrictions to the number of applications that can be made during the award period. However, applications must be for a </a:t>
            </a:r>
            <a:r>
              <a:rPr lang="en-GB" sz="1400" b="1" dirty="0">
                <a:solidFill>
                  <a:schemeClr val="bg1"/>
                </a:solidFill>
              </a:rPr>
              <a:t>MINIMUM of £100.</a:t>
            </a:r>
            <a:endParaRPr lang="en-GB" sz="1400" dirty="0">
              <a:solidFill>
                <a:schemeClr val="bg1"/>
              </a:solidFill>
            </a:endParaRPr>
          </a:p>
        </p:txBody>
      </p:sp>
      <p:pic>
        <p:nvPicPr>
          <p:cNvPr id="13" name="Picture 2" descr="A close up of a logo&#10;&#10;Description automatically generated">
            <a:extLst>
              <a:ext uri="{FF2B5EF4-FFF2-40B4-BE49-F238E27FC236}">
                <a16:creationId xmlns:a16="http://schemas.microsoft.com/office/drawing/2014/main" id="{A59EBF4D-CA13-495E-8B09-A3F5A4DB8075}"/>
              </a:ext>
            </a:extLst>
          </p:cNvPr>
          <p:cNvPicPr>
            <a:picLocks noChangeAspect="1"/>
          </p:cNvPicPr>
          <p:nvPr/>
        </p:nvPicPr>
        <p:blipFill>
          <a:blip r:embed="rId4"/>
          <a:stretch>
            <a:fillRect/>
          </a:stretch>
        </p:blipFill>
        <p:spPr>
          <a:xfrm>
            <a:off x="5925629" y="198857"/>
            <a:ext cx="2910696" cy="745286"/>
          </a:xfrm>
          <a:prstGeom prst="rect">
            <a:avLst/>
          </a:prstGeom>
        </p:spPr>
      </p:pic>
    </p:spTree>
    <p:extLst>
      <p:ext uri="{BB962C8B-B14F-4D97-AF65-F5344CB8AC3E}">
        <p14:creationId xmlns:p14="http://schemas.microsoft.com/office/powerpoint/2010/main" val="1943650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960" y="1337860"/>
            <a:ext cx="4464335" cy="3697359"/>
          </a:xfrm>
        </p:spPr>
        <p:txBody>
          <a:bodyPr vert="horz" lIns="91440" tIns="45720" rIns="91440" bIns="45720" rtlCol="0" anchor="t">
            <a:noAutofit/>
          </a:bodyPr>
          <a:lstStyle/>
          <a:p>
            <a:pPr marL="0" indent="0">
              <a:buNone/>
            </a:pPr>
            <a:r>
              <a:rPr lang="en-GB" sz="2000" b="1">
                <a:solidFill>
                  <a:schemeClr val="bg1"/>
                </a:solidFill>
              </a:rPr>
              <a:t>Engagement Fund</a:t>
            </a:r>
          </a:p>
          <a:p>
            <a:pPr marL="0" indent="0">
              <a:buNone/>
            </a:pPr>
            <a:endParaRPr lang="en-GB" sz="800" b="1">
              <a:solidFill>
                <a:schemeClr val="bg1"/>
              </a:solidFill>
            </a:endParaRPr>
          </a:p>
          <a:p>
            <a:pPr marL="0" indent="0">
              <a:buNone/>
            </a:pPr>
            <a:r>
              <a:rPr lang="en-GB" sz="1800">
                <a:solidFill>
                  <a:schemeClr val="bg1"/>
                </a:solidFill>
              </a:rPr>
              <a:t>The EF is designed to support needs-based training for individual students in the form of development and engagement opportunities, including:</a:t>
            </a:r>
            <a:endParaRPr lang="en-GB" sz="1800">
              <a:solidFill>
                <a:schemeClr val="bg1"/>
              </a:solidFill>
              <a:cs typeface="Calibri"/>
            </a:endParaRPr>
          </a:p>
          <a:p>
            <a:pPr marL="0" indent="0" defTabSz="914400">
              <a:buNone/>
            </a:pPr>
            <a:endParaRPr lang="en-GB" sz="1800">
              <a:solidFill>
                <a:schemeClr val="bg1"/>
              </a:solidFill>
            </a:endParaRPr>
          </a:p>
          <a:p>
            <a:pPr marL="285750" indent="-285750" defTabSz="914400"/>
            <a:r>
              <a:rPr lang="en-GB" sz="1400">
                <a:solidFill>
                  <a:schemeClr val="bg1"/>
                </a:solidFill>
              </a:rPr>
              <a:t>Travel and accommodation costs for collaborating with  an external partner</a:t>
            </a:r>
            <a:endParaRPr lang="en-GB" sz="1400">
              <a:solidFill>
                <a:schemeClr val="bg1"/>
              </a:solidFill>
              <a:cs typeface="Calibri"/>
            </a:endParaRPr>
          </a:p>
          <a:p>
            <a:pPr marL="285750" indent="-285750" defTabSz="914400"/>
            <a:r>
              <a:rPr lang="en-GB" sz="1400">
                <a:solidFill>
                  <a:schemeClr val="bg1"/>
                </a:solidFill>
              </a:rPr>
              <a:t>Specialist/tailored training e.g. languages, digital skills </a:t>
            </a:r>
            <a:endParaRPr lang="en-GB" sz="1400">
              <a:solidFill>
                <a:schemeClr val="bg1"/>
              </a:solidFill>
              <a:cs typeface="Calibri"/>
            </a:endParaRPr>
          </a:p>
          <a:p>
            <a:pPr marL="285750" indent="-285750" defTabSz="914400"/>
            <a:r>
              <a:rPr lang="en-GB" sz="1400">
                <a:solidFill>
                  <a:schemeClr val="bg1"/>
                </a:solidFill>
              </a:rPr>
              <a:t>Skills development where new skills are  required to undertake fieldwork</a:t>
            </a:r>
            <a:endParaRPr lang="en-GB" sz="1400">
              <a:solidFill>
                <a:schemeClr val="bg1"/>
              </a:solidFill>
              <a:cs typeface="Calibri"/>
            </a:endParaRPr>
          </a:p>
          <a:p>
            <a:pPr marL="0" indent="0" defTabSz="914400">
              <a:lnSpc>
                <a:spcPct val="160000"/>
              </a:lnSpc>
              <a:buNone/>
            </a:pPr>
            <a:endParaRPr lang="en-GB" sz="1200">
              <a:solidFill>
                <a:schemeClr val="bg1"/>
              </a:solidFill>
              <a:latin typeface="Verdana"/>
              <a:ea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201706"/>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48" y="-682"/>
            <a:ext cx="2831505" cy="688766"/>
          </a:xfrm>
          <a:prstGeom prst="rect">
            <a:avLst/>
          </a:prstGeom>
          <a:solidFill>
            <a:srgbClr val="FF9C9B">
              <a:alpha val="2000"/>
            </a:srgbClr>
          </a:solidFill>
          <a:ln>
            <a:noFill/>
          </a:ln>
        </p:spPr>
      </p:pic>
      <p:sp>
        <p:nvSpPr>
          <p:cNvPr id="7" name="Rectangle 6"/>
          <p:cNvSpPr/>
          <p:nvPr/>
        </p:nvSpPr>
        <p:spPr>
          <a:xfrm>
            <a:off x="4904113" y="1396677"/>
            <a:ext cx="3991929" cy="1785104"/>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289932" y="937947"/>
            <a:ext cx="8745905" cy="400110"/>
          </a:xfrm>
          <a:prstGeom prst="rect">
            <a:avLst/>
          </a:prstGeom>
          <a:noFill/>
        </p:spPr>
        <p:txBody>
          <a:bodyPr wrap="square" rtlCol="0" anchor="t">
            <a:spAutoFit/>
          </a:bodyPr>
          <a:lstStyle/>
          <a:p>
            <a:r>
              <a:rPr lang="en-GB" sz="2000">
                <a:solidFill>
                  <a:srgbClr val="FFFF00"/>
                </a:solidFill>
              </a:rPr>
              <a:t>What do I need to know about . . .</a:t>
            </a:r>
            <a:r>
              <a:rPr lang="en-GB" sz="2000">
                <a:solidFill>
                  <a:schemeClr val="bg1"/>
                </a:solidFill>
              </a:rPr>
              <a:t> funding opportunities for M4C students?</a:t>
            </a:r>
          </a:p>
        </p:txBody>
      </p:sp>
      <p:sp>
        <p:nvSpPr>
          <p:cNvPr id="11" name="TextBox 10">
            <a:extLst>
              <a:ext uri="{FF2B5EF4-FFF2-40B4-BE49-F238E27FC236}">
                <a16:creationId xmlns:a16="http://schemas.microsoft.com/office/drawing/2014/main" id="{F285D144-D26E-4C80-B0BD-78768E6FEE23}"/>
              </a:ext>
            </a:extLst>
          </p:cNvPr>
          <p:cNvSpPr txBox="1"/>
          <p:nvPr/>
        </p:nvSpPr>
        <p:spPr>
          <a:xfrm>
            <a:off x="4802260" y="1378200"/>
            <a:ext cx="4083940" cy="3170099"/>
          </a:xfrm>
          <a:prstGeom prst="rect">
            <a:avLst/>
          </a:prstGeom>
          <a:noFill/>
        </p:spPr>
        <p:txBody>
          <a:bodyPr wrap="square" rtlCol="0">
            <a:spAutoFit/>
          </a:bodyPr>
          <a:lstStyle/>
          <a:p>
            <a:r>
              <a:rPr lang="en-GB" sz="2000" b="1">
                <a:solidFill>
                  <a:schemeClr val="bg1"/>
                </a:solidFill>
              </a:rPr>
              <a:t>Process: </a:t>
            </a:r>
          </a:p>
          <a:p>
            <a:endParaRPr lang="en-GB" sz="1200">
              <a:solidFill>
                <a:schemeClr val="bg1"/>
              </a:solidFill>
            </a:endParaRPr>
          </a:p>
          <a:p>
            <a:pPr lvl="0"/>
            <a:r>
              <a:rPr lang="en-GB" sz="1400">
                <a:solidFill>
                  <a:schemeClr val="bg1"/>
                </a:solidFill>
              </a:rPr>
              <a:t>Students should consult their supervision team and submit an application to the M4C Site Directors at their institution by </a:t>
            </a:r>
            <a:r>
              <a:rPr lang="en-GB" sz="1400" b="1">
                <a:solidFill>
                  <a:schemeClr val="bg1"/>
                </a:solidFill>
              </a:rPr>
              <a:t>29</a:t>
            </a:r>
            <a:r>
              <a:rPr lang="en-GB" sz="1400" b="1" baseline="30000">
                <a:solidFill>
                  <a:schemeClr val="bg1"/>
                </a:solidFill>
              </a:rPr>
              <a:t>th</a:t>
            </a:r>
            <a:r>
              <a:rPr lang="en-GB" sz="1400" b="1">
                <a:solidFill>
                  <a:schemeClr val="bg1"/>
                </a:solidFill>
              </a:rPr>
              <a:t> of each month</a:t>
            </a:r>
            <a:r>
              <a:rPr lang="en-GB" sz="1400">
                <a:solidFill>
                  <a:schemeClr val="bg1"/>
                </a:solidFill>
              </a:rPr>
              <a:t>. Site Directors recommend approval or suggest amendments and submit the final application to the M4C Finance Manager for formal approval by the </a:t>
            </a:r>
            <a:r>
              <a:rPr lang="en-GB" sz="1400" b="1">
                <a:solidFill>
                  <a:schemeClr val="bg1"/>
                </a:solidFill>
              </a:rPr>
              <a:t>8</a:t>
            </a:r>
            <a:r>
              <a:rPr lang="en-GB" sz="1400" b="1" baseline="30000">
                <a:solidFill>
                  <a:schemeClr val="bg1"/>
                </a:solidFill>
              </a:rPr>
              <a:t>th</a:t>
            </a:r>
            <a:r>
              <a:rPr lang="en-GB" sz="1400" b="1">
                <a:solidFill>
                  <a:schemeClr val="bg1"/>
                </a:solidFill>
              </a:rPr>
              <a:t> of the following month</a:t>
            </a:r>
            <a:r>
              <a:rPr lang="en-GB" sz="1400">
                <a:solidFill>
                  <a:schemeClr val="bg1"/>
                </a:solidFill>
              </a:rPr>
              <a:t>. Applications are approved or rejected at the end of the calendar month.</a:t>
            </a:r>
          </a:p>
          <a:p>
            <a:endParaRPr lang="en-GB" sz="1400">
              <a:solidFill>
                <a:schemeClr val="bg1"/>
              </a:solidFill>
            </a:endParaRPr>
          </a:p>
          <a:p>
            <a:r>
              <a:rPr lang="en-GB" sz="1400">
                <a:solidFill>
                  <a:schemeClr val="bg1"/>
                </a:solidFill>
              </a:rPr>
              <a:t>There are no restrictions to the number of applications that can be made during the award period.</a:t>
            </a:r>
          </a:p>
        </p:txBody>
      </p:sp>
      <p:pic>
        <p:nvPicPr>
          <p:cNvPr id="13" name="Picture 2" descr="A close up of a logo&#10;&#10;Description automatically generated">
            <a:extLst>
              <a:ext uri="{FF2B5EF4-FFF2-40B4-BE49-F238E27FC236}">
                <a16:creationId xmlns:a16="http://schemas.microsoft.com/office/drawing/2014/main" id="{903E0728-53B0-46F1-A782-B73E52E26261}"/>
              </a:ext>
            </a:extLst>
          </p:cNvPr>
          <p:cNvPicPr>
            <a:picLocks noChangeAspect="1"/>
          </p:cNvPicPr>
          <p:nvPr/>
        </p:nvPicPr>
        <p:blipFill>
          <a:blip r:embed="rId4"/>
          <a:stretch>
            <a:fillRect/>
          </a:stretch>
        </p:blipFill>
        <p:spPr>
          <a:xfrm>
            <a:off x="6359612" y="30769"/>
            <a:ext cx="2648479" cy="678051"/>
          </a:xfrm>
          <a:prstGeom prst="rect">
            <a:avLst/>
          </a:prstGeom>
        </p:spPr>
      </p:pic>
    </p:spTree>
    <p:extLst>
      <p:ext uri="{BB962C8B-B14F-4D97-AF65-F5344CB8AC3E}">
        <p14:creationId xmlns:p14="http://schemas.microsoft.com/office/powerpoint/2010/main" val="3003856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3260330"/>
          </a:xfrm>
        </p:spPr>
        <p:txBody>
          <a:bodyPr>
            <a:noAutofit/>
          </a:bodyPr>
          <a:lstStyle/>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946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783" y="86724"/>
            <a:ext cx="2912188" cy="708936"/>
          </a:xfrm>
          <a:prstGeom prst="rect">
            <a:avLst/>
          </a:prstGeom>
          <a:solidFill>
            <a:srgbClr val="FF9C9B">
              <a:alpha val="2000"/>
            </a:srgbClr>
          </a:solidFill>
          <a:ln>
            <a:noFill/>
          </a:ln>
        </p:spPr>
      </p:pic>
      <p:sp>
        <p:nvSpPr>
          <p:cNvPr id="7" name="Rectangle 6"/>
          <p:cNvSpPr/>
          <p:nvPr/>
        </p:nvSpPr>
        <p:spPr>
          <a:xfrm>
            <a:off x="4656728" y="1396677"/>
            <a:ext cx="4464495" cy="6709529"/>
          </a:xfrm>
          <a:prstGeom prst="rect">
            <a:avLst/>
          </a:prstGeom>
        </p:spPr>
        <p:txBody>
          <a:bodyPr wrap="square">
            <a:spAutoFit/>
          </a:bodyPr>
          <a:lstStyle/>
          <a:p>
            <a:endParaRPr lang="en-GB" sz="1600" dirty="0">
              <a:solidFill>
                <a:srgbClr val="212121"/>
              </a:solidFill>
              <a:latin typeface="Calibri" panose="020F0502020204030204" pitchFamily="34" charset="0"/>
              <a:ea typeface="Calibri" panose="020F0502020204030204" pitchFamily="34" charset="0"/>
            </a:endParaRPr>
          </a:p>
          <a:p>
            <a:pPr algn="ctr"/>
            <a:endParaRPr lang="en-GB" sz="1600" dirty="0">
              <a:solidFill>
                <a:schemeClr val="bg1"/>
              </a:solidFill>
              <a:latin typeface="Calibri" panose="020F0502020204030204" pitchFamily="34" charset="0"/>
            </a:endParaRPr>
          </a:p>
          <a:p>
            <a:pPr algn="ctr"/>
            <a:r>
              <a:rPr lang="en-GB" sz="1600" b="1" dirty="0">
                <a:solidFill>
                  <a:schemeClr val="accent6">
                    <a:lumMod val="60000"/>
                    <a:lumOff val="40000"/>
                  </a:schemeClr>
                </a:solidFill>
                <a:latin typeface="Calibri" panose="020F0502020204030204" pitchFamily="34" charset="0"/>
              </a:rPr>
              <a:t>Recent cohort initiatives</a:t>
            </a:r>
          </a:p>
          <a:p>
            <a:endParaRPr lang="en-GB" sz="1600" dirty="0">
              <a:solidFill>
                <a:schemeClr val="bg1"/>
              </a:solidFill>
              <a:latin typeface="Calibri" panose="020F0502020204030204" pitchFamily="34" charset="0"/>
            </a:endParaRP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Pandemic Perspectives</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The Academy: in Black and Whiteness</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The Hidden in Performance, Visual and Literary Culture: conference</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Change in A Post-War World: conference</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Midlands Music Research Network</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Mental Health First Aid Training</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Culture, Things and Empire: Seminar Series</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Prince 2 Project Management</a:t>
            </a:r>
          </a:p>
          <a:p>
            <a:pPr marL="285750" indent="-285750">
              <a:buFont typeface="Arial" panose="020B0604020202020204" pitchFamily="34" charset="0"/>
              <a:buChar char="•"/>
            </a:pPr>
            <a:r>
              <a:rPr lang="en-GB" sz="1600" dirty="0">
                <a:solidFill>
                  <a:schemeClr val="accent6">
                    <a:lumMod val="40000"/>
                    <a:lumOff val="60000"/>
                  </a:schemeClr>
                </a:solidFill>
                <a:latin typeface="Calibri" panose="020F0502020204030204" pitchFamily="34" charset="0"/>
              </a:rPr>
              <a:t>M4C Digital Research Festival</a:t>
            </a:r>
          </a:p>
          <a:p>
            <a:pPr marL="285750" indent="-285750">
              <a:buFont typeface="Arial" panose="020B0604020202020204" pitchFamily="34" charset="0"/>
              <a:buChar char="•"/>
            </a:pPr>
            <a:endParaRPr lang="en-GB" sz="1600" dirty="0">
              <a:solidFill>
                <a:schemeClr val="accent6">
                  <a:lumMod val="40000"/>
                  <a:lumOff val="60000"/>
                </a:schemeClr>
              </a:solidFill>
              <a:latin typeface="Calibri" panose="020F0502020204030204" pitchFamily="34" charset="0"/>
            </a:endParaRPr>
          </a:p>
          <a:p>
            <a:pPr marL="285750" indent="-285750">
              <a:buFont typeface="Arial" panose="020B0604020202020204" pitchFamily="34" charset="0"/>
              <a:buChar char="•"/>
            </a:pPr>
            <a:endParaRPr lang="en-GB" sz="1600" dirty="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dirty="0">
              <a:solidFill>
                <a:schemeClr val="bg1"/>
              </a:solidFill>
            </a:endParaRPr>
          </a:p>
          <a:p>
            <a:pPr marL="285750" indent="-285750">
              <a:buFont typeface="Arial" panose="020B0604020202020204" pitchFamily="34" charset="0"/>
              <a:buChar char="•"/>
            </a:pPr>
            <a:endParaRPr lang="en-GB" sz="1600" dirty="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dirty="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dirty="0">
              <a:solidFill>
                <a:schemeClr val="bg1"/>
              </a:solidFill>
              <a:latin typeface="Calibri" panose="020F0502020204030204" pitchFamily="34" charset="0"/>
            </a:endParaRPr>
          </a:p>
          <a:p>
            <a:endParaRPr lang="en-GB" sz="1600" dirty="0">
              <a:solidFill>
                <a:schemeClr val="bg1"/>
              </a:solidFill>
              <a:latin typeface="Copperplate Gothic Bold" panose="020E0705020206020404" pitchFamily="34" charset="0"/>
            </a:endParaRPr>
          </a:p>
          <a:p>
            <a:r>
              <a:rPr lang="en-GB" sz="1600" dirty="0">
                <a:solidFill>
                  <a:schemeClr val="bg1"/>
                </a:solidFill>
                <a:latin typeface="Copperplate Gothic Bold" panose="020E0705020206020404" pitchFamily="34" charset="0"/>
              </a:rPr>
              <a:t>          </a:t>
            </a:r>
          </a:p>
          <a:p>
            <a:endParaRPr lang="en-GB" sz="1600" dirty="0"/>
          </a:p>
          <a:p>
            <a:endParaRPr lang="en-GB" sz="1600" b="1" dirty="0">
              <a:solidFill>
                <a:schemeClr val="bg1"/>
              </a:solidFill>
            </a:endParaRPr>
          </a:p>
          <a:p>
            <a:endParaRPr lang="en-GB" sz="1600" b="1" dirty="0">
              <a:solidFill>
                <a:schemeClr val="bg1"/>
              </a:solidFill>
            </a:endParaRPr>
          </a:p>
          <a:p>
            <a:endParaRPr lang="en-GB" sz="1600" dirty="0">
              <a:solidFill>
                <a:schemeClr val="bg1"/>
              </a:solidFill>
            </a:endParaRPr>
          </a:p>
          <a:p>
            <a:r>
              <a:rPr lang="en-GB" sz="1400" dirty="0">
                <a:solidFill>
                  <a:schemeClr val="bg1"/>
                </a:solidFill>
                <a:latin typeface="Verdana"/>
                <a:cs typeface="Verdana"/>
              </a:rPr>
              <a:t>     </a:t>
            </a:r>
            <a:endParaRPr lang="en-GB" sz="1600" dirty="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1923678"/>
            <a:ext cx="4464495" cy="1169551"/>
          </a:xfrm>
          <a:prstGeom prst="rect">
            <a:avLst/>
          </a:prstGeom>
        </p:spPr>
        <p:txBody>
          <a:bodyPr wrap="square">
            <a:spAutoFit/>
          </a:bodyPr>
          <a:lstStyle/>
          <a:p>
            <a:r>
              <a:rPr lang="en-GB" sz="1400" dirty="0">
                <a:solidFill>
                  <a:schemeClr val="bg1"/>
                </a:solidFill>
              </a:rPr>
              <a:t> The </a:t>
            </a:r>
            <a:r>
              <a:rPr lang="en-GB" sz="1400" dirty="0">
                <a:solidFill>
                  <a:srgbClr val="FFFF00"/>
                </a:solidFill>
              </a:rPr>
              <a:t>Cohort Development Fund (CDF)</a:t>
            </a:r>
            <a:r>
              <a:rPr lang="en-GB" sz="1400" dirty="0">
                <a:solidFill>
                  <a:schemeClr val="bg1"/>
                </a:solidFill>
              </a:rPr>
              <a:t> enables </a:t>
            </a:r>
            <a:r>
              <a:rPr lang="en-GB" sz="1400" b="1" dirty="0">
                <a:solidFill>
                  <a:schemeClr val="bg1"/>
                </a:solidFill>
              </a:rPr>
              <a:t>groups of M4C/M3C students</a:t>
            </a:r>
            <a:r>
              <a:rPr lang="en-GB" sz="1400" dirty="0">
                <a:solidFill>
                  <a:schemeClr val="bg1"/>
                </a:solidFill>
              </a:rPr>
              <a:t> to design </a:t>
            </a:r>
            <a:r>
              <a:rPr lang="en-GB" sz="1400" b="1" dirty="0">
                <a:solidFill>
                  <a:schemeClr val="bg1"/>
                </a:solidFill>
              </a:rPr>
              <a:t>training, development and research activities </a:t>
            </a:r>
            <a:r>
              <a:rPr lang="en-GB" sz="1400" dirty="0">
                <a:solidFill>
                  <a:schemeClr val="bg1"/>
                </a:solidFill>
              </a:rPr>
              <a:t>that build regional networks, involving arts and humanities students outside the doctoral training partnership wherever possible. </a:t>
            </a: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dirty="0">
                <a:solidFill>
                  <a:srgbClr val="FFFF00"/>
                </a:solidFill>
              </a:rPr>
              <a:t>What do I need to know about . . . </a:t>
            </a:r>
            <a:r>
              <a:rPr lang="en-GB" sz="2000" dirty="0">
                <a:solidFill>
                  <a:schemeClr val="bg1"/>
                </a:solidFill>
              </a:rPr>
              <a:t>funding opportunities for M4C students?</a:t>
            </a:r>
          </a:p>
          <a:p>
            <a:endParaRPr lang="en-GB" dirty="0"/>
          </a:p>
        </p:txBody>
      </p:sp>
      <p:pic>
        <p:nvPicPr>
          <p:cNvPr id="12" name="Picture 11">
            <a:extLst>
              <a:ext uri="{FF2B5EF4-FFF2-40B4-BE49-F238E27FC236}">
                <a16:creationId xmlns:a16="http://schemas.microsoft.com/office/drawing/2014/main" id="{C37C31AD-6A2E-4430-8203-676377A7453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312" y="3115583"/>
            <a:ext cx="3166911" cy="1930371"/>
          </a:xfrm>
          <a:prstGeom prst="rect">
            <a:avLst/>
          </a:prstGeom>
          <a:noFill/>
          <a:ln>
            <a:noFill/>
          </a:ln>
        </p:spPr>
      </p:pic>
      <p:pic>
        <p:nvPicPr>
          <p:cNvPr id="4" name="Picture 2" descr="A close up of a logo&#10;&#10;Description automatically generated">
            <a:extLst>
              <a:ext uri="{FF2B5EF4-FFF2-40B4-BE49-F238E27FC236}">
                <a16:creationId xmlns:a16="http://schemas.microsoft.com/office/drawing/2014/main" id="{A001F050-A5F1-4927-8494-0752827E55BB}"/>
              </a:ext>
            </a:extLst>
          </p:cNvPr>
          <p:cNvPicPr>
            <a:picLocks noChangeAspect="1"/>
          </p:cNvPicPr>
          <p:nvPr/>
        </p:nvPicPr>
        <p:blipFill>
          <a:blip r:embed="rId5"/>
          <a:stretch>
            <a:fillRect/>
          </a:stretch>
        </p:blipFill>
        <p:spPr>
          <a:xfrm>
            <a:off x="6247216" y="84684"/>
            <a:ext cx="2789673" cy="711669"/>
          </a:xfrm>
          <a:prstGeom prst="rect">
            <a:avLst/>
          </a:prstGeom>
        </p:spPr>
      </p:pic>
    </p:spTree>
    <p:extLst>
      <p:ext uri="{BB962C8B-B14F-4D97-AF65-F5344CB8AC3E}">
        <p14:creationId xmlns:p14="http://schemas.microsoft.com/office/powerpoint/2010/main" val="4270337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2757221"/>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845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824" y="93447"/>
            <a:ext cx="3100446" cy="756000"/>
          </a:xfrm>
          <a:prstGeom prst="rect">
            <a:avLst/>
          </a:prstGeom>
          <a:solidFill>
            <a:srgbClr val="FF9C9B">
              <a:alpha val="2000"/>
            </a:srgbClr>
          </a:solidFill>
          <a:ln>
            <a:noFill/>
          </a:ln>
        </p:spPr>
      </p:pic>
      <p:sp>
        <p:nvSpPr>
          <p:cNvPr id="7" name="Rectangle 6"/>
          <p:cNvSpPr/>
          <p:nvPr/>
        </p:nvSpPr>
        <p:spPr>
          <a:xfrm>
            <a:off x="3212841" y="1233573"/>
            <a:ext cx="5634227" cy="4770537"/>
          </a:xfrm>
          <a:prstGeom prst="rect">
            <a:avLst/>
          </a:prstGeom>
        </p:spPr>
        <p:txBody>
          <a:bodyPr wrap="square" anchor="t">
            <a:spAutoFit/>
          </a:bodyPr>
          <a:lstStyle/>
          <a:p>
            <a:r>
              <a:rPr lang="en-GB" sz="1200" b="1" dirty="0">
                <a:solidFill>
                  <a:srgbClr val="FFFF00"/>
                </a:solidFill>
              </a:rPr>
              <a:t>Royal Literary Fund </a:t>
            </a:r>
            <a:r>
              <a:rPr lang="en-GB" sz="1200" b="1" dirty="0">
                <a:solidFill>
                  <a:schemeClr val="bg1"/>
                </a:solidFill>
              </a:rPr>
              <a:t>–</a:t>
            </a:r>
            <a:r>
              <a:rPr lang="en-GB" sz="1200" dirty="0">
                <a:solidFill>
                  <a:schemeClr val="bg1"/>
                </a:solidFill>
              </a:rPr>
              <a:t> the Royal Literary Fund will be offering their popular writing workshops, immersive sessions, and writing retreats  for 1</a:t>
            </a:r>
            <a:r>
              <a:rPr lang="en-GB" sz="1200" baseline="30000" dirty="0">
                <a:solidFill>
                  <a:schemeClr val="bg1"/>
                </a:solidFill>
              </a:rPr>
              <a:t>st</a:t>
            </a:r>
            <a:r>
              <a:rPr lang="en-GB" sz="1200" dirty="0">
                <a:solidFill>
                  <a:schemeClr val="bg1"/>
                </a:solidFill>
              </a:rPr>
              <a:t>, 2</a:t>
            </a:r>
            <a:r>
              <a:rPr lang="en-GB" sz="1200" baseline="30000" dirty="0">
                <a:solidFill>
                  <a:schemeClr val="bg1"/>
                </a:solidFill>
              </a:rPr>
              <a:t>nd,  </a:t>
            </a:r>
            <a:r>
              <a:rPr lang="en-GB" sz="1200" dirty="0">
                <a:solidFill>
                  <a:schemeClr val="bg1"/>
                </a:solidFill>
              </a:rPr>
              <a:t>3</a:t>
            </a:r>
            <a:r>
              <a:rPr lang="en-GB" sz="1200" baseline="30000" dirty="0">
                <a:solidFill>
                  <a:schemeClr val="bg1"/>
                </a:solidFill>
              </a:rPr>
              <a:t>rd</a:t>
            </a:r>
            <a:r>
              <a:rPr lang="en-GB" sz="1200" dirty="0">
                <a:solidFill>
                  <a:schemeClr val="bg1"/>
                </a:solidFill>
              </a:rPr>
              <a:t> year students online this year.  Plus two new online stand-alone modules for 2nd and 3rd year researchers 'Reading like a Writer' and 'Thinking like an Editor'</a:t>
            </a:r>
            <a:endParaRPr lang="en-GB" sz="1200" dirty="0">
              <a:solidFill>
                <a:schemeClr val="bg1"/>
              </a:solidFill>
              <a:cs typeface="Calibri"/>
            </a:endParaRPr>
          </a:p>
          <a:p>
            <a:endParaRPr lang="en-GB" sz="1200" dirty="0">
              <a:solidFill>
                <a:schemeClr val="bg1"/>
              </a:solidFill>
            </a:endParaRPr>
          </a:p>
          <a:p>
            <a:r>
              <a:rPr lang="en-GB" sz="1200" b="1" dirty="0">
                <a:solidFill>
                  <a:srgbClr val="FFFF00"/>
                </a:solidFill>
              </a:rPr>
              <a:t>Engaging with Policy Makers with the Institute for Government </a:t>
            </a:r>
            <a:r>
              <a:rPr lang="en-GB" sz="1200" dirty="0">
                <a:solidFill>
                  <a:schemeClr val="bg1"/>
                </a:solidFill>
              </a:rPr>
              <a:t>– Two online morning sessions on 10th and 11th November which will give students a sense of how policy-making works in practice, and how they can communicate effectively with policy makers.</a:t>
            </a:r>
            <a:endParaRPr lang="en-GB" sz="1200" dirty="0">
              <a:solidFill>
                <a:schemeClr val="bg1"/>
              </a:solidFill>
              <a:cs typeface="Calibri"/>
            </a:endParaRPr>
          </a:p>
          <a:p>
            <a:endParaRPr lang="en-GB" sz="1200" dirty="0">
              <a:solidFill>
                <a:schemeClr val="bg1"/>
              </a:solidFill>
              <a:latin typeface="Calibri"/>
              <a:cs typeface="Calibri"/>
            </a:endParaRPr>
          </a:p>
          <a:p>
            <a:r>
              <a:rPr lang="en-GB" sz="1600" dirty="0">
                <a:solidFill>
                  <a:schemeClr val="bg1"/>
                </a:solidFill>
                <a:latin typeface="Copperplate Gothic Bold"/>
              </a:rPr>
              <a:t> </a:t>
            </a:r>
            <a:r>
              <a:rPr lang="en-GB" sz="1200" b="1" dirty="0">
                <a:solidFill>
                  <a:srgbClr val="FFFF00"/>
                </a:solidFill>
              </a:rPr>
              <a:t>‘Lifting the Lid’ on the Creative Industries and Cultural Sector</a:t>
            </a:r>
            <a:r>
              <a:rPr lang="en-GB" sz="1400" b="1" dirty="0">
                <a:solidFill>
                  <a:srgbClr val="FFFF00"/>
                </a:solidFill>
                <a:ea typeface="+mn-lt"/>
                <a:cs typeface="+mn-lt"/>
              </a:rPr>
              <a:t> </a:t>
            </a:r>
            <a:r>
              <a:rPr lang="en-GB" sz="1400" b="1" dirty="0">
                <a:solidFill>
                  <a:schemeClr val="bg1"/>
                </a:solidFill>
                <a:ea typeface="+mn-lt"/>
                <a:cs typeface="+mn-lt"/>
              </a:rPr>
              <a:t>–</a:t>
            </a:r>
            <a:r>
              <a:rPr lang="en-GB" sz="1200" dirty="0" err="1">
                <a:solidFill>
                  <a:schemeClr val="bg1"/>
                </a:solidFill>
              </a:rPr>
              <a:t>Bird&amp;Gorton</a:t>
            </a:r>
            <a:r>
              <a:rPr lang="en-GB" sz="1200" dirty="0">
                <a:solidFill>
                  <a:schemeClr val="bg1"/>
                </a:solidFill>
              </a:rPr>
              <a:t> will be running two workshops designed to explore careers in the creative and cultural industries, and develop skills and networks for employment in the creative and cultural industries </a:t>
            </a:r>
            <a:endParaRPr lang="en-GB" sz="1200" dirty="0">
              <a:solidFill>
                <a:schemeClr val="bg1"/>
              </a:solidFill>
              <a:cs typeface="Calibri"/>
            </a:endParaRPr>
          </a:p>
          <a:p>
            <a:endParaRPr lang="en-GB" sz="1200" dirty="0">
              <a:solidFill>
                <a:schemeClr val="bg1"/>
              </a:solidFill>
              <a:highlight>
                <a:srgbClr val="000080"/>
              </a:highlight>
              <a:cs typeface="Calibri"/>
            </a:endParaRPr>
          </a:p>
          <a:p>
            <a:r>
              <a:rPr lang="en-GB" sz="1200" b="1" dirty="0">
                <a:solidFill>
                  <a:srgbClr val="FFFF00"/>
                </a:solidFill>
                <a:highlight>
                  <a:srgbClr val="000080"/>
                </a:highlight>
              </a:rPr>
              <a:t>‘Rome: changing landscapes of the eternal city’</a:t>
            </a:r>
            <a:endParaRPr lang="en-GB" sz="1200" b="1" dirty="0">
              <a:solidFill>
                <a:srgbClr val="FFFF00"/>
              </a:solidFill>
              <a:highlight>
                <a:srgbClr val="000080"/>
              </a:highlight>
              <a:cs typeface="Calibri"/>
            </a:endParaRPr>
          </a:p>
          <a:p>
            <a:r>
              <a:rPr lang="en-GB" sz="1200" dirty="0">
                <a:solidFill>
                  <a:schemeClr val="bg1"/>
                </a:solidFill>
                <a:highlight>
                  <a:srgbClr val="000080"/>
                </a:highlight>
              </a:rPr>
              <a:t>This is the third M4C link-up with the British School at Rome, which hosts a unique community of artists and scholars in residence. It makes an ideal venue for researchers seeking to investigate and respond to the city of Rome.  Dates of one-week residential workshop to be confirmed.</a:t>
            </a:r>
            <a:endParaRPr lang="en-GB" sz="1200" dirty="0">
              <a:solidFill>
                <a:schemeClr val="bg1"/>
              </a:solidFill>
              <a:highlight>
                <a:srgbClr val="000080"/>
              </a:highlight>
              <a:cs typeface="Calibri"/>
            </a:endParaRPr>
          </a:p>
          <a:p>
            <a:endParaRPr lang="en-GB" sz="1200" dirty="0">
              <a:solidFill>
                <a:schemeClr val="bg1"/>
              </a:solidFill>
            </a:endParaRPr>
          </a:p>
          <a:p>
            <a:endParaRPr lang="en-GB" sz="1200" dirty="0">
              <a:solidFill>
                <a:schemeClr val="bg1"/>
              </a:solidFill>
              <a:cs typeface="Calibri"/>
            </a:endParaRPr>
          </a:p>
          <a:p>
            <a:endParaRPr lang="en-GB" sz="1200" dirty="0">
              <a:solidFill>
                <a:schemeClr val="bg1"/>
              </a:solidFill>
              <a:cs typeface="Calibri"/>
            </a:endParaRPr>
          </a:p>
          <a:p>
            <a:endParaRPr lang="en-GB" sz="1200" dirty="0">
              <a:solidFill>
                <a:schemeClr val="bg1"/>
              </a:solidFill>
              <a:cs typeface="Calibri"/>
            </a:endParaRPr>
          </a:p>
          <a:p>
            <a:endParaRPr lang="en-GB" sz="1200" dirty="0">
              <a:solidFill>
                <a:schemeClr val="bg1"/>
              </a:solidFill>
              <a:cs typeface="Calibri"/>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2957763" cy="738664"/>
          </a:xfrm>
          <a:prstGeom prst="rect">
            <a:avLst/>
          </a:prstGeom>
        </p:spPr>
        <p:txBody>
          <a:bodyPr wrap="square">
            <a:spAutoFit/>
          </a:bodyPr>
          <a:lstStyle/>
          <a:p>
            <a:endParaRPr lang="en-GB" sz="1400">
              <a:solidFill>
                <a:schemeClr val="bg1"/>
              </a:solidFill>
            </a:endParaRPr>
          </a:p>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265317" y="759437"/>
            <a:ext cx="8820472" cy="400110"/>
          </a:xfrm>
          <a:prstGeom prst="rect">
            <a:avLst/>
          </a:prstGeom>
          <a:noFill/>
        </p:spPr>
        <p:txBody>
          <a:bodyPr wrap="square" rtlCol="0" anchor="t">
            <a:spAutoFit/>
          </a:bodyPr>
          <a:lstStyle/>
          <a:p>
            <a:pPr algn="ctr"/>
            <a:r>
              <a:rPr lang="en-GB" sz="2000">
                <a:solidFill>
                  <a:schemeClr val="bg1"/>
                </a:solidFill>
              </a:rPr>
              <a:t>Midlands Arts Programme: examples of cohort training initiatives for 21/22</a:t>
            </a:r>
          </a:p>
        </p:txBody>
      </p:sp>
      <p:pic>
        <p:nvPicPr>
          <p:cNvPr id="11" name="Picture 4">
            <a:extLst>
              <a:ext uri="{FF2B5EF4-FFF2-40B4-BE49-F238E27FC236}">
                <a16:creationId xmlns:a16="http://schemas.microsoft.com/office/drawing/2014/main" id="{2297A642-3FA8-4827-8737-9ECA15B19E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122" y="2824274"/>
            <a:ext cx="1276814" cy="12902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a:extLst>
              <a:ext uri="{FF2B5EF4-FFF2-40B4-BE49-F238E27FC236}">
                <a16:creationId xmlns:a16="http://schemas.microsoft.com/office/drawing/2014/main" id="{EE19C01E-7B35-46FC-9EE6-5AEC7AB87A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57" y="1264735"/>
            <a:ext cx="2783411" cy="58361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Image result for Vox coaching">
            <a:extLst>
              <a:ext uri="{FF2B5EF4-FFF2-40B4-BE49-F238E27FC236}">
                <a16:creationId xmlns:a16="http://schemas.microsoft.com/office/drawing/2014/main" id="{DCE8F910-2844-4041-B65C-F42AE37BF69C}"/>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 name="Picture 14">
            <a:extLst>
              <a:ext uri="{FF2B5EF4-FFF2-40B4-BE49-F238E27FC236}">
                <a16:creationId xmlns:a16="http://schemas.microsoft.com/office/drawing/2014/main" id="{CCBACB40-3A66-4507-A14A-E2B6FFBD47F8}"/>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223219" y="2046467"/>
            <a:ext cx="1808186" cy="467814"/>
          </a:xfrm>
          <a:prstGeom prst="rect">
            <a:avLst/>
          </a:prstGeom>
        </p:spPr>
      </p:pic>
      <p:pic>
        <p:nvPicPr>
          <p:cNvPr id="20" name="Picture 2" descr="A close up of a logo&#10;&#10;Description automatically generated">
            <a:extLst>
              <a:ext uri="{FF2B5EF4-FFF2-40B4-BE49-F238E27FC236}">
                <a16:creationId xmlns:a16="http://schemas.microsoft.com/office/drawing/2014/main" id="{756DDD07-18FF-4EC2-A74A-4B2AFB576E96}"/>
              </a:ext>
            </a:extLst>
          </p:cNvPr>
          <p:cNvPicPr>
            <a:picLocks noChangeAspect="1"/>
          </p:cNvPicPr>
          <p:nvPr/>
        </p:nvPicPr>
        <p:blipFill>
          <a:blip r:embed="rId7"/>
          <a:stretch>
            <a:fillRect/>
          </a:stretch>
        </p:blipFill>
        <p:spPr>
          <a:xfrm>
            <a:off x="6003266" y="57663"/>
            <a:ext cx="2910696" cy="745286"/>
          </a:xfrm>
          <a:prstGeom prst="rect">
            <a:avLst/>
          </a:prstGeom>
        </p:spPr>
      </p:pic>
      <p:pic>
        <p:nvPicPr>
          <p:cNvPr id="6" name="Picture 12" descr="A picture containing drawing&#10;&#10;Description automatically generated">
            <a:extLst>
              <a:ext uri="{FF2B5EF4-FFF2-40B4-BE49-F238E27FC236}">
                <a16:creationId xmlns:a16="http://schemas.microsoft.com/office/drawing/2014/main" id="{B3DCA0AA-B38A-4FAE-B93B-8C70F87D8B37}"/>
              </a:ext>
            </a:extLst>
          </p:cNvPr>
          <p:cNvPicPr>
            <a:picLocks noChangeAspect="1"/>
          </p:cNvPicPr>
          <p:nvPr/>
        </p:nvPicPr>
        <p:blipFill>
          <a:blip r:embed="rId8"/>
          <a:stretch>
            <a:fillRect/>
          </a:stretch>
        </p:blipFill>
        <p:spPr>
          <a:xfrm>
            <a:off x="1479178" y="4292257"/>
            <a:ext cx="1680883" cy="720849"/>
          </a:xfrm>
          <a:prstGeom prst="rect">
            <a:avLst/>
          </a:prstGeom>
        </p:spPr>
      </p:pic>
    </p:spTree>
    <p:extLst>
      <p:ext uri="{BB962C8B-B14F-4D97-AF65-F5344CB8AC3E}">
        <p14:creationId xmlns:p14="http://schemas.microsoft.com/office/powerpoint/2010/main" val="1304693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652593"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904113" y="1396677"/>
            <a:ext cx="3991929" cy="584775"/>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104620" y="1288954"/>
            <a:ext cx="10265422" cy="400110"/>
          </a:xfrm>
          <a:prstGeom prst="rect">
            <a:avLst/>
          </a:prstGeom>
          <a:noFill/>
        </p:spPr>
        <p:txBody>
          <a:bodyPr wrap="square" rtlCol="0">
            <a:spAutoFit/>
          </a:bodyPr>
          <a:lstStyle/>
          <a:p>
            <a:r>
              <a:rPr lang="en-GB" sz="2000">
                <a:solidFill>
                  <a:srgbClr val="FFFF00"/>
                </a:solidFill>
              </a:rPr>
              <a:t>What do I need to know about . . .</a:t>
            </a:r>
            <a:r>
              <a:rPr lang="en-GB" sz="2000">
                <a:solidFill>
                  <a:schemeClr val="bg1"/>
                </a:solidFill>
              </a:rPr>
              <a:t> funding opportunities for M4C students?</a:t>
            </a:r>
          </a:p>
        </p:txBody>
      </p:sp>
      <p:sp>
        <p:nvSpPr>
          <p:cNvPr id="4" name="Rectangle 3">
            <a:extLst>
              <a:ext uri="{FF2B5EF4-FFF2-40B4-BE49-F238E27FC236}">
                <a16:creationId xmlns:a16="http://schemas.microsoft.com/office/drawing/2014/main" id="{7126BCBD-F0FA-4464-A39E-3F51A6F673E1}"/>
              </a:ext>
            </a:extLst>
          </p:cNvPr>
          <p:cNvSpPr/>
          <p:nvPr/>
        </p:nvSpPr>
        <p:spPr>
          <a:xfrm>
            <a:off x="11129" y="1794937"/>
            <a:ext cx="4752531" cy="3077766"/>
          </a:xfrm>
          <a:prstGeom prst="rect">
            <a:avLst/>
          </a:prstGeom>
        </p:spPr>
        <p:txBody>
          <a:bodyPr wrap="square">
            <a:spAutoFit/>
          </a:bodyPr>
          <a:lstStyle/>
          <a:p>
            <a:pPr algn="ctr"/>
            <a:r>
              <a:rPr lang="en-GB" sz="1600" b="1">
                <a:solidFill>
                  <a:schemeClr val="bg1"/>
                </a:solidFill>
                <a:ea typeface="Verdana" panose="020B0604030504040204" pitchFamily="34" charset="0"/>
                <a:cs typeface="Verdana" panose="020B0604030504040204" pitchFamily="34" charset="0"/>
              </a:rPr>
              <a:t>AHRC-ESRC International Placement Scheme </a:t>
            </a:r>
          </a:p>
          <a:p>
            <a:endParaRPr lang="en-GB" sz="1600" b="1">
              <a:solidFill>
                <a:schemeClr val="bg1"/>
              </a:solidFill>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sz="1600">
                <a:solidFill>
                  <a:schemeClr val="bg1"/>
                </a:solidFill>
              </a:rPr>
              <a:t>Harry Ransom Center, The University of Texas at Austin, USA</a:t>
            </a:r>
          </a:p>
          <a:p>
            <a:pPr marL="285750" indent="-285750">
              <a:buFont typeface="Arial" panose="020B0604020202020204" pitchFamily="34" charset="0"/>
              <a:buChar char="•"/>
            </a:pPr>
            <a:r>
              <a:rPr lang="en-US" sz="1600">
                <a:solidFill>
                  <a:schemeClr val="bg1"/>
                </a:solidFill>
              </a:rPr>
              <a:t>Huntington Library Huntington Library, California, USA</a:t>
            </a:r>
          </a:p>
          <a:p>
            <a:pPr marL="285750" indent="-285750">
              <a:buFont typeface="Arial" panose="020B0604020202020204" pitchFamily="34" charset="0"/>
              <a:buChar char="•"/>
            </a:pPr>
            <a:r>
              <a:rPr lang="en-US" sz="1600">
                <a:solidFill>
                  <a:schemeClr val="bg1"/>
                </a:solidFill>
              </a:rPr>
              <a:t>Library of Congress, Washington D.C. USA</a:t>
            </a:r>
          </a:p>
          <a:p>
            <a:pPr marL="285750" indent="-285750">
              <a:buFont typeface="Arial" panose="020B0604020202020204" pitchFamily="34" charset="0"/>
              <a:buChar char="•"/>
            </a:pPr>
            <a:r>
              <a:rPr lang="en-US" sz="1600">
                <a:solidFill>
                  <a:schemeClr val="bg1"/>
                </a:solidFill>
              </a:rPr>
              <a:t>Smithsonian Institution, Washington D.C., USA</a:t>
            </a:r>
          </a:p>
          <a:p>
            <a:pPr marL="285750" indent="-285750">
              <a:buFont typeface="Arial" panose="020B0604020202020204" pitchFamily="34" charset="0"/>
              <a:buChar char="•"/>
            </a:pPr>
            <a:r>
              <a:rPr lang="en-US" sz="1600">
                <a:solidFill>
                  <a:schemeClr val="bg1"/>
                </a:solidFill>
              </a:rPr>
              <a:t>Yale Center for British Art, New Haven, USA</a:t>
            </a:r>
          </a:p>
          <a:p>
            <a:pPr marL="285750" indent="-285750">
              <a:buFont typeface="Arial" panose="020B0604020202020204" pitchFamily="34" charset="0"/>
              <a:buChar char="•"/>
            </a:pPr>
            <a:r>
              <a:rPr lang="en-US" sz="1600">
                <a:solidFill>
                  <a:schemeClr val="bg1"/>
                </a:solidFill>
              </a:rPr>
              <a:t>National Institutes for the Humanities, Japan</a:t>
            </a:r>
          </a:p>
          <a:p>
            <a:pPr marL="285750" indent="-285750">
              <a:buFont typeface="Arial" panose="020B0604020202020204" pitchFamily="34" charset="0"/>
              <a:buChar char="•"/>
            </a:pPr>
            <a:r>
              <a:rPr lang="en-US" sz="1600">
                <a:solidFill>
                  <a:schemeClr val="bg1"/>
                </a:solidFill>
              </a:rPr>
              <a:t>Shanghai Theatre Academy, China</a:t>
            </a:r>
            <a:endParaRPr lang="en-GB" b="1">
              <a:solidFill>
                <a:srgbClr val="FFC000"/>
              </a:solidFill>
            </a:endParaRPr>
          </a:p>
          <a:p>
            <a:endParaRPr lang="en-GB">
              <a:solidFill>
                <a:schemeClr val="bg1"/>
              </a:solidFill>
            </a:endParaRPr>
          </a:p>
        </p:txBody>
      </p:sp>
      <p:sp>
        <p:nvSpPr>
          <p:cNvPr id="11" name="TextBox 10">
            <a:extLst>
              <a:ext uri="{FF2B5EF4-FFF2-40B4-BE49-F238E27FC236}">
                <a16:creationId xmlns:a16="http://schemas.microsoft.com/office/drawing/2014/main" id="{4EC72882-8546-459E-9C5C-35DB29EEBE9D}"/>
              </a:ext>
            </a:extLst>
          </p:cNvPr>
          <p:cNvSpPr txBox="1"/>
          <p:nvPr/>
        </p:nvSpPr>
        <p:spPr>
          <a:xfrm>
            <a:off x="4904113" y="1684230"/>
            <a:ext cx="3844352" cy="3170099"/>
          </a:xfrm>
          <a:prstGeom prst="rect">
            <a:avLst/>
          </a:prstGeom>
          <a:noFill/>
        </p:spPr>
        <p:txBody>
          <a:bodyPr wrap="square" rtlCol="0">
            <a:spAutoFit/>
          </a:bodyPr>
          <a:lstStyle/>
          <a:p>
            <a:r>
              <a:rPr lang="en-GB">
                <a:solidFill>
                  <a:schemeClr val="bg1"/>
                </a:solidFill>
              </a:rPr>
              <a:t>Special AHRC schemes</a:t>
            </a:r>
          </a:p>
          <a:p>
            <a:endParaRPr lang="en-GB" sz="800">
              <a:solidFill>
                <a:schemeClr val="bg1"/>
              </a:solidFill>
            </a:endParaRPr>
          </a:p>
          <a:p>
            <a:pPr marL="285750" indent="-285750">
              <a:buFont typeface="Arial" panose="020B0604020202020204" pitchFamily="34" charset="0"/>
              <a:buChar char="•"/>
            </a:pPr>
            <a:r>
              <a:rPr lang="en-GB" sz="1600">
                <a:solidFill>
                  <a:srgbClr val="FFC000"/>
                </a:solidFill>
              </a:rPr>
              <a:t>AHRC-Edinburgh Television Festival </a:t>
            </a:r>
            <a:endParaRPr lang="en-GB" sz="1600">
              <a:solidFill>
                <a:schemeClr val="bg1"/>
              </a:solidFill>
            </a:endParaRPr>
          </a:p>
          <a:p>
            <a:r>
              <a:rPr lang="en-GB" sz="1200">
                <a:solidFill>
                  <a:schemeClr val="bg1"/>
                </a:solidFill>
              </a:rPr>
              <a:t>opportunity for AHRC-funded PhD students to attend the Edinburgh Television Festival, participate in a programme of sessions, and receive training to help them to develop skills, make contacts and increase their knowledge of the television industry.</a:t>
            </a:r>
          </a:p>
          <a:p>
            <a:pPr marL="285750" indent="-285750">
              <a:buFont typeface="Arial" panose="020B0604020202020204" pitchFamily="34" charset="0"/>
              <a:buChar char="•"/>
            </a:pPr>
            <a:endParaRPr lang="en-GB" sz="1200">
              <a:solidFill>
                <a:srgbClr val="FFFF00"/>
              </a:solidFill>
            </a:endParaRPr>
          </a:p>
          <a:p>
            <a:pPr marL="285750" indent="-285750">
              <a:buFont typeface="Arial" panose="020B0604020202020204" pitchFamily="34" charset="0"/>
              <a:buChar char="•"/>
            </a:pPr>
            <a:r>
              <a:rPr lang="en-GB" sz="1600">
                <a:solidFill>
                  <a:srgbClr val="FFC000"/>
                </a:solidFill>
              </a:rPr>
              <a:t>AHRC Policy  Internship Scheme </a:t>
            </a:r>
          </a:p>
          <a:p>
            <a:r>
              <a:rPr lang="en-GB" sz="1200">
                <a:solidFill>
                  <a:schemeClr val="bg1"/>
                </a:solidFill>
              </a:rPr>
              <a:t>opportunity for AHRC-funded PhD students to work at host partner organisations  on one or more policy topics relevant to both the student and the host. Produce at least one briefing paper, participate in a policy inquiry and/or organise a policy event.  Hosts include the Department for Digital, Culture, Media &amp; Sport.</a:t>
            </a:r>
          </a:p>
        </p:txBody>
      </p:sp>
      <p:pic>
        <p:nvPicPr>
          <p:cNvPr id="13" name="Picture 2" descr="A close up of a logo&#10;&#10;Description automatically generated">
            <a:extLst>
              <a:ext uri="{FF2B5EF4-FFF2-40B4-BE49-F238E27FC236}">
                <a16:creationId xmlns:a16="http://schemas.microsoft.com/office/drawing/2014/main" id="{DE177A14-4A13-4E72-B17A-E015F0FCE3EC}"/>
              </a:ext>
            </a:extLst>
          </p:cNvPr>
          <p:cNvPicPr>
            <a:picLocks noChangeAspect="1"/>
          </p:cNvPicPr>
          <p:nvPr/>
        </p:nvPicPr>
        <p:blipFill>
          <a:blip r:embed="rId4"/>
          <a:stretch>
            <a:fillRect/>
          </a:stretch>
        </p:blipFill>
        <p:spPr>
          <a:xfrm>
            <a:off x="5774666" y="198857"/>
            <a:ext cx="2910696" cy="745286"/>
          </a:xfrm>
          <a:prstGeom prst="rect">
            <a:avLst/>
          </a:prstGeom>
        </p:spPr>
      </p:pic>
    </p:spTree>
    <p:extLst>
      <p:ext uri="{BB962C8B-B14F-4D97-AF65-F5344CB8AC3E}">
        <p14:creationId xmlns:p14="http://schemas.microsoft.com/office/powerpoint/2010/main" val="4150070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6BA43B-EB37-5F47-AE2A-D2004C31EC33}"/>
              </a:ext>
            </a:extLst>
          </p:cNvPr>
          <p:cNvSpPr/>
          <p:nvPr/>
        </p:nvSpPr>
        <p:spPr>
          <a:xfrm>
            <a:off x="35" y="0"/>
            <a:ext cx="9144000" cy="912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677" y="127064"/>
            <a:ext cx="2730652" cy="668595"/>
          </a:xfrm>
          <a:prstGeom prst="rect">
            <a:avLst/>
          </a:prstGeom>
          <a:solidFill>
            <a:srgbClr val="FF9C9B">
              <a:alpha val="2000"/>
            </a:srgbClr>
          </a:solidFill>
          <a:ln>
            <a:noFill/>
          </a:ln>
        </p:spPr>
      </p:pic>
      <p:sp>
        <p:nvSpPr>
          <p:cNvPr id="7" name="Rectangle 6"/>
          <p:cNvSpPr/>
          <p:nvPr/>
        </p:nvSpPr>
        <p:spPr>
          <a:xfrm>
            <a:off x="47065" y="840197"/>
            <a:ext cx="9097006" cy="4185761"/>
          </a:xfrm>
          <a:prstGeom prst="rect">
            <a:avLst/>
          </a:prstGeom>
        </p:spPr>
        <p:txBody>
          <a:bodyPr wrap="square" anchor="t">
            <a:spAutoFit/>
          </a:bodyPr>
          <a:lstStyle/>
          <a:p>
            <a:r>
              <a:rPr lang="en-GB">
                <a:solidFill>
                  <a:schemeClr val="bg1"/>
                </a:solidFill>
              </a:rPr>
              <a:t>Why should your PhD researcher do a placement?</a:t>
            </a:r>
          </a:p>
          <a:p>
            <a:endParaRPr lang="en-GB" sz="800">
              <a:solidFill>
                <a:schemeClr val="bg1"/>
              </a:solidFill>
            </a:endParaRPr>
          </a:p>
          <a:p>
            <a:pPr marL="285750" indent="-285750">
              <a:buFont typeface="Arial" panose="020B0604020202020204" pitchFamily="34" charset="0"/>
              <a:buChar char="•"/>
            </a:pPr>
            <a:r>
              <a:rPr lang="en-GB" sz="1600">
                <a:solidFill>
                  <a:srgbClr val="FFFF00"/>
                </a:solidFill>
              </a:rPr>
              <a:t>Placements are tailored to the PhD researcher’s career plans </a:t>
            </a:r>
            <a:r>
              <a:rPr lang="en-GB" sz="1600" b="1">
                <a:solidFill>
                  <a:schemeClr val="bg1"/>
                </a:solidFill>
              </a:rPr>
              <a:t>(Academic, Research or Industry)</a:t>
            </a:r>
            <a:endParaRPr lang="en-GB" sz="1600" b="1">
              <a:solidFill>
                <a:schemeClr val="bg1"/>
              </a:solidFill>
              <a:cs typeface="Calibri"/>
            </a:endParaRPr>
          </a:p>
          <a:p>
            <a:pPr lvl="1"/>
            <a:r>
              <a:rPr lang="en-GB" sz="1600">
                <a:solidFill>
                  <a:schemeClr val="bg1"/>
                </a:solidFill>
              </a:rPr>
              <a:t>They can do what works for them (e.g. research, data analysis, programme management/ delivery, funding/grant writing, exhibition/performance, public engagement etc.). The Placement Manager will help develop and support project ideas (can provide ideas and contacts). </a:t>
            </a:r>
            <a:endParaRPr lang="en-GB" sz="1600">
              <a:solidFill>
                <a:schemeClr val="bg1"/>
              </a:solidFill>
              <a:cs typeface="Calibri"/>
            </a:endParaRPr>
          </a:p>
          <a:p>
            <a:pPr marL="285750" indent="-285750">
              <a:buFont typeface="Arial" panose="020B0604020202020204" pitchFamily="34" charset="0"/>
              <a:buChar char="•"/>
            </a:pPr>
            <a:r>
              <a:rPr lang="en-GB" sz="1600">
                <a:solidFill>
                  <a:srgbClr val="FFFF00"/>
                </a:solidFill>
              </a:rPr>
              <a:t>This is not a ‘work experience’ type of placement</a:t>
            </a:r>
            <a:endParaRPr lang="en-GB" sz="1600">
              <a:solidFill>
                <a:srgbClr val="FFFF00"/>
              </a:solidFill>
              <a:cs typeface="Calibri"/>
            </a:endParaRPr>
          </a:p>
          <a:p>
            <a:pPr lvl="1"/>
            <a:r>
              <a:rPr lang="en-GB" sz="1600">
                <a:solidFill>
                  <a:schemeClr val="bg1"/>
                </a:solidFill>
              </a:rPr>
              <a:t>Projects are bespoke and developed by the student and host to meet real organisational needs.</a:t>
            </a:r>
            <a:endParaRPr lang="en-GB" sz="1600">
              <a:solidFill>
                <a:schemeClr val="bg1"/>
              </a:solidFill>
              <a:cs typeface="Calibri"/>
            </a:endParaRPr>
          </a:p>
          <a:p>
            <a:pPr marL="285750" indent="-285750">
              <a:buFont typeface="Arial" panose="020B0604020202020204" pitchFamily="34" charset="0"/>
              <a:buChar char="•"/>
            </a:pPr>
            <a:r>
              <a:rPr lang="en-GB" sz="1600">
                <a:solidFill>
                  <a:srgbClr val="FFFF00"/>
                </a:solidFill>
              </a:rPr>
              <a:t>The PhD researcher gains a new reference/network of contacts </a:t>
            </a:r>
            <a:endParaRPr lang="en-GB" sz="1600">
              <a:solidFill>
                <a:schemeClr val="bg1"/>
              </a:solidFill>
            </a:endParaRPr>
          </a:p>
          <a:p>
            <a:pPr lvl="1"/>
            <a:r>
              <a:rPr lang="en-GB" sz="1600">
                <a:solidFill>
                  <a:schemeClr val="bg1"/>
                </a:solidFill>
              </a:rPr>
              <a:t>experience</a:t>
            </a:r>
            <a:r>
              <a:rPr lang="en-GB" sz="1600" b="1">
                <a:solidFill>
                  <a:schemeClr val="bg1"/>
                </a:solidFill>
              </a:rPr>
              <a:t> </a:t>
            </a:r>
            <a:r>
              <a:rPr lang="en-GB" sz="1600">
                <a:solidFill>
                  <a:schemeClr val="bg1"/>
                </a:solidFill>
              </a:rPr>
              <a:t>outside of their supervisory team/department and evidence of the	 	application of their skills when they finish their PhDs.</a:t>
            </a:r>
            <a:endParaRPr lang="en-GB" sz="1600">
              <a:solidFill>
                <a:schemeClr val="bg1"/>
              </a:solidFill>
              <a:cs typeface="Calibri"/>
            </a:endParaRPr>
          </a:p>
          <a:p>
            <a:pPr marL="285750" lvl="1" indent="-285750">
              <a:buFont typeface="Arial" panose="020B0604020202020204" pitchFamily="34" charset="0"/>
              <a:buChar char="•"/>
            </a:pPr>
            <a:r>
              <a:rPr lang="en-GB" sz="1600">
                <a:solidFill>
                  <a:srgbClr val="FFFF00"/>
                </a:solidFill>
              </a:rPr>
              <a:t>Placements can be up to 3 months, but can be as short as a month.  </a:t>
            </a:r>
            <a:endParaRPr lang="en-GB" sz="1600">
              <a:solidFill>
                <a:srgbClr val="FFFF00"/>
              </a:solidFill>
              <a:cs typeface="Calibri"/>
            </a:endParaRPr>
          </a:p>
          <a:p>
            <a:pPr lvl="1"/>
            <a:r>
              <a:rPr lang="en-GB" sz="1600">
                <a:solidFill>
                  <a:schemeClr val="bg1"/>
                </a:solidFill>
              </a:rPr>
              <a:t>They can be in one continuous block, or broken down to e.g. 1 day a week.  Encourage your students to think about what works best with their Phd/submission plans.</a:t>
            </a:r>
          </a:p>
          <a:p>
            <a:pPr marL="285750" indent="-285750">
              <a:buFont typeface="Arial" panose="020B0604020202020204" pitchFamily="34" charset="0"/>
              <a:buChar char="•"/>
            </a:pPr>
            <a:r>
              <a:rPr lang="en-GB" sz="1600">
                <a:solidFill>
                  <a:srgbClr val="FFFF00"/>
                </a:solidFill>
              </a:rPr>
              <a:t>They continue to receive their award while on placement </a:t>
            </a:r>
            <a:endParaRPr lang="en-GB" sz="1600">
              <a:solidFill>
                <a:schemeClr val="bg1"/>
              </a:solidFill>
            </a:endParaRPr>
          </a:p>
          <a:p>
            <a:pPr lvl="1"/>
            <a:r>
              <a:rPr lang="en-GB" sz="1600">
                <a:solidFill>
                  <a:schemeClr val="bg1"/>
                </a:solidFill>
              </a:rPr>
              <a:t>The duration of award (3.5 years or more) is designed to allow for placement opportunities</a:t>
            </a:r>
            <a:r>
              <a:rPr lang="en-GB" sz="1600">
                <a:solidFill>
                  <a:srgbClr val="FFFF00"/>
                </a:solidFill>
              </a:rPr>
              <a:t> </a:t>
            </a:r>
            <a:r>
              <a:rPr lang="en-GB" sz="1600">
                <a:solidFill>
                  <a:schemeClr val="bg1"/>
                </a:solidFill>
              </a:rPr>
              <a:t>but their award can be extended in the case of employability placements </a:t>
            </a:r>
            <a:endParaRPr lang="en-GB" sz="1600">
              <a:solidFill>
                <a:schemeClr val="bg1"/>
              </a:solidFill>
              <a:cs typeface="Calibri"/>
            </a:endParaRPr>
          </a:p>
        </p:txBody>
      </p:sp>
      <p:pic>
        <p:nvPicPr>
          <p:cNvPr id="4" name="Picture 2" descr="A close up of a logo&#10;&#10;Description automatically generated">
            <a:extLst>
              <a:ext uri="{FF2B5EF4-FFF2-40B4-BE49-F238E27FC236}">
                <a16:creationId xmlns:a16="http://schemas.microsoft.com/office/drawing/2014/main" id="{AE7DADFB-B9BA-4E7F-87FF-753FA5F09C8E}"/>
              </a:ext>
            </a:extLst>
          </p:cNvPr>
          <p:cNvPicPr>
            <a:picLocks noChangeAspect="1"/>
          </p:cNvPicPr>
          <p:nvPr/>
        </p:nvPicPr>
        <p:blipFill>
          <a:blip r:embed="rId4"/>
          <a:stretch>
            <a:fillRect/>
          </a:stretch>
        </p:blipFill>
        <p:spPr>
          <a:xfrm>
            <a:off x="6036884" y="124898"/>
            <a:ext cx="2655202" cy="671328"/>
          </a:xfrm>
          <a:prstGeom prst="rect">
            <a:avLst/>
          </a:prstGeom>
        </p:spPr>
      </p:pic>
    </p:spTree>
    <p:extLst>
      <p:ext uri="{BB962C8B-B14F-4D97-AF65-F5344CB8AC3E}">
        <p14:creationId xmlns:p14="http://schemas.microsoft.com/office/powerpoint/2010/main" val="3926795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0873" y="1046807"/>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105312" y="1569201"/>
            <a:ext cx="8930057" cy="3662541"/>
          </a:xfrm>
          <a:prstGeom prst="rect">
            <a:avLst/>
          </a:prstGeom>
        </p:spPr>
        <p:txBody>
          <a:bodyPr wrap="square">
            <a:spAutoFit/>
          </a:bodyPr>
          <a:lstStyle/>
          <a:p>
            <a:r>
              <a:rPr lang="en-GB">
                <a:solidFill>
                  <a:schemeClr val="bg1"/>
                </a:solidFill>
              </a:rPr>
              <a:t>WHEN? </a:t>
            </a:r>
          </a:p>
          <a:p>
            <a:pPr marL="285750" indent="-285750">
              <a:buFont typeface="Arial" panose="020B0604020202020204" pitchFamily="34" charset="0"/>
              <a:buChar char="•"/>
            </a:pPr>
            <a:r>
              <a:rPr lang="en-GB">
                <a:solidFill>
                  <a:schemeClr val="bg1"/>
                </a:solidFill>
              </a:rPr>
              <a:t>Placements cannot begin until we have confirmation that the PhD researcher has passed their first mid-year review (beginning of April).</a:t>
            </a:r>
          </a:p>
          <a:p>
            <a:endParaRPr lang="en-GB">
              <a:solidFill>
                <a:schemeClr val="bg1"/>
              </a:solidFill>
            </a:endParaRPr>
          </a:p>
          <a:p>
            <a:pPr marL="285750" indent="-285750">
              <a:buFont typeface="Arial" panose="020B0604020202020204" pitchFamily="34" charset="0"/>
              <a:buChar char="•"/>
            </a:pPr>
            <a:r>
              <a:rPr lang="en-GB">
                <a:solidFill>
                  <a:schemeClr val="bg1"/>
                </a:solidFill>
              </a:rPr>
              <a:t>Ideally placement should take place during the very end of the 1st year or during 2nd and 3rd year (or equivalent if part-time)</a:t>
            </a:r>
          </a:p>
          <a:p>
            <a:endParaRPr lang="en-GB">
              <a:solidFill>
                <a:schemeClr val="bg1"/>
              </a:solidFill>
            </a:endParaRPr>
          </a:p>
          <a:p>
            <a:pPr marL="285750" indent="-285750">
              <a:buFont typeface="Arial" panose="020B0604020202020204" pitchFamily="34" charset="0"/>
              <a:buChar char="•"/>
            </a:pPr>
            <a:r>
              <a:rPr lang="en-GB">
                <a:solidFill>
                  <a:schemeClr val="bg1"/>
                </a:solidFill>
              </a:rPr>
              <a:t>Placement projects must be approved by 2.5 years into the PhD, and must start before year 3 ends. </a:t>
            </a:r>
          </a:p>
          <a:p>
            <a:endParaRPr lang="en-GB">
              <a:solidFill>
                <a:schemeClr val="bg1"/>
              </a:solidFill>
            </a:endParaRPr>
          </a:p>
          <a:p>
            <a:pPr marL="285750" indent="-285750">
              <a:buFont typeface="Arial" panose="020B0604020202020204" pitchFamily="34" charset="0"/>
              <a:buChar char="•"/>
            </a:pPr>
            <a:r>
              <a:rPr lang="en-GB">
                <a:solidFill>
                  <a:schemeClr val="bg1"/>
                </a:solidFill>
              </a:rPr>
              <a:t>We require at least 3 months advance notice (once the Project Brief is submitted) so please encourage your PhD researcher to get in touch early.</a:t>
            </a:r>
            <a:endParaRPr lang="en-GB" sz="1600">
              <a:solidFill>
                <a:schemeClr val="bg1"/>
              </a:solidFill>
              <a:latin typeface="Copperplate Gothic Bold" panose="020E0705020206020404" pitchFamily="34" charset="0"/>
            </a:endParaRPr>
          </a:p>
          <a:p>
            <a:pPr marL="285750" indent="-285750">
              <a:buFont typeface="Arial" panose="020B0604020202020204" pitchFamily="34" charset="0"/>
              <a:buChar char="•"/>
            </a:pPr>
            <a:endParaRPr lang="en-GB" sz="1600">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108632" y="1174989"/>
            <a:ext cx="10265422" cy="400110"/>
          </a:xfrm>
          <a:prstGeom prst="rect">
            <a:avLst/>
          </a:prstGeom>
          <a:noFill/>
        </p:spPr>
        <p:txBody>
          <a:bodyPr wrap="square" rtlCol="0" anchor="t">
            <a:spAutoFit/>
          </a:bodyPr>
          <a:lstStyle/>
          <a:p>
            <a:r>
              <a:rPr lang="en-GB" sz="2000">
                <a:solidFill>
                  <a:srgbClr val="FFFF00"/>
                </a:solidFill>
              </a:rPr>
              <a:t>What do I need to know about . . . Placement opportunities?</a:t>
            </a:r>
          </a:p>
        </p:txBody>
      </p:sp>
      <p:pic>
        <p:nvPicPr>
          <p:cNvPr id="3" name="Picture 2" descr="A close up of a logo&#10;&#10;Description automatically generated">
            <a:extLst>
              <a:ext uri="{FF2B5EF4-FFF2-40B4-BE49-F238E27FC236}">
                <a16:creationId xmlns:a16="http://schemas.microsoft.com/office/drawing/2014/main" id="{BACF42BA-1519-4184-BAFD-DD545D099F35}"/>
              </a:ext>
            </a:extLst>
          </p:cNvPr>
          <p:cNvPicPr>
            <a:picLocks noChangeAspect="1"/>
          </p:cNvPicPr>
          <p:nvPr/>
        </p:nvPicPr>
        <p:blipFill>
          <a:blip r:embed="rId4"/>
          <a:stretch>
            <a:fillRect/>
          </a:stretch>
        </p:blipFill>
        <p:spPr>
          <a:xfrm>
            <a:off x="5774666" y="198857"/>
            <a:ext cx="2910696" cy="745286"/>
          </a:xfrm>
          <a:prstGeom prst="rect">
            <a:avLst/>
          </a:prstGeom>
        </p:spPr>
      </p:pic>
    </p:spTree>
    <p:extLst>
      <p:ext uri="{BB962C8B-B14F-4D97-AF65-F5344CB8AC3E}">
        <p14:creationId xmlns:p14="http://schemas.microsoft.com/office/powerpoint/2010/main" val="322495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48" y="795652"/>
            <a:ext cx="4117177" cy="4349435"/>
          </a:xfrm>
        </p:spPr>
        <p:txBody>
          <a:bodyPr vert="horz" lIns="91440" tIns="45720" rIns="91440" bIns="45720" rtlCol="0" anchor="t">
            <a:noAutofit/>
          </a:bodyPr>
          <a:lstStyle/>
          <a:p>
            <a:pPr marL="0" indent="0">
              <a:buNone/>
            </a:pPr>
            <a:r>
              <a:rPr lang="en-GB" sz="1200" b="1">
                <a:solidFill>
                  <a:schemeClr val="bg1"/>
                </a:solidFill>
                <a:latin typeface="Verdana"/>
                <a:cs typeface="Verdana"/>
              </a:rPr>
              <a:t>M4C is one of ten AHRC Doctoral Training Partnerships (announced August 2018) </a:t>
            </a:r>
            <a:endParaRPr lang="en-GB" sz="1200" b="1">
              <a:solidFill>
                <a:schemeClr val="bg1"/>
              </a:solidFill>
              <a:latin typeface="Verdana"/>
              <a:ea typeface="Verdana"/>
              <a:cs typeface="Verdana"/>
            </a:endParaRPr>
          </a:p>
          <a:p>
            <a:pPr marL="0" indent="0">
              <a:buNone/>
            </a:pPr>
            <a:endParaRPr lang="en-GB" sz="1200" b="1">
              <a:solidFill>
                <a:schemeClr val="bg1"/>
              </a:solidFill>
              <a:latin typeface="Verdana"/>
              <a:ea typeface="Verdana"/>
            </a:endParaRPr>
          </a:p>
          <a:p>
            <a:r>
              <a:rPr lang="en-GB" sz="1400">
                <a:solidFill>
                  <a:srgbClr val="FFFF00"/>
                </a:solidFill>
              </a:rPr>
              <a:t>Shared student supervisory and training experience, drawing on best practices between eight universities and harmonised across the DTP</a:t>
            </a:r>
            <a:endParaRPr lang="en-GB" sz="1400">
              <a:solidFill>
                <a:srgbClr val="FFFF00"/>
              </a:solidFill>
              <a:cs typeface="Calibri"/>
            </a:endParaRPr>
          </a:p>
          <a:p>
            <a:endParaRPr lang="en-GB" sz="1400">
              <a:solidFill>
                <a:srgbClr val="FFFF00"/>
              </a:solidFill>
            </a:endParaRPr>
          </a:p>
          <a:p>
            <a:r>
              <a:rPr lang="en-GB" sz="1400">
                <a:solidFill>
                  <a:srgbClr val="FFFF00"/>
                </a:solidFill>
              </a:rPr>
              <a:t>Cross HEI supervisions (currently 52% of all funded students)</a:t>
            </a:r>
            <a:endParaRPr lang="en-GB" sz="1400">
              <a:solidFill>
                <a:srgbClr val="FFFF00"/>
              </a:solidFill>
              <a:cs typeface="Calibri"/>
            </a:endParaRPr>
          </a:p>
          <a:p>
            <a:endParaRPr lang="en-GB" sz="1400">
              <a:solidFill>
                <a:srgbClr val="FFFF00"/>
              </a:solidFill>
            </a:endParaRPr>
          </a:p>
          <a:p>
            <a:r>
              <a:rPr lang="en-GB" sz="1400">
                <a:solidFill>
                  <a:srgbClr val="FFFF00"/>
                </a:solidFill>
              </a:rPr>
              <a:t>Training that combines the best elements of each institution’s postgraduate training offer with an extensive cohort development programme (the M4C ‘Midlands Arts Programme’) </a:t>
            </a:r>
          </a:p>
          <a:p>
            <a:endParaRPr lang="en-GB" sz="1400">
              <a:solidFill>
                <a:srgbClr val="FFFF00"/>
              </a:solidFill>
            </a:endParaRPr>
          </a:p>
          <a:p>
            <a:r>
              <a:rPr lang="en-GB" sz="1400">
                <a:solidFill>
                  <a:srgbClr val="FFFF00"/>
                </a:solidFill>
              </a:rPr>
              <a:t>Extensive range of </a:t>
            </a:r>
            <a:r>
              <a:rPr lang="en-GB" sz="1400" b="1">
                <a:solidFill>
                  <a:srgbClr val="FFFF00"/>
                </a:solidFill>
              </a:rPr>
              <a:t>national, regional</a:t>
            </a:r>
            <a:r>
              <a:rPr lang="en-GB" sz="1400">
                <a:solidFill>
                  <a:srgbClr val="FFFF00"/>
                </a:solidFill>
              </a:rPr>
              <a:t> and </a:t>
            </a:r>
            <a:r>
              <a:rPr lang="en-GB" sz="1400" b="1">
                <a:solidFill>
                  <a:srgbClr val="FFFF00"/>
                </a:solidFill>
              </a:rPr>
              <a:t>international</a:t>
            </a:r>
            <a:r>
              <a:rPr lang="en-GB" sz="1400">
                <a:solidFill>
                  <a:srgbClr val="FFFF00"/>
                </a:solidFill>
              </a:rPr>
              <a:t> partners that provide training and placement opportunities for students</a:t>
            </a:r>
          </a:p>
          <a:p>
            <a:pPr marL="0" indent="0" algn="just">
              <a:buNone/>
            </a:pP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716016" y="1152000"/>
            <a:ext cx="4104456" cy="3960000"/>
          </a:xfrm>
          <a:prstGeom prst="rect">
            <a:avLst/>
          </a:prstGeom>
          <a:ln>
            <a:noFill/>
          </a:ln>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0038" lvl="1" indent="0">
              <a:buNone/>
            </a:pPr>
            <a:endParaRPr lang="en-GB" sz="1200">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791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42" y="39659"/>
            <a:ext cx="2656694" cy="648424"/>
          </a:xfrm>
          <a:prstGeom prst="rect">
            <a:avLst/>
          </a:prstGeom>
          <a:solidFill>
            <a:srgbClr val="FF9C9B">
              <a:alpha val="2000"/>
            </a:srgbClr>
          </a:solidFill>
          <a:ln>
            <a:noFill/>
          </a:ln>
        </p:spPr>
      </p:pic>
      <p:pic>
        <p:nvPicPr>
          <p:cNvPr id="12" name="Picture 4" descr="Image result for nottingham contemporary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5277" y="4461561"/>
            <a:ext cx="1843999" cy="53924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ikon gallery birmingha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453" y="1469591"/>
            <a:ext cx="1548172" cy="91149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herbert art gallery and museum coventr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3777" y="890801"/>
            <a:ext cx="1686221" cy="51429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a:blip r:embed="rId7"/>
          <a:stretch>
            <a:fillRect/>
          </a:stretch>
        </p:blipFill>
        <p:spPr>
          <a:xfrm>
            <a:off x="4451152" y="4203485"/>
            <a:ext cx="1812827" cy="876179"/>
          </a:xfrm>
          <a:prstGeom prst="rect">
            <a:avLst/>
          </a:prstGeom>
        </p:spPr>
      </p:pic>
      <p:pic>
        <p:nvPicPr>
          <p:cNvPr id="16" name="Picture 6" descr="http://www.greeningfilm.com/wp-content/uploads/2014/12/BFI_FF_COL_LOGO_GLOW_PORTRAIT_POS.jpg">
            <a:extLst>
              <a:ext uri="{FF2B5EF4-FFF2-40B4-BE49-F238E27FC236}">
                <a16:creationId xmlns:a16="http://schemas.microsoft.com/office/drawing/2014/main" id="{7C6A6D1C-C6FF-464A-A852-44C46D137CC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68973" y="1435426"/>
            <a:ext cx="803244" cy="9635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A close up of a logo&#10;&#10;Description automatically generated">
            <a:extLst>
              <a:ext uri="{FF2B5EF4-FFF2-40B4-BE49-F238E27FC236}">
                <a16:creationId xmlns:a16="http://schemas.microsoft.com/office/drawing/2014/main" id="{3F14B0A3-EAA0-43C6-A851-509C5EC68776}"/>
              </a:ext>
            </a:extLst>
          </p:cNvPr>
          <p:cNvPicPr>
            <a:picLocks noChangeAspect="1"/>
          </p:cNvPicPr>
          <p:nvPr/>
        </p:nvPicPr>
        <p:blipFill>
          <a:blip r:embed="rId9"/>
          <a:stretch>
            <a:fillRect/>
          </a:stretch>
        </p:blipFill>
        <p:spPr>
          <a:xfrm>
            <a:off x="6447907" y="57916"/>
            <a:ext cx="2579721" cy="656485"/>
          </a:xfrm>
          <a:prstGeom prst="rect">
            <a:avLst/>
          </a:prstGeom>
        </p:spPr>
      </p:pic>
      <p:pic>
        <p:nvPicPr>
          <p:cNvPr id="4" name="Picture 5" descr="A sign above a store&#10;&#10;Description automatically generated">
            <a:extLst>
              <a:ext uri="{FF2B5EF4-FFF2-40B4-BE49-F238E27FC236}">
                <a16:creationId xmlns:a16="http://schemas.microsoft.com/office/drawing/2014/main" id="{84290300-9333-40B4-BDCA-0D6302198ED7}"/>
              </a:ext>
            </a:extLst>
          </p:cNvPr>
          <p:cNvPicPr>
            <a:picLocks noChangeAspect="1"/>
          </p:cNvPicPr>
          <p:nvPr/>
        </p:nvPicPr>
        <p:blipFill>
          <a:blip r:embed="rId10"/>
          <a:stretch>
            <a:fillRect/>
          </a:stretch>
        </p:blipFill>
        <p:spPr>
          <a:xfrm>
            <a:off x="7457235" y="2624978"/>
            <a:ext cx="1571625" cy="1238250"/>
          </a:xfrm>
          <a:prstGeom prst="rect">
            <a:avLst/>
          </a:prstGeom>
        </p:spPr>
      </p:pic>
      <p:pic>
        <p:nvPicPr>
          <p:cNvPr id="6" name="Picture 6" descr="A picture containing table, person, drawing&#10;&#10;Description automatically generated">
            <a:extLst>
              <a:ext uri="{FF2B5EF4-FFF2-40B4-BE49-F238E27FC236}">
                <a16:creationId xmlns:a16="http://schemas.microsoft.com/office/drawing/2014/main" id="{5122DDCB-3D74-498A-897D-4C4E2D8562B9}"/>
              </a:ext>
            </a:extLst>
          </p:cNvPr>
          <p:cNvPicPr>
            <a:picLocks noChangeAspect="1"/>
          </p:cNvPicPr>
          <p:nvPr/>
        </p:nvPicPr>
        <p:blipFill>
          <a:blip r:embed="rId11"/>
          <a:stretch>
            <a:fillRect/>
          </a:stretch>
        </p:blipFill>
        <p:spPr>
          <a:xfrm>
            <a:off x="4410636" y="3244102"/>
            <a:ext cx="2185148" cy="726142"/>
          </a:xfrm>
          <a:prstGeom prst="rect">
            <a:avLst/>
          </a:prstGeom>
        </p:spPr>
      </p:pic>
      <p:pic>
        <p:nvPicPr>
          <p:cNvPr id="7" name="Picture 9" descr="A close up of a logo&#10;&#10;Description automatically generated">
            <a:extLst>
              <a:ext uri="{FF2B5EF4-FFF2-40B4-BE49-F238E27FC236}">
                <a16:creationId xmlns:a16="http://schemas.microsoft.com/office/drawing/2014/main" id="{C2EC4A3D-90C5-4165-8A91-A5953AC6E735}"/>
              </a:ext>
            </a:extLst>
          </p:cNvPr>
          <p:cNvPicPr>
            <a:picLocks noChangeAspect="1"/>
          </p:cNvPicPr>
          <p:nvPr/>
        </p:nvPicPr>
        <p:blipFill>
          <a:blip r:embed="rId12"/>
          <a:stretch>
            <a:fillRect/>
          </a:stretch>
        </p:blipFill>
        <p:spPr>
          <a:xfrm>
            <a:off x="4409773" y="2603148"/>
            <a:ext cx="2521409" cy="562666"/>
          </a:xfrm>
          <a:prstGeom prst="rect">
            <a:avLst/>
          </a:prstGeom>
        </p:spPr>
      </p:pic>
      <p:pic>
        <p:nvPicPr>
          <p:cNvPr id="10" name="Picture 12">
            <a:extLst>
              <a:ext uri="{FF2B5EF4-FFF2-40B4-BE49-F238E27FC236}">
                <a16:creationId xmlns:a16="http://schemas.microsoft.com/office/drawing/2014/main" id="{F0360825-D67E-4BFA-9285-24AC2E0D93F0}"/>
              </a:ext>
            </a:extLst>
          </p:cNvPr>
          <p:cNvPicPr>
            <a:picLocks noChangeAspect="1"/>
          </p:cNvPicPr>
          <p:nvPr/>
        </p:nvPicPr>
        <p:blipFill>
          <a:blip r:embed="rId13"/>
          <a:stretch>
            <a:fillRect/>
          </a:stretch>
        </p:blipFill>
        <p:spPr>
          <a:xfrm>
            <a:off x="6513700" y="3972206"/>
            <a:ext cx="1394572" cy="318807"/>
          </a:xfrm>
          <a:prstGeom prst="rect">
            <a:avLst/>
          </a:prstGeom>
        </p:spPr>
      </p:pic>
      <p:pic>
        <p:nvPicPr>
          <p:cNvPr id="13" name="Picture 13" descr="A picture containing light, table, strainer, computer&#10;&#10;Description automatically generated">
            <a:extLst>
              <a:ext uri="{FF2B5EF4-FFF2-40B4-BE49-F238E27FC236}">
                <a16:creationId xmlns:a16="http://schemas.microsoft.com/office/drawing/2014/main" id="{4893B521-1F43-4DC1-BFAA-A0FCDCC396FE}"/>
              </a:ext>
            </a:extLst>
          </p:cNvPr>
          <p:cNvPicPr>
            <a:picLocks noChangeAspect="1"/>
          </p:cNvPicPr>
          <p:nvPr/>
        </p:nvPicPr>
        <p:blipFill>
          <a:blip r:embed="rId14"/>
          <a:stretch>
            <a:fillRect/>
          </a:stretch>
        </p:blipFill>
        <p:spPr>
          <a:xfrm>
            <a:off x="4271682" y="1583112"/>
            <a:ext cx="1750359" cy="787214"/>
          </a:xfrm>
          <a:prstGeom prst="rect">
            <a:avLst/>
          </a:prstGeom>
        </p:spPr>
      </p:pic>
      <p:pic>
        <p:nvPicPr>
          <p:cNvPr id="14" name="Picture 14">
            <a:extLst>
              <a:ext uri="{FF2B5EF4-FFF2-40B4-BE49-F238E27FC236}">
                <a16:creationId xmlns:a16="http://schemas.microsoft.com/office/drawing/2014/main" id="{90196B78-6E79-4D5F-8282-470E9701AB18}"/>
              </a:ext>
            </a:extLst>
          </p:cNvPr>
          <p:cNvPicPr>
            <a:picLocks noChangeAspect="1"/>
          </p:cNvPicPr>
          <p:nvPr/>
        </p:nvPicPr>
        <p:blipFill>
          <a:blip r:embed="rId15"/>
          <a:stretch>
            <a:fillRect/>
          </a:stretch>
        </p:blipFill>
        <p:spPr>
          <a:xfrm>
            <a:off x="6266329" y="938739"/>
            <a:ext cx="2743200" cy="374904"/>
          </a:xfrm>
          <a:prstGeom prst="rect">
            <a:avLst/>
          </a:prstGeom>
        </p:spPr>
      </p:pic>
    </p:spTree>
    <p:extLst>
      <p:ext uri="{BB962C8B-B14F-4D97-AF65-F5344CB8AC3E}">
        <p14:creationId xmlns:p14="http://schemas.microsoft.com/office/powerpoint/2010/main" val="19197949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6BA43B-EB37-5F47-AE2A-D2004C31EC33}"/>
              </a:ext>
            </a:extLst>
          </p:cNvPr>
          <p:cNvSpPr/>
          <p:nvPr/>
        </p:nvSpPr>
        <p:spPr>
          <a:xfrm>
            <a:off x="35" y="0"/>
            <a:ext cx="9144000" cy="912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677" y="127064"/>
            <a:ext cx="2730652" cy="668595"/>
          </a:xfrm>
          <a:prstGeom prst="rect">
            <a:avLst/>
          </a:prstGeom>
          <a:solidFill>
            <a:srgbClr val="FF9C9B">
              <a:alpha val="2000"/>
            </a:srgbClr>
          </a:solidFill>
          <a:ln>
            <a:noFill/>
          </a:ln>
        </p:spPr>
      </p:pic>
      <p:sp>
        <p:nvSpPr>
          <p:cNvPr id="7" name="Rectangle 6"/>
          <p:cNvSpPr/>
          <p:nvPr/>
        </p:nvSpPr>
        <p:spPr>
          <a:xfrm>
            <a:off x="47065" y="840197"/>
            <a:ext cx="9097006" cy="4031873"/>
          </a:xfrm>
          <a:prstGeom prst="rect">
            <a:avLst/>
          </a:prstGeom>
        </p:spPr>
        <p:txBody>
          <a:bodyPr wrap="square" anchor="t">
            <a:spAutoFit/>
          </a:bodyPr>
          <a:lstStyle/>
          <a:p>
            <a:r>
              <a:rPr lang="en-GB" b="1" dirty="0">
                <a:solidFill>
                  <a:schemeClr val="bg1"/>
                </a:solidFill>
              </a:rPr>
              <a:t>Crucial information for all activities requiring additional funding:</a:t>
            </a:r>
          </a:p>
          <a:p>
            <a:endParaRPr lang="en-GB" sz="800" dirty="0">
              <a:solidFill>
                <a:schemeClr val="bg1"/>
              </a:solidFill>
            </a:endParaRPr>
          </a:p>
          <a:p>
            <a:pPr marL="285750" indent="-285750">
              <a:buFont typeface="Arial" panose="020B0604020202020204" pitchFamily="34" charset="0"/>
              <a:buChar char="•"/>
            </a:pPr>
            <a:r>
              <a:rPr lang="en-GB" dirty="0">
                <a:solidFill>
                  <a:srgbClr val="FFFF00"/>
                </a:solidFill>
              </a:rPr>
              <a:t>Pandemic restrictions and advice are constantly changing. </a:t>
            </a:r>
            <a:r>
              <a:rPr lang="en-GB" dirty="0">
                <a:solidFill>
                  <a:schemeClr val="bg1"/>
                </a:solidFill>
              </a:rPr>
              <a:t>This means that institutions have much tighter requirements for risk assessment and institutional approval. Please support your students to undertake proper risk assessment as part of their application for this funding, since its absence can result in funding being refused or the opportunity lost.</a:t>
            </a:r>
            <a:r>
              <a:rPr lang="en-GB" dirty="0">
                <a:solidFill>
                  <a:srgbClr val="FFFF00"/>
                </a:solidFill>
              </a:rPr>
              <a:t> </a:t>
            </a:r>
            <a:r>
              <a:rPr lang="en-GB" dirty="0">
                <a:solidFill>
                  <a:schemeClr val="bg1"/>
                </a:solidFill>
              </a:rPr>
              <a:t>Please ensure this is built into the timeline of application.</a:t>
            </a:r>
          </a:p>
          <a:p>
            <a:pPr lvl="1"/>
            <a:endParaRPr lang="en-GB" dirty="0">
              <a:solidFill>
                <a:schemeClr val="bg1"/>
              </a:solidFill>
            </a:endParaRPr>
          </a:p>
          <a:p>
            <a:pPr lvl="1"/>
            <a:endParaRPr lang="en-GB" dirty="0">
              <a:solidFill>
                <a:schemeClr val="bg1"/>
              </a:solidFill>
            </a:endParaRPr>
          </a:p>
          <a:p>
            <a:pPr marL="285750" indent="-285750">
              <a:buFont typeface="Arial" panose="020B0604020202020204" pitchFamily="34" charset="0"/>
              <a:buChar char="•"/>
            </a:pPr>
            <a:r>
              <a:rPr lang="en-GB" dirty="0">
                <a:solidFill>
                  <a:srgbClr val="FFFF00"/>
                </a:solidFill>
              </a:rPr>
              <a:t>The intention is that the additional funding supports a PhD researcher’s research needs. </a:t>
            </a:r>
            <a:r>
              <a:rPr lang="en-GB" dirty="0">
                <a:solidFill>
                  <a:schemeClr val="bg1"/>
                </a:solidFill>
              </a:rPr>
              <a:t>All applications will be considered, but students applying for amounts above £2000 or for particularly complex projects should seek advice from Site Directors in the first instance.</a:t>
            </a:r>
          </a:p>
          <a:p>
            <a:endParaRPr lang="en-GB" dirty="0">
              <a:solidFill>
                <a:schemeClr val="bg1"/>
              </a:solidFill>
            </a:endParaRPr>
          </a:p>
          <a:p>
            <a:endParaRPr lang="en-GB" sz="1600" dirty="0">
              <a:solidFill>
                <a:srgbClr val="FFC000"/>
              </a:solidFill>
              <a:cs typeface="Calibri"/>
            </a:endParaRPr>
          </a:p>
          <a:p>
            <a:r>
              <a:rPr lang="en-GB" sz="1600" dirty="0">
                <a:solidFill>
                  <a:schemeClr val="bg1"/>
                </a:solidFill>
              </a:rPr>
              <a:t> </a:t>
            </a:r>
            <a:endParaRPr lang="en-GB" sz="1600" dirty="0">
              <a:solidFill>
                <a:schemeClr val="bg1"/>
              </a:solidFill>
              <a:cs typeface="Calibri"/>
            </a:endParaRPr>
          </a:p>
        </p:txBody>
      </p:sp>
      <p:pic>
        <p:nvPicPr>
          <p:cNvPr id="4" name="Picture 2" descr="A close up of a logo&#10;&#10;Description automatically generated">
            <a:extLst>
              <a:ext uri="{FF2B5EF4-FFF2-40B4-BE49-F238E27FC236}">
                <a16:creationId xmlns:a16="http://schemas.microsoft.com/office/drawing/2014/main" id="{AE7DADFB-B9BA-4E7F-87FF-753FA5F09C8E}"/>
              </a:ext>
            </a:extLst>
          </p:cNvPr>
          <p:cNvPicPr>
            <a:picLocks noChangeAspect="1"/>
          </p:cNvPicPr>
          <p:nvPr/>
        </p:nvPicPr>
        <p:blipFill>
          <a:blip r:embed="rId4"/>
          <a:stretch>
            <a:fillRect/>
          </a:stretch>
        </p:blipFill>
        <p:spPr>
          <a:xfrm>
            <a:off x="6036884" y="124898"/>
            <a:ext cx="2655202" cy="671328"/>
          </a:xfrm>
          <a:prstGeom prst="rect">
            <a:avLst/>
          </a:prstGeom>
        </p:spPr>
      </p:pic>
    </p:spTree>
    <p:extLst>
      <p:ext uri="{BB962C8B-B14F-4D97-AF65-F5344CB8AC3E}">
        <p14:creationId xmlns:p14="http://schemas.microsoft.com/office/powerpoint/2010/main" val="3842356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656728" y="1396677"/>
            <a:ext cx="4379767" cy="3785652"/>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endParaRPr lang="en-GB" sz="1600"/>
          </a:p>
          <a:p>
            <a:r>
              <a:rPr lang="en-GB" sz="1600">
                <a:solidFill>
                  <a:schemeClr val="bg1"/>
                </a:solidFill>
                <a:latin typeface="Arial" panose="020B0604020202020204" pitchFamily="34" charset="0"/>
              </a:rPr>
              <a:t>The VPP includes:</a:t>
            </a:r>
          </a:p>
          <a:p>
            <a:endParaRPr lang="en-GB" sz="1600">
              <a:solidFill>
                <a:schemeClr val="bg1"/>
              </a:solidFill>
              <a:latin typeface="Arial" panose="020B0604020202020204" pitchFamily="34" charset="0"/>
            </a:endParaRPr>
          </a:p>
          <a:p>
            <a:pPr marL="285750" indent="-285750">
              <a:buFont typeface="Arial" panose="020B0604020202020204" pitchFamily="34" charset="0"/>
              <a:buChar char="•"/>
            </a:pPr>
            <a:r>
              <a:rPr lang="en-GB" sz="1600">
                <a:solidFill>
                  <a:schemeClr val="bg1"/>
                </a:solidFill>
                <a:latin typeface="Arial" panose="020B0604020202020204" pitchFamily="34" charset="0"/>
              </a:rPr>
              <a:t>Supervision space - for supervision and mid-year review documents (</a:t>
            </a:r>
            <a:r>
              <a:rPr lang="en-GB" sz="1600" b="1">
                <a:solidFill>
                  <a:schemeClr val="bg1"/>
                </a:solidFill>
                <a:latin typeface="Arial" panose="020B0604020202020204" pitchFamily="34" charset="0"/>
              </a:rPr>
              <a:t>Please use forms from the VPP only for these activities.)</a:t>
            </a:r>
            <a:endParaRPr lang="en-GB" sz="1600">
              <a:solidFill>
                <a:schemeClr val="bg1"/>
              </a:solidFill>
              <a:latin typeface="Arial" panose="020B0604020202020204" pitchFamily="34" charset="0"/>
            </a:endParaRPr>
          </a:p>
          <a:p>
            <a:pPr marL="285750" indent="-285750">
              <a:buFont typeface="Arial" panose="020B0604020202020204" pitchFamily="34" charset="0"/>
              <a:buChar char="•"/>
            </a:pPr>
            <a:r>
              <a:rPr lang="en-GB" sz="1600">
                <a:solidFill>
                  <a:schemeClr val="bg1"/>
                </a:solidFill>
                <a:latin typeface="Arial" panose="020B0604020202020204" pitchFamily="34" charset="0"/>
              </a:rPr>
              <a:t>Help and guidance </a:t>
            </a:r>
          </a:p>
          <a:p>
            <a:pPr marL="285750" indent="-285750">
              <a:buFont typeface="Arial" panose="020B0604020202020204" pitchFamily="34" charset="0"/>
              <a:buChar char="•"/>
            </a:pPr>
            <a:r>
              <a:rPr lang="en-GB" sz="1600">
                <a:solidFill>
                  <a:schemeClr val="bg1"/>
                </a:solidFill>
                <a:latin typeface="Arial" panose="020B0604020202020204" pitchFamily="34" charset="0"/>
              </a:rPr>
              <a:t>Forms for additional funding applications. Student resources (including details of cohort development training opportunities) </a:t>
            </a:r>
          </a:p>
          <a:p>
            <a:pPr marL="285750" indent="-285750">
              <a:buFont typeface="Arial" panose="020B0604020202020204" pitchFamily="34" charset="0"/>
              <a:buChar char="•"/>
            </a:pPr>
            <a:r>
              <a:rPr lang="en-GB" sz="1600">
                <a:solidFill>
                  <a:schemeClr val="bg1"/>
                </a:solidFill>
                <a:latin typeface="Arial" panose="020B0604020202020204" pitchFamily="34" charset="0"/>
              </a:rPr>
              <a:t>Fully searchable student profiles</a:t>
            </a:r>
          </a:p>
          <a:p>
            <a:pPr marL="285750" indent="-285750">
              <a:buFont typeface="Arial" panose="020B0604020202020204" pitchFamily="34" charset="0"/>
              <a:buChar char="•"/>
            </a:pPr>
            <a:r>
              <a:rPr lang="en-GB" sz="1600">
                <a:solidFill>
                  <a:schemeClr val="bg1"/>
                </a:solidFill>
                <a:latin typeface="Arial" panose="020B0604020202020204" pitchFamily="34" charset="0"/>
              </a:rPr>
              <a:t>M4C Partner organisations</a:t>
            </a:r>
          </a:p>
          <a:p>
            <a:endParaRPr lang="en-GB" sz="1600">
              <a:solidFill>
                <a:schemeClr val="bg1"/>
              </a:solidFill>
              <a:latin typeface="Arial" panose="020B0604020202020204" pitchFamily="34" charset="0"/>
            </a:endParaRPr>
          </a:p>
        </p:txBody>
      </p:sp>
      <p:sp>
        <p:nvSpPr>
          <p:cNvPr id="8" name="Rectangle 7">
            <a:extLst>
              <a:ext uri="{FF2B5EF4-FFF2-40B4-BE49-F238E27FC236}">
                <a16:creationId xmlns:a16="http://schemas.microsoft.com/office/drawing/2014/main" id="{C10BFADE-0477-4A38-8D49-EF794680CF32}"/>
              </a:ext>
            </a:extLst>
          </p:cNvPr>
          <p:cNvSpPr/>
          <p:nvPr/>
        </p:nvSpPr>
        <p:spPr>
          <a:xfrm>
            <a:off x="107505" y="2211710"/>
            <a:ext cx="4017655" cy="1077218"/>
          </a:xfrm>
          <a:prstGeom prst="rect">
            <a:avLst/>
          </a:prstGeom>
        </p:spPr>
        <p:txBody>
          <a:bodyPr wrap="square">
            <a:spAutoFit/>
          </a:bodyPr>
          <a:lstStyle/>
          <a:p>
            <a:r>
              <a:rPr lang="en-GB" sz="1600" b="1">
                <a:solidFill>
                  <a:schemeClr val="bg1"/>
                </a:solidFill>
              </a:rPr>
              <a:t>The VPP (Virtual Postgraduate Platform) is a single online space for M4C Doctoral Researchers, Supervisors, Site Directors and Administrators. </a:t>
            </a: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7992888" cy="400110"/>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The Virtual Postgraduate Platform?</a:t>
            </a:r>
          </a:p>
        </p:txBody>
      </p:sp>
      <p:pic>
        <p:nvPicPr>
          <p:cNvPr id="4" name="Picture 2" descr="A close up of a logo&#10;&#10;Description automatically generated">
            <a:extLst>
              <a:ext uri="{FF2B5EF4-FFF2-40B4-BE49-F238E27FC236}">
                <a16:creationId xmlns:a16="http://schemas.microsoft.com/office/drawing/2014/main" id="{E8F815C8-E6B4-4F1E-B79D-3A0D8831C9A1}"/>
              </a:ext>
            </a:extLst>
          </p:cNvPr>
          <p:cNvPicPr>
            <a:picLocks noChangeAspect="1"/>
          </p:cNvPicPr>
          <p:nvPr/>
        </p:nvPicPr>
        <p:blipFill>
          <a:blip r:embed="rId4"/>
          <a:stretch>
            <a:fillRect/>
          </a:stretch>
        </p:blipFill>
        <p:spPr>
          <a:xfrm>
            <a:off x="5774666" y="198857"/>
            <a:ext cx="2910696" cy="745286"/>
          </a:xfrm>
          <a:prstGeom prst="rect">
            <a:avLst/>
          </a:prstGeom>
        </p:spPr>
      </p:pic>
      <p:pic>
        <p:nvPicPr>
          <p:cNvPr id="12" name="Picture 11">
            <a:extLst>
              <a:ext uri="{FF2B5EF4-FFF2-40B4-BE49-F238E27FC236}">
                <a16:creationId xmlns:a16="http://schemas.microsoft.com/office/drawing/2014/main" id="{A0B97175-AEC6-4D13-B8F2-8E2176AF263B}"/>
              </a:ext>
            </a:extLst>
          </p:cNvPr>
          <p:cNvPicPr>
            <a:picLocks noChangeAspect="1"/>
          </p:cNvPicPr>
          <p:nvPr/>
        </p:nvPicPr>
        <p:blipFill>
          <a:blip r:embed="rId5"/>
          <a:stretch>
            <a:fillRect/>
          </a:stretch>
        </p:blipFill>
        <p:spPr>
          <a:xfrm>
            <a:off x="84689" y="3469979"/>
            <a:ext cx="4612486" cy="618748"/>
          </a:xfrm>
          <a:prstGeom prst="rect">
            <a:avLst/>
          </a:prstGeom>
        </p:spPr>
      </p:pic>
    </p:spTree>
    <p:extLst>
      <p:ext uri="{BB962C8B-B14F-4D97-AF65-F5344CB8AC3E}">
        <p14:creationId xmlns:p14="http://schemas.microsoft.com/office/powerpoint/2010/main" val="2831169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656728" y="1396677"/>
            <a:ext cx="4235751" cy="1538883"/>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endParaRPr lang="en-GB" sz="1600"/>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The Virtual Postgraduate Platform?</a:t>
            </a:r>
          </a:p>
          <a:p>
            <a:endParaRPr lang="en-GB"/>
          </a:p>
        </p:txBody>
      </p:sp>
      <p:sp>
        <p:nvSpPr>
          <p:cNvPr id="4" name="Rectangle 3">
            <a:extLst>
              <a:ext uri="{FF2B5EF4-FFF2-40B4-BE49-F238E27FC236}">
                <a16:creationId xmlns:a16="http://schemas.microsoft.com/office/drawing/2014/main" id="{8A1C4061-BC39-4347-B0C2-1AD3CD2A93CE}"/>
              </a:ext>
            </a:extLst>
          </p:cNvPr>
          <p:cNvSpPr/>
          <p:nvPr/>
        </p:nvSpPr>
        <p:spPr>
          <a:xfrm>
            <a:off x="4439901" y="2084422"/>
            <a:ext cx="4734120" cy="2308324"/>
          </a:xfrm>
          <a:prstGeom prst="rect">
            <a:avLst/>
          </a:prstGeom>
        </p:spPr>
        <p:txBody>
          <a:bodyPr wrap="square" lIns="91440" tIns="45720" rIns="91440" bIns="45720" anchor="t">
            <a:spAutoFit/>
          </a:bodyPr>
          <a:lstStyle/>
          <a:p>
            <a:pPr lvl="0"/>
            <a:endParaRPr lang="en-GB">
              <a:solidFill>
                <a:schemeClr val="bg1"/>
              </a:solidFill>
            </a:endParaRPr>
          </a:p>
          <a:p>
            <a:pPr marL="285750" lvl="0" indent="-285750">
              <a:buFont typeface="Arial" panose="020B0604020202020204" pitchFamily="34" charset="0"/>
              <a:buChar char="•"/>
            </a:pPr>
            <a:r>
              <a:rPr lang="en-GB" dirty="0">
                <a:solidFill>
                  <a:srgbClr val="FFC000"/>
                </a:solidFill>
                <a:hlinkClick r:id="rId4">
                  <a:extLst>
                    <a:ext uri="{A12FA001-AC4F-418D-AE19-62706E023703}">
                      <ahyp:hlinkClr xmlns:ahyp="http://schemas.microsoft.com/office/drawing/2018/hyperlinkcolor" val="tx"/>
                    </a:ext>
                  </a:extLst>
                </a:hlinkClick>
              </a:rPr>
              <a:t>The supervision space</a:t>
            </a:r>
            <a:endParaRPr lang="en-GB" dirty="0">
              <a:solidFill>
                <a:srgbClr val="FFC000"/>
              </a:solidFill>
              <a:cs typeface="Calibri"/>
            </a:endParaRPr>
          </a:p>
          <a:p>
            <a:pPr lvl="0"/>
            <a:endParaRPr lang="en-GB" dirty="0">
              <a:solidFill>
                <a:srgbClr val="FFC000"/>
              </a:solidFill>
              <a:cs typeface="Calibri"/>
            </a:endParaRPr>
          </a:p>
          <a:p>
            <a:pPr marL="285750" lvl="0" indent="-285750">
              <a:buFont typeface="Arial" panose="020B0604020202020204" pitchFamily="34" charset="0"/>
              <a:buChar char="•"/>
            </a:pPr>
            <a:r>
              <a:rPr lang="en-GB" dirty="0">
                <a:solidFill>
                  <a:srgbClr val="FFC000"/>
                </a:solidFill>
                <a:hlinkClick r:id="rId5">
                  <a:extLst>
                    <a:ext uri="{A12FA001-AC4F-418D-AE19-62706E023703}">
                      <ahyp:hlinkClr xmlns:ahyp="http://schemas.microsoft.com/office/drawing/2018/hyperlinkcolor" val="tx"/>
                    </a:ext>
                  </a:extLst>
                </a:hlinkClick>
              </a:rPr>
              <a:t>How to find key forms</a:t>
            </a:r>
            <a:endParaRPr lang="en-GB" dirty="0">
              <a:solidFill>
                <a:srgbClr val="FFC000"/>
              </a:solidFill>
              <a:cs typeface="Calibri"/>
            </a:endParaRPr>
          </a:p>
          <a:p>
            <a:pPr lvl="0"/>
            <a:endParaRPr lang="en-GB" dirty="0">
              <a:solidFill>
                <a:srgbClr val="FFC000"/>
              </a:solidFill>
              <a:cs typeface="Calibri"/>
            </a:endParaRPr>
          </a:p>
          <a:p>
            <a:pPr marL="285750" lvl="0" indent="-285750">
              <a:buFont typeface="Arial" panose="020B0604020202020204" pitchFamily="34" charset="0"/>
              <a:buChar char="•"/>
            </a:pPr>
            <a:r>
              <a:rPr lang="en-GB" dirty="0">
                <a:solidFill>
                  <a:srgbClr val="FFC000"/>
                </a:solidFill>
                <a:hlinkClick r:id="rId4">
                  <a:extLst>
                    <a:ext uri="{A12FA001-AC4F-418D-AE19-62706E023703}">
                      <ahyp:hlinkClr xmlns:ahyp="http://schemas.microsoft.com/office/drawing/2018/hyperlinkcolor" val="tx"/>
                    </a:ext>
                  </a:extLst>
                </a:hlinkClick>
              </a:rPr>
              <a:t>How to access and save (e.g. supervision forms, mid-year report forms)</a:t>
            </a:r>
            <a:endParaRPr lang="en-GB" dirty="0">
              <a:solidFill>
                <a:srgbClr val="FFC000"/>
              </a:solidFill>
              <a:cs typeface="Calibri"/>
            </a:endParaRPr>
          </a:p>
          <a:p>
            <a:pPr lvl="0"/>
            <a:endParaRPr lang="en-GB" dirty="0">
              <a:solidFill>
                <a:srgbClr val="FFFF00"/>
              </a:solidFill>
              <a:cs typeface="Calibri"/>
            </a:endParaRPr>
          </a:p>
        </p:txBody>
      </p:sp>
      <p:sp>
        <p:nvSpPr>
          <p:cNvPr id="12" name="TextBox 11">
            <a:extLst>
              <a:ext uri="{FF2B5EF4-FFF2-40B4-BE49-F238E27FC236}">
                <a16:creationId xmlns:a16="http://schemas.microsoft.com/office/drawing/2014/main" id="{EBFB8E03-A0C9-4ECA-B089-4899F140009D}"/>
              </a:ext>
            </a:extLst>
          </p:cNvPr>
          <p:cNvSpPr txBox="1"/>
          <p:nvPr/>
        </p:nvSpPr>
        <p:spPr>
          <a:xfrm>
            <a:off x="215999" y="2211710"/>
            <a:ext cx="3635921" cy="369332"/>
          </a:xfrm>
          <a:prstGeom prst="rect">
            <a:avLst/>
          </a:prstGeom>
          <a:noFill/>
        </p:spPr>
        <p:txBody>
          <a:bodyPr wrap="square" rtlCol="0">
            <a:spAutoFit/>
          </a:bodyPr>
          <a:lstStyle/>
          <a:p>
            <a:r>
              <a:rPr lang="en-GB">
                <a:solidFill>
                  <a:schemeClr val="bg1"/>
                </a:solidFill>
              </a:rPr>
              <a:t>DEMONSTRATION OF KEY AREAS</a:t>
            </a:r>
          </a:p>
        </p:txBody>
      </p:sp>
      <p:pic>
        <p:nvPicPr>
          <p:cNvPr id="8" name="Picture 2" descr="A close up of a logo&#10;&#10;Description automatically generated">
            <a:extLst>
              <a:ext uri="{FF2B5EF4-FFF2-40B4-BE49-F238E27FC236}">
                <a16:creationId xmlns:a16="http://schemas.microsoft.com/office/drawing/2014/main" id="{12F9BF2B-6A47-4BF4-A30C-95F2B43CEDA1}"/>
              </a:ext>
            </a:extLst>
          </p:cNvPr>
          <p:cNvPicPr>
            <a:picLocks noChangeAspect="1"/>
          </p:cNvPicPr>
          <p:nvPr/>
        </p:nvPicPr>
        <p:blipFill>
          <a:blip r:embed="rId6"/>
          <a:stretch>
            <a:fillRect/>
          </a:stretch>
        </p:blipFill>
        <p:spPr>
          <a:xfrm>
            <a:off x="5774666" y="198857"/>
            <a:ext cx="2910696" cy="745286"/>
          </a:xfrm>
          <a:prstGeom prst="rect">
            <a:avLst/>
          </a:prstGeom>
        </p:spPr>
      </p:pic>
      <p:pic>
        <p:nvPicPr>
          <p:cNvPr id="11" name="Picture 10">
            <a:extLst>
              <a:ext uri="{FF2B5EF4-FFF2-40B4-BE49-F238E27FC236}">
                <a16:creationId xmlns:a16="http://schemas.microsoft.com/office/drawing/2014/main" id="{CD8EA733-599F-4A54-895E-19CECE62E5FA}"/>
              </a:ext>
            </a:extLst>
          </p:cNvPr>
          <p:cNvPicPr>
            <a:picLocks noChangeAspect="1"/>
          </p:cNvPicPr>
          <p:nvPr/>
        </p:nvPicPr>
        <p:blipFill>
          <a:blip r:embed="rId7"/>
          <a:stretch>
            <a:fillRect/>
          </a:stretch>
        </p:blipFill>
        <p:spPr>
          <a:xfrm>
            <a:off x="347932" y="2718967"/>
            <a:ext cx="3562350" cy="1968110"/>
          </a:xfrm>
          <a:prstGeom prst="rect">
            <a:avLst/>
          </a:prstGeom>
        </p:spPr>
      </p:pic>
    </p:spTree>
    <p:extLst>
      <p:ext uri="{BB962C8B-B14F-4D97-AF65-F5344CB8AC3E}">
        <p14:creationId xmlns:p14="http://schemas.microsoft.com/office/powerpoint/2010/main" val="3032706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779662"/>
            <a:ext cx="4117177" cy="3332338"/>
          </a:xfrm>
        </p:spPr>
        <p:txBody>
          <a:bodyPr>
            <a:noAutofit/>
          </a:bodyPr>
          <a:lstStyle/>
          <a:p>
            <a:pPr marL="0" indent="0">
              <a:buNone/>
            </a:pPr>
            <a:endParaRPr lang="en-GB" sz="1400" b="1">
              <a:latin typeface="Verdana"/>
              <a:cs typeface="Verdana"/>
            </a:endParaRPr>
          </a:p>
          <a:p>
            <a:r>
              <a:rPr lang="en-GB" sz="1400">
                <a:solidFill>
                  <a:schemeClr val="bg1"/>
                </a:solidFill>
              </a:rPr>
              <a:t>For </a:t>
            </a:r>
            <a:r>
              <a:rPr lang="en-GB" sz="1400" b="1">
                <a:solidFill>
                  <a:schemeClr val="bg1"/>
                </a:solidFill>
              </a:rPr>
              <a:t>full-time</a:t>
            </a:r>
            <a:r>
              <a:rPr lang="en-GB" sz="1400">
                <a:solidFill>
                  <a:schemeClr val="bg1"/>
                </a:solidFill>
              </a:rPr>
              <a:t> students, </a:t>
            </a:r>
            <a:r>
              <a:rPr lang="en-GB" sz="1400" b="1">
                <a:solidFill>
                  <a:schemeClr val="bg1"/>
                </a:solidFill>
              </a:rPr>
              <a:t>a minimum of 10 supervision records</a:t>
            </a:r>
            <a:r>
              <a:rPr lang="en-GB" sz="1400">
                <a:solidFill>
                  <a:schemeClr val="bg1"/>
                </a:solidFill>
              </a:rPr>
              <a:t> (using the M4C supervision form) must be completed and uploaded to the VPP each academic year. For </a:t>
            </a:r>
            <a:r>
              <a:rPr lang="en-GB" sz="1400" b="1">
                <a:solidFill>
                  <a:schemeClr val="bg1"/>
                </a:solidFill>
              </a:rPr>
              <a:t>part-time students</a:t>
            </a:r>
            <a:r>
              <a:rPr lang="en-GB" sz="1400">
                <a:solidFill>
                  <a:schemeClr val="bg1"/>
                </a:solidFill>
              </a:rPr>
              <a:t>, a </a:t>
            </a:r>
            <a:r>
              <a:rPr lang="en-GB" sz="1400" b="1">
                <a:solidFill>
                  <a:schemeClr val="bg1"/>
                </a:solidFill>
              </a:rPr>
              <a:t>minimum of 6 supervision records</a:t>
            </a:r>
            <a:r>
              <a:rPr lang="en-GB" sz="1400">
                <a:solidFill>
                  <a:schemeClr val="bg1"/>
                </a:solidFill>
              </a:rPr>
              <a:t> must be completed each academic year. </a:t>
            </a:r>
          </a:p>
          <a:p>
            <a:endParaRPr lang="en-GB" sz="1400">
              <a:solidFill>
                <a:schemeClr val="bg1"/>
              </a:solidFill>
            </a:endParaRPr>
          </a:p>
          <a:p>
            <a:r>
              <a:rPr lang="en-GB" sz="1400">
                <a:solidFill>
                  <a:schemeClr val="bg1"/>
                </a:solidFill>
              </a:rPr>
              <a:t>It is expected that students </a:t>
            </a:r>
            <a:r>
              <a:rPr lang="en-GB" sz="1400" b="1">
                <a:solidFill>
                  <a:schemeClr val="bg1"/>
                </a:solidFill>
              </a:rPr>
              <a:t>work with their supervision team</a:t>
            </a:r>
            <a:r>
              <a:rPr lang="en-GB" sz="1400">
                <a:solidFill>
                  <a:schemeClr val="bg1"/>
                </a:solidFill>
              </a:rPr>
              <a:t> </a:t>
            </a:r>
            <a:r>
              <a:rPr lang="en-GB" sz="1400" b="1">
                <a:solidFill>
                  <a:schemeClr val="bg1"/>
                </a:solidFill>
              </a:rPr>
              <a:t>and not just a single lead supervisor</a:t>
            </a:r>
            <a:r>
              <a:rPr lang="en-GB" sz="1400">
                <a:solidFill>
                  <a:schemeClr val="bg1"/>
                </a:solidFill>
              </a:rPr>
              <a:t>. Supervision meetings should, wherever possible, be made with the team and not individual supervisors. </a:t>
            </a:r>
          </a:p>
          <a:p>
            <a:endParaRPr lang="en-GB" sz="1400">
              <a:solidFill>
                <a:schemeClr val="bg1"/>
              </a:solidFill>
            </a:endParaRPr>
          </a:p>
          <a:p>
            <a:endParaRPr lang="en-GB" sz="1200">
              <a:solidFill>
                <a:schemeClr val="bg1"/>
              </a:solidFill>
            </a:endParaRPr>
          </a:p>
          <a:p>
            <a:endParaRPr lang="en-GB" sz="1200">
              <a:solidFill>
                <a:schemeClr val="bg1"/>
              </a:solidFill>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035021" y="1396677"/>
            <a:ext cx="4861022"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supervision?</a:t>
            </a:r>
          </a:p>
          <a:p>
            <a:endParaRPr lang="en-GB"/>
          </a:p>
        </p:txBody>
      </p:sp>
      <p:pic>
        <p:nvPicPr>
          <p:cNvPr id="12" name="Picture 2">
            <a:extLst>
              <a:ext uri="{FF2B5EF4-FFF2-40B4-BE49-F238E27FC236}">
                <a16:creationId xmlns:a16="http://schemas.microsoft.com/office/drawing/2014/main" id="{1E27DAEE-25D2-40B8-A234-A2D49311DECC}"/>
              </a:ext>
              <a:ext uri="{C183D7F6-B498-43B3-948B-1728B52AA6E4}">
                <adec:decorative xmlns:adec="http://schemas.microsoft.com/office/drawing/2017/decorative" val="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4929" y="1851670"/>
            <a:ext cx="2610028" cy="30450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A close up of a logo&#10;&#10;Description automatically generated">
            <a:extLst>
              <a:ext uri="{FF2B5EF4-FFF2-40B4-BE49-F238E27FC236}">
                <a16:creationId xmlns:a16="http://schemas.microsoft.com/office/drawing/2014/main" id="{AA2A79DD-95F5-440E-AC20-F183D04FB14F}"/>
              </a:ext>
            </a:extLst>
          </p:cNvPr>
          <p:cNvPicPr>
            <a:picLocks noChangeAspect="1"/>
          </p:cNvPicPr>
          <p:nvPr/>
        </p:nvPicPr>
        <p:blipFill>
          <a:blip r:embed="rId5"/>
          <a:stretch>
            <a:fillRect/>
          </a:stretch>
        </p:blipFill>
        <p:spPr>
          <a:xfrm>
            <a:off x="5774666" y="198857"/>
            <a:ext cx="2910696" cy="745286"/>
          </a:xfrm>
          <a:prstGeom prst="rect">
            <a:avLst/>
          </a:prstGeom>
        </p:spPr>
      </p:pic>
    </p:spTree>
    <p:extLst>
      <p:ext uri="{BB962C8B-B14F-4D97-AF65-F5344CB8AC3E}">
        <p14:creationId xmlns:p14="http://schemas.microsoft.com/office/powerpoint/2010/main" val="507441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779662"/>
            <a:ext cx="4117177" cy="3332338"/>
          </a:xfrm>
        </p:spPr>
        <p:txBody>
          <a:bodyPr>
            <a:noAutofit/>
          </a:bodyPr>
          <a:lstStyle/>
          <a:p>
            <a:r>
              <a:rPr lang="en-GB" sz="1400">
                <a:solidFill>
                  <a:srgbClr val="FFFF00"/>
                </a:solidFill>
              </a:rPr>
              <a:t>For </a:t>
            </a:r>
            <a:r>
              <a:rPr lang="en-GB" sz="1400" b="1">
                <a:solidFill>
                  <a:srgbClr val="FFFF00"/>
                </a:solidFill>
              </a:rPr>
              <a:t>CDA</a:t>
            </a:r>
            <a:r>
              <a:rPr lang="en-GB" sz="1400">
                <a:solidFill>
                  <a:srgbClr val="FFFF00"/>
                </a:solidFill>
              </a:rPr>
              <a:t> students</a:t>
            </a:r>
            <a:r>
              <a:rPr lang="en-GB" sz="1400">
                <a:solidFill>
                  <a:schemeClr val="bg1"/>
                </a:solidFill>
              </a:rPr>
              <a:t>, the </a:t>
            </a:r>
            <a:r>
              <a:rPr lang="en-GB" sz="1400" b="1">
                <a:solidFill>
                  <a:schemeClr val="bg1"/>
                </a:solidFill>
              </a:rPr>
              <a:t>supervisory team </a:t>
            </a:r>
            <a:r>
              <a:rPr lang="en-GB" sz="1400">
                <a:solidFill>
                  <a:schemeClr val="bg1"/>
                </a:solidFill>
              </a:rPr>
              <a:t> includes both academic and partner supervisors. Partner supervisors cannot access the VPP, so it is the responsibility of the student and the academic supervisor to ensure that the partner supervisor is kept fully informed.  </a:t>
            </a:r>
          </a:p>
          <a:p>
            <a:r>
              <a:rPr lang="en-GB" sz="1400">
                <a:solidFill>
                  <a:schemeClr val="bg1"/>
                </a:solidFill>
              </a:rPr>
              <a:t>For students with </a:t>
            </a:r>
            <a:r>
              <a:rPr lang="en-GB" sz="1400" b="1">
                <a:solidFill>
                  <a:srgbClr val="FFFF00"/>
                </a:solidFill>
              </a:rPr>
              <a:t>cross-institutional</a:t>
            </a:r>
            <a:r>
              <a:rPr lang="en-GB" sz="1400" b="1">
                <a:solidFill>
                  <a:schemeClr val="bg1"/>
                </a:solidFill>
              </a:rPr>
              <a:t> </a:t>
            </a:r>
            <a:r>
              <a:rPr lang="en-GB" sz="1400">
                <a:solidFill>
                  <a:schemeClr val="bg1"/>
                </a:solidFill>
              </a:rPr>
              <a:t>supervision, supervisions can be held on-line to enable the whole team to attend. It is the lead supervisor’s responsibility to ensure that the student meets the requirements of their home institution, and keeps supervisors from other institutions properly informed. The other supervisors should ensure that their role is registered with their own institution.</a:t>
            </a:r>
          </a:p>
          <a:p>
            <a:endParaRPr lang="en-GB" sz="1400">
              <a:solidFill>
                <a:schemeClr val="bg1"/>
              </a:solidFill>
            </a:endParaRPr>
          </a:p>
          <a:p>
            <a:endParaRPr lang="en-GB" sz="1200">
              <a:solidFill>
                <a:schemeClr val="bg1"/>
              </a:solidFill>
            </a:endParaRPr>
          </a:p>
          <a:p>
            <a:endParaRPr lang="en-GB" sz="1200">
              <a:solidFill>
                <a:schemeClr val="bg1"/>
              </a:solidFill>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4035021" y="1396677"/>
            <a:ext cx="4861022"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523220"/>
          </a:xfrm>
          <a:prstGeom prst="rect">
            <a:avLst/>
          </a:prstGeom>
        </p:spPr>
        <p:txBody>
          <a:bodyPr wrap="square">
            <a:spAutoFit/>
          </a:bodyPr>
          <a:lstStyle/>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supervision?</a:t>
            </a:r>
          </a:p>
          <a:p>
            <a:endParaRPr lang="en-GB"/>
          </a:p>
        </p:txBody>
      </p:sp>
      <p:pic>
        <p:nvPicPr>
          <p:cNvPr id="12" name="Picture 2">
            <a:extLst>
              <a:ext uri="{FF2B5EF4-FFF2-40B4-BE49-F238E27FC236}">
                <a16:creationId xmlns:a16="http://schemas.microsoft.com/office/drawing/2014/main" id="{1E27DAEE-25D2-40B8-A234-A2D49311DECC}"/>
              </a:ext>
              <a:ext uri="{C183D7F6-B498-43B3-948B-1728B52AA6E4}">
                <adec:decorative xmlns:adec="http://schemas.microsoft.com/office/drawing/2017/decorative" val="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4929" y="1851670"/>
            <a:ext cx="2610028" cy="30450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A close up of a logo&#10;&#10;Description automatically generated">
            <a:extLst>
              <a:ext uri="{FF2B5EF4-FFF2-40B4-BE49-F238E27FC236}">
                <a16:creationId xmlns:a16="http://schemas.microsoft.com/office/drawing/2014/main" id="{AA2A79DD-95F5-440E-AC20-F183D04FB14F}"/>
              </a:ext>
            </a:extLst>
          </p:cNvPr>
          <p:cNvPicPr>
            <a:picLocks noChangeAspect="1"/>
          </p:cNvPicPr>
          <p:nvPr/>
        </p:nvPicPr>
        <p:blipFill>
          <a:blip r:embed="rId5"/>
          <a:stretch>
            <a:fillRect/>
          </a:stretch>
        </p:blipFill>
        <p:spPr>
          <a:xfrm>
            <a:off x="5774666" y="198857"/>
            <a:ext cx="2910696" cy="745286"/>
          </a:xfrm>
          <a:prstGeom prst="rect">
            <a:avLst/>
          </a:prstGeom>
        </p:spPr>
      </p:pic>
    </p:spTree>
    <p:extLst>
      <p:ext uri="{BB962C8B-B14F-4D97-AF65-F5344CB8AC3E}">
        <p14:creationId xmlns:p14="http://schemas.microsoft.com/office/powerpoint/2010/main" val="3198218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52525"/>
            <a:ext cx="9144000" cy="3959225"/>
          </a:xfrm>
        </p:spPr>
        <p:txBody>
          <a:bodyPr>
            <a:noAutofit/>
          </a:bodyPr>
          <a:lstStyle/>
          <a:p>
            <a:pPr marL="0" indent="0">
              <a:buNone/>
            </a:pPr>
            <a:endParaRPr lang="en-GB" sz="1400" b="1">
              <a:latin typeface="Verdana"/>
              <a:cs typeface="Verdana"/>
            </a:endParaRPr>
          </a:p>
          <a:p>
            <a:pPr marL="0" indent="0">
              <a:lnSpc>
                <a:spcPct val="160000"/>
              </a:lnSpc>
              <a:buNone/>
            </a:pP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84168" y="1152000"/>
            <a:ext cx="2952327"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400" b="1">
              <a:solidFill>
                <a:schemeClr val="tx1">
                  <a:lumMod val="75000"/>
                  <a:lumOff val="25000"/>
                </a:schemeClr>
              </a:solidFill>
              <a:latin typeface="Verdana"/>
              <a:cs typeface="Verdana"/>
            </a:endParaRPr>
          </a:p>
          <a:p>
            <a:pPr marL="0" indent="0">
              <a:lnSpc>
                <a:spcPct val="100000"/>
              </a:lnSpc>
              <a:buNone/>
            </a:pPr>
            <a:endParaRPr lang="en-GB" sz="1400" b="1">
              <a:solidFill>
                <a:schemeClr val="tx1">
                  <a:lumMod val="75000"/>
                  <a:lumOff val="25000"/>
                </a:schemeClr>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832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392" y="22310"/>
            <a:ext cx="3100446" cy="756000"/>
          </a:xfrm>
          <a:prstGeom prst="rect">
            <a:avLst/>
          </a:prstGeom>
          <a:solidFill>
            <a:srgbClr val="FF9C9B">
              <a:alpha val="2000"/>
            </a:srgbClr>
          </a:solidFill>
          <a:ln>
            <a:noFill/>
          </a:ln>
        </p:spPr>
      </p:pic>
      <p:sp>
        <p:nvSpPr>
          <p:cNvPr id="8" name="Rectangle 7"/>
          <p:cNvSpPr/>
          <p:nvPr/>
        </p:nvSpPr>
        <p:spPr>
          <a:xfrm>
            <a:off x="4499991" y="725091"/>
            <a:ext cx="4392489" cy="1138773"/>
          </a:xfrm>
          <a:prstGeom prst="rect">
            <a:avLst/>
          </a:prstGeom>
        </p:spPr>
        <p:txBody>
          <a:bodyPr wrap="square">
            <a:spAutoFit/>
          </a:bodyPr>
          <a:lstStyle/>
          <a:p>
            <a:endParaRPr lang="en-GB" i="1"/>
          </a:p>
          <a:p>
            <a:endParaRPr lang="en-GB" i="1"/>
          </a:p>
          <a:p>
            <a:endParaRPr lang="en-GB" sz="1600" i="1">
              <a:solidFill>
                <a:schemeClr val="bg1"/>
              </a:solidFill>
            </a:endParaRPr>
          </a:p>
          <a:p>
            <a:endParaRPr lang="en-GB" sz="1600" i="1">
              <a:solidFill>
                <a:schemeClr val="bg1"/>
              </a:solidFill>
            </a:endParaRPr>
          </a:p>
        </p:txBody>
      </p:sp>
      <p:sp>
        <p:nvSpPr>
          <p:cNvPr id="4" name="TextBox 3">
            <a:extLst>
              <a:ext uri="{FF2B5EF4-FFF2-40B4-BE49-F238E27FC236}">
                <a16:creationId xmlns:a16="http://schemas.microsoft.com/office/drawing/2014/main" id="{6C3A2A89-2EF9-42C6-892B-1394F3349406}"/>
              </a:ext>
            </a:extLst>
          </p:cNvPr>
          <p:cNvSpPr txBox="1"/>
          <p:nvPr/>
        </p:nvSpPr>
        <p:spPr>
          <a:xfrm>
            <a:off x="791579" y="4504392"/>
            <a:ext cx="5904656" cy="338554"/>
          </a:xfrm>
          <a:prstGeom prst="rect">
            <a:avLst/>
          </a:prstGeom>
          <a:noFill/>
        </p:spPr>
        <p:txBody>
          <a:bodyPr wrap="square" lIns="91440" tIns="45720" rIns="91440" bIns="45720" rtlCol="0" anchor="t">
            <a:spAutoFit/>
          </a:bodyPr>
          <a:lstStyle/>
          <a:p>
            <a:pPr algn="ctr"/>
            <a:r>
              <a:rPr lang="en-GB" sz="1600" dirty="0">
                <a:solidFill>
                  <a:srgbClr val="FFC000"/>
                </a:solidFill>
                <a:hlinkClick r:id="rId4">
                  <a:extLst>
                    <a:ext uri="{A12FA001-AC4F-418D-AE19-62706E023703}">
                      <ahyp:hlinkClr xmlns:ahyp="http://schemas.microsoft.com/office/drawing/2018/hyperlinkcolor" val="tx"/>
                    </a:ext>
                  </a:extLst>
                </a:hlinkClick>
              </a:rPr>
              <a:t>Read ‘Description of Mid-Year review process’ on VPP for full details</a:t>
            </a:r>
            <a:endParaRPr lang="en-GB" sz="1600" dirty="0">
              <a:solidFill>
                <a:srgbClr val="FFC000"/>
              </a:solidFill>
              <a:cs typeface="Calibri"/>
            </a:endParaRPr>
          </a:p>
        </p:txBody>
      </p:sp>
      <p:sp>
        <p:nvSpPr>
          <p:cNvPr id="10" name="TextBox 9">
            <a:extLst>
              <a:ext uri="{FF2B5EF4-FFF2-40B4-BE49-F238E27FC236}">
                <a16:creationId xmlns:a16="http://schemas.microsoft.com/office/drawing/2014/main" id="{4E122CD9-C5DE-4221-9E6B-88537544753A}"/>
              </a:ext>
            </a:extLst>
          </p:cNvPr>
          <p:cNvSpPr txBox="1"/>
          <p:nvPr/>
        </p:nvSpPr>
        <p:spPr>
          <a:xfrm>
            <a:off x="5410074" y="1127046"/>
            <a:ext cx="3456384" cy="3108543"/>
          </a:xfrm>
          <a:prstGeom prst="rect">
            <a:avLst/>
          </a:prstGeom>
          <a:noFill/>
        </p:spPr>
        <p:txBody>
          <a:bodyPr wrap="square" rtlCol="0" anchor="t">
            <a:spAutoFit/>
          </a:bodyPr>
          <a:lstStyle/>
          <a:p>
            <a:r>
              <a:rPr lang="en-GB" sz="1400" i="1">
                <a:solidFill>
                  <a:schemeClr val="bg1"/>
                </a:solidFill>
              </a:rPr>
              <a:t>Full-time students in Year 1 and part-time students in Year 2</a:t>
            </a:r>
            <a:r>
              <a:rPr lang="en-GB" sz="1400">
                <a:solidFill>
                  <a:schemeClr val="bg1"/>
                </a:solidFill>
              </a:rPr>
              <a:t> upload form and a 1500-2000 word research statement and a 5000-word sample of written work or practice-led equivalent piece of work. </a:t>
            </a:r>
            <a:r>
              <a:rPr lang="en-GB" sz="1400" i="1">
                <a:solidFill>
                  <a:schemeClr val="bg1"/>
                </a:solidFill>
              </a:rPr>
              <a:t>Part-time students in Year 1 </a:t>
            </a:r>
            <a:r>
              <a:rPr lang="en-GB" sz="1400">
                <a:solidFill>
                  <a:schemeClr val="bg1"/>
                </a:solidFill>
              </a:rPr>
              <a:t>upload a 1500-2000 word research statement</a:t>
            </a:r>
          </a:p>
          <a:p>
            <a:endParaRPr lang="en-GB" sz="1400">
              <a:solidFill>
                <a:schemeClr val="bg1"/>
              </a:solidFill>
            </a:endParaRPr>
          </a:p>
          <a:p>
            <a:r>
              <a:rPr lang="en-GB" sz="1400" i="1">
                <a:solidFill>
                  <a:schemeClr val="bg1"/>
                </a:solidFill>
              </a:rPr>
              <a:t>Students in Years 2 and 3 </a:t>
            </a:r>
            <a:r>
              <a:rPr lang="en-GB" sz="1400">
                <a:solidFill>
                  <a:schemeClr val="bg1"/>
                </a:solidFill>
              </a:rPr>
              <a:t>upload an updated 1500-2000 word research statement (they can be asked to provide a further 5000 word sample or practice-led equivalent at the discretion of their supervisors)</a:t>
            </a:r>
            <a:endParaRPr lang="en-GB" sz="1400">
              <a:solidFill>
                <a:schemeClr val="bg1"/>
              </a:solidFill>
              <a:cs typeface="Calibri"/>
            </a:endParaRPr>
          </a:p>
          <a:p>
            <a:endParaRPr lang="en-GB" sz="1400">
              <a:solidFill>
                <a:schemeClr val="bg1"/>
              </a:solidFill>
            </a:endParaRPr>
          </a:p>
        </p:txBody>
      </p:sp>
      <p:pic>
        <p:nvPicPr>
          <p:cNvPr id="7" name="Picture 2" descr="A close up of a logo&#10;&#10;Description automatically generated">
            <a:extLst>
              <a:ext uri="{FF2B5EF4-FFF2-40B4-BE49-F238E27FC236}">
                <a16:creationId xmlns:a16="http://schemas.microsoft.com/office/drawing/2014/main" id="{D178AB47-4D7B-45DD-9063-A7655229FDCD}"/>
              </a:ext>
            </a:extLst>
          </p:cNvPr>
          <p:cNvPicPr>
            <a:picLocks noChangeAspect="1"/>
          </p:cNvPicPr>
          <p:nvPr/>
        </p:nvPicPr>
        <p:blipFill>
          <a:blip r:embed="rId5"/>
          <a:stretch>
            <a:fillRect/>
          </a:stretch>
        </p:blipFill>
        <p:spPr>
          <a:xfrm>
            <a:off x="6081790" y="22468"/>
            <a:ext cx="2935183" cy="759978"/>
          </a:xfrm>
          <a:prstGeom prst="rect">
            <a:avLst/>
          </a:prstGeom>
        </p:spPr>
      </p:pic>
      <p:graphicFrame>
        <p:nvGraphicFramePr>
          <p:cNvPr id="12" name="Table 11">
            <a:extLst>
              <a:ext uri="{FF2B5EF4-FFF2-40B4-BE49-F238E27FC236}">
                <a16:creationId xmlns:a16="http://schemas.microsoft.com/office/drawing/2014/main" id="{333F7E85-FE45-46FD-8FF2-2189F8E7EE1E}"/>
              </a:ext>
            </a:extLst>
          </p:cNvPr>
          <p:cNvGraphicFramePr>
            <a:graphicFrameLocks noGrp="1"/>
          </p:cNvGraphicFramePr>
          <p:nvPr>
            <p:extLst>
              <p:ext uri="{D42A27DB-BD31-4B8C-83A1-F6EECF244321}">
                <p14:modId xmlns:p14="http://schemas.microsoft.com/office/powerpoint/2010/main" val="1925214169"/>
              </p:ext>
            </p:extLst>
          </p:nvPr>
        </p:nvGraphicFramePr>
        <p:xfrm>
          <a:off x="80682" y="1001805"/>
          <a:ext cx="5216521" cy="3260909"/>
        </p:xfrm>
        <a:graphic>
          <a:graphicData uri="http://schemas.openxmlformats.org/drawingml/2006/table">
            <a:tbl>
              <a:tblPr firstRow="1" firstCol="1" bandRow="1">
                <a:tableStyleId>{5C22544A-7EE6-4342-B048-85BDC9FD1C3A}</a:tableStyleId>
              </a:tblPr>
              <a:tblGrid>
                <a:gridCol w="1062409">
                  <a:extLst>
                    <a:ext uri="{9D8B030D-6E8A-4147-A177-3AD203B41FA5}">
                      <a16:colId xmlns:a16="http://schemas.microsoft.com/office/drawing/2014/main" val="3330316738"/>
                    </a:ext>
                  </a:extLst>
                </a:gridCol>
                <a:gridCol w="4154112">
                  <a:extLst>
                    <a:ext uri="{9D8B030D-6E8A-4147-A177-3AD203B41FA5}">
                      <a16:colId xmlns:a16="http://schemas.microsoft.com/office/drawing/2014/main" val="3599260620"/>
                    </a:ext>
                  </a:extLst>
                </a:gridCol>
              </a:tblGrid>
              <a:tr h="510581">
                <a:tc>
                  <a:txBody>
                    <a:bodyPr/>
                    <a:lstStyle/>
                    <a:p>
                      <a:pPr algn="l">
                        <a:spcAft>
                          <a:spcPts val="0"/>
                        </a:spcAft>
                      </a:pPr>
                      <a:r>
                        <a:rPr lang="en-GB" sz="1050">
                          <a:effectLst/>
                        </a:rPr>
                        <a:t>Date</a:t>
                      </a:r>
                      <a:endParaRPr lang="en-GB">
                        <a:effectLst/>
                      </a:endParaRPr>
                    </a:p>
                  </a:txBody>
                  <a:tcPr marL="95250" marR="95250" marT="66675" marB="66675"/>
                </a:tc>
                <a:tc>
                  <a:txBody>
                    <a:bodyPr/>
                    <a:lstStyle/>
                    <a:p>
                      <a:pPr algn="l">
                        <a:spcAft>
                          <a:spcPts val="0"/>
                        </a:spcAft>
                      </a:pPr>
                      <a:r>
                        <a:rPr lang="en-GB" sz="1050">
                          <a:effectLst/>
                        </a:rPr>
                        <a:t>Mid-year Review and End-of-year Report Actions </a:t>
                      </a:r>
                      <a:endParaRPr lang="en-GB">
                        <a:effectLst/>
                      </a:endParaRPr>
                    </a:p>
                  </a:txBody>
                  <a:tcPr marL="95250" marR="95250" marT="66675" marB="66675"/>
                </a:tc>
                <a:extLst>
                  <a:ext uri="{0D108BD9-81ED-4DB2-BD59-A6C34878D82A}">
                    <a16:rowId xmlns:a16="http://schemas.microsoft.com/office/drawing/2014/main" val="472083437"/>
                  </a:ext>
                </a:extLst>
              </a:tr>
              <a:tr h="299540">
                <a:tc>
                  <a:txBody>
                    <a:bodyPr/>
                    <a:lstStyle/>
                    <a:p>
                      <a:pPr algn="l">
                        <a:spcAft>
                          <a:spcPts val="0"/>
                        </a:spcAft>
                      </a:pPr>
                      <a:r>
                        <a:rPr lang="en-GB" sz="1050">
                          <a:effectLst/>
                        </a:rPr>
                        <a:t>1 Feb</a:t>
                      </a:r>
                      <a:endParaRPr lang="en-GB">
                        <a:effectLst/>
                      </a:endParaRPr>
                    </a:p>
                  </a:txBody>
                  <a:tcPr marL="95250" marR="95250" marT="66675" marB="66675"/>
                </a:tc>
                <a:tc>
                  <a:txBody>
                    <a:bodyPr/>
                    <a:lstStyle/>
                    <a:p>
                      <a:pPr algn="l">
                        <a:spcAft>
                          <a:spcPts val="0"/>
                        </a:spcAft>
                      </a:pPr>
                      <a:r>
                        <a:rPr lang="en-GB" sz="1050">
                          <a:effectLst/>
                        </a:rPr>
                        <a:t>Student Mid-year review form due (completed online on VPP)</a:t>
                      </a:r>
                      <a:endParaRPr lang="en-GB">
                        <a:effectLst/>
                      </a:endParaRPr>
                    </a:p>
                  </a:txBody>
                  <a:tcPr marL="95250" marR="95250" marT="66675" marB="66675"/>
                </a:tc>
                <a:extLst>
                  <a:ext uri="{0D108BD9-81ED-4DB2-BD59-A6C34878D82A}">
                    <a16:rowId xmlns:a16="http://schemas.microsoft.com/office/drawing/2014/main" val="4245722084"/>
                  </a:ext>
                </a:extLst>
              </a:tr>
              <a:tr h="299540">
                <a:tc>
                  <a:txBody>
                    <a:bodyPr/>
                    <a:lstStyle/>
                    <a:p>
                      <a:pPr algn="l">
                        <a:spcAft>
                          <a:spcPts val="0"/>
                        </a:spcAft>
                      </a:pPr>
                      <a:r>
                        <a:rPr lang="en-GB" sz="1050">
                          <a:effectLst/>
                        </a:rPr>
                        <a:t>22 Feb</a:t>
                      </a:r>
                      <a:endParaRPr lang="en-GB">
                        <a:effectLst/>
                      </a:endParaRPr>
                    </a:p>
                  </a:txBody>
                  <a:tcPr marL="95250" marR="95250" marT="66675" marB="66675"/>
                </a:tc>
                <a:tc>
                  <a:txBody>
                    <a:bodyPr/>
                    <a:lstStyle/>
                    <a:p>
                      <a:pPr algn="l">
                        <a:spcAft>
                          <a:spcPts val="0"/>
                        </a:spcAft>
                      </a:pPr>
                      <a:r>
                        <a:rPr lang="en-GB" sz="1050">
                          <a:effectLst/>
                        </a:rPr>
                        <a:t>Supervisor Mid-year review form due (completed online on VPP)</a:t>
                      </a:r>
                      <a:endParaRPr lang="en-GB">
                        <a:effectLst/>
                      </a:endParaRPr>
                    </a:p>
                  </a:txBody>
                  <a:tcPr marL="95250" marR="95250" marT="66675" marB="66675"/>
                </a:tc>
                <a:extLst>
                  <a:ext uri="{0D108BD9-81ED-4DB2-BD59-A6C34878D82A}">
                    <a16:rowId xmlns:a16="http://schemas.microsoft.com/office/drawing/2014/main" val="2458279338"/>
                  </a:ext>
                </a:extLst>
              </a:tr>
              <a:tr h="462927">
                <a:tc>
                  <a:txBody>
                    <a:bodyPr/>
                    <a:lstStyle/>
                    <a:p>
                      <a:pPr algn="l">
                        <a:spcAft>
                          <a:spcPts val="0"/>
                        </a:spcAft>
                      </a:pPr>
                      <a:r>
                        <a:rPr lang="en-GB" sz="1050">
                          <a:effectLst/>
                        </a:rPr>
                        <a:t>22 March </a:t>
                      </a:r>
                      <a:endParaRPr lang="en-GB">
                        <a:effectLst/>
                      </a:endParaRPr>
                    </a:p>
                  </a:txBody>
                  <a:tcPr marL="95250" marR="95250" marT="66675" marB="66675"/>
                </a:tc>
                <a:tc>
                  <a:txBody>
                    <a:bodyPr/>
                    <a:lstStyle/>
                    <a:p>
                      <a:pPr algn="l">
                        <a:spcAft>
                          <a:spcPts val="0"/>
                        </a:spcAft>
                      </a:pPr>
                      <a:r>
                        <a:rPr lang="en-GB" sz="1050">
                          <a:effectLst/>
                        </a:rPr>
                        <a:t>Assessor Mid-year review form due (completed off-line and uploaded  by university M4C administrators)</a:t>
                      </a:r>
                      <a:endParaRPr lang="en-GB">
                        <a:effectLst/>
                      </a:endParaRPr>
                    </a:p>
                  </a:txBody>
                  <a:tcPr marL="95250" marR="95250" marT="66675" marB="66675"/>
                </a:tc>
                <a:extLst>
                  <a:ext uri="{0D108BD9-81ED-4DB2-BD59-A6C34878D82A}">
                    <a16:rowId xmlns:a16="http://schemas.microsoft.com/office/drawing/2014/main" val="2037353157"/>
                  </a:ext>
                </a:extLst>
              </a:tr>
              <a:tr h="462927">
                <a:tc>
                  <a:txBody>
                    <a:bodyPr/>
                    <a:lstStyle/>
                    <a:p>
                      <a:pPr algn="l">
                        <a:spcAft>
                          <a:spcPts val="0"/>
                        </a:spcAft>
                      </a:pPr>
                      <a:r>
                        <a:rPr lang="en-GB" sz="1050">
                          <a:effectLst/>
                        </a:rPr>
                        <a:t>1 – 21 June </a:t>
                      </a:r>
                      <a:endParaRPr lang="en-GB">
                        <a:effectLst/>
                      </a:endParaRPr>
                    </a:p>
                  </a:txBody>
                  <a:tcPr marL="95250" marR="95250" marT="66675" marB="66675"/>
                </a:tc>
                <a:tc>
                  <a:txBody>
                    <a:bodyPr/>
                    <a:lstStyle/>
                    <a:p>
                      <a:pPr algn="l">
                        <a:spcAft>
                          <a:spcPts val="0"/>
                        </a:spcAft>
                      </a:pPr>
                      <a:r>
                        <a:rPr lang="en-GB" sz="1050">
                          <a:effectLst/>
                        </a:rPr>
                        <a:t>If a re-review is required student, supervisor and assessor repeat online review process in this period </a:t>
                      </a:r>
                      <a:endParaRPr lang="en-GB">
                        <a:effectLst/>
                      </a:endParaRPr>
                    </a:p>
                  </a:txBody>
                  <a:tcPr marL="95250" marR="95250" marT="66675" marB="66675"/>
                </a:tc>
                <a:extLst>
                  <a:ext uri="{0D108BD9-81ED-4DB2-BD59-A6C34878D82A}">
                    <a16:rowId xmlns:a16="http://schemas.microsoft.com/office/drawing/2014/main" val="3741781953"/>
                  </a:ext>
                </a:extLst>
              </a:tr>
              <a:tr h="299540">
                <a:tc>
                  <a:txBody>
                    <a:bodyPr/>
                    <a:lstStyle/>
                    <a:p>
                      <a:pPr algn="l">
                        <a:spcAft>
                          <a:spcPts val="0"/>
                        </a:spcAft>
                      </a:pPr>
                      <a:r>
                        <a:rPr lang="en-GB" sz="1050">
                          <a:effectLst/>
                        </a:rPr>
                        <a:t>1 June </a:t>
                      </a:r>
                      <a:endParaRPr lang="en-GB">
                        <a:effectLst/>
                      </a:endParaRPr>
                    </a:p>
                  </a:txBody>
                  <a:tcPr marL="95250" marR="95250" marT="66675" marB="66675"/>
                </a:tc>
                <a:tc>
                  <a:txBody>
                    <a:bodyPr/>
                    <a:lstStyle/>
                    <a:p>
                      <a:pPr algn="l">
                        <a:spcAft>
                          <a:spcPts val="0"/>
                        </a:spcAft>
                      </a:pPr>
                      <a:r>
                        <a:rPr lang="en-GB" sz="1050">
                          <a:effectLst/>
                        </a:rPr>
                        <a:t>Student End of Year Report due (competed online on the VPP)</a:t>
                      </a:r>
                      <a:endParaRPr lang="en-GB">
                        <a:effectLst/>
                      </a:endParaRPr>
                    </a:p>
                  </a:txBody>
                  <a:tcPr marL="95250" marR="95250" marT="66675" marB="66675"/>
                </a:tc>
                <a:extLst>
                  <a:ext uri="{0D108BD9-81ED-4DB2-BD59-A6C34878D82A}">
                    <a16:rowId xmlns:a16="http://schemas.microsoft.com/office/drawing/2014/main" val="1921767718"/>
                  </a:ext>
                </a:extLst>
              </a:tr>
              <a:tr h="462927">
                <a:tc>
                  <a:txBody>
                    <a:bodyPr/>
                    <a:lstStyle/>
                    <a:p>
                      <a:pPr algn="l">
                        <a:spcAft>
                          <a:spcPts val="0"/>
                        </a:spcAft>
                      </a:pPr>
                      <a:r>
                        <a:rPr lang="en-GB" sz="1050">
                          <a:effectLst/>
                        </a:rPr>
                        <a:t>8 June</a:t>
                      </a:r>
                      <a:endParaRPr lang="en-GB">
                        <a:effectLst/>
                      </a:endParaRPr>
                    </a:p>
                  </a:txBody>
                  <a:tcPr marL="95250" marR="95250" marT="66675" marB="66675"/>
                </a:tc>
                <a:tc>
                  <a:txBody>
                    <a:bodyPr/>
                    <a:lstStyle/>
                    <a:p>
                      <a:pPr algn="l">
                        <a:spcAft>
                          <a:spcPts val="0"/>
                        </a:spcAft>
                      </a:pPr>
                      <a:r>
                        <a:rPr lang="en-GB" sz="1050">
                          <a:effectLst/>
                        </a:rPr>
                        <a:t>Supervisor section 2 of End of Year Report due (completed online on the VPP)</a:t>
                      </a:r>
                      <a:endParaRPr lang="en-GB">
                        <a:effectLst/>
                      </a:endParaRPr>
                    </a:p>
                  </a:txBody>
                  <a:tcPr marL="95250" marR="95250" marT="66675" marB="66675"/>
                </a:tc>
                <a:extLst>
                  <a:ext uri="{0D108BD9-81ED-4DB2-BD59-A6C34878D82A}">
                    <a16:rowId xmlns:a16="http://schemas.microsoft.com/office/drawing/2014/main" val="1930643714"/>
                  </a:ext>
                </a:extLst>
              </a:tr>
              <a:tr h="462927">
                <a:tc>
                  <a:txBody>
                    <a:bodyPr/>
                    <a:lstStyle/>
                    <a:p>
                      <a:pPr algn="l">
                        <a:spcAft>
                          <a:spcPts val="0"/>
                        </a:spcAft>
                      </a:pPr>
                      <a:r>
                        <a:rPr lang="en-GB" sz="1050">
                          <a:effectLst/>
                        </a:rPr>
                        <a:t>28  June</a:t>
                      </a:r>
                      <a:endParaRPr lang="en-GB">
                        <a:effectLst/>
                      </a:endParaRPr>
                    </a:p>
                  </a:txBody>
                  <a:tcPr marL="95250" marR="95250" marT="66675" marB="66675"/>
                </a:tc>
                <a:tc>
                  <a:txBody>
                    <a:bodyPr/>
                    <a:lstStyle/>
                    <a:p>
                      <a:pPr algn="l">
                        <a:spcAft>
                          <a:spcPts val="0"/>
                        </a:spcAft>
                      </a:pPr>
                      <a:r>
                        <a:rPr lang="en-GB" sz="1050">
                          <a:effectLst/>
                        </a:rPr>
                        <a:t>Site Directors review and sign of End of Year Report (online on the VPP) </a:t>
                      </a:r>
                      <a:endParaRPr lang="en-GB">
                        <a:effectLst/>
                      </a:endParaRPr>
                    </a:p>
                  </a:txBody>
                  <a:tcPr marL="95250" marR="95250" marT="66675" marB="66675"/>
                </a:tc>
                <a:extLst>
                  <a:ext uri="{0D108BD9-81ED-4DB2-BD59-A6C34878D82A}">
                    <a16:rowId xmlns:a16="http://schemas.microsoft.com/office/drawing/2014/main" val="4200561258"/>
                  </a:ext>
                </a:extLst>
              </a:tr>
            </a:tbl>
          </a:graphicData>
        </a:graphic>
      </p:graphicFrame>
    </p:spTree>
    <p:extLst>
      <p:ext uri="{BB962C8B-B14F-4D97-AF65-F5344CB8AC3E}">
        <p14:creationId xmlns:p14="http://schemas.microsoft.com/office/powerpoint/2010/main" val="640489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882" y="1385508"/>
            <a:ext cx="8316440" cy="3634514"/>
          </a:xfrm>
        </p:spPr>
        <p:txBody>
          <a:bodyPr vert="horz" lIns="91440" tIns="45720" rIns="91440" bIns="45720" rtlCol="0" anchor="t">
            <a:noAutofit/>
          </a:bodyPr>
          <a:lstStyle/>
          <a:p>
            <a:pPr marL="0" indent="0">
              <a:buNone/>
            </a:pPr>
            <a:r>
              <a:rPr lang="en-US" sz="1400" b="1" dirty="0">
                <a:solidFill>
                  <a:schemeClr val="bg1"/>
                </a:solidFill>
              </a:rPr>
              <a:t>Possible outcomes of the mid-year review process are:</a:t>
            </a:r>
            <a:endParaRPr lang="en-US" dirty="0"/>
          </a:p>
          <a:p>
            <a:pPr marL="0" indent="0">
              <a:buNone/>
            </a:pPr>
            <a:endParaRPr lang="en-GB" sz="1200" dirty="0">
              <a:solidFill>
                <a:schemeClr val="bg1"/>
              </a:solidFill>
            </a:endParaRPr>
          </a:p>
          <a:p>
            <a:pPr marL="642620" lvl="1" indent="-342900">
              <a:buFont typeface="+mj-lt"/>
              <a:buAutoNum type="arabicPeriod"/>
            </a:pPr>
            <a:r>
              <a:rPr lang="en-US" sz="1400" dirty="0">
                <a:solidFill>
                  <a:schemeClr val="bg1"/>
                </a:solidFill>
              </a:rPr>
              <a:t>that the student's progress is satisfactory, and s/he may proceed to the next year of her/his studies </a:t>
            </a:r>
          </a:p>
          <a:p>
            <a:pPr marL="642938" lvl="1" indent="-342900">
              <a:buFont typeface="+mj-lt"/>
              <a:buAutoNum type="arabicPeriod"/>
            </a:pPr>
            <a:r>
              <a:rPr lang="en-US" sz="1800" dirty="0">
                <a:solidFill>
                  <a:schemeClr val="bg1"/>
                </a:solidFill>
              </a:rPr>
              <a:t>or</a:t>
            </a:r>
            <a:endParaRPr lang="en-US" sz="1800" dirty="0">
              <a:solidFill>
                <a:schemeClr val="bg1"/>
              </a:solidFill>
              <a:cs typeface="Calibri"/>
            </a:endParaRPr>
          </a:p>
          <a:p>
            <a:pPr marL="299720" lvl="1" indent="0">
              <a:buNone/>
            </a:pPr>
            <a:r>
              <a:rPr lang="en-US" sz="1400" dirty="0">
                <a:solidFill>
                  <a:schemeClr val="bg1"/>
                </a:solidFill>
              </a:rPr>
              <a:t>2.	that the student's progress is not satisfactory and, as a result, supportive or corrective action points 	will be agreed by the assessors which will result in a further review of the student's progress in 	</a:t>
            </a:r>
            <a:r>
              <a:rPr lang="en-US" sz="1400" b="1" dirty="0">
                <a:solidFill>
                  <a:schemeClr val="bg1"/>
                </a:solidFill>
              </a:rPr>
              <a:t>June</a:t>
            </a:r>
            <a:r>
              <a:rPr lang="en-US" sz="1400" dirty="0">
                <a:solidFill>
                  <a:schemeClr val="bg1"/>
                </a:solidFill>
              </a:rPr>
              <a:t>. If, after the second June review, progress is not deemed satisfactory by assessors on the 	Mid-	Year Monitoring Second Report and Recommendations form, a student’s M4C and AHRC funding 	can be terminated.</a:t>
            </a:r>
            <a:endParaRPr lang="en-US" sz="1400" dirty="0">
              <a:solidFill>
                <a:schemeClr val="bg1"/>
              </a:solidFill>
              <a:cs typeface="Calibri"/>
            </a:endParaRPr>
          </a:p>
          <a:p>
            <a:pPr marL="0" indent="0">
              <a:buNone/>
            </a:pPr>
            <a:endParaRPr lang="en-GB" sz="800" dirty="0">
              <a:solidFill>
                <a:schemeClr val="bg1"/>
              </a:solidFill>
            </a:endParaRPr>
          </a:p>
          <a:p>
            <a:pPr marL="0" indent="0">
              <a:buNone/>
            </a:pPr>
            <a:r>
              <a:rPr lang="en-GB" sz="1400" dirty="0">
                <a:solidFill>
                  <a:schemeClr val="bg1"/>
                </a:solidFill>
              </a:rPr>
              <a:t>As part of the mid-year review </a:t>
            </a:r>
            <a:r>
              <a:rPr lang="en-GB" sz="1400" b="1" dirty="0">
                <a:solidFill>
                  <a:schemeClr val="bg1"/>
                </a:solidFill>
              </a:rPr>
              <a:t>in year one only </a:t>
            </a:r>
            <a:r>
              <a:rPr lang="en-GB" sz="1400" dirty="0">
                <a:solidFill>
                  <a:schemeClr val="bg1"/>
                </a:solidFill>
              </a:rPr>
              <a:t>(or PT equivalent), the student and supervisors can make a case for extending the duration of funding if there are specific grounds or specialist needs that have emerged since the point of application.</a:t>
            </a:r>
            <a:endParaRPr lang="en-GB" sz="1400" dirty="0">
              <a:solidFill>
                <a:schemeClr val="bg1"/>
              </a:solidFill>
              <a:cs typeface="Calibri"/>
            </a:endParaRPr>
          </a:p>
          <a:p>
            <a:pPr marL="0" indent="0">
              <a:buNone/>
            </a:pPr>
            <a:endParaRPr lang="en-GB" sz="800" dirty="0">
              <a:solidFill>
                <a:schemeClr val="bg1"/>
              </a:solidFill>
            </a:endParaRPr>
          </a:p>
          <a:p>
            <a:pPr marL="0" indent="0">
              <a:buNone/>
            </a:pPr>
            <a:r>
              <a:rPr lang="en-GB" sz="1400" dirty="0">
                <a:solidFill>
                  <a:srgbClr val="FFFF00"/>
                </a:solidFill>
              </a:rPr>
              <a:t>End of year report: this report is to help M4C capture key information about student progress to inform its mandatory annual reporting to the AHRC. Student and supervisors submit report in </a:t>
            </a:r>
            <a:r>
              <a:rPr lang="en-GB" sz="1400" b="1" dirty="0">
                <a:solidFill>
                  <a:srgbClr val="FFFF00"/>
                </a:solidFill>
              </a:rPr>
              <a:t>June each year.</a:t>
            </a:r>
            <a:endParaRPr lang="en-GB" sz="1400" b="1" dirty="0">
              <a:solidFill>
                <a:srgbClr val="FFFF00"/>
              </a:solidFill>
              <a:cs typeface="Calibri"/>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dirty="0">
                <a:solidFill>
                  <a:schemeClr val="bg1"/>
                </a:solidFill>
                <a:latin typeface="Verdana"/>
                <a:ea typeface="Verdana"/>
                <a:cs typeface="Verdana"/>
              </a:rPr>
              <a:t>          </a:t>
            </a:r>
            <a:endParaRPr lang="en-GB" sz="1200" dirty="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7984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71" y="26212"/>
            <a:ext cx="3100446" cy="756000"/>
          </a:xfrm>
          <a:prstGeom prst="rect">
            <a:avLst/>
          </a:prstGeom>
          <a:solidFill>
            <a:srgbClr val="FF9C9B">
              <a:alpha val="2000"/>
            </a:srgbClr>
          </a:solidFill>
          <a:ln>
            <a:noFill/>
          </a:ln>
        </p:spPr>
      </p:pic>
      <p:sp>
        <p:nvSpPr>
          <p:cNvPr id="10" name="TextBox 9">
            <a:extLst>
              <a:ext uri="{FF2B5EF4-FFF2-40B4-BE49-F238E27FC236}">
                <a16:creationId xmlns:a16="http://schemas.microsoft.com/office/drawing/2014/main" id="{0B8827A4-3C3A-48F2-9FE5-68E19C791C92}"/>
              </a:ext>
            </a:extLst>
          </p:cNvPr>
          <p:cNvSpPr txBox="1"/>
          <p:nvPr/>
        </p:nvSpPr>
        <p:spPr>
          <a:xfrm>
            <a:off x="389965" y="882557"/>
            <a:ext cx="8194575" cy="400110"/>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Mid-year review and end of year report?</a:t>
            </a:r>
          </a:p>
        </p:txBody>
      </p:sp>
      <p:pic>
        <p:nvPicPr>
          <p:cNvPr id="4" name="Picture 2" descr="A close up of a logo&#10;&#10;Description automatically generated">
            <a:extLst>
              <a:ext uri="{FF2B5EF4-FFF2-40B4-BE49-F238E27FC236}">
                <a16:creationId xmlns:a16="http://schemas.microsoft.com/office/drawing/2014/main" id="{9651ED2E-DF12-4278-BEB9-6458F8709A87}"/>
              </a:ext>
            </a:extLst>
          </p:cNvPr>
          <p:cNvPicPr>
            <a:picLocks noChangeAspect="1"/>
          </p:cNvPicPr>
          <p:nvPr/>
        </p:nvPicPr>
        <p:blipFill>
          <a:blip r:embed="rId4"/>
          <a:stretch>
            <a:fillRect/>
          </a:stretch>
        </p:blipFill>
        <p:spPr>
          <a:xfrm>
            <a:off x="6433571" y="24045"/>
            <a:ext cx="2621585" cy="678051"/>
          </a:xfrm>
          <a:prstGeom prst="rect">
            <a:avLst/>
          </a:prstGeom>
        </p:spPr>
      </p:pic>
    </p:spTree>
    <p:extLst>
      <p:ext uri="{BB962C8B-B14F-4D97-AF65-F5344CB8AC3E}">
        <p14:creationId xmlns:p14="http://schemas.microsoft.com/office/powerpoint/2010/main" val="1902820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152000"/>
            <a:ext cx="4117177" cy="3960000"/>
          </a:xfrm>
        </p:spPr>
        <p:txBody>
          <a:bodyPr>
            <a:noAutofit/>
          </a:bodyPr>
          <a:lstStyle/>
          <a:p>
            <a:pPr marL="184150" lvl="1" indent="0">
              <a:buNone/>
              <a:tabLst>
                <a:tab pos="2170113" algn="l"/>
              </a:tabLst>
            </a:pPr>
            <a:endParaRPr lang="en-US" sz="1200" b="1">
              <a:solidFill>
                <a:schemeClr val="bg1"/>
              </a:solidFill>
              <a:latin typeface="Verdana"/>
              <a:cs typeface="Verdana"/>
            </a:endParaRPr>
          </a:p>
          <a:p>
            <a:pPr marL="0" indent="0">
              <a:lnSpc>
                <a:spcPct val="160000"/>
              </a:lnSpc>
              <a:buNone/>
            </a:pP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3910282" y="1152000"/>
            <a:ext cx="5198222" cy="3960000"/>
          </a:xfrm>
          <a:prstGeom prst="rect">
            <a:avLst/>
          </a:prstGeom>
          <a:ln>
            <a:noFill/>
          </a:ln>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200">
              <a:solidFill>
                <a:schemeClr val="bg1"/>
              </a:solidFill>
              <a:latin typeface="Verdana"/>
              <a:cs typeface="Verdana"/>
            </a:endParaRPr>
          </a:p>
          <a:p>
            <a:pPr marL="0" indent="0">
              <a:buNone/>
            </a:pPr>
            <a:endParaRPr lang="en-GB" sz="1200">
              <a:solidFill>
                <a:schemeClr val="bg1"/>
              </a:solidFill>
              <a:latin typeface="Verdana"/>
              <a:cs typeface="Verdana"/>
            </a:endParaRPr>
          </a:p>
          <a:p>
            <a:pPr marL="300038" lvl="1" indent="0">
              <a:buNone/>
            </a:pPr>
            <a:endParaRPr lang="en-GB" sz="1200">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pic>
        <p:nvPicPr>
          <p:cNvPr id="7" name="Picture 4" descr="Supervisor and student mee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0977" y="1888132"/>
            <a:ext cx="5756430" cy="22578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E401D3C-68A2-4091-9A57-E0DE410EAEFC}"/>
              </a:ext>
            </a:extLst>
          </p:cNvPr>
          <p:cNvSpPr txBox="1"/>
          <p:nvPr/>
        </p:nvSpPr>
        <p:spPr>
          <a:xfrm>
            <a:off x="1331640" y="1259402"/>
            <a:ext cx="5828438" cy="584775"/>
          </a:xfrm>
          <a:prstGeom prst="rect">
            <a:avLst/>
          </a:prstGeom>
          <a:noFill/>
        </p:spPr>
        <p:txBody>
          <a:bodyPr wrap="square" rtlCol="0">
            <a:spAutoFit/>
          </a:bodyPr>
          <a:lstStyle/>
          <a:p>
            <a:pPr algn="ctr"/>
            <a:r>
              <a:rPr lang="en-GB" sz="3200">
                <a:solidFill>
                  <a:schemeClr val="bg1"/>
                </a:solidFill>
              </a:rPr>
              <a:t>Questions?</a:t>
            </a:r>
          </a:p>
        </p:txBody>
      </p:sp>
      <p:sp>
        <p:nvSpPr>
          <p:cNvPr id="8" name="TextBox 7">
            <a:extLst>
              <a:ext uri="{FF2B5EF4-FFF2-40B4-BE49-F238E27FC236}">
                <a16:creationId xmlns:a16="http://schemas.microsoft.com/office/drawing/2014/main" id="{F87753AE-0594-4A91-A99A-90030874CF9E}"/>
              </a:ext>
            </a:extLst>
          </p:cNvPr>
          <p:cNvSpPr txBox="1"/>
          <p:nvPr/>
        </p:nvSpPr>
        <p:spPr>
          <a:xfrm>
            <a:off x="281010" y="4251184"/>
            <a:ext cx="7387334" cy="923330"/>
          </a:xfrm>
          <a:prstGeom prst="rect">
            <a:avLst/>
          </a:prstGeom>
          <a:noFill/>
        </p:spPr>
        <p:txBody>
          <a:bodyPr wrap="square" rtlCol="0">
            <a:spAutoFit/>
          </a:bodyPr>
          <a:lstStyle/>
          <a:p>
            <a:pPr algn="ctr"/>
            <a:r>
              <a:rPr lang="en-GB" sz="3600">
                <a:solidFill>
                  <a:schemeClr val="bg1"/>
                </a:solidFill>
              </a:rPr>
              <a:t>         Thanks for your time </a:t>
            </a:r>
          </a:p>
          <a:p>
            <a:pPr algn="ctr"/>
            <a:endParaRPr lang="en-GB"/>
          </a:p>
        </p:txBody>
      </p:sp>
      <p:pic>
        <p:nvPicPr>
          <p:cNvPr id="11" name="Picture 2" descr="A close up of a logo&#10;&#10;Description automatically generated">
            <a:extLst>
              <a:ext uri="{FF2B5EF4-FFF2-40B4-BE49-F238E27FC236}">
                <a16:creationId xmlns:a16="http://schemas.microsoft.com/office/drawing/2014/main" id="{2AA06975-C3FD-4EC9-9C70-AAE4567F5D44}"/>
              </a:ext>
            </a:extLst>
          </p:cNvPr>
          <p:cNvPicPr>
            <a:picLocks noChangeAspect="1"/>
          </p:cNvPicPr>
          <p:nvPr/>
        </p:nvPicPr>
        <p:blipFill>
          <a:blip r:embed="rId5"/>
          <a:stretch>
            <a:fillRect/>
          </a:stretch>
        </p:blipFill>
        <p:spPr>
          <a:xfrm>
            <a:off x="5774666" y="198857"/>
            <a:ext cx="2910696" cy="745286"/>
          </a:xfrm>
          <a:prstGeom prst="rect">
            <a:avLst/>
          </a:prstGeom>
        </p:spPr>
      </p:pic>
    </p:spTree>
    <p:extLst>
      <p:ext uri="{BB962C8B-B14F-4D97-AF65-F5344CB8AC3E}">
        <p14:creationId xmlns:p14="http://schemas.microsoft.com/office/powerpoint/2010/main" val="31143912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52525"/>
            <a:ext cx="8604250" cy="3959225"/>
          </a:xfrm>
        </p:spPr>
        <p:txBody>
          <a:bodyPr>
            <a:noAutofit/>
          </a:bodyPr>
          <a:lstStyle/>
          <a:p>
            <a:pPr marL="0" indent="0">
              <a:buNone/>
            </a:pPr>
            <a:endParaRPr lang="en-US" sz="1200" b="1" dirty="0">
              <a:solidFill>
                <a:schemeClr val="bg1"/>
              </a:solidFill>
              <a:latin typeface="Verdana"/>
              <a:cs typeface="Verdana"/>
            </a:endParaRPr>
          </a:p>
          <a:p>
            <a:pPr marL="0" indent="0" algn="ctr">
              <a:buNone/>
            </a:pPr>
            <a:r>
              <a:rPr lang="en-US" sz="1800" dirty="0">
                <a:solidFill>
                  <a:schemeClr val="bg1"/>
                </a:solidFill>
                <a:latin typeface="Verdana"/>
                <a:cs typeface="Verdana"/>
              </a:rPr>
              <a:t>Collaborative Doctoral Award workshop for academic and non-university partner supervisors</a:t>
            </a:r>
          </a:p>
          <a:p>
            <a:pPr marL="0" indent="0">
              <a:buNone/>
            </a:pPr>
            <a:endParaRPr lang="en-US" sz="1200" dirty="0">
              <a:solidFill>
                <a:schemeClr val="bg1"/>
              </a:solidFill>
              <a:latin typeface="Verdana"/>
              <a:cs typeface="Verdana"/>
            </a:endParaRPr>
          </a:p>
          <a:p>
            <a:pPr marL="0" indent="0">
              <a:lnSpc>
                <a:spcPct val="160000"/>
              </a:lnSpc>
              <a:buNone/>
            </a:pPr>
            <a:endParaRPr lang="en-GB" sz="1200" dirty="0">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65" y="73276"/>
            <a:ext cx="2939082" cy="715659"/>
          </a:xfrm>
          <a:prstGeom prst="rect">
            <a:avLst/>
          </a:prstGeom>
          <a:solidFill>
            <a:srgbClr val="FF9C9B">
              <a:alpha val="2000"/>
            </a:srgbClr>
          </a:solidFill>
          <a:ln>
            <a:noFill/>
          </a:ln>
        </p:spPr>
      </p:pic>
      <p:sp>
        <p:nvSpPr>
          <p:cNvPr id="15" name="Rounded Rectangle 14">
            <a:extLst>
              <a:ext uri="{FF2B5EF4-FFF2-40B4-BE49-F238E27FC236}">
                <a16:creationId xmlns:a16="http://schemas.microsoft.com/office/drawing/2014/main" id="{01D68735-CE9B-CA47-8440-E9F465896FB2}"/>
              </a:ext>
            </a:extLst>
          </p:cNvPr>
          <p:cNvSpPr/>
          <p:nvPr/>
        </p:nvSpPr>
        <p:spPr>
          <a:xfrm>
            <a:off x="313010" y="3304795"/>
            <a:ext cx="195003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b="1" dirty="0" err="1">
                <a:solidFill>
                  <a:schemeClr val="tx1"/>
                </a:solidFill>
                <a:latin typeface="Verdana" panose="020B0604030504040204" pitchFamily="34" charset="0"/>
                <a:ea typeface="Verdana" panose="020B0604030504040204" pitchFamily="34" charset="0"/>
                <a:cs typeface="Verdana" panose="020B0604030504040204" pitchFamily="34" charset="0"/>
              </a:rPr>
              <a:t>ReConnect</a:t>
            </a:r>
            <a:endPar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ounded Rectangle 15">
            <a:extLst>
              <a:ext uri="{FF2B5EF4-FFF2-40B4-BE49-F238E27FC236}">
                <a16:creationId xmlns:a16="http://schemas.microsoft.com/office/drawing/2014/main" id="{30BD45F6-8BBF-9E46-9745-6FE29195F387}"/>
              </a:ext>
            </a:extLst>
          </p:cNvPr>
          <p:cNvSpPr/>
          <p:nvPr/>
        </p:nvSpPr>
        <p:spPr>
          <a:xfrm>
            <a:off x="304155" y="2739866"/>
            <a:ext cx="1967747" cy="442779"/>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b="1" dirty="0">
                <a:solidFill>
                  <a:schemeClr val="tx1"/>
                </a:solidFill>
                <a:latin typeface="Verdana" panose="020B0604030504040204" pitchFamily="34" charset="0"/>
                <a:ea typeface="Verdana" panose="020B0604030504040204" pitchFamily="34" charset="0"/>
                <a:cs typeface="Verdana" panose="020B0604030504040204" pitchFamily="34" charset="0"/>
              </a:rPr>
              <a:t>Paul Mellon Centre for Studies in British Art</a:t>
            </a:r>
          </a:p>
        </p:txBody>
      </p:sp>
      <p:sp>
        <p:nvSpPr>
          <p:cNvPr id="17" name="Rounded Rectangle 16">
            <a:extLst>
              <a:ext uri="{FF2B5EF4-FFF2-40B4-BE49-F238E27FC236}">
                <a16:creationId xmlns:a16="http://schemas.microsoft.com/office/drawing/2014/main" id="{9CACE05D-AA93-7645-86A0-977DF82236E1}"/>
              </a:ext>
            </a:extLst>
          </p:cNvPr>
          <p:cNvSpPr/>
          <p:nvPr/>
        </p:nvSpPr>
        <p:spPr>
          <a:xfrm>
            <a:off x="6814671" y="3024365"/>
            <a:ext cx="1979841" cy="280430"/>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err="1">
                <a:solidFill>
                  <a:schemeClr val="tx1"/>
                </a:solidFill>
                <a:latin typeface="Verdana" panose="020B0604030504040204" pitchFamily="34" charset="0"/>
                <a:ea typeface="Verdana" panose="020B0604030504040204" pitchFamily="34" charset="0"/>
                <a:cs typeface="Verdana" panose="020B0604030504040204" pitchFamily="34" charset="0"/>
              </a:rPr>
              <a:t>Sampad</a:t>
            </a:r>
            <a:endPar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Rounded Rectangle 17">
            <a:extLst>
              <a:ext uri="{FF2B5EF4-FFF2-40B4-BE49-F238E27FC236}">
                <a16:creationId xmlns:a16="http://schemas.microsoft.com/office/drawing/2014/main" id="{556A74F7-5FF5-A84F-BB74-4071EC7A1088}"/>
              </a:ext>
            </a:extLst>
          </p:cNvPr>
          <p:cNvSpPr/>
          <p:nvPr/>
        </p:nvSpPr>
        <p:spPr>
          <a:xfrm>
            <a:off x="6789762" y="3405779"/>
            <a:ext cx="2065257" cy="494457"/>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Phoenix (Leicester Arts Centre)</a:t>
            </a:r>
          </a:p>
        </p:txBody>
      </p:sp>
      <p:sp>
        <p:nvSpPr>
          <p:cNvPr id="20" name="Rounded Rectangle 19">
            <a:extLst>
              <a:ext uri="{FF2B5EF4-FFF2-40B4-BE49-F238E27FC236}">
                <a16:creationId xmlns:a16="http://schemas.microsoft.com/office/drawing/2014/main" id="{AF1FF595-A949-534F-8330-025D04FE8C5C}"/>
              </a:ext>
            </a:extLst>
          </p:cNvPr>
          <p:cNvSpPr/>
          <p:nvPr/>
        </p:nvSpPr>
        <p:spPr>
          <a:xfrm>
            <a:off x="2498968" y="3276816"/>
            <a:ext cx="1919728" cy="366794"/>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b="1" dirty="0">
                <a:solidFill>
                  <a:schemeClr val="tx1"/>
                </a:solidFill>
                <a:latin typeface="Verdana" panose="020B0604030504040204" pitchFamily="34" charset="0"/>
                <a:ea typeface="Verdana" panose="020B0604030504040204" pitchFamily="34" charset="0"/>
                <a:cs typeface="Verdana" panose="020B0604030504040204" pitchFamily="34" charset="0"/>
              </a:rPr>
              <a:t>National Railway Museum</a:t>
            </a:r>
            <a:endPar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ounded Rectangle 20">
            <a:extLst>
              <a:ext uri="{FF2B5EF4-FFF2-40B4-BE49-F238E27FC236}">
                <a16:creationId xmlns:a16="http://schemas.microsoft.com/office/drawing/2014/main" id="{8E9E93BC-C95D-2749-8D01-573E50E28616}"/>
              </a:ext>
            </a:extLst>
          </p:cNvPr>
          <p:cNvSpPr/>
          <p:nvPr/>
        </p:nvSpPr>
        <p:spPr>
          <a:xfrm>
            <a:off x="4669465" y="3248837"/>
            <a:ext cx="179627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b="1" dirty="0" err="1">
                <a:solidFill>
                  <a:schemeClr val="tx1"/>
                </a:solidFill>
                <a:latin typeface="Verdana" panose="020B0604030504040204" pitchFamily="34" charset="0"/>
                <a:ea typeface="Verdana" panose="020B0604030504040204" pitchFamily="34" charset="0"/>
                <a:cs typeface="Verdana" panose="020B0604030504040204" pitchFamily="34" charset="0"/>
              </a:rPr>
              <a:t>Fircroft</a:t>
            </a:r>
            <a:r>
              <a:rPr lang="en-GB" sz="1000" b="1" dirty="0">
                <a:solidFill>
                  <a:schemeClr val="tx1"/>
                </a:solidFill>
                <a:latin typeface="Verdana" panose="020B0604030504040204" pitchFamily="34" charset="0"/>
                <a:ea typeface="Verdana" panose="020B0604030504040204" pitchFamily="34" charset="0"/>
                <a:cs typeface="Verdana" panose="020B0604030504040204" pitchFamily="34" charset="0"/>
              </a:rPr>
              <a:t> College of Adult Education</a:t>
            </a:r>
            <a:endPar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ounded Rectangle 21">
            <a:extLst>
              <a:ext uri="{FF2B5EF4-FFF2-40B4-BE49-F238E27FC236}">
                <a16:creationId xmlns:a16="http://schemas.microsoft.com/office/drawing/2014/main" id="{F7640522-9D31-384A-8815-1E44E0450C1F}"/>
              </a:ext>
            </a:extLst>
          </p:cNvPr>
          <p:cNvSpPr/>
          <p:nvPr/>
        </p:nvSpPr>
        <p:spPr>
          <a:xfrm>
            <a:off x="6828725" y="4568164"/>
            <a:ext cx="1971306" cy="429373"/>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Herbert Art Gallery &amp; Museum</a:t>
            </a:r>
          </a:p>
        </p:txBody>
      </p:sp>
      <p:sp>
        <p:nvSpPr>
          <p:cNvPr id="14" name="Rounded Rectangle 13">
            <a:extLst>
              <a:ext uri="{FF2B5EF4-FFF2-40B4-BE49-F238E27FC236}">
                <a16:creationId xmlns:a16="http://schemas.microsoft.com/office/drawing/2014/main" id="{01D68735-CE9B-CA47-8440-E9F465896FB2}"/>
              </a:ext>
            </a:extLst>
          </p:cNvPr>
          <p:cNvSpPr/>
          <p:nvPr/>
        </p:nvSpPr>
        <p:spPr>
          <a:xfrm>
            <a:off x="281744" y="3849578"/>
            <a:ext cx="2028225" cy="519084"/>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Nottingham Castle Trust</a:t>
            </a:r>
          </a:p>
        </p:txBody>
      </p:sp>
      <p:sp>
        <p:nvSpPr>
          <p:cNvPr id="23" name="Rounded Rectangle 22">
            <a:extLst>
              <a:ext uri="{FF2B5EF4-FFF2-40B4-BE49-F238E27FC236}">
                <a16:creationId xmlns:a16="http://schemas.microsoft.com/office/drawing/2014/main" id="{01D68735-CE9B-CA47-8440-E9F465896FB2}"/>
              </a:ext>
            </a:extLst>
          </p:cNvPr>
          <p:cNvSpPr/>
          <p:nvPr/>
        </p:nvSpPr>
        <p:spPr>
          <a:xfrm>
            <a:off x="2488480" y="4605333"/>
            <a:ext cx="1977192" cy="434207"/>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Nottingham Museums and Galleries</a:t>
            </a:r>
          </a:p>
        </p:txBody>
      </p:sp>
      <p:sp>
        <p:nvSpPr>
          <p:cNvPr id="24" name="Rounded Rectangle 23">
            <a:extLst>
              <a:ext uri="{FF2B5EF4-FFF2-40B4-BE49-F238E27FC236}">
                <a16:creationId xmlns:a16="http://schemas.microsoft.com/office/drawing/2014/main" id="{01D68735-CE9B-CA47-8440-E9F465896FB2}"/>
              </a:ext>
            </a:extLst>
          </p:cNvPr>
          <p:cNvSpPr/>
          <p:nvPr/>
        </p:nvSpPr>
        <p:spPr>
          <a:xfrm>
            <a:off x="4669465" y="4605333"/>
            <a:ext cx="179627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Library of Birmingham</a:t>
            </a:r>
          </a:p>
        </p:txBody>
      </p:sp>
      <p:sp>
        <p:nvSpPr>
          <p:cNvPr id="4" name="TextBox 3">
            <a:extLst>
              <a:ext uri="{FF2B5EF4-FFF2-40B4-BE49-F238E27FC236}">
                <a16:creationId xmlns:a16="http://schemas.microsoft.com/office/drawing/2014/main" id="{3036F6DF-D790-480A-AAD3-A3485B03434E}"/>
              </a:ext>
            </a:extLst>
          </p:cNvPr>
          <p:cNvSpPr txBox="1"/>
          <p:nvPr/>
        </p:nvSpPr>
        <p:spPr>
          <a:xfrm>
            <a:off x="2382509" y="2139702"/>
            <a:ext cx="4499468" cy="1200329"/>
          </a:xfrm>
          <a:prstGeom prst="rect">
            <a:avLst/>
          </a:prstGeom>
          <a:noFill/>
        </p:spPr>
        <p:txBody>
          <a:bodyPr wrap="square" lIns="91440" tIns="45720" rIns="91440" bIns="45720" rtlCol="0" anchor="t">
            <a:spAutoFit/>
          </a:bodyPr>
          <a:lstStyle/>
          <a:p>
            <a:r>
              <a:rPr lang="en-GB" dirty="0">
                <a:solidFill>
                  <a:srgbClr val="FFC000"/>
                </a:solidFill>
              </a:rPr>
              <a:t>M4C will be holding a dedicated workshop on CDA supervision in </a:t>
            </a:r>
            <a:r>
              <a:rPr lang="en-GB" b="1" dirty="0">
                <a:solidFill>
                  <a:srgbClr val="FFC000"/>
                </a:solidFill>
              </a:rPr>
              <a:t>November 2021 </a:t>
            </a:r>
            <a:r>
              <a:rPr lang="en-GB" dirty="0">
                <a:solidFill>
                  <a:srgbClr val="FFC000"/>
                </a:solidFill>
              </a:rPr>
              <a:t>to share insights, experience and reflections on collaborative supervision</a:t>
            </a:r>
          </a:p>
        </p:txBody>
      </p:sp>
      <p:sp>
        <p:nvSpPr>
          <p:cNvPr id="19" name="Rounded Rectangle 14">
            <a:extLst>
              <a:ext uri="{FF2B5EF4-FFF2-40B4-BE49-F238E27FC236}">
                <a16:creationId xmlns:a16="http://schemas.microsoft.com/office/drawing/2014/main" id="{E6071883-75C5-4515-B82E-698E7A621972}"/>
              </a:ext>
            </a:extLst>
          </p:cNvPr>
          <p:cNvSpPr/>
          <p:nvPr/>
        </p:nvSpPr>
        <p:spPr>
          <a:xfrm>
            <a:off x="319686" y="1773323"/>
            <a:ext cx="1872561" cy="442779"/>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The Royal Society of Sculptors</a:t>
            </a:r>
          </a:p>
        </p:txBody>
      </p:sp>
      <p:sp>
        <p:nvSpPr>
          <p:cNvPr id="25" name="Rounded Rectangle 14">
            <a:extLst>
              <a:ext uri="{FF2B5EF4-FFF2-40B4-BE49-F238E27FC236}">
                <a16:creationId xmlns:a16="http://schemas.microsoft.com/office/drawing/2014/main" id="{7BA2E7F1-84D8-4D37-858A-06342BDA508C}"/>
              </a:ext>
            </a:extLst>
          </p:cNvPr>
          <p:cNvSpPr/>
          <p:nvPr/>
        </p:nvSpPr>
        <p:spPr>
          <a:xfrm>
            <a:off x="6852761" y="1758288"/>
            <a:ext cx="1955282" cy="442779"/>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Computer Arts Archive </a:t>
            </a:r>
          </a:p>
        </p:txBody>
      </p:sp>
      <p:sp>
        <p:nvSpPr>
          <p:cNvPr id="26" name="Rounded Rectangle 14">
            <a:extLst>
              <a:ext uri="{FF2B5EF4-FFF2-40B4-BE49-F238E27FC236}">
                <a16:creationId xmlns:a16="http://schemas.microsoft.com/office/drawing/2014/main" id="{957B7E1F-45B4-4BFC-A2AF-F1F944A010AA}"/>
              </a:ext>
            </a:extLst>
          </p:cNvPr>
          <p:cNvSpPr/>
          <p:nvPr/>
        </p:nvSpPr>
        <p:spPr>
          <a:xfrm>
            <a:off x="287467" y="4481021"/>
            <a:ext cx="2010104" cy="519084"/>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Open Theatre</a:t>
            </a:r>
          </a:p>
        </p:txBody>
      </p:sp>
      <p:pic>
        <p:nvPicPr>
          <p:cNvPr id="7" name="Picture 2" descr="A close up of a logo&#10;&#10;Description automatically generated">
            <a:extLst>
              <a:ext uri="{FF2B5EF4-FFF2-40B4-BE49-F238E27FC236}">
                <a16:creationId xmlns:a16="http://schemas.microsoft.com/office/drawing/2014/main" id="{8FFA8A84-8386-48A9-9BAE-AFBA21BD1D7F}"/>
              </a:ext>
            </a:extLst>
          </p:cNvPr>
          <p:cNvPicPr>
            <a:picLocks noChangeAspect="1"/>
          </p:cNvPicPr>
          <p:nvPr/>
        </p:nvPicPr>
        <p:blipFill>
          <a:blip r:embed="rId4"/>
          <a:stretch>
            <a:fillRect/>
          </a:stretch>
        </p:blipFill>
        <p:spPr>
          <a:xfrm>
            <a:off x="6131013" y="44216"/>
            <a:ext cx="2910696" cy="745286"/>
          </a:xfrm>
          <a:prstGeom prst="rect">
            <a:avLst/>
          </a:prstGeom>
        </p:spPr>
      </p:pic>
      <p:sp>
        <p:nvSpPr>
          <p:cNvPr id="27" name="Rounded Rectangle 22">
            <a:extLst>
              <a:ext uri="{FF2B5EF4-FFF2-40B4-BE49-F238E27FC236}">
                <a16:creationId xmlns:a16="http://schemas.microsoft.com/office/drawing/2014/main" id="{060B2F7A-DF9A-4398-B2FB-150503E3A07E}"/>
              </a:ext>
            </a:extLst>
          </p:cNvPr>
          <p:cNvSpPr/>
          <p:nvPr/>
        </p:nvSpPr>
        <p:spPr>
          <a:xfrm>
            <a:off x="2488480" y="4221978"/>
            <a:ext cx="1977192" cy="312609"/>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People Dancing</a:t>
            </a:r>
          </a:p>
        </p:txBody>
      </p:sp>
      <p:sp>
        <p:nvSpPr>
          <p:cNvPr id="28" name="Rounded Rectangle 20">
            <a:extLst>
              <a:ext uri="{FF2B5EF4-FFF2-40B4-BE49-F238E27FC236}">
                <a16:creationId xmlns:a16="http://schemas.microsoft.com/office/drawing/2014/main" id="{72BCB7B8-D533-46B4-9D8D-C8453CA54566}"/>
              </a:ext>
            </a:extLst>
          </p:cNvPr>
          <p:cNvSpPr/>
          <p:nvPr/>
        </p:nvSpPr>
        <p:spPr>
          <a:xfrm>
            <a:off x="4683654" y="3716271"/>
            <a:ext cx="179627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Together in Action Trust</a:t>
            </a:r>
          </a:p>
        </p:txBody>
      </p:sp>
      <p:sp>
        <p:nvSpPr>
          <p:cNvPr id="29" name="Rounded Rectangle 21">
            <a:extLst>
              <a:ext uri="{FF2B5EF4-FFF2-40B4-BE49-F238E27FC236}">
                <a16:creationId xmlns:a16="http://schemas.microsoft.com/office/drawing/2014/main" id="{74517210-8E06-4626-803F-99561FADF49F}"/>
              </a:ext>
            </a:extLst>
          </p:cNvPr>
          <p:cNvSpPr/>
          <p:nvPr/>
        </p:nvSpPr>
        <p:spPr>
          <a:xfrm>
            <a:off x="6828725" y="3990975"/>
            <a:ext cx="1971306" cy="429373"/>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Stan’s Cafe</a:t>
            </a:r>
          </a:p>
        </p:txBody>
      </p:sp>
      <p:sp>
        <p:nvSpPr>
          <p:cNvPr id="30" name="Rounded Rectangle 14">
            <a:extLst>
              <a:ext uri="{FF2B5EF4-FFF2-40B4-BE49-F238E27FC236}">
                <a16:creationId xmlns:a16="http://schemas.microsoft.com/office/drawing/2014/main" id="{5073175E-FE13-4E28-AD07-55C1047D13C7}"/>
              </a:ext>
            </a:extLst>
          </p:cNvPr>
          <p:cNvSpPr/>
          <p:nvPr/>
        </p:nvSpPr>
        <p:spPr>
          <a:xfrm>
            <a:off x="6836737" y="2269826"/>
            <a:ext cx="1955282" cy="312655"/>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Ex Cathedra </a:t>
            </a:r>
          </a:p>
        </p:txBody>
      </p:sp>
      <p:sp>
        <p:nvSpPr>
          <p:cNvPr id="31" name="Rounded Rectangle 14">
            <a:extLst>
              <a:ext uri="{FF2B5EF4-FFF2-40B4-BE49-F238E27FC236}">
                <a16:creationId xmlns:a16="http://schemas.microsoft.com/office/drawing/2014/main" id="{AA7FB7CC-B93E-4752-91C7-6DFC74B346D6}"/>
              </a:ext>
            </a:extLst>
          </p:cNvPr>
          <p:cNvSpPr/>
          <p:nvPr/>
        </p:nvSpPr>
        <p:spPr>
          <a:xfrm>
            <a:off x="313010" y="2284019"/>
            <a:ext cx="195003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b="1" dirty="0">
                <a:solidFill>
                  <a:schemeClr val="tx1"/>
                </a:solidFill>
                <a:latin typeface="Verdana" panose="020B0604030504040204" pitchFamily="34" charset="0"/>
                <a:ea typeface="Verdana" panose="020B0604030504040204" pitchFamily="34" charset="0"/>
                <a:cs typeface="Verdana" panose="020B0604030504040204" pitchFamily="34" charset="0"/>
              </a:rPr>
              <a:t>Shakespeare Birthplace Trust</a:t>
            </a:r>
            <a:endPar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Rounded Rectangle 23">
            <a:extLst>
              <a:ext uri="{FF2B5EF4-FFF2-40B4-BE49-F238E27FC236}">
                <a16:creationId xmlns:a16="http://schemas.microsoft.com/office/drawing/2014/main" id="{C7E21C53-DF7A-40FC-AF3E-3C894DE42D78}"/>
              </a:ext>
            </a:extLst>
          </p:cNvPr>
          <p:cNvSpPr/>
          <p:nvPr/>
        </p:nvSpPr>
        <p:spPr>
          <a:xfrm>
            <a:off x="4693111" y="4153155"/>
            <a:ext cx="1796279" cy="394772"/>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err="1">
                <a:solidFill>
                  <a:schemeClr val="tx1"/>
                </a:solidFill>
                <a:latin typeface="Verdana" panose="020B0604030504040204" pitchFamily="34" charset="0"/>
                <a:ea typeface="Verdana" panose="020B0604030504040204" pitchFamily="34" charset="0"/>
                <a:cs typeface="Verdana" panose="020B0604030504040204" pitchFamily="34" charset="0"/>
              </a:rPr>
              <a:t>Dartmoor</a:t>
            </a: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 National Park Authority</a:t>
            </a:r>
          </a:p>
        </p:txBody>
      </p:sp>
      <p:sp>
        <p:nvSpPr>
          <p:cNvPr id="33" name="Rounded Rectangle 22">
            <a:extLst>
              <a:ext uri="{FF2B5EF4-FFF2-40B4-BE49-F238E27FC236}">
                <a16:creationId xmlns:a16="http://schemas.microsoft.com/office/drawing/2014/main" id="{D64586C7-7918-43AB-B5FA-91F4B38BE2F5}"/>
              </a:ext>
            </a:extLst>
          </p:cNvPr>
          <p:cNvSpPr/>
          <p:nvPr/>
        </p:nvSpPr>
        <p:spPr>
          <a:xfrm>
            <a:off x="2498968" y="3712370"/>
            <a:ext cx="1977192" cy="366794"/>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National Literacy Trust</a:t>
            </a:r>
          </a:p>
        </p:txBody>
      </p:sp>
      <p:sp>
        <p:nvSpPr>
          <p:cNvPr id="34" name="Rounded Rectangle 16">
            <a:extLst>
              <a:ext uri="{FF2B5EF4-FFF2-40B4-BE49-F238E27FC236}">
                <a16:creationId xmlns:a16="http://schemas.microsoft.com/office/drawing/2014/main" id="{799B6BBF-A140-467E-AA92-1F4A95C5818F}"/>
              </a:ext>
            </a:extLst>
          </p:cNvPr>
          <p:cNvSpPr/>
          <p:nvPr/>
        </p:nvSpPr>
        <p:spPr>
          <a:xfrm>
            <a:off x="6852761" y="2634008"/>
            <a:ext cx="1979841" cy="319853"/>
          </a:xfrm>
          <a:prstGeom prst="round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latin typeface="Verdana" panose="020B0604030504040204" pitchFamily="34" charset="0"/>
                <a:ea typeface="Verdana" panose="020B0604030504040204" pitchFamily="34" charset="0"/>
                <a:cs typeface="Verdana" panose="020B0604030504040204" pitchFamily="34" charset="0"/>
              </a:rPr>
              <a:t>National Portrait Gallery</a:t>
            </a:r>
          </a:p>
        </p:txBody>
      </p:sp>
    </p:spTree>
    <p:extLst>
      <p:ext uri="{BB962C8B-B14F-4D97-AF65-F5344CB8AC3E}">
        <p14:creationId xmlns:p14="http://schemas.microsoft.com/office/powerpoint/2010/main" val="1304523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88" y="957018"/>
            <a:ext cx="4860056" cy="4101194"/>
          </a:xfrm>
        </p:spPr>
        <p:txBody>
          <a:bodyPr>
            <a:noAutofit/>
          </a:bodyPr>
          <a:lstStyle/>
          <a:p>
            <a:pPr marL="0" indent="0" algn="ctr">
              <a:buNone/>
            </a:pPr>
            <a:r>
              <a:rPr lang="en-US" sz="1800" b="1" dirty="0">
                <a:solidFill>
                  <a:schemeClr val="bg1"/>
                </a:solidFill>
                <a:latin typeface="Verdana"/>
                <a:cs typeface="Verdana"/>
              </a:rPr>
              <a:t>M4C priorities</a:t>
            </a:r>
          </a:p>
          <a:p>
            <a:pPr marL="0" indent="0" algn="ctr">
              <a:buNone/>
            </a:pPr>
            <a:endParaRPr lang="en-GB" sz="1400" dirty="0">
              <a:solidFill>
                <a:schemeClr val="bg1"/>
              </a:solidFill>
              <a:latin typeface="Verdana"/>
              <a:ea typeface="Verdana" pitchFamily="34" charset="0"/>
              <a:cs typeface="Verdana"/>
            </a:endParaRPr>
          </a:p>
          <a:p>
            <a:pPr marL="471488" lvl="1" indent="-171450">
              <a:buFont typeface="Arial" panose="020B0604020202020204" pitchFamily="34" charset="0"/>
              <a:buChar char="•"/>
            </a:pPr>
            <a:r>
              <a:rPr lang="en-US" sz="1400" dirty="0">
                <a:solidFill>
                  <a:schemeClr val="bg1"/>
                </a:solidFill>
                <a:latin typeface="Verdana"/>
                <a:cs typeface="Verdana"/>
              </a:rPr>
              <a:t>To fund and support outstanding research  - 460 awards between 2019-2024, including a minimum of 40 Collaborative Doctoral Awards (CDAs); now extended by two years</a:t>
            </a:r>
          </a:p>
          <a:p>
            <a:pPr marL="471488" lvl="1" indent="-171450">
              <a:buFont typeface="Arial" panose="020B0604020202020204" pitchFamily="34" charset="0"/>
              <a:buChar char="•"/>
            </a:pPr>
            <a:endParaRPr lang="en-US" sz="1400" dirty="0">
              <a:solidFill>
                <a:schemeClr val="bg1"/>
              </a:solidFill>
              <a:latin typeface="Verdana"/>
              <a:cs typeface="Verdana"/>
            </a:endParaRPr>
          </a:p>
          <a:p>
            <a:pPr marL="471488" lvl="1" indent="-171450">
              <a:buFont typeface="Arial" panose="020B0604020202020204" pitchFamily="34" charset="0"/>
              <a:buChar char="•"/>
            </a:pPr>
            <a:r>
              <a:rPr lang="en-US" sz="1400" dirty="0">
                <a:solidFill>
                  <a:schemeClr val="bg1"/>
                </a:solidFill>
                <a:latin typeface="Verdana"/>
                <a:cs typeface="Verdana"/>
              </a:rPr>
              <a:t>To enhance opportunities for postgraduate collaboration between partner universities</a:t>
            </a:r>
          </a:p>
          <a:p>
            <a:pPr marL="622300" lvl="2" indent="0">
              <a:buNone/>
            </a:pPr>
            <a:r>
              <a:rPr lang="en-US" sz="1400" dirty="0">
                <a:solidFill>
                  <a:schemeClr val="bg1"/>
                </a:solidFill>
                <a:latin typeface="Verdana"/>
                <a:cs typeface="Verdana"/>
              </a:rPr>
              <a:t>	</a:t>
            </a:r>
          </a:p>
          <a:p>
            <a:pPr marL="471488" lvl="1" indent="-171450">
              <a:buFont typeface="Arial" panose="020B0604020202020204" pitchFamily="34" charset="0"/>
              <a:buChar char="•"/>
            </a:pPr>
            <a:r>
              <a:rPr lang="en-US" sz="1400" dirty="0">
                <a:solidFill>
                  <a:schemeClr val="bg1"/>
                </a:solidFill>
                <a:latin typeface="Verdana"/>
                <a:cs typeface="Verdana"/>
              </a:rPr>
              <a:t>To promote researcher engagement with non-university organizations</a:t>
            </a:r>
          </a:p>
          <a:p>
            <a:pPr marL="300038" lvl="1" indent="0">
              <a:buNone/>
            </a:pPr>
            <a:endParaRPr lang="en-US" sz="1400" dirty="0">
              <a:solidFill>
                <a:schemeClr val="bg1"/>
              </a:solidFill>
              <a:latin typeface="Verdana"/>
              <a:cs typeface="Verdana"/>
            </a:endParaRPr>
          </a:p>
          <a:p>
            <a:pPr marL="517525" lvl="1" indent="-171450">
              <a:buFont typeface="Arial" panose="020B0604020202020204" pitchFamily="34" charset="0"/>
              <a:buChar char="•"/>
            </a:pPr>
            <a:r>
              <a:rPr lang="en-GB" sz="1400" dirty="0">
                <a:solidFill>
                  <a:schemeClr val="bg1"/>
                </a:solidFill>
                <a:latin typeface="Verdana"/>
                <a:cs typeface="Verdana"/>
              </a:rPr>
              <a:t>To provide placement, training and skills development opportunities for funded researchers </a:t>
            </a:r>
          </a:p>
          <a:p>
            <a:pPr marL="0" indent="0">
              <a:lnSpc>
                <a:spcPct val="160000"/>
              </a:lnSpc>
              <a:buNone/>
            </a:pPr>
            <a:endParaRPr lang="en-GB" sz="1200" dirty="0">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53788" y="-275665"/>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312" y="86723"/>
            <a:ext cx="2589459" cy="621531"/>
          </a:xfrm>
          <a:prstGeom prst="rect">
            <a:avLst/>
          </a:prstGeom>
          <a:solidFill>
            <a:srgbClr val="FF9C9B">
              <a:alpha val="2000"/>
            </a:srgbClr>
          </a:solidFill>
          <a:ln>
            <a:noFill/>
          </a:ln>
        </p:spPr>
      </p:pic>
      <p:pic>
        <p:nvPicPr>
          <p:cNvPr id="7" name="Picture 6">
            <a:extLst>
              <a:ext uri="{FF2B5EF4-FFF2-40B4-BE49-F238E27FC236}">
                <a16:creationId xmlns:a16="http://schemas.microsoft.com/office/drawing/2014/main" id="{DA70071E-97A4-4637-A9DA-5A6F087497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56641" y="1995686"/>
            <a:ext cx="3780039" cy="2520280"/>
          </a:xfrm>
          <a:prstGeom prst="rect">
            <a:avLst/>
          </a:prstGeom>
        </p:spPr>
      </p:pic>
      <p:pic>
        <p:nvPicPr>
          <p:cNvPr id="4" name="Picture 2" descr="A close up of a logo&#10;&#10;Description automatically generated">
            <a:extLst>
              <a:ext uri="{FF2B5EF4-FFF2-40B4-BE49-F238E27FC236}">
                <a16:creationId xmlns:a16="http://schemas.microsoft.com/office/drawing/2014/main" id="{03A074A0-89C3-4E58-8132-7D40BD704638}"/>
              </a:ext>
            </a:extLst>
          </p:cNvPr>
          <p:cNvPicPr>
            <a:picLocks noChangeAspect="1"/>
          </p:cNvPicPr>
          <p:nvPr/>
        </p:nvPicPr>
        <p:blipFill>
          <a:blip r:embed="rId5"/>
          <a:stretch>
            <a:fillRect/>
          </a:stretch>
        </p:blipFill>
        <p:spPr>
          <a:xfrm>
            <a:off x="6541909" y="-2723"/>
            <a:ext cx="2581244" cy="657881"/>
          </a:xfrm>
          <a:prstGeom prst="rect">
            <a:avLst/>
          </a:prstGeom>
        </p:spPr>
      </p:pic>
    </p:spTree>
    <p:extLst>
      <p:ext uri="{BB962C8B-B14F-4D97-AF65-F5344CB8AC3E}">
        <p14:creationId xmlns:p14="http://schemas.microsoft.com/office/powerpoint/2010/main" val="1214798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88" y="1012788"/>
            <a:ext cx="4117177" cy="3960000"/>
          </a:xfrm>
        </p:spPr>
        <p:txBody>
          <a:bodyPr vert="horz" lIns="91440" tIns="45720" rIns="91440" bIns="45720" rtlCol="0" anchor="t">
            <a:noAutofit/>
          </a:bodyPr>
          <a:lstStyle/>
          <a:p>
            <a:pPr marL="0" indent="0" algn="ctr">
              <a:lnSpc>
                <a:spcPct val="160000"/>
              </a:lnSpc>
              <a:buNone/>
            </a:pPr>
            <a:r>
              <a:rPr lang="en-GB" sz="1600" b="1" dirty="0">
                <a:solidFill>
                  <a:schemeClr val="bg1"/>
                </a:solidFill>
                <a:latin typeface="Verdana"/>
                <a:ea typeface="Verdana"/>
                <a:cs typeface="Verdana" panose="020B0604030504040204" pitchFamily="34" charset="0"/>
              </a:rPr>
              <a:t>M4C CONTACTS</a:t>
            </a:r>
          </a:p>
          <a:p>
            <a:pPr marL="0" indent="0">
              <a:lnSpc>
                <a:spcPct val="160000"/>
              </a:lnSpc>
              <a:buNone/>
            </a:pPr>
            <a:endParaRPr lang="en-GB"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gn="ctr">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hlinkClick r:id="rId3">
                <a:extLst>
                  <a:ext uri="{A12FA001-AC4F-418D-AE19-62706E023703}">
                    <ahyp:hlinkClr xmlns:ahyp="http://schemas.microsoft.com/office/drawing/2018/hyperlinkcolor" val="tx"/>
                  </a:ext>
                </a:extLst>
              </a:hlinkClick>
            </a:endParaRPr>
          </a:p>
          <a:p>
            <a:pPr marL="0" indent="0" algn="ctr">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hlinkClick r:id="rId3">
                <a:extLst>
                  <a:ext uri="{A12FA001-AC4F-418D-AE19-62706E023703}">
                    <ahyp:hlinkClr xmlns:ahyp="http://schemas.microsoft.com/office/drawing/2018/hyperlinkcolor" val="tx"/>
                  </a:ext>
                </a:extLst>
              </a:hlinkClick>
            </a:endParaRPr>
          </a:p>
          <a:p>
            <a:pPr marL="0" indent="0" algn="ctr">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hlinkClick r:id="rId3">
                <a:extLst>
                  <a:ext uri="{A12FA001-AC4F-418D-AE19-62706E023703}">
                    <ahyp:hlinkClr xmlns:ahyp="http://schemas.microsoft.com/office/drawing/2018/hyperlinkcolor" val="tx"/>
                  </a:ext>
                </a:extLst>
              </a:hlinkClick>
            </a:endParaRPr>
          </a:p>
          <a:p>
            <a:pPr marL="0" indent="0" algn="ctr">
              <a:lnSpc>
                <a:spcPct val="160000"/>
              </a:lnSpc>
              <a:buNone/>
            </a:pPr>
            <a:endParaRPr lang="en-GB" sz="1200" dirty="0">
              <a:solidFill>
                <a:schemeClr val="bg1"/>
              </a:solidFill>
              <a:latin typeface="Verdana"/>
              <a:ea typeface="Verdana"/>
              <a:cs typeface="Verdana" panose="020B0604030504040204" pitchFamily="34" charset="0"/>
            </a:endParaRPr>
          </a:p>
          <a:p>
            <a:pPr marL="0" indent="0" algn="ctr">
              <a:lnSpc>
                <a:spcPct val="160000"/>
              </a:lnSpc>
              <a:buNone/>
            </a:pPr>
            <a:endParaRPr lang="en-GB" sz="1200" dirty="0">
              <a:solidFill>
                <a:schemeClr val="bg1"/>
              </a:solidFill>
              <a:latin typeface="Verdana"/>
              <a:ea typeface="Verdana"/>
              <a:cs typeface="Verdana" panose="020B0604030504040204" pitchFamily="34" charset="0"/>
            </a:endParaRPr>
          </a:p>
          <a:p>
            <a:pPr marL="0" indent="0" algn="ctr">
              <a:lnSpc>
                <a:spcPct val="160000"/>
              </a:lnSpc>
              <a:buNone/>
            </a:pPr>
            <a:r>
              <a:rPr lang="en-GB" sz="1200" dirty="0">
                <a:solidFill>
                  <a:schemeClr val="bg1"/>
                </a:solidFill>
                <a:latin typeface="Verdana"/>
                <a:ea typeface="Verdana"/>
                <a:cs typeface="Verdana" panose="020B0604030504040204" pitchFamily="34" charset="0"/>
                <a:hlinkClick r:id="rId3">
                  <a:extLst>
                    <a:ext uri="{A12FA001-AC4F-418D-AE19-62706E023703}">
                      <ahyp:hlinkClr xmlns:ahyp="http://schemas.microsoft.com/office/drawing/2018/hyperlinkcolor" val="tx"/>
                    </a:ext>
                  </a:extLst>
                </a:hlinkClick>
              </a:rPr>
              <a:t>http://www.midlands4cities.ac.uk</a:t>
            </a:r>
            <a:endParaRPr lang="en-GB" sz="1200">
              <a:solidFill>
                <a:schemeClr val="bg1"/>
              </a:solidFill>
              <a:latin typeface="Verdana"/>
              <a:ea typeface="Verdana"/>
              <a:cs typeface="Verdana" panose="020B0604030504040204" pitchFamily="34" charset="0"/>
            </a:endParaRPr>
          </a:p>
          <a:p>
            <a:pPr marL="0" indent="0" algn="ctr">
              <a:lnSpc>
                <a:spcPct val="160000"/>
              </a:lnSpc>
              <a:buNone/>
            </a:pPr>
            <a:r>
              <a:rPr lang="en-GB" sz="1200" dirty="0">
                <a:solidFill>
                  <a:schemeClr val="bg1"/>
                </a:solidFill>
                <a:latin typeface="Verdana"/>
                <a:cs typeface="Verdana"/>
              </a:rPr>
              <a:t> </a:t>
            </a:r>
            <a:r>
              <a:rPr lang="en-GB" sz="1200">
                <a:solidFill>
                  <a:schemeClr val="bg1"/>
                </a:solidFill>
                <a:latin typeface="Verdana"/>
                <a:cs typeface="Verdana"/>
              </a:rPr>
              <a:t>enquiries@midlands4cities.ac.uk</a:t>
            </a:r>
            <a:endParaRPr lang="en-GB" sz="1200">
              <a:solidFill>
                <a:schemeClr val="bg1"/>
              </a:solidFill>
            </a:endParaRPr>
          </a:p>
          <a:p>
            <a:pPr marL="0" indent="0">
              <a:lnSpc>
                <a:spcPct val="160000"/>
              </a:lnSpc>
              <a:buNone/>
            </a:pP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295835"/>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5060" y="73276"/>
            <a:ext cx="2737376" cy="661872"/>
          </a:xfrm>
          <a:prstGeom prst="rect">
            <a:avLst/>
          </a:prstGeom>
          <a:solidFill>
            <a:srgbClr val="FF9C9B">
              <a:alpha val="2000"/>
            </a:srgbClr>
          </a:solidFill>
          <a:ln>
            <a:noFill/>
          </a:ln>
        </p:spPr>
      </p:pic>
      <p:sp>
        <p:nvSpPr>
          <p:cNvPr id="7" name="Rectangle 6"/>
          <p:cNvSpPr/>
          <p:nvPr/>
        </p:nvSpPr>
        <p:spPr>
          <a:xfrm>
            <a:off x="4193854" y="979878"/>
            <a:ext cx="4359595" cy="4031873"/>
          </a:xfrm>
          <a:prstGeom prst="rect">
            <a:avLst/>
          </a:prstGeom>
        </p:spPr>
        <p:txBody>
          <a:bodyPr wrap="square">
            <a:spAutoFit/>
          </a:bodyPr>
          <a:lstStyle/>
          <a:p>
            <a:r>
              <a:rPr lang="en-GB" sz="1600" b="1" dirty="0">
                <a:solidFill>
                  <a:schemeClr val="bg1"/>
                </a:solidFill>
              </a:rPr>
              <a:t>CENTRAL</a:t>
            </a:r>
          </a:p>
          <a:p>
            <a:pPr marL="285750" indent="-285750">
              <a:buFont typeface="Arial" panose="020B0604020202020204" pitchFamily="34" charset="0"/>
              <a:buChar char="•"/>
            </a:pPr>
            <a:r>
              <a:rPr lang="en-GB" sz="1400" b="1" dirty="0">
                <a:solidFill>
                  <a:schemeClr val="bg1"/>
                </a:solidFill>
              </a:rPr>
              <a:t>Director of Midlands4Cities:</a:t>
            </a:r>
            <a:r>
              <a:rPr lang="en-GB" sz="1400" dirty="0">
                <a:solidFill>
                  <a:schemeClr val="bg1"/>
                </a:solidFill>
              </a:rPr>
              <a:t> Professor Nicola Royan.  </a:t>
            </a:r>
          </a:p>
          <a:p>
            <a:pPr marL="285750" indent="-285750">
              <a:buFont typeface="Arial" panose="020B0604020202020204" pitchFamily="34" charset="0"/>
              <a:buChar char="•"/>
            </a:pPr>
            <a:r>
              <a:rPr lang="en-GB" sz="1400" b="1" dirty="0">
                <a:solidFill>
                  <a:schemeClr val="bg1"/>
                </a:solidFill>
              </a:rPr>
              <a:t>M4C Manager:</a:t>
            </a:r>
            <a:r>
              <a:rPr lang="en-GB" sz="1400" dirty="0">
                <a:solidFill>
                  <a:schemeClr val="bg1"/>
                </a:solidFill>
              </a:rPr>
              <a:t> Susanna </a:t>
            </a:r>
            <a:r>
              <a:rPr lang="en-GB" sz="1400" dirty="0" err="1">
                <a:solidFill>
                  <a:schemeClr val="bg1"/>
                </a:solidFill>
              </a:rPr>
              <a:t>Ison</a:t>
            </a:r>
            <a:endParaRPr lang="en-GB" sz="1400" dirty="0">
              <a:solidFill>
                <a:schemeClr val="bg1"/>
              </a:solidFill>
            </a:endParaRPr>
          </a:p>
          <a:p>
            <a:pPr marL="285750" indent="-285750">
              <a:buFont typeface="Arial" panose="020B0604020202020204" pitchFamily="34" charset="0"/>
              <a:buChar char="•"/>
            </a:pPr>
            <a:r>
              <a:rPr lang="en-GB" sz="1400" b="1" dirty="0">
                <a:solidFill>
                  <a:schemeClr val="bg1"/>
                </a:solidFill>
              </a:rPr>
              <a:t>M4C Partnership and placements manager:</a:t>
            </a:r>
            <a:r>
              <a:rPr lang="en-GB" sz="1400" dirty="0">
                <a:solidFill>
                  <a:schemeClr val="bg1"/>
                </a:solidFill>
              </a:rPr>
              <a:t> Dr Mark Eastwood</a:t>
            </a:r>
          </a:p>
          <a:p>
            <a:pPr marL="285750" indent="-285750">
              <a:buFont typeface="Arial" panose="020B0604020202020204" pitchFamily="34" charset="0"/>
              <a:buChar char="•"/>
            </a:pPr>
            <a:r>
              <a:rPr lang="en-GB" sz="1400" b="1" dirty="0">
                <a:solidFill>
                  <a:schemeClr val="bg1"/>
                </a:solidFill>
              </a:rPr>
              <a:t>M4C Administrative officer: </a:t>
            </a:r>
            <a:r>
              <a:rPr lang="en-GB" sz="1400" dirty="0">
                <a:solidFill>
                  <a:schemeClr val="bg1"/>
                </a:solidFill>
              </a:rPr>
              <a:t>Jessica Metcalfe</a:t>
            </a:r>
            <a:endParaRPr lang="en-GB" sz="1400" b="1" dirty="0">
              <a:solidFill>
                <a:schemeClr val="bg1"/>
              </a:solidFill>
            </a:endParaRPr>
          </a:p>
          <a:p>
            <a:pPr marL="285750" indent="-285750">
              <a:buFont typeface="Arial" panose="020B0604020202020204" pitchFamily="34" charset="0"/>
              <a:buChar char="•"/>
            </a:pPr>
            <a:r>
              <a:rPr lang="en-GB" sz="1400" b="1" dirty="0">
                <a:solidFill>
                  <a:schemeClr val="bg1"/>
                </a:solidFill>
              </a:rPr>
              <a:t>M4C Project officer:</a:t>
            </a:r>
            <a:r>
              <a:rPr lang="en-GB" sz="1400" dirty="0">
                <a:solidFill>
                  <a:schemeClr val="bg1"/>
                </a:solidFill>
              </a:rPr>
              <a:t> Sam </a:t>
            </a:r>
            <a:r>
              <a:rPr lang="en-GB" sz="1400" dirty="0" err="1">
                <a:solidFill>
                  <a:schemeClr val="bg1"/>
                </a:solidFill>
              </a:rPr>
              <a:t>Offiler</a:t>
            </a:r>
            <a:r>
              <a:rPr lang="en-GB" sz="1400" dirty="0">
                <a:solidFill>
                  <a:schemeClr val="bg1"/>
                </a:solidFill>
              </a:rPr>
              <a:t> (from December 2021)</a:t>
            </a:r>
            <a:r>
              <a:rPr lang="en-GB" sz="1400" dirty="0">
                <a:solidFill>
                  <a:schemeClr val="bg1"/>
                </a:solidFill>
                <a:latin typeface="Verdana"/>
                <a:cs typeface="Verdana"/>
              </a:rPr>
              <a:t> </a:t>
            </a:r>
          </a:p>
          <a:p>
            <a:pPr marL="285750" indent="-285750">
              <a:buFont typeface="Arial" panose="020B0604020202020204" pitchFamily="34" charset="0"/>
              <a:buChar char="•"/>
            </a:pPr>
            <a:r>
              <a:rPr lang="en-GB" sz="1400" b="1" dirty="0">
                <a:solidFill>
                  <a:schemeClr val="bg1"/>
                </a:solidFill>
              </a:rPr>
              <a:t>M4C Finance manager:</a:t>
            </a:r>
            <a:r>
              <a:rPr lang="en-GB" sz="1400" dirty="0">
                <a:solidFill>
                  <a:schemeClr val="bg1"/>
                </a:solidFill>
              </a:rPr>
              <a:t> Claire Thompson</a:t>
            </a:r>
          </a:p>
          <a:p>
            <a:pPr marL="285750" indent="-285750">
              <a:buFont typeface="Arial" panose="020B0604020202020204" pitchFamily="34" charset="0"/>
              <a:buChar char="•"/>
            </a:pPr>
            <a:endParaRPr lang="en-GB" sz="1600" dirty="0">
              <a:solidFill>
                <a:schemeClr val="bg1"/>
              </a:solidFill>
            </a:endParaRPr>
          </a:p>
          <a:p>
            <a:r>
              <a:rPr lang="en-GB" sz="1600" b="1" dirty="0">
                <a:solidFill>
                  <a:schemeClr val="bg1"/>
                </a:solidFill>
              </a:rPr>
              <a:t>INSTITUTIONAL</a:t>
            </a:r>
          </a:p>
          <a:p>
            <a:endParaRPr lang="en-GB" sz="1600" b="1" dirty="0">
              <a:solidFill>
                <a:schemeClr val="bg1"/>
              </a:solidFill>
            </a:endParaRPr>
          </a:p>
          <a:p>
            <a:pPr marL="285750" indent="-285750">
              <a:buFont typeface="Arial" panose="020B0604020202020204" pitchFamily="34" charset="0"/>
              <a:buChar char="•"/>
            </a:pPr>
            <a:r>
              <a:rPr lang="en-GB" sz="1600" b="1" dirty="0">
                <a:solidFill>
                  <a:schemeClr val="bg1"/>
                </a:solidFill>
              </a:rPr>
              <a:t>Two M4C Site Directors in each institution </a:t>
            </a:r>
          </a:p>
          <a:p>
            <a:r>
              <a:rPr lang="en-GB" sz="1600" b="1" dirty="0">
                <a:solidFill>
                  <a:schemeClr val="bg1"/>
                </a:solidFill>
              </a:rPr>
              <a:t>      </a:t>
            </a:r>
            <a:r>
              <a:rPr lang="en-GB" sz="1600" b="1" dirty="0">
                <a:solidFill>
                  <a:srgbClr val="92D050"/>
                </a:solidFill>
              </a:rPr>
              <a:t>Jenny Burns and David Wright</a:t>
            </a:r>
            <a:endParaRPr lang="en-GB" sz="1600" b="1" dirty="0">
              <a:solidFill>
                <a:schemeClr val="bg1"/>
              </a:solidFill>
            </a:endParaRPr>
          </a:p>
          <a:p>
            <a:pPr marL="285750" indent="-285750">
              <a:buFont typeface="Arial" panose="020B0604020202020204" pitchFamily="34" charset="0"/>
              <a:buChar char="•"/>
            </a:pPr>
            <a:r>
              <a:rPr lang="en-GB" sz="1600" b="1" dirty="0">
                <a:solidFill>
                  <a:schemeClr val="bg1"/>
                </a:solidFill>
              </a:rPr>
              <a:t>M4C Site Administrator</a:t>
            </a:r>
          </a:p>
          <a:p>
            <a:r>
              <a:rPr lang="en-GB" sz="1600" b="1" dirty="0">
                <a:solidFill>
                  <a:srgbClr val="FFFF00"/>
                </a:solidFill>
              </a:rPr>
              <a:t>      </a:t>
            </a:r>
            <a:r>
              <a:rPr lang="en-GB" sz="1600" b="1" dirty="0">
                <a:solidFill>
                  <a:srgbClr val="92D050"/>
                </a:solidFill>
              </a:rPr>
              <a:t>Sharron Wilson</a:t>
            </a:r>
          </a:p>
          <a:p>
            <a:pPr marL="285750" indent="-285750">
              <a:buFont typeface="Arial" panose="020B0604020202020204" pitchFamily="34" charset="0"/>
              <a:buChar char="•"/>
            </a:pPr>
            <a:r>
              <a:rPr lang="en-GB" sz="1600" b="1" dirty="0">
                <a:solidFill>
                  <a:schemeClr val="bg1"/>
                </a:solidFill>
              </a:rPr>
              <a:t>m4c@warwick.ac.uk</a:t>
            </a:r>
          </a:p>
        </p:txBody>
      </p:sp>
      <p:pic>
        <p:nvPicPr>
          <p:cNvPr id="4" name="Picture 2" descr="A close up of a logo&#10;&#10;Description automatically generated">
            <a:extLst>
              <a:ext uri="{FF2B5EF4-FFF2-40B4-BE49-F238E27FC236}">
                <a16:creationId xmlns:a16="http://schemas.microsoft.com/office/drawing/2014/main" id="{87F40E5B-8E52-43D4-81BF-CE422E674CB1}"/>
              </a:ext>
            </a:extLst>
          </p:cNvPr>
          <p:cNvPicPr>
            <a:picLocks noChangeAspect="1"/>
          </p:cNvPicPr>
          <p:nvPr/>
        </p:nvPicPr>
        <p:blipFill>
          <a:blip r:embed="rId5"/>
          <a:stretch>
            <a:fillRect/>
          </a:stretch>
        </p:blipFill>
        <p:spPr>
          <a:xfrm>
            <a:off x="6493322" y="131749"/>
            <a:ext cx="2594691" cy="664605"/>
          </a:xfrm>
          <a:prstGeom prst="rect">
            <a:avLst/>
          </a:prstGeom>
        </p:spPr>
      </p:pic>
      <p:pic>
        <p:nvPicPr>
          <p:cNvPr id="6" name="Picture 7" descr="Graphical user interface, text, application, chat or text message&#10;&#10;Description automatically generated">
            <a:extLst>
              <a:ext uri="{FF2B5EF4-FFF2-40B4-BE49-F238E27FC236}">
                <a16:creationId xmlns:a16="http://schemas.microsoft.com/office/drawing/2014/main" id="{F5587E96-E707-4A0A-A162-096E264F695E}"/>
              </a:ext>
            </a:extLst>
          </p:cNvPr>
          <p:cNvPicPr>
            <a:picLocks noChangeAspect="1"/>
          </p:cNvPicPr>
          <p:nvPr/>
        </p:nvPicPr>
        <p:blipFill>
          <a:blip r:embed="rId6"/>
          <a:stretch>
            <a:fillRect/>
          </a:stretch>
        </p:blipFill>
        <p:spPr>
          <a:xfrm>
            <a:off x="79131" y="1629508"/>
            <a:ext cx="4032737" cy="2082310"/>
          </a:xfrm>
          <a:prstGeom prst="rect">
            <a:avLst/>
          </a:prstGeom>
        </p:spPr>
      </p:pic>
    </p:spTree>
    <p:extLst>
      <p:ext uri="{BB962C8B-B14F-4D97-AF65-F5344CB8AC3E}">
        <p14:creationId xmlns:p14="http://schemas.microsoft.com/office/powerpoint/2010/main" val="2351253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52525"/>
            <a:ext cx="9144000" cy="3959225"/>
          </a:xfrm>
        </p:spPr>
        <p:txBody>
          <a:bodyPr>
            <a:noAutofit/>
          </a:bodyPr>
          <a:lstStyle/>
          <a:p>
            <a:pPr marL="0" indent="0" algn="ctr">
              <a:buNone/>
            </a:pPr>
            <a:r>
              <a:rPr lang="en-GB" dirty="0">
                <a:solidFill>
                  <a:schemeClr val="bg1"/>
                </a:solidFill>
              </a:rPr>
              <a:t>SUPERVISOR TRAINING AND INFORMATION</a:t>
            </a:r>
          </a:p>
          <a:p>
            <a:pPr marL="0" indent="0" algn="ctr">
              <a:buNone/>
            </a:pPr>
            <a:endParaRPr lang="en-GB" dirty="0">
              <a:solidFill>
                <a:schemeClr val="bg1"/>
              </a:solidFill>
            </a:endParaRPr>
          </a:p>
          <a:p>
            <a:r>
              <a:rPr lang="en-GB" sz="2000" dirty="0">
                <a:solidFill>
                  <a:srgbClr val="FFFF00"/>
                </a:solidFill>
              </a:rPr>
              <a:t>What do I need to know about . . . </a:t>
            </a:r>
            <a:r>
              <a:rPr lang="en-GB" sz="2000" dirty="0">
                <a:solidFill>
                  <a:schemeClr val="bg1"/>
                </a:solidFill>
              </a:rPr>
              <a:t>M4C as a doctoral </a:t>
            </a:r>
            <a:r>
              <a:rPr lang="en-GB" sz="2000" i="1" dirty="0">
                <a:solidFill>
                  <a:schemeClr val="bg1"/>
                </a:solidFill>
              </a:rPr>
              <a:t>training</a:t>
            </a:r>
            <a:r>
              <a:rPr lang="en-GB" sz="2000" dirty="0">
                <a:solidFill>
                  <a:schemeClr val="bg1"/>
                </a:solidFill>
              </a:rPr>
              <a:t> programme?</a:t>
            </a:r>
          </a:p>
          <a:p>
            <a:r>
              <a:rPr lang="en-GB" sz="2000" dirty="0">
                <a:solidFill>
                  <a:srgbClr val="FFFF00"/>
                </a:solidFill>
              </a:rPr>
              <a:t>What do I need to know about . . . </a:t>
            </a:r>
            <a:r>
              <a:rPr lang="en-GB" sz="2000" dirty="0">
                <a:solidFill>
                  <a:schemeClr val="bg1"/>
                </a:solidFill>
              </a:rPr>
              <a:t>funding opportunities for M4C students?</a:t>
            </a:r>
          </a:p>
          <a:p>
            <a:r>
              <a:rPr lang="en-GB" sz="2000" dirty="0">
                <a:solidFill>
                  <a:srgbClr val="FFFF00"/>
                </a:solidFill>
              </a:rPr>
              <a:t>What do I need to know about . . .  </a:t>
            </a:r>
            <a:r>
              <a:rPr lang="en-GB" sz="2000" dirty="0">
                <a:solidFill>
                  <a:schemeClr val="bg1"/>
                </a:solidFill>
              </a:rPr>
              <a:t>placement and engagement opportunities?</a:t>
            </a:r>
          </a:p>
          <a:p>
            <a:r>
              <a:rPr lang="en-GB" sz="2000" dirty="0">
                <a:solidFill>
                  <a:srgbClr val="FFFF00"/>
                </a:solidFill>
              </a:rPr>
              <a:t>What do I need to know about . . . </a:t>
            </a:r>
            <a:r>
              <a:rPr lang="en-GB" sz="2000" dirty="0">
                <a:solidFill>
                  <a:schemeClr val="bg1"/>
                </a:solidFill>
              </a:rPr>
              <a:t>the Virtual Postgraduate Platform?</a:t>
            </a:r>
          </a:p>
          <a:p>
            <a:r>
              <a:rPr lang="en-GB" sz="2000" dirty="0">
                <a:solidFill>
                  <a:srgbClr val="FFFF00"/>
                </a:solidFill>
              </a:rPr>
              <a:t>What do I need to know about . . . </a:t>
            </a:r>
            <a:r>
              <a:rPr lang="en-GB" sz="2000" dirty="0">
                <a:solidFill>
                  <a:schemeClr val="bg1"/>
                </a:solidFill>
              </a:rPr>
              <a:t>Supervision?</a:t>
            </a:r>
          </a:p>
          <a:p>
            <a:r>
              <a:rPr lang="en-GB" sz="2000" dirty="0">
                <a:solidFill>
                  <a:srgbClr val="FFFF00"/>
                </a:solidFill>
              </a:rPr>
              <a:t>What do I need to know about . . . </a:t>
            </a:r>
            <a:r>
              <a:rPr lang="en-GB" sz="2000" dirty="0">
                <a:solidFill>
                  <a:schemeClr val="bg1"/>
                </a:solidFill>
              </a:rPr>
              <a:t>mid-year review and end-of-year report?</a:t>
            </a:r>
          </a:p>
          <a:p>
            <a:endParaRPr lang="en-GB" sz="2000" dirty="0">
              <a:solidFill>
                <a:schemeClr val="bg1"/>
              </a:solidFill>
            </a:endParaRPr>
          </a:p>
          <a:p>
            <a:pPr marL="0" indent="0" algn="ctr">
              <a:buNone/>
            </a:pPr>
            <a:r>
              <a:rPr lang="en-GB" sz="2000" dirty="0">
                <a:solidFill>
                  <a:schemeClr val="bg1"/>
                </a:solidFill>
              </a:rPr>
              <a:t>QUESTIONS and ANSWERS</a:t>
            </a:r>
          </a:p>
          <a:p>
            <a:pPr marL="0" indent="0">
              <a:buNone/>
            </a:pPr>
            <a:endParaRPr lang="en-GB" sz="1400" dirty="0"/>
          </a:p>
          <a:p>
            <a:pPr marL="0" indent="0">
              <a:buNone/>
            </a:pPr>
            <a:endParaRPr lang="en-GB" sz="1400" b="1" dirty="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84168" y="1152000"/>
            <a:ext cx="2952327"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400" b="1">
              <a:solidFill>
                <a:schemeClr val="tx1">
                  <a:lumMod val="75000"/>
                  <a:lumOff val="25000"/>
                </a:schemeClr>
              </a:solidFill>
              <a:latin typeface="Verdana"/>
              <a:cs typeface="Verdana"/>
            </a:endParaRPr>
          </a:p>
          <a:p>
            <a:pPr marL="0" indent="0">
              <a:lnSpc>
                <a:spcPct val="100000"/>
              </a:lnSpc>
              <a:buNone/>
            </a:pPr>
            <a:endParaRPr lang="en-GB" sz="1400" b="1">
              <a:solidFill>
                <a:schemeClr val="tx1">
                  <a:lumMod val="75000"/>
                  <a:lumOff val="25000"/>
                </a:schemeClr>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548" y="79999"/>
            <a:ext cx="2898741" cy="702213"/>
          </a:xfrm>
          <a:prstGeom prst="rect">
            <a:avLst/>
          </a:prstGeom>
          <a:solidFill>
            <a:srgbClr val="FF9C9B">
              <a:alpha val="2000"/>
            </a:srgbClr>
          </a:solidFill>
          <a:ln>
            <a:noFill/>
          </a:ln>
        </p:spPr>
      </p:pic>
      <p:pic>
        <p:nvPicPr>
          <p:cNvPr id="4" name="Picture 2" descr="A close up of a logo&#10;&#10;Description automatically generated">
            <a:extLst>
              <a:ext uri="{FF2B5EF4-FFF2-40B4-BE49-F238E27FC236}">
                <a16:creationId xmlns:a16="http://schemas.microsoft.com/office/drawing/2014/main" id="{40B8A715-A095-449C-B7BF-6662055BA892}"/>
              </a:ext>
            </a:extLst>
          </p:cNvPr>
          <p:cNvPicPr>
            <a:picLocks noChangeAspect="1"/>
          </p:cNvPicPr>
          <p:nvPr/>
        </p:nvPicPr>
        <p:blipFill>
          <a:blip r:embed="rId4"/>
          <a:stretch>
            <a:fillRect/>
          </a:stretch>
        </p:blipFill>
        <p:spPr>
          <a:xfrm>
            <a:off x="6019377" y="145196"/>
            <a:ext cx="2910696" cy="745286"/>
          </a:xfrm>
          <a:prstGeom prst="rect">
            <a:avLst/>
          </a:prstGeom>
        </p:spPr>
      </p:pic>
    </p:spTree>
    <p:extLst>
      <p:ext uri="{BB962C8B-B14F-4D97-AF65-F5344CB8AC3E}">
        <p14:creationId xmlns:p14="http://schemas.microsoft.com/office/powerpoint/2010/main" val="2656588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845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483" y="106893"/>
            <a:ext cx="2717205" cy="661871"/>
          </a:xfrm>
          <a:prstGeom prst="rect">
            <a:avLst/>
          </a:prstGeom>
          <a:solidFill>
            <a:srgbClr val="FF9C9B">
              <a:alpha val="2000"/>
            </a:srgbClr>
          </a:solidFill>
          <a:ln>
            <a:noFill/>
          </a:ln>
        </p:spPr>
      </p:pic>
      <p:sp>
        <p:nvSpPr>
          <p:cNvPr id="7" name="Rectangle 6"/>
          <p:cNvSpPr/>
          <p:nvPr/>
        </p:nvSpPr>
        <p:spPr>
          <a:xfrm>
            <a:off x="4656728" y="1396677"/>
            <a:ext cx="4235751" cy="2277547"/>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r>
              <a:rPr lang="en-GB" sz="1600">
                <a:solidFill>
                  <a:schemeClr val="bg1"/>
                </a:solidFill>
                <a:latin typeface="Calibri" panose="020F0502020204030204" pitchFamily="34" charset="0"/>
              </a:rPr>
              <a:t>Midlands4Cities ethos</a:t>
            </a: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‘QUALITY THESIS PLUS’</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539552" y="2211710"/>
            <a:ext cx="3456384" cy="2462213"/>
          </a:xfrm>
          <a:prstGeom prst="rect">
            <a:avLst/>
          </a:prstGeom>
        </p:spPr>
        <p:txBody>
          <a:bodyPr wrap="square">
            <a:spAutoFit/>
          </a:bodyPr>
          <a:lstStyle/>
          <a:p>
            <a:r>
              <a:rPr lang="en-GB" sz="1600">
                <a:solidFill>
                  <a:schemeClr val="bg1"/>
                </a:solidFill>
              </a:rPr>
              <a:t>‘The AHRC wishes to promote, not only subject-specific development, enabling students to become experts in their field, but also wider skills that provide students with the capability to pursue successful careers both within and outside academia’</a:t>
            </a:r>
          </a:p>
          <a:p>
            <a:endParaRPr lang="en-GB" sz="1400" b="1">
              <a:solidFill>
                <a:schemeClr val="bg1"/>
              </a:solidFill>
            </a:endParaRPr>
          </a:p>
          <a:p>
            <a:r>
              <a:rPr lang="en-GB" sz="1400" b="1">
                <a:solidFill>
                  <a:schemeClr val="bg1"/>
                </a:solidFill>
              </a:rPr>
              <a:t>AHRC Research Training Framework for Doctoral Students </a:t>
            </a: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M4C as a doctoral </a:t>
            </a:r>
            <a:r>
              <a:rPr lang="en-GB" sz="2000" i="1">
                <a:solidFill>
                  <a:schemeClr val="bg1"/>
                </a:solidFill>
              </a:rPr>
              <a:t>training</a:t>
            </a:r>
            <a:r>
              <a:rPr lang="en-GB" sz="2000">
                <a:solidFill>
                  <a:schemeClr val="bg1"/>
                </a:solidFill>
              </a:rPr>
              <a:t> programme?</a:t>
            </a:r>
          </a:p>
          <a:p>
            <a:endParaRPr lang="en-GB"/>
          </a:p>
        </p:txBody>
      </p:sp>
      <p:sp>
        <p:nvSpPr>
          <p:cNvPr id="11" name="Arrow: Right 10">
            <a:extLst>
              <a:ext uri="{FF2B5EF4-FFF2-40B4-BE49-F238E27FC236}">
                <a16:creationId xmlns:a16="http://schemas.microsoft.com/office/drawing/2014/main" id="{AF95B343-B440-451F-AC9C-B7477816FC94}"/>
              </a:ext>
            </a:extLst>
          </p:cNvPr>
          <p:cNvSpPr/>
          <p:nvPr/>
        </p:nvSpPr>
        <p:spPr>
          <a:xfrm>
            <a:off x="3940714" y="314894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FE3BFC0C-054E-402B-96B4-6BAF5EBDCA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3850" y="2499742"/>
            <a:ext cx="3841834" cy="2564483"/>
          </a:xfrm>
          <a:prstGeom prst="rect">
            <a:avLst/>
          </a:prstGeom>
        </p:spPr>
      </p:pic>
      <p:pic>
        <p:nvPicPr>
          <p:cNvPr id="4" name="Picture 2" descr="A close up of a logo&#10;&#10;Description automatically generated">
            <a:extLst>
              <a:ext uri="{FF2B5EF4-FFF2-40B4-BE49-F238E27FC236}">
                <a16:creationId xmlns:a16="http://schemas.microsoft.com/office/drawing/2014/main" id="{223EE2E4-F3CD-4151-84D0-B9BDA8FD1EBC}"/>
              </a:ext>
            </a:extLst>
          </p:cNvPr>
          <p:cNvPicPr>
            <a:picLocks noChangeAspect="1"/>
          </p:cNvPicPr>
          <p:nvPr/>
        </p:nvPicPr>
        <p:blipFill>
          <a:blip r:embed="rId5"/>
          <a:stretch>
            <a:fillRect/>
          </a:stretch>
        </p:blipFill>
        <p:spPr>
          <a:xfrm>
            <a:off x="6239224" y="64513"/>
            <a:ext cx="2816567" cy="704945"/>
          </a:xfrm>
          <a:prstGeom prst="rect">
            <a:avLst/>
          </a:prstGeom>
        </p:spPr>
      </p:pic>
    </p:spTree>
    <p:extLst>
      <p:ext uri="{BB962C8B-B14F-4D97-AF65-F5344CB8AC3E}">
        <p14:creationId xmlns:p14="http://schemas.microsoft.com/office/powerpoint/2010/main" val="2554775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1851670"/>
            <a:ext cx="4117177" cy="3260330"/>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40341" y="-268941"/>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760" y="39659"/>
            <a:ext cx="2851676" cy="695489"/>
          </a:xfrm>
          <a:prstGeom prst="rect">
            <a:avLst/>
          </a:prstGeom>
          <a:solidFill>
            <a:srgbClr val="FF9C9B">
              <a:alpha val="2000"/>
            </a:srgbClr>
          </a:solidFill>
          <a:ln>
            <a:noFill/>
          </a:ln>
        </p:spPr>
      </p:pic>
      <p:sp>
        <p:nvSpPr>
          <p:cNvPr id="7" name="Rectangle 6"/>
          <p:cNvSpPr/>
          <p:nvPr/>
        </p:nvSpPr>
        <p:spPr>
          <a:xfrm>
            <a:off x="4035021" y="1396677"/>
            <a:ext cx="4861022"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51521" y="2211710"/>
            <a:ext cx="3744415" cy="2893100"/>
          </a:xfrm>
          <a:prstGeom prst="rect">
            <a:avLst/>
          </a:prstGeom>
        </p:spPr>
        <p:txBody>
          <a:bodyPr wrap="square">
            <a:spAutoFit/>
          </a:bodyPr>
          <a:lstStyle/>
          <a:p>
            <a:r>
              <a:rPr lang="en-GB" sz="1400">
                <a:solidFill>
                  <a:schemeClr val="bg1"/>
                </a:solidFill>
              </a:rPr>
              <a:t>It is important to remember that your M4C student is part of a department and a university, but also a </a:t>
            </a:r>
            <a:r>
              <a:rPr lang="en-GB" sz="1400" b="1">
                <a:solidFill>
                  <a:srgbClr val="FFFF00"/>
                </a:solidFill>
              </a:rPr>
              <a:t>significant regional community </a:t>
            </a:r>
            <a:r>
              <a:rPr lang="en-GB" sz="1400">
                <a:solidFill>
                  <a:schemeClr val="bg1"/>
                </a:solidFill>
              </a:rPr>
              <a:t>of arts and humanities researchers, with unique opportunities to build cross-institutional networks and </a:t>
            </a:r>
            <a:r>
              <a:rPr lang="en-GB" sz="1400">
                <a:solidFill>
                  <a:srgbClr val="FFFF00"/>
                </a:solidFill>
              </a:rPr>
              <a:t>funded cohort activities</a:t>
            </a:r>
            <a:r>
              <a:rPr lang="en-GB" sz="1400">
                <a:solidFill>
                  <a:schemeClr val="bg1"/>
                </a:solidFill>
              </a:rPr>
              <a:t>.</a:t>
            </a:r>
          </a:p>
          <a:p>
            <a:endParaRPr lang="en-GB" sz="1400">
              <a:solidFill>
                <a:schemeClr val="bg1"/>
              </a:solidFill>
            </a:endParaRPr>
          </a:p>
          <a:p>
            <a:r>
              <a:rPr lang="en-GB" sz="1400">
                <a:solidFill>
                  <a:schemeClr val="bg1"/>
                </a:solidFill>
              </a:rPr>
              <a:t>The third M4C cohort includes 110 students from across 8 universities (with over 400 M3C  researchers who are actively engaged members of the wider M3C/M4C community)</a:t>
            </a:r>
          </a:p>
          <a:p>
            <a:endParaRPr lang="en-GB" sz="1400" b="1">
              <a:solidFill>
                <a:schemeClr val="bg1"/>
              </a:solidFill>
            </a:endParaRPr>
          </a:p>
          <a:p>
            <a:endParaRPr lang="en-GB" sz="1400" b="1">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683568" y="1396677"/>
            <a:ext cx="10265422" cy="677108"/>
          </a:xfrm>
          <a:prstGeom prst="rect">
            <a:avLst/>
          </a:prstGeom>
          <a:noFill/>
        </p:spPr>
        <p:txBody>
          <a:bodyPr wrap="square" rtlCol="0">
            <a:spAutoFit/>
          </a:bodyPr>
          <a:lstStyle/>
          <a:p>
            <a:r>
              <a:rPr lang="en-GB" sz="2000">
                <a:solidFill>
                  <a:srgbClr val="FFFF00"/>
                </a:solidFill>
              </a:rPr>
              <a:t>What do I need to know about . . . </a:t>
            </a:r>
            <a:r>
              <a:rPr lang="en-GB" sz="2000">
                <a:solidFill>
                  <a:schemeClr val="bg1"/>
                </a:solidFill>
              </a:rPr>
              <a:t>M4C as a doctoral </a:t>
            </a:r>
            <a:r>
              <a:rPr lang="en-GB" sz="2000" i="1">
                <a:solidFill>
                  <a:schemeClr val="bg1"/>
                </a:solidFill>
              </a:rPr>
              <a:t>training</a:t>
            </a:r>
            <a:r>
              <a:rPr lang="en-GB" sz="2000">
                <a:solidFill>
                  <a:schemeClr val="bg1"/>
                </a:solidFill>
              </a:rPr>
              <a:t> programme?</a:t>
            </a:r>
          </a:p>
          <a:p>
            <a:endParaRPr lang="en-GB"/>
          </a:p>
        </p:txBody>
      </p:sp>
      <p:pic>
        <p:nvPicPr>
          <p:cNvPr id="16" name="Picture 15">
            <a:extLst>
              <a:ext uri="{FF2B5EF4-FFF2-40B4-BE49-F238E27FC236}">
                <a16:creationId xmlns:a16="http://schemas.microsoft.com/office/drawing/2014/main" id="{F862137F-2AD2-4F9D-B60B-3425C3D1229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9175" y="2065711"/>
            <a:ext cx="4271271" cy="2778064"/>
          </a:xfrm>
          <a:prstGeom prst="rect">
            <a:avLst/>
          </a:prstGeom>
          <a:noFill/>
          <a:ln>
            <a:noFill/>
          </a:ln>
        </p:spPr>
      </p:pic>
      <p:pic>
        <p:nvPicPr>
          <p:cNvPr id="4" name="Picture 2" descr="A close up of a logo&#10;&#10;Description automatically generated">
            <a:extLst>
              <a:ext uri="{FF2B5EF4-FFF2-40B4-BE49-F238E27FC236}">
                <a16:creationId xmlns:a16="http://schemas.microsoft.com/office/drawing/2014/main" id="{854AE81C-756E-4B24-B0F0-C7163A94E1F5}"/>
              </a:ext>
            </a:extLst>
          </p:cNvPr>
          <p:cNvPicPr>
            <a:picLocks noChangeAspect="1"/>
          </p:cNvPicPr>
          <p:nvPr/>
        </p:nvPicPr>
        <p:blipFill>
          <a:blip r:embed="rId5"/>
          <a:stretch>
            <a:fillRect/>
          </a:stretch>
        </p:blipFill>
        <p:spPr>
          <a:xfrm>
            <a:off x="6279311" y="71110"/>
            <a:ext cx="2756056" cy="704946"/>
          </a:xfrm>
          <a:prstGeom prst="rect">
            <a:avLst/>
          </a:prstGeom>
        </p:spPr>
      </p:pic>
    </p:spTree>
    <p:extLst>
      <p:ext uri="{BB962C8B-B14F-4D97-AF65-F5344CB8AC3E}">
        <p14:creationId xmlns:p14="http://schemas.microsoft.com/office/powerpoint/2010/main" val="4236595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2694D8A-B138-E54E-8B87-B87B57E98DEF}"/>
              </a:ext>
            </a:extLst>
          </p:cNvPr>
          <p:cNvSpPr>
            <a:spLocks noGrp="1"/>
          </p:cNvSpPr>
          <p:nvPr>
            <p:ph type="title"/>
          </p:nvPr>
        </p:nvSpPr>
        <p:spPr/>
        <p:txBody>
          <a:bodyPr/>
          <a:lstStyle/>
          <a:p>
            <a:endParaRPr lang="en-US"/>
          </a:p>
        </p:txBody>
      </p:sp>
      <p:sp>
        <p:nvSpPr>
          <p:cNvPr id="8" name="Text Placeholder 7">
            <a:extLst>
              <a:ext uri="{FF2B5EF4-FFF2-40B4-BE49-F238E27FC236}">
                <a16:creationId xmlns:a16="http://schemas.microsoft.com/office/drawing/2014/main" id="{F22C0FBD-A532-3941-80B6-20BB1F334ED0}"/>
              </a:ext>
            </a:extLst>
          </p:cNvPr>
          <p:cNvSpPr>
            <a:spLocks noGrp="1"/>
          </p:cNvSpPr>
          <p:nvPr>
            <p:ph type="body" idx="1"/>
          </p:nvPr>
        </p:nvSpPr>
        <p:spPr/>
        <p:txBody>
          <a:bodyPr>
            <a:normAutofit/>
          </a:bodyPr>
          <a:lstStyle/>
          <a:p>
            <a:r>
              <a:rPr lang="en-US" dirty="0">
                <a:solidFill>
                  <a:srgbClr val="FFFF00"/>
                </a:solidFill>
              </a:rPr>
              <a:t>What else do I need to know about … </a:t>
            </a:r>
            <a:endParaRPr lang="en-US" dirty="0"/>
          </a:p>
        </p:txBody>
      </p:sp>
      <p:sp>
        <p:nvSpPr>
          <p:cNvPr id="3" name="Content Placeholder 2">
            <a:extLst>
              <a:ext uri="{FF2B5EF4-FFF2-40B4-BE49-F238E27FC236}">
                <a16:creationId xmlns:a16="http://schemas.microsoft.com/office/drawing/2014/main" id="{13CAD03A-CBAF-B04E-BB28-28DFA83FC684}"/>
              </a:ext>
            </a:extLst>
          </p:cNvPr>
          <p:cNvSpPr>
            <a:spLocks noGrp="1"/>
          </p:cNvSpPr>
          <p:nvPr>
            <p:ph sz="half" idx="2"/>
          </p:nvPr>
        </p:nvSpPr>
        <p:spPr/>
        <p:txBody>
          <a:bodyPr>
            <a:normAutofit fontScale="92500" lnSpcReduction="10000"/>
          </a:bodyPr>
          <a:lstStyle/>
          <a:p>
            <a:pPr marL="0" indent="0">
              <a:buNone/>
            </a:pPr>
            <a:r>
              <a:rPr lang="en-US" dirty="0">
                <a:solidFill>
                  <a:schemeClr val="bg1"/>
                </a:solidFill>
              </a:rPr>
              <a:t>Much of M4C’s training </a:t>
            </a:r>
            <a:r>
              <a:rPr lang="en-US" dirty="0" err="1">
                <a:solidFill>
                  <a:schemeClr val="bg1"/>
                </a:solidFill>
              </a:rPr>
              <a:t>programme</a:t>
            </a:r>
            <a:r>
              <a:rPr lang="en-US" dirty="0">
                <a:solidFill>
                  <a:schemeClr val="bg1"/>
                </a:solidFill>
              </a:rPr>
              <a:t> is responsive to student need and supervisor recommendation. Please let your Site Directors and the M4C Central Team know if:</a:t>
            </a:r>
          </a:p>
          <a:p>
            <a:r>
              <a:rPr lang="en-US" dirty="0">
                <a:solidFill>
                  <a:schemeClr val="bg1"/>
                </a:solidFill>
              </a:rPr>
              <a:t>You think we’re missing vital training from our </a:t>
            </a:r>
            <a:r>
              <a:rPr lang="en-US" dirty="0" err="1">
                <a:solidFill>
                  <a:schemeClr val="bg1"/>
                </a:solidFill>
              </a:rPr>
              <a:t>programme</a:t>
            </a:r>
            <a:endParaRPr lang="en-US" dirty="0">
              <a:solidFill>
                <a:schemeClr val="bg1"/>
              </a:solidFill>
            </a:endParaRPr>
          </a:p>
          <a:p>
            <a:pPr marL="0" indent="0">
              <a:buNone/>
            </a:pPr>
            <a:endParaRPr lang="en-US" i="1" dirty="0">
              <a:solidFill>
                <a:schemeClr val="bg1"/>
              </a:solidFill>
            </a:endParaRPr>
          </a:p>
          <a:p>
            <a:r>
              <a:rPr lang="en-US" dirty="0">
                <a:solidFill>
                  <a:schemeClr val="bg1"/>
                </a:solidFill>
              </a:rPr>
              <a:t>You have expertise you could offer to help develop our researchers’ skills across the DTP.</a:t>
            </a:r>
          </a:p>
        </p:txBody>
      </p:sp>
      <p:sp>
        <p:nvSpPr>
          <p:cNvPr id="9" name="Text Placeholder 8">
            <a:extLst>
              <a:ext uri="{FF2B5EF4-FFF2-40B4-BE49-F238E27FC236}">
                <a16:creationId xmlns:a16="http://schemas.microsoft.com/office/drawing/2014/main" id="{17C00B64-62E4-7543-9340-9CC9A8A53E16}"/>
              </a:ext>
            </a:extLst>
          </p:cNvPr>
          <p:cNvSpPr>
            <a:spLocks noGrp="1"/>
          </p:cNvSpPr>
          <p:nvPr>
            <p:ph type="body" sz="quarter" idx="3"/>
          </p:nvPr>
        </p:nvSpPr>
        <p:spPr/>
        <p:txBody>
          <a:bodyPr>
            <a:normAutofit/>
          </a:bodyPr>
          <a:lstStyle/>
          <a:p>
            <a:r>
              <a:rPr lang="en-US" dirty="0">
                <a:solidFill>
                  <a:schemeClr val="bg1"/>
                </a:solidFill>
              </a:rPr>
              <a:t>M4C as a </a:t>
            </a:r>
            <a:r>
              <a:rPr lang="en-US" i="1" dirty="0">
                <a:solidFill>
                  <a:schemeClr val="bg1"/>
                </a:solidFill>
              </a:rPr>
              <a:t>doctoral </a:t>
            </a:r>
            <a:r>
              <a:rPr lang="en-US" dirty="0">
                <a:solidFill>
                  <a:schemeClr val="bg1"/>
                </a:solidFill>
              </a:rPr>
              <a:t>training </a:t>
            </a:r>
            <a:r>
              <a:rPr lang="en-US" dirty="0" err="1">
                <a:solidFill>
                  <a:schemeClr val="bg1"/>
                </a:solidFill>
              </a:rPr>
              <a:t>programme</a:t>
            </a:r>
            <a:r>
              <a:rPr lang="en-US" dirty="0">
                <a:solidFill>
                  <a:schemeClr val="bg1"/>
                </a:solidFill>
              </a:rPr>
              <a:t>?</a:t>
            </a:r>
          </a:p>
        </p:txBody>
      </p:sp>
      <p:sp>
        <p:nvSpPr>
          <p:cNvPr id="10" name="Content Placeholder 9">
            <a:extLst>
              <a:ext uri="{FF2B5EF4-FFF2-40B4-BE49-F238E27FC236}">
                <a16:creationId xmlns:a16="http://schemas.microsoft.com/office/drawing/2014/main" id="{D3CC8D11-696A-BB4B-BECE-D6D9CBE1BEC1}"/>
              </a:ext>
            </a:extLst>
          </p:cNvPr>
          <p:cNvSpPr>
            <a:spLocks noGrp="1"/>
          </p:cNvSpPr>
          <p:nvPr>
            <p:ph sz="quarter" idx="4"/>
          </p:nvPr>
        </p:nvSpPr>
        <p:spPr/>
        <p:txBody>
          <a:bodyPr>
            <a:normAutofit fontScale="92500" lnSpcReduction="10000"/>
          </a:bodyPr>
          <a:lstStyle/>
          <a:p>
            <a:pPr marL="0" indent="0">
              <a:buNone/>
            </a:pPr>
            <a:r>
              <a:rPr lang="en-US" dirty="0">
                <a:solidFill>
                  <a:schemeClr val="bg1"/>
                </a:solidFill>
              </a:rPr>
              <a:t>Currently missing from our provision are:</a:t>
            </a:r>
          </a:p>
          <a:p>
            <a:pPr marL="0" indent="0">
              <a:buNone/>
            </a:pPr>
            <a:endParaRPr lang="en-US" dirty="0">
              <a:solidFill>
                <a:schemeClr val="bg1"/>
              </a:solidFill>
            </a:endParaRPr>
          </a:p>
          <a:p>
            <a:r>
              <a:rPr lang="en-US" dirty="0">
                <a:solidFill>
                  <a:schemeClr val="bg1"/>
                </a:solidFill>
              </a:rPr>
              <a:t>Digital arts and humanities (storage, management, interpretation);</a:t>
            </a:r>
          </a:p>
          <a:p>
            <a:r>
              <a:rPr lang="en-US" dirty="0">
                <a:solidFill>
                  <a:schemeClr val="bg1"/>
                </a:solidFill>
              </a:rPr>
              <a:t>Using social media platforms;</a:t>
            </a:r>
          </a:p>
          <a:p>
            <a:r>
              <a:rPr lang="en-US" dirty="0">
                <a:solidFill>
                  <a:schemeClr val="bg1"/>
                </a:solidFill>
              </a:rPr>
              <a:t>Developing vlogs, blogs and podcasts;</a:t>
            </a:r>
          </a:p>
          <a:p>
            <a:r>
              <a:rPr lang="en-US" dirty="0">
                <a:solidFill>
                  <a:schemeClr val="bg1"/>
                </a:solidFill>
              </a:rPr>
              <a:t>Running and participating in meetings; </a:t>
            </a:r>
          </a:p>
          <a:p>
            <a:r>
              <a:rPr lang="en-US">
                <a:solidFill>
                  <a:schemeClr val="bg1"/>
                </a:solidFill>
              </a:rPr>
              <a:t>Understanding GDPR</a:t>
            </a:r>
            <a:endParaRPr lang="en-US" dirty="0">
              <a:solidFill>
                <a:schemeClr val="bg1"/>
              </a:solidFill>
            </a:endParaRPr>
          </a:p>
        </p:txBody>
      </p:sp>
      <p:pic>
        <p:nvPicPr>
          <p:cNvPr id="5" name="Picture 4">
            <a:extLst>
              <a:ext uri="{FF2B5EF4-FFF2-40B4-BE49-F238E27FC236}">
                <a16:creationId xmlns:a16="http://schemas.microsoft.com/office/drawing/2014/main" id="{0D1C2F07-3166-8549-B779-12A8FB4759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020" y="205978"/>
            <a:ext cx="2912188" cy="708936"/>
          </a:xfrm>
          <a:prstGeom prst="rect">
            <a:avLst/>
          </a:prstGeom>
          <a:solidFill>
            <a:srgbClr val="FF9C9B">
              <a:alpha val="2000"/>
            </a:srgbClr>
          </a:solidFill>
          <a:ln>
            <a:noFill/>
          </a:ln>
        </p:spPr>
      </p:pic>
      <p:pic>
        <p:nvPicPr>
          <p:cNvPr id="6" name="Picture 2" descr="A close up of a logo&#10;&#10;Description automatically generated">
            <a:extLst>
              <a:ext uri="{FF2B5EF4-FFF2-40B4-BE49-F238E27FC236}">
                <a16:creationId xmlns:a16="http://schemas.microsoft.com/office/drawing/2014/main" id="{19C2EF82-A556-AB4C-B7C4-FBF64BFD545D}"/>
              </a:ext>
            </a:extLst>
          </p:cNvPr>
          <p:cNvPicPr>
            <a:picLocks noChangeAspect="1"/>
          </p:cNvPicPr>
          <p:nvPr/>
        </p:nvPicPr>
        <p:blipFill>
          <a:blip r:embed="rId3"/>
          <a:stretch>
            <a:fillRect/>
          </a:stretch>
        </p:blipFill>
        <p:spPr>
          <a:xfrm>
            <a:off x="5791794" y="205978"/>
            <a:ext cx="2789673" cy="711669"/>
          </a:xfrm>
          <a:prstGeom prst="rect">
            <a:avLst/>
          </a:prstGeom>
        </p:spPr>
      </p:pic>
    </p:spTree>
    <p:extLst>
      <p:ext uri="{BB962C8B-B14F-4D97-AF65-F5344CB8AC3E}">
        <p14:creationId xmlns:p14="http://schemas.microsoft.com/office/powerpoint/2010/main" val="2226733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00" y="2482168"/>
            <a:ext cx="4117177" cy="2629832"/>
          </a:xfrm>
        </p:spPr>
        <p:txBody>
          <a:bodyPr>
            <a:noAutofit/>
          </a:bodyPr>
          <a:lstStyle/>
          <a:p>
            <a:pPr marL="0" indent="0">
              <a:buNone/>
            </a:pPr>
            <a:endParaRPr lang="en-GB" sz="1400" b="1">
              <a:latin typeface="Verdana"/>
              <a:cs typeface="Verdana"/>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2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2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4572000" y="1152000"/>
            <a:ext cx="4464495" cy="3960000"/>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200" b="1">
              <a:solidFill>
                <a:schemeClr val="bg1"/>
              </a:solidFill>
              <a:latin typeface="Verdana"/>
              <a:cs typeface="Verdana"/>
            </a:endParaRPr>
          </a:p>
          <a:p>
            <a:pPr marL="0" indent="0">
              <a:lnSpc>
                <a:spcPct val="100000"/>
              </a:lnSpc>
              <a:buNone/>
            </a:pPr>
            <a:endParaRPr lang="en-GB" sz="12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0"/>
            <a:ext cx="9144000" cy="1141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836" y="248088"/>
            <a:ext cx="3100446" cy="756000"/>
          </a:xfrm>
          <a:prstGeom prst="rect">
            <a:avLst/>
          </a:prstGeom>
          <a:solidFill>
            <a:srgbClr val="FF9C9B">
              <a:alpha val="2000"/>
            </a:srgbClr>
          </a:solidFill>
          <a:ln>
            <a:noFill/>
          </a:ln>
        </p:spPr>
      </p:pic>
      <p:sp>
        <p:nvSpPr>
          <p:cNvPr id="7" name="Rectangle 6"/>
          <p:cNvSpPr/>
          <p:nvPr/>
        </p:nvSpPr>
        <p:spPr>
          <a:xfrm>
            <a:off x="7236164" y="2537892"/>
            <a:ext cx="1609815" cy="2523768"/>
          </a:xfrm>
          <a:prstGeom prst="rect">
            <a:avLst/>
          </a:prstGeom>
        </p:spPr>
        <p:txBody>
          <a:bodyPr wrap="square">
            <a:spAutoFit/>
          </a:bodyPr>
          <a:lstStyle/>
          <a:p>
            <a:endParaRPr lang="en-GB" sz="1600">
              <a:solidFill>
                <a:srgbClr val="212121"/>
              </a:solidFill>
              <a:latin typeface="Calibri" panose="020F0502020204030204" pitchFamily="34" charset="0"/>
              <a:ea typeface="Calibri" panose="020F0502020204030204" pitchFamily="34" charset="0"/>
            </a:endParaRPr>
          </a:p>
          <a:p>
            <a:pPr algn="ctr"/>
            <a:endParaRPr lang="en-GB" sz="1600">
              <a:solidFill>
                <a:schemeClr val="bg1"/>
              </a:solidFill>
              <a:latin typeface="Calibri" panose="020F0502020204030204" pitchFamily="34" charset="0"/>
            </a:endParaRPr>
          </a:p>
          <a:p>
            <a:pPr algn="ctr"/>
            <a:endParaRPr lang="en-GB" sz="1600">
              <a:solidFill>
                <a:schemeClr val="bg1"/>
              </a:solidFill>
              <a:latin typeface="Calibri" panose="020F0502020204030204" pitchFamily="34" charset="0"/>
            </a:endParaRPr>
          </a:p>
          <a:p>
            <a:pPr marL="285750" indent="-285750">
              <a:buFont typeface="Arial" panose="020B0604020202020204" pitchFamily="34" charset="0"/>
              <a:buChar char="•"/>
            </a:pPr>
            <a:endParaRPr lang="en-GB" sz="1600">
              <a:solidFill>
                <a:schemeClr val="bg1"/>
              </a:solidFill>
              <a:latin typeface="Copperplate Gothic Bold" panose="020E0705020206020404" pitchFamily="34" charset="0"/>
            </a:endParaRPr>
          </a:p>
          <a:p>
            <a:r>
              <a:rPr lang="en-GB" sz="1600">
                <a:solidFill>
                  <a:schemeClr val="bg1"/>
                </a:solidFill>
                <a:latin typeface="Copperplate Gothic Bold" panose="020E0705020206020404" pitchFamily="34" charset="0"/>
              </a:rPr>
              <a:t>          </a:t>
            </a:r>
          </a:p>
          <a:p>
            <a:endParaRPr lang="en-GB" sz="1600"/>
          </a:p>
          <a:p>
            <a:endParaRPr lang="en-GB" sz="1600" b="1">
              <a:solidFill>
                <a:schemeClr val="bg1"/>
              </a:solidFill>
            </a:endParaRPr>
          </a:p>
          <a:p>
            <a:endParaRPr lang="en-GB" sz="1600" b="1">
              <a:solidFill>
                <a:schemeClr val="bg1"/>
              </a:solidFill>
            </a:endParaRPr>
          </a:p>
          <a:p>
            <a:endParaRPr lang="en-GB" sz="1600">
              <a:solidFill>
                <a:schemeClr val="bg1"/>
              </a:solidFill>
            </a:endParaRPr>
          </a:p>
          <a:p>
            <a:r>
              <a:rPr lang="en-GB" sz="1400">
                <a:solidFill>
                  <a:schemeClr val="bg1"/>
                </a:solidFill>
                <a:latin typeface="Verdana"/>
                <a:cs typeface="Verdana"/>
              </a:rPr>
              <a:t>     </a:t>
            </a:r>
            <a:endParaRPr lang="en-GB" sz="1600">
              <a:solidFill>
                <a:schemeClr val="bg1"/>
              </a:solidFill>
            </a:endParaRPr>
          </a:p>
        </p:txBody>
      </p:sp>
      <p:sp>
        <p:nvSpPr>
          <p:cNvPr id="8" name="Rectangle 7">
            <a:extLst>
              <a:ext uri="{FF2B5EF4-FFF2-40B4-BE49-F238E27FC236}">
                <a16:creationId xmlns:a16="http://schemas.microsoft.com/office/drawing/2014/main" id="{C10BFADE-0477-4A38-8D49-EF794680CF32}"/>
              </a:ext>
            </a:extLst>
          </p:cNvPr>
          <p:cNvSpPr/>
          <p:nvPr/>
        </p:nvSpPr>
        <p:spPr>
          <a:xfrm>
            <a:off x="216001" y="1635646"/>
            <a:ext cx="3779936" cy="3416320"/>
          </a:xfrm>
          <a:prstGeom prst="rect">
            <a:avLst/>
          </a:prstGeom>
        </p:spPr>
        <p:txBody>
          <a:bodyPr wrap="square">
            <a:spAutoFit/>
          </a:bodyPr>
          <a:lstStyle/>
          <a:p>
            <a:r>
              <a:rPr lang="en-GB" sz="1600" b="1">
                <a:solidFill>
                  <a:schemeClr val="bg1"/>
                </a:solidFill>
              </a:rPr>
              <a:t>Duration of award for M4C students:</a:t>
            </a:r>
          </a:p>
          <a:p>
            <a:pPr marL="285750" indent="-285750">
              <a:buFontTx/>
              <a:buChar char="-"/>
            </a:pPr>
            <a:r>
              <a:rPr lang="en-GB" sz="1600">
                <a:solidFill>
                  <a:schemeClr val="bg1"/>
                </a:solidFill>
              </a:rPr>
              <a:t>3.5 years baseline (cases for extended funding will be assessed after the first mid-year review)</a:t>
            </a:r>
          </a:p>
          <a:p>
            <a:pPr marL="285750" indent="-285750">
              <a:buFontTx/>
              <a:buChar char="-"/>
            </a:pPr>
            <a:r>
              <a:rPr lang="en-GB" sz="1600">
                <a:solidFill>
                  <a:schemeClr val="bg1"/>
                </a:solidFill>
              </a:rPr>
              <a:t>4 years for all Collaborative Doctoral Awards</a:t>
            </a:r>
          </a:p>
          <a:p>
            <a:endParaRPr lang="en-GB" sz="800">
              <a:solidFill>
                <a:schemeClr val="bg1"/>
              </a:solidFill>
            </a:endParaRPr>
          </a:p>
          <a:p>
            <a:r>
              <a:rPr lang="en-GB" sz="1600">
                <a:solidFill>
                  <a:srgbClr val="FFFF00"/>
                </a:solidFill>
              </a:rPr>
              <a:t>While the AHRC has been sympathetic to some requests for extension to funding for those adversely affected by the pandemic, there is nevertheless an expectation that students starting now should have in mind a ‘Plan B’ if their original plans prove impossible to complete.</a:t>
            </a:r>
          </a:p>
        </p:txBody>
      </p:sp>
      <p:sp>
        <p:nvSpPr>
          <p:cNvPr id="4" name="TextBox 3">
            <a:extLst>
              <a:ext uri="{FF2B5EF4-FFF2-40B4-BE49-F238E27FC236}">
                <a16:creationId xmlns:a16="http://schemas.microsoft.com/office/drawing/2014/main" id="{12D264CC-49D9-499A-A681-0FFDD153571A}"/>
              </a:ext>
            </a:extLst>
          </p:cNvPr>
          <p:cNvSpPr txBox="1"/>
          <p:nvPr/>
        </p:nvSpPr>
        <p:spPr>
          <a:xfrm>
            <a:off x="4572000" y="2698894"/>
            <a:ext cx="4176464" cy="646331"/>
          </a:xfrm>
          <a:prstGeom prst="rect">
            <a:avLst/>
          </a:prstGeom>
          <a:noFill/>
        </p:spPr>
        <p:txBody>
          <a:bodyPr wrap="square" rtlCol="0">
            <a:spAutoFit/>
          </a:bodyPr>
          <a:lstStyle/>
          <a:p>
            <a:endParaRPr lang="en-GB" b="1">
              <a:solidFill>
                <a:schemeClr val="bg1"/>
              </a:solidFill>
            </a:endParaRPr>
          </a:p>
          <a:p>
            <a:endParaRPr lang="en-GB" b="1">
              <a:solidFill>
                <a:schemeClr val="bg1"/>
              </a:solidFill>
            </a:endParaRPr>
          </a:p>
        </p:txBody>
      </p:sp>
      <p:sp>
        <p:nvSpPr>
          <p:cNvPr id="12" name="TextBox 11">
            <a:extLst>
              <a:ext uri="{FF2B5EF4-FFF2-40B4-BE49-F238E27FC236}">
                <a16:creationId xmlns:a16="http://schemas.microsoft.com/office/drawing/2014/main" id="{F5FEB119-A65E-439A-93D4-DA6BC62AF414}"/>
              </a:ext>
            </a:extLst>
          </p:cNvPr>
          <p:cNvSpPr txBox="1"/>
          <p:nvPr/>
        </p:nvSpPr>
        <p:spPr>
          <a:xfrm>
            <a:off x="3131840" y="1079425"/>
            <a:ext cx="4031964" cy="461665"/>
          </a:xfrm>
          <a:prstGeom prst="rect">
            <a:avLst/>
          </a:prstGeom>
          <a:noFill/>
        </p:spPr>
        <p:txBody>
          <a:bodyPr wrap="square" rtlCol="0">
            <a:spAutoFit/>
          </a:bodyPr>
          <a:lstStyle/>
          <a:p>
            <a:r>
              <a:rPr lang="en-GB" sz="2400">
                <a:solidFill>
                  <a:schemeClr val="bg1"/>
                </a:solidFill>
              </a:rPr>
              <a:t>Duration of Award</a:t>
            </a:r>
          </a:p>
        </p:txBody>
      </p:sp>
      <p:sp>
        <p:nvSpPr>
          <p:cNvPr id="13" name="Rectangle 12">
            <a:extLst>
              <a:ext uri="{FF2B5EF4-FFF2-40B4-BE49-F238E27FC236}">
                <a16:creationId xmlns:a16="http://schemas.microsoft.com/office/drawing/2014/main" id="{62DCE8AD-778D-412B-87A5-0B1DBC25245C}"/>
              </a:ext>
            </a:extLst>
          </p:cNvPr>
          <p:cNvSpPr/>
          <p:nvPr/>
        </p:nvSpPr>
        <p:spPr>
          <a:xfrm>
            <a:off x="3919155" y="1809673"/>
            <a:ext cx="5113921" cy="2433743"/>
          </a:xfrm>
          <a:prstGeom prst="rect">
            <a:avLst/>
          </a:prstGeom>
        </p:spPr>
        <p:txBody>
          <a:bodyPr wrap="square">
            <a:spAutoFit/>
          </a:bodyPr>
          <a:lstStyle/>
          <a:p>
            <a:pPr marL="457200">
              <a:spcAft>
                <a:spcPts val="800"/>
              </a:spcAft>
            </a:pPr>
            <a:r>
              <a:rPr lang="en-GB">
                <a:solidFill>
                  <a:schemeClr val="bg1"/>
                </a:solidFill>
                <a:latin typeface="Book Antiqua" panose="02040602050305030304" pitchFamily="18" charset="0"/>
                <a:ea typeface="Cambria Math" panose="02040503050406030204" pitchFamily="18" charset="0"/>
                <a:cs typeface="Aldhabi" panose="020B0604020202020204" pitchFamily="2" charset="-78"/>
              </a:rPr>
              <a:t>‘Doctoral projects must be designed and supervised in such a way that students are able to </a:t>
            </a:r>
            <a:r>
              <a:rPr lang="en-GB">
                <a:solidFill>
                  <a:srgbClr val="FFFF00"/>
                </a:solidFill>
                <a:latin typeface="Book Antiqua" panose="02040602050305030304" pitchFamily="18" charset="0"/>
                <a:ea typeface="Cambria Math" panose="02040503050406030204" pitchFamily="18" charset="0"/>
                <a:cs typeface="Aldhabi" panose="020B0604020202020204" pitchFamily="2" charset="-78"/>
              </a:rPr>
              <a:t>submit their thesis within the funded period</a:t>
            </a:r>
            <a:r>
              <a:rPr lang="en-GB">
                <a:solidFill>
                  <a:schemeClr val="bg1"/>
                </a:solidFill>
                <a:latin typeface="Book Antiqua" panose="02040602050305030304" pitchFamily="18" charset="0"/>
                <a:ea typeface="Cambria Math" panose="02040503050406030204" pitchFamily="18" charset="0"/>
                <a:cs typeface="Aldhabi" panose="020B0604020202020204" pitchFamily="2" charset="-78"/>
              </a:rPr>
              <a:t>, as defined at the outset of the project. . . There should be no expectation of an unfunded period</a:t>
            </a:r>
            <a:r>
              <a:rPr lang="en-GB">
                <a:solidFill>
                  <a:srgbClr val="FFFF00"/>
                </a:solidFill>
                <a:latin typeface="Book Antiqua" panose="02040602050305030304" pitchFamily="18" charset="0"/>
                <a:ea typeface="Cambria Math" panose="02040503050406030204" pitchFamily="18" charset="0"/>
                <a:cs typeface="Aldhabi" panose="020B0604020202020204" pitchFamily="2" charset="-78"/>
              </a:rPr>
              <a:t> </a:t>
            </a:r>
            <a:r>
              <a:rPr lang="en-GB">
                <a:solidFill>
                  <a:schemeClr val="bg1"/>
                </a:solidFill>
                <a:latin typeface="Book Antiqua" panose="02040602050305030304" pitchFamily="18" charset="0"/>
                <a:ea typeface="Cambria Math" panose="02040503050406030204" pitchFamily="18" charset="0"/>
                <a:cs typeface="Aldhabi" panose="020B0604020202020204" pitchFamily="2" charset="-78"/>
              </a:rPr>
              <a:t>when the doctoral programme is designed.’</a:t>
            </a:r>
          </a:p>
          <a:p>
            <a:pPr marL="457200" algn="r">
              <a:lnSpc>
                <a:spcPct val="115000"/>
              </a:lnSpc>
              <a:spcAft>
                <a:spcPts val="800"/>
              </a:spcAft>
            </a:pPr>
            <a:r>
              <a:rPr lang="en-GB">
                <a:solidFill>
                  <a:schemeClr val="bg1"/>
                </a:solidFill>
                <a:latin typeface="Calibri" panose="020F0502020204030204" pitchFamily="34" charset="0"/>
                <a:ea typeface="Calibri" panose="020F0502020204030204" pitchFamily="34" charset="0"/>
                <a:cs typeface="Times New Roman" panose="02020603050405020304" pitchFamily="18" charset="0"/>
              </a:rPr>
              <a:t>(AHRC guidance to DTPs, April 2019)</a:t>
            </a:r>
          </a:p>
        </p:txBody>
      </p:sp>
      <p:pic>
        <p:nvPicPr>
          <p:cNvPr id="10" name="Picture 2" descr="A close up of a logo&#10;&#10;Description automatically generated">
            <a:extLst>
              <a:ext uri="{FF2B5EF4-FFF2-40B4-BE49-F238E27FC236}">
                <a16:creationId xmlns:a16="http://schemas.microsoft.com/office/drawing/2014/main" id="{AABE522B-547A-4DDA-BBF1-A625D9D827C6}"/>
              </a:ext>
            </a:extLst>
          </p:cNvPr>
          <p:cNvPicPr>
            <a:picLocks noChangeAspect="1"/>
          </p:cNvPicPr>
          <p:nvPr/>
        </p:nvPicPr>
        <p:blipFill>
          <a:blip r:embed="rId4"/>
          <a:stretch>
            <a:fillRect/>
          </a:stretch>
        </p:blipFill>
        <p:spPr>
          <a:xfrm>
            <a:off x="5947195" y="198857"/>
            <a:ext cx="2910696" cy="745286"/>
          </a:xfrm>
          <a:prstGeom prst="rect">
            <a:avLst/>
          </a:prstGeom>
        </p:spPr>
      </p:pic>
    </p:spTree>
    <p:extLst>
      <p:ext uri="{BB962C8B-B14F-4D97-AF65-F5344CB8AC3E}">
        <p14:creationId xmlns:p14="http://schemas.microsoft.com/office/powerpoint/2010/main" val="3291758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D87C7D1D9F8EA43B39795E3AA2AEA52" ma:contentTypeVersion="13" ma:contentTypeDescription="Create a new document." ma:contentTypeScope="" ma:versionID="262c9365d93a49bb15d377d9041965dd">
  <xsd:schema xmlns:xsd="http://www.w3.org/2001/XMLSchema" xmlns:xs="http://www.w3.org/2001/XMLSchema" xmlns:p="http://schemas.microsoft.com/office/2006/metadata/properties" xmlns:ns2="7f4c0988-ffc7-4fa1-a80c-13b155c9dca6" xmlns:ns3="2f8058ab-da2e-4057-b39e-010932e13d15" targetNamespace="http://schemas.microsoft.com/office/2006/metadata/properties" ma:root="true" ma:fieldsID="77b168c32a1d39706f83ee2508bd50c3" ns2:_="" ns3:_="">
    <xsd:import namespace="7f4c0988-ffc7-4fa1-a80c-13b155c9dca6"/>
    <xsd:import namespace="2f8058ab-da2e-4057-b39e-010932e13d1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Location" minOccurs="0"/>
                <xsd:element ref="ns2:MediaServiceAutoKeyPoints" minOccurs="0"/>
                <xsd:element ref="ns2:MediaServiceKeyPoints" minOccurs="0"/>
                <xsd:element ref="ns2:y67f"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c0988-ffc7-4fa1-a80c-13b155c9dc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y67f" ma:index="18" nillable="true" ma:displayName="Text" ma:internalName="y67f">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f8058ab-da2e-4057-b39e-010932e13d1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67f xmlns="7f4c0988-ffc7-4fa1-a80c-13b155c9dca6" xsi:nil="true"/>
    <SharedWithUsers xmlns="2f8058ab-da2e-4057-b39e-010932e13d15">
      <UserInfo>
        <DisplayName>Sheena Gardner</DisplayName>
        <AccountId>81</AccountId>
        <AccountType/>
      </UserInfo>
      <UserInfo>
        <DisplayName>Charlotte Waelde</DisplayName>
        <AccountId>82</AccountId>
        <AccountType/>
      </UserInfo>
      <UserInfo>
        <DisplayName>Sian Vaughan</DisplayName>
        <AccountId>59</AccountId>
        <AccountType/>
      </UserInfo>
      <UserInfo>
        <DisplayName>Samantha Offiler</DisplayName>
        <AccountId>6</AccountId>
        <AccountType/>
      </UserInfo>
      <UserInfo>
        <DisplayName>Paul Grainge</DisplayName>
        <AccountId>19</AccountId>
        <AccountType/>
      </UserInfo>
    </SharedWithUsers>
  </documentManagement>
</p:properties>
</file>

<file path=customXml/itemProps1.xml><?xml version="1.0" encoding="utf-8"?>
<ds:datastoreItem xmlns:ds="http://schemas.openxmlformats.org/officeDocument/2006/customXml" ds:itemID="{66FB0E5A-4DA4-4C59-8197-5D63D0699F3C}">
  <ds:schemaRefs>
    <ds:schemaRef ds:uri="http://schemas.microsoft.com/sharepoint/v3/contenttype/forms"/>
  </ds:schemaRefs>
</ds:datastoreItem>
</file>

<file path=customXml/itemProps2.xml><?xml version="1.0" encoding="utf-8"?>
<ds:datastoreItem xmlns:ds="http://schemas.openxmlformats.org/officeDocument/2006/customXml" ds:itemID="{B84B0786-4939-4E86-8879-D5C2EE5980DD}">
  <ds:schemaRefs>
    <ds:schemaRef ds:uri="2f8058ab-da2e-4057-b39e-010932e13d15"/>
    <ds:schemaRef ds:uri="7f4c0988-ffc7-4fa1-a80c-13b155c9dc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8A902B-2034-40E3-AD22-F98A18E0BE95}">
  <ds:schemaRefs>
    <ds:schemaRef ds:uri="7f4c0988-ffc7-4fa1-a80c-13b155c9dca6"/>
    <ds:schemaRef ds:uri="http://schemas.microsoft.com/office/2006/documentManagement/types"/>
    <ds:schemaRef ds:uri="http://www.w3.org/XML/1998/namespace"/>
    <ds:schemaRef ds:uri="http://schemas.microsoft.com/office/2006/metadata/properties"/>
    <ds:schemaRef ds:uri="http://purl.org/dc/terms/"/>
    <ds:schemaRef ds:uri="http://purl.org/dc/elements/1.1/"/>
    <ds:schemaRef ds:uri="http://purl.org/dc/dcmitype/"/>
    <ds:schemaRef ds:uri="http://schemas.microsoft.com/office/infopath/2007/PartnerControls"/>
    <ds:schemaRef ds:uri="http://schemas.openxmlformats.org/package/2006/metadata/core-properties"/>
    <ds:schemaRef ds:uri="2f8058ab-da2e-4057-b39e-010932e13d15"/>
  </ds:schemaRefs>
</ds:datastoreItem>
</file>

<file path=docProps/app.xml><?xml version="1.0" encoding="utf-8"?>
<Properties xmlns="http://schemas.openxmlformats.org/officeDocument/2006/extended-properties" xmlns:vt="http://schemas.openxmlformats.org/officeDocument/2006/docPropsVTypes">
  <TotalTime>280</TotalTime>
  <Words>3656</Words>
  <Application>Microsoft Office PowerPoint</Application>
  <PresentationFormat>On-screen Show (16:9)</PresentationFormat>
  <Paragraphs>602</Paragraphs>
  <Slides>28</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Book Antiqua</vt:lpstr>
      <vt:lpstr>Calibri</vt:lpstr>
      <vt:lpstr>Copperplate Gothic Bold</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 Sarah</dc:creator>
  <cp:lastModifiedBy>Wilson, Sharron</cp:lastModifiedBy>
  <cp:revision>26</cp:revision>
  <dcterms:created xsi:type="dcterms:W3CDTF">2016-10-24T11:25:52Z</dcterms:created>
  <dcterms:modified xsi:type="dcterms:W3CDTF">2021-09-28T17:32:58Z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0x010100ED87C7D1D9F8EA43B39795E3AA2AEA52</vt:lpwstr>
  </property>
</Properties>
</file>