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Lst>
  <p:notesMasterIdLst>
    <p:notesMasterId r:id="rId29"/>
  </p:notesMasterIdLst>
  <p:sldIdLst>
    <p:sldId id="429" r:id="rId5"/>
    <p:sldId id="258" r:id="rId6"/>
    <p:sldId id="423" r:id="rId7"/>
    <p:sldId id="425" r:id="rId8"/>
    <p:sldId id="422" r:id="rId9"/>
    <p:sldId id="263" r:id="rId10"/>
    <p:sldId id="262" r:id="rId11"/>
    <p:sldId id="399" r:id="rId12"/>
    <p:sldId id="410" r:id="rId13"/>
    <p:sldId id="411" r:id="rId14"/>
    <p:sldId id="419" r:id="rId15"/>
    <p:sldId id="260" r:id="rId16"/>
    <p:sldId id="420" r:id="rId17"/>
    <p:sldId id="413" r:id="rId18"/>
    <p:sldId id="421" r:id="rId19"/>
    <p:sldId id="414" r:id="rId20"/>
    <p:sldId id="416" r:id="rId21"/>
    <p:sldId id="431" r:id="rId22"/>
    <p:sldId id="261" r:id="rId23"/>
    <p:sldId id="433" r:id="rId24"/>
    <p:sldId id="430" r:id="rId25"/>
    <p:sldId id="259" r:id="rId26"/>
    <p:sldId id="432" r:id="rId27"/>
    <p:sldId id="424" r:id="rId28"/>
  </p:sldIdLst>
  <p:sldSz cx="12192000" cy="6858000"/>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00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7" autoAdjust="0"/>
    <p:restoredTop sz="86387" autoAdjust="0"/>
  </p:normalViewPr>
  <p:slideViewPr>
    <p:cSldViewPr snapToGrid="0">
      <p:cViewPr varScale="1">
        <p:scale>
          <a:sx n="72" d="100"/>
          <a:sy n="72" d="100"/>
        </p:scale>
        <p:origin x="206" y="58"/>
      </p:cViewPr>
      <p:guideLst/>
    </p:cSldViewPr>
  </p:slideViewPr>
  <p:outlineViewPr>
    <p:cViewPr>
      <p:scale>
        <a:sx n="33" d="100"/>
        <a:sy n="33" d="100"/>
      </p:scale>
      <p:origin x="0" y="-564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llard, Lisa" userId="b40c1838-de82-44fa-a992-fdd5f3a12f1d" providerId="ADAL" clId="{46030D16-904C-4FCA-A84D-915AB3647371}"/>
    <pc:docChg chg="modSld sldOrd">
      <pc:chgData name="Millard, Lisa" userId="b40c1838-de82-44fa-a992-fdd5f3a12f1d" providerId="ADAL" clId="{46030D16-904C-4FCA-A84D-915AB3647371}" dt="2024-10-02T13:05:11.123" v="1"/>
      <pc:docMkLst>
        <pc:docMk/>
      </pc:docMkLst>
      <pc:sldChg chg="ord">
        <pc:chgData name="Millard, Lisa" userId="b40c1838-de82-44fa-a992-fdd5f3a12f1d" providerId="ADAL" clId="{46030D16-904C-4FCA-A84D-915AB3647371}" dt="2024-10-02T13:05:11.123" v="1"/>
        <pc:sldMkLst>
          <pc:docMk/>
          <pc:sldMk cId="1929840510" sldId="42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C3AAAD-D13A-234F-87C1-10DA970FD942}" type="datetimeFigureOut">
              <a:rPr lang="en-US" smtClean="0"/>
              <a:t>10/2/2024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7D2DB-D2DC-7343-AD48-5AA4400ACEF6}" type="slidenum">
              <a:rPr lang="en-US" smtClean="0"/>
              <a:t>‹#›</a:t>
            </a:fld>
            <a:endParaRPr lang="en-US"/>
          </a:p>
        </p:txBody>
      </p:sp>
    </p:spTree>
    <p:extLst>
      <p:ext uri="{BB962C8B-B14F-4D97-AF65-F5344CB8AC3E}">
        <p14:creationId xmlns:p14="http://schemas.microsoft.com/office/powerpoint/2010/main" val="2467409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 we need a new photograph?</a:t>
            </a:r>
          </a:p>
        </p:txBody>
      </p:sp>
      <p:sp>
        <p:nvSpPr>
          <p:cNvPr id="4" name="Slide Number Placeholder 3"/>
          <p:cNvSpPr>
            <a:spLocks noGrp="1"/>
          </p:cNvSpPr>
          <p:nvPr>
            <p:ph type="sldNum" sz="quarter" idx="5"/>
          </p:nvPr>
        </p:nvSpPr>
        <p:spPr/>
        <p:txBody>
          <a:bodyPr/>
          <a:lstStyle/>
          <a:p>
            <a:fld id="{1AF7D2DB-D2DC-7343-AD48-5AA4400ACEF6}" type="slidenum">
              <a:rPr lang="en-US" smtClean="0"/>
              <a:t>5</a:t>
            </a:fld>
            <a:endParaRPr lang="en-US"/>
          </a:p>
        </p:txBody>
      </p:sp>
    </p:spTree>
    <p:extLst>
      <p:ext uri="{BB962C8B-B14F-4D97-AF65-F5344CB8AC3E}">
        <p14:creationId xmlns:p14="http://schemas.microsoft.com/office/powerpoint/2010/main" val="3916462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8</a:t>
            </a:fld>
            <a:endParaRPr lang="en-GB"/>
          </a:p>
        </p:txBody>
      </p:sp>
    </p:spTree>
    <p:extLst>
      <p:ext uri="{BB962C8B-B14F-4D97-AF65-F5344CB8AC3E}">
        <p14:creationId xmlns:p14="http://schemas.microsoft.com/office/powerpoint/2010/main" val="2445458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9</a:t>
            </a:fld>
            <a:endParaRPr lang="en-GB"/>
          </a:p>
        </p:txBody>
      </p:sp>
    </p:spTree>
    <p:extLst>
      <p:ext uri="{BB962C8B-B14F-4D97-AF65-F5344CB8AC3E}">
        <p14:creationId xmlns:p14="http://schemas.microsoft.com/office/powerpoint/2010/main" val="2184341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10</a:t>
            </a:fld>
            <a:endParaRPr lang="en-GB"/>
          </a:p>
        </p:txBody>
      </p:sp>
    </p:spTree>
    <p:extLst>
      <p:ext uri="{BB962C8B-B14F-4D97-AF65-F5344CB8AC3E}">
        <p14:creationId xmlns:p14="http://schemas.microsoft.com/office/powerpoint/2010/main" val="2844895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11</a:t>
            </a:fld>
            <a:endParaRPr lang="en-GB"/>
          </a:p>
        </p:txBody>
      </p:sp>
    </p:spTree>
    <p:extLst>
      <p:ext uri="{BB962C8B-B14F-4D97-AF65-F5344CB8AC3E}">
        <p14:creationId xmlns:p14="http://schemas.microsoft.com/office/powerpoint/2010/main" val="4036442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14</a:t>
            </a:fld>
            <a:endParaRPr lang="en-GB"/>
          </a:p>
        </p:txBody>
      </p:sp>
    </p:spTree>
    <p:extLst>
      <p:ext uri="{BB962C8B-B14F-4D97-AF65-F5344CB8AC3E}">
        <p14:creationId xmlns:p14="http://schemas.microsoft.com/office/powerpoint/2010/main" val="512824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New examples</a:t>
            </a:r>
          </a:p>
        </p:txBody>
      </p:sp>
      <p:sp>
        <p:nvSpPr>
          <p:cNvPr id="4" name="Slide Number Placeholder 3"/>
          <p:cNvSpPr>
            <a:spLocks noGrp="1"/>
          </p:cNvSpPr>
          <p:nvPr>
            <p:ph type="sldNum" sz="quarter" idx="10"/>
          </p:nvPr>
        </p:nvSpPr>
        <p:spPr/>
        <p:txBody>
          <a:bodyPr/>
          <a:lstStyle/>
          <a:p>
            <a:fld id="{64E2E9AB-CF18-4ADF-8CB5-5F1998013EBC}" type="slidenum">
              <a:rPr lang="en-GB" smtClean="0"/>
              <a:pPr/>
              <a:t>16</a:t>
            </a:fld>
            <a:endParaRPr lang="en-GB"/>
          </a:p>
        </p:txBody>
      </p:sp>
    </p:spTree>
    <p:extLst>
      <p:ext uri="{BB962C8B-B14F-4D97-AF65-F5344CB8AC3E}">
        <p14:creationId xmlns:p14="http://schemas.microsoft.com/office/powerpoint/2010/main" val="2025619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New examples</a:t>
            </a:r>
          </a:p>
        </p:txBody>
      </p:sp>
      <p:sp>
        <p:nvSpPr>
          <p:cNvPr id="4" name="Slide Number Placeholder 3"/>
          <p:cNvSpPr>
            <a:spLocks noGrp="1"/>
          </p:cNvSpPr>
          <p:nvPr>
            <p:ph type="sldNum" sz="quarter" idx="10"/>
          </p:nvPr>
        </p:nvSpPr>
        <p:spPr/>
        <p:txBody>
          <a:bodyPr/>
          <a:lstStyle/>
          <a:p>
            <a:fld id="{64E2E9AB-CF18-4ADF-8CB5-5F1998013EBC}" type="slidenum">
              <a:rPr lang="en-GB" smtClean="0"/>
              <a:pPr/>
              <a:t>17</a:t>
            </a:fld>
            <a:endParaRPr lang="en-GB"/>
          </a:p>
        </p:txBody>
      </p:sp>
    </p:spTree>
    <p:extLst>
      <p:ext uri="{BB962C8B-B14F-4D97-AF65-F5344CB8AC3E}">
        <p14:creationId xmlns:p14="http://schemas.microsoft.com/office/powerpoint/2010/main" val="3919091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New examples</a:t>
            </a:r>
          </a:p>
        </p:txBody>
      </p:sp>
      <p:sp>
        <p:nvSpPr>
          <p:cNvPr id="4" name="Slide Number Placeholder 3"/>
          <p:cNvSpPr>
            <a:spLocks noGrp="1"/>
          </p:cNvSpPr>
          <p:nvPr>
            <p:ph type="sldNum" sz="quarter" idx="10"/>
          </p:nvPr>
        </p:nvSpPr>
        <p:spPr/>
        <p:txBody>
          <a:bodyPr/>
          <a:lstStyle/>
          <a:p>
            <a:fld id="{64E2E9AB-CF18-4ADF-8CB5-5F1998013EBC}" type="slidenum">
              <a:rPr lang="en-GB" smtClean="0"/>
              <a:pPr/>
              <a:t>18</a:t>
            </a:fld>
            <a:endParaRPr lang="en-GB"/>
          </a:p>
        </p:txBody>
      </p:sp>
    </p:spTree>
    <p:extLst>
      <p:ext uri="{BB962C8B-B14F-4D97-AF65-F5344CB8AC3E}">
        <p14:creationId xmlns:p14="http://schemas.microsoft.com/office/powerpoint/2010/main" val="2516693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EF88E-8B4D-6B9A-AE50-90DDF46F948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044EC1F-F383-D66C-0DB8-C2007714E8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5D5E048-A97B-D5A2-6F92-66E93CD4DFEC}"/>
              </a:ext>
            </a:extLst>
          </p:cNvPr>
          <p:cNvSpPr>
            <a:spLocks noGrp="1"/>
          </p:cNvSpPr>
          <p:nvPr>
            <p:ph type="dt" sz="half" idx="10"/>
          </p:nvPr>
        </p:nvSpPr>
        <p:spPr/>
        <p:txBody>
          <a:bodyPr/>
          <a:lstStyle/>
          <a:p>
            <a:fld id="{655A5808-3B61-48CC-92EF-85AC2E0DFA56}" type="datetime2">
              <a:rPr lang="en-US" smtClean="0"/>
              <a:t>Wednesday, October 2, 2024</a:t>
            </a:fld>
            <a:endParaRPr lang="en-US"/>
          </a:p>
        </p:txBody>
      </p:sp>
      <p:sp>
        <p:nvSpPr>
          <p:cNvPr id="5" name="Footer Placeholder 4">
            <a:extLst>
              <a:ext uri="{FF2B5EF4-FFF2-40B4-BE49-F238E27FC236}">
                <a16:creationId xmlns:a16="http://schemas.microsoft.com/office/drawing/2014/main" id="{11600914-D59B-6337-A089-11DF419B11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C7DE0E-3851-11D5-E963-B18F6103428F}"/>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4122610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BFA66-A846-B272-746D-508546D6555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1134477-319C-52D8-67AA-04B7227AB75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A0CDA13-6354-2B2E-5519-9728ED5BE61B}"/>
              </a:ext>
            </a:extLst>
          </p:cNvPr>
          <p:cNvSpPr>
            <a:spLocks noGrp="1"/>
          </p:cNvSpPr>
          <p:nvPr>
            <p:ph type="dt" sz="half" idx="10"/>
          </p:nvPr>
        </p:nvSpPr>
        <p:spPr/>
        <p:txBody>
          <a:bodyPr/>
          <a:lstStyle/>
          <a:p>
            <a:fld id="{735E98AF-4574-4509-BF7A-519ACD5BF826}" type="datetime2">
              <a:rPr lang="en-US" smtClean="0"/>
              <a:t>Wednesday, October 2, 2024</a:t>
            </a:fld>
            <a:endParaRPr lang="en-US"/>
          </a:p>
        </p:txBody>
      </p:sp>
      <p:sp>
        <p:nvSpPr>
          <p:cNvPr id="5" name="Footer Placeholder 4">
            <a:extLst>
              <a:ext uri="{FF2B5EF4-FFF2-40B4-BE49-F238E27FC236}">
                <a16:creationId xmlns:a16="http://schemas.microsoft.com/office/drawing/2014/main" id="{06A1550F-2E1C-38DF-102D-52FB01D220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43D06-0035-EA9D-0103-CEF9C88DB6D5}"/>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91953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E6F832-0899-3DC2-6CD1-427FA843F73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8937C9-C5A4-5212-9F03-DD0D6E9F62B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C65A708-23E8-CDB1-F068-5DFA97224134}"/>
              </a:ext>
            </a:extLst>
          </p:cNvPr>
          <p:cNvSpPr>
            <a:spLocks noGrp="1"/>
          </p:cNvSpPr>
          <p:nvPr>
            <p:ph type="dt" sz="half" idx="10"/>
          </p:nvPr>
        </p:nvSpPr>
        <p:spPr/>
        <p:txBody>
          <a:bodyPr/>
          <a:lstStyle/>
          <a:p>
            <a:fld id="{93DD97D4-9636-490F-85D0-E926C2B6F3B1}" type="datetime2">
              <a:rPr lang="en-US" smtClean="0"/>
              <a:t>Wednesday, October 2, 2024</a:t>
            </a:fld>
            <a:endParaRPr lang="en-US"/>
          </a:p>
        </p:txBody>
      </p:sp>
      <p:sp>
        <p:nvSpPr>
          <p:cNvPr id="5" name="Footer Placeholder 4">
            <a:extLst>
              <a:ext uri="{FF2B5EF4-FFF2-40B4-BE49-F238E27FC236}">
                <a16:creationId xmlns:a16="http://schemas.microsoft.com/office/drawing/2014/main" id="{1C261086-4BEE-8E10-A981-08879BDA75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E2AB1E-D560-BD6F-9BAD-DE41EE718641}"/>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343558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25597-DCB8-FC13-E7C0-A58872EC05A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25A34DC-CFFC-B786-52FB-EDB04DF1C99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6EB3E81-131B-E391-E54D-BCD21332A386}"/>
              </a:ext>
            </a:extLst>
          </p:cNvPr>
          <p:cNvSpPr>
            <a:spLocks noGrp="1"/>
          </p:cNvSpPr>
          <p:nvPr>
            <p:ph type="dt" sz="half" idx="10"/>
          </p:nvPr>
        </p:nvSpPr>
        <p:spPr/>
        <p:txBody>
          <a:bodyPr/>
          <a:lstStyle/>
          <a:p>
            <a:fld id="{2F3AF3C6-0FD4-4939-991C-00DDE5C56815}" type="datetime2">
              <a:rPr lang="en-US" smtClean="0"/>
              <a:t>Wednesday, October 2, 2024</a:t>
            </a:fld>
            <a:endParaRPr lang="en-US"/>
          </a:p>
        </p:txBody>
      </p:sp>
      <p:sp>
        <p:nvSpPr>
          <p:cNvPr id="5" name="Footer Placeholder 4">
            <a:extLst>
              <a:ext uri="{FF2B5EF4-FFF2-40B4-BE49-F238E27FC236}">
                <a16:creationId xmlns:a16="http://schemas.microsoft.com/office/drawing/2014/main" id="{2DFE6AC2-A776-E75F-11EA-9474BBE7B6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A5A118-FC27-5607-DF3D-A100F5278779}"/>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528250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6E0B6-3ECB-2CBE-FA05-2BFF7B5FD9C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E2BC3E2-E214-7539-E9DE-9183BA55FF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5AC2D92-E642-D8A6-0578-0E0F2B2CC7D8}"/>
              </a:ext>
            </a:extLst>
          </p:cNvPr>
          <p:cNvSpPr>
            <a:spLocks noGrp="1"/>
          </p:cNvSpPr>
          <p:nvPr>
            <p:ph type="dt" sz="half" idx="10"/>
          </p:nvPr>
        </p:nvSpPr>
        <p:spPr/>
        <p:txBody>
          <a:bodyPr/>
          <a:lstStyle/>
          <a:p>
            <a:fld id="{86807482-8128-47C6-A8DD-6452B0291CFF}" type="datetime2">
              <a:rPr lang="en-US" smtClean="0"/>
              <a:t>Wednesday, October 2, 2024</a:t>
            </a:fld>
            <a:endParaRPr lang="en-US"/>
          </a:p>
        </p:txBody>
      </p:sp>
      <p:sp>
        <p:nvSpPr>
          <p:cNvPr id="5" name="Footer Placeholder 4">
            <a:extLst>
              <a:ext uri="{FF2B5EF4-FFF2-40B4-BE49-F238E27FC236}">
                <a16:creationId xmlns:a16="http://schemas.microsoft.com/office/drawing/2014/main" id="{54353B82-8755-E2B0-8E02-F3FFD950F9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652762-7EFE-50A1-EBF3-982C6EDBF0E5}"/>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870051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EA128-D5C9-429F-67AC-4B449175899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4EB7914-E36A-2B55-9EA6-EA9C451E5C5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E7A0E91-72E2-5098-7DA1-0091C164769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C6F3C13-78DC-9DD8-E234-FC5FD86BAD7A}"/>
              </a:ext>
            </a:extLst>
          </p:cNvPr>
          <p:cNvSpPr>
            <a:spLocks noGrp="1"/>
          </p:cNvSpPr>
          <p:nvPr>
            <p:ph type="dt" sz="half" idx="10"/>
          </p:nvPr>
        </p:nvSpPr>
        <p:spPr/>
        <p:txBody>
          <a:bodyPr/>
          <a:lstStyle/>
          <a:p>
            <a:fld id="{37903F25-275E-41DE-BE3B-EBF0DB49F9B1}" type="datetime2">
              <a:rPr lang="en-US" smtClean="0"/>
              <a:t>Wednesday, October 2, 2024</a:t>
            </a:fld>
            <a:endParaRPr lang="en-US"/>
          </a:p>
        </p:txBody>
      </p:sp>
      <p:sp>
        <p:nvSpPr>
          <p:cNvPr id="6" name="Footer Placeholder 5">
            <a:extLst>
              <a:ext uri="{FF2B5EF4-FFF2-40B4-BE49-F238E27FC236}">
                <a16:creationId xmlns:a16="http://schemas.microsoft.com/office/drawing/2014/main" id="{F892E869-5EA2-D234-9443-32F6073C5D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02A926-6F71-90A4-9F34-29FFDDCD536E}"/>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789111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EFC28-CA89-4488-2EFF-BD7F1048EFC1}"/>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4A62589-CAE4-AB10-AFB1-CE3471CA2B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8A62D1A-D0D9-A213-855A-48E7E4BE753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EEF393-E21C-6038-46F0-AD01F564A3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4022F75-58D5-57B4-B0D1-384B53CAFC1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B365172-27FE-FC3A-95F3-5EB6B1803CD2}"/>
              </a:ext>
            </a:extLst>
          </p:cNvPr>
          <p:cNvSpPr>
            <a:spLocks noGrp="1"/>
          </p:cNvSpPr>
          <p:nvPr>
            <p:ph type="dt" sz="half" idx="10"/>
          </p:nvPr>
        </p:nvSpPr>
        <p:spPr/>
        <p:txBody>
          <a:bodyPr/>
          <a:lstStyle/>
          <a:p>
            <a:fld id="{EE475572-4A44-4171-84AA-64D42C8050A6}" type="datetime2">
              <a:rPr lang="en-US" smtClean="0"/>
              <a:t>Wednesday, October 2, 2024</a:t>
            </a:fld>
            <a:endParaRPr lang="en-US"/>
          </a:p>
        </p:txBody>
      </p:sp>
      <p:sp>
        <p:nvSpPr>
          <p:cNvPr id="8" name="Footer Placeholder 7">
            <a:extLst>
              <a:ext uri="{FF2B5EF4-FFF2-40B4-BE49-F238E27FC236}">
                <a16:creationId xmlns:a16="http://schemas.microsoft.com/office/drawing/2014/main" id="{DDA0FA5F-7782-5699-68FE-6C4C20D7734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E94C1C8-4852-E7DF-A773-A61B4B700B0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96749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291E1-A894-A64E-E06F-1E10C1047AB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C1FB0FB-27F3-121F-D8F5-E3EE1613D7DF}"/>
              </a:ext>
            </a:extLst>
          </p:cNvPr>
          <p:cNvSpPr>
            <a:spLocks noGrp="1"/>
          </p:cNvSpPr>
          <p:nvPr>
            <p:ph type="dt" sz="half" idx="10"/>
          </p:nvPr>
        </p:nvSpPr>
        <p:spPr/>
        <p:txBody>
          <a:bodyPr/>
          <a:lstStyle/>
          <a:p>
            <a:fld id="{C4C1612E-528E-4FD5-9E9E-E15F1108F171}" type="datetime2">
              <a:rPr lang="en-US" smtClean="0"/>
              <a:t>Wednesday, October 2, 2024</a:t>
            </a:fld>
            <a:endParaRPr lang="en-US"/>
          </a:p>
        </p:txBody>
      </p:sp>
      <p:sp>
        <p:nvSpPr>
          <p:cNvPr id="4" name="Footer Placeholder 3">
            <a:extLst>
              <a:ext uri="{FF2B5EF4-FFF2-40B4-BE49-F238E27FC236}">
                <a16:creationId xmlns:a16="http://schemas.microsoft.com/office/drawing/2014/main" id="{CB3E7238-918F-1C87-EB88-166336D8BC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606277-E844-601B-410E-8ED293A65E64}"/>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605108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F6A826-226C-B525-FEFB-FE273674CC35}"/>
              </a:ext>
            </a:extLst>
          </p:cNvPr>
          <p:cNvSpPr>
            <a:spLocks noGrp="1"/>
          </p:cNvSpPr>
          <p:nvPr>
            <p:ph type="dt" sz="half" idx="10"/>
          </p:nvPr>
        </p:nvSpPr>
        <p:spPr/>
        <p:txBody>
          <a:bodyPr/>
          <a:lstStyle/>
          <a:p>
            <a:fld id="{D4F6D862-A06D-436F-A92E-EBAAD50B6E50}" type="datetime2">
              <a:rPr lang="en-US" smtClean="0"/>
              <a:t>Wednesday, October 2, 2024</a:t>
            </a:fld>
            <a:endParaRPr lang="en-US"/>
          </a:p>
        </p:txBody>
      </p:sp>
      <p:sp>
        <p:nvSpPr>
          <p:cNvPr id="3" name="Footer Placeholder 2">
            <a:extLst>
              <a:ext uri="{FF2B5EF4-FFF2-40B4-BE49-F238E27FC236}">
                <a16:creationId xmlns:a16="http://schemas.microsoft.com/office/drawing/2014/main" id="{1564DD77-B490-5C8A-8F8C-58E0131105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B36FC9-678C-9D6A-15F1-FBAC3AC6D856}"/>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86408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11219-638E-DC64-8EBB-17695496CCE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A08E18C-3FE5-1A4A-86CC-CA50480003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64534D1-8098-63C4-6F6C-C3893AA977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1258D6E-1637-8252-F281-B20ECA5901B3}"/>
              </a:ext>
            </a:extLst>
          </p:cNvPr>
          <p:cNvSpPr>
            <a:spLocks noGrp="1"/>
          </p:cNvSpPr>
          <p:nvPr>
            <p:ph type="dt" sz="half" idx="10"/>
          </p:nvPr>
        </p:nvSpPr>
        <p:spPr/>
        <p:txBody>
          <a:bodyPr/>
          <a:lstStyle/>
          <a:p>
            <a:fld id="{B73E0B7D-2260-4809-8F0A-9E5F3E24F169}" type="datetime2">
              <a:rPr lang="en-US" smtClean="0"/>
              <a:t>Wednesday, October 2, 2024</a:t>
            </a:fld>
            <a:endParaRPr lang="en-US"/>
          </a:p>
        </p:txBody>
      </p:sp>
      <p:sp>
        <p:nvSpPr>
          <p:cNvPr id="6" name="Footer Placeholder 5">
            <a:extLst>
              <a:ext uri="{FF2B5EF4-FFF2-40B4-BE49-F238E27FC236}">
                <a16:creationId xmlns:a16="http://schemas.microsoft.com/office/drawing/2014/main" id="{F0F965B2-4069-3D6D-C9A5-78769B87D9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5C7018-CCF0-2FAE-16F5-AE667363D50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4129160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85D27-AE72-E6D2-3F8B-12B4521D6CD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DCC9F5F-C547-CC1B-3A38-3034E26365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8C86727-93AF-92A1-7B0F-7D25712312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717A79A-4097-7938-E789-D25B288AA77B}"/>
              </a:ext>
            </a:extLst>
          </p:cNvPr>
          <p:cNvSpPr>
            <a:spLocks noGrp="1"/>
          </p:cNvSpPr>
          <p:nvPr>
            <p:ph type="dt" sz="half" idx="10"/>
          </p:nvPr>
        </p:nvSpPr>
        <p:spPr/>
        <p:txBody>
          <a:bodyPr/>
          <a:lstStyle/>
          <a:p>
            <a:fld id="{3C8E4735-C637-46A3-94EB-AB3AC4188D2F}" type="datetime2">
              <a:rPr lang="en-US" smtClean="0"/>
              <a:t>Wednesday, October 2, 2024</a:t>
            </a:fld>
            <a:endParaRPr lang="en-US"/>
          </a:p>
        </p:txBody>
      </p:sp>
      <p:sp>
        <p:nvSpPr>
          <p:cNvPr id="6" name="Footer Placeholder 5">
            <a:extLst>
              <a:ext uri="{FF2B5EF4-FFF2-40B4-BE49-F238E27FC236}">
                <a16:creationId xmlns:a16="http://schemas.microsoft.com/office/drawing/2014/main" id="{AD6CB727-723C-4A78-4430-9F9F6479A7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DF3BCA-61E9-1A43-8F74-6AC0B034AF99}"/>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157547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B60D89-EFF4-BBD9-F07C-80415C542F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A7A7CB5-D437-06D9-4F30-CAB45875A8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DAC984F-D62A-006E-1F79-0BC54CE5C0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0C963C-C1DB-4AFD-9DDC-0691666BF49B}" type="datetime2">
              <a:rPr lang="en-US" smtClean="0"/>
              <a:pPr/>
              <a:t>Wednesday, October 2, 2024</a:t>
            </a:fld>
            <a:endParaRPr lang="en-US" cap="all"/>
          </a:p>
        </p:txBody>
      </p:sp>
      <p:sp>
        <p:nvSpPr>
          <p:cNvPr id="5" name="Footer Placeholder 4">
            <a:extLst>
              <a:ext uri="{FF2B5EF4-FFF2-40B4-BE49-F238E27FC236}">
                <a16:creationId xmlns:a16="http://schemas.microsoft.com/office/drawing/2014/main" id="{43C9688A-B02F-3D10-C274-214C361A6C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endParaRPr lang="en-US"/>
          </a:p>
        </p:txBody>
      </p:sp>
      <p:sp>
        <p:nvSpPr>
          <p:cNvPr id="6" name="Slide Number Placeholder 5">
            <a:extLst>
              <a:ext uri="{FF2B5EF4-FFF2-40B4-BE49-F238E27FC236}">
                <a16:creationId xmlns:a16="http://schemas.microsoft.com/office/drawing/2014/main" id="{C6AF2B2A-5805-ADE4-91FA-98C93BB132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389E6-C847-4AD0-B56D-D205B2EAB1EE}" type="slidenum">
              <a:rPr lang="en-US" smtClean="0"/>
              <a:pPr/>
              <a:t>‹#›</a:t>
            </a:fld>
            <a:endParaRPr lang="en-US" sz="800"/>
          </a:p>
        </p:txBody>
      </p:sp>
    </p:spTree>
    <p:extLst>
      <p:ext uri="{BB962C8B-B14F-4D97-AF65-F5344CB8AC3E}">
        <p14:creationId xmlns:p14="http://schemas.microsoft.com/office/powerpoint/2010/main" val="197627623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9.png"/><Relationship Id="rId7"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3.png"/><Relationship Id="rId7"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uniofnottm.sharepoint.com/sites/M4CVPP/SitePages/Additional-Funding.aspx"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hyperlink" Target="https://midlands4cities.ac.uk/" TargetMode="External"/><Relationship Id="rId7" Type="http://schemas.openxmlformats.org/officeDocument/2006/relationships/image" Target="../media/image2.png"/><Relationship Id="rId2" Type="http://schemas.openxmlformats.org/officeDocument/2006/relationships/hyperlink" Target="https://uniofnottm.sharepoint.com/sites/M4CVPP/SitePages/Training.aspx" TargetMode="Externa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22.sv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uniofnottm.sharepoint.com/sites/M4CVPP/SitePages/Additional-Funding.aspx"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uniofnottm.sharepoint.com/sites/M4CVPP/SitePages/CDFExplorer.aspx"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www.rsvp.ac.uk/" TargetMode="Externa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enquiries@midlands4cities.ac.uk" TargetMode="External"/><Relationship Id="rId2" Type="http://schemas.openxmlformats.org/officeDocument/2006/relationships/hyperlink" Target="mailto:M4C@warwick.ac.uk"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enquiries@midlands4cities.ac.uk"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mailto:m4c@warwick.ac.uk"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idlands4Cities logo&#10;">
            <a:extLst>
              <a:ext uri="{FF2B5EF4-FFF2-40B4-BE49-F238E27FC236}">
                <a16:creationId xmlns:a16="http://schemas.microsoft.com/office/drawing/2014/main" id="{7C3CED2E-0CCE-45D6-A76B-7470BD48267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2" name="Picture 2" descr="A logo with text on it">
            <a:extLst>
              <a:ext uri="{FF2B5EF4-FFF2-40B4-BE49-F238E27FC236}">
                <a16:creationId xmlns:a16="http://schemas.microsoft.com/office/drawing/2014/main" id="{99A88389-6D08-4D50-9193-ED9D939298F1}"/>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8691764" y="165192"/>
            <a:ext cx="3240000" cy="823341"/>
          </a:xfrm>
          <a:prstGeom prst="rect">
            <a:avLst/>
          </a:prstGeom>
        </p:spPr>
      </p:pic>
      <p:pic>
        <p:nvPicPr>
          <p:cNvPr id="3" name="Picture 2" descr="A logo of a lion and a bird&#10;&#10;Description automatically generated">
            <a:extLst>
              <a:ext uri="{FF2B5EF4-FFF2-40B4-BE49-F238E27FC236}">
                <a16:creationId xmlns:a16="http://schemas.microsoft.com/office/drawing/2014/main" id="{5341BDA3-8313-5CE4-3127-392882C4E5D1}"/>
              </a:ext>
            </a:extLst>
          </p:cNvPr>
          <p:cNvPicPr>
            <a:picLocks noChangeAspect="1"/>
          </p:cNvPicPr>
          <p:nvPr/>
        </p:nvPicPr>
        <p:blipFill rotWithShape="1">
          <a:blip r:embed="rId4"/>
          <a:srcRect l="-5018" t="9936" r="4839" b="-9936"/>
          <a:stretch/>
        </p:blipFill>
        <p:spPr>
          <a:xfrm>
            <a:off x="476962" y="5693471"/>
            <a:ext cx="10711107" cy="805761"/>
          </a:xfrm>
          <a:prstGeom prst="rect">
            <a:avLst/>
          </a:prstGeom>
        </p:spPr>
      </p:pic>
      <p:sp>
        <p:nvSpPr>
          <p:cNvPr id="5" name="Title 1">
            <a:extLst>
              <a:ext uri="{FF2B5EF4-FFF2-40B4-BE49-F238E27FC236}">
                <a16:creationId xmlns:a16="http://schemas.microsoft.com/office/drawing/2014/main" id="{88BA4888-962C-70B9-AD04-B25EB9BC0418}"/>
              </a:ext>
            </a:extLst>
          </p:cNvPr>
          <p:cNvSpPr>
            <a:spLocks noGrp="1"/>
          </p:cNvSpPr>
          <p:nvPr>
            <p:ph type="ctrTitle"/>
          </p:nvPr>
        </p:nvSpPr>
        <p:spPr>
          <a:xfrm>
            <a:off x="1060232" y="2272521"/>
            <a:ext cx="10071536" cy="929750"/>
          </a:xfrm>
        </p:spPr>
        <p:txBody>
          <a:bodyPr anchor="b">
            <a:normAutofit fontScale="90000"/>
          </a:bodyPr>
          <a:lstStyle/>
          <a:p>
            <a:pPr algn="l"/>
            <a:r>
              <a:rPr lang="en-GB" sz="4000" dirty="0">
                <a:solidFill>
                  <a:srgbClr val="C00000"/>
                </a:solidFill>
                <a:latin typeface="Verdana"/>
                <a:ea typeface="Verdana"/>
              </a:rPr>
              <a:t>Midlands4Cities Supervisor Briefing 2024</a:t>
            </a:r>
          </a:p>
        </p:txBody>
      </p:sp>
    </p:spTree>
    <p:extLst>
      <p:ext uri="{BB962C8B-B14F-4D97-AF65-F5344CB8AC3E}">
        <p14:creationId xmlns:p14="http://schemas.microsoft.com/office/powerpoint/2010/main" val="3417099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A5A0698-B617-564B-884A-2430E5F328F5}"/>
              </a:ext>
            </a:extLst>
          </p:cNvPr>
          <p:cNvSpPr>
            <a:spLocks noGrp="1"/>
          </p:cNvSpPr>
          <p:nvPr>
            <p:ph type="title" idx="4294967295"/>
          </p:nvPr>
        </p:nvSpPr>
        <p:spPr>
          <a:xfrm>
            <a:off x="478551" y="1130290"/>
            <a:ext cx="10237526" cy="163121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C00000"/>
                </a:solidFill>
                <a:effectLst/>
                <a:uLnTx/>
                <a:uFillTx/>
                <a:latin typeface="Verdana"/>
                <a:ea typeface="Verdana"/>
                <a:cs typeface="Calibri"/>
              </a:rPr>
              <a:t>The supervision space on the VPP provides access to these documents: </a:t>
            </a:r>
            <a:endParaRPr kumimoji="0" lang="en-US" sz="2000" b="0" i="0" u="none" strike="noStrike" kern="1200" cap="none" spc="0" normalizeH="0" baseline="0" noProof="0" dirty="0">
              <a:ln>
                <a:noFill/>
              </a:ln>
              <a:solidFill>
                <a:schemeClr val="tx1"/>
              </a:solidFill>
              <a:effectLst/>
              <a:uLnTx/>
              <a:uFillTx/>
              <a:latin typeface="Verdana"/>
              <a:ea typeface="Verdana"/>
              <a:cs typeface="+mn-cs"/>
            </a:endParaRPr>
          </a:p>
          <a:p>
            <a:pPr marL="989965" marR="0" lvl="1" indent="-38036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chemeClr val="tx1"/>
                </a:solidFill>
                <a:effectLst/>
                <a:uLnTx/>
                <a:uFillTx/>
                <a:latin typeface="Verdana"/>
                <a:ea typeface="Verdana"/>
                <a:cs typeface="Calibri"/>
              </a:rPr>
              <a:t>Recent supervision records</a:t>
            </a:r>
            <a:endParaRPr kumimoji="0" lang="en-GB" sz="1600" b="0" i="0" u="none" strike="noStrike" kern="1200" cap="none" spc="0" normalizeH="0" baseline="0" noProof="0" dirty="0">
              <a:ln>
                <a:noFill/>
              </a:ln>
              <a:solidFill>
                <a:schemeClr val="tx1"/>
              </a:solidFill>
              <a:effectLst/>
              <a:uLnTx/>
              <a:uFillTx/>
              <a:latin typeface="Verdana"/>
              <a:ea typeface="Verdana"/>
              <a:cs typeface="Calibri" panose="020F0502020204030204" pitchFamily="34" charset="0"/>
            </a:endParaRPr>
          </a:p>
          <a:p>
            <a:pPr marL="989965" marR="0" lvl="1" indent="-38036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chemeClr val="tx1"/>
                </a:solidFill>
                <a:effectLst/>
                <a:uLnTx/>
                <a:uFillTx/>
                <a:latin typeface="Verdana"/>
                <a:ea typeface="Verdana"/>
                <a:cs typeface="+mn-cs"/>
              </a:rPr>
              <a:t>Mid-year review documents</a:t>
            </a:r>
            <a:endParaRPr kumimoji="0" lang="en-GB" sz="1600" b="0" i="0" u="none" strike="noStrike" kern="1200" cap="none" spc="0" normalizeH="0" baseline="0" noProof="0" dirty="0">
              <a:ln>
                <a:noFill/>
              </a:ln>
              <a:solidFill>
                <a:schemeClr val="tx1"/>
              </a:solidFill>
              <a:effectLst/>
              <a:uLnTx/>
              <a:uFillTx/>
              <a:latin typeface="Verdana"/>
              <a:ea typeface="Verdana"/>
              <a:cs typeface="Calibri" panose="020F0502020204030204" pitchFamily="34" charset="0"/>
            </a:endParaRPr>
          </a:p>
          <a:p>
            <a:pPr marL="989965" marR="0" lvl="1" indent="-38036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chemeClr val="tx1"/>
                </a:solidFill>
                <a:effectLst/>
                <a:uLnTx/>
                <a:uFillTx/>
                <a:latin typeface="Verdana"/>
                <a:ea typeface="Verdana"/>
                <a:cs typeface="+mn-cs"/>
              </a:rPr>
              <a:t>End-of-year report</a:t>
            </a:r>
            <a:endParaRPr kumimoji="0" lang="en-GB" sz="1600" b="0" i="0" u="none" strike="noStrike" kern="1200" cap="none" spc="0" normalizeH="0" baseline="0" noProof="0" dirty="0">
              <a:ln>
                <a:noFill/>
              </a:ln>
              <a:solidFill>
                <a:schemeClr val="tx1"/>
              </a:solidFill>
              <a:effectLst/>
              <a:uLnTx/>
              <a:uFillTx/>
              <a:latin typeface="Verdana"/>
              <a:ea typeface="Verdana"/>
              <a:cs typeface="Calibri" panose="020F0502020204030204" pitchFamily="34" charset="0"/>
            </a:endParaRPr>
          </a:p>
          <a:p>
            <a:pPr marL="989965" marR="0" lvl="1" indent="-38036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chemeClr val="tx1"/>
                </a:solidFill>
                <a:effectLst/>
                <a:uLnTx/>
                <a:uFillTx/>
                <a:latin typeface="Verdana"/>
                <a:ea typeface="Verdana"/>
                <a:cs typeface="+mn-cs"/>
              </a:rPr>
              <a:t>Quick access to news and events, CDF listing and partner pages</a:t>
            </a:r>
            <a:endParaRPr kumimoji="0" lang="en-GB" sz="1600" b="0" i="0" u="none" strike="noStrike" kern="1200" cap="none" spc="0" normalizeH="0" baseline="0" noProof="0" dirty="0">
              <a:ln>
                <a:noFill/>
              </a:ln>
              <a:solidFill>
                <a:schemeClr val="tx1"/>
              </a:solidFill>
              <a:effectLst/>
              <a:uLnTx/>
              <a:uFillTx/>
              <a:latin typeface="Verdana"/>
              <a:ea typeface="Verdana"/>
              <a:cs typeface="Calibri" panose="020F0502020204030204" pitchFamily="34" charset="0"/>
            </a:endParaRPr>
          </a:p>
          <a:p>
            <a:pPr marL="989965" marR="0" lvl="1" indent="-38036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chemeClr val="tx1"/>
                </a:solidFill>
                <a:effectLst/>
                <a:uLnTx/>
                <a:uFillTx/>
                <a:latin typeface="Verdana"/>
                <a:ea typeface="Verdana"/>
                <a:cs typeface="Calibri"/>
              </a:rPr>
              <a:t>Guidance tab to take you to information </a:t>
            </a:r>
            <a:r>
              <a:rPr kumimoji="0" lang="en-GB" sz="1600" b="0" i="0" u="none" strike="noStrike" kern="1200" cap="none" spc="0" normalizeH="0" baseline="0" noProof="0" dirty="0">
                <a:ln>
                  <a:noFill/>
                </a:ln>
                <a:solidFill>
                  <a:schemeClr val="bg1"/>
                </a:solidFill>
                <a:effectLst/>
                <a:uLnTx/>
                <a:uFillTx/>
                <a:latin typeface="Verdana"/>
                <a:ea typeface="Verdana"/>
                <a:cs typeface="Calibri"/>
              </a:rPr>
              <a:t>and forms </a:t>
            </a:r>
            <a:r>
              <a:rPr kumimoji="0" lang="en-GB" sz="800" b="0" i="0" u="none" strike="noStrike" kern="1200" cap="none" spc="0" normalizeH="0" baseline="0" noProof="0" dirty="0">
                <a:ln>
                  <a:noFill/>
                </a:ln>
                <a:solidFill>
                  <a:schemeClr val="bg1"/>
                </a:solidFill>
                <a:effectLst/>
                <a:uLnTx/>
                <a:uFillTx/>
                <a:latin typeface="Calibri"/>
                <a:ea typeface="+mn-ea"/>
                <a:cs typeface="Calibri"/>
              </a:rPr>
              <a:t>on additional funding, placements, student welfare and M4C, AHRC and UKRI regulations </a:t>
            </a:r>
            <a:endParaRPr kumimoji="0" lang="en-GB" sz="800" b="0" i="0" u="none" strike="noStrike" kern="1200" cap="none" spc="0" normalizeH="0" baseline="0" noProof="0" dirty="0">
              <a:ln>
                <a:noFill/>
              </a:ln>
              <a:solidFill>
                <a:schemeClr val="bg1"/>
              </a:solidFill>
              <a:effectLst/>
              <a:uLnTx/>
              <a:uFillTx/>
              <a:latin typeface="Calibri" panose="020F0502020204030204" pitchFamily="34" charset="0"/>
              <a:ea typeface="+mn-ea"/>
              <a:cs typeface="Calibri"/>
            </a:endParaRPr>
          </a:p>
        </p:txBody>
      </p:sp>
      <p:pic>
        <p:nvPicPr>
          <p:cNvPr id="6" name="Graphic 7" descr="Screen shot of the M4C Virtual Postgraduate Platform Supervision page. Displays how student supervisions are recorded.">
            <a:extLst>
              <a:ext uri="{FF2B5EF4-FFF2-40B4-BE49-F238E27FC236}">
                <a16:creationId xmlns:a16="http://schemas.microsoft.com/office/drawing/2014/main" id="{9313B077-E2AC-D11A-32D1-1B85D4FB00D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60" y="2867875"/>
            <a:ext cx="7034229" cy="3365719"/>
          </a:xfrm>
          <a:prstGeom prst="rect">
            <a:avLst/>
          </a:prstGeom>
        </p:spPr>
      </p:pic>
      <p:pic>
        <p:nvPicPr>
          <p:cNvPr id="8" name="Graphic 12" descr="Screen shot of M4C Virtual Postgraduate Platform. Image shows how Mid Year Review and End of Year Reports are saved.">
            <a:extLst>
              <a:ext uri="{FF2B5EF4-FFF2-40B4-BE49-F238E27FC236}">
                <a16:creationId xmlns:a16="http://schemas.microsoft.com/office/drawing/2014/main" id="{83F717D0-9D44-DAD0-D4E8-774978AD611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73686" y="2591656"/>
            <a:ext cx="3736049" cy="3942682"/>
          </a:xfrm>
          <a:prstGeom prst="rect">
            <a:avLst/>
          </a:prstGeom>
        </p:spPr>
      </p:pic>
      <p:pic>
        <p:nvPicPr>
          <p:cNvPr id="2" name="Picture 1" descr="Midlands4Cities logo&#10;">
            <a:extLst>
              <a:ext uri="{FF2B5EF4-FFF2-40B4-BE49-F238E27FC236}">
                <a16:creationId xmlns:a16="http://schemas.microsoft.com/office/drawing/2014/main" id="{D8EDD759-D7DB-0568-9D6F-DA9EDA8AC9B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3" name="Picture 2" descr="A logo with text on it">
            <a:extLst>
              <a:ext uri="{FF2B5EF4-FFF2-40B4-BE49-F238E27FC236}">
                <a16:creationId xmlns:a16="http://schemas.microsoft.com/office/drawing/2014/main" id="{E424EFE1-2DA6-E64A-4058-927957B7EDD0}"/>
              </a:ext>
              <a:ext uri="{C183D7F6-B498-43B3-948B-1728B52AA6E4}">
                <adec:decorative xmlns:adec="http://schemas.microsoft.com/office/drawing/2017/decorative" val="0"/>
              </a:ext>
            </a:extLst>
          </p:cNvPr>
          <p:cNvPicPr>
            <a:picLocks noChangeAspect="1"/>
          </p:cNvPicPr>
          <p:nvPr/>
        </p:nvPicPr>
        <p:blipFill>
          <a:blip r:embed="rId8"/>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1832926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B8827A4-3C3A-48F2-9FE5-68E19C791C92}"/>
              </a:ext>
            </a:extLst>
          </p:cNvPr>
          <p:cNvSpPr txBox="1">
            <a:spLocks noGrp="1"/>
          </p:cNvSpPr>
          <p:nvPr>
            <p:ph type="title" idx="4294967295"/>
          </p:nvPr>
        </p:nvSpPr>
        <p:spPr>
          <a:xfrm>
            <a:off x="631703" y="1125470"/>
            <a:ext cx="7668394" cy="99257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C00000"/>
                </a:solidFill>
                <a:effectLst/>
                <a:uLnTx/>
                <a:uFillTx/>
                <a:latin typeface="Verdana"/>
                <a:ea typeface="Verdana"/>
                <a:cs typeface="+mn-cs"/>
              </a:rPr>
              <a:t>The VPP guidance page provides essential guidance  </a:t>
            </a:r>
            <a:br>
              <a:rPr kumimoji="0" lang="en-GB" sz="2000" b="0" i="0" u="none" strike="noStrike" kern="1200" cap="none" spc="0" normalizeH="0" baseline="0" noProof="0" dirty="0">
                <a:ln>
                  <a:noFill/>
                </a:ln>
                <a:solidFill>
                  <a:srgbClr val="C00000"/>
                </a:solidFill>
                <a:effectLst/>
                <a:uLnTx/>
                <a:uFillTx/>
                <a:latin typeface="Verdana"/>
                <a:ea typeface="Verdana"/>
                <a:cs typeface="+mn-cs"/>
              </a:rPr>
            </a:br>
            <a:r>
              <a:rPr kumimoji="0" lang="en-GB" sz="1200" b="0" i="0" u="none" strike="noStrike" kern="1200" cap="none" spc="0" normalizeH="0" baseline="0" noProof="0" dirty="0">
                <a:ln>
                  <a:noFill/>
                </a:ln>
                <a:solidFill>
                  <a:srgbClr val="0A00BF"/>
                </a:solidFill>
                <a:effectLst/>
                <a:uLnTx/>
                <a:uFillTx/>
                <a:latin typeface="+mn-lt"/>
                <a:ea typeface="+mn-lt"/>
                <a:cs typeface="+mn-lt"/>
              </a:rPr>
              <a:t>https://uniofnottm.sharepoint.com/sites/M4CVPP/SitePages/Guidance%20&amp;%20Links.aspx?csf=1&amp;web=1&amp;e=6fWgYI</a:t>
            </a:r>
            <a:endParaRPr kumimoji="0" lang="en-US" sz="1200" b="0" i="0" u="none" strike="noStrike" kern="1200" cap="none" spc="0" normalizeH="0" baseline="0" noProof="0" dirty="0">
              <a:ln>
                <a:noFill/>
              </a:ln>
              <a:solidFill>
                <a:srgbClr val="0A00BF"/>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650" b="0" i="0" u="none" strike="noStrike" kern="1200" cap="none" spc="0" normalizeH="0" baseline="0" noProof="0" dirty="0">
                <a:ln>
                  <a:noFill/>
                </a:ln>
                <a:solidFill>
                  <a:srgbClr val="FFFF00"/>
                </a:solidFill>
                <a:effectLst/>
                <a:uLnTx/>
                <a:uFillTx/>
                <a:latin typeface="+mn-lt"/>
                <a:ea typeface="+mn-ea"/>
                <a:cs typeface="+mn-cs"/>
              </a:rPr>
              <a:t> </a:t>
            </a:r>
            <a:r>
              <a:rPr kumimoji="0" lang="en-GB" sz="2650" b="0" i="0" u="none" strike="noStrike" kern="1200" cap="none" spc="0" normalizeH="0" baseline="0" noProof="0" dirty="0">
                <a:ln>
                  <a:noFill/>
                </a:ln>
                <a:solidFill>
                  <a:schemeClr val="bg1"/>
                </a:solidFill>
                <a:effectLst/>
                <a:uLnTx/>
                <a:uFillTx/>
                <a:latin typeface="+mn-lt"/>
                <a:ea typeface="+mn-ea"/>
                <a:cs typeface="+mn-cs"/>
              </a:rPr>
              <a:t>The Virtual Postgraduate </a:t>
            </a:r>
            <a:r>
              <a:rPr kumimoji="0" lang="en-GB" sz="2650" b="0" i="0" u="none" strike="noStrike" kern="1200" cap="none" spc="0" normalizeH="0" baseline="0" noProof="0" dirty="0" err="1">
                <a:ln>
                  <a:noFill/>
                </a:ln>
                <a:solidFill>
                  <a:schemeClr val="bg1"/>
                </a:solidFill>
                <a:effectLst/>
                <a:uLnTx/>
                <a:uFillTx/>
                <a:latin typeface="+mn-lt"/>
                <a:ea typeface="+mn-ea"/>
                <a:cs typeface="+mn-cs"/>
              </a:rPr>
              <a:t>Patform</a:t>
            </a:r>
            <a:r>
              <a:rPr kumimoji="0" lang="en-GB" sz="2650" b="0" i="0" u="none" strike="noStrike" kern="1200" cap="none" spc="0" normalizeH="0" baseline="0" noProof="0" dirty="0">
                <a:ln>
                  <a:noFill/>
                </a:ln>
                <a:solidFill>
                  <a:schemeClr val="bg1"/>
                </a:solidFill>
                <a:effectLst/>
                <a:uLnTx/>
                <a:uFillTx/>
                <a:latin typeface="+mn-lt"/>
                <a:ea typeface="+mn-ea"/>
                <a:cs typeface="+mn-cs"/>
              </a:rPr>
              <a:t>?</a:t>
            </a:r>
            <a:endParaRPr kumimoji="0" lang="en-GB" sz="1800" b="0" i="0" u="none" strike="noStrike" kern="1200" cap="none" spc="0" normalizeH="0" baseline="0" noProof="0" dirty="0">
              <a:ln>
                <a:noFill/>
              </a:ln>
              <a:solidFill>
                <a:schemeClr val="bg1"/>
              </a:solidFill>
              <a:effectLst/>
              <a:uLnTx/>
              <a:uFillTx/>
              <a:latin typeface="+mn-lt"/>
              <a:ea typeface="+mn-ea"/>
              <a:cs typeface="+mn-cs"/>
            </a:endParaRPr>
          </a:p>
        </p:txBody>
      </p:sp>
      <p:pic>
        <p:nvPicPr>
          <p:cNvPr id="11" name="Picture 10" descr="A screenshot of a computer&#10;&#10;Description automatically generated">
            <a:extLst>
              <a:ext uri="{FF2B5EF4-FFF2-40B4-BE49-F238E27FC236}">
                <a16:creationId xmlns:a16="http://schemas.microsoft.com/office/drawing/2014/main" id="{2309F3D2-2D27-BE7A-E5C0-DAF98C0F6EB6}"/>
              </a:ext>
            </a:extLst>
          </p:cNvPr>
          <p:cNvPicPr>
            <a:picLocks noChangeAspect="1"/>
          </p:cNvPicPr>
          <p:nvPr/>
        </p:nvPicPr>
        <p:blipFill>
          <a:blip r:embed="rId3"/>
          <a:stretch>
            <a:fillRect/>
          </a:stretch>
        </p:blipFill>
        <p:spPr>
          <a:xfrm>
            <a:off x="165964" y="2285096"/>
            <a:ext cx="3507009" cy="2683277"/>
          </a:xfrm>
          <a:prstGeom prst="rect">
            <a:avLst/>
          </a:prstGeom>
        </p:spPr>
      </p:pic>
      <p:pic>
        <p:nvPicPr>
          <p:cNvPr id="12" name="Picture 11" descr="Screen shot of M4C Virtual Postgraduate Platform.">
            <a:extLst>
              <a:ext uri="{FF2B5EF4-FFF2-40B4-BE49-F238E27FC236}">
                <a16:creationId xmlns:a16="http://schemas.microsoft.com/office/drawing/2014/main" id="{8D1EE44E-9F6F-83A3-1EF8-FBBD49580358}"/>
              </a:ext>
            </a:extLst>
          </p:cNvPr>
          <p:cNvPicPr>
            <a:picLocks noChangeAspect="1"/>
          </p:cNvPicPr>
          <p:nvPr/>
        </p:nvPicPr>
        <p:blipFill>
          <a:blip r:embed="rId4"/>
          <a:stretch>
            <a:fillRect/>
          </a:stretch>
        </p:blipFill>
        <p:spPr>
          <a:xfrm>
            <a:off x="3894398" y="2285096"/>
            <a:ext cx="3766595" cy="1882695"/>
          </a:xfrm>
          <a:prstGeom prst="rect">
            <a:avLst/>
          </a:prstGeom>
        </p:spPr>
      </p:pic>
      <p:pic>
        <p:nvPicPr>
          <p:cNvPr id="13" name="Picture 12" descr="A screenshot of a website&#10;&#10;Description automatically generated">
            <a:extLst>
              <a:ext uri="{FF2B5EF4-FFF2-40B4-BE49-F238E27FC236}">
                <a16:creationId xmlns:a16="http://schemas.microsoft.com/office/drawing/2014/main" id="{41AC9EF0-811C-627E-521B-9BA913EBFDF5}"/>
              </a:ext>
            </a:extLst>
          </p:cNvPr>
          <p:cNvPicPr>
            <a:picLocks noChangeAspect="1"/>
          </p:cNvPicPr>
          <p:nvPr/>
        </p:nvPicPr>
        <p:blipFill>
          <a:blip r:embed="rId5"/>
          <a:stretch>
            <a:fillRect/>
          </a:stretch>
        </p:blipFill>
        <p:spPr>
          <a:xfrm>
            <a:off x="8322067" y="1536000"/>
            <a:ext cx="3704623" cy="3054030"/>
          </a:xfrm>
          <a:prstGeom prst="rect">
            <a:avLst/>
          </a:prstGeom>
        </p:spPr>
      </p:pic>
      <p:pic>
        <p:nvPicPr>
          <p:cNvPr id="14" name="Picture 13" descr="Screen shot of M4C Virtual Postgraduate Platform.">
            <a:extLst>
              <a:ext uri="{FF2B5EF4-FFF2-40B4-BE49-F238E27FC236}">
                <a16:creationId xmlns:a16="http://schemas.microsoft.com/office/drawing/2014/main" id="{7EB4126C-0AE8-F774-1930-D107145B0A0A}"/>
              </a:ext>
            </a:extLst>
          </p:cNvPr>
          <p:cNvPicPr>
            <a:picLocks noChangeAspect="1"/>
          </p:cNvPicPr>
          <p:nvPr/>
        </p:nvPicPr>
        <p:blipFill>
          <a:blip r:embed="rId6"/>
          <a:stretch>
            <a:fillRect/>
          </a:stretch>
        </p:blipFill>
        <p:spPr>
          <a:xfrm>
            <a:off x="3587429" y="4460473"/>
            <a:ext cx="4206917" cy="2065358"/>
          </a:xfrm>
          <a:prstGeom prst="rect">
            <a:avLst/>
          </a:prstGeom>
        </p:spPr>
      </p:pic>
      <p:pic>
        <p:nvPicPr>
          <p:cNvPr id="2" name="Picture 1" descr="Midlands4Cities logo&#10;">
            <a:extLst>
              <a:ext uri="{FF2B5EF4-FFF2-40B4-BE49-F238E27FC236}">
                <a16:creationId xmlns:a16="http://schemas.microsoft.com/office/drawing/2014/main" id="{782BBF63-E4B7-0F4A-1CFB-EEF96CF533D1}"/>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3" name="Picture 2" descr="A logo with text on it">
            <a:extLst>
              <a:ext uri="{FF2B5EF4-FFF2-40B4-BE49-F238E27FC236}">
                <a16:creationId xmlns:a16="http://schemas.microsoft.com/office/drawing/2014/main" id="{8535B974-982C-6FE8-DDDD-9A500800711F}"/>
              </a:ext>
              <a:ext uri="{C183D7F6-B498-43B3-948B-1728B52AA6E4}">
                <adec:decorative xmlns:adec="http://schemas.microsoft.com/office/drawing/2017/decorative" val="0"/>
              </a:ext>
            </a:extLst>
          </p:cNvPr>
          <p:cNvPicPr>
            <a:picLocks noChangeAspect="1"/>
          </p:cNvPicPr>
          <p:nvPr/>
        </p:nvPicPr>
        <p:blipFill>
          <a:blip r:embed="rId8"/>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2019410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BED75-48AF-E88F-3C2C-43F0E171CCFA}"/>
              </a:ext>
            </a:extLst>
          </p:cNvPr>
          <p:cNvSpPr>
            <a:spLocks noGrp="1"/>
          </p:cNvSpPr>
          <p:nvPr>
            <p:ph type="title"/>
          </p:nvPr>
        </p:nvSpPr>
        <p:spPr>
          <a:xfrm>
            <a:off x="692063" y="1188029"/>
            <a:ext cx="10338148" cy="1814037"/>
          </a:xfrm>
        </p:spPr>
        <p:txBody>
          <a:bodyPr>
            <a:normAutofit/>
          </a:bodyPr>
          <a:lstStyle/>
          <a:p>
            <a:pPr>
              <a:spcBef>
                <a:spcPts val="1000"/>
              </a:spcBef>
            </a:pPr>
            <a:r>
              <a:rPr lang="en-GB" sz="2400" dirty="0">
                <a:solidFill>
                  <a:srgbClr val="C00000"/>
                </a:solidFill>
                <a:latin typeface="Verdana"/>
                <a:ea typeface="Verdana"/>
              </a:rPr>
              <a:t>Additional funding to support research and student development</a:t>
            </a:r>
            <a:br>
              <a:rPr lang="en-GB" sz="2400" dirty="0">
                <a:solidFill>
                  <a:srgbClr val="C00000"/>
                </a:solidFill>
                <a:latin typeface="Verdana"/>
                <a:ea typeface="Verdana"/>
              </a:rPr>
            </a:br>
            <a:br>
              <a:rPr lang="en-GB" sz="1600" dirty="0">
                <a:latin typeface="Verdana"/>
                <a:ea typeface="Verdana"/>
              </a:rPr>
            </a:br>
            <a:r>
              <a:rPr lang="en-GB" sz="1600" dirty="0">
                <a:solidFill>
                  <a:srgbClr val="C00000"/>
                </a:solidFill>
                <a:latin typeface="Verdana"/>
                <a:ea typeface="Verdana"/>
              </a:rPr>
              <a:t>1. Extended funding</a:t>
            </a:r>
            <a:endParaRPr lang="en-US" sz="1600" dirty="0">
              <a:solidFill>
                <a:srgbClr val="000000"/>
              </a:solidFill>
              <a:latin typeface="Verdana"/>
              <a:ea typeface="Verdana"/>
            </a:endParaRPr>
          </a:p>
          <a:p>
            <a:pPr lvl="1">
              <a:spcBef>
                <a:spcPts val="500"/>
              </a:spcBef>
            </a:pPr>
            <a:r>
              <a:rPr lang="en-GB" sz="1600" dirty="0">
                <a:solidFill>
                  <a:srgbClr val="000000"/>
                </a:solidFill>
                <a:latin typeface="Verdana"/>
                <a:ea typeface="Verdana"/>
              </a:rPr>
              <a:t>Open Competition awards are for 3.5 years, but where a student has clear extended training needs, a</a:t>
            </a:r>
            <a:r>
              <a:rPr lang="en-US" sz="1600" dirty="0">
                <a:solidFill>
                  <a:srgbClr val="000000"/>
                </a:solidFill>
                <a:latin typeface="Verdana"/>
                <a:ea typeface="Cambria"/>
              </a:rPr>
              <a:t>n extension may be requested during the first-year review period (or part-time equivalent).</a:t>
            </a:r>
            <a:r>
              <a:rPr lang="en-GB" sz="1600" dirty="0">
                <a:solidFill>
                  <a:srgbClr val="000000"/>
                </a:solidFill>
                <a:latin typeface="Verdana"/>
                <a:ea typeface="Verdana"/>
              </a:rPr>
              <a:t> students may apply for up to a maximum of six months additional funding.</a:t>
            </a:r>
            <a:endParaRPr lang="en-GB" sz="1600" dirty="0">
              <a:latin typeface="Verdana"/>
              <a:ea typeface="Verdana"/>
            </a:endParaRPr>
          </a:p>
        </p:txBody>
      </p:sp>
      <p:sp>
        <p:nvSpPr>
          <p:cNvPr id="3" name="Content Placeholder 2">
            <a:extLst>
              <a:ext uri="{FF2B5EF4-FFF2-40B4-BE49-F238E27FC236}">
                <a16:creationId xmlns:a16="http://schemas.microsoft.com/office/drawing/2014/main" id="{88526E34-FA30-9CCC-9E2E-C6235A1F6757}"/>
              </a:ext>
            </a:extLst>
          </p:cNvPr>
          <p:cNvSpPr>
            <a:spLocks noGrp="1"/>
          </p:cNvSpPr>
          <p:nvPr>
            <p:ph idx="1"/>
          </p:nvPr>
        </p:nvSpPr>
        <p:spPr>
          <a:xfrm>
            <a:off x="4261056" y="5339732"/>
            <a:ext cx="7477245" cy="1341972"/>
          </a:xfrm>
        </p:spPr>
        <p:txBody>
          <a:bodyPr vert="horz" lIns="91440" tIns="45720" rIns="91440" bIns="45720" rtlCol="0" anchor="t">
            <a:noAutofit/>
          </a:bodyPr>
          <a:lstStyle/>
          <a:p>
            <a:pPr marL="0" indent="0">
              <a:buNone/>
            </a:pPr>
            <a:r>
              <a:rPr lang="en-GB" sz="1600">
                <a:latin typeface="Verdana"/>
                <a:ea typeface="Verdana"/>
              </a:rPr>
              <a:t>Further information on these opportunities is available on the VPP. All have an application process with deadlines and require supervisory supporting statement: </a:t>
            </a:r>
            <a:endParaRPr lang="en-GB" sz="1600">
              <a:ea typeface="+mn-lt"/>
              <a:cs typeface="+mn-lt"/>
            </a:endParaRPr>
          </a:p>
          <a:p>
            <a:pPr marL="0" indent="0">
              <a:buNone/>
            </a:pPr>
            <a:r>
              <a:rPr lang="en-GB" sz="1600">
                <a:ea typeface="+mn-lt"/>
                <a:cs typeface="+mn-lt"/>
                <a:hlinkClick r:id="rId2"/>
              </a:rPr>
              <a:t>https://uniofnottm.sharepoint.com/sites/M4CVPP/SitePages/Additional-Funding.aspx</a:t>
            </a:r>
            <a:endParaRPr lang="en-GB"/>
          </a:p>
          <a:p>
            <a:pPr marL="0" indent="0">
              <a:buNone/>
            </a:pPr>
            <a:endParaRPr lang="en-GB" sz="1600">
              <a:cs typeface="Calibri" panose="020F0502020204030204"/>
            </a:endParaRPr>
          </a:p>
          <a:p>
            <a:pPr marL="0" indent="0">
              <a:buNone/>
            </a:pPr>
            <a:endParaRPr lang="en-GB" sz="1600">
              <a:cs typeface="Calibri" panose="020F0502020204030204"/>
            </a:endParaRPr>
          </a:p>
        </p:txBody>
      </p:sp>
      <p:pic>
        <p:nvPicPr>
          <p:cNvPr id="6" name="Picture 5" descr="A person smiling with short hair wearing a headset">
            <a:extLst>
              <a:ext uri="{FF2B5EF4-FFF2-40B4-BE49-F238E27FC236}">
                <a16:creationId xmlns:a16="http://schemas.microsoft.com/office/drawing/2014/main" id="{FBE6C412-58D2-E102-8983-C10E5ED02B26}"/>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694745" y="3008201"/>
            <a:ext cx="2826153" cy="773024"/>
          </a:xfrm>
          <a:prstGeom prst="rect">
            <a:avLst/>
          </a:prstGeom>
        </p:spPr>
      </p:pic>
      <p:pic>
        <p:nvPicPr>
          <p:cNvPr id="7" name="Picture 6" descr="A group of people looking at a screen">
            <a:extLst>
              <a:ext uri="{FF2B5EF4-FFF2-40B4-BE49-F238E27FC236}">
                <a16:creationId xmlns:a16="http://schemas.microsoft.com/office/drawing/2014/main" id="{ECBE2A3C-97D5-EED6-33BD-D40041F18F1C}"/>
              </a:ext>
            </a:extLst>
          </p:cNvPr>
          <p:cNvPicPr>
            <a:picLocks noChangeAspect="1"/>
          </p:cNvPicPr>
          <p:nvPr/>
        </p:nvPicPr>
        <p:blipFill>
          <a:blip r:embed="rId4"/>
          <a:stretch>
            <a:fillRect/>
          </a:stretch>
        </p:blipFill>
        <p:spPr>
          <a:xfrm>
            <a:off x="4356494" y="3008197"/>
            <a:ext cx="3472406" cy="773025"/>
          </a:xfrm>
          <a:prstGeom prst="rect">
            <a:avLst/>
          </a:prstGeom>
        </p:spPr>
      </p:pic>
      <p:sp>
        <p:nvSpPr>
          <p:cNvPr id="11" name="TextBox 10">
            <a:extLst>
              <a:ext uri="{FF2B5EF4-FFF2-40B4-BE49-F238E27FC236}">
                <a16:creationId xmlns:a16="http://schemas.microsoft.com/office/drawing/2014/main" id="{A806B106-F132-8B0B-51F2-E403549C083C}"/>
              </a:ext>
            </a:extLst>
          </p:cNvPr>
          <p:cNvSpPr txBox="1"/>
          <p:nvPr/>
        </p:nvSpPr>
        <p:spPr>
          <a:xfrm>
            <a:off x="734570" y="3778605"/>
            <a:ext cx="2743200"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solidFill>
                  <a:srgbClr val="C00000"/>
                </a:solidFill>
                <a:latin typeface="Verdana"/>
                <a:ea typeface="Verdana"/>
                <a:cs typeface="+mj-cs"/>
              </a:rPr>
              <a:t>2. Engagement Fund</a:t>
            </a:r>
            <a:r>
              <a:rPr lang="en-US" sz="1600">
                <a:solidFill>
                  <a:srgbClr val="C00000"/>
                </a:solidFill>
                <a:latin typeface="Verdana"/>
                <a:ea typeface="Verdana"/>
                <a:cs typeface="+mj-cs"/>
              </a:rPr>
              <a:t>​</a:t>
            </a:r>
          </a:p>
          <a:p>
            <a:r>
              <a:rPr lang="en-GB" sz="1600">
                <a:latin typeface="Verdana"/>
                <a:ea typeface="Verdana"/>
              </a:rPr>
              <a:t>The Engagement Fund (EF) is available to support costs relating to engagement and professional development activities and to deliver papers at conferences</a:t>
            </a:r>
            <a:endParaRPr lang="en-GB" sz="1600">
              <a:latin typeface="Verdana"/>
              <a:ea typeface="Verdana"/>
              <a:cs typeface="Calibri" panose="020F0502020204030204"/>
            </a:endParaRPr>
          </a:p>
        </p:txBody>
      </p:sp>
      <p:sp>
        <p:nvSpPr>
          <p:cNvPr id="12" name="TextBox 11">
            <a:extLst>
              <a:ext uri="{FF2B5EF4-FFF2-40B4-BE49-F238E27FC236}">
                <a16:creationId xmlns:a16="http://schemas.microsoft.com/office/drawing/2014/main" id="{446E5997-6849-30B5-E2F2-D1444DA30BCE}"/>
              </a:ext>
            </a:extLst>
          </p:cNvPr>
          <p:cNvSpPr txBox="1"/>
          <p:nvPr/>
        </p:nvSpPr>
        <p:spPr>
          <a:xfrm>
            <a:off x="4354565" y="3778605"/>
            <a:ext cx="7210419"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solidFill>
                  <a:srgbClr val="C00000"/>
                </a:solidFill>
                <a:latin typeface="Verdana"/>
                <a:ea typeface="Verdana"/>
                <a:cs typeface="+mj-cs"/>
              </a:rPr>
              <a:t>3. Research Development Fund</a:t>
            </a:r>
            <a:r>
              <a:rPr lang="en-US" sz="1600">
                <a:solidFill>
                  <a:srgbClr val="C00000"/>
                </a:solidFill>
                <a:latin typeface="Verdana"/>
                <a:ea typeface="Verdana"/>
                <a:cs typeface="+mj-cs"/>
              </a:rPr>
              <a:t>​</a:t>
            </a:r>
          </a:p>
          <a:p>
            <a:r>
              <a:rPr lang="en-GB" sz="1600">
                <a:latin typeface="Verdana"/>
                <a:ea typeface="Verdana"/>
              </a:rPr>
              <a:t>Research Development Fund (RDF) can be used by students to undertake overseas and UK study visits, fieldwork, and to cover some primary research costs.  RDF will only be allocated to activities which are essential to the completion of the student’s thesis. </a:t>
            </a:r>
            <a:r>
              <a:rPr lang="en-US" sz="1600">
                <a:latin typeface="Verdana"/>
                <a:ea typeface="Verdana"/>
              </a:rPr>
              <a:t>​</a:t>
            </a:r>
            <a:endParaRPr lang="en-US" sz="1600">
              <a:latin typeface="Verdana"/>
              <a:ea typeface="Verdana"/>
              <a:cs typeface="Calibri" panose="020F0502020204030204"/>
            </a:endParaRPr>
          </a:p>
        </p:txBody>
      </p:sp>
      <p:pic>
        <p:nvPicPr>
          <p:cNvPr id="8" name="Picture 7" descr="Midlands4Cities logo&#10;">
            <a:extLst>
              <a:ext uri="{FF2B5EF4-FFF2-40B4-BE49-F238E27FC236}">
                <a16:creationId xmlns:a16="http://schemas.microsoft.com/office/drawing/2014/main" id="{1F2CE337-5729-22FC-7B7E-F1CE48446030}"/>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9" name="Picture 2" descr="A logo with text on it">
            <a:extLst>
              <a:ext uri="{FF2B5EF4-FFF2-40B4-BE49-F238E27FC236}">
                <a16:creationId xmlns:a16="http://schemas.microsoft.com/office/drawing/2014/main" id="{9A105397-B04A-9E49-7CAF-8E0680083CF9}"/>
              </a:ext>
              <a:ext uri="{C183D7F6-B498-43B3-948B-1728B52AA6E4}">
                <adec:decorative xmlns:adec="http://schemas.microsoft.com/office/drawing/2017/decorative" val="0"/>
              </a:ext>
            </a:extLst>
          </p:cNvPr>
          <p:cNvPicPr>
            <a:picLocks noChangeAspect="1"/>
          </p:cNvPicPr>
          <p:nvPr/>
        </p:nvPicPr>
        <p:blipFill>
          <a:blip r:embed="rId6"/>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1272134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823EB-5FED-2213-4AD2-BF041DC0A573}"/>
              </a:ext>
            </a:extLst>
          </p:cNvPr>
          <p:cNvSpPr>
            <a:spLocks noGrp="1"/>
          </p:cNvSpPr>
          <p:nvPr>
            <p:ph type="title"/>
          </p:nvPr>
        </p:nvSpPr>
        <p:spPr>
          <a:xfrm>
            <a:off x="838200" y="1587058"/>
            <a:ext cx="10515600" cy="576263"/>
          </a:xfrm>
        </p:spPr>
        <p:txBody>
          <a:bodyPr>
            <a:normAutofit/>
          </a:bodyPr>
          <a:lstStyle/>
          <a:p>
            <a:r>
              <a:rPr lang="en-US" sz="2800" dirty="0">
                <a:solidFill>
                  <a:srgbClr val="C00000"/>
                </a:solidFill>
                <a:latin typeface="Verdana"/>
                <a:ea typeface="Verdana"/>
              </a:rPr>
              <a:t>Additional Resources to Develop the Student</a:t>
            </a:r>
          </a:p>
        </p:txBody>
      </p:sp>
      <p:sp>
        <p:nvSpPr>
          <p:cNvPr id="3" name="Content Placeholder 2">
            <a:extLst>
              <a:ext uri="{FF2B5EF4-FFF2-40B4-BE49-F238E27FC236}">
                <a16:creationId xmlns:a16="http://schemas.microsoft.com/office/drawing/2014/main" id="{C79FC3B8-DCEE-B389-6CE3-8C23B56EA5FB}"/>
              </a:ext>
            </a:extLst>
          </p:cNvPr>
          <p:cNvSpPr>
            <a:spLocks noGrp="1"/>
          </p:cNvSpPr>
          <p:nvPr>
            <p:ph idx="1"/>
          </p:nvPr>
        </p:nvSpPr>
        <p:spPr>
          <a:xfrm>
            <a:off x="838200" y="2160181"/>
            <a:ext cx="6883052" cy="4549666"/>
          </a:xfrm>
        </p:spPr>
        <p:txBody>
          <a:bodyPr vert="horz" lIns="91440" tIns="45720" rIns="91440" bIns="45720" rtlCol="0" anchor="t">
            <a:noAutofit/>
          </a:bodyPr>
          <a:lstStyle/>
          <a:p>
            <a:pPr marL="0" indent="0">
              <a:buNone/>
            </a:pPr>
            <a:r>
              <a:rPr lang="en-GB" sz="1800">
                <a:solidFill>
                  <a:srgbClr val="C00000"/>
                </a:solidFill>
                <a:latin typeface="Verdana"/>
                <a:ea typeface="Verdana"/>
              </a:rPr>
              <a:t>Training</a:t>
            </a:r>
            <a:endParaRPr lang="en-US" sz="1800">
              <a:solidFill>
                <a:srgbClr val="000000"/>
              </a:solidFill>
              <a:latin typeface="Verdana"/>
              <a:ea typeface="Verdana"/>
              <a:cs typeface="Calibri" panose="020F0502020204030204"/>
            </a:endParaRPr>
          </a:p>
          <a:p>
            <a:pPr marL="0" indent="0">
              <a:buNone/>
            </a:pPr>
            <a:r>
              <a:rPr lang="en-GB" sz="1600">
                <a:latin typeface="Verdana"/>
                <a:ea typeface="Verdana"/>
              </a:rPr>
              <a:t>The M4C training programme is designed to complement the student's institutional training. Regular offers by M4C include stage-appropriate writing workshoprs with the Royal Literary Fund, policy training, project management training and MHFA workshops. </a:t>
            </a:r>
            <a:r>
              <a:rPr lang="en-GB" sz="1600">
                <a:ea typeface="+mn-lt"/>
                <a:cs typeface="+mn-lt"/>
                <a:hlinkClick r:id="rId2"/>
              </a:rPr>
              <a:t>https://uniofnottm.sharepoint.com/sites/M4CVPP/SitePages/Training.aspx</a:t>
            </a:r>
            <a:endParaRPr lang="en-US" sz="1600">
              <a:latin typeface="Verdana"/>
              <a:ea typeface="Verdana"/>
              <a:cs typeface="Calibri"/>
            </a:endParaRPr>
          </a:p>
          <a:p>
            <a:pPr marL="0" indent="0">
              <a:buNone/>
            </a:pPr>
            <a:r>
              <a:rPr lang="en-GB" sz="1800">
                <a:solidFill>
                  <a:srgbClr val="C00000"/>
                </a:solidFill>
                <a:latin typeface="Verdana"/>
                <a:ea typeface="Verdana"/>
              </a:rPr>
              <a:t>Placements</a:t>
            </a:r>
          </a:p>
          <a:p>
            <a:pPr marL="0" indent="0">
              <a:buNone/>
            </a:pPr>
            <a:r>
              <a:rPr lang="en-GB" sz="1600">
                <a:solidFill>
                  <a:srgbClr val="000000"/>
                </a:solidFill>
                <a:latin typeface="Verdana"/>
                <a:ea typeface="Verdana"/>
              </a:rPr>
              <a:t>Midlands4Cities</a:t>
            </a:r>
            <a:r>
              <a:rPr lang="en-GB" sz="1600">
                <a:latin typeface="Verdana"/>
                <a:ea typeface="Verdana"/>
              </a:rPr>
              <a:t> works closely with partners in the cultural, creative and heritage sectors to develop placement activities which enhance student research. </a:t>
            </a:r>
            <a:endParaRPr lang="en-GB" sz="1600">
              <a:latin typeface="Verdana"/>
              <a:ea typeface="Verdana"/>
              <a:cs typeface="Calibri" panose="020F0502020204030204"/>
            </a:endParaRPr>
          </a:p>
          <a:p>
            <a:pPr marL="0" indent="0">
              <a:buNone/>
            </a:pPr>
            <a:r>
              <a:rPr lang="en-GB" sz="1600">
                <a:latin typeface="Verdana"/>
                <a:ea typeface="Verdana"/>
              </a:rPr>
              <a:t>Placements can be developed by a student with a partner organisation, in consultation with the M4C Placements Manager </a:t>
            </a:r>
          </a:p>
          <a:p>
            <a:pPr marL="0" indent="0">
              <a:buNone/>
            </a:pPr>
            <a:r>
              <a:rPr lang="en-GB" sz="1400">
                <a:solidFill>
                  <a:srgbClr val="434344"/>
                </a:solidFill>
                <a:latin typeface="Segoe UI"/>
                <a:ea typeface="Verdana"/>
                <a:cs typeface="Segoe UI"/>
              </a:rPr>
              <a:t> </a:t>
            </a:r>
            <a:r>
              <a:rPr lang="en-GB" sz="1400" u="sng">
                <a:solidFill>
                  <a:srgbClr val="9B1B3A"/>
                </a:solidFill>
                <a:latin typeface="Segoe UI"/>
                <a:ea typeface="Verdana"/>
                <a:cs typeface="Segoe UI"/>
                <a:hlinkClick r:id="rId3"/>
              </a:rPr>
              <a:t>placements@midlands4cities.ac.uk</a:t>
            </a:r>
            <a:endParaRPr lang="en-GB"/>
          </a:p>
          <a:p>
            <a:pPr marL="0" indent="0">
              <a:buNone/>
            </a:pPr>
            <a:r>
              <a:rPr lang="en-GB" sz="1600">
                <a:latin typeface="Verdana"/>
                <a:ea typeface="Verdana"/>
                <a:cs typeface="Calibri" panose="020F0502020204030204"/>
              </a:rPr>
              <a:t>Placement opportunities are also advertised on the VPP, all students are able respond to these opportunites. </a:t>
            </a:r>
          </a:p>
        </p:txBody>
      </p:sp>
      <p:pic>
        <p:nvPicPr>
          <p:cNvPr id="7" name="Picture 6" descr="A group of people standing in a room">
            <a:extLst>
              <a:ext uri="{FF2B5EF4-FFF2-40B4-BE49-F238E27FC236}">
                <a16:creationId xmlns:a16="http://schemas.microsoft.com/office/drawing/2014/main" id="{C9E67039-7471-1242-F3B9-4BFC83DDF3C6}"/>
              </a:ext>
            </a:extLst>
          </p:cNvPr>
          <p:cNvPicPr>
            <a:picLocks noChangeAspect="1"/>
          </p:cNvPicPr>
          <p:nvPr/>
        </p:nvPicPr>
        <p:blipFill>
          <a:blip r:embed="rId4"/>
          <a:stretch>
            <a:fillRect/>
          </a:stretch>
        </p:blipFill>
        <p:spPr>
          <a:xfrm>
            <a:off x="7880959" y="2324025"/>
            <a:ext cx="3695178" cy="1113922"/>
          </a:xfrm>
          <a:prstGeom prst="rect">
            <a:avLst/>
          </a:prstGeom>
        </p:spPr>
      </p:pic>
      <p:pic>
        <p:nvPicPr>
          <p:cNvPr id="8" name="Picture 7" descr="A person sitting at a desk">
            <a:extLst>
              <a:ext uri="{FF2B5EF4-FFF2-40B4-BE49-F238E27FC236}">
                <a16:creationId xmlns:a16="http://schemas.microsoft.com/office/drawing/2014/main" id="{A56EA87C-B0B5-8265-0DCF-C970D39483CE}"/>
              </a:ext>
            </a:extLst>
          </p:cNvPr>
          <p:cNvPicPr>
            <a:picLocks noChangeAspect="1"/>
          </p:cNvPicPr>
          <p:nvPr/>
        </p:nvPicPr>
        <p:blipFill>
          <a:blip r:embed="rId5"/>
          <a:stretch>
            <a:fillRect/>
          </a:stretch>
        </p:blipFill>
        <p:spPr>
          <a:xfrm>
            <a:off x="7964466" y="3668951"/>
            <a:ext cx="3611671" cy="1096288"/>
          </a:xfrm>
          <a:prstGeom prst="rect">
            <a:avLst/>
          </a:prstGeom>
        </p:spPr>
      </p:pic>
      <p:pic>
        <p:nvPicPr>
          <p:cNvPr id="6" name="Picture 5" descr="Midlands4Cities logo&#10;">
            <a:extLst>
              <a:ext uri="{FF2B5EF4-FFF2-40B4-BE49-F238E27FC236}">
                <a16:creationId xmlns:a16="http://schemas.microsoft.com/office/drawing/2014/main" id="{7C5F1C3C-C087-3362-A3B3-22467961877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9" name="Picture 2" descr="A logo with text on it">
            <a:extLst>
              <a:ext uri="{FF2B5EF4-FFF2-40B4-BE49-F238E27FC236}">
                <a16:creationId xmlns:a16="http://schemas.microsoft.com/office/drawing/2014/main" id="{98DF3C76-E653-3C70-7CD5-01A9952253C6}"/>
              </a:ext>
              <a:ext uri="{C183D7F6-B498-43B3-948B-1728B52AA6E4}">
                <adec:decorative xmlns:adec="http://schemas.microsoft.com/office/drawing/2017/decorative" val="0"/>
              </a:ext>
            </a:extLst>
          </p:cNvPr>
          <p:cNvPicPr>
            <a:picLocks noChangeAspect="1"/>
          </p:cNvPicPr>
          <p:nvPr/>
        </p:nvPicPr>
        <p:blipFill>
          <a:blip r:embed="rId7"/>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3727238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B8827A4-3C3A-48F2-9FE5-68E19C791C92}"/>
              </a:ext>
            </a:extLst>
          </p:cNvPr>
          <p:cNvSpPr txBox="1">
            <a:spLocks noGrp="1"/>
          </p:cNvSpPr>
          <p:nvPr>
            <p:ph type="title" idx="4294967295"/>
          </p:nvPr>
        </p:nvSpPr>
        <p:spPr>
          <a:xfrm>
            <a:off x="1076676" y="1523952"/>
            <a:ext cx="1010964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C00000"/>
                </a:solidFill>
                <a:effectLst/>
                <a:uLnTx/>
                <a:uFillTx/>
                <a:latin typeface="Verdana"/>
                <a:ea typeface="Verdana"/>
                <a:cs typeface="+mn-cs"/>
              </a:rPr>
              <a:t>Current M4C partners also have their space on the VPP:</a:t>
            </a:r>
          </a:p>
        </p:txBody>
      </p:sp>
      <p:pic>
        <p:nvPicPr>
          <p:cNvPr id="8" name="Graphic 11" descr="Profie page on the VPP">
            <a:extLst>
              <a:ext uri="{FF2B5EF4-FFF2-40B4-BE49-F238E27FC236}">
                <a16:creationId xmlns:a16="http://schemas.microsoft.com/office/drawing/2014/main" id="{1374BFCC-D519-943B-C1F2-D6EE8828D7B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8255" y="2132285"/>
            <a:ext cx="5295439" cy="4669407"/>
          </a:xfrm>
          <a:prstGeom prst="rect">
            <a:avLst/>
          </a:prstGeom>
        </p:spPr>
      </p:pic>
      <p:pic>
        <p:nvPicPr>
          <p:cNvPr id="2" name="Picture 1" descr="Midlands4Cities logo&#10;">
            <a:extLst>
              <a:ext uri="{FF2B5EF4-FFF2-40B4-BE49-F238E27FC236}">
                <a16:creationId xmlns:a16="http://schemas.microsoft.com/office/drawing/2014/main" id="{434D731A-5905-95D6-36A0-3C9DBA568706}"/>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3" name="Picture 2" descr="A logo with text on it">
            <a:extLst>
              <a:ext uri="{FF2B5EF4-FFF2-40B4-BE49-F238E27FC236}">
                <a16:creationId xmlns:a16="http://schemas.microsoft.com/office/drawing/2014/main" id="{8B37A907-6A28-95AF-33D1-08B35E8108BB}"/>
              </a:ext>
              <a:ext uri="{C183D7F6-B498-43B3-948B-1728B52AA6E4}">
                <adec:decorative xmlns:adec="http://schemas.microsoft.com/office/drawing/2017/decorative" val="0"/>
              </a:ext>
            </a:extLst>
          </p:cNvPr>
          <p:cNvPicPr>
            <a:picLocks noChangeAspect="1"/>
          </p:cNvPicPr>
          <p:nvPr/>
        </p:nvPicPr>
        <p:blipFill>
          <a:blip r:embed="rId6"/>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3614889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2CBB9-458D-043D-4564-9930C76C40ED}"/>
              </a:ext>
            </a:extLst>
          </p:cNvPr>
          <p:cNvSpPr>
            <a:spLocks noGrp="1"/>
          </p:cNvSpPr>
          <p:nvPr>
            <p:ph type="title"/>
          </p:nvPr>
        </p:nvSpPr>
        <p:spPr>
          <a:xfrm>
            <a:off x="389351" y="935873"/>
            <a:ext cx="10515600" cy="802432"/>
          </a:xfrm>
        </p:spPr>
        <p:txBody>
          <a:bodyPr>
            <a:normAutofit/>
          </a:bodyPr>
          <a:lstStyle/>
          <a:p>
            <a:r>
              <a:rPr lang="en-US" sz="2400">
                <a:solidFill>
                  <a:srgbClr val="C00000"/>
                </a:solidFill>
                <a:latin typeface="Verdana"/>
                <a:ea typeface="Verdana"/>
                <a:cs typeface="+mn-cs"/>
              </a:rPr>
              <a:t>Additional Resources to Support the M4C Cohort</a:t>
            </a:r>
          </a:p>
        </p:txBody>
      </p:sp>
      <p:sp>
        <p:nvSpPr>
          <p:cNvPr id="3" name="Content Placeholder 2">
            <a:extLst>
              <a:ext uri="{FF2B5EF4-FFF2-40B4-BE49-F238E27FC236}">
                <a16:creationId xmlns:a16="http://schemas.microsoft.com/office/drawing/2014/main" id="{3263B0A6-C3F1-55E8-F453-12B30E6EF5BB}"/>
              </a:ext>
            </a:extLst>
          </p:cNvPr>
          <p:cNvSpPr>
            <a:spLocks noGrp="1"/>
          </p:cNvSpPr>
          <p:nvPr>
            <p:ph idx="1"/>
          </p:nvPr>
        </p:nvSpPr>
        <p:spPr>
          <a:xfrm>
            <a:off x="389351" y="1613046"/>
            <a:ext cx="10515600" cy="5114375"/>
          </a:xfrm>
        </p:spPr>
        <p:txBody>
          <a:bodyPr vert="horz" lIns="91440" tIns="45720" rIns="91440" bIns="45720" rtlCol="0" anchor="t">
            <a:normAutofit/>
          </a:bodyPr>
          <a:lstStyle/>
          <a:p>
            <a:pPr marL="0" indent="0">
              <a:buNone/>
            </a:pPr>
            <a:r>
              <a:rPr lang="en-GB" sz="2000">
                <a:solidFill>
                  <a:srgbClr val="C00000"/>
                </a:solidFill>
                <a:latin typeface="Verdana"/>
                <a:ea typeface="Verdana"/>
              </a:rPr>
              <a:t>Cohort Development Fund</a:t>
            </a:r>
            <a:endParaRPr lang="en-US" sz="2000">
              <a:latin typeface="Verdana"/>
              <a:ea typeface="Verdana"/>
            </a:endParaRPr>
          </a:p>
          <a:p>
            <a:r>
              <a:rPr lang="en-GB" sz="1600">
                <a:latin typeface="Verdana"/>
                <a:ea typeface="Verdana"/>
              </a:rPr>
              <a:t>The Cohort Development Fund (CDF) is designed to fund groups of students to design and deliver development and research activities for the M4C cohort and wherever possible to include Arts and Humanities students from outside the DTP.</a:t>
            </a:r>
            <a:endParaRPr lang="en-GB" sz="1600">
              <a:latin typeface="Verdana"/>
              <a:ea typeface="Verdana"/>
              <a:cs typeface="Calibri"/>
            </a:endParaRPr>
          </a:p>
          <a:p>
            <a:r>
              <a:rPr lang="en-GB" sz="1600">
                <a:latin typeface="Verdana"/>
                <a:ea typeface="Verdana"/>
              </a:rPr>
              <a:t>The CDF fund supports activity that enriches the Midlands4Cities research community as a whole, and where the activity and the uptake allows, these projects can be opened to self-funded/alternatively-funded students. </a:t>
            </a:r>
            <a:endParaRPr lang="en-GB" sz="1600">
              <a:latin typeface="Verdana"/>
              <a:ea typeface="Verdana"/>
              <a:cs typeface="Calibri" panose="020F0502020204030204"/>
            </a:endParaRPr>
          </a:p>
          <a:p>
            <a:r>
              <a:rPr lang="en-GB" sz="1600">
                <a:latin typeface="Verdana"/>
                <a:ea typeface="Verdana"/>
              </a:rPr>
              <a:t>All activities designed and delivered by M4C students must  comply with Health and Safety regulations, Accessibility,  Ethical issues, Equality, Diversity and Inclusion, Safeguarding and Data Protection.</a:t>
            </a:r>
          </a:p>
          <a:p>
            <a:r>
              <a:rPr lang="en-GB" sz="1600">
                <a:latin typeface="Verdana"/>
                <a:ea typeface="Verdana"/>
              </a:rPr>
              <a:t>These activities are some of the most innovative and exciting associated with the DTP, and students who organise and participate in them often make dynamic connections. Please encourage your students to consider working with others from across the consortium to apply for this funding.</a:t>
            </a:r>
            <a:endParaRPr lang="en-GB" sz="1600">
              <a:latin typeface="Verdana"/>
              <a:ea typeface="Verdana"/>
              <a:cs typeface="Calibri" panose="020F0502020204030204"/>
            </a:endParaRPr>
          </a:p>
          <a:p>
            <a:r>
              <a:rPr lang="en-GB" sz="1600">
                <a:ea typeface="+mn-lt"/>
                <a:cs typeface="+mn-lt"/>
                <a:hlinkClick r:id="rId2"/>
              </a:rPr>
              <a:t>https://uniofnottm.sharepoint.com/sites/M4CVPP/SitePages/Additional-Funding.aspx</a:t>
            </a:r>
            <a:endParaRPr lang="en-GB" sz="1600"/>
          </a:p>
          <a:p>
            <a:endParaRPr lang="en-GB">
              <a:ea typeface="Calibri"/>
              <a:cs typeface="Calibri"/>
            </a:endParaRPr>
          </a:p>
          <a:p>
            <a:endParaRPr lang="en-US"/>
          </a:p>
          <a:p>
            <a:endParaRPr lang="en-US">
              <a:ea typeface="Calibri" panose="020F0502020204030204"/>
              <a:cs typeface="Calibri" panose="020F0502020204030204"/>
            </a:endParaRPr>
          </a:p>
        </p:txBody>
      </p:sp>
      <p:pic>
        <p:nvPicPr>
          <p:cNvPr id="6" name="Picture 5" descr="A collage of images of arts and humanities reserch ">
            <a:extLst>
              <a:ext uri="{FF2B5EF4-FFF2-40B4-BE49-F238E27FC236}">
                <a16:creationId xmlns:a16="http://schemas.microsoft.com/office/drawing/2014/main" id="{5396D132-AB7B-8D17-FEED-6FE24BCD5CFC}"/>
              </a:ext>
            </a:extLst>
          </p:cNvPr>
          <p:cNvPicPr>
            <a:picLocks noChangeAspect="1"/>
          </p:cNvPicPr>
          <p:nvPr/>
        </p:nvPicPr>
        <p:blipFill>
          <a:blip r:embed="rId3"/>
          <a:stretch>
            <a:fillRect/>
          </a:stretch>
        </p:blipFill>
        <p:spPr>
          <a:xfrm>
            <a:off x="6411201" y="5661798"/>
            <a:ext cx="4758174" cy="961973"/>
          </a:xfrm>
          <a:prstGeom prst="rect">
            <a:avLst/>
          </a:prstGeom>
        </p:spPr>
      </p:pic>
      <p:pic>
        <p:nvPicPr>
          <p:cNvPr id="7" name="Picture 6" descr="Midlands4Cities logo&#10;">
            <a:extLst>
              <a:ext uri="{FF2B5EF4-FFF2-40B4-BE49-F238E27FC236}">
                <a16:creationId xmlns:a16="http://schemas.microsoft.com/office/drawing/2014/main" id="{173B2E7C-F5C9-E91A-59EF-542529782E94}"/>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8" name="Picture 2" descr="A logo with text on it">
            <a:extLst>
              <a:ext uri="{FF2B5EF4-FFF2-40B4-BE49-F238E27FC236}">
                <a16:creationId xmlns:a16="http://schemas.microsoft.com/office/drawing/2014/main" id="{64CA6CDF-3A3A-6DEA-374E-0D60952681A1}"/>
              </a:ext>
              <a:ext uri="{C183D7F6-B498-43B3-948B-1728B52AA6E4}">
                <adec:decorative xmlns:adec="http://schemas.microsoft.com/office/drawing/2017/decorative" val="0"/>
              </a:ext>
            </a:extLst>
          </p:cNvPr>
          <p:cNvPicPr>
            <a:picLocks noChangeAspect="1"/>
          </p:cNvPicPr>
          <p:nvPr/>
        </p:nvPicPr>
        <p:blipFill>
          <a:blip r:embed="rId5"/>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1363535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B8827A4-3C3A-48F2-9FE5-68E19C791C92}"/>
              </a:ext>
            </a:extLst>
          </p:cNvPr>
          <p:cNvSpPr txBox="1">
            <a:spLocks noGrp="1"/>
          </p:cNvSpPr>
          <p:nvPr>
            <p:ph type="title" idx="4294967295"/>
          </p:nvPr>
        </p:nvSpPr>
        <p:spPr>
          <a:xfrm>
            <a:off x="754849" y="1314682"/>
            <a:ext cx="13687229"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C00000"/>
                </a:solidFill>
                <a:effectLst/>
                <a:uLnTx/>
                <a:uFillTx/>
                <a:latin typeface="Verdana"/>
                <a:ea typeface="Verdana"/>
                <a:cs typeface="+mn-cs"/>
              </a:rPr>
              <a:t>Some Current Cohort Development Fund activities</a:t>
            </a:r>
            <a:r>
              <a:rPr kumimoji="0" lang="en-GB" sz="2000" b="0" i="0" u="none" strike="noStrike" kern="1200" cap="none" spc="0" normalizeH="0" baseline="0" noProof="0" dirty="0">
                <a:ln>
                  <a:noFill/>
                </a:ln>
                <a:solidFill>
                  <a:schemeClr val="bg1"/>
                </a:solidFill>
                <a:effectLst/>
                <a:uLnTx/>
                <a:uFillTx/>
                <a:latin typeface="Verdana"/>
                <a:ea typeface="Verdana"/>
                <a:cs typeface="+mn-cs"/>
              </a:rPr>
              <a:t>?</a:t>
            </a:r>
          </a:p>
        </p:txBody>
      </p:sp>
      <p:pic>
        <p:nvPicPr>
          <p:cNvPr id="8" name="Picture 7" descr="A screenshot of CDF page on the VPP">
            <a:extLst>
              <a:ext uri="{FF2B5EF4-FFF2-40B4-BE49-F238E27FC236}">
                <a16:creationId xmlns:a16="http://schemas.microsoft.com/office/drawing/2014/main" id="{E68D12F8-3F98-18DC-7958-4A7D3D8BF2BE}"/>
              </a:ext>
            </a:extLst>
          </p:cNvPr>
          <p:cNvPicPr>
            <a:picLocks noChangeAspect="1"/>
          </p:cNvPicPr>
          <p:nvPr/>
        </p:nvPicPr>
        <p:blipFill>
          <a:blip r:embed="rId3"/>
          <a:stretch>
            <a:fillRect/>
          </a:stretch>
        </p:blipFill>
        <p:spPr>
          <a:xfrm>
            <a:off x="751562" y="1817488"/>
            <a:ext cx="10386165" cy="4131160"/>
          </a:xfrm>
          <a:prstGeom prst="rect">
            <a:avLst/>
          </a:prstGeom>
        </p:spPr>
      </p:pic>
      <p:sp>
        <p:nvSpPr>
          <p:cNvPr id="11" name="TextBox 10">
            <a:extLst>
              <a:ext uri="{FF2B5EF4-FFF2-40B4-BE49-F238E27FC236}">
                <a16:creationId xmlns:a16="http://schemas.microsoft.com/office/drawing/2014/main" id="{CA42500E-80F5-1748-56E1-32753779CABE}"/>
              </a:ext>
            </a:extLst>
          </p:cNvPr>
          <p:cNvSpPr txBox="1"/>
          <p:nvPr/>
        </p:nvSpPr>
        <p:spPr>
          <a:xfrm>
            <a:off x="1112729" y="6039633"/>
            <a:ext cx="956988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4"/>
              </a:rPr>
              <a:t>https://uniofnottm.sharepoint.com/sites/M4CVPP/SitePages/CDFExplorer.aspx</a:t>
            </a:r>
            <a:endParaRPr lang="en-US"/>
          </a:p>
          <a:p>
            <a:endParaRPr lang="en-US">
              <a:ea typeface="Calibri"/>
              <a:cs typeface="Calibri"/>
            </a:endParaRPr>
          </a:p>
        </p:txBody>
      </p:sp>
      <p:pic>
        <p:nvPicPr>
          <p:cNvPr id="2" name="Picture 1" descr="Midlands4Cities logo&#10;">
            <a:extLst>
              <a:ext uri="{FF2B5EF4-FFF2-40B4-BE49-F238E27FC236}">
                <a16:creationId xmlns:a16="http://schemas.microsoft.com/office/drawing/2014/main" id="{A4F4E0BD-159E-24D2-AEF9-457591E3096B}"/>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3" name="Picture 2" descr="A logo with text on it">
            <a:extLst>
              <a:ext uri="{FF2B5EF4-FFF2-40B4-BE49-F238E27FC236}">
                <a16:creationId xmlns:a16="http://schemas.microsoft.com/office/drawing/2014/main" id="{914D33FB-B750-894A-1FAB-40E96D0D2E18}"/>
              </a:ext>
              <a:ext uri="{C183D7F6-B498-43B3-948B-1728B52AA6E4}">
                <adec:decorative xmlns:adec="http://schemas.microsoft.com/office/drawing/2017/decorative" val="0"/>
              </a:ext>
            </a:extLst>
          </p:cNvPr>
          <p:cNvPicPr>
            <a:picLocks noChangeAspect="1"/>
          </p:cNvPicPr>
          <p:nvPr/>
        </p:nvPicPr>
        <p:blipFill>
          <a:blip r:embed="rId6"/>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1829608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B8827A4-3C3A-48F2-9FE5-68E19C791C92}"/>
              </a:ext>
            </a:extLst>
          </p:cNvPr>
          <p:cNvSpPr txBox="1">
            <a:spLocks noGrp="1"/>
          </p:cNvSpPr>
          <p:nvPr>
            <p:ph type="title" idx="4294967295"/>
          </p:nvPr>
        </p:nvSpPr>
        <p:spPr>
          <a:xfrm>
            <a:off x="431260" y="970216"/>
            <a:ext cx="11463859"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400" b="0" i="0" u="none" strike="noStrike" kern="1200" cap="none" spc="0" normalizeH="0" baseline="0" noProof="0" dirty="0">
                <a:ln>
                  <a:noFill/>
                </a:ln>
                <a:solidFill>
                  <a:srgbClr val="C00000"/>
                </a:solidFill>
                <a:effectLst/>
                <a:uLnTx/>
                <a:uFillTx/>
                <a:latin typeface="Verdana"/>
                <a:ea typeface="Verdana"/>
                <a:cs typeface="+mn-cs"/>
              </a:rPr>
              <a:t>Student profiles sit on both the VPP and the M4C webpages</a:t>
            </a:r>
          </a:p>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1600" b="0" i="0" u="none" strike="noStrike" kern="1200" cap="none" spc="0" normalizeH="0" baseline="0" noProof="0" dirty="0">
              <a:ln>
                <a:noFill/>
              </a:ln>
              <a:solidFill>
                <a:srgbClr val="C00000"/>
              </a:solidFill>
              <a:effectLst/>
              <a:uLnTx/>
              <a:uFillTx/>
              <a:latin typeface="Verdana"/>
              <a:ea typeface="Verdana"/>
              <a:cs typeface="+mn-cs"/>
            </a:endParaRPr>
          </a:p>
        </p:txBody>
      </p:sp>
      <p:pic>
        <p:nvPicPr>
          <p:cNvPr id="6" name="Picture 5" descr="A screenshot of a social media profile&#10;&#10;Description automatically generated">
            <a:extLst>
              <a:ext uri="{FF2B5EF4-FFF2-40B4-BE49-F238E27FC236}">
                <a16:creationId xmlns:a16="http://schemas.microsoft.com/office/drawing/2014/main" id="{B01F2A47-33AE-E9C9-16BB-382F143A686B}"/>
              </a:ext>
            </a:extLst>
          </p:cNvPr>
          <p:cNvPicPr>
            <a:picLocks noChangeAspect="1"/>
          </p:cNvPicPr>
          <p:nvPr/>
        </p:nvPicPr>
        <p:blipFill>
          <a:blip r:embed="rId3"/>
          <a:stretch>
            <a:fillRect/>
          </a:stretch>
        </p:blipFill>
        <p:spPr>
          <a:xfrm>
            <a:off x="754111" y="1638822"/>
            <a:ext cx="8867502" cy="5083480"/>
          </a:xfrm>
          <a:prstGeom prst="rect">
            <a:avLst/>
          </a:prstGeom>
        </p:spPr>
      </p:pic>
      <p:pic>
        <p:nvPicPr>
          <p:cNvPr id="2" name="Picture 1" descr="Midlands4Cities logo&#10;">
            <a:extLst>
              <a:ext uri="{FF2B5EF4-FFF2-40B4-BE49-F238E27FC236}">
                <a16:creationId xmlns:a16="http://schemas.microsoft.com/office/drawing/2014/main" id="{699ED766-9C38-43DD-6D86-DBC7605DCD83}"/>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3" name="Picture 2" descr="A logo with text on it">
            <a:extLst>
              <a:ext uri="{FF2B5EF4-FFF2-40B4-BE49-F238E27FC236}">
                <a16:creationId xmlns:a16="http://schemas.microsoft.com/office/drawing/2014/main" id="{15D12F6F-ADCC-7FA9-CFE9-32E6D9C7AE10}"/>
              </a:ext>
              <a:ext uri="{C183D7F6-B498-43B3-948B-1728B52AA6E4}">
                <adec:decorative xmlns:adec="http://schemas.microsoft.com/office/drawing/2017/decorative" val="0"/>
              </a:ext>
            </a:extLst>
          </p:cNvPr>
          <p:cNvPicPr>
            <a:picLocks noChangeAspect="1"/>
          </p:cNvPicPr>
          <p:nvPr/>
        </p:nvPicPr>
        <p:blipFill>
          <a:blip r:embed="rId5"/>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145241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B8827A4-3C3A-48F2-9FE5-68E19C791C92}"/>
              </a:ext>
            </a:extLst>
          </p:cNvPr>
          <p:cNvSpPr txBox="1">
            <a:spLocks noGrp="1"/>
          </p:cNvSpPr>
          <p:nvPr>
            <p:ph type="title" idx="4294967295"/>
          </p:nvPr>
        </p:nvSpPr>
        <p:spPr>
          <a:xfrm>
            <a:off x="431260" y="1262490"/>
            <a:ext cx="11463859" cy="75713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400" b="0" i="0" u="none" strike="noStrike" kern="1200" cap="none" spc="0" normalizeH="0" baseline="0" noProof="0" dirty="0">
                <a:ln>
                  <a:noFill/>
                </a:ln>
                <a:solidFill>
                  <a:srgbClr val="C00000"/>
                </a:solidFill>
                <a:effectLst/>
                <a:uLnTx/>
                <a:uFillTx/>
                <a:latin typeface="Verdana"/>
                <a:ea typeface="Verdana"/>
                <a:cs typeface="+mn-cs"/>
              </a:rPr>
              <a:t>Access to student profiles</a:t>
            </a:r>
            <a:endParaRPr kumimoji="0" lang="en-US" sz="2400" b="0" i="0" u="none" strike="noStrike" kern="1200" cap="none" spc="0" normalizeH="0" baseline="0" noProof="0" dirty="0">
              <a:ln>
                <a:noFill/>
              </a:ln>
              <a:solidFill>
                <a:srgbClr val="C00000"/>
              </a:solidFill>
              <a:effectLst/>
              <a:uLnTx/>
              <a:uFillTx/>
              <a:latin typeface="Verdana"/>
              <a:ea typeface="Verdana"/>
              <a:cs typeface="+mn-cs"/>
            </a:endParaRPr>
          </a:p>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srgbClr val="C00000"/>
              </a:solidFill>
              <a:effectLst/>
              <a:uLnTx/>
              <a:uFillTx/>
              <a:latin typeface="Verdana"/>
              <a:ea typeface="Verdana"/>
              <a:cs typeface="+mn-cs"/>
            </a:endParaRPr>
          </a:p>
        </p:txBody>
      </p:sp>
      <p:sp>
        <p:nvSpPr>
          <p:cNvPr id="8" name="TextBox 7">
            <a:extLst>
              <a:ext uri="{FF2B5EF4-FFF2-40B4-BE49-F238E27FC236}">
                <a16:creationId xmlns:a16="http://schemas.microsoft.com/office/drawing/2014/main" id="{97D542E0-F79D-F501-D812-1505FD816D1B}"/>
              </a:ext>
            </a:extLst>
          </p:cNvPr>
          <p:cNvSpPr txBox="1"/>
          <p:nvPr/>
        </p:nvSpPr>
        <p:spPr>
          <a:xfrm>
            <a:off x="434236" y="1937359"/>
            <a:ext cx="10676350"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buFont typeface=""/>
              <a:buChar char="•"/>
            </a:pPr>
            <a:r>
              <a:rPr lang="en-GB" sz="2000">
                <a:latin typeface="Verdana"/>
                <a:ea typeface="Verdana"/>
                <a:cs typeface="Arial"/>
              </a:rPr>
              <a:t>While M4C likes to have up-to-date student profiles on the website and encourage students to create and update their profile, we acknowledge that there may be good reason why a student may not wish to be discoverable. These include politically sensitive or otherwise controversial projects, or issues of safeguarding.</a:t>
            </a:r>
            <a:r>
              <a:rPr lang="en-US" sz="2000">
                <a:latin typeface="Verdana"/>
                <a:ea typeface="Verdana"/>
                <a:cs typeface="Arial"/>
              </a:rPr>
              <a:t>​</a:t>
            </a:r>
          </a:p>
          <a:p>
            <a:pPr marL="228600" indent="-228600">
              <a:buFont typeface=""/>
              <a:buChar char="•"/>
            </a:pPr>
            <a:r>
              <a:rPr lang="en-GB" sz="2000">
                <a:latin typeface="Verdana"/>
                <a:ea typeface="Verdana"/>
                <a:cs typeface="Arial"/>
              </a:rPr>
              <a:t>Students can choose not to have their VPP profile drawn through to the website. A VPP profile is only accessible to current students and supervisors.</a:t>
            </a:r>
            <a:r>
              <a:rPr lang="en-US" sz="2000">
                <a:latin typeface="Verdana"/>
                <a:ea typeface="Verdana"/>
                <a:cs typeface="Arial"/>
              </a:rPr>
              <a:t>​</a:t>
            </a:r>
          </a:p>
          <a:p>
            <a:pPr marL="228600" indent="-228600">
              <a:buFont typeface=""/>
              <a:buChar char="•"/>
            </a:pPr>
            <a:r>
              <a:rPr lang="en-GB" sz="2000">
                <a:latin typeface="Verdana"/>
                <a:ea typeface="Verdana"/>
                <a:cs typeface="Arial"/>
              </a:rPr>
              <a:t>Students may also request through M4C that their project titles not be publicly available through Je-S and its replacement system.</a:t>
            </a:r>
            <a:r>
              <a:rPr lang="en-US" sz="2000">
                <a:latin typeface="Verdana"/>
                <a:ea typeface="Verdana"/>
                <a:cs typeface="Arial"/>
              </a:rPr>
              <a:t>​</a:t>
            </a:r>
          </a:p>
          <a:p>
            <a:pPr marL="228600" indent="-228600">
              <a:buFont typeface=""/>
              <a:buChar char="•"/>
            </a:pPr>
            <a:r>
              <a:rPr lang="en-GB" sz="2000">
                <a:latin typeface="Verdana"/>
                <a:ea typeface="Verdana"/>
                <a:cs typeface="Arial"/>
              </a:rPr>
              <a:t>We advise all students that if they are contacted by a journalist or by a member of the public, they should discuss their response with their supervisory team and if necessary, with their institutional external relations team.</a:t>
            </a:r>
            <a:r>
              <a:rPr lang="en-US" sz="2000">
                <a:latin typeface="Verdana"/>
                <a:ea typeface="Verdana"/>
                <a:cs typeface="Arial"/>
              </a:rPr>
              <a:t>​</a:t>
            </a:r>
          </a:p>
        </p:txBody>
      </p:sp>
      <p:pic>
        <p:nvPicPr>
          <p:cNvPr id="2" name="Picture 1" descr="Midlands4Cities logo&#10;">
            <a:extLst>
              <a:ext uri="{FF2B5EF4-FFF2-40B4-BE49-F238E27FC236}">
                <a16:creationId xmlns:a16="http://schemas.microsoft.com/office/drawing/2014/main" id="{8B652725-117C-4656-39F0-79876D56B5E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3" name="Picture 2" descr="A logo with text on it">
            <a:extLst>
              <a:ext uri="{FF2B5EF4-FFF2-40B4-BE49-F238E27FC236}">
                <a16:creationId xmlns:a16="http://schemas.microsoft.com/office/drawing/2014/main" id="{52F02D07-05A1-9DCB-80D5-FDE910674FD4}"/>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7970145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1B860-1D36-379E-D38A-BD381FB00A9C}"/>
              </a:ext>
            </a:extLst>
          </p:cNvPr>
          <p:cNvSpPr>
            <a:spLocks noGrp="1"/>
          </p:cNvSpPr>
          <p:nvPr>
            <p:ph type="title"/>
          </p:nvPr>
        </p:nvSpPr>
        <p:spPr>
          <a:xfrm>
            <a:off x="838200" y="1250302"/>
            <a:ext cx="10774680" cy="575323"/>
          </a:xfrm>
        </p:spPr>
        <p:txBody>
          <a:bodyPr>
            <a:normAutofit/>
          </a:bodyPr>
          <a:lstStyle/>
          <a:p>
            <a:r>
              <a:rPr lang="en-GB" sz="2400">
                <a:solidFill>
                  <a:srgbClr val="C00000"/>
                </a:solidFill>
                <a:latin typeface="Verdana"/>
                <a:ea typeface="Verdana"/>
                <a:cs typeface="+mn-cs"/>
              </a:rPr>
              <a:t>M4C supervisor expectations</a:t>
            </a:r>
          </a:p>
        </p:txBody>
      </p:sp>
      <p:sp>
        <p:nvSpPr>
          <p:cNvPr id="3" name="Content Placeholder 2">
            <a:extLst>
              <a:ext uri="{FF2B5EF4-FFF2-40B4-BE49-F238E27FC236}">
                <a16:creationId xmlns:a16="http://schemas.microsoft.com/office/drawing/2014/main" id="{57553206-FF62-9F84-449B-B93BA94FE8C8}"/>
              </a:ext>
            </a:extLst>
          </p:cNvPr>
          <p:cNvSpPr>
            <a:spLocks noGrp="1"/>
          </p:cNvSpPr>
          <p:nvPr>
            <p:ph idx="1"/>
          </p:nvPr>
        </p:nvSpPr>
        <p:spPr/>
        <p:txBody>
          <a:bodyPr vert="horz" lIns="91440" tIns="45720" rIns="91440" bIns="45720" rtlCol="0" anchor="t">
            <a:normAutofit/>
          </a:bodyPr>
          <a:lstStyle/>
          <a:p>
            <a:pPr marL="0" indent="0">
              <a:buNone/>
            </a:pPr>
            <a:r>
              <a:rPr lang="en-GB" sz="2000">
                <a:latin typeface="Verdana"/>
                <a:ea typeface="Verdana"/>
              </a:rPr>
              <a:t>1.  We expect all supervisors to engage with the VPP, and to do so promptly after the student starts. If first registration does not occur </a:t>
            </a:r>
            <a:r>
              <a:rPr lang="en-GB" sz="2000" u="sng">
                <a:latin typeface="Verdana"/>
                <a:ea typeface="Verdana"/>
              </a:rPr>
              <a:t>within 30 days</a:t>
            </a:r>
            <a:r>
              <a:rPr lang="en-GB" sz="2000">
                <a:latin typeface="Verdana"/>
                <a:ea typeface="Verdana"/>
              </a:rPr>
              <a:t>, the supervisor will be deregistered and unable to use the VPP.  This is an IT protocol.</a:t>
            </a:r>
          </a:p>
          <a:p>
            <a:pPr marL="0" indent="0">
              <a:buNone/>
            </a:pPr>
            <a:r>
              <a:rPr lang="en-GB" sz="2000">
                <a:latin typeface="Verdana"/>
                <a:ea typeface="Verdana"/>
              </a:rPr>
              <a:t>2. We expect all forms to be completed online as far as possible on the VPP. Please don’t use previously downloaded forms, as they are regularly updated on the VPP.</a:t>
            </a:r>
            <a:endParaRPr lang="en-GB" sz="2000">
              <a:latin typeface="Verdana"/>
              <a:ea typeface="Verdana"/>
              <a:cs typeface="Calibri"/>
            </a:endParaRPr>
          </a:p>
          <a:p>
            <a:pPr marL="0" indent="0">
              <a:buNone/>
            </a:pPr>
            <a:r>
              <a:rPr lang="en-GB" sz="2000">
                <a:latin typeface="Verdana"/>
                <a:ea typeface="Verdana"/>
              </a:rPr>
              <a:t>3. Please engage with the supervisor CPD that your institution offers, particularly around EDI support, student welfare and best practice. M4C offers some additional briefings for CDA supervisors.</a:t>
            </a:r>
            <a:endParaRPr lang="en-GB" sz="2000">
              <a:latin typeface="Verdana"/>
              <a:ea typeface="Verdana"/>
              <a:cs typeface="Calibri"/>
            </a:endParaRPr>
          </a:p>
          <a:p>
            <a:pPr marL="0" indent="0">
              <a:buNone/>
            </a:pPr>
            <a:r>
              <a:rPr lang="en-GB" sz="2000">
                <a:latin typeface="Verdana"/>
                <a:ea typeface="Verdana"/>
              </a:rPr>
              <a:t>4. Please encourage your students to participate in M4C activities and help us build our cohorts and research community. All opportunities are advertised on the VPP.</a:t>
            </a:r>
            <a:endParaRPr lang="en-GB" sz="2000">
              <a:latin typeface="Verdana"/>
              <a:ea typeface="Verdana"/>
              <a:cs typeface="Calibri"/>
            </a:endParaRPr>
          </a:p>
        </p:txBody>
      </p:sp>
      <p:pic>
        <p:nvPicPr>
          <p:cNvPr id="6" name="Picture 5" descr="Midlands4Cities logo&#10;">
            <a:extLst>
              <a:ext uri="{FF2B5EF4-FFF2-40B4-BE49-F238E27FC236}">
                <a16:creationId xmlns:a16="http://schemas.microsoft.com/office/drawing/2014/main" id="{24C147BE-6EF0-0F13-D382-6004CDEC031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7" name="Picture 2" descr="A logo with text on it">
            <a:extLst>
              <a:ext uri="{FF2B5EF4-FFF2-40B4-BE49-F238E27FC236}">
                <a16:creationId xmlns:a16="http://schemas.microsoft.com/office/drawing/2014/main" id="{841AADEB-4624-C575-CE64-50B1E05A746D}"/>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2614256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BA332-E9EA-3D4F-65EA-8E0B25E1EF4C}"/>
              </a:ext>
            </a:extLst>
          </p:cNvPr>
          <p:cNvSpPr>
            <a:spLocks noGrp="1"/>
          </p:cNvSpPr>
          <p:nvPr>
            <p:ph type="title"/>
          </p:nvPr>
        </p:nvSpPr>
        <p:spPr>
          <a:xfrm>
            <a:off x="260377" y="1245768"/>
            <a:ext cx="10241280" cy="1185151"/>
          </a:xfrm>
        </p:spPr>
        <p:txBody>
          <a:bodyPr>
            <a:normAutofit fontScale="90000"/>
          </a:bodyPr>
          <a:lstStyle/>
          <a:p>
            <a:r>
              <a:rPr lang="en-GB" sz="3200">
                <a:solidFill>
                  <a:srgbClr val="C00000"/>
                </a:solidFill>
                <a:latin typeface="Verdana"/>
                <a:ea typeface="Verdana"/>
              </a:rPr>
              <a:t>Welcome!</a:t>
            </a:r>
            <a:br>
              <a:rPr lang="en-GB" sz="3200">
                <a:solidFill>
                  <a:srgbClr val="C00000"/>
                </a:solidFill>
                <a:latin typeface="Verdana"/>
                <a:ea typeface="Verdana"/>
              </a:rPr>
            </a:br>
            <a:br>
              <a:rPr lang="en-GB" sz="3200">
                <a:latin typeface="Verdana"/>
                <a:ea typeface="Verdana"/>
              </a:rPr>
            </a:br>
            <a:r>
              <a:rPr lang="en-GB" sz="3200">
                <a:solidFill>
                  <a:srgbClr val="C00000"/>
                </a:solidFill>
                <a:latin typeface="Verdana"/>
                <a:ea typeface="Verdana"/>
              </a:rPr>
              <a:t>What we will cover: </a:t>
            </a:r>
          </a:p>
        </p:txBody>
      </p:sp>
      <p:sp>
        <p:nvSpPr>
          <p:cNvPr id="3" name="Content Placeholder 2">
            <a:extLst>
              <a:ext uri="{FF2B5EF4-FFF2-40B4-BE49-F238E27FC236}">
                <a16:creationId xmlns:a16="http://schemas.microsoft.com/office/drawing/2014/main" id="{EFAF7556-0C60-59EE-8258-2355DB814AC7}"/>
              </a:ext>
            </a:extLst>
          </p:cNvPr>
          <p:cNvSpPr>
            <a:spLocks noGrp="1"/>
          </p:cNvSpPr>
          <p:nvPr>
            <p:ph idx="1"/>
          </p:nvPr>
        </p:nvSpPr>
        <p:spPr>
          <a:xfrm>
            <a:off x="258924" y="2559616"/>
            <a:ext cx="8852978" cy="3515834"/>
          </a:xfrm>
        </p:spPr>
        <p:txBody>
          <a:bodyPr vert="horz" lIns="91440" tIns="45720" rIns="91440" bIns="45720" rtlCol="0" anchor="t">
            <a:noAutofit/>
          </a:bodyPr>
          <a:lstStyle/>
          <a:p>
            <a:pPr marL="457200" indent="-457200">
              <a:buAutoNum type="arabicPeriod"/>
            </a:pPr>
            <a:r>
              <a:rPr lang="en-GB" sz="2000">
                <a:latin typeface="Verdana"/>
                <a:ea typeface="Verdana"/>
              </a:rPr>
              <a:t>Some background about Midlands4Cities</a:t>
            </a:r>
            <a:endParaRPr lang="en-US" sz="2000">
              <a:latin typeface="Verdana"/>
              <a:ea typeface="Verdana"/>
            </a:endParaRPr>
          </a:p>
          <a:p>
            <a:pPr marL="457200" indent="-457200">
              <a:buAutoNum type="arabicPeriod"/>
            </a:pPr>
            <a:r>
              <a:rPr lang="en-GB" sz="2000">
                <a:latin typeface="Verdana"/>
                <a:ea typeface="Verdana"/>
              </a:rPr>
              <a:t>Your university and M4C</a:t>
            </a:r>
          </a:p>
          <a:p>
            <a:pPr marL="0" indent="0">
              <a:buNone/>
            </a:pPr>
            <a:r>
              <a:rPr lang="en-GB" sz="2000">
                <a:latin typeface="Verdana"/>
                <a:ea typeface="Verdana"/>
              </a:rPr>
              <a:t>3. Additional resources for your students:</a:t>
            </a:r>
          </a:p>
          <a:p>
            <a:pPr marL="457200" lvl="1" indent="0">
              <a:buNone/>
            </a:pPr>
            <a:r>
              <a:rPr lang="en-GB" sz="2000">
                <a:latin typeface="Verdana"/>
                <a:ea typeface="Verdana"/>
              </a:rPr>
              <a:t>M4C events and training, the Research Development Fund, Engagement Fund, Cohort Development Fund, and Placements</a:t>
            </a:r>
            <a:endParaRPr lang="en-GB" sz="2000">
              <a:latin typeface="Verdana"/>
              <a:ea typeface="Calibri"/>
              <a:cs typeface="Calibri"/>
            </a:endParaRPr>
          </a:p>
          <a:p>
            <a:pPr marL="457200" lvl="1" indent="0">
              <a:buNone/>
            </a:pPr>
            <a:endParaRPr lang="en-GB" sz="2000">
              <a:latin typeface="Verdana"/>
              <a:ea typeface="Verdana"/>
            </a:endParaRPr>
          </a:p>
          <a:p>
            <a:pPr marL="0" indent="0">
              <a:buNone/>
            </a:pPr>
            <a:r>
              <a:rPr lang="en-GB" sz="2000">
                <a:latin typeface="Verdana"/>
                <a:ea typeface="Verdana"/>
              </a:rPr>
              <a:t>4. M4C supervisory expectations</a:t>
            </a:r>
            <a:endParaRPr lang="en-GB" sz="2000">
              <a:latin typeface="Verdana"/>
              <a:ea typeface="Calibri"/>
              <a:cs typeface="Calibri"/>
            </a:endParaRPr>
          </a:p>
          <a:p>
            <a:pPr marL="0" indent="0">
              <a:buNone/>
            </a:pPr>
            <a:r>
              <a:rPr lang="en-GB" sz="2000">
                <a:latin typeface="Verdana"/>
                <a:ea typeface="Verdana"/>
              </a:rPr>
              <a:t>5. Other ways to get involved with M4C</a:t>
            </a:r>
            <a:br>
              <a:rPr lang="en-US" sz="2000">
                <a:latin typeface="Verdana"/>
                <a:ea typeface="Verdana"/>
              </a:rPr>
            </a:br>
            <a:endParaRPr lang="en-US" sz="2000">
              <a:latin typeface="Verdana"/>
              <a:ea typeface="Verdana"/>
            </a:endParaRPr>
          </a:p>
          <a:p>
            <a:endParaRPr lang="en-GB"/>
          </a:p>
        </p:txBody>
      </p:sp>
      <p:pic>
        <p:nvPicPr>
          <p:cNvPr id="6" name="Picture 5" descr="A group of sticky notes on a white board">
            <a:extLst>
              <a:ext uri="{FF2B5EF4-FFF2-40B4-BE49-F238E27FC236}">
                <a16:creationId xmlns:a16="http://schemas.microsoft.com/office/drawing/2014/main" id="{677719AF-5EF6-AE25-CF26-E8573C68F594}"/>
              </a:ext>
            </a:extLst>
          </p:cNvPr>
          <p:cNvPicPr>
            <a:picLocks noChangeAspect="1"/>
          </p:cNvPicPr>
          <p:nvPr/>
        </p:nvPicPr>
        <p:blipFill>
          <a:blip r:embed="rId2"/>
          <a:stretch>
            <a:fillRect/>
          </a:stretch>
        </p:blipFill>
        <p:spPr>
          <a:xfrm>
            <a:off x="7567808" y="4317752"/>
            <a:ext cx="4300603" cy="1855046"/>
          </a:xfrm>
          <a:prstGeom prst="rect">
            <a:avLst/>
          </a:prstGeom>
        </p:spPr>
      </p:pic>
      <p:pic>
        <p:nvPicPr>
          <p:cNvPr id="7" name="Picture 6" descr="Midlands4Cities logo&#10;">
            <a:extLst>
              <a:ext uri="{FF2B5EF4-FFF2-40B4-BE49-F238E27FC236}">
                <a16:creationId xmlns:a16="http://schemas.microsoft.com/office/drawing/2014/main" id="{17AB6568-18B7-E0CD-595D-680C4B8551B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8" name="Picture 2" descr="A logo with text on it">
            <a:extLst>
              <a:ext uri="{FF2B5EF4-FFF2-40B4-BE49-F238E27FC236}">
                <a16:creationId xmlns:a16="http://schemas.microsoft.com/office/drawing/2014/main" id="{1150CAC8-810E-86F3-E704-BE12B74F0622}"/>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34308606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F0941-BD62-9627-DE04-593D2A9D9539}"/>
              </a:ext>
            </a:extLst>
          </p:cNvPr>
          <p:cNvSpPr>
            <a:spLocks noGrp="1"/>
          </p:cNvSpPr>
          <p:nvPr>
            <p:ph type="title"/>
          </p:nvPr>
        </p:nvSpPr>
        <p:spPr>
          <a:xfrm>
            <a:off x="616352" y="1184998"/>
            <a:ext cx="4265271" cy="891513"/>
          </a:xfrm>
        </p:spPr>
        <p:txBody>
          <a:bodyPr/>
          <a:lstStyle/>
          <a:p>
            <a:r>
              <a:rPr lang="en-GB">
                <a:ea typeface="Calibri Light"/>
                <a:cs typeface="Calibri Light"/>
              </a:rPr>
              <a:t>Trouble-shooting</a:t>
            </a:r>
            <a:endParaRPr lang="en-GB"/>
          </a:p>
        </p:txBody>
      </p:sp>
      <p:sp>
        <p:nvSpPr>
          <p:cNvPr id="3" name="Content Placeholder 2">
            <a:extLst>
              <a:ext uri="{FF2B5EF4-FFF2-40B4-BE49-F238E27FC236}">
                <a16:creationId xmlns:a16="http://schemas.microsoft.com/office/drawing/2014/main" id="{8250C3FD-9CA9-E0B4-9917-62655D0E86FA}"/>
              </a:ext>
            </a:extLst>
          </p:cNvPr>
          <p:cNvSpPr>
            <a:spLocks noGrp="1"/>
          </p:cNvSpPr>
          <p:nvPr>
            <p:ph idx="1"/>
          </p:nvPr>
        </p:nvSpPr>
        <p:spPr>
          <a:xfrm>
            <a:off x="413795" y="2278967"/>
            <a:ext cx="10515600" cy="4351338"/>
          </a:xfrm>
        </p:spPr>
        <p:txBody>
          <a:bodyPr vert="horz" lIns="91440" tIns="45720" rIns="91440" bIns="45720" rtlCol="0" anchor="t">
            <a:normAutofit fontScale="92500" lnSpcReduction="20000"/>
          </a:bodyPr>
          <a:lstStyle/>
          <a:p>
            <a:r>
              <a:rPr lang="en-GB">
                <a:ea typeface="Calibri"/>
                <a:cs typeface="Calibri"/>
              </a:rPr>
              <a:t>M4C is bound by UKRI and AHRC regulation as well as by institutional regulation.</a:t>
            </a:r>
          </a:p>
          <a:p>
            <a:r>
              <a:rPr lang="en-GB">
                <a:ea typeface="Calibri"/>
                <a:cs typeface="Calibri"/>
              </a:rPr>
              <a:t>Students who need additional support, whether that be sick leave, Disabled Students' Allowance, maternity and other parental leave, need to apply through university processes, to enable us to confirm support.</a:t>
            </a:r>
          </a:p>
          <a:p>
            <a:r>
              <a:rPr lang="en-GB">
                <a:ea typeface="Calibri"/>
                <a:cs typeface="Calibri"/>
              </a:rPr>
              <a:t>Changes to modes of study, supervisory teams, project outline, should be discussed with Site Directors or with M4C Central before any commitments are made to students.</a:t>
            </a:r>
          </a:p>
          <a:p>
            <a:r>
              <a:rPr lang="en-GB">
                <a:ea typeface="Calibri"/>
                <a:cs typeface="Calibri"/>
              </a:rPr>
              <a:t>This is particularly important for international students, to ensure that recommendations do not contravene their visas. </a:t>
            </a:r>
          </a:p>
          <a:p>
            <a:r>
              <a:rPr lang="en-GB">
                <a:ea typeface="Calibri"/>
                <a:cs typeface="Calibri"/>
              </a:rPr>
              <a:t>If anything occurs not covered by university regulation, please discuss the matter with Site Directors. </a:t>
            </a:r>
            <a:endParaRPr lang="en-GB"/>
          </a:p>
        </p:txBody>
      </p:sp>
      <p:pic>
        <p:nvPicPr>
          <p:cNvPr id="4" name="Picture 3" descr="Midlands4Cities logo&#10;">
            <a:extLst>
              <a:ext uri="{FF2B5EF4-FFF2-40B4-BE49-F238E27FC236}">
                <a16:creationId xmlns:a16="http://schemas.microsoft.com/office/drawing/2014/main" id="{EC9BCA18-8972-F9CB-945D-C1401C34BCC0}"/>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6" name="Picture 2" descr="A logo with text on it">
            <a:extLst>
              <a:ext uri="{FF2B5EF4-FFF2-40B4-BE49-F238E27FC236}">
                <a16:creationId xmlns:a16="http://schemas.microsoft.com/office/drawing/2014/main" id="{AACF19AA-F399-9207-9BC3-7EC12253C7BA}"/>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5576521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8BA4888-962C-70B9-AD04-B25EB9BC0418}"/>
              </a:ext>
            </a:extLst>
          </p:cNvPr>
          <p:cNvSpPr>
            <a:spLocks noGrp="1"/>
          </p:cNvSpPr>
          <p:nvPr>
            <p:ph type="ctrTitle"/>
          </p:nvPr>
        </p:nvSpPr>
        <p:spPr>
          <a:xfrm>
            <a:off x="471852" y="1356192"/>
            <a:ext cx="10071536" cy="727193"/>
          </a:xfrm>
        </p:spPr>
        <p:txBody>
          <a:bodyPr anchor="b">
            <a:normAutofit/>
          </a:bodyPr>
          <a:lstStyle/>
          <a:p>
            <a:pPr algn="l"/>
            <a:r>
              <a:rPr lang="en-GB" sz="2800">
                <a:solidFill>
                  <a:srgbClr val="C00000"/>
                </a:solidFill>
                <a:latin typeface="Verdana"/>
                <a:ea typeface="Verdana"/>
              </a:rPr>
              <a:t>Supervisor support and development</a:t>
            </a:r>
          </a:p>
        </p:txBody>
      </p:sp>
      <p:sp>
        <p:nvSpPr>
          <p:cNvPr id="6" name="Content Placeholder 2">
            <a:extLst>
              <a:ext uri="{FF2B5EF4-FFF2-40B4-BE49-F238E27FC236}">
                <a16:creationId xmlns:a16="http://schemas.microsoft.com/office/drawing/2014/main" id="{9A583BF7-0139-815F-E0AD-5DAF107A805D}"/>
              </a:ext>
            </a:extLst>
          </p:cNvPr>
          <p:cNvSpPr txBox="1">
            <a:spLocks/>
          </p:cNvSpPr>
          <p:nvPr/>
        </p:nvSpPr>
        <p:spPr>
          <a:xfrm>
            <a:off x="992529" y="2288613"/>
            <a:ext cx="8007752" cy="3000959"/>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Char char="•"/>
            </a:pPr>
            <a:r>
              <a:rPr lang="en-GB" sz="2000">
                <a:latin typeface="Verdana"/>
                <a:ea typeface="Verdana"/>
              </a:rPr>
              <a:t>Midlands4Cities is participating where it can in the RSVP project around supervision(</a:t>
            </a:r>
            <a:r>
              <a:rPr lang="en-GB" sz="2000">
                <a:latin typeface="Verdana"/>
                <a:ea typeface="Verdana"/>
                <a:hlinkClick r:id="rId2"/>
              </a:rPr>
              <a:t>https://www.rsvp.ac.uk/</a:t>
            </a:r>
            <a:r>
              <a:rPr lang="en-GB" sz="2000">
                <a:latin typeface="Verdana"/>
                <a:ea typeface="Verdana"/>
              </a:rPr>
              <a:t>) as are several M4C institutions.</a:t>
            </a:r>
            <a:endParaRPr lang="en-US" sz="2000">
              <a:latin typeface="Verdana"/>
              <a:ea typeface="Verdana"/>
            </a:endParaRPr>
          </a:p>
          <a:p>
            <a:pPr lvl="1" algn="l"/>
            <a:r>
              <a:rPr lang="en-GB">
                <a:latin typeface="Verdana"/>
                <a:ea typeface="Verdana"/>
              </a:rPr>
              <a:t>We will share outcomes, including supervisory tools, from this project through Site Directors.</a:t>
            </a:r>
          </a:p>
          <a:p>
            <a:pPr lvl="1" algn="l"/>
            <a:endParaRPr lang="en-GB">
              <a:latin typeface="Verdana"/>
              <a:ea typeface="Verdana"/>
            </a:endParaRPr>
          </a:p>
          <a:p>
            <a:pPr marL="342900" indent="-342900" algn="l">
              <a:buChar char="•"/>
            </a:pPr>
            <a:r>
              <a:rPr lang="en-GB" sz="2000">
                <a:latin typeface="Verdana"/>
                <a:ea typeface="Verdana"/>
              </a:rPr>
              <a:t>Please let your SDs know if you think there is focused support or even training that M4C might scope out for supervisors.</a:t>
            </a:r>
            <a:endParaRPr lang="en-GB" sz="2000">
              <a:latin typeface="Verdana"/>
              <a:ea typeface="Verdana"/>
              <a:cs typeface="Calibri"/>
            </a:endParaRPr>
          </a:p>
          <a:p>
            <a:pPr algn="l"/>
            <a:endParaRPr lang="en-GB">
              <a:cs typeface="Calibri"/>
            </a:endParaRPr>
          </a:p>
        </p:txBody>
      </p:sp>
      <p:pic>
        <p:nvPicPr>
          <p:cNvPr id="3" name="Picture 2" descr="A yellow sign with blue letters&#10;&#10;Description automatically generated">
            <a:extLst>
              <a:ext uri="{FF2B5EF4-FFF2-40B4-BE49-F238E27FC236}">
                <a16:creationId xmlns:a16="http://schemas.microsoft.com/office/drawing/2014/main" id="{9FF82BB8-5ED2-62DD-166C-24FF413B2F9E}"/>
              </a:ext>
            </a:extLst>
          </p:cNvPr>
          <p:cNvPicPr>
            <a:picLocks noChangeAspect="1"/>
          </p:cNvPicPr>
          <p:nvPr/>
        </p:nvPicPr>
        <p:blipFill>
          <a:blip r:embed="rId3"/>
          <a:stretch>
            <a:fillRect/>
          </a:stretch>
        </p:blipFill>
        <p:spPr>
          <a:xfrm>
            <a:off x="9086790" y="2081092"/>
            <a:ext cx="2390775" cy="1152525"/>
          </a:xfrm>
          <a:prstGeom prst="rect">
            <a:avLst/>
          </a:prstGeom>
        </p:spPr>
      </p:pic>
      <p:pic>
        <p:nvPicPr>
          <p:cNvPr id="4" name="Picture 3" descr="Midlands4Cities logo&#10;">
            <a:extLst>
              <a:ext uri="{FF2B5EF4-FFF2-40B4-BE49-F238E27FC236}">
                <a16:creationId xmlns:a16="http://schemas.microsoft.com/office/drawing/2014/main" id="{4845EC78-2A8C-451B-311F-BC3327E50669}"/>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8" name="Picture 2" descr="A logo with text on it">
            <a:extLst>
              <a:ext uri="{FF2B5EF4-FFF2-40B4-BE49-F238E27FC236}">
                <a16:creationId xmlns:a16="http://schemas.microsoft.com/office/drawing/2014/main" id="{9B2D2422-C002-5B28-37DB-C7AFA2414089}"/>
              </a:ext>
              <a:ext uri="{C183D7F6-B498-43B3-948B-1728B52AA6E4}">
                <adec:decorative xmlns:adec="http://schemas.microsoft.com/office/drawing/2017/decorative" val="0"/>
              </a:ext>
            </a:extLst>
          </p:cNvPr>
          <p:cNvPicPr>
            <a:picLocks noChangeAspect="1"/>
          </p:cNvPicPr>
          <p:nvPr/>
        </p:nvPicPr>
        <p:blipFill>
          <a:blip r:embed="rId5"/>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23207634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060D1-8F5E-D108-2802-31C997A175D2}"/>
              </a:ext>
            </a:extLst>
          </p:cNvPr>
          <p:cNvSpPr>
            <a:spLocks noGrp="1"/>
          </p:cNvSpPr>
          <p:nvPr>
            <p:ph type="title"/>
          </p:nvPr>
        </p:nvSpPr>
        <p:spPr>
          <a:xfrm>
            <a:off x="838200" y="1260261"/>
            <a:ext cx="10515600" cy="430427"/>
          </a:xfrm>
        </p:spPr>
        <p:txBody>
          <a:bodyPr>
            <a:normAutofit/>
          </a:bodyPr>
          <a:lstStyle/>
          <a:p>
            <a:r>
              <a:rPr lang="en-GB" sz="2400" dirty="0">
                <a:solidFill>
                  <a:srgbClr val="C00000"/>
                </a:solidFill>
                <a:latin typeface="Verdana"/>
                <a:ea typeface="Verdana"/>
                <a:cs typeface="+mn-cs"/>
              </a:rPr>
              <a:t>Other Ways to Get Involved</a:t>
            </a:r>
          </a:p>
        </p:txBody>
      </p:sp>
      <p:sp>
        <p:nvSpPr>
          <p:cNvPr id="3" name="Content Placeholder 2">
            <a:extLst>
              <a:ext uri="{FF2B5EF4-FFF2-40B4-BE49-F238E27FC236}">
                <a16:creationId xmlns:a16="http://schemas.microsoft.com/office/drawing/2014/main" id="{17860176-FFB3-4645-0873-66526E177738}"/>
              </a:ext>
            </a:extLst>
          </p:cNvPr>
          <p:cNvSpPr>
            <a:spLocks noGrp="1"/>
          </p:cNvSpPr>
          <p:nvPr>
            <p:ph idx="1"/>
          </p:nvPr>
        </p:nvSpPr>
        <p:spPr/>
        <p:txBody>
          <a:bodyPr vert="horz" lIns="91440" tIns="45720" rIns="91440" bIns="45720" rtlCol="0" anchor="t">
            <a:normAutofit lnSpcReduction="10000"/>
          </a:bodyPr>
          <a:lstStyle/>
          <a:p>
            <a:pPr marL="0" indent="0">
              <a:buNone/>
            </a:pPr>
            <a:r>
              <a:rPr lang="en-GB"/>
              <a:t>1. </a:t>
            </a:r>
            <a:r>
              <a:rPr lang="en-GB" sz="2000">
                <a:latin typeface="Verdana"/>
                <a:ea typeface="Verdana"/>
              </a:rPr>
              <a:t>Dialogue Days</a:t>
            </a:r>
          </a:p>
          <a:p>
            <a:pPr marL="457200" lvl="1" indent="0">
              <a:buNone/>
            </a:pPr>
            <a:r>
              <a:rPr lang="en-GB" sz="2000">
                <a:latin typeface="Verdana"/>
                <a:ea typeface="Verdana"/>
              </a:rPr>
              <a:t>Events proposed and organised by academic staff to address particular methodologies or research questions. The 2025 call will be circulated in November 2024.</a:t>
            </a:r>
          </a:p>
          <a:p>
            <a:pPr marL="0" indent="0">
              <a:buNone/>
            </a:pPr>
            <a:r>
              <a:rPr lang="en-GB" sz="2000">
                <a:latin typeface="Verdana"/>
                <a:ea typeface="Verdana"/>
              </a:rPr>
              <a:t>2. Recruitment panels</a:t>
            </a:r>
          </a:p>
          <a:p>
            <a:pPr marL="457200" lvl="1" indent="0">
              <a:buNone/>
            </a:pPr>
            <a:r>
              <a:rPr lang="en-GB" sz="2000">
                <a:latin typeface="Verdana"/>
                <a:ea typeface="Verdana"/>
              </a:rPr>
              <a:t>Panellists score shortlisted applications for the annual recruitment round. 2025 will be final application round for M4C.</a:t>
            </a:r>
          </a:p>
          <a:p>
            <a:pPr marL="0" indent="0">
              <a:buNone/>
            </a:pPr>
            <a:r>
              <a:rPr lang="en-GB" sz="2000">
                <a:latin typeface="Verdana"/>
                <a:ea typeface="Verdana"/>
              </a:rPr>
              <a:t>3. EDI Advisory Group</a:t>
            </a:r>
          </a:p>
          <a:p>
            <a:pPr marL="457200" lvl="1" indent="0">
              <a:buNone/>
            </a:pPr>
            <a:r>
              <a:rPr lang="en-GB" sz="2000">
                <a:latin typeface="Verdana"/>
                <a:ea typeface="Verdana"/>
              </a:rPr>
              <a:t>Now in its third year, this group has been set up to challenge M4C to embed EDI best practice in all activities and support innovative developments.</a:t>
            </a:r>
          </a:p>
          <a:p>
            <a:pPr marL="0" indent="0">
              <a:buNone/>
            </a:pPr>
            <a:r>
              <a:rPr lang="en-GB" sz="2000">
                <a:latin typeface="Verdana"/>
                <a:ea typeface="Verdana"/>
              </a:rPr>
              <a:t>4. Research Festival</a:t>
            </a:r>
          </a:p>
          <a:p>
            <a:pPr marL="457200" lvl="1" indent="0">
              <a:buNone/>
            </a:pPr>
            <a:r>
              <a:rPr lang="en-GB" sz="2000">
                <a:latin typeface="Verdana"/>
                <a:ea typeface="Verdana"/>
              </a:rPr>
              <a:t>All M4C students are expected to attend the Research Festival and present at least once. Supervisors are welcome to attend, particularly online presentations</a:t>
            </a:r>
            <a:r>
              <a:rPr lang="en-GB"/>
              <a:t>.</a:t>
            </a:r>
          </a:p>
          <a:p>
            <a:pPr marL="0" indent="0">
              <a:buNone/>
            </a:pPr>
            <a:endParaRPr lang="en-GB"/>
          </a:p>
          <a:p>
            <a:endParaRPr lang="en-GB"/>
          </a:p>
          <a:p>
            <a:endParaRPr lang="en-GB"/>
          </a:p>
        </p:txBody>
      </p:sp>
      <p:pic>
        <p:nvPicPr>
          <p:cNvPr id="6" name="Picture 5" descr="Midlands4Cities logo&#10;">
            <a:extLst>
              <a:ext uri="{FF2B5EF4-FFF2-40B4-BE49-F238E27FC236}">
                <a16:creationId xmlns:a16="http://schemas.microsoft.com/office/drawing/2014/main" id="{95BF8FA1-24EC-BFD2-E113-0D178C65035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7" name="Picture 2" descr="A logo with text on it">
            <a:extLst>
              <a:ext uri="{FF2B5EF4-FFF2-40B4-BE49-F238E27FC236}">
                <a16:creationId xmlns:a16="http://schemas.microsoft.com/office/drawing/2014/main" id="{3D5FBD13-EC7B-970C-8780-7810CD4043E8}"/>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2500489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060D1-8F5E-D108-2802-31C997A175D2}"/>
              </a:ext>
            </a:extLst>
          </p:cNvPr>
          <p:cNvSpPr>
            <a:spLocks noGrp="1"/>
          </p:cNvSpPr>
          <p:nvPr>
            <p:ph type="title"/>
          </p:nvPr>
        </p:nvSpPr>
        <p:spPr>
          <a:xfrm>
            <a:off x="838200" y="1260261"/>
            <a:ext cx="10515600" cy="430427"/>
          </a:xfrm>
        </p:spPr>
        <p:txBody>
          <a:bodyPr>
            <a:normAutofit/>
          </a:bodyPr>
          <a:lstStyle/>
          <a:p>
            <a:r>
              <a:rPr lang="en-GB" sz="2400" dirty="0">
                <a:solidFill>
                  <a:srgbClr val="C00000"/>
                </a:solidFill>
                <a:latin typeface="Verdana"/>
                <a:ea typeface="Verdana"/>
                <a:cs typeface="+mn-cs"/>
              </a:rPr>
              <a:t>The future of M4C</a:t>
            </a:r>
            <a:endParaRPr lang="en-US" sz="2400" dirty="0">
              <a:solidFill>
                <a:srgbClr val="C00000"/>
              </a:solidFill>
              <a:latin typeface="Verdana"/>
              <a:ea typeface="Verdana"/>
              <a:cs typeface="+mn-cs"/>
            </a:endParaRPr>
          </a:p>
        </p:txBody>
      </p:sp>
      <p:sp>
        <p:nvSpPr>
          <p:cNvPr id="7" name="Content Placeholder 6">
            <a:extLst>
              <a:ext uri="{FF2B5EF4-FFF2-40B4-BE49-F238E27FC236}">
                <a16:creationId xmlns:a16="http://schemas.microsoft.com/office/drawing/2014/main" id="{7A0E8746-9D21-F7B0-F859-FC433D48D4B0}"/>
              </a:ext>
            </a:extLst>
          </p:cNvPr>
          <p:cNvSpPr>
            <a:spLocks noGrp="1"/>
          </p:cNvSpPr>
          <p:nvPr>
            <p:ph idx="1"/>
          </p:nvPr>
        </p:nvSpPr>
        <p:spPr/>
        <p:txBody>
          <a:bodyPr vert="horz" lIns="91440" tIns="45720" rIns="91440" bIns="45720" rtlCol="0" anchor="t">
            <a:normAutofit lnSpcReduction="10000"/>
          </a:bodyPr>
          <a:lstStyle/>
          <a:p>
            <a:r>
              <a:rPr lang="en-GB">
                <a:ea typeface="Calibri"/>
                <a:cs typeface="Calibri"/>
              </a:rPr>
              <a:t>The 2025 cohort will be the last recruited to M4C.</a:t>
            </a:r>
            <a:endParaRPr lang="en-US">
              <a:ea typeface="Calibri"/>
              <a:cs typeface="Calibri"/>
            </a:endParaRPr>
          </a:p>
          <a:p>
            <a:r>
              <a:rPr lang="en-GB">
                <a:ea typeface="Calibri"/>
                <a:cs typeface="Calibri"/>
              </a:rPr>
              <a:t>However, M4C will continue to exist until at least 2029, and in some form until 2033.</a:t>
            </a:r>
            <a:endParaRPr lang="en-US">
              <a:ea typeface="Calibri"/>
              <a:cs typeface="Calibri"/>
            </a:endParaRPr>
          </a:p>
          <a:p>
            <a:r>
              <a:rPr lang="en-GB">
                <a:ea typeface="Calibri"/>
                <a:cs typeface="Calibri"/>
              </a:rPr>
              <a:t>The central team will remain in place, with an increased focus on student support, development and training.</a:t>
            </a:r>
            <a:endParaRPr lang="en-US">
              <a:ea typeface="Calibri"/>
              <a:cs typeface="Calibri"/>
            </a:endParaRPr>
          </a:p>
          <a:p>
            <a:r>
              <a:rPr lang="en-GB">
                <a:ea typeface="Calibri"/>
                <a:cs typeface="Calibri"/>
              </a:rPr>
              <a:t>The additional research funding will remain in place for the duration of the DTP.</a:t>
            </a:r>
            <a:endParaRPr lang="en-US">
              <a:ea typeface="Calibri"/>
              <a:cs typeface="Calibri"/>
            </a:endParaRPr>
          </a:p>
          <a:p>
            <a:r>
              <a:rPr lang="en-GB">
                <a:ea typeface="Calibri"/>
                <a:cs typeface="Calibri"/>
              </a:rPr>
              <a:t>The relationship between the current DTPs, and the Focal Awards and the Landscape Awards has not yet been fixed, but in any discussions, M4C’s priority is student support and opportunity.</a:t>
            </a:r>
            <a:endParaRPr lang="en-US">
              <a:ea typeface="Calibri"/>
              <a:cs typeface="Calibri"/>
            </a:endParaRPr>
          </a:p>
          <a:p>
            <a:endParaRPr lang="en-US">
              <a:ea typeface="Calibri"/>
              <a:cs typeface="Calibri"/>
            </a:endParaRPr>
          </a:p>
        </p:txBody>
      </p:sp>
      <p:pic>
        <p:nvPicPr>
          <p:cNvPr id="3" name="Picture 2" descr="Midlands4Cities logo&#10;">
            <a:extLst>
              <a:ext uri="{FF2B5EF4-FFF2-40B4-BE49-F238E27FC236}">
                <a16:creationId xmlns:a16="http://schemas.microsoft.com/office/drawing/2014/main" id="{04B8E59E-6C87-E04F-8DEA-46E616CD578C}"/>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6" name="Picture 2" descr="A logo with text on it">
            <a:extLst>
              <a:ext uri="{FF2B5EF4-FFF2-40B4-BE49-F238E27FC236}">
                <a16:creationId xmlns:a16="http://schemas.microsoft.com/office/drawing/2014/main" id="{3338A3A1-D46E-7C7A-55ED-AF5FCCD7DD97}"/>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3107358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77FEF-69F4-D1B3-2187-0220715D2D74}"/>
              </a:ext>
            </a:extLst>
          </p:cNvPr>
          <p:cNvSpPr>
            <a:spLocks noGrp="1"/>
          </p:cNvSpPr>
          <p:nvPr>
            <p:ph type="title"/>
          </p:nvPr>
        </p:nvSpPr>
        <p:spPr>
          <a:xfrm>
            <a:off x="838200" y="1828799"/>
            <a:ext cx="10515600" cy="377793"/>
          </a:xfrm>
        </p:spPr>
        <p:txBody>
          <a:bodyPr>
            <a:normAutofit fontScale="90000"/>
          </a:bodyPr>
          <a:lstStyle/>
          <a:p>
            <a:r>
              <a:rPr lang="en-US" dirty="0">
                <a:solidFill>
                  <a:srgbClr val="C00000"/>
                </a:solidFill>
              </a:rPr>
              <a:t>Thank you for attending!</a:t>
            </a:r>
          </a:p>
        </p:txBody>
      </p:sp>
      <p:sp>
        <p:nvSpPr>
          <p:cNvPr id="3" name="Content Placeholder 2">
            <a:extLst>
              <a:ext uri="{FF2B5EF4-FFF2-40B4-BE49-F238E27FC236}">
                <a16:creationId xmlns:a16="http://schemas.microsoft.com/office/drawing/2014/main" id="{3736A31F-9F36-A44B-154C-BBF606C8187D}"/>
              </a:ext>
            </a:extLst>
          </p:cNvPr>
          <p:cNvSpPr>
            <a:spLocks noGrp="1"/>
          </p:cNvSpPr>
          <p:nvPr>
            <p:ph idx="1"/>
          </p:nvPr>
        </p:nvSpPr>
        <p:spPr>
          <a:xfrm>
            <a:off x="838200" y="2779629"/>
            <a:ext cx="10515600" cy="3812957"/>
          </a:xfrm>
        </p:spPr>
        <p:txBody>
          <a:bodyPr vert="horz" lIns="91440" tIns="45720" rIns="91440" bIns="45720" rtlCol="0" anchor="t">
            <a:normAutofit/>
          </a:bodyPr>
          <a:lstStyle/>
          <a:p>
            <a:r>
              <a:rPr lang="en-US" dirty="0"/>
              <a:t>There will be further, online refresher, briefings on CDA supervision, Mid-Year Review, and Placements during the year. You will receive calendar invitations for these. </a:t>
            </a:r>
            <a:endParaRPr lang="en-US" dirty="0">
              <a:ea typeface="Calibri"/>
              <a:cs typeface="Calibri"/>
            </a:endParaRPr>
          </a:p>
          <a:p>
            <a:r>
              <a:rPr lang="en-US" dirty="0"/>
              <a:t>All supervisors should receive the monthly newsletter with details of upcoming training and research events.</a:t>
            </a:r>
          </a:p>
          <a:p>
            <a:r>
              <a:rPr lang="en-US" dirty="0"/>
              <a:t>Any questions, please contact Lisa Millard or the M4C Central team:</a:t>
            </a:r>
          </a:p>
          <a:p>
            <a:pPr lvl="1"/>
            <a:r>
              <a:rPr lang="en-US">
                <a:hlinkClick r:id="rId2"/>
              </a:rPr>
              <a:t>m4c</a:t>
            </a:r>
            <a:r>
              <a:rPr lang="en-US" dirty="0">
                <a:hlinkClick r:id="rId2"/>
              </a:rPr>
              <a:t>@warwick.ac.uk</a:t>
            </a:r>
            <a:endParaRPr lang="en-US" dirty="0"/>
          </a:p>
          <a:p>
            <a:pPr lvl="1"/>
            <a:r>
              <a:rPr lang="en-US" dirty="0">
                <a:hlinkClick r:id="rId3"/>
              </a:rPr>
              <a:t>enquiries@midlands4cities.ac.uk</a:t>
            </a:r>
            <a:endParaRPr lang="en-US" dirty="0"/>
          </a:p>
          <a:p>
            <a:endParaRPr lang="en-US" dirty="0">
              <a:ea typeface="Calibri"/>
              <a:cs typeface="Calibri"/>
            </a:endParaRPr>
          </a:p>
        </p:txBody>
      </p:sp>
      <p:pic>
        <p:nvPicPr>
          <p:cNvPr id="6" name="Picture 5" descr="Midlands4Cities logo&#10;">
            <a:extLst>
              <a:ext uri="{FF2B5EF4-FFF2-40B4-BE49-F238E27FC236}">
                <a16:creationId xmlns:a16="http://schemas.microsoft.com/office/drawing/2014/main" id="{8C2990CF-4D64-82A4-F20C-F12F315360FA}"/>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7" name="Picture 2" descr="A logo with text on it">
            <a:extLst>
              <a:ext uri="{FF2B5EF4-FFF2-40B4-BE49-F238E27FC236}">
                <a16:creationId xmlns:a16="http://schemas.microsoft.com/office/drawing/2014/main" id="{12AFE0E3-FD90-AFBA-8A68-F75F206A6AE6}"/>
              </a:ext>
              <a:ext uri="{C183D7F6-B498-43B3-948B-1728B52AA6E4}">
                <adec:decorative xmlns:adec="http://schemas.microsoft.com/office/drawing/2017/decorative" val="0"/>
              </a:ext>
            </a:extLst>
          </p:cNvPr>
          <p:cNvPicPr>
            <a:picLocks noChangeAspect="1"/>
          </p:cNvPicPr>
          <p:nvPr/>
        </p:nvPicPr>
        <p:blipFill>
          <a:blip r:embed="rId5"/>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3745749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6770F-3721-E300-6ADF-61D583E9C758}"/>
              </a:ext>
            </a:extLst>
          </p:cNvPr>
          <p:cNvSpPr>
            <a:spLocks noGrp="1"/>
          </p:cNvSpPr>
          <p:nvPr>
            <p:ph type="title"/>
          </p:nvPr>
        </p:nvSpPr>
        <p:spPr>
          <a:xfrm>
            <a:off x="838200" y="1327662"/>
            <a:ext cx="10515600" cy="640447"/>
          </a:xfrm>
        </p:spPr>
        <p:txBody>
          <a:bodyPr>
            <a:normAutofit/>
          </a:bodyPr>
          <a:lstStyle/>
          <a:p>
            <a:r>
              <a:rPr lang="en-US" sz="3200" dirty="0">
                <a:solidFill>
                  <a:srgbClr val="C00000"/>
                </a:solidFill>
                <a:latin typeface="Verdana"/>
                <a:ea typeface="Verdana"/>
              </a:rPr>
              <a:t>A little bit about Midlands4Cities</a:t>
            </a:r>
          </a:p>
        </p:txBody>
      </p:sp>
      <p:sp>
        <p:nvSpPr>
          <p:cNvPr id="3" name="Content Placeholder 2">
            <a:extLst>
              <a:ext uri="{FF2B5EF4-FFF2-40B4-BE49-F238E27FC236}">
                <a16:creationId xmlns:a16="http://schemas.microsoft.com/office/drawing/2014/main" id="{1F4E7C14-CB74-8C6D-CAB1-DBE8E17A65AD}"/>
              </a:ext>
            </a:extLst>
          </p:cNvPr>
          <p:cNvSpPr>
            <a:spLocks noGrp="1"/>
          </p:cNvSpPr>
          <p:nvPr>
            <p:ph idx="1"/>
          </p:nvPr>
        </p:nvSpPr>
        <p:spPr>
          <a:xfrm>
            <a:off x="765132" y="1970192"/>
            <a:ext cx="7133573" cy="3716036"/>
          </a:xfrm>
        </p:spPr>
        <p:txBody>
          <a:bodyPr vert="horz" lIns="91440" tIns="45720" rIns="91440" bIns="45720" rtlCol="0" anchor="t">
            <a:normAutofit/>
          </a:bodyPr>
          <a:lstStyle/>
          <a:p>
            <a:r>
              <a:rPr lang="en-US" sz="2000">
                <a:latin typeface="Verdana"/>
                <a:ea typeface="Verdana"/>
              </a:rPr>
              <a:t>In 2024, we will welcome M4C Cohort 7, a total of 79 students over the 8 institutions, including  14 CDAs.</a:t>
            </a:r>
            <a:endParaRPr lang="en-US" sz="2000">
              <a:latin typeface="Verdana"/>
              <a:ea typeface="Verdana"/>
              <a:cs typeface="Calibri"/>
            </a:endParaRPr>
          </a:p>
          <a:p>
            <a:r>
              <a:rPr lang="en-US" sz="2000">
                <a:latin typeface="Verdana"/>
                <a:ea typeface="Verdana"/>
              </a:rPr>
              <a:t>They will join a group of 430 current students, from all disciplines under the AHRC remit, and they will have opportunities to work with each other across cohorts and institutions, to devise and undertake specialist training, to enrich their own and others’ practice and research, and to use their skills and knowledge in placements.</a:t>
            </a:r>
          </a:p>
          <a:p>
            <a:endParaRPr lang="en-US"/>
          </a:p>
          <a:p>
            <a:endParaRPr lang="en-US"/>
          </a:p>
        </p:txBody>
      </p:sp>
      <p:pic>
        <p:nvPicPr>
          <p:cNvPr id="6" name="Picture 5" descr="A group of people sitting at tables in a room">
            <a:extLst>
              <a:ext uri="{FF2B5EF4-FFF2-40B4-BE49-F238E27FC236}">
                <a16:creationId xmlns:a16="http://schemas.microsoft.com/office/drawing/2014/main" id="{94AD46CA-CF14-1D93-DF31-C76D149FAD27}"/>
              </a:ext>
            </a:extLst>
          </p:cNvPr>
          <p:cNvPicPr>
            <a:picLocks noChangeAspect="1"/>
          </p:cNvPicPr>
          <p:nvPr/>
        </p:nvPicPr>
        <p:blipFill>
          <a:blip r:embed="rId2"/>
          <a:stretch>
            <a:fillRect/>
          </a:stretch>
        </p:blipFill>
        <p:spPr>
          <a:xfrm>
            <a:off x="7901836" y="3423977"/>
            <a:ext cx="4196220" cy="3162430"/>
          </a:xfrm>
          <a:prstGeom prst="rect">
            <a:avLst/>
          </a:prstGeom>
        </p:spPr>
      </p:pic>
      <p:pic>
        <p:nvPicPr>
          <p:cNvPr id="7" name="Picture 6" descr="Midlands4Cities logo&#10;">
            <a:extLst>
              <a:ext uri="{FF2B5EF4-FFF2-40B4-BE49-F238E27FC236}">
                <a16:creationId xmlns:a16="http://schemas.microsoft.com/office/drawing/2014/main" id="{CC555FAD-702D-4A03-256B-74B1E3980FA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8" name="Picture 2" descr="A logo with text on it">
            <a:extLst>
              <a:ext uri="{FF2B5EF4-FFF2-40B4-BE49-F238E27FC236}">
                <a16:creationId xmlns:a16="http://schemas.microsoft.com/office/drawing/2014/main" id="{8B8513E8-7F7A-7643-3BC6-A7BF191AE4A8}"/>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566355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C9683-41A4-2706-D1A8-395BBC9A6D64}"/>
              </a:ext>
            </a:extLst>
          </p:cNvPr>
          <p:cNvSpPr>
            <a:spLocks noGrp="1"/>
          </p:cNvSpPr>
          <p:nvPr>
            <p:ph type="title"/>
          </p:nvPr>
        </p:nvSpPr>
        <p:spPr>
          <a:xfrm>
            <a:off x="712808" y="1662655"/>
            <a:ext cx="10515600" cy="705628"/>
          </a:xfrm>
        </p:spPr>
        <p:txBody>
          <a:bodyPr>
            <a:normAutofit/>
          </a:bodyPr>
          <a:lstStyle/>
          <a:p>
            <a:r>
              <a:rPr lang="en-GB" sz="4000">
                <a:solidFill>
                  <a:srgbClr val="C00000"/>
                </a:solidFill>
              </a:rPr>
              <a:t>What an M4C  student receives: </a:t>
            </a:r>
            <a:endParaRPr lang="en-GB" sz="4000">
              <a:solidFill>
                <a:srgbClr val="C00000"/>
              </a:solidFill>
              <a:ea typeface="Calibri Light"/>
              <a:cs typeface="Calibri Light"/>
            </a:endParaRPr>
          </a:p>
        </p:txBody>
      </p:sp>
      <p:sp>
        <p:nvSpPr>
          <p:cNvPr id="3" name="Content Placeholder 2">
            <a:extLst>
              <a:ext uri="{FF2B5EF4-FFF2-40B4-BE49-F238E27FC236}">
                <a16:creationId xmlns:a16="http://schemas.microsoft.com/office/drawing/2014/main" id="{FFB64D08-8389-B425-3DB2-1EF4AE6FE29A}"/>
              </a:ext>
            </a:extLst>
          </p:cNvPr>
          <p:cNvSpPr>
            <a:spLocks noGrp="1"/>
          </p:cNvSpPr>
          <p:nvPr>
            <p:ph idx="1"/>
          </p:nvPr>
        </p:nvSpPr>
        <p:spPr>
          <a:xfrm>
            <a:off x="838200" y="2484030"/>
            <a:ext cx="10515600" cy="4373970"/>
          </a:xfrm>
        </p:spPr>
        <p:txBody>
          <a:bodyPr vert="horz" lIns="91440" tIns="45720" rIns="91440" bIns="45720" rtlCol="0" anchor="t">
            <a:normAutofit lnSpcReduction="10000"/>
          </a:bodyPr>
          <a:lstStyle/>
          <a:p>
            <a:pPr marL="0" indent="0">
              <a:buNone/>
            </a:pPr>
            <a:r>
              <a:rPr lang="en-GB" dirty="0"/>
              <a:t>An M4C award covers home fees and a UKRI-set stipend; it also offers additional funding for student activities and support, including bespoke training; and researcher development opportunities.  M4C encourages connections, networks and collaborations, to support students in their future careers and professional development. </a:t>
            </a:r>
          </a:p>
          <a:p>
            <a:pPr marL="0" indent="0">
              <a:buNone/>
            </a:pPr>
            <a:r>
              <a:rPr lang="en-GB" dirty="0"/>
              <a:t>Based on 2024/5 UKRI figures, using home fees and the current stipend rate, an Open M4C award is worth around £84,000, and a CDA M4C award £96,000. Depending on the requirements of the project and the student, additional funding may take this closer to £100,000.</a:t>
            </a:r>
          </a:p>
          <a:p>
            <a:pPr marL="0" indent="0">
              <a:buNone/>
            </a:pPr>
            <a:r>
              <a:rPr lang="en-GB" dirty="0"/>
              <a:t>Note: like all UKRI-funded students, M4C PGRs </a:t>
            </a:r>
            <a:r>
              <a:rPr lang="en-GB" u="sng" dirty="0"/>
              <a:t>are</a:t>
            </a:r>
            <a:r>
              <a:rPr lang="en-GB" dirty="0"/>
              <a:t> eligible for sick leave, maternity/paternity/adoption leave, etc.</a:t>
            </a:r>
          </a:p>
          <a:p>
            <a:pPr marL="0" indent="0">
              <a:buNone/>
            </a:pPr>
            <a:endParaRPr lang="en-GB" dirty="0">
              <a:ea typeface="Calibri"/>
              <a:cs typeface="Calibri"/>
            </a:endParaRPr>
          </a:p>
        </p:txBody>
      </p:sp>
      <p:pic>
        <p:nvPicPr>
          <p:cNvPr id="6" name="Picture 5" descr="Midlands4Cities logo&#10;">
            <a:extLst>
              <a:ext uri="{FF2B5EF4-FFF2-40B4-BE49-F238E27FC236}">
                <a16:creationId xmlns:a16="http://schemas.microsoft.com/office/drawing/2014/main" id="{731B059C-56F7-32B6-F8D2-D547175FBDC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7" name="Picture 2" descr="A logo with text on it">
            <a:extLst>
              <a:ext uri="{FF2B5EF4-FFF2-40B4-BE49-F238E27FC236}">
                <a16:creationId xmlns:a16="http://schemas.microsoft.com/office/drawing/2014/main" id="{4B916312-9AD9-F913-19CC-0B317C01F88C}"/>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522456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D22B0-7E9A-7A25-C6CE-89C2F12206D7}"/>
              </a:ext>
            </a:extLst>
          </p:cNvPr>
          <p:cNvSpPr>
            <a:spLocks noGrp="1"/>
          </p:cNvSpPr>
          <p:nvPr>
            <p:ph type="title"/>
          </p:nvPr>
        </p:nvSpPr>
        <p:spPr>
          <a:xfrm>
            <a:off x="473257" y="1470176"/>
            <a:ext cx="4429246" cy="550155"/>
          </a:xfrm>
        </p:spPr>
        <p:txBody>
          <a:bodyPr>
            <a:noAutofit/>
          </a:bodyPr>
          <a:lstStyle/>
          <a:p>
            <a:r>
              <a:rPr lang="en-US" sz="3600">
                <a:solidFill>
                  <a:srgbClr val="C00000"/>
                </a:solidFill>
                <a:latin typeface="Verdana"/>
                <a:ea typeface="Verdana"/>
              </a:rPr>
              <a:t>M4C Contacts</a:t>
            </a:r>
          </a:p>
        </p:txBody>
      </p:sp>
      <p:sp>
        <p:nvSpPr>
          <p:cNvPr id="5" name="Content Placeholder 4">
            <a:extLst>
              <a:ext uri="{FF2B5EF4-FFF2-40B4-BE49-F238E27FC236}">
                <a16:creationId xmlns:a16="http://schemas.microsoft.com/office/drawing/2014/main" id="{A6FE7AEB-084C-0EC9-5A40-06580DF20010}"/>
              </a:ext>
            </a:extLst>
          </p:cNvPr>
          <p:cNvSpPr>
            <a:spLocks noGrp="1"/>
          </p:cNvSpPr>
          <p:nvPr>
            <p:ph sz="half" idx="2"/>
          </p:nvPr>
        </p:nvSpPr>
        <p:spPr>
          <a:xfrm>
            <a:off x="470080" y="2248380"/>
            <a:ext cx="5160963" cy="3063534"/>
          </a:xfrm>
        </p:spPr>
        <p:txBody>
          <a:bodyPr vert="horz" lIns="91440" tIns="45720" rIns="91440" bIns="45720" rtlCol="0" anchor="t">
            <a:noAutofit/>
          </a:bodyPr>
          <a:lstStyle/>
          <a:p>
            <a:pPr marL="0" indent="0">
              <a:buNone/>
            </a:pPr>
            <a:r>
              <a:rPr lang="en-US" sz="2400" dirty="0">
                <a:solidFill>
                  <a:srgbClr val="C00000"/>
                </a:solidFill>
                <a:latin typeface="Verdana"/>
                <a:ea typeface="Verdana"/>
              </a:rPr>
              <a:t>The M4C Central Team</a:t>
            </a:r>
          </a:p>
          <a:p>
            <a:pPr>
              <a:buNone/>
            </a:pPr>
            <a:r>
              <a:rPr lang="en-US" sz="1600" dirty="0">
                <a:latin typeface="Verdana"/>
                <a:ea typeface="Verdana"/>
                <a:cs typeface="Segoe UI"/>
              </a:rPr>
              <a:t>Nicola </a:t>
            </a:r>
            <a:r>
              <a:rPr lang="en-US" sz="1600" dirty="0" err="1">
                <a:latin typeface="Verdana"/>
                <a:ea typeface="Verdana"/>
                <a:cs typeface="Segoe UI"/>
              </a:rPr>
              <a:t>Royan</a:t>
            </a:r>
            <a:r>
              <a:rPr lang="en-US" sz="1600" dirty="0">
                <a:latin typeface="Verdana"/>
                <a:ea typeface="Verdana"/>
                <a:cs typeface="Segoe UI"/>
              </a:rPr>
              <a:t>:  M4C DTP Director</a:t>
            </a:r>
            <a:endParaRPr lang="en-US" sz="1600" dirty="0">
              <a:latin typeface="Verdana"/>
              <a:ea typeface="Verdana"/>
            </a:endParaRPr>
          </a:p>
          <a:p>
            <a:pPr>
              <a:buNone/>
            </a:pPr>
            <a:r>
              <a:rPr lang="en-US" sz="1600" dirty="0">
                <a:latin typeface="Verdana"/>
                <a:ea typeface="Verdana"/>
                <a:cs typeface="Segoe UI"/>
              </a:rPr>
              <a:t>Susanna </a:t>
            </a:r>
            <a:r>
              <a:rPr lang="en-US" sz="1600" dirty="0" err="1">
                <a:latin typeface="Verdana"/>
                <a:ea typeface="Verdana"/>
                <a:cs typeface="Segoe UI"/>
              </a:rPr>
              <a:t>Ison</a:t>
            </a:r>
            <a:r>
              <a:rPr lang="en-US" sz="1600" dirty="0">
                <a:latin typeface="Verdana"/>
                <a:ea typeface="Verdana"/>
                <a:cs typeface="Segoe UI"/>
              </a:rPr>
              <a:t>: M4C  DTP Manager</a:t>
            </a:r>
            <a:endParaRPr lang="en-US" sz="1600" dirty="0">
              <a:latin typeface="Verdana"/>
              <a:ea typeface="Verdana"/>
            </a:endParaRPr>
          </a:p>
          <a:p>
            <a:pPr>
              <a:buNone/>
            </a:pPr>
            <a:r>
              <a:rPr lang="en-US" sz="1600" dirty="0">
                <a:latin typeface="Verdana"/>
                <a:ea typeface="Verdana"/>
                <a:cs typeface="Segoe UI"/>
              </a:rPr>
              <a:t>Claire Thompson:  M4C Finance Manager</a:t>
            </a:r>
            <a:endParaRPr lang="en-US" sz="1600" dirty="0">
              <a:latin typeface="Verdana"/>
              <a:ea typeface="Verdana"/>
            </a:endParaRPr>
          </a:p>
          <a:p>
            <a:pPr>
              <a:buNone/>
            </a:pPr>
            <a:r>
              <a:rPr lang="en-US" sz="1600" dirty="0">
                <a:latin typeface="Verdana"/>
                <a:ea typeface="Verdana"/>
                <a:cs typeface="Segoe UI"/>
              </a:rPr>
              <a:t>Jade Jenkinson: M4C Placement Manager</a:t>
            </a:r>
            <a:endParaRPr lang="en-US" sz="1600" dirty="0">
              <a:latin typeface="Verdana"/>
              <a:ea typeface="Verdana"/>
            </a:endParaRPr>
          </a:p>
          <a:p>
            <a:pPr>
              <a:buNone/>
            </a:pPr>
            <a:r>
              <a:rPr lang="en-US" sz="1600" dirty="0">
                <a:latin typeface="Verdana"/>
                <a:ea typeface="Verdana"/>
                <a:cs typeface="Segoe UI"/>
              </a:rPr>
              <a:t>Samantha </a:t>
            </a:r>
            <a:r>
              <a:rPr lang="en-US" sz="1600" dirty="0" err="1">
                <a:latin typeface="Verdana"/>
                <a:ea typeface="Verdana"/>
                <a:cs typeface="Segoe UI"/>
              </a:rPr>
              <a:t>Offiler</a:t>
            </a:r>
            <a:r>
              <a:rPr lang="en-US" sz="1600" dirty="0">
                <a:latin typeface="Verdana"/>
                <a:ea typeface="Verdana"/>
                <a:cs typeface="Segoe UI"/>
              </a:rPr>
              <a:t>: M4C Project Officer</a:t>
            </a:r>
          </a:p>
          <a:p>
            <a:pPr>
              <a:buNone/>
            </a:pPr>
            <a:r>
              <a:rPr lang="en-US" sz="1600" dirty="0">
                <a:latin typeface="Verdana"/>
                <a:ea typeface="Verdana"/>
                <a:cs typeface="Segoe UI"/>
              </a:rPr>
              <a:t>Jessica Metcalfe: M4C Project Officer</a:t>
            </a:r>
          </a:p>
          <a:p>
            <a:pPr>
              <a:buNone/>
            </a:pPr>
            <a:r>
              <a:rPr lang="en-US" sz="1600" dirty="0">
                <a:latin typeface="Verdana"/>
                <a:ea typeface="Verdana"/>
                <a:cs typeface="Segoe UI"/>
                <a:hlinkClick r:id="rId3">
                  <a:extLst>
                    <a:ext uri="{A12FA001-AC4F-418D-AE19-62706E023703}">
                      <ahyp:hlinkClr xmlns:ahyp="http://schemas.microsoft.com/office/drawing/2018/hyperlinkcolor" val="tx"/>
                    </a:ext>
                  </a:extLst>
                </a:hlinkClick>
              </a:rPr>
              <a:t>enquiries@midlands4cities.ac.uk</a:t>
            </a:r>
            <a:endParaRPr lang="en-US" sz="1600" dirty="0">
              <a:latin typeface="Verdana"/>
              <a:ea typeface="Verdana"/>
              <a:hlinkClick r:id="rId3">
                <a:extLst>
                  <a:ext uri="{A12FA001-AC4F-418D-AE19-62706E023703}">
                    <ahyp:hlinkClr xmlns:ahyp="http://schemas.microsoft.com/office/drawing/2018/hyperlinkcolor" val="tx"/>
                  </a:ext>
                </a:extLst>
              </a:hlinkClick>
            </a:endParaRPr>
          </a:p>
          <a:p>
            <a:pPr>
              <a:buNone/>
            </a:pPr>
            <a:endParaRPr lang="en-US" sz="1050" dirty="0">
              <a:solidFill>
                <a:srgbClr val="8E8E8F"/>
              </a:solidFill>
              <a:latin typeface="Verdana"/>
              <a:ea typeface="Verdana"/>
              <a:cs typeface="Segoe UI"/>
            </a:endParaRPr>
          </a:p>
          <a:p>
            <a:pPr marL="0" indent="0">
              <a:buNone/>
            </a:pPr>
            <a:endParaRPr lang="en-US" sz="2000" dirty="0">
              <a:latin typeface="Verdana"/>
              <a:ea typeface="Verdana"/>
              <a:cs typeface="Calibri"/>
            </a:endParaRPr>
          </a:p>
        </p:txBody>
      </p:sp>
      <p:sp>
        <p:nvSpPr>
          <p:cNvPr id="17" name="TextBox 16">
            <a:extLst>
              <a:ext uri="{FF2B5EF4-FFF2-40B4-BE49-F238E27FC236}">
                <a16:creationId xmlns:a16="http://schemas.microsoft.com/office/drawing/2014/main" id="{295793E1-AD05-B825-261E-64159277EA9E}"/>
              </a:ext>
            </a:extLst>
          </p:cNvPr>
          <p:cNvSpPr txBox="1"/>
          <p:nvPr/>
        </p:nvSpPr>
        <p:spPr>
          <a:xfrm>
            <a:off x="6837122" y="2250720"/>
            <a:ext cx="3954807" cy="43396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C00000"/>
                </a:solidFill>
                <a:latin typeface="Verdana"/>
                <a:ea typeface="Verdana"/>
              </a:rPr>
              <a:t>Institutional Team</a:t>
            </a:r>
          </a:p>
          <a:p>
            <a:endParaRPr lang="en-US" dirty="0">
              <a:ea typeface="Calibri"/>
              <a:cs typeface="Calibri"/>
            </a:endParaRPr>
          </a:p>
          <a:p>
            <a:r>
              <a:rPr lang="en-US" dirty="0">
                <a:latin typeface="Verdana" panose="020B0604030504040204" pitchFamily="34" charset="0"/>
                <a:ea typeface="Verdana" panose="020B0604030504040204" pitchFamily="34" charset="0"/>
                <a:cs typeface="Calibri"/>
              </a:rPr>
              <a:t>Site Directors</a:t>
            </a:r>
          </a:p>
          <a:p>
            <a:pPr marL="285750" indent="-285750">
              <a:buFont typeface="Arial" panose="020B0604020202020204" pitchFamily="34" charset="0"/>
              <a:buChar char="•"/>
            </a:pPr>
            <a:r>
              <a:rPr lang="en-US" dirty="0">
                <a:latin typeface="Verdana" panose="020B0604030504040204" pitchFamily="34" charset="0"/>
                <a:ea typeface="Verdana" panose="020B0604030504040204" pitchFamily="34" charset="0"/>
                <a:cs typeface="Calibri"/>
              </a:rPr>
              <a:t>Dr Ross Forman (ECLS)</a:t>
            </a:r>
          </a:p>
          <a:p>
            <a:pPr marL="285750" indent="-285750">
              <a:buFont typeface="Arial" panose="020B0604020202020204" pitchFamily="34" charset="0"/>
              <a:buChar char="•"/>
            </a:pPr>
            <a:r>
              <a:rPr lang="en-US" dirty="0">
                <a:latin typeface="Verdana" panose="020B0604030504040204" pitchFamily="34" charset="0"/>
                <a:ea typeface="Verdana" panose="020B0604030504040204" pitchFamily="34" charset="0"/>
                <a:cs typeface="Calibri"/>
              </a:rPr>
              <a:t>Professor David Lambert (History; also Director of Centre for Arts Doctoral Excellence)</a:t>
            </a:r>
          </a:p>
          <a:p>
            <a:pPr marL="285750" indent="-285750">
              <a:buFont typeface="Arial" panose="020B0604020202020204" pitchFamily="34" charset="0"/>
              <a:buChar char="•"/>
            </a:pPr>
            <a:endParaRPr lang="en-US" dirty="0">
              <a:latin typeface="Verdana" panose="020B0604030504040204" pitchFamily="34" charset="0"/>
              <a:ea typeface="Verdana" panose="020B0604030504040204" pitchFamily="34" charset="0"/>
              <a:cs typeface="Calibri"/>
            </a:endParaRPr>
          </a:p>
          <a:p>
            <a:r>
              <a:rPr lang="en-US" dirty="0">
                <a:latin typeface="Verdana" panose="020B0604030504040204" pitchFamily="34" charset="0"/>
                <a:ea typeface="Verdana" panose="020B0604030504040204" pitchFamily="34" charset="0"/>
                <a:cs typeface="Calibri"/>
              </a:rPr>
              <a:t>Administrator</a:t>
            </a:r>
          </a:p>
          <a:p>
            <a:pPr marL="285750" indent="-285750">
              <a:buFont typeface="Arial" panose="020B0604020202020204" pitchFamily="34" charset="0"/>
              <a:buChar char="•"/>
            </a:pPr>
            <a:r>
              <a:rPr lang="en-US" dirty="0">
                <a:latin typeface="Verdana" panose="020B0604030504040204" pitchFamily="34" charset="0"/>
                <a:ea typeface="Verdana" panose="020B0604030504040204" pitchFamily="34" charset="0"/>
                <a:cs typeface="Calibri"/>
              </a:rPr>
              <a:t>Lisa Millard (also CADRE Doctoral Training Manager): </a:t>
            </a:r>
            <a:r>
              <a:rPr lang="en-US" dirty="0">
                <a:latin typeface="Verdana" panose="020B0604030504040204" pitchFamily="34" charset="0"/>
                <a:ea typeface="Verdana" panose="020B0604030504040204" pitchFamily="34" charset="0"/>
                <a:cs typeface="Calibri"/>
                <a:hlinkClick r:id="rId4"/>
              </a:rPr>
              <a:t>m4c@warwick.ac.uk</a:t>
            </a:r>
            <a:endParaRPr lang="en-US" dirty="0">
              <a:latin typeface="Verdana" panose="020B0604030504040204" pitchFamily="34" charset="0"/>
              <a:ea typeface="Verdana" panose="020B0604030504040204" pitchFamily="34" charset="0"/>
              <a:cs typeface="Calibri"/>
            </a:endParaRPr>
          </a:p>
          <a:p>
            <a:endParaRPr lang="en-US" dirty="0">
              <a:ea typeface="Calibri"/>
              <a:cs typeface="Calibri"/>
            </a:endParaRPr>
          </a:p>
          <a:p>
            <a:endParaRPr lang="en-US" dirty="0">
              <a:ea typeface="Calibri"/>
              <a:cs typeface="Calibri"/>
            </a:endParaRPr>
          </a:p>
        </p:txBody>
      </p:sp>
      <p:pic>
        <p:nvPicPr>
          <p:cNvPr id="4" name="Picture 3" descr="Midlands4Cities logo&#10;">
            <a:extLst>
              <a:ext uri="{FF2B5EF4-FFF2-40B4-BE49-F238E27FC236}">
                <a16:creationId xmlns:a16="http://schemas.microsoft.com/office/drawing/2014/main" id="{B71C4E9F-942C-5331-D120-8087265EFB5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6" name="Picture 2" descr="A logo with text on it">
            <a:extLst>
              <a:ext uri="{FF2B5EF4-FFF2-40B4-BE49-F238E27FC236}">
                <a16:creationId xmlns:a16="http://schemas.microsoft.com/office/drawing/2014/main" id="{AF0F8203-6217-338D-910C-1940C513B830}"/>
              </a:ext>
              <a:ext uri="{C183D7F6-B498-43B3-948B-1728B52AA6E4}">
                <adec:decorative xmlns:adec="http://schemas.microsoft.com/office/drawing/2017/decorative" val="0"/>
              </a:ext>
            </a:extLst>
          </p:cNvPr>
          <p:cNvPicPr>
            <a:picLocks noChangeAspect="1"/>
          </p:cNvPicPr>
          <p:nvPr/>
        </p:nvPicPr>
        <p:blipFill>
          <a:blip r:embed="rId6"/>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1929840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E74133-D9CC-E619-EEDA-2CA619A7AAE6}"/>
              </a:ext>
            </a:extLst>
          </p:cNvPr>
          <p:cNvSpPr>
            <a:spLocks noGrp="1"/>
          </p:cNvSpPr>
          <p:nvPr>
            <p:ph type="title"/>
          </p:nvPr>
        </p:nvSpPr>
        <p:spPr>
          <a:xfrm>
            <a:off x="839788" y="1176336"/>
            <a:ext cx="10515600" cy="823912"/>
          </a:xfrm>
        </p:spPr>
        <p:txBody>
          <a:bodyPr>
            <a:normAutofit/>
          </a:bodyPr>
          <a:lstStyle/>
          <a:p>
            <a:r>
              <a:rPr lang="en-GB" sz="3600">
                <a:solidFill>
                  <a:srgbClr val="C00000"/>
                </a:solidFill>
                <a:latin typeface="Verdana"/>
                <a:ea typeface="Verdana"/>
              </a:rPr>
              <a:t>Your Institution and M4C</a:t>
            </a:r>
          </a:p>
        </p:txBody>
      </p:sp>
      <p:sp>
        <p:nvSpPr>
          <p:cNvPr id="5" name="Text Placeholder 4">
            <a:extLst>
              <a:ext uri="{FF2B5EF4-FFF2-40B4-BE49-F238E27FC236}">
                <a16:creationId xmlns:a16="http://schemas.microsoft.com/office/drawing/2014/main" id="{5126049A-F797-EC8E-4771-31CAB6B88C5B}"/>
              </a:ext>
            </a:extLst>
          </p:cNvPr>
          <p:cNvSpPr>
            <a:spLocks noGrp="1"/>
          </p:cNvSpPr>
          <p:nvPr>
            <p:ph type="body" idx="1"/>
          </p:nvPr>
        </p:nvSpPr>
        <p:spPr>
          <a:xfrm>
            <a:off x="839788" y="2000249"/>
            <a:ext cx="5157787" cy="504825"/>
          </a:xfrm>
        </p:spPr>
        <p:txBody>
          <a:bodyPr/>
          <a:lstStyle/>
          <a:p>
            <a:r>
              <a:rPr lang="en-GB" b="0">
                <a:solidFill>
                  <a:srgbClr val="C00000"/>
                </a:solidFill>
                <a:latin typeface="Verdana"/>
                <a:ea typeface="Verdana"/>
              </a:rPr>
              <a:t>Institutional responsibilities</a:t>
            </a:r>
          </a:p>
        </p:txBody>
      </p:sp>
      <p:sp>
        <p:nvSpPr>
          <p:cNvPr id="6" name="Content Placeholder 5">
            <a:extLst>
              <a:ext uri="{FF2B5EF4-FFF2-40B4-BE49-F238E27FC236}">
                <a16:creationId xmlns:a16="http://schemas.microsoft.com/office/drawing/2014/main" id="{0FD9D1C1-8DFE-28A2-6368-DED9BFDB48B2}"/>
              </a:ext>
            </a:extLst>
          </p:cNvPr>
          <p:cNvSpPr>
            <a:spLocks noGrp="1"/>
          </p:cNvSpPr>
          <p:nvPr>
            <p:ph sz="half" idx="2"/>
          </p:nvPr>
        </p:nvSpPr>
        <p:spPr/>
        <p:txBody>
          <a:bodyPr>
            <a:normAutofit fontScale="92500"/>
          </a:bodyPr>
          <a:lstStyle/>
          <a:p>
            <a:r>
              <a:rPr lang="en-GB"/>
              <a:t>Academic progress</a:t>
            </a:r>
          </a:p>
          <a:p>
            <a:r>
              <a:rPr lang="en-GB"/>
              <a:t>Essential skills development</a:t>
            </a:r>
          </a:p>
          <a:p>
            <a:r>
              <a:rPr lang="en-GB"/>
              <a:t>Extenuating circumstances, interruptions, identifying appropriate support</a:t>
            </a:r>
          </a:p>
          <a:p>
            <a:r>
              <a:rPr lang="en-GB"/>
              <a:t>Pastoral support</a:t>
            </a:r>
          </a:p>
          <a:p>
            <a:r>
              <a:rPr lang="en-GB"/>
              <a:t>Careers guidance </a:t>
            </a:r>
          </a:p>
        </p:txBody>
      </p:sp>
      <p:sp>
        <p:nvSpPr>
          <p:cNvPr id="7" name="Text Placeholder 6">
            <a:extLst>
              <a:ext uri="{FF2B5EF4-FFF2-40B4-BE49-F238E27FC236}">
                <a16:creationId xmlns:a16="http://schemas.microsoft.com/office/drawing/2014/main" id="{530A2167-FF30-B83E-9B86-100EB9E94821}"/>
              </a:ext>
            </a:extLst>
          </p:cNvPr>
          <p:cNvSpPr>
            <a:spLocks noGrp="1"/>
          </p:cNvSpPr>
          <p:nvPr>
            <p:ph type="body" sz="quarter" idx="3"/>
          </p:nvPr>
        </p:nvSpPr>
        <p:spPr/>
        <p:txBody>
          <a:bodyPr/>
          <a:lstStyle/>
          <a:p>
            <a:r>
              <a:rPr lang="en-GB" b="0">
                <a:solidFill>
                  <a:srgbClr val="C00000"/>
                </a:solidFill>
                <a:latin typeface="Verdana"/>
                <a:ea typeface="Verdana"/>
              </a:rPr>
              <a:t>M4C responsibilities</a:t>
            </a:r>
          </a:p>
        </p:txBody>
      </p:sp>
      <p:sp>
        <p:nvSpPr>
          <p:cNvPr id="8" name="Content Placeholder 7">
            <a:extLst>
              <a:ext uri="{FF2B5EF4-FFF2-40B4-BE49-F238E27FC236}">
                <a16:creationId xmlns:a16="http://schemas.microsoft.com/office/drawing/2014/main" id="{78736727-8615-FEB9-481D-282D0BFDE0C7}"/>
              </a:ext>
            </a:extLst>
          </p:cNvPr>
          <p:cNvSpPr>
            <a:spLocks noGrp="1"/>
          </p:cNvSpPr>
          <p:nvPr>
            <p:ph sz="quarter" idx="4"/>
          </p:nvPr>
        </p:nvSpPr>
        <p:spPr/>
        <p:txBody>
          <a:bodyPr vert="horz" lIns="91440" tIns="45720" rIns="91440" bIns="45720" rtlCol="0" anchor="t">
            <a:normAutofit fontScale="92500"/>
          </a:bodyPr>
          <a:lstStyle/>
          <a:p>
            <a:r>
              <a:rPr lang="en-GB"/>
              <a:t>Funding fees and stipend dependent on academic progress assessed by the institution</a:t>
            </a:r>
          </a:p>
          <a:p>
            <a:r>
              <a:rPr lang="en-GB"/>
              <a:t>Responding to student need as supported by the institution, including disability support</a:t>
            </a:r>
          </a:p>
          <a:p>
            <a:r>
              <a:rPr lang="en-GB"/>
              <a:t>Complementary, supplementary and specialist skills development and training</a:t>
            </a:r>
            <a:endParaRPr lang="en-GB">
              <a:ea typeface="Calibri"/>
              <a:cs typeface="Calibri"/>
            </a:endParaRPr>
          </a:p>
        </p:txBody>
      </p:sp>
      <p:pic>
        <p:nvPicPr>
          <p:cNvPr id="9" name="Picture 8" descr="Midlands4Cities logo&#10;">
            <a:extLst>
              <a:ext uri="{FF2B5EF4-FFF2-40B4-BE49-F238E27FC236}">
                <a16:creationId xmlns:a16="http://schemas.microsoft.com/office/drawing/2014/main" id="{8C6B7719-5598-F3D7-CB8B-E3975D3E7A4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10" name="Picture 2" descr="A logo with text on it">
            <a:extLst>
              <a:ext uri="{FF2B5EF4-FFF2-40B4-BE49-F238E27FC236}">
                <a16:creationId xmlns:a16="http://schemas.microsoft.com/office/drawing/2014/main" id="{9877C457-E795-E0E8-2859-2226E0D67FD6}"/>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1761839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2E70E-944E-3689-B904-C7B7F3062D6A}"/>
              </a:ext>
            </a:extLst>
          </p:cNvPr>
          <p:cNvSpPr>
            <a:spLocks noGrp="1"/>
          </p:cNvSpPr>
          <p:nvPr>
            <p:ph type="title"/>
          </p:nvPr>
        </p:nvSpPr>
        <p:spPr>
          <a:xfrm>
            <a:off x="838200" y="1359784"/>
            <a:ext cx="10515600" cy="489800"/>
          </a:xfrm>
        </p:spPr>
        <p:txBody>
          <a:bodyPr>
            <a:noAutofit/>
          </a:bodyPr>
          <a:lstStyle/>
          <a:p>
            <a:r>
              <a:rPr lang="en-GB" sz="3600" dirty="0">
                <a:solidFill>
                  <a:srgbClr val="C00000"/>
                </a:solidFill>
                <a:latin typeface="Verdana"/>
                <a:ea typeface="Verdana"/>
              </a:rPr>
              <a:t>M4C supervisory expectations</a:t>
            </a:r>
          </a:p>
        </p:txBody>
      </p:sp>
      <p:sp>
        <p:nvSpPr>
          <p:cNvPr id="3" name="Content Placeholder 2">
            <a:extLst>
              <a:ext uri="{FF2B5EF4-FFF2-40B4-BE49-F238E27FC236}">
                <a16:creationId xmlns:a16="http://schemas.microsoft.com/office/drawing/2014/main" id="{0F95FA55-3376-724A-BB3B-B52648646A06}"/>
              </a:ext>
            </a:extLst>
          </p:cNvPr>
          <p:cNvSpPr>
            <a:spLocks noGrp="1"/>
          </p:cNvSpPr>
          <p:nvPr>
            <p:ph idx="1"/>
          </p:nvPr>
        </p:nvSpPr>
        <p:spPr>
          <a:xfrm>
            <a:off x="838200" y="1996621"/>
            <a:ext cx="10515600" cy="4566163"/>
          </a:xfrm>
        </p:spPr>
        <p:txBody>
          <a:bodyPr vert="horz" lIns="91440" tIns="45720" rIns="91440" bIns="45720" rtlCol="0" anchor="t">
            <a:noAutofit/>
          </a:bodyPr>
          <a:lstStyle/>
          <a:p>
            <a:r>
              <a:rPr lang="en-GB" sz="1800" dirty="0">
                <a:solidFill>
                  <a:srgbClr val="C00000"/>
                </a:solidFill>
                <a:latin typeface="Verdana"/>
                <a:ea typeface="Verdana"/>
              </a:rPr>
              <a:t>Full-time M4C students have at least 10 meetings a year, part-time students should have 6. This is a minimum and is subject to institutional regulations </a:t>
            </a:r>
            <a:r>
              <a:rPr lang="en-GB" sz="1800" i="1" dirty="0">
                <a:solidFill>
                  <a:srgbClr val="7030A0"/>
                </a:solidFill>
                <a:latin typeface="Verdana"/>
                <a:ea typeface="Verdana"/>
              </a:rPr>
              <a:t>(Please insert here the number required by your home university)</a:t>
            </a:r>
            <a:r>
              <a:rPr lang="en-GB" sz="1800" i="1" dirty="0">
                <a:solidFill>
                  <a:srgbClr val="C00000"/>
                </a:solidFill>
                <a:latin typeface="Verdana"/>
                <a:ea typeface="Verdana"/>
              </a:rPr>
              <a:t> </a:t>
            </a:r>
            <a:endParaRPr lang="en-US" sz="1800" i="1" dirty="0">
              <a:solidFill>
                <a:srgbClr val="C00000"/>
              </a:solidFill>
              <a:latin typeface="Verdana"/>
              <a:ea typeface="Verdana"/>
            </a:endParaRPr>
          </a:p>
          <a:p>
            <a:pPr marL="457200" lvl="1" indent="0">
              <a:buNone/>
            </a:pPr>
            <a:r>
              <a:rPr lang="en-GB" sz="1800" dirty="0">
                <a:latin typeface="Verdana"/>
                <a:ea typeface="Verdana"/>
              </a:rPr>
              <a:t>Across each academic year, these meetings should involve the full supervisory team. Travel expenses between institutions are available to support cross-institution in-person supervisions. We would recommend that at least some supervisions take place in person.</a:t>
            </a:r>
            <a:endParaRPr lang="en-GB" sz="1800" dirty="0">
              <a:latin typeface="Verdana"/>
            </a:endParaRPr>
          </a:p>
          <a:p>
            <a:r>
              <a:rPr lang="en-GB" sz="1800" dirty="0">
                <a:solidFill>
                  <a:srgbClr val="C00000"/>
                </a:solidFill>
                <a:latin typeface="Verdana"/>
                <a:ea typeface="Verdana"/>
              </a:rPr>
              <a:t>A mid-year review, completed in spring semester. </a:t>
            </a:r>
          </a:p>
          <a:p>
            <a:pPr marL="457200" lvl="1" indent="0">
              <a:buNone/>
            </a:pPr>
            <a:r>
              <a:rPr lang="en-GB" sz="1800" dirty="0">
                <a:latin typeface="Verdana"/>
                <a:ea typeface="Verdana"/>
              </a:rPr>
              <a:t>The first MYR is the point at which extended funding can be discussed and confirmed (where a student has essential lengthy training or fieldwork needs). The application form for post MYR extended funding is available on the VPP After the completion of the first year MYR , students can access placement </a:t>
            </a:r>
            <a:r>
              <a:rPr lang="en-GB" sz="1800" dirty="0" err="1">
                <a:latin typeface="Verdana"/>
                <a:ea typeface="Verdana"/>
              </a:rPr>
              <a:t>opportunites</a:t>
            </a:r>
            <a:r>
              <a:rPr lang="en-GB" sz="1800" dirty="0">
                <a:latin typeface="Verdana"/>
                <a:ea typeface="Verdana"/>
              </a:rPr>
              <a:t> and other funding.</a:t>
            </a:r>
          </a:p>
          <a:p>
            <a:r>
              <a:rPr lang="en-GB" sz="1800" dirty="0">
                <a:solidFill>
                  <a:srgbClr val="C00000"/>
                </a:solidFill>
                <a:latin typeface="Verdana"/>
                <a:ea typeface="Verdana"/>
              </a:rPr>
              <a:t>An end of year report, completed in June.</a:t>
            </a:r>
          </a:p>
          <a:p>
            <a:pPr marL="457200" lvl="1" indent="0">
              <a:buNone/>
            </a:pPr>
            <a:r>
              <a:rPr lang="en-GB" sz="1800" dirty="0">
                <a:latin typeface="Verdana"/>
                <a:ea typeface="Verdana"/>
              </a:rPr>
              <a:t>This report records a student’s additional activities (publishing, placements, conferences, exhibitions and performances), for reporting to the AHRC.</a:t>
            </a:r>
          </a:p>
          <a:p>
            <a:endParaRPr lang="en-GB" sz="2000" dirty="0">
              <a:latin typeface="Verdana"/>
              <a:ea typeface="Verdana"/>
            </a:endParaRPr>
          </a:p>
        </p:txBody>
      </p:sp>
      <p:pic>
        <p:nvPicPr>
          <p:cNvPr id="6" name="Picture 5" descr="Midlands4Cities logo&#10;">
            <a:extLst>
              <a:ext uri="{FF2B5EF4-FFF2-40B4-BE49-F238E27FC236}">
                <a16:creationId xmlns:a16="http://schemas.microsoft.com/office/drawing/2014/main" id="{0218650F-CDE9-6520-C698-0DB3280C8C4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7" name="Picture 2" descr="A logo with text on it">
            <a:extLst>
              <a:ext uri="{FF2B5EF4-FFF2-40B4-BE49-F238E27FC236}">
                <a16:creationId xmlns:a16="http://schemas.microsoft.com/office/drawing/2014/main" id="{A3169F19-A2B3-195E-86A2-B4F654A13E98}"/>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2915001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descr="Logo for the M4C Virtual Postgraduate Platform."/>
          <p:cNvSpPr>
            <a:spLocks noGrp="1"/>
          </p:cNvSpPr>
          <p:nvPr>
            <p:ph idx="1"/>
          </p:nvPr>
        </p:nvSpPr>
        <p:spPr>
          <a:xfrm>
            <a:off x="288001" y="2468893"/>
            <a:ext cx="5489569" cy="4347107"/>
          </a:xfrm>
        </p:spPr>
        <p:txBody>
          <a:bodyPr>
            <a:noAutofit/>
          </a:bodyPr>
          <a:lstStyle/>
          <a:p>
            <a:pPr marL="0" indent="0">
              <a:buNone/>
            </a:pPr>
            <a:endParaRPr lang="en-GB" sz="1867" b="1" dirty="0">
              <a:latin typeface="Verdana"/>
              <a:cs typeface="Verdana"/>
            </a:endParaRPr>
          </a:p>
          <a:p>
            <a:pPr marL="0" indent="0">
              <a:lnSpc>
                <a:spcPct val="160000"/>
              </a:lnSpc>
              <a:buNone/>
            </a:pPr>
            <a:endParaRPr lang="en-GB"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600" dirty="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600" dirty="0">
              <a:latin typeface="Verdana"/>
              <a:cs typeface="Verdana"/>
            </a:endParaRPr>
          </a:p>
        </p:txBody>
      </p:sp>
      <p:sp>
        <p:nvSpPr>
          <p:cNvPr id="10" name="Title 9">
            <a:extLst>
              <a:ext uri="{FF2B5EF4-FFF2-40B4-BE49-F238E27FC236}">
                <a16:creationId xmlns:a16="http://schemas.microsoft.com/office/drawing/2014/main" id="{0B8827A4-3C3A-48F2-9FE5-68E19C791C92}"/>
              </a:ext>
            </a:extLst>
          </p:cNvPr>
          <p:cNvSpPr txBox="1">
            <a:spLocks noGrp="1"/>
          </p:cNvSpPr>
          <p:nvPr>
            <p:ph type="title" idx="4294967295"/>
          </p:nvPr>
        </p:nvSpPr>
        <p:spPr>
          <a:xfrm>
            <a:off x="891244" y="1605721"/>
            <a:ext cx="10633282" cy="132343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chemeClr val="tx1"/>
                </a:solidFill>
                <a:effectLst/>
                <a:uLnTx/>
                <a:uFillTx/>
                <a:latin typeface="Verdana"/>
                <a:ea typeface="Verdana"/>
                <a:cs typeface="+mn-cs"/>
              </a:rPr>
              <a:t>All for supervisions and reporting are held on the VPP.  Students and academic supervisors are provided with VPP access at the start of the academic year which enables students and supervisors to record supervision meetings. </a:t>
            </a:r>
            <a:r>
              <a:rPr kumimoji="0" lang="en-GB" sz="2000" b="0" i="0" u="none" strike="noStrike" kern="1200" cap="none" spc="0" normalizeH="0" baseline="0" noProof="0" dirty="0">
                <a:ln>
                  <a:noFill/>
                </a:ln>
                <a:solidFill>
                  <a:srgbClr val="C00000"/>
                </a:solidFill>
                <a:effectLst/>
                <a:uLnTx/>
                <a:uFillTx/>
                <a:latin typeface="Verdana"/>
                <a:ea typeface="Verdana"/>
                <a:cs typeface="+mn-cs"/>
              </a:rPr>
              <a:t>VPP</a:t>
            </a:r>
            <a:r>
              <a:rPr kumimoji="0" lang="en-GB" sz="2000" b="0" i="0" u="none" strike="noStrike" kern="1200" cap="none" spc="0" normalizeH="0" baseline="0" noProof="0" dirty="0">
                <a:ln>
                  <a:noFill/>
                </a:ln>
                <a:solidFill>
                  <a:srgbClr val="000000"/>
                </a:solidFill>
                <a:effectLst/>
                <a:uLnTx/>
                <a:uFillTx/>
                <a:latin typeface="Verdana"/>
                <a:ea typeface="Verdana"/>
                <a:cs typeface="+mn-cs"/>
              </a:rPr>
              <a:t> </a:t>
            </a:r>
            <a:r>
              <a:rPr kumimoji="0" lang="en-GB" sz="2000" b="0" i="0" u="none" strike="noStrike" kern="1200" cap="none" spc="0" normalizeH="0" baseline="0" noProof="0" dirty="0">
                <a:ln>
                  <a:noFill/>
                </a:ln>
                <a:solidFill>
                  <a:srgbClr val="C00000"/>
                </a:solidFill>
                <a:effectLst/>
                <a:uLnTx/>
                <a:uFillTx/>
                <a:latin typeface="Verdana"/>
                <a:ea typeface="Verdana"/>
                <a:cs typeface="+mn-cs"/>
              </a:rPr>
              <a:t>access must be used within 30 days, or it will be cancelled.</a:t>
            </a:r>
            <a:endParaRPr kumimoji="0" lang="en-GB" sz="2000" b="0" i="0" u="none" strike="noStrike" kern="1200" cap="none" spc="0" normalizeH="0" baseline="0" noProof="0" dirty="0">
              <a:ln>
                <a:noFill/>
              </a:ln>
              <a:solidFill>
                <a:schemeClr val="tx1"/>
              </a:solidFill>
              <a:effectLst/>
              <a:uLnTx/>
              <a:uFillTx/>
              <a:latin typeface="Verdana"/>
              <a:ea typeface="Verdana"/>
              <a:cs typeface="Calibri"/>
            </a:endParaRPr>
          </a:p>
        </p:txBody>
      </p:sp>
      <p:sp>
        <p:nvSpPr>
          <p:cNvPr id="4" name="Rectangle 3">
            <a:extLst>
              <a:ext uri="{FF2B5EF4-FFF2-40B4-BE49-F238E27FC236}">
                <a16:creationId xmlns:a16="http://schemas.microsoft.com/office/drawing/2014/main" id="{8A1C4061-BC39-4347-B0C2-1AD3CD2A93CE}"/>
              </a:ext>
            </a:extLst>
          </p:cNvPr>
          <p:cNvSpPr/>
          <p:nvPr/>
        </p:nvSpPr>
        <p:spPr>
          <a:xfrm>
            <a:off x="4191279" y="2933558"/>
            <a:ext cx="7018319" cy="2616101"/>
          </a:xfrm>
          <a:prstGeom prst="rect">
            <a:avLst/>
          </a:prstGeom>
        </p:spPr>
        <p:txBody>
          <a:bodyPr wrap="square" lIns="91440" tIns="45720" rIns="91440" bIns="45720" anchor="t">
            <a:spAutoFit/>
          </a:bodyPr>
          <a:lstStyle/>
          <a:p>
            <a:pPr lvl="0"/>
            <a:endParaRPr lang="en-GB" sz="2000">
              <a:solidFill>
                <a:schemeClr val="bg1"/>
              </a:solidFill>
              <a:latin typeface="Verdana"/>
              <a:ea typeface="Verdana"/>
            </a:endParaRPr>
          </a:p>
          <a:p>
            <a:pPr marL="380365" indent="-380365">
              <a:buFont typeface="Arial" panose="020B0604020202020204" pitchFamily="34" charset="0"/>
              <a:buChar char="•"/>
            </a:pPr>
            <a:r>
              <a:rPr lang="en-GB" sz="2000">
                <a:solidFill>
                  <a:srgbClr val="C00000"/>
                </a:solidFill>
                <a:latin typeface="Verdana"/>
                <a:ea typeface="Verdana"/>
              </a:rPr>
              <a:t>How to use the supervision space in the VPP</a:t>
            </a:r>
            <a:endParaRPr lang="en-GB" sz="2000">
              <a:solidFill>
                <a:srgbClr val="C00000"/>
              </a:solidFill>
              <a:latin typeface="Verdana"/>
              <a:ea typeface="Verdana"/>
              <a:cs typeface="Calibri" panose="020F0502020204030204"/>
            </a:endParaRPr>
          </a:p>
          <a:p>
            <a:pPr lvl="0"/>
            <a:endParaRPr lang="en-GB" sz="2000">
              <a:solidFill>
                <a:srgbClr val="C00000"/>
              </a:solidFill>
              <a:latin typeface="Verdana"/>
              <a:ea typeface="Verdana"/>
            </a:endParaRPr>
          </a:p>
          <a:p>
            <a:pPr marL="380365" indent="-380365">
              <a:buFont typeface="Arial" panose="020B0604020202020204" pitchFamily="34" charset="0"/>
              <a:buChar char="•"/>
            </a:pPr>
            <a:r>
              <a:rPr lang="en-GB" sz="2000">
                <a:solidFill>
                  <a:srgbClr val="C00000"/>
                </a:solidFill>
                <a:latin typeface="Verdana"/>
                <a:ea typeface="Verdana"/>
              </a:rPr>
              <a:t>How to access and save documents (e.g. supervision forms, mid-year report forms)</a:t>
            </a:r>
            <a:endParaRPr lang="en-GB" sz="2000">
              <a:solidFill>
                <a:srgbClr val="C00000"/>
              </a:solidFill>
              <a:latin typeface="Verdana"/>
              <a:ea typeface="Verdana"/>
              <a:cs typeface="Calibri" panose="020F0502020204030204"/>
            </a:endParaRPr>
          </a:p>
          <a:p>
            <a:pPr marL="380365" lvl="0" indent="-380365">
              <a:buFont typeface="Arial" panose="020B0604020202020204" pitchFamily="34" charset="0"/>
              <a:buChar char="•"/>
            </a:pPr>
            <a:endParaRPr lang="en-GB" sz="2000">
              <a:solidFill>
                <a:srgbClr val="C00000"/>
              </a:solidFill>
              <a:latin typeface="Verdana"/>
              <a:ea typeface="Calibri" panose="020F0502020204030204"/>
              <a:cs typeface="Calibri" panose="020F0502020204030204"/>
            </a:endParaRPr>
          </a:p>
          <a:p>
            <a:pPr marL="380365" indent="-380365">
              <a:buFont typeface="Arial,Sans-Serif" panose="020B0604020202020204" pitchFamily="34" charset="0"/>
              <a:buChar char="•"/>
            </a:pPr>
            <a:r>
              <a:rPr lang="en-GB" sz="2000">
                <a:solidFill>
                  <a:srgbClr val="C00000"/>
                </a:solidFill>
                <a:latin typeface="Verdana"/>
                <a:ea typeface="Calibri" panose="020F0502020204030204"/>
                <a:cs typeface="Calibri" panose="020F0502020204030204"/>
              </a:rPr>
              <a:t>Where to locate key forms and guidance</a:t>
            </a:r>
            <a:endParaRPr lang="en-GB" sz="2000">
              <a:solidFill>
                <a:srgbClr val="000000"/>
              </a:solidFill>
              <a:latin typeface="Verdana"/>
              <a:ea typeface="Calibri" panose="020F0502020204030204"/>
              <a:cs typeface="Calibri" panose="020F0502020204030204"/>
            </a:endParaRPr>
          </a:p>
          <a:p>
            <a:endParaRPr lang="en-GB" sz="2400">
              <a:solidFill>
                <a:srgbClr val="FFFF00"/>
              </a:solidFill>
              <a:ea typeface="Calibri" panose="020F0502020204030204"/>
              <a:cs typeface="Calibri" panose="020F0502020204030204"/>
            </a:endParaRPr>
          </a:p>
        </p:txBody>
      </p:sp>
      <p:pic>
        <p:nvPicPr>
          <p:cNvPr id="5122" name="Picture 2">
            <a:extLst>
              <a:ext uri="{FF2B5EF4-FFF2-40B4-BE49-F238E27FC236}">
                <a16:creationId xmlns:a16="http://schemas.microsoft.com/office/drawing/2014/main" id="{D52CF0FE-516D-4FD8-8410-888F4ECC0FF6}"/>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0611" y="3311508"/>
            <a:ext cx="1864007" cy="192188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Midlands4Cities logo&#10;">
            <a:extLst>
              <a:ext uri="{FF2B5EF4-FFF2-40B4-BE49-F238E27FC236}">
                <a16:creationId xmlns:a16="http://schemas.microsoft.com/office/drawing/2014/main" id="{F8DBB928-5A0C-474E-36A2-283A45C9E269}"/>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6" name="Picture 2" descr="A logo with text on it">
            <a:extLst>
              <a:ext uri="{FF2B5EF4-FFF2-40B4-BE49-F238E27FC236}">
                <a16:creationId xmlns:a16="http://schemas.microsoft.com/office/drawing/2014/main" id="{599ADE6F-5FD6-C118-E461-D5C2C5496972}"/>
              </a:ext>
              <a:ext uri="{C183D7F6-B498-43B3-948B-1728B52AA6E4}">
                <adec:decorative xmlns:adec="http://schemas.microsoft.com/office/drawing/2017/decorative" val="0"/>
              </a:ext>
            </a:extLst>
          </p:cNvPr>
          <p:cNvPicPr>
            <a:picLocks noChangeAspect="1"/>
          </p:cNvPicPr>
          <p:nvPr/>
        </p:nvPicPr>
        <p:blipFill>
          <a:blip r:embed="rId5"/>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3032706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B8827A4-3C3A-48F2-9FE5-68E19C791C92}"/>
              </a:ext>
            </a:extLst>
          </p:cNvPr>
          <p:cNvSpPr txBox="1">
            <a:spLocks noGrp="1"/>
          </p:cNvSpPr>
          <p:nvPr>
            <p:ph type="title" idx="4294967295"/>
          </p:nvPr>
        </p:nvSpPr>
        <p:spPr>
          <a:xfrm>
            <a:off x="1078689" y="1535309"/>
            <a:ext cx="7438829"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C00000"/>
                </a:solidFill>
                <a:effectLst/>
                <a:uLnTx/>
                <a:uFillTx/>
                <a:latin typeface="Verdana"/>
                <a:ea typeface="Verdana"/>
                <a:cs typeface="+mn-cs"/>
              </a:rPr>
              <a:t>The VPP front page looks like this:</a:t>
            </a:r>
            <a:endParaRPr kumimoji="0" lang="en-GB" sz="2000" b="0" i="0" u="none" strike="noStrike" kern="1200" cap="none" spc="0" normalizeH="0" baseline="0" noProof="0" dirty="0">
              <a:ln>
                <a:noFill/>
              </a:ln>
              <a:solidFill>
                <a:schemeClr val="bg1"/>
              </a:solidFill>
              <a:effectLst/>
              <a:uLnTx/>
              <a:uFillTx/>
              <a:latin typeface="Verdana"/>
              <a:ea typeface="Verdana"/>
              <a:cs typeface="Calibri"/>
            </a:endParaRPr>
          </a:p>
        </p:txBody>
      </p:sp>
      <p:pic>
        <p:nvPicPr>
          <p:cNvPr id="12" name="Graphic 14" descr="VPP Front page&#10;">
            <a:extLst>
              <a:ext uri="{FF2B5EF4-FFF2-40B4-BE49-F238E27FC236}">
                <a16:creationId xmlns:a16="http://schemas.microsoft.com/office/drawing/2014/main" id="{865EABAE-B1B6-DEF0-3E91-053BD39C6F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6824" y="2294593"/>
            <a:ext cx="7673785" cy="3967226"/>
          </a:xfrm>
          <a:prstGeom prst="rect">
            <a:avLst/>
          </a:prstGeom>
        </p:spPr>
      </p:pic>
      <p:sp>
        <p:nvSpPr>
          <p:cNvPr id="14" name="Oval 13">
            <a:extLst>
              <a:ext uri="{FF2B5EF4-FFF2-40B4-BE49-F238E27FC236}">
                <a16:creationId xmlns:a16="http://schemas.microsoft.com/office/drawing/2014/main" id="{5A87F8E8-1840-264E-9F08-6D02F4CCACBF}"/>
              </a:ext>
              <a:ext uri="{C183D7F6-B498-43B3-948B-1728B52AA6E4}">
                <adec:decorative xmlns:adec="http://schemas.microsoft.com/office/drawing/2017/decorative" val="1"/>
              </a:ext>
            </a:extLst>
          </p:cNvPr>
          <p:cNvSpPr/>
          <p:nvPr/>
        </p:nvSpPr>
        <p:spPr>
          <a:xfrm>
            <a:off x="802343" y="2009431"/>
            <a:ext cx="692023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Midlands4Cities logo&#10;">
            <a:extLst>
              <a:ext uri="{FF2B5EF4-FFF2-40B4-BE49-F238E27FC236}">
                <a16:creationId xmlns:a16="http://schemas.microsoft.com/office/drawing/2014/main" id="{47BD3322-BAF2-C375-1C65-F0EDE725FDBD}"/>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76962" y="265414"/>
            <a:ext cx="3240000" cy="723119"/>
          </a:xfrm>
          <a:prstGeom prst="rect">
            <a:avLst/>
          </a:prstGeom>
        </p:spPr>
      </p:pic>
      <p:pic>
        <p:nvPicPr>
          <p:cNvPr id="3" name="Picture 2" descr="A logo with text on it">
            <a:extLst>
              <a:ext uri="{FF2B5EF4-FFF2-40B4-BE49-F238E27FC236}">
                <a16:creationId xmlns:a16="http://schemas.microsoft.com/office/drawing/2014/main" id="{9832A4A3-72E1-4D57-9FAD-FE406C44406E}"/>
              </a:ext>
              <a:ext uri="{C183D7F6-B498-43B3-948B-1728B52AA6E4}">
                <adec:decorative xmlns:adec="http://schemas.microsoft.com/office/drawing/2017/decorative" val="0"/>
              </a:ext>
            </a:extLst>
          </p:cNvPr>
          <p:cNvPicPr>
            <a:picLocks noChangeAspect="1"/>
          </p:cNvPicPr>
          <p:nvPr/>
        </p:nvPicPr>
        <p:blipFill>
          <a:blip r:embed="rId6"/>
          <a:stretch>
            <a:fillRect/>
          </a:stretch>
        </p:blipFill>
        <p:spPr>
          <a:xfrm>
            <a:off x="8691764" y="165192"/>
            <a:ext cx="3240000" cy="823341"/>
          </a:xfrm>
          <a:prstGeom prst="rect">
            <a:avLst/>
          </a:prstGeom>
        </p:spPr>
      </p:pic>
    </p:spTree>
    <p:extLst>
      <p:ext uri="{BB962C8B-B14F-4D97-AF65-F5344CB8AC3E}">
        <p14:creationId xmlns:p14="http://schemas.microsoft.com/office/powerpoint/2010/main" val="7849481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786ca28a-e5d1-4688-bce7-27a5b91693bf"/>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d50a5f6-9ee8-40e1-9772-d6b2ad34a450">
      <Terms xmlns="http://schemas.microsoft.com/office/infopath/2007/PartnerControls"/>
    </lcf76f155ced4ddcb4097134ff3c332f>
    <TaxCatchAll xmlns="839d821f-c568-43d4-9a44-14b2dc935861" xsi:nil="true"/>
    <SharedWithUsers xmlns="839d821f-c568-43d4-9a44-14b2dc935861">
      <UserInfo>
        <DisplayName/>
        <AccountId xsi:nil="true"/>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A80AABB81EADE4B92A61FAB3952137F" ma:contentTypeVersion="14" ma:contentTypeDescription="Create a new document." ma:contentTypeScope="" ma:versionID="75a1b2e00782f126808ded1d61c8028c">
  <xsd:schema xmlns:xsd="http://www.w3.org/2001/XMLSchema" xmlns:xs="http://www.w3.org/2001/XMLSchema" xmlns:p="http://schemas.microsoft.com/office/2006/metadata/properties" xmlns:ns2="1d50a5f6-9ee8-40e1-9772-d6b2ad34a450" xmlns:ns3="839d821f-c568-43d4-9a44-14b2dc935861" targetNamespace="http://schemas.microsoft.com/office/2006/metadata/properties" ma:root="true" ma:fieldsID="1c3cb1cfb1439470967cacca7b06a2f8" ns2:_="" ns3:_="">
    <xsd:import namespace="1d50a5f6-9ee8-40e1-9772-d6b2ad34a450"/>
    <xsd:import namespace="839d821f-c568-43d4-9a44-14b2dc93586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50a5f6-9ee8-40e1-9772-d6b2ad34a4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39d821f-c568-43d4-9a44-14b2dc93586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f5afd84b-17be-48e5-9b1b-6a9829720563}" ma:internalName="TaxCatchAll" ma:showField="CatchAllData" ma:web="839d821f-c568-43d4-9a44-14b2dc9358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561AF73-7231-460A-B29B-CBED9D9BA69B}">
  <ds:schemaRefs>
    <ds:schemaRef ds:uri="http://schemas.microsoft.com/office/2006/documentManagement/types"/>
    <ds:schemaRef ds:uri="http://purl.org/dc/dcmitype/"/>
    <ds:schemaRef ds:uri="839d821f-c568-43d4-9a44-14b2dc935861"/>
    <ds:schemaRef ds:uri="http://www.w3.org/XML/1998/namespace"/>
    <ds:schemaRef ds:uri="http://schemas.microsoft.com/office/infopath/2007/PartnerControls"/>
    <ds:schemaRef ds:uri="http://purl.org/dc/terms/"/>
    <ds:schemaRef ds:uri="http://schemas.openxmlformats.org/package/2006/metadata/core-properties"/>
    <ds:schemaRef ds:uri="1d50a5f6-9ee8-40e1-9772-d6b2ad34a450"/>
    <ds:schemaRef ds:uri="http://purl.org/dc/elements/1.1/"/>
    <ds:schemaRef ds:uri="http://schemas.microsoft.com/office/2006/metadata/properties"/>
  </ds:schemaRefs>
</ds:datastoreItem>
</file>

<file path=customXml/itemProps2.xml><?xml version="1.0" encoding="utf-8"?>
<ds:datastoreItem xmlns:ds="http://schemas.openxmlformats.org/officeDocument/2006/customXml" ds:itemID="{22C5DEED-123C-4697-BBC1-7677E961043B}"/>
</file>

<file path=customXml/itemProps3.xml><?xml version="1.0" encoding="utf-8"?>
<ds:datastoreItem xmlns:ds="http://schemas.openxmlformats.org/officeDocument/2006/customXml" ds:itemID="{40E443A2-733A-450E-9E98-9EDA8F9311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TotalTime>
  <Words>2170</Words>
  <Application>Microsoft Office PowerPoint</Application>
  <PresentationFormat>Widescreen</PresentationFormat>
  <Paragraphs>162</Paragraphs>
  <Slides>24</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Arial,Sans-Serif</vt:lpstr>
      <vt:lpstr>Calibri</vt:lpstr>
      <vt:lpstr>Calibri Light</vt:lpstr>
      <vt:lpstr>Segoe UI</vt:lpstr>
      <vt:lpstr>Verdana</vt:lpstr>
      <vt:lpstr>Office Theme</vt:lpstr>
      <vt:lpstr>Midlands4Cities Supervisor Briefing 2024</vt:lpstr>
      <vt:lpstr>Welcome!  What we will cover: </vt:lpstr>
      <vt:lpstr>A little bit about Midlands4Cities</vt:lpstr>
      <vt:lpstr>What an M4C  student receives: </vt:lpstr>
      <vt:lpstr>M4C Contacts</vt:lpstr>
      <vt:lpstr>Your Institution and M4C</vt:lpstr>
      <vt:lpstr>M4C supervisory expectations</vt:lpstr>
      <vt:lpstr>All for supervisions and reporting are held on the VPP.  Students and academic supervisors are provided with VPP access at the start of the academic year which enables students and supervisors to record supervision meetings. VPP access must be used within 30 days, or it will be cancelled.</vt:lpstr>
      <vt:lpstr>The VPP front page looks like this:</vt:lpstr>
      <vt:lpstr>The supervision space on the VPP provides access to these documents:  Recent supervision records Mid-year review documents End-of-year report Quick access to news and events, CDF listing and partner pages Guidance tab to take you to information and forms on additional funding, placements, student welfare and M4C, AHRC and UKRI regulations </vt:lpstr>
      <vt:lpstr>The VPP guidance page provides essential guidance   https://uniofnottm.sharepoint.com/sites/M4CVPP/SitePages/Guidance%20&amp;%20Links.aspx?csf=1&amp;web=1&amp;e=6fWgYI  The Virtual Postgraduate Patform?</vt:lpstr>
      <vt:lpstr>Additional funding to support research and student development  1. Extended funding Open Competition awards are for 3.5 years, but where a student has clear extended training needs, an extension may be requested during the first-year review period (or part-time equivalent). students may apply for up to a maximum of six months additional funding.</vt:lpstr>
      <vt:lpstr>Additional Resources to Develop the Student</vt:lpstr>
      <vt:lpstr>Current M4C partners also have their space on the VPP:</vt:lpstr>
      <vt:lpstr>Additional Resources to Support the M4C Cohort</vt:lpstr>
      <vt:lpstr>Some Current Cohort Development Fund activities?</vt:lpstr>
      <vt:lpstr>Student profiles sit on both the VPP and the M4C webpages </vt:lpstr>
      <vt:lpstr>Access to student profiles </vt:lpstr>
      <vt:lpstr>M4C supervisor expectations</vt:lpstr>
      <vt:lpstr>Trouble-shooting</vt:lpstr>
      <vt:lpstr>Supervisor support and development</vt:lpstr>
      <vt:lpstr>Other Ways to Get Involved</vt:lpstr>
      <vt:lpstr>The future of M4C</vt:lpstr>
      <vt:lpstr>Thank you for attending!</vt:lpstr>
    </vt:vector>
  </TitlesOfParts>
  <Company>University of Nottingham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 Royan (staff)</dc:creator>
  <cp:lastModifiedBy>Millard, Lisa</cp:lastModifiedBy>
  <cp:revision>8</cp:revision>
  <dcterms:created xsi:type="dcterms:W3CDTF">2022-06-30T14:03:52Z</dcterms:created>
  <dcterms:modified xsi:type="dcterms:W3CDTF">2024-10-02T13:05:14Z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0x010100BA80AABB81EADE4B92A61FAB3952137F</vt:lpwstr>
  </property>
  <property fmtid="{D5CDD505-2E9C-101B-9397-08002B2CF9AE}" pid="3" name="MediaServiceImageTags">
    <vt:lpwstr/>
  </property>
  <property fmtid="{D5CDD505-2E9C-101B-9397-08002B2CF9AE}" pid="4" name="Order">
    <vt:lpwstr>6499000.00000000</vt:lpwstr>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lpwstr/>
  </property>
</Properties>
</file>