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2" r:id="rId7"/>
    <p:sldId id="261" r:id="rId8"/>
    <p:sldId id="258" r:id="rId9"/>
    <p:sldId id="264" r:id="rId10"/>
    <p:sldId id="263" r:id="rId11"/>
    <p:sldId id="259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E55FE-F642-A302-C60C-DC8E77012C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236EF5-25E0-6195-FD36-6D0A9AD50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E743A4-EE40-FE1A-7798-213D9FB2E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2E8F8-C5F4-D1F4-DF8F-0CAD63D61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E25C5-EDF1-470C-8E81-A2B9284D6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01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42B35-831C-022C-D0A2-88CECDBDE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F0F5C3-A291-19EF-344A-7F9AB4A66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DA677-C443-2968-3066-02AE9DA7A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0289B-DD1F-84B0-0A6B-9E07203AF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BF0DD-DB16-2D7D-1017-2152A9C48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449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E93FF5-69B6-4183-A60D-796C42C82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51E2A2-BE44-63C4-373A-04ECB3D5C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E7CC3-5EDE-46BB-C45B-D7A4393FB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E8796-48CC-BB83-92F6-2AEA40BA3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C88BE-0A53-1231-05FC-BBE6742B2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63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3B896-DDEE-2414-7017-C81FC01DC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6A03C-74DE-9156-56F0-6AFEF91E4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560CD-BFD8-58AE-1ED1-26B1F40B4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7C875-AEE4-0FF2-23F3-32C109806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F5928-BD9B-F022-7AC0-94E890FB7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35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492F0-8EB6-8F4E-E12A-3C1449652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9D0D22-7132-7008-7DC4-5907AA293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D1EEC-3C0F-0849-1406-3166B3A7B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01CB6-F3E8-D87F-DC5C-C5EDC30B1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70205-A4A3-E435-3647-B9EF7C61B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652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65250-BF36-943C-B59F-38A9A2918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3FC73-1CED-74F0-521E-2BD657250F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BFAB5F-73EE-2BF9-3FBD-4DF3CEEDB9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38C658-360A-02FC-BA5D-E68DF438B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A6EB0C-5B22-9076-7BEE-1588054DA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54542A-C624-CDB2-B356-8675D587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50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3854A-9217-9807-DA88-9DD8BB05A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6445C-9E04-3A77-30BA-DE5A45BF2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C73AC1-4FB4-92EB-FB4B-198670025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B07A76-0229-6104-E4BF-039281DEDA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097DF5-8B41-F464-78A6-501184B3A4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278312-200B-DC1B-CEF9-E8D87B59B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917B67-9DD1-CEFA-506E-9407DDE55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14BD50-107D-2AAF-2152-37AF22854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454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402FF-ACA4-2471-FE35-4C06FBD2A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41FDB3-E199-289D-A42E-0B9FBE98D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799A94-6283-46F0-A548-E65E92D44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3B41C5-CF82-9D91-12AB-857070A6E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27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C7C03E-D88A-E9D3-DF2C-1779BA948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1C6E1B-9D63-A709-EBF5-62A436B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3ACE5-FF9A-B0AF-9DD8-CB3897BC7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080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D702F-140F-4DAD-3382-B77559B4C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FD8E0-A836-ED89-44F1-6807375A7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682C4C-7B52-8F5C-0AB9-E941F108C2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A8BA82-B82F-DD5B-DE0C-B21220B9E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30EA18-8C45-8F53-99F2-631B6DC28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DA9C3E-2BD2-62FA-96ED-E8D92AFEF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468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E0F2C-FC13-8277-4172-7B1D1A41E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BFA0C-DE71-E60A-C4D6-9F93D97633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002A9-D672-34C9-066B-56E765B8B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A87C92-4F49-BF2B-5543-626CEB352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7703DC-9C25-5876-15CB-8976A81CE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305630-D053-8A72-D02C-DB5546CFA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522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47A892-72ED-308D-6C48-FA019ADB2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983AFF-5E84-0ADB-162F-77658A3AE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DDEE3C-EBEB-5169-2057-DAF044F41B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9F2AF-4E9C-490C-A23A-65D82CFABE2F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C924F-13FF-090C-FB62-2B81FD2CD5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D51CD-5894-5B62-9E54-DB0ACC620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D9F91-24A3-4663-B5AD-DECA137402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29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leicestermuseums.org/CastaOriginsOfCast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9471F-1516-5998-1CDA-B2C73C1E4C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2946" y="-1029710"/>
            <a:ext cx="9994435" cy="2387600"/>
          </a:xfrm>
        </p:spPr>
        <p:txBody>
          <a:bodyPr/>
          <a:lstStyle/>
          <a:p>
            <a:pPr algn="l"/>
            <a:r>
              <a:rPr lang="en-GB" dirty="0" err="1"/>
              <a:t>Casta</a:t>
            </a:r>
            <a:r>
              <a:rPr lang="en-GB" dirty="0"/>
              <a:t>: The Origins of Caste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3C350D-421F-B01D-C69A-EE0F993CF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2342" y="1357890"/>
            <a:ext cx="9144000" cy="1655762"/>
          </a:xfrm>
        </p:spPr>
        <p:txBody>
          <a:bodyPr/>
          <a:lstStyle/>
          <a:p>
            <a:pPr algn="l"/>
            <a:r>
              <a:rPr lang="en-GB" dirty="0"/>
              <a:t>Leicester Museum and Gallery</a:t>
            </a:r>
          </a:p>
          <a:p>
            <a:pPr algn="l"/>
            <a:r>
              <a:rPr lang="en-GB" dirty="0"/>
              <a:t>29 November 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4C6B23-C367-4304-5DD9-ACD16A366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827" y="1922581"/>
            <a:ext cx="6114472" cy="458585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A9E0252-98CB-145D-10F8-550FDA1B5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84" y="2980965"/>
            <a:ext cx="4971118" cy="352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4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7D97ECFF-FE26-E221-045C-2296BBFED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14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preview">
            <a:extLst>
              <a:ext uri="{FF2B5EF4-FFF2-40B4-BE49-F238E27FC236}">
                <a16:creationId xmlns:a16="http://schemas.microsoft.com/office/drawing/2014/main" id="{FD093BF8-39F2-5436-7B86-0CC4B76EC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486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59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preview">
            <a:extLst>
              <a:ext uri="{FF2B5EF4-FFF2-40B4-BE49-F238E27FC236}">
                <a16:creationId xmlns:a16="http://schemas.microsoft.com/office/drawing/2014/main" id="{EEE4B585-2532-3387-B78D-91A742C41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553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3FE92-4CE5-8AA3-9607-851C7AF7D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640" y="501706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i="1" dirty="0" err="1">
                <a:latin typeface="+mn-lt"/>
              </a:rPr>
              <a:t>Indios</a:t>
            </a:r>
            <a:r>
              <a:rPr lang="en-GB" i="1" dirty="0">
                <a:latin typeface="+mn-lt"/>
              </a:rPr>
              <a:t> </a:t>
            </a:r>
            <a:r>
              <a:rPr lang="en-GB" i="1" dirty="0" err="1">
                <a:latin typeface="+mn-lt"/>
              </a:rPr>
              <a:t>Otomies</a:t>
            </a:r>
            <a:r>
              <a:rPr lang="en-GB" i="1" dirty="0">
                <a:latin typeface="+mn-lt"/>
              </a:rPr>
              <a:t> que ban a la feria. (Otomi Indians going to the fair). </a:t>
            </a:r>
            <a:br>
              <a:rPr lang="en-GB" i="1" dirty="0">
                <a:latin typeface="+mn-lt"/>
              </a:rPr>
            </a:br>
            <a:r>
              <a:rPr lang="en-GB" dirty="0">
                <a:latin typeface="+mn-lt"/>
              </a:rPr>
              <a:t>1715, Circle of Juan Rodr</a:t>
            </a:r>
            <a:r>
              <a:rPr lang="en-GB" dirty="0">
                <a:latin typeface="+mn-lt"/>
                <a:cs typeface="Calibri" panose="020F0502020204030204" pitchFamily="34" charset="0"/>
              </a:rPr>
              <a:t>í</a:t>
            </a:r>
            <a:r>
              <a:rPr lang="en-GB" dirty="0">
                <a:latin typeface="+mn-lt"/>
              </a:rPr>
              <a:t>guez Ju</a:t>
            </a:r>
            <a:r>
              <a:rPr lang="en-GB" dirty="0">
                <a:latin typeface="+mn-lt"/>
                <a:cs typeface="Calibri" panose="020F0502020204030204" pitchFamily="34" charset="0"/>
              </a:rPr>
              <a:t>á</a:t>
            </a:r>
            <a:r>
              <a:rPr lang="en-GB" dirty="0">
                <a:latin typeface="+mn-lt"/>
              </a:rPr>
              <a:t>rez</a:t>
            </a:r>
          </a:p>
        </p:txBody>
      </p:sp>
      <p:pic>
        <p:nvPicPr>
          <p:cNvPr id="5122" name="Picture 2" descr="Image preview">
            <a:extLst>
              <a:ext uri="{FF2B5EF4-FFF2-40B4-BE49-F238E27FC236}">
                <a16:creationId xmlns:a16="http://schemas.microsoft.com/office/drawing/2014/main" id="{D93E306C-4CDF-0376-42CE-0EC14379E79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047" y="112624"/>
            <a:ext cx="6207906" cy="465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548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preview">
            <a:extLst>
              <a:ext uri="{FF2B5EF4-FFF2-40B4-BE49-F238E27FC236}">
                <a16:creationId xmlns:a16="http://schemas.microsoft.com/office/drawing/2014/main" id="{1B647C29-D514-0614-0655-44FE68D8F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4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preview">
            <a:extLst>
              <a:ext uri="{FF2B5EF4-FFF2-40B4-BE49-F238E27FC236}">
                <a16:creationId xmlns:a16="http://schemas.microsoft.com/office/drawing/2014/main" id="{59C63849-5D59-6C47-DE64-A745E3873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286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780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9" name="Rectangle 819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C63AEE-A775-08B3-3CF1-D0025B546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 fontScale="90000"/>
          </a:bodyPr>
          <a:lstStyle/>
          <a:p>
            <a:r>
              <a:rPr lang="en-GB" sz="5400" dirty="0"/>
              <a:t>British art from a similar period</a:t>
            </a:r>
          </a:p>
        </p:txBody>
      </p:sp>
      <p:sp>
        <p:nvSpPr>
          <p:cNvPr id="820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3F2BD-1785-7E45-99E7-A6E303DF3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GB" sz="2200" dirty="0"/>
              <a:t>Interactive display</a:t>
            </a:r>
          </a:p>
        </p:txBody>
      </p:sp>
      <p:pic>
        <p:nvPicPr>
          <p:cNvPr id="8196" name="Picture 4" descr="Image preview">
            <a:extLst>
              <a:ext uri="{FF2B5EF4-FFF2-40B4-BE49-F238E27FC236}">
                <a16:creationId xmlns:a16="http://schemas.microsoft.com/office/drawing/2014/main" id="{CF99E3CF-16FE-DAF1-8885-A0685B43E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905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353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preview">
            <a:extLst>
              <a:ext uri="{FF2B5EF4-FFF2-40B4-BE49-F238E27FC236}">
                <a16:creationId xmlns:a16="http://schemas.microsoft.com/office/drawing/2014/main" id="{73253781-BB2A-7437-1F86-FC8D01CB7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747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preview">
            <a:extLst>
              <a:ext uri="{FF2B5EF4-FFF2-40B4-BE49-F238E27FC236}">
                <a16:creationId xmlns:a16="http://schemas.microsoft.com/office/drawing/2014/main" id="{9BE72DCA-F7F6-935B-6F6A-7C50899F4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245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3" name="Rectangle 9222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05F02F-F2DB-744E-B67A-8C2B7051B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GB" sz="5400" dirty="0"/>
              <a:t>Curating an exhibition</a:t>
            </a:r>
          </a:p>
        </p:txBody>
      </p:sp>
      <p:sp>
        <p:nvSpPr>
          <p:cNvPr id="9225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CE84A-09BA-CBEE-8FA0-1CA56286B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652430"/>
            <a:ext cx="6930714" cy="4119172"/>
          </a:xfrm>
        </p:spPr>
        <p:txBody>
          <a:bodyPr anchor="t">
            <a:normAutofit/>
          </a:bodyPr>
          <a:lstStyle/>
          <a:p>
            <a:r>
              <a:rPr lang="en-GB" sz="2200" dirty="0"/>
              <a:t>What did you like about the way the Leicester Museum and Gallery, </a:t>
            </a:r>
            <a:r>
              <a:rPr lang="en-GB" sz="2200" i="1" dirty="0" err="1"/>
              <a:t>Casta</a:t>
            </a:r>
            <a:r>
              <a:rPr lang="en-GB" sz="2200" i="1" dirty="0"/>
              <a:t>: The Origin of Caste </a:t>
            </a:r>
            <a:r>
              <a:rPr lang="en-GB" sz="2200" dirty="0"/>
              <a:t>was curated?</a:t>
            </a:r>
          </a:p>
          <a:p>
            <a:endParaRPr lang="en-GB" sz="2200" dirty="0"/>
          </a:p>
          <a:p>
            <a:r>
              <a:rPr lang="en-GB" sz="2200" dirty="0"/>
              <a:t>What might you do differently?</a:t>
            </a:r>
          </a:p>
          <a:p>
            <a:endParaRPr lang="en-GB" sz="2200" dirty="0"/>
          </a:p>
          <a:p>
            <a:r>
              <a:rPr lang="en-GB" sz="2200" dirty="0">
                <a:hlinkClick r:id="rId2"/>
              </a:rPr>
              <a:t>https://www.leicestermuseums.org/CastaOriginsOfCaste</a:t>
            </a:r>
            <a:endParaRPr lang="en-GB" sz="2200" dirty="0"/>
          </a:p>
          <a:p>
            <a:endParaRPr lang="en-GB" sz="2200" dirty="0"/>
          </a:p>
        </p:txBody>
      </p:sp>
      <p:pic>
        <p:nvPicPr>
          <p:cNvPr id="9218" name="Picture 2" descr="Image preview">
            <a:extLst>
              <a:ext uri="{FF2B5EF4-FFF2-40B4-BE49-F238E27FC236}">
                <a16:creationId xmlns:a16="http://schemas.microsoft.com/office/drawing/2014/main" id="{E3E6202D-9DD4-3491-DD53-90362079C9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6" r="9970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02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27753cb-be06-45cf-ad60-22eadfd2a33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3AD75740C1C64585645ED23F4B391B" ma:contentTypeVersion="18" ma:contentTypeDescription="Create a new document." ma:contentTypeScope="" ma:versionID="fa1ccab02bae9796540cf05e0ea29bee">
  <xsd:schema xmlns:xsd="http://www.w3.org/2001/XMLSchema" xmlns:xs="http://www.w3.org/2001/XMLSchema" xmlns:p="http://schemas.microsoft.com/office/2006/metadata/properties" xmlns:ns3="11db2d92-1f16-47bb-8804-3a24efa45e06" xmlns:ns4="427753cb-be06-45cf-ad60-22eadfd2a33e" targetNamespace="http://schemas.microsoft.com/office/2006/metadata/properties" ma:root="true" ma:fieldsID="cf3c058dd1442459494b8dd22c1752dc" ns3:_="" ns4:_="">
    <xsd:import namespace="11db2d92-1f16-47bb-8804-3a24efa45e06"/>
    <xsd:import namespace="427753cb-be06-45cf-ad60-22eadfd2a3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db2d92-1f16-47bb-8804-3a24efa45e0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7753cb-be06-45cf-ad60-22eadfd2a3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4349D78-8F26-4B91-A43F-8A799D2D9585}">
  <ds:schemaRefs>
    <ds:schemaRef ds:uri="http://purl.org/dc/terms/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427753cb-be06-45cf-ad60-22eadfd2a33e"/>
    <ds:schemaRef ds:uri="http://purl.org/dc/dcmitype/"/>
    <ds:schemaRef ds:uri="11db2d92-1f16-47bb-8804-3a24efa45e06"/>
  </ds:schemaRefs>
</ds:datastoreItem>
</file>

<file path=customXml/itemProps2.xml><?xml version="1.0" encoding="utf-8"?>
<ds:datastoreItem xmlns:ds="http://schemas.openxmlformats.org/officeDocument/2006/customXml" ds:itemID="{F08966E5-7435-41D6-82AC-9841710E01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60F982-2389-427D-91B0-607921CCE5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db2d92-1f16-47bb-8804-3a24efa45e06"/>
    <ds:schemaRef ds:uri="427753cb-be06-45cf-ad60-22eadfd2a3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85</Words>
  <Application>Microsoft Office PowerPoint</Application>
  <PresentationFormat>Widescreen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Casta: The Origins of Caste</vt:lpstr>
      <vt:lpstr>PowerPoint Presentation</vt:lpstr>
      <vt:lpstr>PowerPoint Presentation</vt:lpstr>
      <vt:lpstr>Indios Otomies que ban a la feria. (Otomi Indians going to the fair).  1715, Circle of Juan Rodríguez Juárez</vt:lpstr>
      <vt:lpstr>PowerPoint Presentation</vt:lpstr>
      <vt:lpstr>British art from a similar period</vt:lpstr>
      <vt:lpstr>PowerPoint Presentation</vt:lpstr>
      <vt:lpstr>PowerPoint Presentation</vt:lpstr>
      <vt:lpstr>Curating an exhibition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Casta: The Origins of Caste</dc:title>
  <dc:creator>Doyle, Rosie</dc:creator>
  <cp:lastModifiedBy>Doyle, Rosie</cp:lastModifiedBy>
  <cp:revision>3</cp:revision>
  <dcterms:created xsi:type="dcterms:W3CDTF">2023-12-05T16:23:36Z</dcterms:created>
  <dcterms:modified xsi:type="dcterms:W3CDTF">2023-12-08T11:49:04Z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0x010100EF3AD75740C1C64585645ED23F4B391B</vt:lpwstr>
  </property>
</Properties>
</file>