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76" r:id="rId2"/>
    <p:sldId id="277" r:id="rId3"/>
    <p:sldId id="289" r:id="rId4"/>
    <p:sldId id="278" r:id="rId5"/>
    <p:sldId id="304" r:id="rId6"/>
    <p:sldId id="281" r:id="rId7"/>
    <p:sldId id="305" r:id="rId8"/>
    <p:sldId id="280" r:id="rId9"/>
    <p:sldId id="306" r:id="rId10"/>
    <p:sldId id="307" r:id="rId11"/>
    <p:sldId id="308" r:id="rId12"/>
    <p:sldId id="283" r:id="rId13"/>
    <p:sldId id="309" r:id="rId14"/>
    <p:sldId id="282" r:id="rId15"/>
    <p:sldId id="288" r:id="rId16"/>
    <p:sldId id="310" r:id="rId17"/>
    <p:sldId id="311" r:id="rId18"/>
    <p:sldId id="312" r:id="rId19"/>
    <p:sldId id="290" r:id="rId20"/>
    <p:sldId id="285" r:id="rId21"/>
    <p:sldId id="284" r:id="rId22"/>
    <p:sldId id="314" r:id="rId23"/>
    <p:sldId id="286" r:id="rId24"/>
    <p:sldId id="316" r:id="rId25"/>
    <p:sldId id="315" r:id="rId26"/>
    <p:sldId id="287" r:id="rId27"/>
    <p:sldId id="292" r:id="rId28"/>
    <p:sldId id="295" r:id="rId29"/>
    <p:sldId id="296" r:id="rId30"/>
    <p:sldId id="293" r:id="rId31"/>
    <p:sldId id="300" r:id="rId32"/>
    <p:sldId id="294" r:id="rId33"/>
    <p:sldId id="291" r:id="rId34"/>
    <p:sldId id="302" r:id="rId35"/>
    <p:sldId id="298" r:id="rId36"/>
    <p:sldId id="301" r:id="rId37"/>
    <p:sldId id="299" r:id="rId38"/>
    <p:sldId id="303"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1" d="100"/>
          <a:sy n="61" d="100"/>
        </p:scale>
        <p:origin x="-29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B945ADB9-DCE4-9549-835D-927F809A622E}" type="datetimeFigureOut">
              <a:rPr lang="en-US" smtClean="0"/>
              <a:t>10/22/14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4280618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945ADB9-DCE4-9549-835D-927F809A622E}" type="datetimeFigureOut">
              <a:rPr lang="en-US" smtClean="0"/>
              <a:t>10/22/14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1135294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945ADB9-DCE4-9549-835D-927F809A622E}" type="datetimeFigureOut">
              <a:rPr lang="en-US" smtClean="0"/>
              <a:t>10/22/14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3321774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945ADB9-DCE4-9549-835D-927F809A622E}" type="datetimeFigureOut">
              <a:rPr lang="en-US" smtClean="0"/>
              <a:t>10/22/14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1247626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945ADB9-DCE4-9549-835D-927F809A622E}" type="datetimeFigureOut">
              <a:rPr lang="en-US" smtClean="0"/>
              <a:t>10/22/14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1711852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B945ADB9-DCE4-9549-835D-927F809A622E}" type="datetimeFigureOut">
              <a:rPr lang="en-US" smtClean="0"/>
              <a:t>10/22/14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2625481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945ADB9-DCE4-9549-835D-927F809A622E}" type="datetimeFigureOut">
              <a:rPr lang="en-US" smtClean="0"/>
              <a:t>10/22/14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293479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945ADB9-DCE4-9549-835D-927F809A622E}" type="datetimeFigureOut">
              <a:rPr lang="en-US" smtClean="0"/>
              <a:t>10/22/14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2621895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45ADB9-DCE4-9549-835D-927F809A622E}" type="datetimeFigureOut">
              <a:rPr lang="en-US" smtClean="0"/>
              <a:t>10/22/14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37299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945ADB9-DCE4-9549-835D-927F809A622E}" type="datetimeFigureOut">
              <a:rPr lang="en-US" smtClean="0"/>
              <a:t>10/22/14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886102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945ADB9-DCE4-9549-835D-927F809A622E}" type="datetimeFigureOut">
              <a:rPr lang="en-US" smtClean="0"/>
              <a:t>10/22/14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4FA51-C4AF-7344-807C-4D72CAE8BD82}" type="slidenum">
              <a:rPr lang="en-US" smtClean="0"/>
              <a:t>‹#›</a:t>
            </a:fld>
            <a:endParaRPr lang="en-US"/>
          </a:p>
        </p:txBody>
      </p:sp>
    </p:spTree>
    <p:extLst>
      <p:ext uri="{BB962C8B-B14F-4D97-AF65-F5344CB8AC3E}">
        <p14:creationId xmlns:p14="http://schemas.microsoft.com/office/powerpoint/2010/main" val="2073759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45ADB9-DCE4-9549-835D-927F809A622E}" type="datetimeFigureOut">
              <a:rPr lang="en-US" smtClean="0"/>
              <a:t>10/22/14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54FA51-C4AF-7344-807C-4D72CAE8BD82}" type="slidenum">
              <a:rPr lang="en-US" smtClean="0"/>
              <a:t>‹#›</a:t>
            </a:fld>
            <a:endParaRPr lang="en-US"/>
          </a:p>
        </p:txBody>
      </p:sp>
    </p:spTree>
    <p:extLst>
      <p:ext uri="{BB962C8B-B14F-4D97-AF65-F5344CB8AC3E}">
        <p14:creationId xmlns:p14="http://schemas.microsoft.com/office/powerpoint/2010/main" val="21882359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AM101: Latin American Themes and Problems</a:t>
            </a:r>
            <a:endParaRPr lang="en-US" dirty="0"/>
          </a:p>
        </p:txBody>
      </p:sp>
      <p:sp>
        <p:nvSpPr>
          <p:cNvPr id="3" name="Subtitle 2"/>
          <p:cNvSpPr>
            <a:spLocks noGrp="1"/>
          </p:cNvSpPr>
          <p:nvPr>
            <p:ph type="subTitle" idx="1"/>
          </p:nvPr>
        </p:nvSpPr>
        <p:spPr/>
        <p:txBody>
          <a:bodyPr/>
          <a:lstStyle/>
          <a:p>
            <a:r>
              <a:rPr lang="en-US" dirty="0" smtClean="0"/>
              <a:t>Week 4: The Conquest of the </a:t>
            </a:r>
            <a:r>
              <a:rPr lang="en-US" dirty="0" smtClean="0"/>
              <a:t>Mainland</a:t>
            </a:r>
            <a:endParaRPr lang="en-US" dirty="0"/>
          </a:p>
        </p:txBody>
      </p:sp>
    </p:spTree>
    <p:extLst>
      <p:ext uri="{BB962C8B-B14F-4D97-AF65-F5344CB8AC3E}">
        <p14:creationId xmlns:p14="http://schemas.microsoft.com/office/powerpoint/2010/main" val="116144407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31191" y="1209345"/>
            <a:ext cx="6752802" cy="3139321"/>
          </a:xfrm>
          <a:prstGeom prst="rect">
            <a:avLst/>
          </a:prstGeom>
          <a:noFill/>
        </p:spPr>
        <p:txBody>
          <a:bodyPr wrap="square" rtlCol="0">
            <a:spAutoFit/>
          </a:bodyPr>
          <a:lstStyle/>
          <a:p>
            <a:r>
              <a:rPr lang="en-US" dirty="0" smtClean="0"/>
              <a:t>Third stop: Tlaxcala</a:t>
            </a:r>
          </a:p>
          <a:p>
            <a:endParaRPr lang="en-US" dirty="0"/>
          </a:p>
          <a:p>
            <a:r>
              <a:rPr lang="en-US" dirty="0" smtClean="0"/>
              <a:t>Here he is welcomed by large indigenous group, the </a:t>
            </a:r>
            <a:r>
              <a:rPr lang="en-US" dirty="0" err="1" smtClean="0"/>
              <a:t>Tlaxcalans</a:t>
            </a:r>
            <a:r>
              <a:rPr lang="en-US" dirty="0" smtClean="0"/>
              <a:t>, who are keen to ally with the Spaniards against the Aztecs (due to cost of over a century of Flower Wars and threat of conquest)</a:t>
            </a:r>
          </a:p>
          <a:p>
            <a:endParaRPr lang="en-US" dirty="0" smtClean="0"/>
          </a:p>
          <a:p>
            <a:r>
              <a:rPr lang="en-US" dirty="0" smtClean="0"/>
              <a:t>Fourth stop: Cholula</a:t>
            </a:r>
          </a:p>
          <a:p>
            <a:endParaRPr lang="en-US" dirty="0"/>
          </a:p>
          <a:p>
            <a:r>
              <a:rPr lang="en-US" dirty="0" smtClean="0"/>
              <a:t>Massacre of Cholula. </a:t>
            </a:r>
            <a:r>
              <a:rPr lang="en-US" dirty="0" err="1" smtClean="0"/>
              <a:t>Moctezuma</a:t>
            </a:r>
            <a:r>
              <a:rPr lang="en-US" dirty="0" smtClean="0"/>
              <a:t>, Aztec leader planned to murder Spanish soldiers and their allies in Cholula. La </a:t>
            </a:r>
            <a:r>
              <a:rPr lang="en-US" dirty="0" err="1" smtClean="0"/>
              <a:t>Malinche</a:t>
            </a:r>
            <a:r>
              <a:rPr lang="en-US" dirty="0" smtClean="0"/>
              <a:t> discovers plot and instead Spanish murder Cholula nobles. </a:t>
            </a:r>
            <a:endParaRPr lang="en-US" dirty="0"/>
          </a:p>
        </p:txBody>
      </p:sp>
    </p:spTree>
    <p:extLst>
      <p:ext uri="{BB962C8B-B14F-4D97-AF65-F5344CB8AC3E}">
        <p14:creationId xmlns:p14="http://schemas.microsoft.com/office/powerpoint/2010/main" val="3570046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15671" y="1318019"/>
            <a:ext cx="6754813" cy="5257800"/>
          </a:xfrm>
          <a:prstGeom prst="rect">
            <a:avLst/>
          </a:prstGeom>
        </p:spPr>
      </p:pic>
      <p:sp>
        <p:nvSpPr>
          <p:cNvPr id="3" name="TextBox 2"/>
          <p:cNvSpPr txBox="1"/>
          <p:nvPr/>
        </p:nvSpPr>
        <p:spPr>
          <a:xfrm>
            <a:off x="1209457" y="342647"/>
            <a:ext cx="6712487" cy="369332"/>
          </a:xfrm>
          <a:prstGeom prst="rect">
            <a:avLst/>
          </a:prstGeom>
          <a:noFill/>
        </p:spPr>
        <p:txBody>
          <a:bodyPr wrap="square" rtlCol="0">
            <a:spAutoFit/>
          </a:bodyPr>
          <a:lstStyle/>
          <a:p>
            <a:r>
              <a:rPr lang="en-US" dirty="0" smtClean="0"/>
              <a:t>The Massacre of Cholula</a:t>
            </a:r>
            <a:endParaRPr lang="en-US" dirty="0"/>
          </a:p>
        </p:txBody>
      </p:sp>
    </p:spTree>
    <p:extLst>
      <p:ext uri="{BB962C8B-B14F-4D97-AF65-F5344CB8AC3E}">
        <p14:creationId xmlns:p14="http://schemas.microsoft.com/office/powerpoint/2010/main" val="1443584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RTSTOR_103_4182200142264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307" y="360638"/>
            <a:ext cx="5673754" cy="5346849"/>
          </a:xfrm>
          <a:prstGeom prst="rect">
            <a:avLst/>
          </a:prstGeom>
        </p:spPr>
      </p:pic>
      <p:sp>
        <p:nvSpPr>
          <p:cNvPr id="3" name="TextBox 2"/>
          <p:cNvSpPr txBox="1"/>
          <p:nvPr/>
        </p:nvSpPr>
        <p:spPr>
          <a:xfrm>
            <a:off x="3166888" y="6040258"/>
            <a:ext cx="2836984" cy="369332"/>
          </a:xfrm>
          <a:prstGeom prst="rect">
            <a:avLst/>
          </a:prstGeom>
          <a:noFill/>
        </p:spPr>
        <p:txBody>
          <a:bodyPr wrap="none" rtlCol="0">
            <a:spAutoFit/>
          </a:bodyPr>
          <a:lstStyle/>
          <a:p>
            <a:r>
              <a:rPr lang="en-US" dirty="0" smtClean="0"/>
              <a:t>Map of </a:t>
            </a:r>
            <a:r>
              <a:rPr lang="en-US" dirty="0" err="1" smtClean="0"/>
              <a:t>Tenochtitlán</a:t>
            </a:r>
            <a:r>
              <a:rPr lang="en-US" dirty="0" smtClean="0"/>
              <a:t> in 1519</a:t>
            </a:r>
            <a:endParaRPr lang="en-US" dirty="0"/>
          </a:p>
        </p:txBody>
      </p:sp>
    </p:spTree>
    <p:extLst>
      <p:ext uri="{BB962C8B-B14F-4D97-AF65-F5344CB8AC3E}">
        <p14:creationId xmlns:p14="http://schemas.microsoft.com/office/powerpoint/2010/main" val="108313772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31191" y="1511683"/>
            <a:ext cx="7444278" cy="4801315"/>
          </a:xfrm>
          <a:prstGeom prst="rect">
            <a:avLst/>
          </a:prstGeom>
          <a:noFill/>
        </p:spPr>
        <p:txBody>
          <a:bodyPr wrap="none" rtlCol="0">
            <a:spAutoFit/>
          </a:bodyPr>
          <a:lstStyle/>
          <a:p>
            <a:r>
              <a:rPr lang="en-US" dirty="0" smtClean="0"/>
              <a:t>Fifth stop: Tenochtitlan</a:t>
            </a:r>
          </a:p>
          <a:p>
            <a:endParaRPr lang="en-US" dirty="0"/>
          </a:p>
          <a:p>
            <a:r>
              <a:rPr lang="en-US" dirty="0" smtClean="0"/>
              <a:t>Cortes is welcomed by </a:t>
            </a:r>
            <a:r>
              <a:rPr lang="en-US" dirty="0" err="1" smtClean="0"/>
              <a:t>Moctezuma</a:t>
            </a:r>
            <a:endParaRPr lang="en-US" dirty="0" smtClean="0"/>
          </a:p>
          <a:p>
            <a:endParaRPr lang="en-US" dirty="0" smtClean="0"/>
          </a:p>
          <a:p>
            <a:r>
              <a:rPr lang="en-US" dirty="0" smtClean="0"/>
              <a:t>Cortes takes </a:t>
            </a:r>
            <a:r>
              <a:rPr lang="en-US" dirty="0" err="1" smtClean="0"/>
              <a:t>Moctezuma</a:t>
            </a:r>
            <a:r>
              <a:rPr lang="en-US" dirty="0" smtClean="0"/>
              <a:t> prisoner</a:t>
            </a:r>
          </a:p>
          <a:p>
            <a:endParaRPr lang="en-US" dirty="0" smtClean="0"/>
          </a:p>
          <a:p>
            <a:r>
              <a:rPr lang="en-US" dirty="0" smtClean="0"/>
              <a:t>Cortes returns to Veracruz and defeats </a:t>
            </a:r>
            <a:r>
              <a:rPr lang="en-US" dirty="0" err="1" smtClean="0"/>
              <a:t>P</a:t>
            </a:r>
            <a:r>
              <a:rPr lang="en-US" dirty="0" err="1" smtClean="0"/>
              <a:t>ánfilo</a:t>
            </a:r>
            <a:r>
              <a:rPr lang="en-US" dirty="0" smtClean="0"/>
              <a:t> de </a:t>
            </a:r>
            <a:r>
              <a:rPr lang="en-US" dirty="0" err="1" smtClean="0"/>
              <a:t>Narváez</a:t>
            </a:r>
            <a:endParaRPr lang="en-US" dirty="0" smtClean="0"/>
          </a:p>
          <a:p>
            <a:pPr marL="285750" indent="-285750">
              <a:buFontTx/>
              <a:buChar char="-"/>
            </a:pPr>
            <a:endParaRPr lang="en-US" dirty="0"/>
          </a:p>
          <a:p>
            <a:r>
              <a:rPr lang="en-US" dirty="0" smtClean="0"/>
              <a:t>Cortes returns to Tenochtitlan to find that tensions are high.</a:t>
            </a:r>
          </a:p>
          <a:p>
            <a:r>
              <a:rPr lang="en-US" dirty="0" smtClean="0"/>
              <a:t> (His second in command had murdered many Aztec nobles)</a:t>
            </a:r>
          </a:p>
          <a:p>
            <a:endParaRPr lang="en-US" dirty="0"/>
          </a:p>
          <a:p>
            <a:r>
              <a:rPr lang="en-US" dirty="0" smtClean="0"/>
              <a:t>Cortes again hears of imminent attack and preempts this by </a:t>
            </a:r>
          </a:p>
          <a:p>
            <a:r>
              <a:rPr lang="en-US" dirty="0"/>
              <a:t>m</a:t>
            </a:r>
            <a:r>
              <a:rPr lang="en-US" dirty="0" smtClean="0"/>
              <a:t>urdering Aztec warriors in Main Temple. </a:t>
            </a:r>
            <a:r>
              <a:rPr lang="en-US" dirty="0" err="1" smtClean="0"/>
              <a:t>Moctezuma</a:t>
            </a:r>
            <a:r>
              <a:rPr lang="en-US" dirty="0" smtClean="0"/>
              <a:t> is killed</a:t>
            </a:r>
          </a:p>
          <a:p>
            <a:r>
              <a:rPr lang="en-US" dirty="0"/>
              <a:t>d</a:t>
            </a:r>
            <a:r>
              <a:rPr lang="en-US" dirty="0" smtClean="0"/>
              <a:t>uring the skirmishes</a:t>
            </a:r>
          </a:p>
          <a:p>
            <a:endParaRPr lang="en-US" dirty="0"/>
          </a:p>
          <a:p>
            <a:r>
              <a:rPr lang="en-US" dirty="0" smtClean="0"/>
              <a:t>Cortes and Spanish retreat, losing treasure, allies and horses (La </a:t>
            </a:r>
            <a:r>
              <a:rPr lang="en-US" dirty="0" err="1" smtClean="0"/>
              <a:t>Noche</a:t>
            </a:r>
            <a:r>
              <a:rPr lang="en-US" dirty="0" smtClean="0"/>
              <a:t> </a:t>
            </a:r>
            <a:r>
              <a:rPr lang="en-US" dirty="0" err="1" smtClean="0"/>
              <a:t>triste</a:t>
            </a:r>
            <a:r>
              <a:rPr lang="en-US" dirty="0" smtClean="0"/>
              <a:t>)</a:t>
            </a:r>
          </a:p>
          <a:p>
            <a:endParaRPr lang="en-US" dirty="0"/>
          </a:p>
        </p:txBody>
      </p:sp>
    </p:spTree>
    <p:extLst>
      <p:ext uri="{BB962C8B-B14F-4D97-AF65-F5344CB8AC3E}">
        <p14:creationId xmlns:p14="http://schemas.microsoft.com/office/powerpoint/2010/main" val="537132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Cortes Montezum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7519" y="279401"/>
            <a:ext cx="6502818" cy="5208568"/>
          </a:xfrm>
          <a:prstGeom prst="rect">
            <a:avLst/>
          </a:prstGeom>
        </p:spPr>
      </p:pic>
      <p:sp>
        <p:nvSpPr>
          <p:cNvPr id="3" name="TextBox 2"/>
          <p:cNvSpPr txBox="1"/>
          <p:nvPr/>
        </p:nvSpPr>
        <p:spPr>
          <a:xfrm>
            <a:off x="1708866" y="5763220"/>
            <a:ext cx="5892922" cy="369332"/>
          </a:xfrm>
          <a:prstGeom prst="rect">
            <a:avLst/>
          </a:prstGeom>
          <a:noFill/>
        </p:spPr>
        <p:txBody>
          <a:bodyPr wrap="none" rtlCol="0">
            <a:spAutoFit/>
          </a:bodyPr>
          <a:lstStyle/>
          <a:p>
            <a:r>
              <a:rPr lang="en-US" dirty="0" err="1" smtClean="0"/>
              <a:t>Hernán</a:t>
            </a:r>
            <a:r>
              <a:rPr lang="en-US" dirty="0" smtClean="0"/>
              <a:t> Cortés meets </a:t>
            </a:r>
            <a:r>
              <a:rPr lang="en-US" dirty="0" err="1" smtClean="0"/>
              <a:t>Moctezuma</a:t>
            </a:r>
            <a:r>
              <a:rPr lang="en-US" dirty="0" smtClean="0"/>
              <a:t>. Source: </a:t>
            </a:r>
            <a:r>
              <a:rPr lang="en-US" dirty="0" err="1" smtClean="0"/>
              <a:t>Lienzo</a:t>
            </a:r>
            <a:r>
              <a:rPr lang="en-US" dirty="0" smtClean="0"/>
              <a:t> de Tlaxcala</a:t>
            </a:r>
            <a:endParaRPr lang="en-US" dirty="0"/>
          </a:p>
        </p:txBody>
      </p:sp>
    </p:spTree>
    <p:extLst>
      <p:ext uri="{BB962C8B-B14F-4D97-AF65-F5344CB8AC3E}">
        <p14:creationId xmlns:p14="http://schemas.microsoft.com/office/powerpoint/2010/main" val="19833833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Noche Trist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9500" y="1092200"/>
            <a:ext cx="6985000" cy="4660900"/>
          </a:xfrm>
          <a:prstGeom prst="rect">
            <a:avLst/>
          </a:prstGeom>
        </p:spPr>
      </p:pic>
      <p:sp>
        <p:nvSpPr>
          <p:cNvPr id="3" name="TextBox 2"/>
          <p:cNvSpPr txBox="1"/>
          <p:nvPr/>
        </p:nvSpPr>
        <p:spPr>
          <a:xfrm>
            <a:off x="2038097" y="6052445"/>
            <a:ext cx="1629510" cy="369332"/>
          </a:xfrm>
          <a:prstGeom prst="rect">
            <a:avLst/>
          </a:prstGeom>
          <a:noFill/>
        </p:spPr>
        <p:txBody>
          <a:bodyPr wrap="none" rtlCol="0">
            <a:spAutoFit/>
          </a:bodyPr>
          <a:lstStyle/>
          <a:p>
            <a:r>
              <a:rPr lang="en-US" dirty="0" smtClean="0"/>
              <a:t>La </a:t>
            </a:r>
            <a:r>
              <a:rPr lang="en-US" dirty="0" err="1" smtClean="0"/>
              <a:t>Noche</a:t>
            </a:r>
            <a:r>
              <a:rPr lang="en-US" dirty="0" smtClean="0"/>
              <a:t> </a:t>
            </a:r>
            <a:r>
              <a:rPr lang="en-US" dirty="0" err="1" smtClean="0"/>
              <a:t>Triste</a:t>
            </a:r>
            <a:endParaRPr lang="en-US" dirty="0"/>
          </a:p>
        </p:txBody>
      </p:sp>
    </p:spTree>
    <p:extLst>
      <p:ext uri="{BB962C8B-B14F-4D97-AF65-F5344CB8AC3E}">
        <p14:creationId xmlns:p14="http://schemas.microsoft.com/office/powerpoint/2010/main" val="135617425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9800" y="1061884"/>
            <a:ext cx="7240371" cy="6858000"/>
          </a:xfrm>
          <a:prstGeom prst="rect">
            <a:avLst/>
          </a:prstGeom>
        </p:spPr>
      </p:pic>
      <p:sp>
        <p:nvSpPr>
          <p:cNvPr id="3" name="TextBox 2"/>
          <p:cNvSpPr txBox="1"/>
          <p:nvPr/>
        </p:nvSpPr>
        <p:spPr>
          <a:xfrm>
            <a:off x="957596" y="333140"/>
            <a:ext cx="6578267" cy="369332"/>
          </a:xfrm>
          <a:prstGeom prst="rect">
            <a:avLst/>
          </a:prstGeom>
          <a:noFill/>
        </p:spPr>
        <p:txBody>
          <a:bodyPr wrap="square" rtlCol="0">
            <a:spAutoFit/>
          </a:bodyPr>
          <a:lstStyle/>
          <a:p>
            <a:r>
              <a:rPr lang="en-US" dirty="0" smtClean="0"/>
              <a:t>Refuge in Tlaxcala</a:t>
            </a:r>
            <a:endParaRPr lang="en-US" dirty="0"/>
          </a:p>
        </p:txBody>
      </p:sp>
    </p:spTree>
    <p:extLst>
      <p:ext uri="{BB962C8B-B14F-4D97-AF65-F5344CB8AC3E}">
        <p14:creationId xmlns:p14="http://schemas.microsoft.com/office/powerpoint/2010/main" val="1111843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9229" y="1207633"/>
            <a:ext cx="7015431" cy="3416320"/>
          </a:xfrm>
          <a:prstGeom prst="rect">
            <a:avLst/>
          </a:prstGeom>
          <a:noFill/>
        </p:spPr>
        <p:txBody>
          <a:bodyPr wrap="square" rtlCol="0">
            <a:spAutoFit/>
          </a:bodyPr>
          <a:lstStyle/>
          <a:p>
            <a:r>
              <a:rPr lang="en-US" dirty="0" smtClean="0"/>
              <a:t>Conquest of Tenochtitlan</a:t>
            </a:r>
          </a:p>
          <a:p>
            <a:endParaRPr lang="en-US" dirty="0"/>
          </a:p>
          <a:p>
            <a:r>
              <a:rPr lang="en-US" dirty="0" err="1" smtClean="0"/>
              <a:t>Tlaxcalans</a:t>
            </a:r>
            <a:r>
              <a:rPr lang="en-US" dirty="0" smtClean="0"/>
              <a:t> and Spanish team up to conquer Aztec capital</a:t>
            </a:r>
          </a:p>
          <a:p>
            <a:endParaRPr lang="en-US" dirty="0"/>
          </a:p>
          <a:p>
            <a:r>
              <a:rPr lang="en-US" dirty="0" smtClean="0"/>
              <a:t>Build brigantines</a:t>
            </a:r>
          </a:p>
          <a:p>
            <a:endParaRPr lang="en-US" dirty="0"/>
          </a:p>
          <a:p>
            <a:r>
              <a:rPr lang="en-US" dirty="0" smtClean="0"/>
              <a:t>Cut off supplies from mainland</a:t>
            </a:r>
          </a:p>
          <a:p>
            <a:endParaRPr lang="en-US" dirty="0"/>
          </a:p>
          <a:p>
            <a:r>
              <a:rPr lang="en-US" dirty="0" smtClean="0"/>
              <a:t>Smallpox starts to affect city, killing </a:t>
            </a:r>
            <a:r>
              <a:rPr lang="en-US" dirty="0" err="1" smtClean="0"/>
              <a:t>Moctezuma’s</a:t>
            </a:r>
            <a:r>
              <a:rPr lang="en-US" dirty="0"/>
              <a:t> successor, </a:t>
            </a:r>
            <a:r>
              <a:rPr lang="en-US" dirty="0" err="1" smtClean="0"/>
              <a:t>Cuitláhuac</a:t>
            </a:r>
            <a:endParaRPr lang="en-US" dirty="0" smtClean="0"/>
          </a:p>
          <a:p>
            <a:endParaRPr lang="en-US" dirty="0"/>
          </a:p>
          <a:p>
            <a:r>
              <a:rPr lang="en-US" dirty="0" smtClean="0"/>
              <a:t>13 August 1521, Aztecs and </a:t>
            </a:r>
            <a:r>
              <a:rPr lang="en-US" dirty="0" err="1" smtClean="0"/>
              <a:t>Tlaxcalans</a:t>
            </a:r>
            <a:r>
              <a:rPr lang="en-US" dirty="0" smtClean="0"/>
              <a:t> conquer Tenochtitlan</a:t>
            </a:r>
          </a:p>
          <a:p>
            <a:endParaRPr lang="en-US" dirty="0"/>
          </a:p>
        </p:txBody>
      </p:sp>
    </p:spTree>
    <p:extLst>
      <p:ext uri="{BB962C8B-B14F-4D97-AF65-F5344CB8AC3E}">
        <p14:creationId xmlns:p14="http://schemas.microsoft.com/office/powerpoint/2010/main" val="20632692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342900"/>
            <a:ext cx="9144000" cy="6160770"/>
          </a:xfrm>
          <a:prstGeom prst="rect">
            <a:avLst/>
          </a:prstGeom>
        </p:spPr>
      </p:pic>
    </p:spTree>
    <p:extLst>
      <p:ext uri="{BB962C8B-B14F-4D97-AF65-F5344CB8AC3E}">
        <p14:creationId xmlns:p14="http://schemas.microsoft.com/office/powerpoint/2010/main" val="4466909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Francisco Pizarro and the Conquest of the Inca Empire</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609166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RTSCH_20300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417" y="313598"/>
            <a:ext cx="7450069" cy="5885846"/>
          </a:xfrm>
          <a:prstGeom prst="rect">
            <a:avLst/>
          </a:prstGeom>
        </p:spPr>
      </p:pic>
    </p:spTree>
    <p:extLst>
      <p:ext uri="{BB962C8B-B14F-4D97-AF65-F5344CB8AC3E}">
        <p14:creationId xmlns:p14="http://schemas.microsoft.com/office/powerpoint/2010/main" val="216804253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Pizarr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9300" y="876300"/>
            <a:ext cx="5105400" cy="5105400"/>
          </a:xfrm>
          <a:prstGeom prst="rect">
            <a:avLst/>
          </a:prstGeom>
        </p:spPr>
      </p:pic>
      <p:sp>
        <p:nvSpPr>
          <p:cNvPr id="3" name="TextBox 2"/>
          <p:cNvSpPr txBox="1"/>
          <p:nvPr/>
        </p:nvSpPr>
        <p:spPr>
          <a:xfrm>
            <a:off x="3762640" y="6134337"/>
            <a:ext cx="1772090" cy="369332"/>
          </a:xfrm>
          <a:prstGeom prst="rect">
            <a:avLst/>
          </a:prstGeom>
          <a:noFill/>
        </p:spPr>
        <p:txBody>
          <a:bodyPr wrap="none" rtlCol="0">
            <a:spAutoFit/>
          </a:bodyPr>
          <a:lstStyle/>
          <a:p>
            <a:r>
              <a:rPr lang="en-US" dirty="0" smtClean="0"/>
              <a:t>Francisco Pizarro</a:t>
            </a:r>
            <a:endParaRPr lang="en-US" dirty="0"/>
          </a:p>
        </p:txBody>
      </p:sp>
    </p:spTree>
    <p:extLst>
      <p:ext uri="{BB962C8B-B14F-4D97-AF65-F5344CB8AC3E}">
        <p14:creationId xmlns:p14="http://schemas.microsoft.com/office/powerpoint/2010/main" val="86459490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Pizarro Rou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3445" y="329277"/>
            <a:ext cx="6159408" cy="5996891"/>
          </a:xfrm>
          <a:prstGeom prst="rect">
            <a:avLst/>
          </a:prstGeom>
        </p:spPr>
      </p:pic>
    </p:spTree>
    <p:extLst>
      <p:ext uri="{BB962C8B-B14F-4D97-AF65-F5344CB8AC3E}">
        <p14:creationId xmlns:p14="http://schemas.microsoft.com/office/powerpoint/2010/main" val="140017178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6779" y="1311739"/>
            <a:ext cx="7943200" cy="5632312"/>
          </a:xfrm>
          <a:prstGeom prst="rect">
            <a:avLst/>
          </a:prstGeom>
          <a:noFill/>
        </p:spPr>
        <p:txBody>
          <a:bodyPr wrap="none" rtlCol="0">
            <a:spAutoFit/>
          </a:bodyPr>
          <a:lstStyle/>
          <a:p>
            <a:r>
              <a:rPr lang="en-US" dirty="0" smtClean="0"/>
              <a:t>1526-29 Pizarro makes first contact with Inca Empire</a:t>
            </a:r>
          </a:p>
          <a:p>
            <a:endParaRPr lang="en-US" dirty="0" smtClean="0"/>
          </a:p>
          <a:p>
            <a:r>
              <a:rPr lang="en-US" dirty="0" smtClean="0"/>
              <a:t>1528 Inca Emperor, </a:t>
            </a:r>
            <a:r>
              <a:rPr lang="en-US" dirty="0" err="1" smtClean="0"/>
              <a:t>Huayna</a:t>
            </a:r>
            <a:r>
              <a:rPr lang="en-US" dirty="0" smtClean="0"/>
              <a:t> Capac dies of smallpox</a:t>
            </a:r>
          </a:p>
          <a:p>
            <a:endParaRPr lang="en-US" dirty="0"/>
          </a:p>
          <a:p>
            <a:r>
              <a:rPr lang="en-US" dirty="0" smtClean="0"/>
              <a:t>Inca Empire  splits between two rival </a:t>
            </a:r>
            <a:r>
              <a:rPr lang="en-US" dirty="0"/>
              <a:t>kings, </a:t>
            </a:r>
            <a:r>
              <a:rPr lang="en-US" dirty="0" err="1"/>
              <a:t>Huáscar</a:t>
            </a:r>
            <a:r>
              <a:rPr lang="en-US" dirty="0"/>
              <a:t> and Atahualpa</a:t>
            </a:r>
            <a:r>
              <a:rPr lang="en-US" dirty="0" smtClean="0"/>
              <a:t>.</a:t>
            </a:r>
          </a:p>
          <a:p>
            <a:endParaRPr lang="en-US" dirty="0"/>
          </a:p>
          <a:p>
            <a:r>
              <a:rPr lang="en-US" dirty="0" smtClean="0"/>
              <a:t>1531 Pizarro returns with permission to conquer Inca empire. He has 106 infantry</a:t>
            </a:r>
          </a:p>
          <a:p>
            <a:r>
              <a:rPr lang="en-US" dirty="0" smtClean="0"/>
              <a:t>and 62 cavalry</a:t>
            </a:r>
          </a:p>
          <a:p>
            <a:endParaRPr lang="en-US" dirty="0"/>
          </a:p>
          <a:p>
            <a:r>
              <a:rPr lang="en-US" dirty="0" smtClean="0"/>
              <a:t>November 1532 meets Atahualpa at Cajamarca. Kills 2000 of Atahualpa’s followers</a:t>
            </a:r>
          </a:p>
          <a:p>
            <a:r>
              <a:rPr lang="en-US" dirty="0" smtClean="0"/>
              <a:t>and captures Atahualpa.</a:t>
            </a:r>
          </a:p>
          <a:p>
            <a:endParaRPr lang="en-US" dirty="0"/>
          </a:p>
          <a:p>
            <a:r>
              <a:rPr lang="en-US" dirty="0" smtClean="0"/>
              <a:t>1532-33 Ransoms Atahualpa for gold.</a:t>
            </a:r>
          </a:p>
          <a:p>
            <a:endParaRPr lang="en-US" dirty="0"/>
          </a:p>
          <a:p>
            <a:r>
              <a:rPr lang="en-US" dirty="0" smtClean="0"/>
              <a:t>1533-1572 Incas rebel under </a:t>
            </a:r>
            <a:r>
              <a:rPr lang="en-US" dirty="0" err="1" smtClean="0"/>
              <a:t>Manco</a:t>
            </a:r>
            <a:r>
              <a:rPr lang="en-US" dirty="0" smtClean="0"/>
              <a:t> Inca and then Tupac </a:t>
            </a:r>
            <a:r>
              <a:rPr lang="en-US" dirty="0" err="1" smtClean="0"/>
              <a:t>Amaru</a:t>
            </a:r>
            <a:r>
              <a:rPr lang="en-US" dirty="0" smtClean="0"/>
              <a:t>. To punish the </a:t>
            </a:r>
          </a:p>
          <a:p>
            <a:r>
              <a:rPr lang="en-US" dirty="0" smtClean="0"/>
              <a:t>Incas Spanish destroy all Cusco and build Spanish city over remains.</a:t>
            </a:r>
          </a:p>
          <a:p>
            <a:endParaRPr lang="en-US" dirty="0"/>
          </a:p>
          <a:p>
            <a:endParaRPr lang="en-US" dirty="0" smtClean="0"/>
          </a:p>
          <a:p>
            <a:endParaRPr lang="en-US" dirty="0"/>
          </a:p>
          <a:p>
            <a:r>
              <a:rPr lang="en-US" dirty="0" smtClean="0"/>
              <a:t> </a:t>
            </a:r>
            <a:endParaRPr lang="en-US" dirty="0"/>
          </a:p>
        </p:txBody>
      </p:sp>
    </p:spTree>
    <p:extLst>
      <p:ext uri="{BB962C8B-B14F-4D97-AF65-F5344CB8AC3E}">
        <p14:creationId xmlns:p14="http://schemas.microsoft.com/office/powerpoint/2010/main" val="2618812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Pizarro Atahualp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8756" y="395217"/>
            <a:ext cx="3624233" cy="5155471"/>
          </a:xfrm>
          <a:prstGeom prst="rect">
            <a:avLst/>
          </a:prstGeom>
        </p:spPr>
      </p:pic>
      <p:sp>
        <p:nvSpPr>
          <p:cNvPr id="3" name="TextBox 2"/>
          <p:cNvSpPr txBox="1"/>
          <p:nvPr/>
        </p:nvSpPr>
        <p:spPr>
          <a:xfrm>
            <a:off x="3055361" y="5836419"/>
            <a:ext cx="3547628" cy="369332"/>
          </a:xfrm>
          <a:prstGeom prst="rect">
            <a:avLst/>
          </a:prstGeom>
          <a:noFill/>
        </p:spPr>
        <p:txBody>
          <a:bodyPr wrap="none" rtlCol="0">
            <a:spAutoFit/>
          </a:bodyPr>
          <a:lstStyle/>
          <a:p>
            <a:r>
              <a:rPr lang="en-US" dirty="0" smtClean="0"/>
              <a:t>Atahualpa. Last Emperor of the Inca</a:t>
            </a:r>
            <a:endParaRPr lang="en-US" dirty="0"/>
          </a:p>
        </p:txBody>
      </p:sp>
    </p:spTree>
    <p:extLst>
      <p:ext uri="{BB962C8B-B14F-4D97-AF65-F5344CB8AC3E}">
        <p14:creationId xmlns:p14="http://schemas.microsoft.com/office/powerpoint/2010/main" val="314056043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25982" y="619696"/>
            <a:ext cx="6974767" cy="5231075"/>
          </a:xfrm>
          <a:prstGeom prst="rect">
            <a:avLst/>
          </a:prstGeom>
        </p:spPr>
      </p:pic>
    </p:spTree>
    <p:extLst>
      <p:ext uri="{BB962C8B-B14F-4D97-AF65-F5344CB8AC3E}">
        <p14:creationId xmlns:p14="http://schemas.microsoft.com/office/powerpoint/2010/main" val="2557590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42325" y="915786"/>
            <a:ext cx="4156760" cy="5942214"/>
          </a:xfrm>
          <a:prstGeom prst="rect">
            <a:avLst/>
          </a:prstGeom>
        </p:spPr>
      </p:pic>
      <p:sp>
        <p:nvSpPr>
          <p:cNvPr id="3" name="TextBox 2"/>
          <p:cNvSpPr txBox="1"/>
          <p:nvPr/>
        </p:nvSpPr>
        <p:spPr>
          <a:xfrm>
            <a:off x="1124134" y="270676"/>
            <a:ext cx="4558990" cy="369332"/>
          </a:xfrm>
          <a:prstGeom prst="rect">
            <a:avLst/>
          </a:prstGeom>
          <a:noFill/>
        </p:spPr>
        <p:txBody>
          <a:bodyPr wrap="square" rtlCol="0">
            <a:spAutoFit/>
          </a:bodyPr>
          <a:lstStyle/>
          <a:p>
            <a:r>
              <a:rPr lang="en-US" dirty="0" smtClean="0"/>
              <a:t>Death of Tupac </a:t>
            </a:r>
            <a:r>
              <a:rPr lang="en-US" dirty="0" err="1" smtClean="0"/>
              <a:t>Amaru</a:t>
            </a:r>
            <a:endParaRPr lang="en-US" dirty="0"/>
          </a:p>
        </p:txBody>
      </p:sp>
    </p:spTree>
    <p:extLst>
      <p:ext uri="{BB962C8B-B14F-4D97-AF65-F5344CB8AC3E}">
        <p14:creationId xmlns:p14="http://schemas.microsoft.com/office/powerpoint/2010/main" val="29015591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conquest of the Mainland:</a:t>
            </a:r>
            <a:br>
              <a:rPr lang="en-US" dirty="0" smtClean="0"/>
            </a:br>
            <a:r>
              <a:rPr lang="en-US" dirty="0" smtClean="0"/>
              <a:t>Five explanations</a:t>
            </a:r>
            <a:endParaRPr lang="en-US" dirty="0"/>
          </a:p>
        </p:txBody>
      </p:sp>
      <p:sp>
        <p:nvSpPr>
          <p:cNvPr id="3" name="Text Placeholder 2"/>
          <p:cNvSpPr>
            <a:spLocks noGrp="1"/>
          </p:cNvSpPr>
          <p:nvPr>
            <p:ph type="body" idx="1"/>
          </p:nvPr>
        </p:nvSpPr>
        <p:spPr>
          <a:xfrm>
            <a:off x="722313" y="674237"/>
            <a:ext cx="7772400" cy="3732664"/>
          </a:xfrm>
        </p:spPr>
        <p:txBody>
          <a:bodyPr>
            <a:normAutofit fontScale="77500" lnSpcReduction="20000"/>
          </a:bodyPr>
          <a:lstStyle/>
          <a:p>
            <a:pPr algn="just"/>
            <a:r>
              <a:rPr lang="en-US" sz="3600" dirty="0">
                <a:latin typeface="Arial" pitchFamily="34" charset="0"/>
                <a:cs typeface="Arial" pitchFamily="34" charset="0"/>
              </a:rPr>
              <a:t>‘How was it that a motley bunch of Spanish adventurers, never numbering much more than four hundred or so, was able to defeat an Amerindian military power on its home ground in the space of two years?  What was it about Spaniards, or about Indians, that made so awesomely implausible a victory possible?’</a:t>
            </a:r>
          </a:p>
          <a:p>
            <a:endParaRPr lang="en-US" dirty="0">
              <a:latin typeface="Arial" pitchFamily="34" charset="0"/>
              <a:cs typeface="Arial" pitchFamily="34" charset="0"/>
            </a:endParaRPr>
          </a:p>
          <a:p>
            <a:pPr algn="r"/>
            <a:r>
              <a:rPr lang="en-US" dirty="0">
                <a:latin typeface="Arial" pitchFamily="34" charset="0"/>
                <a:cs typeface="Arial" pitchFamily="34" charset="0"/>
              </a:rPr>
              <a:t>(Inga </a:t>
            </a:r>
            <a:r>
              <a:rPr lang="en-US" dirty="0" err="1">
                <a:latin typeface="Arial" pitchFamily="34" charset="0"/>
                <a:cs typeface="Arial" pitchFamily="34" charset="0"/>
              </a:rPr>
              <a:t>Clendinnen</a:t>
            </a:r>
            <a:r>
              <a:rPr lang="en-US" dirty="0">
                <a:latin typeface="Arial" pitchFamily="34" charset="0"/>
                <a:cs typeface="Arial" pitchFamily="34" charset="0"/>
              </a:rPr>
              <a:t>, ‘“Fierce and</a:t>
            </a:r>
          </a:p>
          <a:p>
            <a:pPr algn="r"/>
            <a:r>
              <a:rPr lang="en-US" dirty="0" smtClean="0">
                <a:latin typeface="Arial" pitchFamily="34" charset="0"/>
                <a:cs typeface="Arial" pitchFamily="34" charset="0"/>
              </a:rPr>
              <a:t>Unnatural Cruelty</a:t>
            </a:r>
            <a:r>
              <a:rPr lang="en-US" dirty="0">
                <a:latin typeface="Arial" pitchFamily="34" charset="0"/>
                <a:cs typeface="Arial" pitchFamily="34" charset="0"/>
              </a:rPr>
              <a:t>”’, 1991, p. </a:t>
            </a:r>
            <a:r>
              <a:rPr lang="en-US" dirty="0" smtClean="0">
                <a:latin typeface="Arial" pitchFamily="34" charset="0"/>
                <a:cs typeface="Arial" pitchFamily="34" charset="0"/>
              </a:rPr>
              <a:t>65)</a:t>
            </a:r>
            <a:endParaRPr lang="en-US" dirty="0"/>
          </a:p>
        </p:txBody>
      </p:sp>
    </p:spTree>
    <p:extLst>
      <p:ext uri="{BB962C8B-B14F-4D97-AF65-F5344CB8AC3E}">
        <p14:creationId xmlns:p14="http://schemas.microsoft.com/office/powerpoint/2010/main" val="285655106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Fortune, Myth and Religious Belief</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5422705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k4 Quetzalcoat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106" y="0"/>
            <a:ext cx="6235406" cy="5759304"/>
          </a:xfrm>
          <a:prstGeom prst="rect">
            <a:avLst/>
          </a:prstGeom>
        </p:spPr>
      </p:pic>
      <p:sp>
        <p:nvSpPr>
          <p:cNvPr id="5" name="TextBox 4"/>
          <p:cNvSpPr txBox="1"/>
          <p:nvPr/>
        </p:nvSpPr>
        <p:spPr>
          <a:xfrm>
            <a:off x="2994435" y="6045459"/>
            <a:ext cx="3782293" cy="369332"/>
          </a:xfrm>
          <a:prstGeom prst="rect">
            <a:avLst/>
          </a:prstGeom>
          <a:noFill/>
        </p:spPr>
        <p:txBody>
          <a:bodyPr wrap="none" rtlCol="0">
            <a:spAutoFit/>
          </a:bodyPr>
          <a:lstStyle/>
          <a:p>
            <a:r>
              <a:rPr lang="en-US" dirty="0" smtClean="0"/>
              <a:t>Quetzalcoatl – The Feathered Serpent</a:t>
            </a:r>
            <a:endParaRPr lang="en-US" dirty="0"/>
          </a:p>
        </p:txBody>
      </p:sp>
    </p:spTree>
    <p:extLst>
      <p:ext uri="{BB962C8B-B14F-4D97-AF65-F5344CB8AC3E}">
        <p14:creationId xmlns:p14="http://schemas.microsoft.com/office/powerpoint/2010/main" val="84816975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Santiag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8284" y="282239"/>
            <a:ext cx="3909047" cy="5429232"/>
          </a:xfrm>
          <a:prstGeom prst="rect">
            <a:avLst/>
          </a:prstGeom>
        </p:spPr>
      </p:pic>
      <p:sp>
        <p:nvSpPr>
          <p:cNvPr id="3" name="TextBox 2"/>
          <p:cNvSpPr txBox="1"/>
          <p:nvPr/>
        </p:nvSpPr>
        <p:spPr>
          <a:xfrm>
            <a:off x="1649101" y="5972337"/>
            <a:ext cx="6798218" cy="369332"/>
          </a:xfrm>
          <a:prstGeom prst="rect">
            <a:avLst/>
          </a:prstGeom>
          <a:noFill/>
        </p:spPr>
        <p:txBody>
          <a:bodyPr wrap="none" rtlCol="0">
            <a:spAutoFit/>
          </a:bodyPr>
          <a:lstStyle/>
          <a:p>
            <a:r>
              <a:rPr lang="en-US" dirty="0" smtClean="0"/>
              <a:t>Santiago Matamoros – St James the Moor Slayer. Patron Saint of Spain</a:t>
            </a:r>
            <a:endParaRPr lang="en-US" dirty="0"/>
          </a:p>
        </p:txBody>
      </p:sp>
    </p:spTree>
    <p:extLst>
      <p:ext uri="{BB962C8B-B14F-4D97-AF65-F5344CB8AC3E}">
        <p14:creationId xmlns:p14="http://schemas.microsoft.com/office/powerpoint/2010/main" val="126358734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HernAn</a:t>
            </a:r>
            <a:r>
              <a:rPr lang="en-US" dirty="0" smtClean="0"/>
              <a:t> Cortés and the Conquest of the Aztec Empire</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4553925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Technology</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0729405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hors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5556" y="564477"/>
            <a:ext cx="7015477" cy="4777629"/>
          </a:xfrm>
          <a:prstGeom prst="rect">
            <a:avLst/>
          </a:prstGeom>
        </p:spPr>
      </p:pic>
      <p:sp>
        <p:nvSpPr>
          <p:cNvPr id="3" name="TextBox 2"/>
          <p:cNvSpPr txBox="1"/>
          <p:nvPr/>
        </p:nvSpPr>
        <p:spPr>
          <a:xfrm>
            <a:off x="1254213" y="5644767"/>
            <a:ext cx="6737742" cy="369332"/>
          </a:xfrm>
          <a:prstGeom prst="rect">
            <a:avLst/>
          </a:prstGeom>
          <a:noFill/>
        </p:spPr>
        <p:txBody>
          <a:bodyPr wrap="none" rtlCol="0">
            <a:spAutoFit/>
          </a:bodyPr>
          <a:lstStyle/>
          <a:p>
            <a:r>
              <a:rPr lang="en-US" dirty="0" smtClean="0"/>
              <a:t>Use of horses in conquest of </a:t>
            </a:r>
            <a:r>
              <a:rPr lang="en-US" dirty="0" err="1" smtClean="0"/>
              <a:t>Tenochtitlán</a:t>
            </a:r>
            <a:r>
              <a:rPr lang="en-US" dirty="0" smtClean="0"/>
              <a:t>. Source: Library of Congress</a:t>
            </a:r>
            <a:endParaRPr lang="en-US" dirty="0"/>
          </a:p>
        </p:txBody>
      </p:sp>
    </p:spTree>
    <p:extLst>
      <p:ext uri="{BB962C8B-B14F-4D97-AF65-F5344CB8AC3E}">
        <p14:creationId xmlns:p14="http://schemas.microsoft.com/office/powerpoint/2010/main" val="394226241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Centralised</a:t>
            </a:r>
            <a:r>
              <a:rPr lang="en-US" dirty="0" smtClean="0"/>
              <a:t> Government</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6368909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k4 Aztec society.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2160" y="-652039"/>
            <a:ext cx="6115831" cy="8654672"/>
          </a:xfrm>
          <a:prstGeom prst="rect">
            <a:avLst/>
          </a:prstGeom>
        </p:spPr>
      </p:pic>
      <p:sp>
        <p:nvSpPr>
          <p:cNvPr id="5" name="TextBox 4"/>
          <p:cNvSpPr txBox="1"/>
          <p:nvPr/>
        </p:nvSpPr>
        <p:spPr>
          <a:xfrm>
            <a:off x="2179195" y="6059431"/>
            <a:ext cx="4781690" cy="369332"/>
          </a:xfrm>
          <a:prstGeom prst="rect">
            <a:avLst/>
          </a:prstGeom>
          <a:noFill/>
        </p:spPr>
        <p:txBody>
          <a:bodyPr wrap="square" rtlCol="0">
            <a:spAutoFit/>
          </a:bodyPr>
          <a:lstStyle/>
          <a:p>
            <a:pPr algn="ctr"/>
            <a:r>
              <a:rPr lang="en-US" dirty="0" smtClean="0"/>
              <a:t>Social structure of Aztec empire</a:t>
            </a:r>
            <a:endParaRPr lang="en-US" dirty="0"/>
          </a:p>
        </p:txBody>
      </p:sp>
    </p:spTree>
    <p:extLst>
      <p:ext uri="{BB962C8B-B14F-4D97-AF65-F5344CB8AC3E}">
        <p14:creationId xmlns:p14="http://schemas.microsoft.com/office/powerpoint/2010/main" val="185609490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Internal resistance and Divisions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5722990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ztec Empire and Provinces (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1007" y="0"/>
            <a:ext cx="6675959" cy="5899890"/>
          </a:xfrm>
          <a:prstGeom prst="rect">
            <a:avLst/>
          </a:prstGeom>
        </p:spPr>
      </p:pic>
      <p:sp>
        <p:nvSpPr>
          <p:cNvPr id="5" name="TextBox 4"/>
          <p:cNvSpPr txBox="1"/>
          <p:nvPr/>
        </p:nvSpPr>
        <p:spPr>
          <a:xfrm>
            <a:off x="2633848" y="6036765"/>
            <a:ext cx="3928254" cy="369332"/>
          </a:xfrm>
          <a:prstGeom prst="rect">
            <a:avLst/>
          </a:prstGeom>
          <a:noFill/>
        </p:spPr>
        <p:txBody>
          <a:bodyPr wrap="none" rtlCol="0">
            <a:spAutoFit/>
          </a:bodyPr>
          <a:lstStyle/>
          <a:p>
            <a:r>
              <a:rPr lang="en-US" dirty="0" err="1" smtClean="0"/>
              <a:t>Atepetl</a:t>
            </a:r>
            <a:r>
              <a:rPr lang="en-US" dirty="0" smtClean="0"/>
              <a:t> (city-states) of the Aztec Empire</a:t>
            </a:r>
            <a:endParaRPr lang="en-US" dirty="0"/>
          </a:p>
        </p:txBody>
      </p:sp>
    </p:spTree>
    <p:extLst>
      <p:ext uri="{BB962C8B-B14F-4D97-AF65-F5344CB8AC3E}">
        <p14:creationId xmlns:p14="http://schemas.microsoft.com/office/powerpoint/2010/main" val="299508261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AlAndalu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660" y="483947"/>
            <a:ext cx="7572313" cy="5253292"/>
          </a:xfrm>
          <a:prstGeom prst="rect">
            <a:avLst/>
          </a:prstGeom>
        </p:spPr>
      </p:pic>
      <p:sp>
        <p:nvSpPr>
          <p:cNvPr id="3" name="TextBox 2"/>
          <p:cNvSpPr txBox="1"/>
          <p:nvPr/>
        </p:nvSpPr>
        <p:spPr>
          <a:xfrm>
            <a:off x="1896998" y="5852099"/>
            <a:ext cx="4237057" cy="369332"/>
          </a:xfrm>
          <a:prstGeom prst="rect">
            <a:avLst/>
          </a:prstGeom>
          <a:noFill/>
        </p:spPr>
        <p:txBody>
          <a:bodyPr wrap="none" rtlCol="0">
            <a:spAutoFit/>
          </a:bodyPr>
          <a:lstStyle/>
          <a:p>
            <a:r>
              <a:rPr lang="en-US" dirty="0" smtClean="0"/>
              <a:t>Spanish political divisions under Al-</a:t>
            </a:r>
            <a:r>
              <a:rPr lang="en-US" dirty="0" err="1" smtClean="0"/>
              <a:t>Andalus</a:t>
            </a:r>
            <a:endParaRPr lang="en-US" dirty="0"/>
          </a:p>
        </p:txBody>
      </p:sp>
    </p:spTree>
    <p:extLst>
      <p:ext uri="{BB962C8B-B14F-4D97-AF65-F5344CB8AC3E}">
        <p14:creationId xmlns:p14="http://schemas.microsoft.com/office/powerpoint/2010/main" val="123067209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Disease</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1492131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k4 Smallpox.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3957" y="407677"/>
            <a:ext cx="6650732" cy="4917463"/>
          </a:xfrm>
          <a:prstGeom prst="rect">
            <a:avLst/>
          </a:prstGeom>
        </p:spPr>
      </p:pic>
      <p:sp>
        <p:nvSpPr>
          <p:cNvPr id="6" name="TextBox 5"/>
          <p:cNvSpPr txBox="1"/>
          <p:nvPr/>
        </p:nvSpPr>
        <p:spPr>
          <a:xfrm>
            <a:off x="2226229" y="5550688"/>
            <a:ext cx="5442516" cy="369332"/>
          </a:xfrm>
          <a:prstGeom prst="rect">
            <a:avLst/>
          </a:prstGeom>
          <a:noFill/>
        </p:spPr>
        <p:txBody>
          <a:bodyPr wrap="none" rtlCol="0">
            <a:spAutoFit/>
          </a:bodyPr>
          <a:lstStyle/>
          <a:p>
            <a:r>
              <a:rPr lang="en-US" dirty="0" smtClean="0"/>
              <a:t>American victims of small pox. Source: Florentine Codex</a:t>
            </a:r>
            <a:endParaRPr lang="en-US" dirty="0"/>
          </a:p>
        </p:txBody>
      </p:sp>
    </p:spTree>
    <p:extLst>
      <p:ext uri="{BB962C8B-B14F-4D97-AF65-F5344CB8AC3E}">
        <p14:creationId xmlns:p14="http://schemas.microsoft.com/office/powerpoint/2010/main" val="175935761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Velazque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244" y="783994"/>
            <a:ext cx="3822671" cy="4913691"/>
          </a:xfrm>
          <a:prstGeom prst="rect">
            <a:avLst/>
          </a:prstGeom>
        </p:spPr>
      </p:pic>
      <p:sp>
        <p:nvSpPr>
          <p:cNvPr id="3" name="TextBox 2"/>
          <p:cNvSpPr txBox="1"/>
          <p:nvPr/>
        </p:nvSpPr>
        <p:spPr>
          <a:xfrm>
            <a:off x="972016" y="5930498"/>
            <a:ext cx="2672526" cy="369332"/>
          </a:xfrm>
          <a:prstGeom prst="rect">
            <a:avLst/>
          </a:prstGeom>
          <a:noFill/>
        </p:spPr>
        <p:txBody>
          <a:bodyPr wrap="none" rtlCol="0">
            <a:spAutoFit/>
          </a:bodyPr>
          <a:lstStyle/>
          <a:p>
            <a:r>
              <a:rPr lang="en-US" dirty="0" smtClean="0"/>
              <a:t>Governor Diego Velázquez</a:t>
            </a:r>
            <a:endParaRPr lang="en-US" dirty="0"/>
          </a:p>
        </p:txBody>
      </p:sp>
      <p:pic>
        <p:nvPicPr>
          <p:cNvPr id="4" name="Picture 3" descr="Wk4 Cort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4588" y="783994"/>
            <a:ext cx="4147150" cy="4147150"/>
          </a:xfrm>
          <a:prstGeom prst="rect">
            <a:avLst/>
          </a:prstGeom>
        </p:spPr>
      </p:pic>
      <p:sp>
        <p:nvSpPr>
          <p:cNvPr id="5" name="TextBox 4"/>
          <p:cNvSpPr txBox="1"/>
          <p:nvPr/>
        </p:nvSpPr>
        <p:spPr>
          <a:xfrm>
            <a:off x="6067257" y="5127330"/>
            <a:ext cx="1536862" cy="369332"/>
          </a:xfrm>
          <a:prstGeom prst="rect">
            <a:avLst/>
          </a:prstGeom>
          <a:noFill/>
        </p:spPr>
        <p:txBody>
          <a:bodyPr wrap="none" rtlCol="0">
            <a:spAutoFit/>
          </a:bodyPr>
          <a:lstStyle/>
          <a:p>
            <a:r>
              <a:rPr lang="en-US" dirty="0" err="1" smtClean="0"/>
              <a:t>Hernán</a:t>
            </a:r>
            <a:r>
              <a:rPr lang="en-US" dirty="0" smtClean="0"/>
              <a:t> Cortés</a:t>
            </a:r>
            <a:endParaRPr lang="en-US" dirty="0"/>
          </a:p>
        </p:txBody>
      </p:sp>
    </p:spTree>
    <p:extLst>
      <p:ext uri="{BB962C8B-B14F-4D97-AF65-F5344CB8AC3E}">
        <p14:creationId xmlns:p14="http://schemas.microsoft.com/office/powerpoint/2010/main" val="66824074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7600" y="1212857"/>
            <a:ext cx="7121118" cy="3693319"/>
          </a:xfrm>
          <a:prstGeom prst="rect">
            <a:avLst/>
          </a:prstGeom>
          <a:noFill/>
        </p:spPr>
        <p:txBody>
          <a:bodyPr wrap="square" rtlCol="0">
            <a:spAutoFit/>
          </a:bodyPr>
          <a:lstStyle/>
          <a:p>
            <a:r>
              <a:rPr lang="en-US" dirty="0" smtClean="0"/>
              <a:t>1518 Velazquez agrees to send a third expedition to the mainland, led by </a:t>
            </a:r>
            <a:r>
              <a:rPr lang="en-US" dirty="0" err="1" smtClean="0"/>
              <a:t>Hern</a:t>
            </a:r>
            <a:r>
              <a:rPr lang="en-US" dirty="0" err="1" smtClean="0"/>
              <a:t>ãn</a:t>
            </a:r>
            <a:r>
              <a:rPr lang="en-US" dirty="0" smtClean="0"/>
              <a:t> Cortés to initiate trade relations with coastal tribes</a:t>
            </a:r>
          </a:p>
          <a:p>
            <a:endParaRPr lang="en-US" dirty="0"/>
          </a:p>
          <a:p>
            <a:r>
              <a:rPr lang="en-US" dirty="0" smtClean="0"/>
              <a:t>Early 1519 Velazquez suspects that Cortés will use expedition in order to conquer mainland. Orders alternative leader to replace Cortés.</a:t>
            </a:r>
          </a:p>
          <a:p>
            <a:endParaRPr lang="en-US" dirty="0"/>
          </a:p>
          <a:p>
            <a:r>
              <a:rPr lang="en-US" dirty="0" smtClean="0"/>
              <a:t>Eventually lets him go, with an expedition which comprised 630 men (including around 200 Africans and Cuban Arawak Indians) </a:t>
            </a:r>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3205128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Route of Corte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619" y="-1377288"/>
            <a:ext cx="8434586" cy="10915346"/>
          </a:xfrm>
          <a:prstGeom prst="rect">
            <a:avLst/>
          </a:prstGeom>
        </p:spPr>
      </p:pic>
    </p:spTree>
    <p:extLst>
      <p:ext uri="{BB962C8B-B14F-4D97-AF65-F5344CB8AC3E}">
        <p14:creationId xmlns:p14="http://schemas.microsoft.com/office/powerpoint/2010/main" val="385417658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09456" y="1370592"/>
            <a:ext cx="6611699" cy="3970318"/>
          </a:xfrm>
          <a:prstGeom prst="rect">
            <a:avLst/>
          </a:prstGeom>
          <a:noFill/>
        </p:spPr>
        <p:txBody>
          <a:bodyPr wrap="square" rtlCol="0">
            <a:spAutoFit/>
          </a:bodyPr>
          <a:lstStyle/>
          <a:p>
            <a:r>
              <a:rPr lang="en-US" dirty="0" smtClean="0"/>
              <a:t>First stop: Yucat</a:t>
            </a:r>
            <a:r>
              <a:rPr lang="en-US" dirty="0" smtClean="0"/>
              <a:t>án</a:t>
            </a:r>
            <a:endParaRPr lang="en-US" dirty="0" smtClean="0"/>
          </a:p>
          <a:p>
            <a:endParaRPr lang="en-US" dirty="0" smtClean="0"/>
          </a:p>
          <a:p>
            <a:r>
              <a:rPr lang="en-US" dirty="0" smtClean="0"/>
              <a:t>Here he captures a key to the Conquest, a Toltec or </a:t>
            </a:r>
            <a:r>
              <a:rPr lang="en-US" dirty="0" err="1" smtClean="0"/>
              <a:t>Tabascan</a:t>
            </a:r>
            <a:r>
              <a:rPr lang="en-US" dirty="0" smtClean="0"/>
              <a:t> </a:t>
            </a:r>
            <a:r>
              <a:rPr lang="en-US" dirty="0"/>
              <a:t>noblewoman called </a:t>
            </a:r>
            <a:r>
              <a:rPr lang="en-US" dirty="0" smtClean="0"/>
              <a:t>“</a:t>
            </a:r>
            <a:r>
              <a:rPr lang="en-US" dirty="0" err="1" smtClean="0"/>
              <a:t>Malintzin</a:t>
            </a:r>
            <a:r>
              <a:rPr lang="en-US" dirty="0" smtClean="0"/>
              <a:t>” or La </a:t>
            </a:r>
            <a:r>
              <a:rPr lang="en-US" dirty="0" err="1" smtClean="0"/>
              <a:t>Malinche</a:t>
            </a:r>
            <a:endParaRPr lang="en-US" dirty="0" smtClean="0"/>
          </a:p>
          <a:p>
            <a:endParaRPr lang="en-US" dirty="0" smtClean="0"/>
          </a:p>
          <a:p>
            <a:r>
              <a:rPr lang="en-US" dirty="0" smtClean="0"/>
              <a:t>He </a:t>
            </a:r>
            <a:r>
              <a:rPr lang="en-US" dirty="0"/>
              <a:t>also meets </a:t>
            </a:r>
            <a:r>
              <a:rPr lang="en-US" dirty="0" err="1"/>
              <a:t>Gerónimo</a:t>
            </a:r>
            <a:r>
              <a:rPr lang="en-US" dirty="0"/>
              <a:t> de </a:t>
            </a:r>
            <a:r>
              <a:rPr lang="en-US" dirty="0" smtClean="0"/>
              <a:t>Aguilar, a Spaniard living in Yucatan after a previous expedition. </a:t>
            </a:r>
          </a:p>
          <a:p>
            <a:endParaRPr lang="en-US" dirty="0"/>
          </a:p>
          <a:p>
            <a:r>
              <a:rPr lang="en-US" dirty="0" smtClean="0"/>
              <a:t>This gives Cortes an enormous advantage – translation.</a:t>
            </a:r>
          </a:p>
          <a:p>
            <a:endParaRPr lang="en-US" dirty="0"/>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2586422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Cortes Rout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210" y="492395"/>
            <a:ext cx="8371283" cy="4179201"/>
          </a:xfrm>
          <a:prstGeom prst="rect">
            <a:avLst/>
          </a:prstGeom>
        </p:spPr>
      </p:pic>
      <p:sp>
        <p:nvSpPr>
          <p:cNvPr id="3" name="TextBox 2"/>
          <p:cNvSpPr txBox="1"/>
          <p:nvPr/>
        </p:nvSpPr>
        <p:spPr>
          <a:xfrm>
            <a:off x="3417732" y="5416554"/>
            <a:ext cx="3048994" cy="369332"/>
          </a:xfrm>
          <a:prstGeom prst="rect">
            <a:avLst/>
          </a:prstGeom>
          <a:noFill/>
        </p:spPr>
        <p:txBody>
          <a:bodyPr wrap="none" rtlCol="0">
            <a:spAutoFit/>
          </a:bodyPr>
          <a:lstStyle/>
          <a:p>
            <a:r>
              <a:rPr lang="en-US" dirty="0" smtClean="0"/>
              <a:t>Cortés’s route through Mexico</a:t>
            </a:r>
            <a:endParaRPr lang="en-US" dirty="0"/>
          </a:p>
        </p:txBody>
      </p:sp>
    </p:spTree>
    <p:extLst>
      <p:ext uri="{BB962C8B-B14F-4D97-AF65-F5344CB8AC3E}">
        <p14:creationId xmlns:p14="http://schemas.microsoft.com/office/powerpoint/2010/main" val="6829238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4414" y="1370592"/>
            <a:ext cx="6772960" cy="2862323"/>
          </a:xfrm>
          <a:prstGeom prst="rect">
            <a:avLst/>
          </a:prstGeom>
          <a:noFill/>
        </p:spPr>
        <p:txBody>
          <a:bodyPr wrap="square" rtlCol="0">
            <a:spAutoFit/>
          </a:bodyPr>
          <a:lstStyle/>
          <a:p>
            <a:r>
              <a:rPr lang="en-US" dirty="0" smtClean="0"/>
              <a:t>Second stop: Veracruz</a:t>
            </a:r>
          </a:p>
          <a:p>
            <a:endParaRPr lang="en-US" dirty="0"/>
          </a:p>
          <a:p>
            <a:r>
              <a:rPr lang="en-US" dirty="0" smtClean="0"/>
              <a:t>Persuades the </a:t>
            </a:r>
            <a:r>
              <a:rPr lang="en-US" dirty="0" err="1" smtClean="0"/>
              <a:t>Totonac</a:t>
            </a:r>
            <a:r>
              <a:rPr lang="en-US" dirty="0" smtClean="0"/>
              <a:t> chief, </a:t>
            </a:r>
            <a:r>
              <a:rPr lang="en-US" dirty="0" err="1" smtClean="0"/>
              <a:t>Chicomecoatl</a:t>
            </a:r>
            <a:r>
              <a:rPr lang="en-US" dirty="0" smtClean="0"/>
              <a:t> to rebel against the Aztecs. This is the first of many opposition groups that would ally with Cort</a:t>
            </a:r>
            <a:r>
              <a:rPr lang="en-US" dirty="0" smtClean="0"/>
              <a:t>és</a:t>
            </a:r>
          </a:p>
          <a:p>
            <a:endParaRPr lang="en-US" dirty="0"/>
          </a:p>
          <a:p>
            <a:r>
              <a:rPr lang="en-US" dirty="0" smtClean="0"/>
              <a:t>Founds a Spanish town called La Villa Rica de la Vera Cruz. His men vote him in as “</a:t>
            </a:r>
            <a:r>
              <a:rPr lang="en-US" dirty="0" err="1" smtClean="0"/>
              <a:t>adelantado</a:t>
            </a:r>
            <a:r>
              <a:rPr lang="en-US" dirty="0" smtClean="0"/>
              <a:t>”, which effectively frees him from Velasquez’s control</a:t>
            </a:r>
          </a:p>
          <a:p>
            <a:endParaRPr lang="en-US" dirty="0"/>
          </a:p>
          <a:p>
            <a:endParaRPr lang="en-US" dirty="0" smtClean="0"/>
          </a:p>
        </p:txBody>
      </p:sp>
    </p:spTree>
    <p:extLst>
      <p:ext uri="{BB962C8B-B14F-4D97-AF65-F5344CB8AC3E}">
        <p14:creationId xmlns:p14="http://schemas.microsoft.com/office/powerpoint/2010/main" val="10859550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346</TotalTime>
  <Words>722</Words>
  <Application>Microsoft Macintosh PowerPoint</Application>
  <PresentationFormat>On-screen Show (4:3)</PresentationFormat>
  <Paragraphs>109</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AM101: Latin American Themes and Problems</vt:lpstr>
      <vt:lpstr>PowerPoint Presentation</vt:lpstr>
      <vt:lpstr>HernAn Cortés and the Conquest of the Aztec Empire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Francisco Pizarro and the Conquest of the Inca Empire</vt:lpstr>
      <vt:lpstr>PowerPoint Presentation</vt:lpstr>
      <vt:lpstr>PowerPoint Presentation</vt:lpstr>
      <vt:lpstr>PowerPoint Presentation</vt:lpstr>
      <vt:lpstr>PowerPoint Presentation</vt:lpstr>
      <vt:lpstr>PowerPoint Presentation</vt:lpstr>
      <vt:lpstr>PowerPoint Presentation</vt:lpstr>
      <vt:lpstr>The conquest of the Mainland: Five explanations</vt:lpstr>
      <vt:lpstr>Fortune, Myth and Religious Belief</vt:lpstr>
      <vt:lpstr>PowerPoint Presentation</vt:lpstr>
      <vt:lpstr>PowerPoint Presentation</vt:lpstr>
      <vt:lpstr>Military Technology</vt:lpstr>
      <vt:lpstr>PowerPoint Presentation</vt:lpstr>
      <vt:lpstr>Centralised Government</vt:lpstr>
      <vt:lpstr>PowerPoint Presentation</vt:lpstr>
      <vt:lpstr>Internal resistance and Divisions</vt:lpstr>
      <vt:lpstr>PowerPoint Presentation</vt:lpstr>
      <vt:lpstr>PowerPoint Presentation</vt:lpstr>
      <vt:lpstr>Disease</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Alice Brooke</dc:creator>
  <cp:lastModifiedBy>Ben Smith</cp:lastModifiedBy>
  <cp:revision>23</cp:revision>
  <dcterms:created xsi:type="dcterms:W3CDTF">2013-10-08T11:45:20Z</dcterms:created>
  <dcterms:modified xsi:type="dcterms:W3CDTF">2014-10-22T08:54:07Z</dcterms:modified>
</cp:coreProperties>
</file>