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6" r:id="rId4"/>
    <p:sldId id="259" r:id="rId5"/>
    <p:sldId id="260" r:id="rId6"/>
    <p:sldId id="263" r:id="rId7"/>
    <p:sldId id="261" r:id="rId8"/>
    <p:sldId id="264" r:id="rId9"/>
    <p:sldId id="288" r:id="rId10"/>
    <p:sldId id="291" r:id="rId11"/>
    <p:sldId id="266" r:id="rId12"/>
    <p:sldId id="262" r:id="rId13"/>
    <p:sldId id="271" r:id="rId14"/>
    <p:sldId id="269" r:id="rId15"/>
    <p:sldId id="272" r:id="rId16"/>
    <p:sldId id="292" r:id="rId17"/>
    <p:sldId id="273" r:id="rId18"/>
    <p:sldId id="289" r:id="rId19"/>
    <p:sldId id="274" r:id="rId20"/>
    <p:sldId id="275" r:id="rId21"/>
    <p:sldId id="276" r:id="rId22"/>
    <p:sldId id="279" r:id="rId23"/>
    <p:sldId id="281" r:id="rId24"/>
    <p:sldId id="282" r:id="rId25"/>
    <p:sldId id="283" r:id="rId26"/>
    <p:sldId id="284" r:id="rId27"/>
    <p:sldId id="285" r:id="rId28"/>
    <p:sldId id="286" r:id="rId29"/>
    <p:sldId id="293"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941" autoAdjust="0"/>
    <p:restoredTop sz="94643"/>
  </p:normalViewPr>
  <p:slideViewPr>
    <p:cSldViewPr snapToGrid="0" snapToObjects="1">
      <p:cViewPr varScale="1">
        <p:scale>
          <a:sx n="120" d="100"/>
          <a:sy n="120" d="100"/>
        </p:scale>
        <p:origin x="656"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32F0768-3AFF-AA47-A1F7-16471416E104}" type="datetimeFigureOut">
              <a:rPr lang="en-US" smtClean="0"/>
              <a:t>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333463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32F0768-3AFF-AA47-A1F7-16471416E104}" type="datetimeFigureOut">
              <a:rPr lang="en-US" smtClean="0"/>
              <a:t>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1128252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32F0768-3AFF-AA47-A1F7-16471416E104}" type="datetimeFigureOut">
              <a:rPr lang="en-US" smtClean="0"/>
              <a:t>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3032086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32F0768-3AFF-AA47-A1F7-16471416E104}" type="datetimeFigureOut">
              <a:rPr lang="en-US" smtClean="0"/>
              <a:t>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2845697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32F0768-3AFF-AA47-A1F7-16471416E104}" type="datetimeFigureOut">
              <a:rPr lang="en-US" smtClean="0"/>
              <a:t>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157694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32F0768-3AFF-AA47-A1F7-16471416E104}" type="datetimeFigureOut">
              <a:rPr lang="en-US" smtClean="0"/>
              <a:t>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2239836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32F0768-3AFF-AA47-A1F7-16471416E104}" type="datetimeFigureOut">
              <a:rPr lang="en-US" smtClean="0"/>
              <a:t>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1819943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32F0768-3AFF-AA47-A1F7-16471416E104}" type="datetimeFigureOut">
              <a:rPr lang="en-US" smtClean="0"/>
              <a:t>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2813244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2F0768-3AFF-AA47-A1F7-16471416E104}" type="datetimeFigureOut">
              <a:rPr lang="en-US" smtClean="0"/>
              <a:t>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2271937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32F0768-3AFF-AA47-A1F7-16471416E104}" type="datetimeFigureOut">
              <a:rPr lang="en-US" smtClean="0"/>
              <a:t>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2167176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32F0768-3AFF-AA47-A1F7-16471416E104}" type="datetimeFigureOut">
              <a:rPr lang="en-US" smtClean="0"/>
              <a:t>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5285D-813D-1140-A0A2-92362DBBB287}" type="slidenum">
              <a:rPr lang="en-US" smtClean="0"/>
              <a:t>‹#›</a:t>
            </a:fld>
            <a:endParaRPr lang="en-US"/>
          </a:p>
        </p:txBody>
      </p:sp>
    </p:spTree>
    <p:extLst>
      <p:ext uri="{BB962C8B-B14F-4D97-AF65-F5344CB8AC3E}">
        <p14:creationId xmlns:p14="http://schemas.microsoft.com/office/powerpoint/2010/main" val="1561086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2F0768-3AFF-AA47-A1F7-16471416E104}" type="datetimeFigureOut">
              <a:rPr lang="en-US" smtClean="0"/>
              <a:t>11/20/18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25285D-813D-1140-A0A2-92362DBBB287}" type="slidenum">
              <a:rPr lang="en-US" smtClean="0"/>
              <a:t>‹#›</a:t>
            </a:fld>
            <a:endParaRPr lang="en-US"/>
          </a:p>
        </p:txBody>
      </p:sp>
    </p:spTree>
    <p:extLst>
      <p:ext uri="{BB962C8B-B14F-4D97-AF65-F5344CB8AC3E}">
        <p14:creationId xmlns:p14="http://schemas.microsoft.com/office/powerpoint/2010/main" val="13060360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3" name="Content Placeholder 2"/>
          <p:cNvSpPr>
            <a:spLocks noGrp="1"/>
          </p:cNvSpPr>
          <p:nvPr>
            <p:ph idx="1"/>
          </p:nvPr>
        </p:nvSpPr>
        <p:spPr/>
        <p:txBody>
          <a:bodyPr>
            <a:normAutofit/>
          </a:bodyPr>
          <a:lstStyle/>
          <a:p>
            <a:pPr marL="0" indent="0" algn="ctr">
              <a:buNone/>
            </a:pPr>
            <a:r>
              <a:rPr lang="en-US" sz="4800" b="1" dirty="0"/>
              <a:t>The Eighteenth Century in</a:t>
            </a:r>
          </a:p>
          <a:p>
            <a:pPr marL="0" indent="0" algn="ctr">
              <a:buNone/>
            </a:pPr>
            <a:endParaRPr lang="en-US" sz="4800" b="1" dirty="0"/>
          </a:p>
          <a:p>
            <a:pPr marL="0" indent="0" algn="ctr">
              <a:buNone/>
            </a:pPr>
            <a:r>
              <a:rPr lang="en-US" sz="4800" b="1" dirty="0"/>
              <a:t> Latin America</a:t>
            </a:r>
          </a:p>
        </p:txBody>
      </p:sp>
    </p:spTree>
    <p:extLst>
      <p:ext uri="{BB962C8B-B14F-4D97-AF65-F5344CB8AC3E}">
        <p14:creationId xmlns:p14="http://schemas.microsoft.com/office/powerpoint/2010/main" val="29611655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Political Reforms</a:t>
            </a:r>
          </a:p>
        </p:txBody>
      </p:sp>
      <p:sp>
        <p:nvSpPr>
          <p:cNvPr id="3" name="Content Placeholder 2"/>
          <p:cNvSpPr>
            <a:spLocks noGrp="1"/>
          </p:cNvSpPr>
          <p:nvPr>
            <p:ph idx="1"/>
          </p:nvPr>
        </p:nvSpPr>
        <p:spPr/>
        <p:txBody>
          <a:bodyPr>
            <a:normAutofit/>
          </a:bodyPr>
          <a:lstStyle/>
          <a:p>
            <a:pPr marL="0" indent="0">
              <a:buNone/>
            </a:pPr>
            <a:r>
              <a:rPr lang="en-US" b="1" dirty="0"/>
              <a:t>Centralism</a:t>
            </a:r>
            <a:r>
              <a:rPr lang="en-US" dirty="0"/>
              <a:t> and the creation of a ‘modern’ state.</a:t>
            </a:r>
          </a:p>
          <a:p>
            <a:pPr marL="0" indent="0">
              <a:buNone/>
            </a:pPr>
            <a:endParaRPr lang="en-US" b="1" dirty="0"/>
          </a:p>
          <a:p>
            <a:pPr marL="0" indent="0">
              <a:buNone/>
            </a:pPr>
            <a:r>
              <a:rPr lang="en-US" b="1" dirty="0"/>
              <a:t>absolutism</a:t>
            </a:r>
          </a:p>
          <a:p>
            <a:pPr marL="0" indent="0">
              <a:buNone/>
            </a:pPr>
            <a:endParaRPr lang="en-US" dirty="0"/>
          </a:p>
          <a:p>
            <a:pPr marL="0" indent="0">
              <a:buNone/>
            </a:pPr>
            <a:r>
              <a:rPr lang="en-US" b="1" dirty="0" err="1"/>
              <a:t>Regalism</a:t>
            </a:r>
            <a:r>
              <a:rPr lang="en-US" dirty="0"/>
              <a:t>: subordination of the church to the state.</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823715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62506"/>
          </a:xfrm>
        </p:spPr>
        <p:txBody>
          <a:bodyPr>
            <a:normAutofit/>
          </a:bodyPr>
          <a:lstStyle/>
          <a:p>
            <a:r>
              <a:rPr lang="en-US" b="1" dirty="0"/>
              <a:t>Political Reforms</a:t>
            </a:r>
            <a:br>
              <a:rPr lang="en-US" b="1" dirty="0"/>
            </a:br>
            <a:r>
              <a:rPr lang="en-US" i="1" dirty="0"/>
              <a:t>Changing Political Metaphors</a:t>
            </a:r>
          </a:p>
        </p:txBody>
      </p:sp>
      <p:sp>
        <p:nvSpPr>
          <p:cNvPr id="3" name="Content Placeholder 2"/>
          <p:cNvSpPr>
            <a:spLocks noGrp="1"/>
          </p:cNvSpPr>
          <p:nvPr>
            <p:ph idx="1"/>
          </p:nvPr>
        </p:nvSpPr>
        <p:spPr>
          <a:xfrm>
            <a:off x="457200" y="2286000"/>
            <a:ext cx="8229600" cy="4465674"/>
          </a:xfrm>
        </p:spPr>
        <p:txBody>
          <a:bodyPr>
            <a:normAutofit lnSpcReduction="10000"/>
          </a:bodyPr>
          <a:lstStyle/>
          <a:p>
            <a:pPr marL="0" indent="0">
              <a:buNone/>
            </a:pPr>
            <a:r>
              <a:rPr lang="en-GB" dirty="0"/>
              <a:t>‘The parental metaphor of the ‘Two Majesties’ (</a:t>
            </a:r>
            <a:r>
              <a:rPr lang="en-GB" i="1" dirty="0"/>
              <a:t>Dos Magestades</a:t>
            </a:r>
            <a:r>
              <a:rPr lang="en-GB" dirty="0"/>
              <a:t>)—with the crown as father and the church as mother of the Hispanic family, or the two together as the collective head of the social body—gave way to a fully masculine conception of politics, with only one head and one parent, the king.’</a:t>
            </a:r>
            <a:r>
              <a:rPr lang="en-GB" dirty="0">
                <a:effectLst/>
              </a:rPr>
              <a:t> </a:t>
            </a:r>
          </a:p>
          <a:p>
            <a:pPr marL="0" indent="0">
              <a:buNone/>
            </a:pPr>
            <a:endParaRPr lang="en-GB" sz="2200" dirty="0"/>
          </a:p>
          <a:p>
            <a:pPr marL="0" indent="0">
              <a:buNone/>
            </a:pPr>
            <a:r>
              <a:rPr lang="en-GB" sz="2200" dirty="0"/>
              <a:t>William Taylor, </a:t>
            </a:r>
            <a:r>
              <a:rPr lang="en-GB" sz="2200" i="1" dirty="0"/>
              <a:t>Magistrates of the Sacred: Priests and Parishioner in Eighteenth-Century Mexico</a:t>
            </a:r>
            <a:r>
              <a:rPr lang="en-GB" sz="2200" dirty="0"/>
              <a:t> (1996)</a:t>
            </a:r>
            <a:r>
              <a:rPr lang="en-GB" dirty="0"/>
              <a:t>.</a:t>
            </a:r>
          </a:p>
          <a:p>
            <a:pPr marL="0" indent="0">
              <a:buNone/>
            </a:pPr>
            <a:endParaRPr lang="en-US" dirty="0"/>
          </a:p>
        </p:txBody>
      </p:sp>
    </p:spTree>
    <p:extLst>
      <p:ext uri="{BB962C8B-B14F-4D97-AF65-F5344CB8AC3E}">
        <p14:creationId xmlns:p14="http://schemas.microsoft.com/office/powerpoint/2010/main" val="569637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879970"/>
          </a:xfrm>
        </p:spPr>
        <p:txBody>
          <a:bodyPr>
            <a:normAutofit/>
          </a:bodyPr>
          <a:lstStyle/>
          <a:p>
            <a:r>
              <a:rPr lang="en-US" b="1" dirty="0"/>
              <a:t>Political Reforms</a:t>
            </a:r>
            <a:br>
              <a:rPr lang="en-US" b="1" dirty="0"/>
            </a:br>
            <a:r>
              <a:rPr lang="en-US" i="1" dirty="0"/>
              <a:t>Less local autonomy</a:t>
            </a:r>
          </a:p>
        </p:txBody>
      </p:sp>
      <p:sp>
        <p:nvSpPr>
          <p:cNvPr id="3" name="Content Placeholder 2"/>
          <p:cNvSpPr>
            <a:spLocks noGrp="1"/>
          </p:cNvSpPr>
          <p:nvPr>
            <p:ph idx="1"/>
          </p:nvPr>
        </p:nvSpPr>
        <p:spPr>
          <a:xfrm>
            <a:off x="457200" y="2354372"/>
            <a:ext cx="8229600" cy="3771791"/>
          </a:xfrm>
        </p:spPr>
        <p:txBody>
          <a:bodyPr>
            <a:normAutofit lnSpcReduction="10000"/>
          </a:bodyPr>
          <a:lstStyle/>
          <a:p>
            <a:pPr marL="0" indent="0">
              <a:buNone/>
            </a:pPr>
            <a:r>
              <a:rPr lang="en-GB" dirty="0"/>
              <a:t>Until 1750 majority of Audiencia posts holders were creoles.  </a:t>
            </a:r>
          </a:p>
          <a:p>
            <a:pPr marL="0" indent="0">
              <a:buNone/>
            </a:pPr>
            <a:endParaRPr lang="en-GB" dirty="0"/>
          </a:p>
          <a:p>
            <a:pPr marL="0" indent="0">
              <a:buNone/>
            </a:pPr>
            <a:r>
              <a:rPr lang="en-GB" dirty="0"/>
              <a:t>Between 1751 and 1808, of 266 appointees, 200 were peninsular (i.e. 75% were peninsular).</a:t>
            </a:r>
          </a:p>
          <a:p>
            <a:pPr marL="0" indent="0">
              <a:buNone/>
            </a:pPr>
            <a:endParaRPr lang="en-GB" dirty="0"/>
          </a:p>
          <a:p>
            <a:pPr marL="0" indent="0">
              <a:buNone/>
            </a:pPr>
            <a:r>
              <a:rPr lang="en-US" dirty="0"/>
              <a:t>The end of ‘se </a:t>
            </a:r>
            <a:r>
              <a:rPr lang="en-US" dirty="0" err="1"/>
              <a:t>obedece</a:t>
            </a:r>
            <a:r>
              <a:rPr lang="en-US" dirty="0"/>
              <a:t> </a:t>
            </a:r>
            <a:r>
              <a:rPr lang="en-US" dirty="0" err="1"/>
              <a:t>pero</a:t>
            </a:r>
            <a:r>
              <a:rPr lang="en-US" dirty="0"/>
              <a:t> no se </a:t>
            </a:r>
            <a:r>
              <a:rPr lang="en-US" dirty="0" err="1"/>
              <a:t>cumple</a:t>
            </a:r>
            <a:r>
              <a:rPr lang="en-US" dirty="0"/>
              <a:t>’.</a:t>
            </a:r>
          </a:p>
          <a:p>
            <a:pPr marL="0" indent="0">
              <a:buNone/>
            </a:pPr>
            <a:endParaRPr lang="en-US" dirty="0"/>
          </a:p>
        </p:txBody>
      </p:sp>
    </p:spTree>
    <p:extLst>
      <p:ext uri="{BB962C8B-B14F-4D97-AF65-F5344CB8AC3E}">
        <p14:creationId xmlns:p14="http://schemas.microsoft.com/office/powerpoint/2010/main" val="1316843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6604"/>
            <a:ext cx="8229600" cy="1655196"/>
          </a:xfrm>
        </p:spPr>
        <p:txBody>
          <a:bodyPr>
            <a:normAutofit/>
          </a:bodyPr>
          <a:lstStyle/>
          <a:p>
            <a:r>
              <a:rPr lang="en-US" b="1" dirty="0"/>
              <a:t>Political Reforms</a:t>
            </a:r>
            <a:br>
              <a:rPr lang="en-US" b="1" dirty="0"/>
            </a:br>
            <a:r>
              <a:rPr lang="en-US" i="1" dirty="0"/>
              <a:t>Attacks on independent institutions</a:t>
            </a:r>
          </a:p>
        </p:txBody>
      </p:sp>
      <p:sp>
        <p:nvSpPr>
          <p:cNvPr id="3" name="Content Placeholder 2"/>
          <p:cNvSpPr>
            <a:spLocks noGrp="1"/>
          </p:cNvSpPr>
          <p:nvPr>
            <p:ph idx="1"/>
          </p:nvPr>
        </p:nvSpPr>
        <p:spPr>
          <a:xfrm>
            <a:off x="457200" y="2611212"/>
            <a:ext cx="8229600" cy="3514951"/>
          </a:xfrm>
        </p:spPr>
        <p:txBody>
          <a:bodyPr>
            <a:normAutofit/>
          </a:bodyPr>
          <a:lstStyle/>
          <a:p>
            <a:r>
              <a:rPr lang="en-US" dirty="0"/>
              <a:t>expulsion of Jesuit Order (1767)</a:t>
            </a:r>
          </a:p>
          <a:p>
            <a:r>
              <a:rPr lang="en-US" dirty="0"/>
              <a:t>attacks on </a:t>
            </a:r>
            <a:r>
              <a:rPr lang="en-US" i="1" dirty="0"/>
              <a:t>fueros</a:t>
            </a:r>
            <a:r>
              <a:rPr lang="en-US" dirty="0"/>
              <a:t>—separate legal provision for the clergy, the military and guilds</a:t>
            </a:r>
          </a:p>
          <a:p>
            <a:r>
              <a:rPr lang="en-US" dirty="0"/>
              <a:t>dismantling of independent structures of governance for indigenous communities</a:t>
            </a:r>
          </a:p>
          <a:p>
            <a:pPr marL="0" indent="0">
              <a:buNone/>
            </a:pPr>
            <a:endParaRPr lang="en-US" dirty="0"/>
          </a:p>
        </p:txBody>
      </p:sp>
    </p:spTree>
    <p:extLst>
      <p:ext uri="{BB962C8B-B14F-4D97-AF65-F5344CB8AC3E}">
        <p14:creationId xmlns:p14="http://schemas.microsoft.com/office/powerpoint/2010/main" val="3413509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271"/>
            <a:ext cx="8229600" cy="1143000"/>
          </a:xfrm>
        </p:spPr>
        <p:txBody>
          <a:bodyPr/>
          <a:lstStyle/>
          <a:p>
            <a:r>
              <a:rPr lang="en-US" b="1" dirty="0"/>
              <a:t>Military Reforms</a:t>
            </a:r>
          </a:p>
        </p:txBody>
      </p:sp>
      <p:sp>
        <p:nvSpPr>
          <p:cNvPr id="3" name="Content Placeholder 2"/>
          <p:cNvSpPr>
            <a:spLocks noGrp="1"/>
          </p:cNvSpPr>
          <p:nvPr>
            <p:ph idx="1"/>
          </p:nvPr>
        </p:nvSpPr>
        <p:spPr/>
        <p:txBody>
          <a:bodyPr>
            <a:normAutofit/>
          </a:bodyPr>
          <a:lstStyle/>
          <a:p>
            <a:pPr marL="0" indent="0">
              <a:buNone/>
            </a:pPr>
            <a:r>
              <a:rPr lang="en-US" dirty="0"/>
              <a:t>Provoked particularly by the (temporary) loss of Havana to Britain (1762) in the Seven Years’ War (1756-1763)</a:t>
            </a:r>
          </a:p>
          <a:p>
            <a:pPr marL="0" indent="0">
              <a:buNone/>
            </a:pPr>
            <a:endParaRPr lang="en-US" dirty="0"/>
          </a:p>
          <a:p>
            <a:pPr marL="0" indent="0">
              <a:buNone/>
            </a:pPr>
            <a:r>
              <a:rPr lang="en-US" dirty="0"/>
              <a:t>new fortresses</a:t>
            </a:r>
          </a:p>
          <a:p>
            <a:pPr marL="0" indent="0">
              <a:buNone/>
            </a:pPr>
            <a:r>
              <a:rPr lang="en-US" dirty="0"/>
              <a:t>standing army</a:t>
            </a:r>
          </a:p>
          <a:p>
            <a:pPr marL="0" indent="0">
              <a:buNone/>
            </a:pPr>
            <a:endParaRPr lang="en-US" dirty="0"/>
          </a:p>
          <a:p>
            <a:pPr marL="0" indent="0">
              <a:buNone/>
            </a:pPr>
            <a:endParaRPr lang="en-US" dirty="0"/>
          </a:p>
          <a:p>
            <a:pPr marL="0" indent="0">
              <a:buNone/>
            </a:pPr>
            <a:endParaRPr lang="en-US" dirty="0"/>
          </a:p>
        </p:txBody>
      </p:sp>
      <p:pic>
        <p:nvPicPr>
          <p:cNvPr id="4" name="Picture 3">
            <a:extLst>
              <a:ext uri="{FF2B5EF4-FFF2-40B4-BE49-F238E27FC236}">
                <a16:creationId xmlns:a16="http://schemas.microsoft.com/office/drawing/2014/main" id="{3C057245-168E-A749-9C9F-DBD0C58FD256}"/>
              </a:ext>
            </a:extLst>
          </p:cNvPr>
          <p:cNvPicPr>
            <a:picLocks noChangeAspect="1"/>
          </p:cNvPicPr>
          <p:nvPr/>
        </p:nvPicPr>
        <p:blipFill>
          <a:blip r:embed="rId2"/>
          <a:stretch>
            <a:fillRect/>
          </a:stretch>
        </p:blipFill>
        <p:spPr>
          <a:xfrm>
            <a:off x="3730218" y="3144469"/>
            <a:ext cx="4956582" cy="2981694"/>
          </a:xfrm>
          <a:prstGeom prst="rect">
            <a:avLst/>
          </a:prstGeom>
        </p:spPr>
      </p:pic>
      <p:sp>
        <p:nvSpPr>
          <p:cNvPr id="5" name="TextBox 4">
            <a:extLst>
              <a:ext uri="{FF2B5EF4-FFF2-40B4-BE49-F238E27FC236}">
                <a16:creationId xmlns:a16="http://schemas.microsoft.com/office/drawing/2014/main" id="{9BF7972B-C3B0-F54E-8D5D-0FE3D843CBE1}"/>
              </a:ext>
            </a:extLst>
          </p:cNvPr>
          <p:cNvSpPr txBox="1"/>
          <p:nvPr/>
        </p:nvSpPr>
        <p:spPr>
          <a:xfrm>
            <a:off x="457200" y="5114260"/>
            <a:ext cx="2541181" cy="923330"/>
          </a:xfrm>
          <a:prstGeom prst="rect">
            <a:avLst/>
          </a:prstGeom>
          <a:noFill/>
        </p:spPr>
        <p:txBody>
          <a:bodyPr wrap="square" rtlCol="0">
            <a:spAutoFit/>
          </a:bodyPr>
          <a:lstStyle/>
          <a:p>
            <a:r>
              <a:rPr lang="en-GB" dirty="0"/>
              <a:t>Dominic </a:t>
            </a:r>
            <a:r>
              <a:rPr lang="en-GB" dirty="0" err="1"/>
              <a:t>Serres</a:t>
            </a:r>
            <a:r>
              <a:rPr lang="en-GB" dirty="0"/>
              <a:t>,</a:t>
            </a:r>
          </a:p>
          <a:p>
            <a:r>
              <a:rPr lang="en-GB" i="1" dirty="0"/>
              <a:t>The Captured Spanish Fleet at Havana</a:t>
            </a:r>
            <a:endParaRPr lang="en-US" i="1" dirty="0"/>
          </a:p>
        </p:txBody>
      </p:sp>
    </p:spTree>
    <p:extLst>
      <p:ext uri="{BB962C8B-B14F-4D97-AF65-F5344CB8AC3E}">
        <p14:creationId xmlns:p14="http://schemas.microsoft.com/office/powerpoint/2010/main" val="2899883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94591"/>
          </a:xfrm>
        </p:spPr>
        <p:txBody>
          <a:bodyPr>
            <a:normAutofit/>
          </a:bodyPr>
          <a:lstStyle/>
          <a:p>
            <a:r>
              <a:rPr lang="en-US" b="1" dirty="0"/>
              <a:t>Military Reforms</a:t>
            </a:r>
            <a:br>
              <a:rPr lang="en-US" b="1" dirty="0"/>
            </a:br>
            <a:r>
              <a:rPr lang="en-US" i="1" dirty="0"/>
              <a:t>New fortresses</a:t>
            </a:r>
            <a:endParaRPr lang="en-US" dirty="0"/>
          </a:p>
        </p:txBody>
      </p:sp>
      <p:pic>
        <p:nvPicPr>
          <p:cNvPr id="4" name="Content Placeholder 3"/>
          <p:cNvPicPr>
            <a:picLocks noGrp="1" noChangeAspect="1"/>
          </p:cNvPicPr>
          <p:nvPr>
            <p:ph idx="1"/>
          </p:nvPr>
        </p:nvPicPr>
        <p:blipFill>
          <a:blip r:embed="rId2"/>
          <a:srcRect l="-18686" r="-18686"/>
          <a:stretch>
            <a:fillRect/>
          </a:stretch>
        </p:blipFill>
        <p:spPr>
          <a:xfrm>
            <a:off x="-659219" y="2340566"/>
            <a:ext cx="8229600" cy="4370388"/>
          </a:xfrm>
        </p:spPr>
      </p:pic>
      <p:sp>
        <p:nvSpPr>
          <p:cNvPr id="3" name="TextBox 2">
            <a:extLst>
              <a:ext uri="{FF2B5EF4-FFF2-40B4-BE49-F238E27FC236}">
                <a16:creationId xmlns:a16="http://schemas.microsoft.com/office/drawing/2014/main" id="{C9C5D7AA-5F81-B64B-8816-12B552445ABE}"/>
              </a:ext>
            </a:extLst>
          </p:cNvPr>
          <p:cNvSpPr txBox="1"/>
          <p:nvPr/>
        </p:nvSpPr>
        <p:spPr>
          <a:xfrm>
            <a:off x="7070651" y="2796363"/>
            <a:ext cx="1722475" cy="1200329"/>
          </a:xfrm>
          <a:prstGeom prst="rect">
            <a:avLst/>
          </a:prstGeom>
          <a:noFill/>
        </p:spPr>
        <p:txBody>
          <a:bodyPr wrap="square" rtlCol="0">
            <a:spAutoFit/>
          </a:bodyPr>
          <a:lstStyle/>
          <a:p>
            <a:r>
              <a:rPr lang="en-US" dirty="0"/>
              <a:t>San Felipe del Morro </a:t>
            </a:r>
            <a:br>
              <a:rPr lang="en-US" dirty="0"/>
            </a:br>
            <a:r>
              <a:rPr lang="en-US" dirty="0"/>
              <a:t>(San Juan, Puerto Rico)</a:t>
            </a:r>
          </a:p>
        </p:txBody>
      </p:sp>
    </p:spTree>
    <p:extLst>
      <p:ext uri="{BB962C8B-B14F-4D97-AF65-F5344CB8AC3E}">
        <p14:creationId xmlns:p14="http://schemas.microsoft.com/office/powerpoint/2010/main" val="4262521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8" y="493852"/>
            <a:ext cx="8229600" cy="1143000"/>
          </a:xfrm>
        </p:spPr>
        <p:txBody>
          <a:bodyPr>
            <a:normAutofit fontScale="90000"/>
          </a:bodyPr>
          <a:lstStyle/>
          <a:p>
            <a:r>
              <a:rPr lang="en-US" b="1" dirty="0"/>
              <a:t>Military Reforms</a:t>
            </a:r>
            <a:br>
              <a:rPr lang="en-US" b="1" dirty="0"/>
            </a:br>
            <a:r>
              <a:rPr lang="en-US" i="1" dirty="0"/>
              <a:t>A standing army and revitalized local militias</a:t>
            </a:r>
          </a:p>
        </p:txBody>
      </p:sp>
      <p:pic>
        <p:nvPicPr>
          <p:cNvPr id="4" name="Content Placeholder 3"/>
          <p:cNvPicPr>
            <a:picLocks noGrp="1" noChangeAspect="1"/>
          </p:cNvPicPr>
          <p:nvPr>
            <p:ph idx="1"/>
          </p:nvPr>
        </p:nvPicPr>
        <p:blipFill>
          <a:blip r:embed="rId2"/>
          <a:srcRect l="-80073" r="-80073"/>
          <a:stretch>
            <a:fillRect/>
          </a:stretch>
        </p:blipFill>
        <p:spPr>
          <a:xfrm>
            <a:off x="-2264059" y="2089298"/>
            <a:ext cx="8229600" cy="4525963"/>
          </a:xfrm>
        </p:spPr>
      </p:pic>
      <p:sp>
        <p:nvSpPr>
          <p:cNvPr id="5" name="Rectangle 4"/>
          <p:cNvSpPr/>
          <p:nvPr/>
        </p:nvSpPr>
        <p:spPr>
          <a:xfrm>
            <a:off x="3944680" y="2668772"/>
            <a:ext cx="4518836" cy="4401205"/>
          </a:xfrm>
          <a:prstGeom prst="rect">
            <a:avLst/>
          </a:prstGeom>
        </p:spPr>
        <p:txBody>
          <a:bodyPr wrap="square">
            <a:spAutoFit/>
          </a:bodyPr>
          <a:lstStyle/>
          <a:p>
            <a:r>
              <a:rPr lang="en-US" sz="4000" dirty="0"/>
              <a:t>Veracruz Militia, 1767.</a:t>
            </a:r>
          </a:p>
          <a:p>
            <a:endParaRPr lang="en-US" sz="4000" dirty="0"/>
          </a:p>
          <a:p>
            <a:r>
              <a:rPr lang="en-US" sz="4000" dirty="0"/>
              <a:t>Militias included regiments of ‘Free People of </a:t>
            </a:r>
            <a:r>
              <a:rPr lang="en-US" sz="4000" dirty="0" err="1"/>
              <a:t>Colour</a:t>
            </a:r>
            <a:r>
              <a:rPr lang="en-US" sz="4000" dirty="0"/>
              <a:t>’</a:t>
            </a:r>
          </a:p>
          <a:p>
            <a:endParaRPr lang="en-US" sz="4000" dirty="0"/>
          </a:p>
        </p:txBody>
      </p:sp>
    </p:spTree>
    <p:extLst>
      <p:ext uri="{BB962C8B-B14F-4D97-AF65-F5344CB8AC3E}">
        <p14:creationId xmlns:p14="http://schemas.microsoft.com/office/powerpoint/2010/main" val="24087646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2032627"/>
          </a:xfrm>
        </p:spPr>
        <p:txBody>
          <a:bodyPr>
            <a:normAutofit fontScale="90000"/>
          </a:bodyPr>
          <a:lstStyle/>
          <a:p>
            <a:r>
              <a:rPr lang="en-US" b="1" dirty="0"/>
              <a:t>Economic Reforms</a:t>
            </a:r>
            <a:br>
              <a:rPr lang="en-US" b="1" dirty="0"/>
            </a:br>
            <a:br>
              <a:rPr lang="en-US" b="1" dirty="0"/>
            </a:br>
            <a:r>
              <a:rPr lang="en-US" i="1" dirty="0"/>
              <a:t>New economic ideas</a:t>
            </a:r>
            <a:endParaRPr lang="en-US" b="1" dirty="0"/>
          </a:p>
        </p:txBody>
      </p:sp>
      <p:sp>
        <p:nvSpPr>
          <p:cNvPr id="3" name="Content Placeholder 2"/>
          <p:cNvSpPr>
            <a:spLocks noGrp="1"/>
          </p:cNvSpPr>
          <p:nvPr>
            <p:ph idx="1"/>
          </p:nvPr>
        </p:nvSpPr>
        <p:spPr>
          <a:xfrm>
            <a:off x="457200" y="1600200"/>
            <a:ext cx="8229600" cy="5055781"/>
          </a:xfrm>
        </p:spPr>
        <p:txBody>
          <a:bodyPr>
            <a:normAutofit/>
          </a:bodyPr>
          <a:lstStyle/>
          <a:p>
            <a:pPr marL="0" indent="0">
              <a:buNone/>
            </a:pPr>
            <a:endParaRPr lang="en-US" b="1" dirty="0"/>
          </a:p>
          <a:p>
            <a:pPr marL="0" indent="0">
              <a:buNone/>
            </a:pPr>
            <a:endParaRPr lang="en-US" b="1" dirty="0"/>
          </a:p>
          <a:p>
            <a:pPr marL="0" indent="0">
              <a:buNone/>
            </a:pPr>
            <a:r>
              <a:rPr lang="en-US" dirty="0"/>
              <a:t>Free trade</a:t>
            </a:r>
          </a:p>
          <a:p>
            <a:pPr marL="0" indent="0">
              <a:buNone/>
            </a:pPr>
            <a:endParaRPr lang="en-US" dirty="0"/>
          </a:p>
          <a:p>
            <a:pPr marL="0" indent="0">
              <a:buNone/>
            </a:pPr>
            <a:r>
              <a:rPr lang="en-US" dirty="0" err="1"/>
              <a:t>Physiocracy</a:t>
            </a:r>
            <a:endParaRPr lang="en-US" dirty="0"/>
          </a:p>
          <a:p>
            <a:pPr marL="0" indent="0">
              <a:buNone/>
            </a:pPr>
            <a:endParaRPr lang="en-US" dirty="0"/>
          </a:p>
          <a:p>
            <a:pPr marL="0" indent="0">
              <a:buNone/>
            </a:pPr>
            <a:endParaRPr lang="en-US" dirty="0"/>
          </a:p>
          <a:p>
            <a:pPr marL="0" indent="0">
              <a:buNone/>
            </a:pPr>
            <a:endParaRPr lang="en-US" b="1" dirty="0"/>
          </a:p>
          <a:p>
            <a:pPr marL="0" indent="0">
              <a:buNone/>
            </a:pPr>
            <a:endParaRPr lang="en-US" b="1" dirty="0"/>
          </a:p>
        </p:txBody>
      </p:sp>
      <p:pic>
        <p:nvPicPr>
          <p:cNvPr id="4" name="Picture 3">
            <a:extLst>
              <a:ext uri="{FF2B5EF4-FFF2-40B4-BE49-F238E27FC236}">
                <a16:creationId xmlns:a16="http://schemas.microsoft.com/office/drawing/2014/main" id="{E6D5EEF8-C166-5240-AE33-0A06E8849DCB}"/>
              </a:ext>
            </a:extLst>
          </p:cNvPr>
          <p:cNvPicPr>
            <a:picLocks noChangeAspect="1"/>
          </p:cNvPicPr>
          <p:nvPr/>
        </p:nvPicPr>
        <p:blipFill>
          <a:blip r:embed="rId2"/>
          <a:stretch>
            <a:fillRect/>
          </a:stretch>
        </p:blipFill>
        <p:spPr>
          <a:xfrm>
            <a:off x="2890574" y="2378021"/>
            <a:ext cx="6104569" cy="3748142"/>
          </a:xfrm>
          <a:prstGeom prst="rect">
            <a:avLst/>
          </a:prstGeom>
        </p:spPr>
      </p:pic>
    </p:spTree>
    <p:extLst>
      <p:ext uri="{BB962C8B-B14F-4D97-AF65-F5344CB8AC3E}">
        <p14:creationId xmlns:p14="http://schemas.microsoft.com/office/powerpoint/2010/main" val="7144857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Autofit/>
          </a:bodyPr>
          <a:lstStyle/>
          <a:p>
            <a:r>
              <a:rPr lang="en-US" sz="2400" b="1" dirty="0"/>
              <a:t>Economic Reforms</a:t>
            </a:r>
            <a:br>
              <a:rPr lang="en-US" sz="2400" b="1" dirty="0"/>
            </a:br>
            <a:br>
              <a:rPr lang="en-US" sz="2400" b="1" dirty="0"/>
            </a:br>
            <a:r>
              <a:rPr lang="en-US" sz="2400" i="1" dirty="0"/>
              <a:t>New economic ideas</a:t>
            </a:r>
            <a:endParaRPr lang="en-US" sz="2400" dirty="0"/>
          </a:p>
        </p:txBody>
      </p:sp>
      <p:sp>
        <p:nvSpPr>
          <p:cNvPr id="3" name="Content Placeholder 2"/>
          <p:cNvSpPr>
            <a:spLocks noGrp="1"/>
          </p:cNvSpPr>
          <p:nvPr>
            <p:ph idx="1"/>
          </p:nvPr>
        </p:nvSpPr>
        <p:spPr>
          <a:xfrm>
            <a:off x="457200" y="1978638"/>
            <a:ext cx="8229600" cy="4804934"/>
          </a:xfrm>
        </p:spPr>
        <p:txBody>
          <a:bodyPr>
            <a:normAutofit fontScale="85000" lnSpcReduction="10000"/>
          </a:bodyPr>
          <a:lstStyle/>
          <a:p>
            <a:pPr marL="0" indent="0">
              <a:buNone/>
            </a:pPr>
            <a:r>
              <a:rPr lang="en-GB" dirty="0"/>
              <a:t>‘Commerce is not a mystery.  The light of nature, which illuminates us all, reveals to us the principles on which it must be based for its establishment and increase.  We can benefit from the experience of the greatest men of Europe, who for a century and a half have dedicated themselves to perfect this fundamental branch of political science, and who have left us such certain and secure rules, that we can and do err only in deviating from them, or in failing to follow them.’</a:t>
            </a:r>
          </a:p>
          <a:p>
            <a:pPr marL="0" indent="0">
              <a:buNone/>
            </a:pPr>
            <a:endParaRPr lang="en-GB" dirty="0"/>
          </a:p>
          <a:p>
            <a:pPr marL="0" indent="0">
              <a:buNone/>
            </a:pPr>
            <a:r>
              <a:rPr lang="en-GB" sz="2300" dirty="0"/>
              <a:t>José del </a:t>
            </a:r>
            <a:r>
              <a:rPr lang="en-GB" sz="2300" dirty="0" err="1"/>
              <a:t>Campillo</a:t>
            </a:r>
            <a:r>
              <a:rPr lang="en-GB" sz="2300" dirty="0"/>
              <a:t> y </a:t>
            </a:r>
            <a:r>
              <a:rPr lang="en-GB" sz="2300" dirty="0" err="1"/>
              <a:t>Cosío</a:t>
            </a:r>
            <a:r>
              <a:rPr lang="en-GB" sz="2300" dirty="0"/>
              <a:t>, </a:t>
            </a:r>
            <a:r>
              <a:rPr lang="en-GB" sz="2300" i="1" dirty="0"/>
              <a:t>Nuevo </a:t>
            </a:r>
            <a:r>
              <a:rPr lang="en-GB" sz="2300" i="1" dirty="0" err="1"/>
              <a:t>sistema</a:t>
            </a:r>
            <a:r>
              <a:rPr lang="en-GB" sz="2300" i="1" dirty="0"/>
              <a:t> de </a:t>
            </a:r>
            <a:r>
              <a:rPr lang="en-GB" sz="2300" i="1" dirty="0" err="1"/>
              <a:t>gobierno</a:t>
            </a:r>
            <a:r>
              <a:rPr lang="en-GB" sz="2300" i="1" dirty="0"/>
              <a:t> </a:t>
            </a:r>
            <a:r>
              <a:rPr lang="en-GB" sz="2300" i="1" dirty="0" err="1"/>
              <a:t>económico</a:t>
            </a:r>
            <a:r>
              <a:rPr lang="en-GB" sz="2300" i="1" dirty="0"/>
              <a:t> para la América </a:t>
            </a:r>
            <a:r>
              <a:rPr lang="en-GB" sz="2300" dirty="0"/>
              <a:t>(1789).</a:t>
            </a:r>
            <a:br>
              <a:rPr lang="en-GB" sz="2300" dirty="0"/>
            </a:br>
            <a:endParaRPr lang="en-GB" sz="2300" dirty="0"/>
          </a:p>
          <a:p>
            <a:pPr marL="0" indent="0">
              <a:buNone/>
            </a:pPr>
            <a:endParaRPr lang="en-US" b="1" dirty="0"/>
          </a:p>
          <a:p>
            <a:pPr marL="0" indent="0">
              <a:buNone/>
            </a:pPr>
            <a:endParaRPr lang="en-US" b="1" dirty="0"/>
          </a:p>
        </p:txBody>
      </p:sp>
    </p:spTree>
    <p:extLst>
      <p:ext uri="{BB962C8B-B14F-4D97-AF65-F5344CB8AC3E}">
        <p14:creationId xmlns:p14="http://schemas.microsoft.com/office/powerpoint/2010/main" val="4118469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947567"/>
          </a:xfrm>
        </p:spPr>
        <p:txBody>
          <a:bodyPr>
            <a:normAutofit fontScale="90000"/>
          </a:bodyPr>
          <a:lstStyle/>
          <a:p>
            <a:r>
              <a:rPr lang="en-US" b="1" dirty="0"/>
              <a:t>Economic Reforms</a:t>
            </a:r>
            <a:br>
              <a:rPr lang="en-US" b="1" dirty="0"/>
            </a:br>
            <a:r>
              <a:rPr lang="en-US" i="1" dirty="0"/>
              <a:t>state monopolies</a:t>
            </a:r>
            <a:br>
              <a:rPr lang="en-US" i="1" dirty="0"/>
            </a:br>
            <a:endParaRPr lang="en-US" b="1" dirty="0"/>
          </a:p>
        </p:txBody>
      </p:sp>
      <p:sp>
        <p:nvSpPr>
          <p:cNvPr id="3" name="Content Placeholder 2"/>
          <p:cNvSpPr>
            <a:spLocks noGrp="1"/>
          </p:cNvSpPr>
          <p:nvPr>
            <p:ph idx="1"/>
          </p:nvPr>
        </p:nvSpPr>
        <p:spPr/>
        <p:txBody>
          <a:bodyPr>
            <a:normAutofit/>
          </a:bodyPr>
          <a:lstStyle/>
          <a:p>
            <a:endParaRPr lang="en-US" dirty="0"/>
          </a:p>
          <a:p>
            <a:r>
              <a:rPr lang="en-US" dirty="0"/>
              <a:t>tobacco</a:t>
            </a:r>
          </a:p>
          <a:p>
            <a:r>
              <a:rPr lang="en-US" i="1" dirty="0"/>
              <a:t>aguardiente</a:t>
            </a:r>
          </a:p>
          <a:p>
            <a:r>
              <a:rPr lang="en-US" dirty="0"/>
              <a:t>stamped paper</a:t>
            </a:r>
          </a:p>
          <a:p>
            <a:r>
              <a:rPr lang="en-US" dirty="0"/>
              <a:t>playing cards</a:t>
            </a:r>
          </a:p>
          <a:p>
            <a:r>
              <a:rPr lang="en-US" dirty="0"/>
              <a:t>ice. . . </a:t>
            </a:r>
          </a:p>
        </p:txBody>
      </p:sp>
      <p:pic>
        <p:nvPicPr>
          <p:cNvPr id="4" name="Picture 3">
            <a:extLst>
              <a:ext uri="{FF2B5EF4-FFF2-40B4-BE49-F238E27FC236}">
                <a16:creationId xmlns:a16="http://schemas.microsoft.com/office/drawing/2014/main" id="{48FB9A31-3BA3-4E42-A6B0-8B23F73834D9}"/>
              </a:ext>
            </a:extLst>
          </p:cNvPr>
          <p:cNvPicPr>
            <a:picLocks noChangeAspect="1"/>
          </p:cNvPicPr>
          <p:nvPr/>
        </p:nvPicPr>
        <p:blipFill>
          <a:blip r:embed="rId2"/>
          <a:stretch>
            <a:fillRect/>
          </a:stretch>
        </p:blipFill>
        <p:spPr>
          <a:xfrm>
            <a:off x="3555051" y="1927889"/>
            <a:ext cx="5344400" cy="3930651"/>
          </a:xfrm>
          <a:prstGeom prst="rect">
            <a:avLst/>
          </a:prstGeom>
        </p:spPr>
      </p:pic>
    </p:spTree>
    <p:extLst>
      <p:ext uri="{BB962C8B-B14F-4D97-AF65-F5344CB8AC3E}">
        <p14:creationId xmlns:p14="http://schemas.microsoft.com/office/powerpoint/2010/main" val="2963729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r>
              <a:rPr lang="en-US" sz="3200" b="1" dirty="0"/>
              <a:t>Dynastic change in Spain:</a:t>
            </a:r>
            <a:br>
              <a:rPr lang="en-US" sz="3200" b="1" dirty="0"/>
            </a:br>
            <a:r>
              <a:rPr lang="en-US" sz="3200" b="1" dirty="0"/>
              <a:t>Hapsburg to Bourbon</a:t>
            </a:r>
            <a:br>
              <a:rPr lang="en-US" sz="3200" b="1" dirty="0"/>
            </a:br>
            <a:endParaRPr lang="en-US" sz="3200" b="1" dirty="0"/>
          </a:p>
        </p:txBody>
      </p:sp>
      <p:sp>
        <p:nvSpPr>
          <p:cNvPr id="3" name="Content Placeholder 2"/>
          <p:cNvSpPr>
            <a:spLocks noGrp="1"/>
          </p:cNvSpPr>
          <p:nvPr>
            <p:ph idx="1"/>
          </p:nvPr>
        </p:nvSpPr>
        <p:spPr/>
        <p:txBody>
          <a:bodyPr>
            <a:normAutofit/>
          </a:bodyPr>
          <a:lstStyle/>
          <a:p>
            <a:pPr marL="0" indent="0" algn="r">
              <a:buNone/>
            </a:pPr>
            <a:r>
              <a:rPr lang="en-US" sz="2000" dirty="0"/>
              <a:t> </a:t>
            </a:r>
          </a:p>
        </p:txBody>
      </p:sp>
      <p:pic>
        <p:nvPicPr>
          <p:cNvPr id="4" name="Picture 3">
            <a:extLst>
              <a:ext uri="{FF2B5EF4-FFF2-40B4-BE49-F238E27FC236}">
                <a16:creationId xmlns:a16="http://schemas.microsoft.com/office/drawing/2014/main" id="{156B10E9-9A49-1247-8E82-FCC944574D27}"/>
              </a:ext>
            </a:extLst>
          </p:cNvPr>
          <p:cNvPicPr>
            <a:picLocks noChangeAspect="1"/>
          </p:cNvPicPr>
          <p:nvPr/>
        </p:nvPicPr>
        <p:blipFill>
          <a:blip r:embed="rId2"/>
          <a:stretch>
            <a:fillRect/>
          </a:stretch>
        </p:blipFill>
        <p:spPr>
          <a:xfrm>
            <a:off x="457200" y="1600200"/>
            <a:ext cx="5981700" cy="4673600"/>
          </a:xfrm>
          <a:prstGeom prst="rect">
            <a:avLst/>
          </a:prstGeom>
        </p:spPr>
      </p:pic>
      <p:sp>
        <p:nvSpPr>
          <p:cNvPr id="5" name="TextBox 4">
            <a:extLst>
              <a:ext uri="{FF2B5EF4-FFF2-40B4-BE49-F238E27FC236}">
                <a16:creationId xmlns:a16="http://schemas.microsoft.com/office/drawing/2014/main" id="{9927C2B2-817A-554A-BB34-5A6CC34E08DC}"/>
              </a:ext>
            </a:extLst>
          </p:cNvPr>
          <p:cNvSpPr txBox="1"/>
          <p:nvPr/>
        </p:nvSpPr>
        <p:spPr>
          <a:xfrm>
            <a:off x="6592186" y="1951841"/>
            <a:ext cx="2094614" cy="2308324"/>
          </a:xfrm>
          <a:prstGeom prst="rect">
            <a:avLst/>
          </a:prstGeom>
          <a:noFill/>
        </p:spPr>
        <p:txBody>
          <a:bodyPr wrap="square" rtlCol="0">
            <a:spAutoFit/>
          </a:bodyPr>
          <a:lstStyle/>
          <a:p>
            <a:r>
              <a:rPr lang="en-US" dirty="0"/>
              <a:t>Charles II of Habsburg (1661-1700), King of Spain, naming Philip Bourbon (1683-1746), Duke of Anjou, as his successor.</a:t>
            </a:r>
          </a:p>
        </p:txBody>
      </p:sp>
    </p:spTree>
    <p:extLst>
      <p:ext uri="{BB962C8B-B14F-4D97-AF65-F5344CB8AC3E}">
        <p14:creationId xmlns:p14="http://schemas.microsoft.com/office/powerpoint/2010/main" val="107817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Economic Reforms</a:t>
            </a:r>
            <a:br>
              <a:rPr lang="en-US" b="1" dirty="0"/>
            </a:br>
            <a:endParaRPr lang="en-US" b="1" dirty="0"/>
          </a:p>
        </p:txBody>
      </p:sp>
      <p:sp>
        <p:nvSpPr>
          <p:cNvPr id="3" name="Content Placeholder 2"/>
          <p:cNvSpPr>
            <a:spLocks noGrp="1"/>
          </p:cNvSpPr>
          <p:nvPr>
            <p:ph idx="1"/>
          </p:nvPr>
        </p:nvSpPr>
        <p:spPr/>
        <p:txBody>
          <a:bodyPr>
            <a:normAutofit/>
          </a:bodyPr>
          <a:lstStyle/>
          <a:p>
            <a:pPr marL="0" indent="0">
              <a:buNone/>
            </a:pPr>
            <a:r>
              <a:rPr lang="en-US" i="1" dirty="0"/>
              <a:t>tax increases</a:t>
            </a:r>
            <a:endParaRPr lang="en-US" b="1" dirty="0"/>
          </a:p>
          <a:p>
            <a:r>
              <a:rPr lang="en-US" i="1" dirty="0"/>
              <a:t>alcabala</a:t>
            </a:r>
            <a:r>
              <a:rPr lang="en-US" dirty="0"/>
              <a:t> sales tax increased</a:t>
            </a:r>
            <a:endParaRPr lang="en-US" i="1" dirty="0"/>
          </a:p>
          <a:p>
            <a:endParaRPr lang="en-US" i="1" dirty="0"/>
          </a:p>
          <a:p>
            <a:pPr marL="0" indent="0">
              <a:buNone/>
            </a:pPr>
            <a:r>
              <a:rPr lang="en-US" i="1" dirty="0"/>
              <a:t>tighter controls over smuggling</a:t>
            </a:r>
          </a:p>
          <a:p>
            <a:r>
              <a:rPr lang="en-US" i="1" dirty="0" err="1"/>
              <a:t>guías</a:t>
            </a:r>
            <a:r>
              <a:rPr lang="en-US" i="1" dirty="0"/>
              <a:t> </a:t>
            </a:r>
            <a:r>
              <a:rPr lang="en-US" dirty="0"/>
              <a:t>and </a:t>
            </a:r>
            <a:r>
              <a:rPr lang="en-US" i="1" dirty="0" err="1"/>
              <a:t>tornaguías</a:t>
            </a:r>
            <a:endParaRPr lang="en-US" i="1" dirty="0"/>
          </a:p>
        </p:txBody>
      </p:sp>
    </p:spTree>
    <p:extLst>
      <p:ext uri="{BB962C8B-B14F-4D97-AF65-F5344CB8AC3E}">
        <p14:creationId xmlns:p14="http://schemas.microsoft.com/office/powerpoint/2010/main" val="34587078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Economic Reforms</a:t>
            </a:r>
          </a:p>
        </p:txBody>
      </p:sp>
      <p:sp>
        <p:nvSpPr>
          <p:cNvPr id="3" name="Content Placeholder 2"/>
          <p:cNvSpPr>
            <a:spLocks noGrp="1"/>
          </p:cNvSpPr>
          <p:nvPr>
            <p:ph idx="1"/>
          </p:nvPr>
        </p:nvSpPr>
        <p:spPr/>
        <p:txBody>
          <a:bodyPr>
            <a:normAutofit/>
          </a:bodyPr>
          <a:lstStyle/>
          <a:p>
            <a:pPr marL="0" indent="0">
              <a:buNone/>
            </a:pPr>
            <a:endParaRPr lang="en-US" b="1" dirty="0"/>
          </a:p>
          <a:p>
            <a:pPr marL="0" indent="0">
              <a:buNone/>
            </a:pPr>
            <a:r>
              <a:rPr lang="en-US" dirty="0"/>
              <a:t>Introduction of </a:t>
            </a:r>
          </a:p>
          <a:p>
            <a:pPr marL="0" indent="0">
              <a:buNone/>
            </a:pPr>
            <a:r>
              <a:rPr lang="en-US" i="1" dirty="0"/>
              <a:t>Comercio </a:t>
            </a:r>
            <a:r>
              <a:rPr lang="en-US" i="1" dirty="0" err="1"/>
              <a:t>libre</a:t>
            </a:r>
            <a:r>
              <a:rPr lang="en-US" i="1" dirty="0"/>
              <a:t> </a:t>
            </a:r>
          </a:p>
          <a:p>
            <a:pPr marL="0" indent="0">
              <a:buNone/>
            </a:pPr>
            <a:r>
              <a:rPr lang="en-US" dirty="0"/>
              <a:t>(‘free trade’)</a:t>
            </a:r>
          </a:p>
          <a:p>
            <a:pPr marL="0" indent="0">
              <a:buNone/>
            </a:pPr>
            <a:endParaRPr lang="en-US" dirty="0"/>
          </a:p>
          <a:p>
            <a:pPr marL="0" indent="0">
              <a:buNone/>
            </a:pPr>
            <a:r>
              <a:rPr lang="en-US" dirty="0"/>
              <a:t>1778</a:t>
            </a:r>
          </a:p>
          <a:p>
            <a:pPr marL="0" indent="0">
              <a:buNone/>
            </a:pPr>
            <a:endParaRPr lang="en-US" i="1" dirty="0"/>
          </a:p>
        </p:txBody>
      </p:sp>
      <p:pic>
        <p:nvPicPr>
          <p:cNvPr id="4" name="Picture 3"/>
          <p:cNvPicPr>
            <a:picLocks noChangeAspect="1"/>
          </p:cNvPicPr>
          <p:nvPr/>
        </p:nvPicPr>
        <p:blipFill>
          <a:blip r:embed="rId2"/>
          <a:stretch>
            <a:fillRect/>
          </a:stretch>
        </p:blipFill>
        <p:spPr>
          <a:xfrm>
            <a:off x="4766439" y="1700914"/>
            <a:ext cx="3249970" cy="4890237"/>
          </a:xfrm>
          <a:prstGeom prst="rect">
            <a:avLst/>
          </a:prstGeom>
        </p:spPr>
      </p:pic>
    </p:spTree>
    <p:extLst>
      <p:ext uri="{BB962C8B-B14F-4D97-AF65-F5344CB8AC3E}">
        <p14:creationId xmlns:p14="http://schemas.microsoft.com/office/powerpoint/2010/main" val="25267396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Economic Reforms</a:t>
            </a:r>
          </a:p>
        </p:txBody>
      </p:sp>
      <p:sp>
        <p:nvSpPr>
          <p:cNvPr id="3" name="Content Placeholder 2"/>
          <p:cNvSpPr>
            <a:spLocks noGrp="1"/>
          </p:cNvSpPr>
          <p:nvPr>
            <p:ph idx="1"/>
          </p:nvPr>
        </p:nvSpPr>
        <p:spPr>
          <a:xfrm>
            <a:off x="457200" y="1600200"/>
            <a:ext cx="8229600" cy="5108944"/>
          </a:xfrm>
        </p:spPr>
        <p:txBody>
          <a:bodyPr>
            <a:normAutofit fontScale="92500" lnSpcReduction="10000"/>
          </a:bodyPr>
          <a:lstStyle/>
          <a:p>
            <a:pPr marL="0" indent="0">
              <a:buNone/>
            </a:pPr>
            <a:endParaRPr lang="en-US" dirty="0"/>
          </a:p>
          <a:p>
            <a:pPr marL="0" indent="0">
              <a:buNone/>
            </a:pPr>
            <a:r>
              <a:rPr lang="en-US" dirty="0"/>
              <a:t>Vast increase in trade and revenue to the state.</a:t>
            </a:r>
          </a:p>
          <a:p>
            <a:pPr marL="0" indent="0">
              <a:buNone/>
            </a:pPr>
            <a:endParaRPr lang="en-US" dirty="0"/>
          </a:p>
          <a:p>
            <a:pPr marL="0" indent="0">
              <a:buNone/>
            </a:pPr>
            <a:r>
              <a:rPr lang="en-US" dirty="0"/>
              <a:t>1782-1796: exports from Spain to the Americas increased by 400%</a:t>
            </a:r>
          </a:p>
          <a:p>
            <a:pPr marL="0" indent="0">
              <a:buNone/>
            </a:pPr>
            <a:endParaRPr lang="en-US" dirty="0"/>
          </a:p>
          <a:p>
            <a:pPr marL="0" indent="0">
              <a:buNone/>
            </a:pPr>
            <a:r>
              <a:rPr lang="en-US" dirty="0"/>
              <a:t>Taxes paid by Mexico to Spain:</a:t>
            </a:r>
          </a:p>
          <a:p>
            <a:pPr marL="0" indent="0">
              <a:buNone/>
            </a:pPr>
            <a:endParaRPr lang="en-US" dirty="0"/>
          </a:p>
          <a:p>
            <a:pPr marL="0" indent="0">
              <a:buNone/>
            </a:pPr>
            <a:r>
              <a:rPr lang="en-US" dirty="0"/>
              <a:t>early 18</a:t>
            </a:r>
            <a:r>
              <a:rPr lang="en-US" baseline="30000" dirty="0"/>
              <a:t>th</a:t>
            </a:r>
            <a:r>
              <a:rPr lang="en-US" dirty="0"/>
              <a:t> century		6 million pesos</a:t>
            </a:r>
          </a:p>
          <a:p>
            <a:pPr marL="0" indent="0">
              <a:buNone/>
            </a:pPr>
            <a:r>
              <a:rPr lang="en-US" dirty="0"/>
              <a:t>mid 18</a:t>
            </a:r>
            <a:r>
              <a:rPr lang="en-US" baseline="30000" dirty="0"/>
              <a:t>th</a:t>
            </a:r>
            <a:r>
              <a:rPr lang="en-US" dirty="0"/>
              <a:t> century		20 million pesos</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5388364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Administrative Reforms</a:t>
            </a:r>
          </a:p>
        </p:txBody>
      </p:sp>
      <p:sp>
        <p:nvSpPr>
          <p:cNvPr id="3" name="Content Placeholder 2"/>
          <p:cNvSpPr>
            <a:spLocks noGrp="1"/>
          </p:cNvSpPr>
          <p:nvPr>
            <p:ph sz="half" idx="1"/>
          </p:nvPr>
        </p:nvSpPr>
        <p:spPr>
          <a:xfrm>
            <a:off x="457200" y="1600200"/>
            <a:ext cx="4038600" cy="5098312"/>
          </a:xfrm>
        </p:spPr>
        <p:txBody>
          <a:bodyPr/>
          <a:lstStyle/>
          <a:p>
            <a:pPr marL="0" indent="0">
              <a:buNone/>
            </a:pPr>
            <a:r>
              <a:rPr lang="en-US" dirty="0"/>
              <a:t>creation of new administrative units</a:t>
            </a:r>
          </a:p>
          <a:p>
            <a:r>
              <a:rPr lang="en-US" dirty="0"/>
              <a:t>new viceroyalties and ‘</a:t>
            </a:r>
            <a:r>
              <a:rPr lang="en-US" dirty="0" err="1"/>
              <a:t>intendencies</a:t>
            </a:r>
            <a:r>
              <a:rPr lang="en-US" dirty="0"/>
              <a:t>’</a:t>
            </a:r>
          </a:p>
          <a:p>
            <a:r>
              <a:rPr lang="en-US" dirty="0"/>
              <a:t>new officials were increasingly military men</a:t>
            </a:r>
          </a:p>
          <a:p>
            <a:pPr marL="0" indent="0">
              <a:buNone/>
            </a:pPr>
            <a:endParaRPr lang="en-US" dirty="0"/>
          </a:p>
          <a:p>
            <a:pPr marL="0" indent="0">
              <a:buNone/>
            </a:pPr>
            <a:endParaRPr lang="en-US" dirty="0"/>
          </a:p>
        </p:txBody>
      </p:sp>
      <p:pic>
        <p:nvPicPr>
          <p:cNvPr id="1026" name="Picture 2" descr="http://websupport1.citytech.cuny.edu/Faculty/pcatapano/Modern_World/MW_Maps/spanishportugueseamerica1780.jpg">
            <a:extLst>
              <a:ext uri="{FF2B5EF4-FFF2-40B4-BE49-F238E27FC236}">
                <a16:creationId xmlns:a16="http://schemas.microsoft.com/office/drawing/2014/main" id="{6843F43C-2E37-C347-9867-BF882BC5D91C}"/>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726149" y="1600200"/>
            <a:ext cx="3266013" cy="452596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2736D34A-F840-134D-96FF-41C5DC4E416D}"/>
              </a:ext>
            </a:extLst>
          </p:cNvPr>
          <p:cNvPicPr>
            <a:picLocks noChangeAspect="1"/>
          </p:cNvPicPr>
          <p:nvPr/>
        </p:nvPicPr>
        <p:blipFill>
          <a:blip r:embed="rId3"/>
          <a:stretch>
            <a:fillRect/>
          </a:stretch>
        </p:blipFill>
        <p:spPr>
          <a:xfrm>
            <a:off x="2476500" y="4378842"/>
            <a:ext cx="1921347" cy="2479158"/>
          </a:xfrm>
          <a:prstGeom prst="rect">
            <a:avLst/>
          </a:prstGeom>
        </p:spPr>
      </p:pic>
      <p:sp>
        <p:nvSpPr>
          <p:cNvPr id="6" name="TextBox 5">
            <a:extLst>
              <a:ext uri="{FF2B5EF4-FFF2-40B4-BE49-F238E27FC236}">
                <a16:creationId xmlns:a16="http://schemas.microsoft.com/office/drawing/2014/main" id="{D91B3416-C568-174A-A135-39392B889124}"/>
              </a:ext>
            </a:extLst>
          </p:cNvPr>
          <p:cNvSpPr txBox="1"/>
          <p:nvPr/>
        </p:nvSpPr>
        <p:spPr>
          <a:xfrm>
            <a:off x="106325" y="4869712"/>
            <a:ext cx="2139826" cy="1815882"/>
          </a:xfrm>
          <a:prstGeom prst="rect">
            <a:avLst/>
          </a:prstGeom>
          <a:noFill/>
        </p:spPr>
        <p:txBody>
          <a:bodyPr wrap="square" rtlCol="0">
            <a:spAutoFit/>
          </a:bodyPr>
          <a:lstStyle/>
          <a:p>
            <a:r>
              <a:rPr lang="en-GB" sz="1600" dirty="0"/>
              <a:t>Manuel Antonio </a:t>
            </a:r>
            <a:r>
              <a:rPr lang="en-GB" sz="1600" dirty="0" err="1"/>
              <a:t>Flórez</a:t>
            </a:r>
            <a:r>
              <a:rPr lang="en-GB" sz="1600" dirty="0"/>
              <a:t> Maldonado Martínez </a:t>
            </a:r>
            <a:r>
              <a:rPr lang="en-GB" sz="1600" dirty="0" err="1"/>
              <a:t>Ángulo</a:t>
            </a:r>
            <a:r>
              <a:rPr lang="en-GB" sz="1600" dirty="0"/>
              <a:t> y </a:t>
            </a:r>
            <a:r>
              <a:rPr lang="en-GB" sz="1600" dirty="0" err="1"/>
              <a:t>Bodquín</a:t>
            </a:r>
            <a:r>
              <a:rPr lang="en-GB" sz="1600" dirty="0"/>
              <a:t>—a general in the Spanish navy prior to serving as viceroy in Mexico and New Granada</a:t>
            </a:r>
            <a:endParaRPr lang="en-US" sz="1600" dirty="0"/>
          </a:p>
        </p:txBody>
      </p:sp>
    </p:spTree>
    <p:extLst>
      <p:ext uri="{BB962C8B-B14F-4D97-AF65-F5344CB8AC3E}">
        <p14:creationId xmlns:p14="http://schemas.microsoft.com/office/powerpoint/2010/main" val="40107502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Cultural Reforms</a:t>
            </a:r>
          </a:p>
        </p:txBody>
      </p:sp>
      <p:sp>
        <p:nvSpPr>
          <p:cNvPr id="3" name="Content Placeholder 2"/>
          <p:cNvSpPr>
            <a:spLocks noGrp="1"/>
          </p:cNvSpPr>
          <p:nvPr>
            <p:ph sz="half" idx="1"/>
          </p:nvPr>
        </p:nvSpPr>
        <p:spPr/>
        <p:txBody>
          <a:bodyPr>
            <a:normAutofit fontScale="92500" lnSpcReduction="10000"/>
          </a:bodyPr>
          <a:lstStyle/>
          <a:p>
            <a:r>
              <a:rPr lang="en-US" dirty="0"/>
              <a:t>influence of the Enlightenment</a:t>
            </a:r>
          </a:p>
          <a:p>
            <a:r>
              <a:rPr lang="en-US" dirty="0"/>
              <a:t>scientific expeditions</a:t>
            </a:r>
          </a:p>
          <a:p>
            <a:r>
              <a:rPr lang="en-US" dirty="0"/>
              <a:t>aim to create ‘rational’ subjects</a:t>
            </a:r>
          </a:p>
          <a:p>
            <a:r>
              <a:rPr lang="en-US" dirty="0"/>
              <a:t>clampdown on popular culture (hostility to popular religiosity, fiestas, drinking, etc.)</a:t>
            </a:r>
          </a:p>
          <a:p>
            <a:r>
              <a:rPr lang="en-US" dirty="0"/>
              <a:t>civil reforms (street lighting, etc.)</a:t>
            </a:r>
          </a:p>
          <a:p>
            <a:endParaRPr lang="en-US" dirty="0"/>
          </a:p>
          <a:p>
            <a:endParaRPr lang="en-US" dirty="0"/>
          </a:p>
        </p:txBody>
      </p:sp>
      <p:pic>
        <p:nvPicPr>
          <p:cNvPr id="5" name="Content Placeholder 4">
            <a:extLst>
              <a:ext uri="{FF2B5EF4-FFF2-40B4-BE49-F238E27FC236}">
                <a16:creationId xmlns:a16="http://schemas.microsoft.com/office/drawing/2014/main" id="{2F9C26DC-2422-714C-B3CC-2C04893182B8}"/>
              </a:ext>
            </a:extLst>
          </p:cNvPr>
          <p:cNvPicPr>
            <a:picLocks noGrp="1" noChangeAspect="1"/>
          </p:cNvPicPr>
          <p:nvPr>
            <p:ph sz="half" idx="2"/>
          </p:nvPr>
        </p:nvPicPr>
        <p:blipFill>
          <a:blip r:embed="rId2"/>
          <a:stretch>
            <a:fillRect/>
          </a:stretch>
        </p:blipFill>
        <p:spPr>
          <a:xfrm>
            <a:off x="4872201" y="1600200"/>
            <a:ext cx="3590597" cy="4525963"/>
          </a:xfrm>
          <a:prstGeom prst="rect">
            <a:avLst/>
          </a:prstGeom>
        </p:spPr>
      </p:pic>
    </p:spTree>
    <p:extLst>
      <p:ext uri="{BB962C8B-B14F-4D97-AF65-F5344CB8AC3E}">
        <p14:creationId xmlns:p14="http://schemas.microsoft.com/office/powerpoint/2010/main" val="37792995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3" name="Content Placeholder 2"/>
          <p:cNvSpPr>
            <a:spLocks noGrp="1"/>
          </p:cNvSpPr>
          <p:nvPr>
            <p:ph idx="1"/>
          </p:nvPr>
        </p:nvSpPr>
        <p:spPr/>
        <p:txBody>
          <a:bodyPr>
            <a:normAutofit/>
          </a:bodyPr>
          <a:lstStyle/>
          <a:p>
            <a:pPr marL="0" indent="0" algn="ctr">
              <a:buNone/>
            </a:pPr>
            <a:endParaRPr lang="en-US" sz="4400" dirty="0"/>
          </a:p>
          <a:p>
            <a:pPr marL="0" indent="0" algn="ctr">
              <a:buNone/>
            </a:pPr>
            <a:r>
              <a:rPr lang="en-US" sz="4400" b="1" dirty="0"/>
              <a:t>A ‘Second Conquest’?</a:t>
            </a:r>
          </a:p>
        </p:txBody>
      </p:sp>
    </p:spTree>
    <p:extLst>
      <p:ext uri="{BB962C8B-B14F-4D97-AF65-F5344CB8AC3E}">
        <p14:creationId xmlns:p14="http://schemas.microsoft.com/office/powerpoint/2010/main" val="33131159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Responses</a:t>
            </a:r>
          </a:p>
        </p:txBody>
      </p:sp>
      <p:sp>
        <p:nvSpPr>
          <p:cNvPr id="3" name="Content Placeholder 2"/>
          <p:cNvSpPr>
            <a:spLocks noGrp="1"/>
          </p:cNvSpPr>
          <p:nvPr>
            <p:ph idx="1"/>
          </p:nvPr>
        </p:nvSpPr>
        <p:spPr/>
        <p:txBody>
          <a:bodyPr/>
          <a:lstStyle/>
          <a:p>
            <a:pPr marL="0" indent="0">
              <a:buNone/>
            </a:pPr>
            <a:r>
              <a:rPr lang="en-US" dirty="0"/>
              <a:t>unprecedented number of </a:t>
            </a:r>
            <a:r>
              <a:rPr lang="en-US" b="1" dirty="0"/>
              <a:t>riots and rebellions</a:t>
            </a:r>
          </a:p>
          <a:p>
            <a:pPr marL="0" indent="0">
              <a:buNone/>
            </a:pPr>
            <a:endParaRPr lang="en-US" dirty="0"/>
          </a:p>
          <a:p>
            <a:r>
              <a:rPr lang="en-GB" dirty="0"/>
              <a:t>Juan Santos Atahualpa, 1742-56 (Peru)</a:t>
            </a:r>
          </a:p>
          <a:p>
            <a:r>
              <a:rPr lang="en-GB" dirty="0"/>
              <a:t>Rebellion of the Barrios, 1765 (Quito)</a:t>
            </a:r>
          </a:p>
          <a:p>
            <a:r>
              <a:rPr lang="en-GB" dirty="0" err="1"/>
              <a:t>Túpac</a:t>
            </a:r>
            <a:r>
              <a:rPr lang="en-GB" dirty="0"/>
              <a:t> </a:t>
            </a:r>
            <a:r>
              <a:rPr lang="en-GB" dirty="0" err="1"/>
              <a:t>Amaru</a:t>
            </a:r>
            <a:r>
              <a:rPr lang="en-GB" dirty="0"/>
              <a:t> Rebellion, 1780-2 (Pan-Andean)</a:t>
            </a:r>
          </a:p>
          <a:p>
            <a:r>
              <a:rPr lang="en-GB" dirty="0" err="1"/>
              <a:t>Túpac</a:t>
            </a:r>
            <a:r>
              <a:rPr lang="en-GB" dirty="0"/>
              <a:t> </a:t>
            </a:r>
            <a:r>
              <a:rPr lang="en-GB" dirty="0" err="1"/>
              <a:t>Katari</a:t>
            </a:r>
            <a:r>
              <a:rPr lang="en-GB" dirty="0"/>
              <a:t>, 1781 (Bolivia)</a:t>
            </a:r>
          </a:p>
          <a:p>
            <a:r>
              <a:rPr lang="en-GB" dirty="0" err="1"/>
              <a:t>Comunero</a:t>
            </a:r>
            <a:r>
              <a:rPr lang="en-GB" dirty="0"/>
              <a:t> Rebellion, 1781 (New Granada)</a:t>
            </a:r>
          </a:p>
          <a:p>
            <a:pPr marL="0" indent="0">
              <a:buNone/>
            </a:pPr>
            <a:endParaRPr lang="en-US" dirty="0"/>
          </a:p>
        </p:txBody>
      </p:sp>
    </p:spTree>
    <p:extLst>
      <p:ext uri="{BB962C8B-B14F-4D97-AF65-F5344CB8AC3E}">
        <p14:creationId xmlns:p14="http://schemas.microsoft.com/office/powerpoint/2010/main" val="2064674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915669"/>
          </a:xfrm>
        </p:spPr>
        <p:txBody>
          <a:bodyPr>
            <a:normAutofit/>
          </a:bodyPr>
          <a:lstStyle/>
          <a:p>
            <a:r>
              <a:rPr lang="en-US" b="1" dirty="0"/>
              <a:t>Responses </a:t>
            </a:r>
            <a:br>
              <a:rPr lang="en-US" b="1" dirty="0"/>
            </a:br>
            <a:r>
              <a:rPr lang="en-US" i="1" dirty="0"/>
              <a:t>Riots</a:t>
            </a:r>
          </a:p>
        </p:txBody>
      </p:sp>
      <p:sp>
        <p:nvSpPr>
          <p:cNvPr id="3" name="Content Placeholder 2"/>
          <p:cNvSpPr>
            <a:spLocks noGrp="1"/>
          </p:cNvSpPr>
          <p:nvPr>
            <p:ph idx="1"/>
          </p:nvPr>
        </p:nvSpPr>
        <p:spPr>
          <a:xfrm>
            <a:off x="457200" y="2519916"/>
            <a:ext cx="8229600" cy="3606247"/>
          </a:xfrm>
        </p:spPr>
        <p:txBody>
          <a:bodyPr>
            <a:normAutofit/>
          </a:bodyPr>
          <a:lstStyle/>
          <a:p>
            <a:pPr marL="0" indent="0">
              <a:buNone/>
            </a:pPr>
            <a:r>
              <a:rPr lang="en-GB" sz="4400" dirty="0"/>
              <a:t>Anti-colonial or </a:t>
            </a:r>
            <a:r>
              <a:rPr lang="en-GB" sz="4400" i="1" dirty="0"/>
              <a:t>ancien regime?</a:t>
            </a:r>
            <a:endParaRPr lang="en-GB" sz="4400" dirty="0"/>
          </a:p>
          <a:p>
            <a:pPr marL="0" indent="0">
              <a:buNone/>
            </a:pPr>
            <a:endParaRPr lang="en-GB" sz="4400" dirty="0"/>
          </a:p>
          <a:p>
            <a:pPr marL="0" indent="0">
              <a:buNone/>
            </a:pPr>
            <a:r>
              <a:rPr lang="en-GB" sz="4400" dirty="0"/>
              <a:t>‘Long live the king and death to bad government.’</a:t>
            </a:r>
          </a:p>
          <a:p>
            <a:pPr marL="0" indent="0">
              <a:buNone/>
            </a:pPr>
            <a:endParaRPr lang="en-GB" sz="4400" dirty="0"/>
          </a:p>
        </p:txBody>
      </p:sp>
    </p:spTree>
    <p:extLst>
      <p:ext uri="{BB962C8B-B14F-4D97-AF65-F5344CB8AC3E}">
        <p14:creationId xmlns:p14="http://schemas.microsoft.com/office/powerpoint/2010/main" val="3487114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94404"/>
          </a:xfrm>
        </p:spPr>
        <p:txBody>
          <a:bodyPr>
            <a:normAutofit fontScale="90000"/>
          </a:bodyPr>
          <a:lstStyle/>
          <a:p>
            <a:r>
              <a:rPr lang="en-US" sz="4000" b="1" dirty="0"/>
              <a:t>Responses</a:t>
            </a:r>
            <a:br>
              <a:rPr lang="en-US" sz="4000" b="1" dirty="0"/>
            </a:br>
            <a:br>
              <a:rPr lang="en-US" sz="4000" b="1" dirty="0"/>
            </a:br>
            <a:r>
              <a:rPr lang="en-US" sz="4000" i="1" dirty="0"/>
              <a:t>policing and repression</a:t>
            </a:r>
            <a:endParaRPr lang="en-US" sz="4000" dirty="0"/>
          </a:p>
        </p:txBody>
      </p:sp>
      <p:sp>
        <p:nvSpPr>
          <p:cNvPr id="3" name="Content Placeholder 2"/>
          <p:cNvSpPr>
            <a:spLocks noGrp="1"/>
          </p:cNvSpPr>
          <p:nvPr>
            <p:ph idx="1"/>
          </p:nvPr>
        </p:nvSpPr>
        <p:spPr>
          <a:xfrm>
            <a:off x="457200" y="2243470"/>
            <a:ext cx="8229600" cy="3882693"/>
          </a:xfrm>
        </p:spPr>
        <p:txBody>
          <a:bodyPr>
            <a:normAutofit lnSpcReduction="10000"/>
          </a:bodyPr>
          <a:lstStyle/>
          <a:p>
            <a:pPr marL="0" indent="0">
              <a:buNone/>
            </a:pPr>
            <a:endParaRPr lang="en-GB" sz="4400" dirty="0"/>
          </a:p>
          <a:p>
            <a:pPr marL="0" indent="0">
              <a:buNone/>
            </a:pPr>
            <a:r>
              <a:rPr lang="en-GB" sz="4400" dirty="0"/>
              <a:t>‘Where the Habsburgs used priests the Bourbons employed soldiers.’</a:t>
            </a:r>
          </a:p>
          <a:p>
            <a:pPr marL="0" indent="0">
              <a:buNone/>
            </a:pPr>
            <a:endParaRPr lang="en-GB" sz="4400" dirty="0"/>
          </a:p>
          <a:p>
            <a:pPr marL="0" indent="0">
              <a:buNone/>
            </a:pPr>
            <a:endParaRPr lang="en-GB" sz="4400" dirty="0"/>
          </a:p>
          <a:p>
            <a:pPr marL="0" indent="0">
              <a:buNone/>
            </a:pPr>
            <a:r>
              <a:rPr lang="en-GB" sz="2200" dirty="0"/>
              <a:t>David Brading, </a:t>
            </a:r>
            <a:r>
              <a:rPr lang="en-GB" sz="2200" i="1" dirty="0"/>
              <a:t>Miners and Merchants in Bourbon Mexico </a:t>
            </a:r>
            <a:r>
              <a:rPr lang="en-GB" sz="2200" dirty="0"/>
              <a:t>(1971).</a:t>
            </a:r>
          </a:p>
          <a:p>
            <a:endParaRPr lang="en-US" sz="4400" dirty="0"/>
          </a:p>
        </p:txBody>
      </p:sp>
    </p:spTree>
    <p:extLst>
      <p:ext uri="{BB962C8B-B14F-4D97-AF65-F5344CB8AC3E}">
        <p14:creationId xmlns:p14="http://schemas.microsoft.com/office/powerpoint/2010/main" val="31297890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242" y="178943"/>
            <a:ext cx="8229600" cy="1841241"/>
          </a:xfrm>
        </p:spPr>
        <p:txBody>
          <a:bodyPr>
            <a:normAutofit/>
          </a:bodyPr>
          <a:lstStyle/>
          <a:p>
            <a:r>
              <a:rPr lang="en-US" b="1" dirty="0"/>
              <a:t>Legacies </a:t>
            </a:r>
          </a:p>
        </p:txBody>
      </p:sp>
      <p:sp>
        <p:nvSpPr>
          <p:cNvPr id="3" name="Content Placeholder 2"/>
          <p:cNvSpPr>
            <a:spLocks noGrp="1"/>
          </p:cNvSpPr>
          <p:nvPr>
            <p:ph idx="1"/>
          </p:nvPr>
        </p:nvSpPr>
        <p:spPr>
          <a:xfrm>
            <a:off x="457200" y="2115879"/>
            <a:ext cx="8229600" cy="4556770"/>
          </a:xfrm>
        </p:spPr>
        <p:txBody>
          <a:bodyPr>
            <a:normAutofit/>
          </a:bodyPr>
          <a:lstStyle/>
          <a:p>
            <a:pPr marL="0" indent="0">
              <a:buNone/>
            </a:pPr>
            <a:endParaRPr lang="en-US" dirty="0"/>
          </a:p>
          <a:p>
            <a:r>
              <a:rPr lang="en-US" dirty="0"/>
              <a:t>Elite disaffection and increasing hostility between local elites and Spaniards</a:t>
            </a:r>
          </a:p>
          <a:p>
            <a:r>
              <a:rPr lang="en-US" dirty="0"/>
              <a:t>Rise of ‘creole patriotism’</a:t>
            </a:r>
          </a:p>
          <a:p>
            <a:r>
              <a:rPr lang="en-US" dirty="0"/>
              <a:t>damage to local industry (cheaper Spanish imports)?</a:t>
            </a:r>
          </a:p>
          <a:p>
            <a:r>
              <a:rPr lang="en-US" dirty="0"/>
              <a:t>loss of legitimacy for the Spanish crown?</a:t>
            </a:r>
          </a:p>
          <a:p>
            <a:r>
              <a:rPr lang="en-US" b="1" dirty="0"/>
              <a:t>prelude to independence?</a:t>
            </a:r>
          </a:p>
          <a:p>
            <a:endParaRPr lang="en-US" dirty="0"/>
          </a:p>
          <a:p>
            <a:endParaRPr lang="en-US" dirty="0"/>
          </a:p>
          <a:p>
            <a:endParaRPr lang="en-US" dirty="0"/>
          </a:p>
        </p:txBody>
      </p:sp>
    </p:spTree>
    <p:extLst>
      <p:ext uri="{BB962C8B-B14F-4D97-AF65-F5344CB8AC3E}">
        <p14:creationId xmlns:p14="http://schemas.microsoft.com/office/powerpoint/2010/main" val="2434871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50704" y="485143"/>
            <a:ext cx="2839885" cy="3115307"/>
          </a:xfrm>
        </p:spPr>
        <p:txBody>
          <a:bodyPr/>
          <a:lstStyle/>
          <a:p>
            <a:r>
              <a:rPr lang="en-US" dirty="0"/>
              <a:t>Charles II ‘the bewitched’</a:t>
            </a:r>
          </a:p>
        </p:txBody>
      </p:sp>
      <p:sp>
        <p:nvSpPr>
          <p:cNvPr id="3" name="Subtitle 2"/>
          <p:cNvSpPr>
            <a:spLocks noGrp="1"/>
          </p:cNvSpPr>
          <p:nvPr>
            <p:ph type="subTitle" idx="1"/>
          </p:nvPr>
        </p:nvSpPr>
        <p:spPr>
          <a:xfrm>
            <a:off x="6150703" y="3709919"/>
            <a:ext cx="2611553" cy="2682557"/>
          </a:xfrm>
        </p:spPr>
        <p:txBody>
          <a:bodyPr/>
          <a:lstStyle/>
          <a:p>
            <a:r>
              <a:rPr lang="en-US" dirty="0"/>
              <a:t>(portrait by Juan </a:t>
            </a:r>
            <a:r>
              <a:rPr lang="en-US" dirty="0" err="1"/>
              <a:t>Carreño</a:t>
            </a:r>
            <a:r>
              <a:rPr lang="en-US" dirty="0"/>
              <a:t> de Miranda, c. 1685)</a:t>
            </a:r>
          </a:p>
        </p:txBody>
      </p:sp>
      <p:pic>
        <p:nvPicPr>
          <p:cNvPr id="5" name="Picture 4"/>
          <p:cNvPicPr>
            <a:picLocks noChangeAspect="1"/>
          </p:cNvPicPr>
          <p:nvPr/>
        </p:nvPicPr>
        <p:blipFill>
          <a:blip r:embed="rId2"/>
          <a:stretch>
            <a:fillRect/>
          </a:stretch>
        </p:blipFill>
        <p:spPr>
          <a:xfrm>
            <a:off x="175806" y="0"/>
            <a:ext cx="5404422" cy="6858000"/>
          </a:xfrm>
          <a:prstGeom prst="rect">
            <a:avLst/>
          </a:prstGeom>
        </p:spPr>
      </p:pic>
    </p:spTree>
    <p:extLst>
      <p:ext uri="{BB962C8B-B14F-4D97-AF65-F5344CB8AC3E}">
        <p14:creationId xmlns:p14="http://schemas.microsoft.com/office/powerpoint/2010/main" val="3333019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War of the Spanish Succession </a:t>
            </a:r>
            <a:br>
              <a:rPr lang="en-US" b="1" dirty="0"/>
            </a:br>
            <a:r>
              <a:rPr lang="en-US" b="1" dirty="0"/>
              <a:t>1701-1714</a:t>
            </a:r>
            <a:br>
              <a:rPr lang="en-US" b="1" dirty="0"/>
            </a:br>
            <a:endParaRPr lang="en-US" b="1" dirty="0"/>
          </a:p>
        </p:txBody>
      </p:sp>
      <p:sp>
        <p:nvSpPr>
          <p:cNvPr id="3" name="Content Placeholder 2"/>
          <p:cNvSpPr>
            <a:spLocks noGrp="1"/>
          </p:cNvSpPr>
          <p:nvPr>
            <p:ph sz="half" idx="1"/>
          </p:nvPr>
        </p:nvSpPr>
        <p:spPr/>
        <p:txBody>
          <a:bodyPr>
            <a:normAutofit lnSpcReduction="10000"/>
          </a:bodyPr>
          <a:lstStyle/>
          <a:p>
            <a:pPr marL="0" indent="0">
              <a:buNone/>
            </a:pPr>
            <a:endParaRPr lang="en-US" dirty="0"/>
          </a:p>
          <a:p>
            <a:r>
              <a:rPr lang="en-US" dirty="0"/>
              <a:t>France and Charles II himself backed Bourbon  prince Phillip </a:t>
            </a:r>
            <a:r>
              <a:rPr lang="en-US" dirty="0" err="1"/>
              <a:t>d’Anjou</a:t>
            </a:r>
            <a:r>
              <a:rPr lang="en-US" dirty="0"/>
              <a:t> (grandson of Louis XIV).</a:t>
            </a:r>
          </a:p>
          <a:p>
            <a:r>
              <a:rPr lang="en-US" dirty="0"/>
              <a:t>England, Dutch Republic, Austria and Holy Roman Empire backed Hapsburg Holy Roman Emperor Charles. </a:t>
            </a:r>
          </a:p>
          <a:p>
            <a:pPr marL="0" indent="0">
              <a:buNone/>
            </a:pPr>
            <a:endParaRPr lang="en-US" dirty="0"/>
          </a:p>
          <a:p>
            <a:pPr marL="0" indent="0">
              <a:buNone/>
            </a:pPr>
            <a:endParaRPr lang="en-US" dirty="0"/>
          </a:p>
        </p:txBody>
      </p:sp>
      <p:pic>
        <p:nvPicPr>
          <p:cNvPr id="5" name="Content Placeholder 4">
            <a:extLst>
              <a:ext uri="{FF2B5EF4-FFF2-40B4-BE49-F238E27FC236}">
                <a16:creationId xmlns:a16="http://schemas.microsoft.com/office/drawing/2014/main" id="{07AA6962-282E-7241-B3B4-CC2BB6EFB949}"/>
              </a:ext>
            </a:extLst>
          </p:cNvPr>
          <p:cNvPicPr>
            <a:picLocks noGrp="1" noChangeAspect="1"/>
          </p:cNvPicPr>
          <p:nvPr>
            <p:ph sz="half" idx="2"/>
          </p:nvPr>
        </p:nvPicPr>
        <p:blipFill>
          <a:blip r:embed="rId2"/>
          <a:stretch>
            <a:fillRect/>
          </a:stretch>
        </p:blipFill>
        <p:spPr>
          <a:xfrm>
            <a:off x="4572000" y="1875645"/>
            <a:ext cx="4038600" cy="3039406"/>
          </a:xfrm>
          <a:prstGeom prst="rect">
            <a:avLst/>
          </a:prstGeom>
        </p:spPr>
      </p:pic>
      <p:sp>
        <p:nvSpPr>
          <p:cNvPr id="6" name="TextBox 5">
            <a:extLst>
              <a:ext uri="{FF2B5EF4-FFF2-40B4-BE49-F238E27FC236}">
                <a16:creationId xmlns:a16="http://schemas.microsoft.com/office/drawing/2014/main" id="{BFBE4C61-B819-9A45-BAF6-B3F044034AC3}"/>
              </a:ext>
            </a:extLst>
          </p:cNvPr>
          <p:cNvSpPr txBox="1"/>
          <p:nvPr/>
        </p:nvSpPr>
        <p:spPr>
          <a:xfrm>
            <a:off x="4976037" y="5316279"/>
            <a:ext cx="2753833" cy="369332"/>
          </a:xfrm>
          <a:prstGeom prst="rect">
            <a:avLst/>
          </a:prstGeom>
          <a:noFill/>
        </p:spPr>
        <p:txBody>
          <a:bodyPr wrap="square" rtlCol="0">
            <a:spAutoFit/>
          </a:bodyPr>
          <a:lstStyle/>
          <a:p>
            <a:r>
              <a:rPr lang="en-US" dirty="0"/>
              <a:t>Battle of Blenheim</a:t>
            </a:r>
          </a:p>
        </p:txBody>
      </p:sp>
    </p:spTree>
    <p:extLst>
      <p:ext uri="{BB962C8B-B14F-4D97-AF65-F5344CB8AC3E}">
        <p14:creationId xmlns:p14="http://schemas.microsoft.com/office/powerpoint/2010/main" val="585172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2129692"/>
          </a:xfrm>
        </p:spPr>
        <p:txBody>
          <a:bodyPr>
            <a:noAutofit/>
          </a:bodyPr>
          <a:lstStyle/>
          <a:p>
            <a:br>
              <a:rPr lang="en-US" sz="3200" b="1" dirty="0"/>
            </a:br>
            <a:r>
              <a:rPr lang="en-US" sz="3200" b="1" dirty="0"/>
              <a:t>Treaties of Utrecht</a:t>
            </a:r>
            <a:r>
              <a:rPr lang="en-US" sz="3200" dirty="0"/>
              <a:t> (1713) and </a:t>
            </a:r>
            <a:r>
              <a:rPr lang="en-US" sz="3200" b="1" dirty="0" err="1"/>
              <a:t>Rastatt</a:t>
            </a:r>
            <a:r>
              <a:rPr lang="en-US" sz="3200" dirty="0"/>
              <a:t> (1714) allocated the eastern portions of Spain’s European empire to Austria, and the Iberian portion to Phillip </a:t>
            </a:r>
            <a:r>
              <a:rPr lang="en-US" sz="3200" dirty="0" err="1"/>
              <a:t>d’Anjou</a:t>
            </a:r>
            <a:r>
              <a:rPr lang="en-US" sz="3200" dirty="0"/>
              <a:t>.</a:t>
            </a:r>
            <a:br>
              <a:rPr lang="en-US" sz="3200" dirty="0"/>
            </a:br>
            <a:endParaRPr lang="en-US" sz="3200" dirty="0"/>
          </a:p>
        </p:txBody>
      </p:sp>
      <p:pic>
        <p:nvPicPr>
          <p:cNvPr id="4" name="Content Placeholder 3"/>
          <p:cNvPicPr>
            <a:picLocks noGrp="1" noChangeAspect="1"/>
          </p:cNvPicPr>
          <p:nvPr>
            <p:ph idx="1"/>
          </p:nvPr>
        </p:nvPicPr>
        <p:blipFill>
          <a:blip r:embed="rId2"/>
          <a:srcRect l="-12078" r="-12078"/>
          <a:stretch>
            <a:fillRect/>
          </a:stretch>
        </p:blipFill>
        <p:spPr>
          <a:xfrm>
            <a:off x="457200" y="2204447"/>
            <a:ext cx="8229600" cy="4525963"/>
          </a:xfrm>
        </p:spPr>
      </p:pic>
    </p:spTree>
    <p:extLst>
      <p:ext uri="{BB962C8B-B14F-4D97-AF65-F5344CB8AC3E}">
        <p14:creationId xmlns:p14="http://schemas.microsoft.com/office/powerpoint/2010/main" val="3422742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780087"/>
          </a:xfrm>
        </p:spPr>
        <p:txBody>
          <a:bodyPr>
            <a:normAutofit/>
          </a:bodyPr>
          <a:lstStyle/>
          <a:p>
            <a:r>
              <a:rPr lang="en-US" b="1" dirty="0"/>
              <a:t>Outcomes of the War of the Spanish Succession</a:t>
            </a:r>
          </a:p>
        </p:txBody>
      </p:sp>
      <p:sp>
        <p:nvSpPr>
          <p:cNvPr id="3" name="Content Placeholder 2"/>
          <p:cNvSpPr>
            <a:spLocks noGrp="1"/>
          </p:cNvSpPr>
          <p:nvPr>
            <p:ph idx="1"/>
          </p:nvPr>
        </p:nvSpPr>
        <p:spPr>
          <a:xfrm>
            <a:off x="457200" y="2054724"/>
            <a:ext cx="8229600" cy="4463034"/>
          </a:xfrm>
        </p:spPr>
        <p:txBody>
          <a:bodyPr/>
          <a:lstStyle/>
          <a:p>
            <a:pPr marL="0" indent="0">
              <a:buNone/>
            </a:pPr>
            <a:endParaRPr lang="en-US" dirty="0"/>
          </a:p>
          <a:p>
            <a:r>
              <a:rPr lang="en-US" dirty="0"/>
              <a:t>Bourbon Spain became an ally of Bourbon France.</a:t>
            </a:r>
          </a:p>
          <a:p>
            <a:r>
              <a:rPr lang="en-US" dirty="0"/>
              <a:t>Britain acquired the </a:t>
            </a:r>
            <a:r>
              <a:rPr lang="en-US" i="1" dirty="0"/>
              <a:t>asiento</a:t>
            </a:r>
            <a:r>
              <a:rPr lang="en-US" dirty="0"/>
              <a:t> –the lucrative contract to ship enslaved Africans to Spain’s American colonies. </a:t>
            </a:r>
          </a:p>
          <a:p>
            <a:r>
              <a:rPr lang="en-US" dirty="0"/>
              <a:t>Spain’s European power was greatly reduced.</a:t>
            </a:r>
          </a:p>
          <a:p>
            <a:endParaRPr lang="en-US" dirty="0"/>
          </a:p>
        </p:txBody>
      </p:sp>
    </p:spTree>
    <p:extLst>
      <p:ext uri="{BB962C8B-B14F-4D97-AF65-F5344CB8AC3E}">
        <p14:creationId xmlns:p14="http://schemas.microsoft.com/office/powerpoint/2010/main" val="1766301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 New Dynasty in Spain</a:t>
            </a:r>
            <a:br>
              <a:rPr lang="en-US" b="1" dirty="0"/>
            </a:br>
            <a:endParaRPr lang="en-US" sz="3600" b="1" dirty="0"/>
          </a:p>
        </p:txBody>
      </p:sp>
      <p:pic>
        <p:nvPicPr>
          <p:cNvPr id="4" name="Content Placeholder 3"/>
          <p:cNvPicPr>
            <a:picLocks noGrp="1" noChangeAspect="1"/>
          </p:cNvPicPr>
          <p:nvPr>
            <p:ph sz="half" idx="1"/>
          </p:nvPr>
        </p:nvPicPr>
        <p:blipFill>
          <a:blip r:embed="rId2"/>
          <a:stretch>
            <a:fillRect/>
          </a:stretch>
        </p:blipFill>
        <p:spPr>
          <a:xfrm>
            <a:off x="779264" y="1600200"/>
            <a:ext cx="3394472" cy="4525963"/>
          </a:xfrm>
        </p:spPr>
      </p:pic>
      <p:sp>
        <p:nvSpPr>
          <p:cNvPr id="3" name="Content Placeholder 2">
            <a:extLst>
              <a:ext uri="{FF2B5EF4-FFF2-40B4-BE49-F238E27FC236}">
                <a16:creationId xmlns:a16="http://schemas.microsoft.com/office/drawing/2014/main" id="{63A0C4A1-1F36-7649-9E23-DD78E674B16E}"/>
              </a:ext>
            </a:extLst>
          </p:cNvPr>
          <p:cNvSpPr>
            <a:spLocks noGrp="1"/>
          </p:cNvSpPr>
          <p:nvPr>
            <p:ph sz="half" idx="2"/>
          </p:nvPr>
        </p:nvSpPr>
        <p:spPr/>
        <p:txBody>
          <a:bodyPr/>
          <a:lstStyle/>
          <a:p>
            <a:pPr marL="0" indent="0">
              <a:buNone/>
            </a:pPr>
            <a:endParaRPr lang="en-US" dirty="0"/>
          </a:p>
          <a:p>
            <a:pPr marL="0" indent="0">
              <a:buNone/>
            </a:pPr>
            <a:endParaRPr lang="en-US" dirty="0"/>
          </a:p>
          <a:p>
            <a:pPr marL="0" indent="0">
              <a:buNone/>
            </a:pPr>
            <a:r>
              <a:rPr lang="en-US" dirty="0"/>
              <a:t>Felipe V of Spain </a:t>
            </a:r>
          </a:p>
          <a:p>
            <a:pPr marL="0" indent="0">
              <a:buNone/>
            </a:pPr>
            <a:r>
              <a:rPr lang="en-US" dirty="0"/>
              <a:t>(aka Phillip </a:t>
            </a:r>
            <a:r>
              <a:rPr lang="en-US" dirty="0" err="1"/>
              <a:t>d’Anjou</a:t>
            </a:r>
            <a:r>
              <a:rPr lang="en-US" dirty="0"/>
              <a:t>)</a:t>
            </a:r>
          </a:p>
          <a:p>
            <a:pPr marL="0" indent="0">
              <a:buNone/>
            </a:pPr>
            <a:br>
              <a:rPr lang="en-US" dirty="0"/>
            </a:br>
            <a:r>
              <a:rPr lang="en-US" dirty="0"/>
              <a:t>portrait by Louis-Michel van Loo, c. 1739</a:t>
            </a:r>
          </a:p>
        </p:txBody>
      </p:sp>
    </p:spTree>
    <p:extLst>
      <p:ext uri="{BB962C8B-B14F-4D97-AF65-F5344CB8AC3E}">
        <p14:creationId xmlns:p14="http://schemas.microsoft.com/office/powerpoint/2010/main" val="3450149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new Bourbon Dynasty for Spain</a:t>
            </a:r>
          </a:p>
        </p:txBody>
      </p:sp>
      <p:sp>
        <p:nvSpPr>
          <p:cNvPr id="3" name="Content Placeholder 2"/>
          <p:cNvSpPr>
            <a:spLocks noGrp="1"/>
          </p:cNvSpPr>
          <p:nvPr>
            <p:ph idx="1"/>
          </p:nvPr>
        </p:nvSpPr>
        <p:spPr/>
        <p:txBody>
          <a:bodyPr/>
          <a:lstStyle/>
          <a:p>
            <a:pPr marL="0" indent="0" algn="ctr">
              <a:buNone/>
            </a:pPr>
            <a:r>
              <a:rPr lang="en-US" dirty="0"/>
              <a:t>Ambition to reverse decline through reform:</a:t>
            </a:r>
          </a:p>
          <a:p>
            <a:pPr marL="0" indent="0" algn="ctr">
              <a:buNone/>
            </a:pPr>
            <a:r>
              <a:rPr lang="en-US" b="1" dirty="0"/>
              <a:t>BOURBON REFORMS</a:t>
            </a:r>
          </a:p>
          <a:p>
            <a:pPr algn="ctr"/>
            <a:r>
              <a:rPr lang="en-US" dirty="0"/>
              <a:t>political</a:t>
            </a:r>
          </a:p>
          <a:p>
            <a:pPr algn="ctr"/>
            <a:r>
              <a:rPr lang="en-US" dirty="0"/>
              <a:t>military</a:t>
            </a:r>
          </a:p>
          <a:p>
            <a:pPr algn="ctr"/>
            <a:r>
              <a:rPr lang="en-US" dirty="0"/>
              <a:t>economic</a:t>
            </a:r>
          </a:p>
          <a:p>
            <a:pPr algn="ctr"/>
            <a:r>
              <a:rPr lang="en-US" dirty="0"/>
              <a:t>administrative</a:t>
            </a:r>
          </a:p>
          <a:p>
            <a:pPr algn="ctr"/>
            <a:r>
              <a:rPr lang="en-US" dirty="0"/>
              <a:t>cultural</a:t>
            </a:r>
          </a:p>
        </p:txBody>
      </p:sp>
    </p:spTree>
    <p:extLst>
      <p:ext uri="{BB962C8B-B14F-4D97-AF65-F5344CB8AC3E}">
        <p14:creationId xmlns:p14="http://schemas.microsoft.com/office/powerpoint/2010/main" val="4271516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Charles III (1759-1788)</a:t>
            </a:r>
          </a:p>
        </p:txBody>
      </p:sp>
      <p:sp>
        <p:nvSpPr>
          <p:cNvPr id="5" name="Content Placeholder 4"/>
          <p:cNvSpPr>
            <a:spLocks noGrp="1"/>
          </p:cNvSpPr>
          <p:nvPr>
            <p:ph idx="1"/>
          </p:nvPr>
        </p:nvSpPr>
        <p:spPr>
          <a:xfrm>
            <a:off x="457200" y="1600200"/>
            <a:ext cx="2439768" cy="4364209"/>
          </a:xfrm>
        </p:spPr>
        <p:txBody>
          <a:bodyPr/>
          <a:lstStyle/>
          <a:p>
            <a:pPr marL="0" indent="0">
              <a:buNone/>
            </a:pPr>
            <a:endParaRPr lang="en-US" dirty="0"/>
          </a:p>
          <a:p>
            <a:pPr marL="0" indent="0">
              <a:buNone/>
            </a:pPr>
            <a:endParaRPr lang="en-US" dirty="0"/>
          </a:p>
          <a:p>
            <a:pPr marL="0" indent="0">
              <a:buNone/>
            </a:pPr>
            <a:r>
              <a:rPr lang="en-US" dirty="0"/>
              <a:t>portrait by Goya, 1786-88.</a:t>
            </a:r>
          </a:p>
        </p:txBody>
      </p:sp>
      <p:pic>
        <p:nvPicPr>
          <p:cNvPr id="6" name="Picture 5"/>
          <p:cNvPicPr>
            <a:picLocks noChangeAspect="1"/>
          </p:cNvPicPr>
          <p:nvPr/>
        </p:nvPicPr>
        <p:blipFill>
          <a:blip r:embed="rId2"/>
          <a:stretch>
            <a:fillRect/>
          </a:stretch>
        </p:blipFill>
        <p:spPr>
          <a:xfrm>
            <a:off x="5497663" y="1312741"/>
            <a:ext cx="3451923" cy="5545258"/>
          </a:xfrm>
          <a:prstGeom prst="rect">
            <a:avLst/>
          </a:prstGeom>
        </p:spPr>
      </p:pic>
    </p:spTree>
    <p:extLst>
      <p:ext uri="{BB962C8B-B14F-4D97-AF65-F5344CB8AC3E}">
        <p14:creationId xmlns:p14="http://schemas.microsoft.com/office/powerpoint/2010/main" val="22197377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2092</TotalTime>
  <Words>837</Words>
  <Application>Microsoft Macintosh PowerPoint</Application>
  <PresentationFormat>On-screen Show (4:3)</PresentationFormat>
  <Paragraphs>157</Paragraphs>
  <Slides>29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Calibri</vt:lpstr>
      <vt:lpstr>Office Theme</vt:lpstr>
      <vt:lpstr>  </vt:lpstr>
      <vt:lpstr>Dynastic change in Spain: Hapsburg to Bourbon </vt:lpstr>
      <vt:lpstr>Charles II ‘the bewitched’</vt:lpstr>
      <vt:lpstr>War of the Spanish Succession  1701-1714 </vt:lpstr>
      <vt:lpstr> Treaties of Utrecht (1713) and Rastatt (1714) allocated the eastern portions of Spain’s European empire to Austria, and the Iberian portion to Phillip d’Anjou. </vt:lpstr>
      <vt:lpstr>Outcomes of the War of the Spanish Succession</vt:lpstr>
      <vt:lpstr>A New Dynasty in Spain </vt:lpstr>
      <vt:lpstr>A new Bourbon Dynasty for Spain</vt:lpstr>
      <vt:lpstr>Charles III (1759-1788)</vt:lpstr>
      <vt:lpstr>Political Reforms</vt:lpstr>
      <vt:lpstr>Political Reforms Changing Political Metaphors</vt:lpstr>
      <vt:lpstr>Political Reforms Less local autonomy</vt:lpstr>
      <vt:lpstr>Political Reforms Attacks on independent institutions</vt:lpstr>
      <vt:lpstr>Military Reforms</vt:lpstr>
      <vt:lpstr>Military Reforms New fortresses</vt:lpstr>
      <vt:lpstr>Military Reforms A standing army and revitalized local militias</vt:lpstr>
      <vt:lpstr>Economic Reforms  New economic ideas</vt:lpstr>
      <vt:lpstr>Economic Reforms  New economic ideas</vt:lpstr>
      <vt:lpstr>Economic Reforms state monopolies </vt:lpstr>
      <vt:lpstr>Economic Reforms </vt:lpstr>
      <vt:lpstr>Economic Reforms</vt:lpstr>
      <vt:lpstr>Economic Reforms</vt:lpstr>
      <vt:lpstr>Administrative Reforms</vt:lpstr>
      <vt:lpstr>Cultural Reforms</vt:lpstr>
      <vt:lpstr>  </vt:lpstr>
      <vt:lpstr>Responses</vt:lpstr>
      <vt:lpstr>Responses  Riots</vt:lpstr>
      <vt:lpstr>Responses  policing and repression</vt:lpstr>
      <vt:lpstr>Legacies </vt:lpstr>
    </vt:vector>
  </TitlesOfParts>
  <Company>University of Warwick</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Charles II ‘the bewitched’</dc:title>
  <dc:creator>Rebecca Earle</dc:creator>
  <cp:lastModifiedBy>Rebecca Earle</cp:lastModifiedBy>
  <cp:revision>263</cp:revision>
  <dcterms:created xsi:type="dcterms:W3CDTF">2014-11-18T11:40:27Z</dcterms:created>
  <dcterms:modified xsi:type="dcterms:W3CDTF">2018-11-20T17:23:20Z</dcterms:modified>
</cp:coreProperties>
</file>