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4"/>
  </p:notesMasterIdLst>
  <p:sldIdLst>
    <p:sldId id="274" r:id="rId2"/>
    <p:sldId id="300" r:id="rId3"/>
    <p:sldId id="256" r:id="rId4"/>
    <p:sldId id="275" r:id="rId5"/>
    <p:sldId id="258" r:id="rId6"/>
    <p:sldId id="301" r:id="rId7"/>
    <p:sldId id="304" r:id="rId8"/>
    <p:sldId id="302" r:id="rId9"/>
    <p:sldId id="303" r:id="rId10"/>
    <p:sldId id="306" r:id="rId11"/>
    <p:sldId id="257" r:id="rId12"/>
    <p:sldId id="267" r:id="rId13"/>
    <p:sldId id="261" r:id="rId14"/>
    <p:sldId id="299" r:id="rId15"/>
    <p:sldId id="305" r:id="rId16"/>
    <p:sldId id="307" r:id="rId17"/>
    <p:sldId id="308" r:id="rId18"/>
    <p:sldId id="309" r:id="rId19"/>
    <p:sldId id="310" r:id="rId20"/>
    <p:sldId id="311" r:id="rId21"/>
    <p:sldId id="312" r:id="rId22"/>
    <p:sldId id="313" r:id="rId2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3"/>
    <p:restoredTop sz="94643"/>
  </p:normalViewPr>
  <p:slideViewPr>
    <p:cSldViewPr>
      <p:cViewPr varScale="1">
        <p:scale>
          <a:sx n="115" d="100"/>
          <a:sy n="115" d="100"/>
        </p:scale>
        <p:origin x="208" y="2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CF153F-BB75-9D41-A31D-B33D80099324}" type="datetimeFigureOut">
              <a:rPr lang="en-US" smtClean="0"/>
              <a:t>11/13/18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70FC9D-F006-D946-AE63-B85683A58D41}" type="slidenum">
              <a:rPr lang="en-US" smtClean="0"/>
              <a:t>‹#›</a:t>
            </a:fld>
            <a:endParaRPr lang="en-US"/>
          </a:p>
        </p:txBody>
      </p:sp>
    </p:spTree>
    <p:extLst>
      <p:ext uri="{BB962C8B-B14F-4D97-AF65-F5344CB8AC3E}">
        <p14:creationId xmlns:p14="http://schemas.microsoft.com/office/powerpoint/2010/main" val="3174034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latinamericanhistory.oxfordre.com/abstract/10.1093/acrefore/9780199366439.001.0001/acrefore-9780199366439-e-247?rskey=DcEgIF&amp;result=4#acrefore-9780199366439-e-247-figureGroup-1"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 African-born slave </a:t>
            </a:r>
            <a:r>
              <a:rPr lang="en-GB" dirty="0" err="1"/>
              <a:t>Agustín</a:t>
            </a:r>
            <a:r>
              <a:rPr lang="en-GB" dirty="0"/>
              <a:t> </a:t>
            </a:r>
            <a:r>
              <a:rPr lang="en-GB" dirty="0" err="1"/>
              <a:t>Carabali</a:t>
            </a:r>
            <a:r>
              <a:rPr lang="en-GB" dirty="0"/>
              <a:t>, who charged his owner with abuse in civil court, wandered these back alleys. He first paid a popular legal writer—whose name he could not later remember—to pen an opening petition for him. Apparently, the rough language or legal faults of the petition caught the eye of the court receptor when </a:t>
            </a:r>
            <a:r>
              <a:rPr lang="en-GB" dirty="0" err="1"/>
              <a:t>Agustín</a:t>
            </a:r>
            <a:r>
              <a:rPr lang="en-GB" dirty="0"/>
              <a:t> attempted to submit it, so the receptor told the slave to have the petition rewritten. While the court receptor probably referred him to an official writer, </a:t>
            </a:r>
            <a:r>
              <a:rPr lang="en-GB" dirty="0" err="1"/>
              <a:t>Agustín</a:t>
            </a:r>
            <a:r>
              <a:rPr lang="en-GB" dirty="0"/>
              <a:t> ended up finding his next legal amanuensis in a tavern. A “</a:t>
            </a:r>
            <a:r>
              <a:rPr lang="en-GB" i="1" dirty="0"/>
              <a:t>negro criollo</a:t>
            </a:r>
            <a:r>
              <a:rPr lang="en-GB" dirty="0"/>
              <a:t>” named José, who rented a room in the house of one of the city’s licensed attorneys, was a frequent customer in the establishment. Presumably, José’s residence with the lawyer gave him access to legal knowledge. Putting this know-how to use, José rewrote the petition in the third person, signing at the end with squiggles and flourishes that were supposed to replicate the </a:t>
            </a:r>
            <a:r>
              <a:rPr lang="en-GB" i="1" dirty="0"/>
              <a:t>escudo</a:t>
            </a:r>
            <a:r>
              <a:rPr lang="en-GB" dirty="0"/>
              <a:t>, or coat of arms, a public notary might use to distinguish his signature, as shown in Figures </a:t>
            </a:r>
            <a:r>
              <a:rPr lang="en-GB" dirty="0">
                <a:hlinkClick r:id="rId3"/>
              </a:rPr>
              <a:t>1</a:t>
            </a:r>
            <a:r>
              <a:rPr lang="en-GB" dirty="0"/>
              <a:t> and </a:t>
            </a:r>
            <a:r>
              <a:rPr lang="en-GB" dirty="0">
                <a:hlinkClick r:id="rId3"/>
              </a:rPr>
              <a:t>2</a:t>
            </a:r>
            <a:r>
              <a:rPr lang="en-GB" dirty="0"/>
              <a:t>. It appears that the receptor accepted this second, more elaborate but still rough, copy, making a few amendments and grammatical corrections.</a:t>
            </a:r>
            <a:endParaRPr lang="en-US" dirty="0"/>
          </a:p>
        </p:txBody>
      </p:sp>
      <p:sp>
        <p:nvSpPr>
          <p:cNvPr id="4" name="Slide Number Placeholder 3"/>
          <p:cNvSpPr>
            <a:spLocks noGrp="1"/>
          </p:cNvSpPr>
          <p:nvPr>
            <p:ph type="sldNum" sz="quarter" idx="5"/>
          </p:nvPr>
        </p:nvSpPr>
        <p:spPr/>
        <p:txBody>
          <a:bodyPr/>
          <a:lstStyle/>
          <a:p>
            <a:fld id="{A170FC9D-F006-D946-AE63-B85683A58D41}" type="slidenum">
              <a:rPr lang="en-US" smtClean="0"/>
              <a:t>7</a:t>
            </a:fld>
            <a:endParaRPr lang="en-US"/>
          </a:p>
        </p:txBody>
      </p:sp>
    </p:spTree>
    <p:extLst>
      <p:ext uri="{BB962C8B-B14F-4D97-AF65-F5344CB8AC3E}">
        <p14:creationId xmlns:p14="http://schemas.microsoft.com/office/powerpoint/2010/main" val="36887360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a:t>Click to edit Master subtitle style</a:t>
            </a:r>
            <a:endParaRPr lang="en-US"/>
          </a:p>
        </p:txBody>
      </p:sp>
      <p:sp>
        <p:nvSpPr>
          <p:cNvPr id="4" name="Rectangle 4">
            <a:extLst>
              <a:ext uri="{FF2B5EF4-FFF2-40B4-BE49-F238E27FC236}">
                <a16:creationId xmlns:a16="http://schemas.microsoft.com/office/drawing/2014/main" id="{793C53D7-1D05-9B4F-80E8-63EE39D5C0B3}"/>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AA029B0C-9768-5F43-AFF9-AF7C328A446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93683B03-6CD0-FF46-B49C-B60C986B44BD}"/>
              </a:ext>
            </a:extLst>
          </p:cNvPr>
          <p:cNvSpPr>
            <a:spLocks noGrp="1" noChangeArrowheads="1"/>
          </p:cNvSpPr>
          <p:nvPr>
            <p:ph type="sldNum" sz="quarter" idx="12"/>
          </p:nvPr>
        </p:nvSpPr>
        <p:spPr>
          <a:ln/>
        </p:spPr>
        <p:txBody>
          <a:bodyPr/>
          <a:lstStyle>
            <a:lvl1pPr>
              <a:defRPr/>
            </a:lvl1pPr>
          </a:lstStyle>
          <a:p>
            <a:fld id="{368B813B-96EA-0843-A798-F6E9079290E5}" type="slidenum">
              <a:rPr lang="en-US" altLang="en-US"/>
              <a:pPr/>
              <a:t>‹#›</a:t>
            </a:fld>
            <a:endParaRPr lang="en-US" altLang="en-US"/>
          </a:p>
        </p:txBody>
      </p:sp>
    </p:spTree>
    <p:extLst>
      <p:ext uri="{BB962C8B-B14F-4D97-AF65-F5344CB8AC3E}">
        <p14:creationId xmlns:p14="http://schemas.microsoft.com/office/powerpoint/2010/main" val="126737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152DA171-8CB5-9347-BB77-FD017B498B34}"/>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B86B02FB-C438-0748-9B69-E76373DB108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25465167-CFDB-1B42-B081-B048617C5684}"/>
              </a:ext>
            </a:extLst>
          </p:cNvPr>
          <p:cNvSpPr>
            <a:spLocks noGrp="1" noChangeArrowheads="1"/>
          </p:cNvSpPr>
          <p:nvPr>
            <p:ph type="sldNum" sz="quarter" idx="12"/>
          </p:nvPr>
        </p:nvSpPr>
        <p:spPr>
          <a:ln/>
        </p:spPr>
        <p:txBody>
          <a:bodyPr/>
          <a:lstStyle>
            <a:lvl1pPr>
              <a:defRPr/>
            </a:lvl1pPr>
          </a:lstStyle>
          <a:p>
            <a:fld id="{E9BDB36B-193F-0844-96C6-481450BC4350}" type="slidenum">
              <a:rPr lang="en-US" altLang="en-US"/>
              <a:pPr/>
              <a:t>‹#›</a:t>
            </a:fld>
            <a:endParaRPr lang="en-US" altLang="en-US"/>
          </a:p>
        </p:txBody>
      </p:sp>
    </p:spTree>
    <p:extLst>
      <p:ext uri="{BB962C8B-B14F-4D97-AF65-F5344CB8AC3E}">
        <p14:creationId xmlns:p14="http://schemas.microsoft.com/office/powerpoint/2010/main" val="3626959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AE45AC72-EAA3-B148-9C7C-B55885774A2B}"/>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B753D7E3-1035-AB42-8630-9A32722EAD7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E28A1470-9D88-9340-8051-8711DA88E915}"/>
              </a:ext>
            </a:extLst>
          </p:cNvPr>
          <p:cNvSpPr>
            <a:spLocks noGrp="1" noChangeArrowheads="1"/>
          </p:cNvSpPr>
          <p:nvPr>
            <p:ph type="sldNum" sz="quarter" idx="12"/>
          </p:nvPr>
        </p:nvSpPr>
        <p:spPr>
          <a:ln/>
        </p:spPr>
        <p:txBody>
          <a:bodyPr/>
          <a:lstStyle>
            <a:lvl1pPr>
              <a:defRPr/>
            </a:lvl1pPr>
          </a:lstStyle>
          <a:p>
            <a:fld id="{C92AD33A-7FAE-3E4C-AAFF-C9333D99C54D}" type="slidenum">
              <a:rPr lang="en-US" altLang="en-US"/>
              <a:pPr/>
              <a:t>‹#›</a:t>
            </a:fld>
            <a:endParaRPr lang="en-US" altLang="en-US"/>
          </a:p>
        </p:txBody>
      </p:sp>
    </p:spTree>
    <p:extLst>
      <p:ext uri="{BB962C8B-B14F-4D97-AF65-F5344CB8AC3E}">
        <p14:creationId xmlns:p14="http://schemas.microsoft.com/office/powerpoint/2010/main" val="2331722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E265F37C-A479-044C-99F7-63E3BF92F328}"/>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66F73D4F-C523-824E-BA14-34E1D4F33CC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186DB0DB-5DC4-7848-9EF9-DF47A2A109C5}"/>
              </a:ext>
            </a:extLst>
          </p:cNvPr>
          <p:cNvSpPr>
            <a:spLocks noGrp="1" noChangeArrowheads="1"/>
          </p:cNvSpPr>
          <p:nvPr>
            <p:ph type="sldNum" sz="quarter" idx="12"/>
          </p:nvPr>
        </p:nvSpPr>
        <p:spPr>
          <a:ln/>
        </p:spPr>
        <p:txBody>
          <a:bodyPr/>
          <a:lstStyle>
            <a:lvl1pPr>
              <a:defRPr/>
            </a:lvl1pPr>
          </a:lstStyle>
          <a:p>
            <a:fld id="{00ADEC5A-9886-6044-A58C-48E7042184E7}" type="slidenum">
              <a:rPr lang="en-US" altLang="en-US"/>
              <a:pPr/>
              <a:t>‹#›</a:t>
            </a:fld>
            <a:endParaRPr lang="en-US" altLang="en-US"/>
          </a:p>
        </p:txBody>
      </p:sp>
    </p:spTree>
    <p:extLst>
      <p:ext uri="{BB962C8B-B14F-4D97-AF65-F5344CB8AC3E}">
        <p14:creationId xmlns:p14="http://schemas.microsoft.com/office/powerpoint/2010/main" val="270605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
        <p:nvSpPr>
          <p:cNvPr id="4" name="Rectangle 4">
            <a:extLst>
              <a:ext uri="{FF2B5EF4-FFF2-40B4-BE49-F238E27FC236}">
                <a16:creationId xmlns:a16="http://schemas.microsoft.com/office/drawing/2014/main" id="{FBA7AAF2-D300-2943-8917-E5D3E0048FBE}"/>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2F9C36E4-43C5-4C44-BB0F-0D5B1EAA61D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5C75002A-25DA-A140-AA4E-AE3C07585C65}"/>
              </a:ext>
            </a:extLst>
          </p:cNvPr>
          <p:cNvSpPr>
            <a:spLocks noGrp="1" noChangeArrowheads="1"/>
          </p:cNvSpPr>
          <p:nvPr>
            <p:ph type="sldNum" sz="quarter" idx="12"/>
          </p:nvPr>
        </p:nvSpPr>
        <p:spPr>
          <a:ln/>
        </p:spPr>
        <p:txBody>
          <a:bodyPr/>
          <a:lstStyle>
            <a:lvl1pPr>
              <a:defRPr/>
            </a:lvl1pPr>
          </a:lstStyle>
          <a:p>
            <a:fld id="{65B42D10-B20B-0F4B-A28E-335B13411E91}" type="slidenum">
              <a:rPr lang="en-US" altLang="en-US"/>
              <a:pPr/>
              <a:t>‹#›</a:t>
            </a:fld>
            <a:endParaRPr lang="en-US" altLang="en-US"/>
          </a:p>
        </p:txBody>
      </p:sp>
    </p:spTree>
    <p:extLst>
      <p:ext uri="{BB962C8B-B14F-4D97-AF65-F5344CB8AC3E}">
        <p14:creationId xmlns:p14="http://schemas.microsoft.com/office/powerpoint/2010/main" val="15065641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Rectangle 4">
            <a:extLst>
              <a:ext uri="{FF2B5EF4-FFF2-40B4-BE49-F238E27FC236}">
                <a16:creationId xmlns:a16="http://schemas.microsoft.com/office/drawing/2014/main" id="{A367BCB2-F5A6-7643-BE94-F34A1521F8D2}"/>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1FF7051C-BF26-5148-BDB7-75BF1C323BE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EBFD6876-BFEC-8543-94C1-A443DDA7563A}"/>
              </a:ext>
            </a:extLst>
          </p:cNvPr>
          <p:cNvSpPr>
            <a:spLocks noGrp="1" noChangeArrowheads="1"/>
          </p:cNvSpPr>
          <p:nvPr>
            <p:ph type="sldNum" sz="quarter" idx="12"/>
          </p:nvPr>
        </p:nvSpPr>
        <p:spPr>
          <a:ln/>
        </p:spPr>
        <p:txBody>
          <a:bodyPr/>
          <a:lstStyle>
            <a:lvl1pPr>
              <a:defRPr/>
            </a:lvl1pPr>
          </a:lstStyle>
          <a:p>
            <a:fld id="{1A5E1E87-12F7-934E-8315-7DED42D0A6F1}" type="slidenum">
              <a:rPr lang="en-US" altLang="en-US"/>
              <a:pPr/>
              <a:t>‹#›</a:t>
            </a:fld>
            <a:endParaRPr lang="en-US" altLang="en-US"/>
          </a:p>
        </p:txBody>
      </p:sp>
    </p:spTree>
    <p:extLst>
      <p:ext uri="{BB962C8B-B14F-4D97-AF65-F5344CB8AC3E}">
        <p14:creationId xmlns:p14="http://schemas.microsoft.com/office/powerpoint/2010/main" val="14514916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Rectangle 4">
            <a:extLst>
              <a:ext uri="{FF2B5EF4-FFF2-40B4-BE49-F238E27FC236}">
                <a16:creationId xmlns:a16="http://schemas.microsoft.com/office/drawing/2014/main" id="{BC58399B-2D70-0A4A-AF58-AE762C723F4C}"/>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C8F020FA-D35A-5449-9A99-D7A2547C7EF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C0A3F82F-AFA1-6B43-945E-3F854258E3C2}"/>
              </a:ext>
            </a:extLst>
          </p:cNvPr>
          <p:cNvSpPr>
            <a:spLocks noGrp="1" noChangeArrowheads="1"/>
          </p:cNvSpPr>
          <p:nvPr>
            <p:ph type="sldNum" sz="quarter" idx="12"/>
          </p:nvPr>
        </p:nvSpPr>
        <p:spPr>
          <a:ln/>
        </p:spPr>
        <p:txBody>
          <a:bodyPr/>
          <a:lstStyle>
            <a:lvl1pPr>
              <a:defRPr/>
            </a:lvl1pPr>
          </a:lstStyle>
          <a:p>
            <a:fld id="{D640E1CF-E7A0-B740-85A5-D25356F2D163}" type="slidenum">
              <a:rPr lang="en-US" altLang="en-US"/>
              <a:pPr/>
              <a:t>‹#›</a:t>
            </a:fld>
            <a:endParaRPr lang="en-US" altLang="en-US"/>
          </a:p>
        </p:txBody>
      </p:sp>
    </p:spTree>
    <p:extLst>
      <p:ext uri="{BB962C8B-B14F-4D97-AF65-F5344CB8AC3E}">
        <p14:creationId xmlns:p14="http://schemas.microsoft.com/office/powerpoint/2010/main" val="405364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Rectangle 4">
            <a:extLst>
              <a:ext uri="{FF2B5EF4-FFF2-40B4-BE49-F238E27FC236}">
                <a16:creationId xmlns:a16="http://schemas.microsoft.com/office/drawing/2014/main" id="{03E14BCB-F569-9646-96F4-C42940065A40}"/>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285F89CA-1CB1-674D-B278-C8BCFDA5038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AFF66973-6F2D-8145-AE41-9AD001BCF82F}"/>
              </a:ext>
            </a:extLst>
          </p:cNvPr>
          <p:cNvSpPr>
            <a:spLocks noGrp="1" noChangeArrowheads="1"/>
          </p:cNvSpPr>
          <p:nvPr>
            <p:ph type="sldNum" sz="quarter" idx="12"/>
          </p:nvPr>
        </p:nvSpPr>
        <p:spPr>
          <a:ln/>
        </p:spPr>
        <p:txBody>
          <a:bodyPr/>
          <a:lstStyle>
            <a:lvl1pPr>
              <a:defRPr/>
            </a:lvl1pPr>
          </a:lstStyle>
          <a:p>
            <a:fld id="{C0258AB0-0D6D-B249-97AC-77FE87CAD76E}" type="slidenum">
              <a:rPr lang="en-US" altLang="en-US"/>
              <a:pPr/>
              <a:t>‹#›</a:t>
            </a:fld>
            <a:endParaRPr lang="en-US" altLang="en-US"/>
          </a:p>
        </p:txBody>
      </p:sp>
    </p:spTree>
    <p:extLst>
      <p:ext uri="{BB962C8B-B14F-4D97-AF65-F5344CB8AC3E}">
        <p14:creationId xmlns:p14="http://schemas.microsoft.com/office/powerpoint/2010/main" val="1531797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636F5853-E10D-2F47-AC11-C899D9F3D35F}"/>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2715A6FD-031B-D946-863E-FF38449FA93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8D7F886F-8E3A-844C-81D4-B77CC158B644}"/>
              </a:ext>
            </a:extLst>
          </p:cNvPr>
          <p:cNvSpPr>
            <a:spLocks noGrp="1" noChangeArrowheads="1"/>
          </p:cNvSpPr>
          <p:nvPr>
            <p:ph type="sldNum" sz="quarter" idx="12"/>
          </p:nvPr>
        </p:nvSpPr>
        <p:spPr>
          <a:ln/>
        </p:spPr>
        <p:txBody>
          <a:bodyPr/>
          <a:lstStyle>
            <a:lvl1pPr>
              <a:defRPr/>
            </a:lvl1pPr>
          </a:lstStyle>
          <a:p>
            <a:fld id="{1D1AFDD8-4DC0-C34E-9B7B-AC5D6E43D424}" type="slidenum">
              <a:rPr lang="en-US" altLang="en-US"/>
              <a:pPr/>
              <a:t>‹#›</a:t>
            </a:fld>
            <a:endParaRPr lang="en-US" altLang="en-US"/>
          </a:p>
        </p:txBody>
      </p:sp>
    </p:spTree>
    <p:extLst>
      <p:ext uri="{BB962C8B-B14F-4D97-AF65-F5344CB8AC3E}">
        <p14:creationId xmlns:p14="http://schemas.microsoft.com/office/powerpoint/2010/main" val="600777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a:extLst>
              <a:ext uri="{FF2B5EF4-FFF2-40B4-BE49-F238E27FC236}">
                <a16:creationId xmlns:a16="http://schemas.microsoft.com/office/drawing/2014/main" id="{A68EAE91-C08C-B742-A252-588F6854AADB}"/>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219F86CE-8E17-4345-ACF9-23B3E8A7517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E1547FA0-9080-7648-B136-A4AB03E20587}"/>
              </a:ext>
            </a:extLst>
          </p:cNvPr>
          <p:cNvSpPr>
            <a:spLocks noGrp="1" noChangeArrowheads="1"/>
          </p:cNvSpPr>
          <p:nvPr>
            <p:ph type="sldNum" sz="quarter" idx="12"/>
          </p:nvPr>
        </p:nvSpPr>
        <p:spPr>
          <a:ln/>
        </p:spPr>
        <p:txBody>
          <a:bodyPr/>
          <a:lstStyle>
            <a:lvl1pPr>
              <a:defRPr/>
            </a:lvl1pPr>
          </a:lstStyle>
          <a:p>
            <a:fld id="{76A37887-F4D1-824E-92F9-2DDFBC2D4AE9}" type="slidenum">
              <a:rPr lang="en-US" altLang="en-US"/>
              <a:pPr/>
              <a:t>‹#›</a:t>
            </a:fld>
            <a:endParaRPr lang="en-US" altLang="en-US"/>
          </a:p>
        </p:txBody>
      </p:sp>
    </p:spTree>
    <p:extLst>
      <p:ext uri="{BB962C8B-B14F-4D97-AF65-F5344CB8AC3E}">
        <p14:creationId xmlns:p14="http://schemas.microsoft.com/office/powerpoint/2010/main" val="4097806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a:extLst>
              <a:ext uri="{FF2B5EF4-FFF2-40B4-BE49-F238E27FC236}">
                <a16:creationId xmlns:a16="http://schemas.microsoft.com/office/drawing/2014/main" id="{CD9D6FDB-4EC6-6143-B1FA-F54E2C9A01D5}"/>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7FCB5805-E326-944F-90A6-40A2B34A973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081D5A4E-9727-C94F-985A-83A27353F342}"/>
              </a:ext>
            </a:extLst>
          </p:cNvPr>
          <p:cNvSpPr>
            <a:spLocks noGrp="1" noChangeArrowheads="1"/>
          </p:cNvSpPr>
          <p:nvPr>
            <p:ph type="sldNum" sz="quarter" idx="12"/>
          </p:nvPr>
        </p:nvSpPr>
        <p:spPr>
          <a:ln/>
        </p:spPr>
        <p:txBody>
          <a:bodyPr/>
          <a:lstStyle>
            <a:lvl1pPr>
              <a:defRPr/>
            </a:lvl1pPr>
          </a:lstStyle>
          <a:p>
            <a:fld id="{3B249CC8-C759-3A49-BB3A-5F8DD77FAD11}" type="slidenum">
              <a:rPr lang="en-US" altLang="en-US"/>
              <a:pPr/>
              <a:t>‹#›</a:t>
            </a:fld>
            <a:endParaRPr lang="en-US" altLang="en-US"/>
          </a:p>
        </p:txBody>
      </p:sp>
    </p:spTree>
    <p:extLst>
      <p:ext uri="{BB962C8B-B14F-4D97-AF65-F5344CB8AC3E}">
        <p14:creationId xmlns:p14="http://schemas.microsoft.com/office/powerpoint/2010/main" val="194857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7843E93-E1CE-D647-9CD2-031BE6E12CE8}"/>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6756558B-9883-A04F-A0B5-E6488CBD8EAC}"/>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5B18E046-6C55-B646-9B53-946116E5E7D9}"/>
              </a:ext>
            </a:extLst>
          </p:cNvPr>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latin typeface="Arial" charset="0"/>
                <a:ea typeface="ＭＳ Ｐゴシック" charset="0"/>
              </a:defRPr>
            </a:lvl1pPr>
          </a:lstStyle>
          <a:p>
            <a:pPr>
              <a:defRPr/>
            </a:pPr>
            <a:endParaRPr lang="en-US"/>
          </a:p>
        </p:txBody>
      </p:sp>
      <p:sp>
        <p:nvSpPr>
          <p:cNvPr id="1029" name="Rectangle 5">
            <a:extLst>
              <a:ext uri="{FF2B5EF4-FFF2-40B4-BE49-F238E27FC236}">
                <a16:creationId xmlns:a16="http://schemas.microsoft.com/office/drawing/2014/main" id="{D2D4CEF3-2A1B-E146-942A-14367AB0701F}"/>
              </a:ext>
            </a:extLst>
          </p:cNvPr>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latin typeface="Arial" charset="0"/>
                <a:ea typeface="ＭＳ Ｐゴシック" charset="0"/>
              </a:defRPr>
            </a:lvl1pPr>
          </a:lstStyle>
          <a:p>
            <a:pPr>
              <a:defRPr/>
            </a:pPr>
            <a:endParaRPr lang="en-US"/>
          </a:p>
        </p:txBody>
      </p:sp>
      <p:sp>
        <p:nvSpPr>
          <p:cNvPr id="1030" name="Rectangle 6">
            <a:extLst>
              <a:ext uri="{FF2B5EF4-FFF2-40B4-BE49-F238E27FC236}">
                <a16:creationId xmlns:a16="http://schemas.microsoft.com/office/drawing/2014/main" id="{7F853E1B-9DF9-EC46-B94B-4E3F69F3910E}"/>
              </a:ext>
            </a:extLst>
          </p:cNvPr>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lvl1pPr>
          </a:lstStyle>
          <a:p>
            <a:fld id="{4360B964-E94A-7743-AA16-E5DF122EBE05}"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tiff"/><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6.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publications.newberry.org/aztecs/s4i2.html"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1E14CC7-43C4-414B-B057-598FE93080BE}"/>
              </a:ext>
            </a:extLst>
          </p:cNvPr>
          <p:cNvSpPr>
            <a:spLocks noGrp="1"/>
          </p:cNvSpPr>
          <p:nvPr>
            <p:ph type="ctrTitle"/>
          </p:nvPr>
        </p:nvSpPr>
        <p:spPr/>
        <p:txBody>
          <a:bodyPr/>
          <a:lstStyle/>
          <a:p>
            <a:r>
              <a:rPr lang="en-US" b="1" dirty="0"/>
              <a:t>Colonial Society and Culture</a:t>
            </a:r>
          </a:p>
        </p:txBody>
      </p:sp>
      <p:sp>
        <p:nvSpPr>
          <p:cNvPr id="5" name="Subtitle 4">
            <a:extLst>
              <a:ext uri="{FF2B5EF4-FFF2-40B4-BE49-F238E27FC236}">
                <a16:creationId xmlns:a16="http://schemas.microsoft.com/office/drawing/2014/main" id="{E2ECCB59-54C0-FA4C-B8AC-7CAE970CAE06}"/>
              </a:ext>
            </a:extLst>
          </p:cNvPr>
          <p:cNvSpPr>
            <a:spLocks noGrp="1"/>
          </p:cNvSpPr>
          <p:nvPr>
            <p:ph type="subTitle" idx="1"/>
          </p:nvPr>
        </p:nvSpPr>
        <p:spPr/>
        <p:txBody>
          <a:bodyPr/>
          <a:lstStyle/>
          <a:p>
            <a:r>
              <a:rPr lang="en-US" b="1" dirty="0"/>
              <a:t>1492-1810</a:t>
            </a:r>
          </a:p>
        </p:txBody>
      </p:sp>
      <p:pic>
        <p:nvPicPr>
          <p:cNvPr id="7" name="Picture 6">
            <a:extLst>
              <a:ext uri="{FF2B5EF4-FFF2-40B4-BE49-F238E27FC236}">
                <a16:creationId xmlns:a16="http://schemas.microsoft.com/office/drawing/2014/main" id="{342D2531-8184-E14E-BBC4-838C3F153DF9}"/>
              </a:ext>
            </a:extLst>
          </p:cNvPr>
          <p:cNvPicPr>
            <a:picLocks noChangeAspect="1"/>
          </p:cNvPicPr>
          <p:nvPr/>
        </p:nvPicPr>
        <p:blipFill>
          <a:blip r:embed="rId2"/>
          <a:stretch>
            <a:fillRect/>
          </a:stretch>
        </p:blipFill>
        <p:spPr>
          <a:xfrm>
            <a:off x="-10043" y="4482456"/>
            <a:ext cx="3419872" cy="2312688"/>
          </a:xfrm>
          <a:prstGeom prst="rect">
            <a:avLst/>
          </a:prstGeom>
        </p:spPr>
      </p:pic>
      <p:pic>
        <p:nvPicPr>
          <p:cNvPr id="8" name="Picture 7">
            <a:extLst>
              <a:ext uri="{FF2B5EF4-FFF2-40B4-BE49-F238E27FC236}">
                <a16:creationId xmlns:a16="http://schemas.microsoft.com/office/drawing/2014/main" id="{9983075E-769C-044D-854E-26EBC38D9FE9}"/>
              </a:ext>
            </a:extLst>
          </p:cNvPr>
          <p:cNvPicPr>
            <a:picLocks noChangeAspect="1"/>
          </p:cNvPicPr>
          <p:nvPr/>
        </p:nvPicPr>
        <p:blipFill>
          <a:blip r:embed="rId3"/>
          <a:stretch>
            <a:fillRect/>
          </a:stretch>
        </p:blipFill>
        <p:spPr>
          <a:xfrm>
            <a:off x="0" y="2019"/>
            <a:ext cx="2904217" cy="2131667"/>
          </a:xfrm>
          <a:prstGeom prst="rect">
            <a:avLst/>
          </a:prstGeom>
        </p:spPr>
      </p:pic>
      <p:pic>
        <p:nvPicPr>
          <p:cNvPr id="11" name="Picture 10">
            <a:extLst>
              <a:ext uri="{FF2B5EF4-FFF2-40B4-BE49-F238E27FC236}">
                <a16:creationId xmlns:a16="http://schemas.microsoft.com/office/drawing/2014/main" id="{4AD49494-A93D-F64A-8D36-B35EA3C3BB01}"/>
              </a:ext>
            </a:extLst>
          </p:cNvPr>
          <p:cNvPicPr>
            <a:picLocks noChangeAspect="1"/>
          </p:cNvPicPr>
          <p:nvPr/>
        </p:nvPicPr>
        <p:blipFill>
          <a:blip r:embed="rId4"/>
          <a:stretch>
            <a:fillRect/>
          </a:stretch>
        </p:blipFill>
        <p:spPr>
          <a:xfrm>
            <a:off x="7092280" y="17968"/>
            <a:ext cx="1986461" cy="2172692"/>
          </a:xfrm>
          <a:prstGeom prst="rect">
            <a:avLst/>
          </a:prstGeom>
        </p:spPr>
      </p:pic>
      <p:pic>
        <p:nvPicPr>
          <p:cNvPr id="13" name="Picture 12">
            <a:extLst>
              <a:ext uri="{FF2B5EF4-FFF2-40B4-BE49-F238E27FC236}">
                <a16:creationId xmlns:a16="http://schemas.microsoft.com/office/drawing/2014/main" id="{B6246309-3108-264C-8193-D4FA9068355A}"/>
              </a:ext>
            </a:extLst>
          </p:cNvPr>
          <p:cNvPicPr>
            <a:picLocks noChangeAspect="1"/>
          </p:cNvPicPr>
          <p:nvPr/>
        </p:nvPicPr>
        <p:blipFill>
          <a:blip r:embed="rId5"/>
          <a:stretch>
            <a:fillRect/>
          </a:stretch>
        </p:blipFill>
        <p:spPr>
          <a:xfrm>
            <a:off x="6263930" y="2924944"/>
            <a:ext cx="2814811" cy="3933056"/>
          </a:xfrm>
          <a:prstGeom prst="rect">
            <a:avLst/>
          </a:prstGeom>
        </p:spPr>
      </p:pic>
    </p:spTree>
    <p:extLst>
      <p:ext uri="{BB962C8B-B14F-4D97-AF65-F5344CB8AC3E}">
        <p14:creationId xmlns:p14="http://schemas.microsoft.com/office/powerpoint/2010/main" val="5606582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AD37D-491E-4349-A0D8-59824A6670D7}"/>
              </a:ext>
            </a:extLst>
          </p:cNvPr>
          <p:cNvSpPr>
            <a:spLocks noGrp="1"/>
          </p:cNvSpPr>
          <p:nvPr>
            <p:ph type="title"/>
          </p:nvPr>
        </p:nvSpPr>
        <p:spPr>
          <a:xfrm>
            <a:off x="323528" y="260648"/>
            <a:ext cx="3168352" cy="1584176"/>
          </a:xfrm>
        </p:spPr>
        <p:txBody>
          <a:bodyPr/>
          <a:lstStyle/>
          <a:p>
            <a:r>
              <a:rPr lang="en-US" dirty="0"/>
              <a:t>New food cultures</a:t>
            </a:r>
          </a:p>
        </p:txBody>
      </p:sp>
      <p:pic>
        <p:nvPicPr>
          <p:cNvPr id="5" name="Content Placeholder 4">
            <a:extLst>
              <a:ext uri="{FF2B5EF4-FFF2-40B4-BE49-F238E27FC236}">
                <a16:creationId xmlns:a16="http://schemas.microsoft.com/office/drawing/2014/main" id="{4F00072A-1A16-3640-B877-176CC84A6107}"/>
              </a:ext>
            </a:extLst>
          </p:cNvPr>
          <p:cNvPicPr>
            <a:picLocks noGrp="1" noChangeAspect="1"/>
          </p:cNvPicPr>
          <p:nvPr>
            <p:ph idx="1"/>
          </p:nvPr>
        </p:nvPicPr>
        <p:blipFill>
          <a:blip r:embed="rId2"/>
          <a:stretch>
            <a:fillRect/>
          </a:stretch>
        </p:blipFill>
        <p:spPr>
          <a:xfrm>
            <a:off x="611560" y="2132856"/>
            <a:ext cx="2020013" cy="4114800"/>
          </a:xfrm>
        </p:spPr>
      </p:pic>
      <p:pic>
        <p:nvPicPr>
          <p:cNvPr id="7" name="Picture 6">
            <a:extLst>
              <a:ext uri="{FF2B5EF4-FFF2-40B4-BE49-F238E27FC236}">
                <a16:creationId xmlns:a16="http://schemas.microsoft.com/office/drawing/2014/main" id="{6FE5F903-D2E8-F14D-80BB-BAA2066957FB}"/>
              </a:ext>
            </a:extLst>
          </p:cNvPr>
          <p:cNvPicPr>
            <a:picLocks noChangeAspect="1"/>
          </p:cNvPicPr>
          <p:nvPr/>
        </p:nvPicPr>
        <p:blipFill>
          <a:blip r:embed="rId3"/>
          <a:stretch>
            <a:fillRect/>
          </a:stretch>
        </p:blipFill>
        <p:spPr>
          <a:xfrm>
            <a:off x="3995936" y="116632"/>
            <a:ext cx="4176464" cy="3341171"/>
          </a:xfrm>
          <a:prstGeom prst="rect">
            <a:avLst/>
          </a:prstGeom>
        </p:spPr>
      </p:pic>
      <p:pic>
        <p:nvPicPr>
          <p:cNvPr id="8" name="Picture 7">
            <a:extLst>
              <a:ext uri="{FF2B5EF4-FFF2-40B4-BE49-F238E27FC236}">
                <a16:creationId xmlns:a16="http://schemas.microsoft.com/office/drawing/2014/main" id="{146961C9-2C0F-A14D-949C-DEE7A3C6BBF1}"/>
              </a:ext>
            </a:extLst>
          </p:cNvPr>
          <p:cNvPicPr>
            <a:picLocks noChangeAspect="1"/>
          </p:cNvPicPr>
          <p:nvPr/>
        </p:nvPicPr>
        <p:blipFill>
          <a:blip r:embed="rId4"/>
          <a:stretch>
            <a:fillRect/>
          </a:stretch>
        </p:blipFill>
        <p:spPr>
          <a:xfrm>
            <a:off x="2987824" y="3556000"/>
            <a:ext cx="5930900" cy="3302000"/>
          </a:xfrm>
          <a:prstGeom prst="rect">
            <a:avLst/>
          </a:prstGeom>
        </p:spPr>
      </p:pic>
    </p:spTree>
    <p:extLst>
      <p:ext uri="{BB962C8B-B14F-4D97-AF65-F5344CB8AC3E}">
        <p14:creationId xmlns:p14="http://schemas.microsoft.com/office/powerpoint/2010/main" val="21427431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Columbian Exchange</a:t>
            </a:r>
          </a:p>
        </p:txBody>
      </p:sp>
      <p:pic>
        <p:nvPicPr>
          <p:cNvPr id="4" name="Content Placeholder 3"/>
          <p:cNvPicPr>
            <a:picLocks noGrp="1" noChangeAspect="1"/>
          </p:cNvPicPr>
          <p:nvPr>
            <p:ph idx="1"/>
          </p:nvPr>
        </p:nvPicPr>
        <p:blipFill>
          <a:blip r:embed="rId2"/>
          <a:srcRect t="-1158" b="-1158"/>
          <a:stretch>
            <a:fillRect/>
          </a:stretch>
        </p:blipFill>
        <p:spPr/>
      </p:pic>
      <p:sp>
        <p:nvSpPr>
          <p:cNvPr id="5" name="TextBox 4"/>
          <p:cNvSpPr txBox="1"/>
          <p:nvPr/>
        </p:nvSpPr>
        <p:spPr>
          <a:xfrm>
            <a:off x="66347" y="2966390"/>
            <a:ext cx="1421715" cy="646331"/>
          </a:xfrm>
          <a:prstGeom prst="rect">
            <a:avLst/>
          </a:prstGeom>
          <a:noFill/>
        </p:spPr>
        <p:txBody>
          <a:bodyPr wrap="square" rtlCol="0">
            <a:spAutoFit/>
          </a:bodyPr>
          <a:lstStyle/>
          <a:p>
            <a:r>
              <a:rPr lang="en-US" dirty="0"/>
              <a:t>Also manioc (aka cassava)</a:t>
            </a:r>
          </a:p>
        </p:txBody>
      </p:sp>
      <p:cxnSp>
        <p:nvCxnSpPr>
          <p:cNvPr id="8" name="Straight Arrow Connector 7"/>
          <p:cNvCxnSpPr>
            <a:stCxn id="5" idx="3"/>
          </p:cNvCxnSpPr>
          <p:nvPr/>
        </p:nvCxnSpPr>
        <p:spPr>
          <a:xfrm flipV="1">
            <a:off x="1488062" y="2710503"/>
            <a:ext cx="1156329" cy="57905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728145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Autofit/>
          </a:bodyPr>
          <a:lstStyle/>
          <a:p>
            <a:r>
              <a:rPr lang="en-GB" sz="2000" dirty="0"/>
              <a:t>The ‘Columbian Exchange’:</a:t>
            </a:r>
            <a:br>
              <a:rPr lang="en-GB" sz="2000" dirty="0"/>
            </a:br>
            <a:r>
              <a:rPr lang="en-GB" sz="2000" dirty="0"/>
              <a:t> Alfred Crosby, </a:t>
            </a:r>
            <a:r>
              <a:rPr lang="en-GB" sz="2000" i="1" dirty="0"/>
              <a:t>The Columbian Exchange: Biological and Cultural Consequences of 1492</a:t>
            </a:r>
            <a:r>
              <a:rPr lang="en-GB" sz="2000" dirty="0"/>
              <a:t>  (1972).</a:t>
            </a:r>
            <a:br>
              <a:rPr lang="en-GB" sz="2000" dirty="0"/>
            </a:br>
            <a:endParaRPr lang="en-GB" sz="2000" dirty="0"/>
          </a:p>
        </p:txBody>
      </p:sp>
      <p:sp>
        <p:nvSpPr>
          <p:cNvPr id="4099" name="Rectangle 3"/>
          <p:cNvSpPr>
            <a:spLocks noGrp="1" noChangeArrowheads="1"/>
          </p:cNvSpPr>
          <p:nvPr>
            <p:ph type="body" idx="1"/>
          </p:nvPr>
        </p:nvSpPr>
        <p:spPr>
          <a:xfrm>
            <a:off x="457200" y="1317342"/>
            <a:ext cx="4040188" cy="1337987"/>
          </a:xfrm>
        </p:spPr>
        <p:txBody>
          <a:bodyPr>
            <a:noAutofit/>
          </a:bodyPr>
          <a:lstStyle/>
          <a:p>
            <a:r>
              <a:rPr lang="en-US" sz="1800" dirty="0" err="1"/>
              <a:t>Meso</a:t>
            </a:r>
            <a:r>
              <a:rPr lang="en-US" sz="1800" dirty="0"/>
              <a:t>-Americans encounter European livestock</a:t>
            </a:r>
          </a:p>
          <a:p>
            <a:endParaRPr lang="en-US" sz="1800" dirty="0"/>
          </a:p>
          <a:p>
            <a:r>
              <a:rPr lang="en-US" sz="1800" i="1" dirty="0"/>
              <a:t>Florentine Codex</a:t>
            </a:r>
            <a:r>
              <a:rPr lang="en-US" sz="1800" dirty="0"/>
              <a:t> (16</a:t>
            </a:r>
            <a:r>
              <a:rPr lang="en-US" sz="1800" baseline="30000" dirty="0"/>
              <a:t>th</a:t>
            </a:r>
            <a:r>
              <a:rPr lang="en-US" sz="1800" dirty="0"/>
              <a:t> century)</a:t>
            </a:r>
            <a:endParaRPr lang="en-GB" sz="1800" dirty="0"/>
          </a:p>
        </p:txBody>
      </p:sp>
      <p:sp>
        <p:nvSpPr>
          <p:cNvPr id="3" name="Text Placeholder 2"/>
          <p:cNvSpPr>
            <a:spLocks noGrp="1"/>
          </p:cNvSpPr>
          <p:nvPr>
            <p:ph type="body" sz="quarter" idx="3"/>
          </p:nvPr>
        </p:nvSpPr>
        <p:spPr>
          <a:xfrm>
            <a:off x="4645025" y="1417638"/>
            <a:ext cx="4041775" cy="757237"/>
          </a:xfrm>
        </p:spPr>
        <p:txBody>
          <a:bodyPr>
            <a:normAutofit/>
          </a:bodyPr>
          <a:lstStyle/>
          <a:p>
            <a:endParaRPr lang="en-US" sz="1800" dirty="0"/>
          </a:p>
          <a:p>
            <a:r>
              <a:rPr lang="en-US" sz="1800" dirty="0"/>
              <a:t>Europeans encounter the potato</a:t>
            </a:r>
          </a:p>
          <a:p>
            <a:endParaRPr lang="en-US" sz="1800" dirty="0"/>
          </a:p>
        </p:txBody>
      </p:sp>
      <p:pic>
        <p:nvPicPr>
          <p:cNvPr id="7" name="Content Placeholder 3"/>
          <p:cNvPicPr>
            <a:picLocks noGrp="1" noChangeAspect="1"/>
          </p:cNvPicPr>
          <p:nvPr>
            <p:ph sz="half" idx="2"/>
          </p:nvPr>
        </p:nvPicPr>
        <p:blipFill>
          <a:blip r:embed="rId2"/>
          <a:srcRect l="-338" r="-338"/>
          <a:stretch>
            <a:fillRect/>
          </a:stretch>
        </p:blipFill>
        <p:spPr>
          <a:xfrm>
            <a:off x="367396" y="2816259"/>
            <a:ext cx="4040188" cy="3951288"/>
          </a:xfrm>
        </p:spPr>
      </p:pic>
      <p:pic>
        <p:nvPicPr>
          <p:cNvPr id="8" name="Content Placeholder 3" descr="Potato gift.jpg"/>
          <p:cNvPicPr>
            <a:picLocks noGrp="1" noChangeAspect="1"/>
          </p:cNvPicPr>
          <p:nvPr>
            <p:ph sz="quarter" idx="4"/>
          </p:nvPr>
        </p:nvPicPr>
        <p:blipFill>
          <a:blip r:embed="rId3">
            <a:extLst>
              <a:ext uri="{28A0092B-C50C-407E-A947-70E740481C1C}">
                <a14:useLocalDpi xmlns:a14="http://schemas.microsoft.com/office/drawing/2010/main" val="0"/>
              </a:ext>
            </a:extLst>
          </a:blip>
          <a:srcRect l="-24432" r="-24432"/>
          <a:stretch>
            <a:fillRect/>
          </a:stretch>
        </p:blipFill>
        <p:spPr/>
      </p:pic>
    </p:spTree>
    <p:extLst>
      <p:ext uri="{BB962C8B-B14F-4D97-AF65-F5344CB8AC3E}">
        <p14:creationId xmlns:p14="http://schemas.microsoft.com/office/powerpoint/2010/main" val="17677010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a:extLst>
              <a:ext uri="{FF2B5EF4-FFF2-40B4-BE49-F238E27FC236}">
                <a16:creationId xmlns:a16="http://schemas.microsoft.com/office/drawing/2014/main" id="{84D401AC-4384-F34E-BDBC-72EF004C8D9C}"/>
              </a:ext>
            </a:extLst>
          </p:cNvPr>
          <p:cNvSpPr>
            <a:spLocks noGrp="1" noChangeArrowheads="1"/>
          </p:cNvSpPr>
          <p:nvPr>
            <p:ph type="title"/>
          </p:nvPr>
        </p:nvSpPr>
        <p:spPr>
          <a:xfrm>
            <a:off x="-8686800" y="1035050"/>
            <a:ext cx="6281737" cy="946150"/>
          </a:xfrm>
        </p:spPr>
        <p:txBody>
          <a:bodyPr/>
          <a:lstStyle/>
          <a:p>
            <a:pPr eaLnBrk="1" hangingPunct="1"/>
            <a:endParaRPr lang="en-US" altLang="en-US"/>
          </a:p>
        </p:txBody>
      </p:sp>
      <p:sp>
        <p:nvSpPr>
          <p:cNvPr id="25602" name="Rectangle 3">
            <a:extLst>
              <a:ext uri="{FF2B5EF4-FFF2-40B4-BE49-F238E27FC236}">
                <a16:creationId xmlns:a16="http://schemas.microsoft.com/office/drawing/2014/main" id="{9EA703E5-9CBD-0F43-A8ED-D6D7F1626234}"/>
              </a:ext>
            </a:extLst>
          </p:cNvPr>
          <p:cNvSpPr>
            <a:spLocks noGrp="1" noChangeArrowheads="1"/>
          </p:cNvSpPr>
          <p:nvPr>
            <p:ph type="body" idx="1"/>
          </p:nvPr>
        </p:nvSpPr>
        <p:spPr>
          <a:xfrm>
            <a:off x="-8991600" y="1092200"/>
            <a:ext cx="6281737" cy="3403600"/>
          </a:xfrm>
        </p:spPr>
        <p:txBody>
          <a:bodyPr/>
          <a:lstStyle/>
          <a:p>
            <a:pPr algn="ctr" eaLnBrk="1" hangingPunct="1"/>
            <a:endParaRPr lang="en-US" altLang="en-US"/>
          </a:p>
        </p:txBody>
      </p:sp>
      <p:pic>
        <p:nvPicPr>
          <p:cNvPr id="25603" name="Picture 4" descr="mulatogentlement">
            <a:extLst>
              <a:ext uri="{FF2B5EF4-FFF2-40B4-BE49-F238E27FC236}">
                <a16:creationId xmlns:a16="http://schemas.microsoft.com/office/drawing/2014/main" id="{B054D873-904C-9645-8FFE-CF910D1AF8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3356992"/>
            <a:ext cx="5254625" cy="276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TextBox 1">
            <a:extLst>
              <a:ext uri="{FF2B5EF4-FFF2-40B4-BE49-F238E27FC236}">
                <a16:creationId xmlns:a16="http://schemas.microsoft.com/office/drawing/2014/main" id="{FDAA011D-DEAB-1148-9577-84F03D876C6D}"/>
              </a:ext>
            </a:extLst>
          </p:cNvPr>
          <p:cNvSpPr txBox="1">
            <a:spLocks noChangeArrowheads="1"/>
          </p:cNvSpPr>
          <p:nvPr/>
        </p:nvSpPr>
        <p:spPr bwMode="auto">
          <a:xfrm>
            <a:off x="107950" y="692150"/>
            <a:ext cx="9036050" cy="2431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r>
              <a:rPr lang="en-US" altLang="en-US" sz="3200" b="1" dirty="0"/>
              <a:t>Hybrid Material Cultures</a:t>
            </a:r>
          </a:p>
          <a:p>
            <a:pPr algn="ctr"/>
            <a:endParaRPr lang="en-US" altLang="en-US" dirty="0"/>
          </a:p>
          <a:p>
            <a:pPr algn="ctr"/>
            <a:endParaRPr lang="en-US" altLang="en-US" dirty="0"/>
          </a:p>
          <a:p>
            <a:pPr algn="ctr"/>
            <a:endParaRPr lang="en-US" altLang="en-US" dirty="0"/>
          </a:p>
          <a:p>
            <a:pPr algn="ctr"/>
            <a:r>
              <a:rPr lang="en-US" altLang="en-US" dirty="0"/>
              <a:t>Andrés Sánchez </a:t>
            </a:r>
            <a:r>
              <a:rPr lang="en-US" altLang="en-US" dirty="0" err="1"/>
              <a:t>Gallque</a:t>
            </a:r>
            <a:r>
              <a:rPr lang="en-US" altLang="en-US" dirty="0"/>
              <a:t>, </a:t>
            </a:r>
            <a:r>
              <a:rPr lang="en-US" altLang="en-US" i="1" dirty="0"/>
              <a:t>The Mulatto Gentlemen of Esmeraldas </a:t>
            </a:r>
            <a:r>
              <a:rPr lang="en-US" altLang="en-US" dirty="0"/>
              <a:t>(1599)</a:t>
            </a:r>
            <a:r>
              <a:rPr lang="en-US" altLang="en-US" i="1" dirty="0"/>
              <a:t>, </a:t>
            </a:r>
            <a:r>
              <a:rPr lang="en-US" altLang="en-US" dirty="0"/>
              <a:t>Prado Museum.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4624"/>
            <a:ext cx="7772400" cy="1707976"/>
          </a:xfrm>
        </p:spPr>
        <p:txBody>
          <a:bodyPr/>
          <a:lstStyle/>
          <a:p>
            <a:r>
              <a:rPr lang="en-US" sz="3200" b="1" dirty="0"/>
              <a:t>Hybrid Material Cultures</a:t>
            </a:r>
            <a:br>
              <a:rPr lang="en-US" sz="3200" dirty="0"/>
            </a:br>
            <a:r>
              <a:rPr lang="en-US" sz="3200" dirty="0"/>
              <a:t> </a:t>
            </a:r>
            <a:br>
              <a:rPr lang="en-US" sz="3200" dirty="0"/>
            </a:br>
            <a:r>
              <a:rPr lang="en-US" sz="3200" dirty="0"/>
              <a:t>a Taino </a:t>
            </a:r>
            <a:r>
              <a:rPr lang="en-US" sz="3200" dirty="0" err="1"/>
              <a:t>Zemi</a:t>
            </a:r>
            <a:endParaRPr lang="en-US" sz="3200" dirty="0"/>
          </a:p>
        </p:txBody>
      </p:sp>
      <p:pic>
        <p:nvPicPr>
          <p:cNvPr id="5" name="Content Placeholder 4"/>
          <p:cNvPicPr>
            <a:picLocks noGrp="1" noChangeAspect="1"/>
          </p:cNvPicPr>
          <p:nvPr>
            <p:ph idx="1"/>
          </p:nvPr>
        </p:nvPicPr>
        <p:blipFill>
          <a:blip r:embed="rId2"/>
          <a:srcRect l="-67041" r="-67041"/>
          <a:stretch>
            <a:fillRect/>
          </a:stretch>
        </p:blipFill>
        <p:spPr>
          <a:xfrm>
            <a:off x="-1752600" y="1676400"/>
            <a:ext cx="8229600" cy="4525963"/>
          </a:xfrm>
        </p:spPr>
      </p:pic>
      <p:pic>
        <p:nvPicPr>
          <p:cNvPr id="7" name="Picture 6"/>
          <p:cNvPicPr>
            <a:picLocks noChangeAspect="1"/>
          </p:cNvPicPr>
          <p:nvPr/>
        </p:nvPicPr>
        <p:blipFill>
          <a:blip r:embed="rId3"/>
          <a:stretch>
            <a:fillRect/>
          </a:stretch>
        </p:blipFill>
        <p:spPr>
          <a:xfrm>
            <a:off x="4191001" y="1600200"/>
            <a:ext cx="4038600" cy="5145176"/>
          </a:xfrm>
          <a:prstGeom prst="rect">
            <a:avLst/>
          </a:prstGeom>
        </p:spPr>
      </p:pic>
    </p:spTree>
    <p:extLst>
      <p:ext uri="{BB962C8B-B14F-4D97-AF65-F5344CB8AC3E}">
        <p14:creationId xmlns:p14="http://schemas.microsoft.com/office/powerpoint/2010/main" val="19976166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58AF0-4547-F04A-90E3-2C6A697334B7}"/>
              </a:ext>
            </a:extLst>
          </p:cNvPr>
          <p:cNvSpPr>
            <a:spLocks noGrp="1"/>
          </p:cNvSpPr>
          <p:nvPr>
            <p:ph type="title"/>
          </p:nvPr>
        </p:nvSpPr>
        <p:spPr>
          <a:xfrm>
            <a:off x="2987824" y="188640"/>
            <a:ext cx="3210637" cy="1944216"/>
          </a:xfrm>
        </p:spPr>
        <p:txBody>
          <a:bodyPr/>
          <a:lstStyle/>
          <a:p>
            <a:r>
              <a:rPr lang="en-US" dirty="0"/>
              <a:t>Religion</a:t>
            </a:r>
            <a:br>
              <a:rPr lang="en-US" dirty="0"/>
            </a:br>
            <a:br>
              <a:rPr lang="en-US" dirty="0"/>
            </a:br>
            <a:r>
              <a:rPr lang="en-US" sz="2000" dirty="0"/>
              <a:t>another site of hybridity</a:t>
            </a:r>
            <a:endParaRPr lang="en-US" dirty="0"/>
          </a:p>
        </p:txBody>
      </p:sp>
      <p:pic>
        <p:nvPicPr>
          <p:cNvPr id="44034" name="Picture 2" descr="https://upload.wikimedia.org/wikipedia/commons/2/2c/Virgen_de_guadalupe1.jpg">
            <a:extLst>
              <a:ext uri="{FF2B5EF4-FFF2-40B4-BE49-F238E27FC236}">
                <a16:creationId xmlns:a16="http://schemas.microsoft.com/office/drawing/2014/main" id="{EB4DF873-5B5D-C84E-B2FF-D0512CE4809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947" y="3923"/>
            <a:ext cx="2645228" cy="4114800"/>
          </a:xfrm>
          <a:prstGeom prst="rect">
            <a:avLst/>
          </a:prstGeom>
          <a:noFill/>
          <a:extLst>
            <a:ext uri="{909E8E84-426E-40DD-AFC4-6F175D3DCCD1}">
              <a14:hiddenFill xmlns:a14="http://schemas.microsoft.com/office/drawing/2010/main">
                <a:solidFill>
                  <a:srgbClr val="FFFFFF"/>
                </a:solidFill>
              </a14:hiddenFill>
            </a:ext>
          </a:extLst>
        </p:spPr>
      </p:pic>
      <p:pic>
        <p:nvPicPr>
          <p:cNvPr id="44036" name="Picture 4" descr="https://upload.wikimedia.org/wikipedia/commons/4/42/Dibujo_Escudo_de_Armas_de_M%C3%A9xico.jpg">
            <a:extLst>
              <a:ext uri="{FF2B5EF4-FFF2-40B4-BE49-F238E27FC236}">
                <a16:creationId xmlns:a16="http://schemas.microsoft.com/office/drawing/2014/main" id="{80BD1CF9-78C8-754B-A7E6-E151DE7443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18031" y="2420888"/>
            <a:ext cx="2664296" cy="400897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3FE6009-64EF-FC4A-B5E5-3CCD0CC7566F}"/>
              </a:ext>
            </a:extLst>
          </p:cNvPr>
          <p:cNvSpPr txBox="1"/>
          <p:nvPr/>
        </p:nvSpPr>
        <p:spPr>
          <a:xfrm>
            <a:off x="251520" y="4332931"/>
            <a:ext cx="2952328" cy="2246769"/>
          </a:xfrm>
          <a:prstGeom prst="rect">
            <a:avLst/>
          </a:prstGeom>
          <a:noFill/>
        </p:spPr>
        <p:txBody>
          <a:bodyPr wrap="square" rtlCol="0">
            <a:spAutoFit/>
          </a:bodyPr>
          <a:lstStyle/>
          <a:p>
            <a:r>
              <a:rPr lang="en-US" sz="2000" dirty="0"/>
              <a:t>Virgin of Guadalupe</a:t>
            </a:r>
          </a:p>
          <a:p>
            <a:endParaRPr lang="en-US" sz="2000" dirty="0"/>
          </a:p>
          <a:p>
            <a:r>
              <a:rPr lang="en-US" sz="2000" dirty="0" err="1"/>
              <a:t>Tonantzin</a:t>
            </a:r>
            <a:endParaRPr lang="en-US" sz="2000" dirty="0"/>
          </a:p>
          <a:p>
            <a:endParaRPr lang="en-US" sz="2000" dirty="0"/>
          </a:p>
          <a:p>
            <a:r>
              <a:rPr lang="en-US" sz="2000" dirty="0" err="1"/>
              <a:t>Tepayac</a:t>
            </a:r>
            <a:endParaRPr lang="en-US" sz="2000" dirty="0"/>
          </a:p>
          <a:p>
            <a:endParaRPr lang="en-US" sz="2000" dirty="0"/>
          </a:p>
          <a:p>
            <a:r>
              <a:rPr lang="en-US" sz="2000" dirty="0"/>
              <a:t>Juan Diego</a:t>
            </a:r>
          </a:p>
        </p:txBody>
      </p:sp>
      <p:pic>
        <p:nvPicPr>
          <p:cNvPr id="44038" name="Picture 6" descr="https://upload.wikimedia.org/wikipedia/commons/c/ca/Juan-Diego.jpg">
            <a:extLst>
              <a:ext uri="{FF2B5EF4-FFF2-40B4-BE49-F238E27FC236}">
                <a16:creationId xmlns:a16="http://schemas.microsoft.com/office/drawing/2014/main" id="{67A990AE-A042-A94A-B958-FFA2986048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8461" y="860202"/>
            <a:ext cx="2692648" cy="37591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68691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6BCB3-12ED-5D4A-B519-409EC04369E2}"/>
              </a:ext>
            </a:extLst>
          </p:cNvPr>
          <p:cNvSpPr>
            <a:spLocks noGrp="1"/>
          </p:cNvSpPr>
          <p:nvPr>
            <p:ph type="title"/>
          </p:nvPr>
        </p:nvSpPr>
        <p:spPr>
          <a:xfrm>
            <a:off x="685800" y="609600"/>
            <a:ext cx="7772400" cy="803176"/>
          </a:xfrm>
        </p:spPr>
        <p:txBody>
          <a:bodyPr/>
          <a:lstStyle/>
          <a:p>
            <a:r>
              <a:rPr lang="en-US" dirty="0"/>
              <a:t>Colonial Catholicism </a:t>
            </a:r>
          </a:p>
        </p:txBody>
      </p:sp>
      <p:pic>
        <p:nvPicPr>
          <p:cNvPr id="5" name="Content Placeholder 4">
            <a:extLst>
              <a:ext uri="{FF2B5EF4-FFF2-40B4-BE49-F238E27FC236}">
                <a16:creationId xmlns:a16="http://schemas.microsoft.com/office/drawing/2014/main" id="{5A4E83CF-0ABF-C444-B403-FD966A0DE457}"/>
              </a:ext>
            </a:extLst>
          </p:cNvPr>
          <p:cNvPicPr>
            <a:picLocks noGrp="1" noChangeAspect="1"/>
          </p:cNvPicPr>
          <p:nvPr>
            <p:ph idx="1"/>
          </p:nvPr>
        </p:nvPicPr>
        <p:blipFill>
          <a:blip r:embed="rId2"/>
          <a:stretch>
            <a:fillRect/>
          </a:stretch>
        </p:blipFill>
        <p:spPr>
          <a:xfrm>
            <a:off x="457200" y="2132856"/>
            <a:ext cx="4114800" cy="2730500"/>
          </a:xfrm>
        </p:spPr>
      </p:pic>
      <p:pic>
        <p:nvPicPr>
          <p:cNvPr id="7" name="Picture 6">
            <a:extLst>
              <a:ext uri="{FF2B5EF4-FFF2-40B4-BE49-F238E27FC236}">
                <a16:creationId xmlns:a16="http://schemas.microsoft.com/office/drawing/2014/main" id="{13EB6663-3F33-A343-BD50-D35394F7CD9B}"/>
              </a:ext>
            </a:extLst>
          </p:cNvPr>
          <p:cNvPicPr>
            <a:picLocks noChangeAspect="1"/>
          </p:cNvPicPr>
          <p:nvPr/>
        </p:nvPicPr>
        <p:blipFill>
          <a:blip r:embed="rId3"/>
          <a:stretch>
            <a:fillRect/>
          </a:stretch>
        </p:blipFill>
        <p:spPr>
          <a:xfrm>
            <a:off x="5076056" y="1752600"/>
            <a:ext cx="3543300" cy="4800600"/>
          </a:xfrm>
          <a:prstGeom prst="rect">
            <a:avLst/>
          </a:prstGeom>
        </p:spPr>
      </p:pic>
    </p:spTree>
    <p:extLst>
      <p:ext uri="{BB962C8B-B14F-4D97-AF65-F5344CB8AC3E}">
        <p14:creationId xmlns:p14="http://schemas.microsoft.com/office/powerpoint/2010/main" val="8846874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142840-1348-FA48-AFEB-424130EB427B}"/>
              </a:ext>
            </a:extLst>
          </p:cNvPr>
          <p:cNvSpPr>
            <a:spLocks noGrp="1"/>
          </p:cNvSpPr>
          <p:nvPr>
            <p:ph type="title"/>
          </p:nvPr>
        </p:nvSpPr>
        <p:spPr/>
        <p:txBody>
          <a:bodyPr/>
          <a:lstStyle/>
          <a:p>
            <a:r>
              <a:rPr lang="en-US" dirty="0"/>
              <a:t>The Colonial Baroque</a:t>
            </a:r>
          </a:p>
        </p:txBody>
      </p:sp>
      <p:pic>
        <p:nvPicPr>
          <p:cNvPr id="4" name="Content Placeholder 3">
            <a:extLst>
              <a:ext uri="{FF2B5EF4-FFF2-40B4-BE49-F238E27FC236}">
                <a16:creationId xmlns:a16="http://schemas.microsoft.com/office/drawing/2014/main" id="{4C162F23-7AA6-7444-9F52-D7759347B613}"/>
              </a:ext>
            </a:extLst>
          </p:cNvPr>
          <p:cNvPicPr>
            <a:picLocks noGrp="1" noChangeAspect="1"/>
          </p:cNvPicPr>
          <p:nvPr>
            <p:ph idx="1"/>
          </p:nvPr>
        </p:nvPicPr>
        <p:blipFill>
          <a:blip r:embed="rId2"/>
          <a:stretch>
            <a:fillRect/>
          </a:stretch>
        </p:blipFill>
        <p:spPr>
          <a:xfrm>
            <a:off x="395536" y="1556792"/>
            <a:ext cx="6207520" cy="4114800"/>
          </a:xfrm>
          <a:prstGeom prst="rect">
            <a:avLst/>
          </a:prstGeom>
        </p:spPr>
      </p:pic>
      <p:sp>
        <p:nvSpPr>
          <p:cNvPr id="5" name="TextBox 4">
            <a:extLst>
              <a:ext uri="{FF2B5EF4-FFF2-40B4-BE49-F238E27FC236}">
                <a16:creationId xmlns:a16="http://schemas.microsoft.com/office/drawing/2014/main" id="{FBF33765-8AB3-804B-BAA8-1A9E575FF1D4}"/>
              </a:ext>
            </a:extLst>
          </p:cNvPr>
          <p:cNvSpPr txBox="1"/>
          <p:nvPr/>
        </p:nvSpPr>
        <p:spPr>
          <a:xfrm>
            <a:off x="7092280" y="2735476"/>
            <a:ext cx="1728192" cy="2308324"/>
          </a:xfrm>
          <a:prstGeom prst="rect">
            <a:avLst/>
          </a:prstGeom>
          <a:noFill/>
        </p:spPr>
        <p:txBody>
          <a:bodyPr wrap="square" rtlCol="0">
            <a:spAutoFit/>
          </a:bodyPr>
          <a:lstStyle/>
          <a:p>
            <a:r>
              <a:rPr lang="en-US" dirty="0"/>
              <a:t>The Mexico City cathedral (17</a:t>
            </a:r>
            <a:r>
              <a:rPr lang="en-US" baseline="30000" dirty="0"/>
              <a:t>th</a:t>
            </a:r>
            <a:r>
              <a:rPr lang="en-US" dirty="0"/>
              <a:t> century)</a:t>
            </a:r>
          </a:p>
        </p:txBody>
      </p:sp>
    </p:spTree>
    <p:extLst>
      <p:ext uri="{BB962C8B-B14F-4D97-AF65-F5344CB8AC3E}">
        <p14:creationId xmlns:p14="http://schemas.microsoft.com/office/powerpoint/2010/main" val="1364795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F62EC-BCF9-2F46-BCA6-495C1FFE5030}"/>
              </a:ext>
            </a:extLst>
          </p:cNvPr>
          <p:cNvSpPr>
            <a:spLocks noGrp="1"/>
          </p:cNvSpPr>
          <p:nvPr>
            <p:ph type="title"/>
          </p:nvPr>
        </p:nvSpPr>
        <p:spPr>
          <a:xfrm>
            <a:off x="685800" y="260648"/>
            <a:ext cx="7772400" cy="1491952"/>
          </a:xfrm>
        </p:spPr>
        <p:txBody>
          <a:bodyPr/>
          <a:lstStyle/>
          <a:p>
            <a:r>
              <a:rPr lang="en-US" dirty="0"/>
              <a:t>Colonial Catholicism</a:t>
            </a:r>
          </a:p>
        </p:txBody>
      </p:sp>
      <p:pic>
        <p:nvPicPr>
          <p:cNvPr id="4" name="Content Placeholder 3">
            <a:extLst>
              <a:ext uri="{FF2B5EF4-FFF2-40B4-BE49-F238E27FC236}">
                <a16:creationId xmlns:a16="http://schemas.microsoft.com/office/drawing/2014/main" id="{0690ED3B-37AF-D741-A450-1F9D645F8F61}"/>
              </a:ext>
            </a:extLst>
          </p:cNvPr>
          <p:cNvPicPr>
            <a:picLocks noGrp="1" noChangeAspect="1"/>
          </p:cNvPicPr>
          <p:nvPr>
            <p:ph idx="1"/>
          </p:nvPr>
        </p:nvPicPr>
        <p:blipFill>
          <a:blip r:embed="rId2"/>
          <a:stretch>
            <a:fillRect/>
          </a:stretch>
        </p:blipFill>
        <p:spPr>
          <a:xfrm>
            <a:off x="323528" y="1916832"/>
            <a:ext cx="6048402" cy="4114800"/>
          </a:xfrm>
          <a:prstGeom prst="rect">
            <a:avLst/>
          </a:prstGeom>
        </p:spPr>
      </p:pic>
      <p:sp>
        <p:nvSpPr>
          <p:cNvPr id="5" name="TextBox 4">
            <a:extLst>
              <a:ext uri="{FF2B5EF4-FFF2-40B4-BE49-F238E27FC236}">
                <a16:creationId xmlns:a16="http://schemas.microsoft.com/office/drawing/2014/main" id="{F942378B-53E3-1540-9E83-0F3BFB730906}"/>
              </a:ext>
            </a:extLst>
          </p:cNvPr>
          <p:cNvSpPr txBox="1"/>
          <p:nvPr/>
        </p:nvSpPr>
        <p:spPr>
          <a:xfrm>
            <a:off x="6732240" y="2204864"/>
            <a:ext cx="2088232" cy="2308324"/>
          </a:xfrm>
          <a:prstGeom prst="rect">
            <a:avLst/>
          </a:prstGeom>
          <a:noFill/>
        </p:spPr>
        <p:txBody>
          <a:bodyPr wrap="square" rtlCol="0">
            <a:spAutoFit/>
          </a:bodyPr>
          <a:lstStyle/>
          <a:p>
            <a:r>
              <a:rPr lang="en-GB" dirty="0" err="1"/>
              <a:t>Otomí</a:t>
            </a:r>
            <a:r>
              <a:rPr lang="en-GB" dirty="0"/>
              <a:t> catechism (pictorial prayer book), 1775-1825, Mexico. </a:t>
            </a:r>
            <a:endParaRPr lang="en-US" dirty="0"/>
          </a:p>
        </p:txBody>
      </p:sp>
    </p:spTree>
    <p:extLst>
      <p:ext uri="{BB962C8B-B14F-4D97-AF65-F5344CB8AC3E}">
        <p14:creationId xmlns:p14="http://schemas.microsoft.com/office/powerpoint/2010/main" val="14804222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DF0-D866-F744-89CE-9B6DBC7D700A}"/>
              </a:ext>
            </a:extLst>
          </p:cNvPr>
          <p:cNvSpPr>
            <a:spLocks noGrp="1"/>
          </p:cNvSpPr>
          <p:nvPr>
            <p:ph type="title"/>
          </p:nvPr>
        </p:nvSpPr>
        <p:spPr/>
        <p:txBody>
          <a:bodyPr/>
          <a:lstStyle/>
          <a:p>
            <a:r>
              <a:rPr lang="en-US" dirty="0"/>
              <a:t>Concerns about ‘idolatry’</a:t>
            </a:r>
          </a:p>
        </p:txBody>
      </p:sp>
      <p:pic>
        <p:nvPicPr>
          <p:cNvPr id="4" name="Content Placeholder 3">
            <a:extLst>
              <a:ext uri="{FF2B5EF4-FFF2-40B4-BE49-F238E27FC236}">
                <a16:creationId xmlns:a16="http://schemas.microsoft.com/office/drawing/2014/main" id="{A7E48750-B642-6A4A-8137-D850C3B326CE}"/>
              </a:ext>
            </a:extLst>
          </p:cNvPr>
          <p:cNvPicPr>
            <a:picLocks noGrp="1" noChangeAspect="1"/>
          </p:cNvPicPr>
          <p:nvPr>
            <p:ph idx="1"/>
          </p:nvPr>
        </p:nvPicPr>
        <p:blipFill>
          <a:blip r:embed="rId2"/>
          <a:stretch>
            <a:fillRect/>
          </a:stretch>
        </p:blipFill>
        <p:spPr>
          <a:xfrm>
            <a:off x="899592" y="2060848"/>
            <a:ext cx="2806233" cy="4114800"/>
          </a:xfrm>
          <a:prstGeom prst="rect">
            <a:avLst/>
          </a:prstGeom>
        </p:spPr>
      </p:pic>
      <p:sp>
        <p:nvSpPr>
          <p:cNvPr id="5" name="TextBox 4">
            <a:extLst>
              <a:ext uri="{FF2B5EF4-FFF2-40B4-BE49-F238E27FC236}">
                <a16:creationId xmlns:a16="http://schemas.microsoft.com/office/drawing/2014/main" id="{6B27C700-85D4-884F-9B37-C528B53BDC9D}"/>
              </a:ext>
            </a:extLst>
          </p:cNvPr>
          <p:cNvSpPr txBox="1"/>
          <p:nvPr/>
        </p:nvSpPr>
        <p:spPr>
          <a:xfrm>
            <a:off x="4283968" y="2276872"/>
            <a:ext cx="4174232" cy="3970318"/>
          </a:xfrm>
          <a:prstGeom prst="rect">
            <a:avLst/>
          </a:prstGeom>
          <a:noFill/>
        </p:spPr>
        <p:txBody>
          <a:bodyPr wrap="square" rtlCol="0">
            <a:spAutoFit/>
          </a:bodyPr>
          <a:lstStyle/>
          <a:p>
            <a:r>
              <a:rPr lang="en-US" sz="1800" dirty="0"/>
              <a:t>Jesuit José de Acosta (1588) on ‘our Indians’ way of life and religiosity’:</a:t>
            </a:r>
          </a:p>
          <a:p>
            <a:r>
              <a:rPr lang="en-US" sz="1800" dirty="0"/>
              <a:t> </a:t>
            </a:r>
          </a:p>
          <a:p>
            <a:r>
              <a:rPr lang="en-US" sz="1800" dirty="0"/>
              <a:t>‘They give worship to Christ and they serve their gods; they revere the Lord and they do not revere Him; . . . They venerate Him only in word, . . . they venerate Him, in short, only with the appearance of Christianity. They do not venerate Him from deep inside, they do not give true worship nor hold the faith in their hearts as is truly required. But use is there to carry on. [They] continue doing as their ancestors did.’</a:t>
            </a:r>
          </a:p>
        </p:txBody>
      </p:sp>
    </p:spTree>
    <p:extLst>
      <p:ext uri="{BB962C8B-B14F-4D97-AF65-F5344CB8AC3E}">
        <p14:creationId xmlns:p14="http://schemas.microsoft.com/office/powerpoint/2010/main" val="4110964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609600"/>
            <a:ext cx="7772400" cy="875184"/>
          </a:xfrm>
        </p:spPr>
        <p:txBody>
          <a:bodyPr/>
          <a:lstStyle/>
          <a:p>
            <a:pPr eaLnBrk="1" hangingPunct="1"/>
            <a:r>
              <a:rPr lang="en-GB" sz="4000" b="1" dirty="0">
                <a:latin typeface="Garamond" charset="0"/>
                <a:cs typeface="Arial" charset="0"/>
              </a:rPr>
              <a:t>Early Colonisation (16</a:t>
            </a:r>
            <a:r>
              <a:rPr lang="en-GB" sz="4000" b="1" baseline="30000" dirty="0">
                <a:latin typeface="Garamond" charset="0"/>
                <a:cs typeface="Arial" charset="0"/>
              </a:rPr>
              <a:t>th</a:t>
            </a:r>
            <a:r>
              <a:rPr lang="en-GB" sz="4000" b="1" dirty="0">
                <a:latin typeface="Garamond" charset="0"/>
                <a:cs typeface="Arial" charset="0"/>
              </a:rPr>
              <a:t> century)</a:t>
            </a:r>
          </a:p>
        </p:txBody>
      </p:sp>
      <p:sp>
        <p:nvSpPr>
          <p:cNvPr id="7171" name="Rectangle 3"/>
          <p:cNvSpPr>
            <a:spLocks noGrp="1" noChangeArrowheads="1"/>
          </p:cNvSpPr>
          <p:nvPr>
            <p:ph type="body" idx="1"/>
          </p:nvPr>
        </p:nvSpPr>
        <p:spPr>
          <a:xfrm>
            <a:off x="457200" y="1600200"/>
            <a:ext cx="8229600" cy="5181600"/>
          </a:xfrm>
        </p:spPr>
        <p:txBody>
          <a:bodyPr/>
          <a:lstStyle/>
          <a:p>
            <a:pPr marL="0" indent="0" eaLnBrk="1" hangingPunct="1">
              <a:lnSpc>
                <a:spcPct val="80000"/>
              </a:lnSpc>
              <a:buNone/>
            </a:pPr>
            <a:endParaRPr lang="en-GB" dirty="0">
              <a:latin typeface="Garamond" charset="0"/>
              <a:cs typeface="Arial" charset="0"/>
            </a:endParaRPr>
          </a:p>
          <a:p>
            <a:pPr marL="0" indent="0" eaLnBrk="1" hangingPunct="1">
              <a:lnSpc>
                <a:spcPct val="80000"/>
              </a:lnSpc>
              <a:buNone/>
            </a:pPr>
            <a:endParaRPr lang="en-GB" dirty="0">
              <a:latin typeface="Garamond" charset="0"/>
              <a:cs typeface="Arial" charset="0"/>
            </a:endParaRPr>
          </a:p>
          <a:p>
            <a:pPr eaLnBrk="1" hangingPunct="1">
              <a:lnSpc>
                <a:spcPct val="80000"/>
              </a:lnSpc>
            </a:pPr>
            <a:r>
              <a:rPr lang="en-GB" b="1" dirty="0">
                <a:latin typeface="Garamond" charset="0"/>
                <a:cs typeface="Arial" charset="0"/>
              </a:rPr>
              <a:t>Demography: </a:t>
            </a:r>
            <a:r>
              <a:rPr lang="en-GB" dirty="0">
                <a:latin typeface="Garamond" charset="0"/>
                <a:cs typeface="Arial" charset="0"/>
              </a:rPr>
              <a:t>many indigenous people died (disease? abuse?)</a:t>
            </a:r>
            <a:endParaRPr lang="en-GB" b="1" dirty="0">
              <a:latin typeface="Garamond" charset="0"/>
              <a:cs typeface="Arial" charset="0"/>
            </a:endParaRPr>
          </a:p>
          <a:p>
            <a:pPr eaLnBrk="1" hangingPunct="1">
              <a:lnSpc>
                <a:spcPct val="80000"/>
              </a:lnSpc>
            </a:pPr>
            <a:r>
              <a:rPr lang="en-GB" b="1" dirty="0">
                <a:latin typeface="Garamond" charset="0"/>
                <a:cs typeface="Arial" charset="0"/>
              </a:rPr>
              <a:t>Settlement</a:t>
            </a:r>
            <a:r>
              <a:rPr lang="en-GB" dirty="0">
                <a:latin typeface="Garamond" charset="0"/>
                <a:cs typeface="Arial" charset="0"/>
              </a:rPr>
              <a:t> through the founding of cities and establishment of an administrative structure</a:t>
            </a:r>
            <a:endParaRPr lang="en-GB" b="1" dirty="0">
              <a:latin typeface="Garamond" charset="0"/>
              <a:cs typeface="Arial" charset="0"/>
            </a:endParaRPr>
          </a:p>
          <a:p>
            <a:pPr eaLnBrk="1" hangingPunct="1">
              <a:lnSpc>
                <a:spcPct val="80000"/>
              </a:lnSpc>
            </a:pPr>
            <a:r>
              <a:rPr lang="en-GB" b="1" dirty="0">
                <a:latin typeface="Garamond" charset="0"/>
                <a:cs typeface="Arial" charset="0"/>
              </a:rPr>
              <a:t>Coercive Labour</a:t>
            </a:r>
            <a:r>
              <a:rPr lang="en-GB" dirty="0">
                <a:latin typeface="Garamond" charset="0"/>
                <a:cs typeface="Arial" charset="0"/>
              </a:rPr>
              <a:t> </a:t>
            </a:r>
            <a:r>
              <a:rPr lang="en-GB" b="1" dirty="0">
                <a:latin typeface="Garamond" charset="0"/>
                <a:cs typeface="Arial" charset="0"/>
              </a:rPr>
              <a:t>regimes</a:t>
            </a:r>
            <a:r>
              <a:rPr lang="en-GB" dirty="0">
                <a:latin typeface="Garamond" charset="0"/>
                <a:cs typeface="Arial" charset="0"/>
              </a:rPr>
              <a:t>: </a:t>
            </a:r>
            <a:r>
              <a:rPr lang="en-GB" i="1" dirty="0" err="1">
                <a:latin typeface="Garamond" charset="0"/>
                <a:cs typeface="Arial" charset="0"/>
              </a:rPr>
              <a:t>Encomienda</a:t>
            </a:r>
            <a:r>
              <a:rPr lang="en-GB" b="1" dirty="0">
                <a:latin typeface="Garamond" charset="0"/>
                <a:cs typeface="Arial" charset="0"/>
              </a:rPr>
              <a:t> </a:t>
            </a:r>
            <a:r>
              <a:rPr lang="en-GB" dirty="0">
                <a:latin typeface="Garamond" charset="0"/>
                <a:cs typeface="Arial" charset="0"/>
              </a:rPr>
              <a:t>(grants of Indian labour) and slavery.</a:t>
            </a:r>
          </a:p>
          <a:p>
            <a:pPr eaLnBrk="1" hangingPunct="1">
              <a:lnSpc>
                <a:spcPct val="80000"/>
              </a:lnSpc>
            </a:pPr>
            <a:r>
              <a:rPr lang="en-GB" b="1" dirty="0">
                <a:latin typeface="Garamond" charset="0"/>
                <a:cs typeface="Arial" charset="0"/>
              </a:rPr>
              <a:t>Hybrid colonial culture</a:t>
            </a:r>
          </a:p>
        </p:txBody>
      </p:sp>
    </p:spTree>
    <p:extLst>
      <p:ext uri="{BB962C8B-B14F-4D97-AF65-F5344CB8AC3E}">
        <p14:creationId xmlns:p14="http://schemas.microsoft.com/office/powerpoint/2010/main" val="42646374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075144-D6BA-F344-9E96-5E6BF9409C7D}"/>
              </a:ext>
            </a:extLst>
          </p:cNvPr>
          <p:cNvSpPr>
            <a:spLocks noGrp="1"/>
          </p:cNvSpPr>
          <p:nvPr>
            <p:ph type="title"/>
          </p:nvPr>
        </p:nvSpPr>
        <p:spPr>
          <a:xfrm>
            <a:off x="685800" y="260648"/>
            <a:ext cx="7772400" cy="1491952"/>
          </a:xfrm>
        </p:spPr>
        <p:txBody>
          <a:bodyPr/>
          <a:lstStyle/>
          <a:p>
            <a:r>
              <a:rPr lang="en-GB" sz="2400" dirty="0">
                <a:hlinkClick r:id="rId2"/>
              </a:rPr>
              <a:t>The Will of Don Miguel Damián</a:t>
            </a:r>
            <a:br>
              <a:rPr lang="en-GB" sz="2400" dirty="0">
                <a:hlinkClick r:id="rId2"/>
              </a:rPr>
            </a:br>
            <a:r>
              <a:rPr lang="en-GB" sz="2400" dirty="0">
                <a:hlinkClick r:id="rId2"/>
              </a:rPr>
              <a:t>Ink and watercolor on </a:t>
            </a:r>
            <a:r>
              <a:rPr lang="en-GB" sz="2400" i="1" dirty="0">
                <a:hlinkClick r:id="rId2"/>
              </a:rPr>
              <a:t>amatl</a:t>
            </a:r>
            <a:r>
              <a:rPr lang="en-GB" sz="2400" dirty="0">
                <a:hlinkClick r:id="rId2"/>
              </a:rPr>
              <a:t>, 1576</a:t>
            </a:r>
            <a:endParaRPr lang="en-US" sz="2400" dirty="0"/>
          </a:p>
        </p:txBody>
      </p:sp>
      <p:sp>
        <p:nvSpPr>
          <p:cNvPr id="3" name="Content Placeholder 2">
            <a:extLst>
              <a:ext uri="{FF2B5EF4-FFF2-40B4-BE49-F238E27FC236}">
                <a16:creationId xmlns:a16="http://schemas.microsoft.com/office/drawing/2014/main" id="{BA9F7E52-F5D9-754F-983A-F04C3F1966F0}"/>
              </a:ext>
            </a:extLst>
          </p:cNvPr>
          <p:cNvSpPr>
            <a:spLocks noGrp="1"/>
          </p:cNvSpPr>
          <p:nvPr>
            <p:ph idx="1"/>
          </p:nvPr>
        </p:nvSpPr>
        <p:spPr>
          <a:xfrm>
            <a:off x="685800" y="1981200"/>
            <a:ext cx="3598168" cy="4184104"/>
          </a:xfrm>
        </p:spPr>
        <p:txBody>
          <a:bodyPr/>
          <a:lstStyle/>
          <a:p>
            <a:pPr marL="0" indent="0">
              <a:buNone/>
            </a:pPr>
            <a:r>
              <a:rPr lang="en-GB" sz="2000" dirty="0"/>
              <a:t>Don Miguel Damián, deceased and wrapped in a shroud, is at the upper left in this list of his goods and heirs. Circles with crosses represent money given to the church for masses and prayers to be said in his name. </a:t>
            </a:r>
            <a:endParaRPr lang="en-US" sz="2000" dirty="0"/>
          </a:p>
        </p:txBody>
      </p:sp>
      <p:pic>
        <p:nvPicPr>
          <p:cNvPr id="5" name="Picture 4">
            <a:extLst>
              <a:ext uri="{FF2B5EF4-FFF2-40B4-BE49-F238E27FC236}">
                <a16:creationId xmlns:a16="http://schemas.microsoft.com/office/drawing/2014/main" id="{128B2D6F-2A39-3749-AB4A-0070C75D3575}"/>
              </a:ext>
            </a:extLst>
          </p:cNvPr>
          <p:cNvPicPr>
            <a:picLocks noChangeAspect="1"/>
          </p:cNvPicPr>
          <p:nvPr/>
        </p:nvPicPr>
        <p:blipFill>
          <a:blip r:embed="rId3"/>
          <a:stretch>
            <a:fillRect/>
          </a:stretch>
        </p:blipFill>
        <p:spPr>
          <a:xfrm>
            <a:off x="5004048" y="1422648"/>
            <a:ext cx="3805060" cy="4941168"/>
          </a:xfrm>
          <a:prstGeom prst="rect">
            <a:avLst/>
          </a:prstGeom>
        </p:spPr>
      </p:pic>
    </p:spTree>
    <p:extLst>
      <p:ext uri="{BB962C8B-B14F-4D97-AF65-F5344CB8AC3E}">
        <p14:creationId xmlns:p14="http://schemas.microsoft.com/office/powerpoint/2010/main" val="7440619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18705-06A8-704A-A001-7C2EF624B2D1}"/>
              </a:ext>
            </a:extLst>
          </p:cNvPr>
          <p:cNvSpPr>
            <a:spLocks noGrp="1"/>
          </p:cNvSpPr>
          <p:nvPr>
            <p:ph type="title"/>
          </p:nvPr>
        </p:nvSpPr>
        <p:spPr/>
        <p:txBody>
          <a:bodyPr/>
          <a:lstStyle/>
          <a:p>
            <a:r>
              <a:rPr lang="en-US" dirty="0"/>
              <a:t>syncretism</a:t>
            </a:r>
          </a:p>
        </p:txBody>
      </p:sp>
      <p:sp>
        <p:nvSpPr>
          <p:cNvPr id="5" name="Text Placeholder 4">
            <a:extLst>
              <a:ext uri="{FF2B5EF4-FFF2-40B4-BE49-F238E27FC236}">
                <a16:creationId xmlns:a16="http://schemas.microsoft.com/office/drawing/2014/main" id="{AEFF2D5D-B22F-2C4D-B71F-F8AABD285CE8}"/>
              </a:ext>
            </a:extLst>
          </p:cNvPr>
          <p:cNvSpPr>
            <a:spLocks noGrp="1"/>
          </p:cNvSpPr>
          <p:nvPr>
            <p:ph type="body" idx="1"/>
          </p:nvPr>
        </p:nvSpPr>
        <p:spPr/>
        <p:txBody>
          <a:bodyPr/>
          <a:lstStyle/>
          <a:p>
            <a:r>
              <a:rPr lang="en-US" dirty="0"/>
              <a:t>‘the seven powers’</a:t>
            </a:r>
          </a:p>
        </p:txBody>
      </p:sp>
      <p:pic>
        <p:nvPicPr>
          <p:cNvPr id="4" name="Content Placeholder 3">
            <a:extLst>
              <a:ext uri="{FF2B5EF4-FFF2-40B4-BE49-F238E27FC236}">
                <a16:creationId xmlns:a16="http://schemas.microsoft.com/office/drawing/2014/main" id="{9F162812-09FF-F144-B4EC-5AEF2FFA58BC}"/>
              </a:ext>
            </a:extLst>
          </p:cNvPr>
          <p:cNvPicPr>
            <a:picLocks noGrp="1" noChangeAspect="1"/>
          </p:cNvPicPr>
          <p:nvPr>
            <p:ph sz="half" idx="2"/>
          </p:nvPr>
        </p:nvPicPr>
        <p:blipFill>
          <a:blip r:embed="rId2"/>
          <a:stretch>
            <a:fillRect/>
          </a:stretch>
        </p:blipFill>
        <p:spPr>
          <a:xfrm>
            <a:off x="628783" y="2174875"/>
            <a:ext cx="3697022" cy="3951288"/>
          </a:xfrm>
          <a:prstGeom prst="rect">
            <a:avLst/>
          </a:prstGeom>
        </p:spPr>
      </p:pic>
      <p:sp>
        <p:nvSpPr>
          <p:cNvPr id="6" name="Text Placeholder 5">
            <a:extLst>
              <a:ext uri="{FF2B5EF4-FFF2-40B4-BE49-F238E27FC236}">
                <a16:creationId xmlns:a16="http://schemas.microsoft.com/office/drawing/2014/main" id="{96B37C42-3333-DB4E-A641-6A2CF38EF173}"/>
              </a:ext>
            </a:extLst>
          </p:cNvPr>
          <p:cNvSpPr>
            <a:spLocks noGrp="1"/>
          </p:cNvSpPr>
          <p:nvPr>
            <p:ph type="body" sz="quarter" idx="3"/>
          </p:nvPr>
        </p:nvSpPr>
        <p:spPr/>
        <p:txBody>
          <a:bodyPr/>
          <a:lstStyle/>
          <a:p>
            <a:r>
              <a:rPr lang="en-US" dirty="0"/>
              <a:t>Santa Barbara/Shango</a:t>
            </a:r>
          </a:p>
        </p:txBody>
      </p:sp>
      <p:pic>
        <p:nvPicPr>
          <p:cNvPr id="8" name="Content Placeholder 7">
            <a:extLst>
              <a:ext uri="{FF2B5EF4-FFF2-40B4-BE49-F238E27FC236}">
                <a16:creationId xmlns:a16="http://schemas.microsoft.com/office/drawing/2014/main" id="{86AC1996-B7E2-CE4A-A6EB-F23CC5D28070}"/>
              </a:ext>
            </a:extLst>
          </p:cNvPr>
          <p:cNvPicPr>
            <a:picLocks noGrp="1" noChangeAspect="1"/>
          </p:cNvPicPr>
          <p:nvPr>
            <p:ph sz="quarter" idx="4"/>
          </p:nvPr>
        </p:nvPicPr>
        <p:blipFill>
          <a:blip r:embed="rId3"/>
          <a:stretch>
            <a:fillRect/>
          </a:stretch>
        </p:blipFill>
        <p:spPr>
          <a:xfrm>
            <a:off x="4645025" y="2628729"/>
            <a:ext cx="4041775" cy="3043579"/>
          </a:xfrm>
          <a:prstGeom prst="rect">
            <a:avLst/>
          </a:prstGeom>
        </p:spPr>
      </p:pic>
    </p:spTree>
    <p:extLst>
      <p:ext uri="{BB962C8B-B14F-4D97-AF65-F5344CB8AC3E}">
        <p14:creationId xmlns:p14="http://schemas.microsoft.com/office/powerpoint/2010/main" val="11436271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6A727E9-C8CD-9B49-897B-FE3C47E5ACE3}"/>
              </a:ext>
            </a:extLst>
          </p:cNvPr>
          <p:cNvSpPr>
            <a:spLocks noGrp="1"/>
          </p:cNvSpPr>
          <p:nvPr>
            <p:ph type="title"/>
          </p:nvPr>
        </p:nvSpPr>
        <p:spPr/>
        <p:txBody>
          <a:bodyPr/>
          <a:lstStyle/>
          <a:p>
            <a:r>
              <a:rPr lang="en-US" dirty="0"/>
              <a:t>Colonial Society</a:t>
            </a:r>
          </a:p>
        </p:txBody>
      </p:sp>
      <p:sp>
        <p:nvSpPr>
          <p:cNvPr id="8" name="Content Placeholder 7">
            <a:extLst>
              <a:ext uri="{FF2B5EF4-FFF2-40B4-BE49-F238E27FC236}">
                <a16:creationId xmlns:a16="http://schemas.microsoft.com/office/drawing/2014/main" id="{4F1D11EC-CCA6-054A-B4B4-2400DFD037CF}"/>
              </a:ext>
            </a:extLst>
          </p:cNvPr>
          <p:cNvSpPr>
            <a:spLocks noGrp="1"/>
          </p:cNvSpPr>
          <p:nvPr>
            <p:ph idx="1"/>
          </p:nvPr>
        </p:nvSpPr>
        <p:spPr/>
        <p:txBody>
          <a:bodyPr/>
          <a:lstStyle/>
          <a:p>
            <a:r>
              <a:rPr lang="en-US" sz="4000" dirty="0"/>
              <a:t>hierarchical, unequal, fluid</a:t>
            </a:r>
          </a:p>
          <a:p>
            <a:pPr marL="0" indent="0">
              <a:buNone/>
            </a:pPr>
            <a:endParaRPr lang="en-US" sz="4000" dirty="0"/>
          </a:p>
          <a:p>
            <a:r>
              <a:rPr lang="en-US" sz="4000" dirty="0"/>
              <a:t>hybrid</a:t>
            </a:r>
          </a:p>
        </p:txBody>
      </p:sp>
    </p:spTree>
    <p:extLst>
      <p:ext uri="{BB962C8B-B14F-4D97-AF65-F5344CB8AC3E}">
        <p14:creationId xmlns:p14="http://schemas.microsoft.com/office/powerpoint/2010/main" val="2121791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a:extLst>
              <a:ext uri="{FF2B5EF4-FFF2-40B4-BE49-F238E27FC236}">
                <a16:creationId xmlns:a16="http://schemas.microsoft.com/office/drawing/2014/main" id="{E04693E3-B918-E44E-872C-77AD6659B34E}"/>
              </a:ext>
            </a:extLst>
          </p:cNvPr>
          <p:cNvSpPr>
            <a:spLocks noGrp="1" noChangeArrowheads="1"/>
          </p:cNvSpPr>
          <p:nvPr>
            <p:ph type="ctrTitle"/>
          </p:nvPr>
        </p:nvSpPr>
        <p:spPr>
          <a:xfrm>
            <a:off x="-9067800" y="-571500"/>
            <a:ext cx="7772400" cy="1143000"/>
          </a:xfrm>
        </p:spPr>
        <p:txBody>
          <a:bodyPr/>
          <a:lstStyle/>
          <a:p>
            <a:pPr eaLnBrk="1" hangingPunct="1"/>
            <a:endParaRPr lang="en-US" altLang="en-US"/>
          </a:p>
        </p:txBody>
      </p:sp>
      <p:sp>
        <p:nvSpPr>
          <p:cNvPr id="15362" name="Rectangle 3">
            <a:extLst>
              <a:ext uri="{FF2B5EF4-FFF2-40B4-BE49-F238E27FC236}">
                <a16:creationId xmlns:a16="http://schemas.microsoft.com/office/drawing/2014/main" id="{0088B83C-5470-074F-8BB8-DDCF2578E6E3}"/>
              </a:ext>
            </a:extLst>
          </p:cNvPr>
          <p:cNvSpPr>
            <a:spLocks noGrp="1" noChangeArrowheads="1"/>
          </p:cNvSpPr>
          <p:nvPr>
            <p:ph type="subTitle" idx="1"/>
          </p:nvPr>
        </p:nvSpPr>
        <p:spPr>
          <a:xfrm>
            <a:off x="-6629400" y="3429000"/>
            <a:ext cx="6400800" cy="1752600"/>
          </a:xfrm>
        </p:spPr>
        <p:txBody>
          <a:bodyPr/>
          <a:lstStyle/>
          <a:p>
            <a:pPr eaLnBrk="1" hangingPunct="1"/>
            <a:endParaRPr lang="en-US" altLang="en-US"/>
          </a:p>
        </p:txBody>
      </p:sp>
      <p:pic>
        <p:nvPicPr>
          <p:cNvPr id="15363" name="Picture 4" descr="casta-cabrera">
            <a:extLst>
              <a:ext uri="{FF2B5EF4-FFF2-40B4-BE49-F238E27FC236}">
                <a16:creationId xmlns:a16="http://schemas.microsoft.com/office/drawing/2014/main" id="{90FF67BF-F490-ED4A-A2B9-BE7BE1B70B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52513"/>
            <a:ext cx="6324600" cy="496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TextBox 1">
            <a:extLst>
              <a:ext uri="{FF2B5EF4-FFF2-40B4-BE49-F238E27FC236}">
                <a16:creationId xmlns:a16="http://schemas.microsoft.com/office/drawing/2014/main" id="{DC56A70E-D2EC-2E45-A870-3A244BCD2BAF}"/>
              </a:ext>
            </a:extLst>
          </p:cNvPr>
          <p:cNvSpPr txBox="1">
            <a:spLocks noChangeArrowheads="1"/>
          </p:cNvSpPr>
          <p:nvPr/>
        </p:nvSpPr>
        <p:spPr bwMode="auto">
          <a:xfrm>
            <a:off x="179512" y="5949281"/>
            <a:ext cx="878497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2000" dirty="0"/>
              <a:t>José de </a:t>
            </a:r>
            <a:r>
              <a:rPr lang="en-US" altLang="en-US" sz="2000" dirty="0" err="1"/>
              <a:t>Alcíbar</a:t>
            </a:r>
            <a:r>
              <a:rPr lang="en-US" altLang="en-US" sz="2000" dirty="0"/>
              <a:t> (attrib.), </a:t>
            </a:r>
            <a:r>
              <a:rPr lang="en-US" altLang="en-US" sz="2000" i="1" dirty="0"/>
              <a:t>From a Spanish Man and a Black Woman a Mulatto is Born </a:t>
            </a:r>
            <a:r>
              <a:rPr lang="en-US" altLang="en-US" sz="2000" dirty="0"/>
              <a:t>(Denver Art Museum, c.1760-70)</a:t>
            </a:r>
          </a:p>
        </p:txBody>
      </p:sp>
      <p:sp>
        <p:nvSpPr>
          <p:cNvPr id="2" name="TextBox 1">
            <a:extLst>
              <a:ext uri="{FF2B5EF4-FFF2-40B4-BE49-F238E27FC236}">
                <a16:creationId xmlns:a16="http://schemas.microsoft.com/office/drawing/2014/main" id="{82024063-426E-9A43-BAE1-F10A07BF948D}"/>
              </a:ext>
            </a:extLst>
          </p:cNvPr>
          <p:cNvSpPr txBox="1"/>
          <p:nvPr/>
        </p:nvSpPr>
        <p:spPr>
          <a:xfrm>
            <a:off x="827584" y="188640"/>
            <a:ext cx="7128792" cy="461665"/>
          </a:xfrm>
          <a:prstGeom prst="rect">
            <a:avLst/>
          </a:prstGeom>
          <a:noFill/>
        </p:spPr>
        <p:txBody>
          <a:bodyPr wrap="square" rtlCol="0">
            <a:spAutoFit/>
          </a:bodyPr>
          <a:lstStyle/>
          <a:p>
            <a:r>
              <a:rPr lang="en-US" dirty="0"/>
              <a:t>The Formation of a Hybrid Colonial Society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F54E6-4ACC-0F49-8292-2CBDF0604DA2}"/>
              </a:ext>
            </a:extLst>
          </p:cNvPr>
          <p:cNvSpPr>
            <a:spLocks noGrp="1"/>
          </p:cNvSpPr>
          <p:nvPr>
            <p:ph type="title"/>
          </p:nvPr>
        </p:nvSpPr>
        <p:spPr>
          <a:xfrm>
            <a:off x="685800" y="188640"/>
            <a:ext cx="7772400" cy="1563960"/>
          </a:xfrm>
        </p:spPr>
        <p:txBody>
          <a:bodyPr/>
          <a:lstStyle/>
          <a:p>
            <a:pPr marL="0" indent="0">
              <a:buNone/>
            </a:pPr>
            <a:r>
              <a:rPr lang="en-US" sz="3200" b="1" dirty="0" err="1"/>
              <a:t>Colonisers</a:t>
            </a:r>
            <a:r>
              <a:rPr lang="en-US" sz="3200" b="1" dirty="0"/>
              <a:t> and </a:t>
            </a:r>
            <a:r>
              <a:rPr lang="en-US" sz="3200" b="1" dirty="0" err="1"/>
              <a:t>colonised</a:t>
            </a:r>
            <a:r>
              <a:rPr lang="en-US" sz="3200" b="1" dirty="0"/>
              <a:t> interacted in many ways.  This lecture will explore cultural interactions</a:t>
            </a:r>
          </a:p>
        </p:txBody>
      </p:sp>
      <p:sp>
        <p:nvSpPr>
          <p:cNvPr id="3" name="Content Placeholder 2">
            <a:extLst>
              <a:ext uri="{FF2B5EF4-FFF2-40B4-BE49-F238E27FC236}">
                <a16:creationId xmlns:a16="http://schemas.microsoft.com/office/drawing/2014/main" id="{53A6169E-3C66-554F-9EA3-21744DE8C36E}"/>
              </a:ext>
            </a:extLst>
          </p:cNvPr>
          <p:cNvSpPr>
            <a:spLocks noGrp="1"/>
          </p:cNvSpPr>
          <p:nvPr>
            <p:ph idx="1"/>
          </p:nvPr>
        </p:nvSpPr>
        <p:spPr>
          <a:xfrm>
            <a:off x="685800" y="1981200"/>
            <a:ext cx="7772400" cy="4688160"/>
          </a:xfrm>
        </p:spPr>
        <p:txBody>
          <a:bodyPr/>
          <a:lstStyle/>
          <a:p>
            <a:pPr lvl="1">
              <a:buFont typeface="Arial" panose="020B0604020202020204" pitchFamily="34" charset="0"/>
              <a:buChar char="•"/>
            </a:pPr>
            <a:r>
              <a:rPr lang="en-US" dirty="0"/>
              <a:t>Everyday life</a:t>
            </a:r>
          </a:p>
          <a:p>
            <a:pPr lvl="1">
              <a:buFont typeface="Arial" panose="020B0604020202020204" pitchFamily="34" charset="0"/>
              <a:buChar char="•"/>
            </a:pPr>
            <a:r>
              <a:rPr lang="en-US" dirty="0"/>
              <a:t>Religious cultures</a:t>
            </a:r>
          </a:p>
          <a:p>
            <a:pPr marL="457200" lvl="1" indent="0">
              <a:buNone/>
            </a:pPr>
            <a:endParaRPr lang="en-US" dirty="0"/>
          </a:p>
          <a:p>
            <a:pPr marL="457200" lvl="1" indent="0">
              <a:buNone/>
            </a:pPr>
            <a:endParaRPr lang="en-US" dirty="0"/>
          </a:p>
        </p:txBody>
      </p:sp>
      <p:pic>
        <p:nvPicPr>
          <p:cNvPr id="5" name="Picture 4">
            <a:extLst>
              <a:ext uri="{FF2B5EF4-FFF2-40B4-BE49-F238E27FC236}">
                <a16:creationId xmlns:a16="http://schemas.microsoft.com/office/drawing/2014/main" id="{633A7D30-0665-5E48-BF3B-E7A4A75080B6}"/>
              </a:ext>
            </a:extLst>
          </p:cNvPr>
          <p:cNvPicPr>
            <a:picLocks noChangeAspect="1"/>
          </p:cNvPicPr>
          <p:nvPr/>
        </p:nvPicPr>
        <p:blipFill>
          <a:blip r:embed="rId2"/>
          <a:stretch>
            <a:fillRect/>
          </a:stretch>
        </p:blipFill>
        <p:spPr>
          <a:xfrm>
            <a:off x="959716" y="3640416"/>
            <a:ext cx="1917700" cy="2679700"/>
          </a:xfrm>
          <a:prstGeom prst="rect">
            <a:avLst/>
          </a:prstGeom>
        </p:spPr>
      </p:pic>
      <p:pic>
        <p:nvPicPr>
          <p:cNvPr id="6" name="Content Placeholder 3">
            <a:extLst>
              <a:ext uri="{FF2B5EF4-FFF2-40B4-BE49-F238E27FC236}">
                <a16:creationId xmlns:a16="http://schemas.microsoft.com/office/drawing/2014/main" id="{06CDB296-85F7-D542-BABF-C3E0AC69B187}"/>
              </a:ext>
            </a:extLst>
          </p:cNvPr>
          <p:cNvPicPr>
            <a:picLocks noChangeAspect="1"/>
          </p:cNvPicPr>
          <p:nvPr/>
        </p:nvPicPr>
        <p:blipFill>
          <a:blip r:embed="rId3"/>
          <a:srcRect l="-67463" r="-67463"/>
          <a:stretch>
            <a:fillRect/>
          </a:stretch>
        </p:blipFill>
        <p:spPr bwMode="auto">
          <a:xfrm>
            <a:off x="3131840" y="1803648"/>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a:extLst>
              <a:ext uri="{FF2B5EF4-FFF2-40B4-BE49-F238E27FC236}">
                <a16:creationId xmlns:a16="http://schemas.microsoft.com/office/drawing/2014/main" id="{6E037D6A-257D-8249-8697-BE3EE2A54944}"/>
              </a:ext>
            </a:extLst>
          </p:cNvPr>
          <p:cNvSpPr txBox="1"/>
          <p:nvPr/>
        </p:nvSpPr>
        <p:spPr>
          <a:xfrm>
            <a:off x="4067944" y="5969497"/>
            <a:ext cx="4896544" cy="707886"/>
          </a:xfrm>
          <a:prstGeom prst="rect">
            <a:avLst/>
          </a:prstGeom>
          <a:noFill/>
        </p:spPr>
        <p:txBody>
          <a:bodyPr wrap="square" rtlCol="0">
            <a:spAutoFit/>
          </a:bodyPr>
          <a:lstStyle/>
          <a:p>
            <a:r>
              <a:rPr lang="en-US" sz="2000" dirty="0"/>
              <a:t>Gonzalo Fernández de Oviedo’s image of a hammock (1535) </a:t>
            </a:r>
          </a:p>
        </p:txBody>
      </p:sp>
    </p:spTree>
    <p:extLst>
      <p:ext uri="{BB962C8B-B14F-4D97-AF65-F5344CB8AC3E}">
        <p14:creationId xmlns:p14="http://schemas.microsoft.com/office/powerpoint/2010/main" val="1655682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a:extLst>
              <a:ext uri="{FF2B5EF4-FFF2-40B4-BE49-F238E27FC236}">
                <a16:creationId xmlns:a16="http://schemas.microsoft.com/office/drawing/2014/main" id="{62BED530-5568-E840-A819-CB3F29026594}"/>
              </a:ext>
            </a:extLst>
          </p:cNvPr>
          <p:cNvSpPr>
            <a:spLocks noGrp="1" noChangeArrowheads="1"/>
          </p:cNvSpPr>
          <p:nvPr>
            <p:ph type="title"/>
          </p:nvPr>
        </p:nvSpPr>
        <p:spPr>
          <a:xfrm>
            <a:off x="-9601200" y="1219200"/>
            <a:ext cx="7772400" cy="1143000"/>
          </a:xfrm>
        </p:spPr>
        <p:txBody>
          <a:bodyPr/>
          <a:lstStyle/>
          <a:p>
            <a:pPr eaLnBrk="1" hangingPunct="1"/>
            <a:endParaRPr lang="en-US" altLang="en-US"/>
          </a:p>
        </p:txBody>
      </p:sp>
      <p:sp>
        <p:nvSpPr>
          <p:cNvPr id="17410" name="Rectangle 3">
            <a:extLst>
              <a:ext uri="{FF2B5EF4-FFF2-40B4-BE49-F238E27FC236}">
                <a16:creationId xmlns:a16="http://schemas.microsoft.com/office/drawing/2014/main" id="{E6EE66AB-2C86-544C-9E09-008043385FE6}"/>
              </a:ext>
            </a:extLst>
          </p:cNvPr>
          <p:cNvSpPr>
            <a:spLocks noGrp="1" noChangeArrowheads="1"/>
          </p:cNvSpPr>
          <p:nvPr>
            <p:ph type="body" idx="1"/>
          </p:nvPr>
        </p:nvSpPr>
        <p:spPr>
          <a:xfrm>
            <a:off x="-11658600" y="1752600"/>
            <a:ext cx="7772400" cy="4114800"/>
          </a:xfrm>
        </p:spPr>
        <p:txBody>
          <a:bodyPr/>
          <a:lstStyle/>
          <a:p>
            <a:pPr eaLnBrk="1" hangingPunct="1"/>
            <a:endParaRPr lang="en-US" altLang="en-US"/>
          </a:p>
        </p:txBody>
      </p:sp>
      <p:pic>
        <p:nvPicPr>
          <p:cNvPr id="17411" name="Picture 5" descr="cambuja">
            <a:extLst>
              <a:ext uri="{FF2B5EF4-FFF2-40B4-BE49-F238E27FC236}">
                <a16:creationId xmlns:a16="http://schemas.microsoft.com/office/drawing/2014/main" id="{A642E84E-D506-4B44-BA0A-ED0DACBB7C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749" y="188640"/>
            <a:ext cx="6132611" cy="4495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04D6B0AC-9775-D74A-9F9E-CA56FE3469C8}"/>
              </a:ext>
            </a:extLst>
          </p:cNvPr>
          <p:cNvSpPr txBox="1"/>
          <p:nvPr/>
        </p:nvSpPr>
        <p:spPr>
          <a:xfrm>
            <a:off x="611560" y="4941168"/>
            <a:ext cx="5904656" cy="1200329"/>
          </a:xfrm>
          <a:prstGeom prst="rect">
            <a:avLst/>
          </a:prstGeom>
          <a:noFill/>
        </p:spPr>
        <p:txBody>
          <a:bodyPr wrap="square" rtlCol="0">
            <a:spAutoFit/>
          </a:bodyPr>
          <a:lstStyle/>
          <a:p>
            <a:endParaRPr lang="en-US" dirty="0"/>
          </a:p>
          <a:p>
            <a:r>
              <a:rPr lang="en-US" dirty="0"/>
              <a:t>‘</a:t>
            </a:r>
            <a:r>
              <a:rPr lang="en-US" dirty="0" err="1"/>
              <a:t>Casta</a:t>
            </a:r>
            <a:r>
              <a:rPr lang="en-US" dirty="0"/>
              <a:t>’ Paintings: 18</a:t>
            </a:r>
            <a:r>
              <a:rPr lang="en-US" baseline="30000" dirty="0"/>
              <a:t>th</a:t>
            </a:r>
            <a:r>
              <a:rPr lang="en-US" dirty="0"/>
              <a:t>-century paintings of colonial families</a:t>
            </a:r>
          </a:p>
        </p:txBody>
      </p:sp>
      <p:sp>
        <p:nvSpPr>
          <p:cNvPr id="3" name="TextBox 2">
            <a:extLst>
              <a:ext uri="{FF2B5EF4-FFF2-40B4-BE49-F238E27FC236}">
                <a16:creationId xmlns:a16="http://schemas.microsoft.com/office/drawing/2014/main" id="{8A394F1E-8364-D047-B5E1-45DE83A74B1D}"/>
              </a:ext>
            </a:extLst>
          </p:cNvPr>
          <p:cNvSpPr txBox="1"/>
          <p:nvPr/>
        </p:nvSpPr>
        <p:spPr>
          <a:xfrm>
            <a:off x="6948264" y="404665"/>
            <a:ext cx="2016224" cy="6370975"/>
          </a:xfrm>
          <a:prstGeom prst="rect">
            <a:avLst/>
          </a:prstGeom>
          <a:noFill/>
        </p:spPr>
        <p:txBody>
          <a:bodyPr wrap="square" rtlCol="0">
            <a:spAutoFit/>
          </a:bodyPr>
          <a:lstStyle/>
          <a:p>
            <a:r>
              <a:rPr lang="en-US" b="1" dirty="0"/>
              <a:t>Everyday Life in the Indies</a:t>
            </a:r>
          </a:p>
          <a:p>
            <a:endParaRPr lang="en-US" dirty="0"/>
          </a:p>
          <a:p>
            <a:r>
              <a:rPr lang="en-US" dirty="0"/>
              <a:t>How can we study this?</a:t>
            </a:r>
          </a:p>
          <a:p>
            <a:endParaRPr lang="en-US" dirty="0"/>
          </a:p>
          <a:p>
            <a:r>
              <a:rPr lang="en-US" dirty="0"/>
              <a:t>Some sources: </a:t>
            </a:r>
          </a:p>
          <a:p>
            <a:pPr marL="342900" indent="-342900">
              <a:buFont typeface="Arial" panose="020B0604020202020204" pitchFamily="34" charset="0"/>
              <a:buChar char="•"/>
            </a:pPr>
            <a:r>
              <a:rPr lang="en-US" dirty="0"/>
              <a:t>Court records </a:t>
            </a:r>
          </a:p>
          <a:p>
            <a:pPr marL="342900" indent="-342900">
              <a:buFont typeface="Arial" panose="020B0604020202020204" pitchFamily="34" charset="0"/>
              <a:buChar char="•"/>
            </a:pPr>
            <a:r>
              <a:rPr lang="en-US" dirty="0"/>
              <a:t>Letters</a:t>
            </a:r>
          </a:p>
          <a:p>
            <a:pPr marL="342900" indent="-342900">
              <a:buFont typeface="Arial" panose="020B0604020202020204" pitchFamily="34" charset="0"/>
              <a:buChar char="•"/>
            </a:pPr>
            <a:r>
              <a:rPr lang="en-US" dirty="0"/>
              <a:t>Material culture</a:t>
            </a:r>
          </a:p>
          <a:p>
            <a:endParaRPr lang="en-US" dirty="0"/>
          </a:p>
          <a:p>
            <a:endParaRPr lang="en-US" dirty="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3D95C-0F24-6A4B-875B-16DF494918BB}"/>
              </a:ext>
            </a:extLst>
          </p:cNvPr>
          <p:cNvSpPr>
            <a:spLocks noGrp="1"/>
          </p:cNvSpPr>
          <p:nvPr>
            <p:ph type="title"/>
          </p:nvPr>
        </p:nvSpPr>
        <p:spPr/>
        <p:txBody>
          <a:bodyPr/>
          <a:lstStyle/>
          <a:p>
            <a:pPr marL="342900" indent="-342900"/>
            <a:r>
              <a:rPr lang="en-US" dirty="0"/>
              <a:t>Court records</a:t>
            </a:r>
          </a:p>
        </p:txBody>
      </p:sp>
      <p:sp>
        <p:nvSpPr>
          <p:cNvPr id="3" name="Content Placeholder 2">
            <a:extLst>
              <a:ext uri="{FF2B5EF4-FFF2-40B4-BE49-F238E27FC236}">
                <a16:creationId xmlns:a16="http://schemas.microsoft.com/office/drawing/2014/main" id="{DE0ACF9A-5FA7-804F-965F-26F837157391}"/>
              </a:ext>
            </a:extLst>
          </p:cNvPr>
          <p:cNvSpPr>
            <a:spLocks noGrp="1"/>
          </p:cNvSpPr>
          <p:nvPr>
            <p:ph idx="1"/>
          </p:nvPr>
        </p:nvSpPr>
        <p:spPr>
          <a:xfrm>
            <a:off x="685800" y="1981200"/>
            <a:ext cx="7772400" cy="4688160"/>
          </a:xfrm>
        </p:spPr>
        <p:txBody>
          <a:bodyPr/>
          <a:lstStyle/>
          <a:p>
            <a:r>
              <a:rPr lang="en-US" dirty="0"/>
              <a:t>Domestic disputes between husbands and wives, conflicts between </a:t>
            </a:r>
            <a:r>
              <a:rPr lang="en-US" dirty="0" err="1"/>
              <a:t>neighbours</a:t>
            </a:r>
            <a:r>
              <a:rPr lang="en-US" dirty="0"/>
              <a:t> (violence, insults, lawsuits . . . Colonial society was very litigious)</a:t>
            </a:r>
          </a:p>
          <a:p>
            <a:r>
              <a:rPr lang="en-US" dirty="0"/>
              <a:t>Good source of information about gender norms</a:t>
            </a:r>
          </a:p>
          <a:p>
            <a:r>
              <a:rPr lang="en-US" dirty="0" err="1"/>
              <a:t>Honour</a:t>
            </a:r>
            <a:endParaRPr lang="en-US" dirty="0"/>
          </a:p>
          <a:p>
            <a:endParaRPr lang="en-US" dirty="0"/>
          </a:p>
        </p:txBody>
      </p:sp>
    </p:spTree>
    <p:extLst>
      <p:ext uri="{BB962C8B-B14F-4D97-AF65-F5344CB8AC3E}">
        <p14:creationId xmlns:p14="http://schemas.microsoft.com/office/powerpoint/2010/main" val="13683960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3EBF5A-03D3-5549-AC07-3A4BBCA688D4}"/>
              </a:ext>
            </a:extLst>
          </p:cNvPr>
          <p:cNvSpPr>
            <a:spLocks noGrp="1"/>
          </p:cNvSpPr>
          <p:nvPr>
            <p:ph type="title"/>
          </p:nvPr>
        </p:nvSpPr>
        <p:spPr>
          <a:xfrm>
            <a:off x="611560" y="332656"/>
            <a:ext cx="3672408" cy="1224136"/>
          </a:xfrm>
        </p:spPr>
        <p:txBody>
          <a:bodyPr/>
          <a:lstStyle/>
          <a:p>
            <a:r>
              <a:rPr lang="en-US" sz="2400" b="1" dirty="0"/>
              <a:t>Many people went to court</a:t>
            </a:r>
          </a:p>
        </p:txBody>
      </p:sp>
      <p:pic>
        <p:nvPicPr>
          <p:cNvPr id="8" name="Content Placeholder 7">
            <a:extLst>
              <a:ext uri="{FF2B5EF4-FFF2-40B4-BE49-F238E27FC236}">
                <a16:creationId xmlns:a16="http://schemas.microsoft.com/office/drawing/2014/main" id="{75557362-3D0D-2A48-98F7-FDEA7F151A11}"/>
              </a:ext>
            </a:extLst>
          </p:cNvPr>
          <p:cNvPicPr>
            <a:picLocks noGrp="1" noChangeAspect="1"/>
          </p:cNvPicPr>
          <p:nvPr>
            <p:ph idx="1"/>
          </p:nvPr>
        </p:nvPicPr>
        <p:blipFill>
          <a:blip r:embed="rId3"/>
          <a:stretch>
            <a:fillRect/>
          </a:stretch>
        </p:blipFill>
        <p:spPr>
          <a:xfrm>
            <a:off x="611560" y="1916832"/>
            <a:ext cx="2764631" cy="4114800"/>
          </a:xfrm>
          <a:prstGeom prst="rect">
            <a:avLst/>
          </a:prstGeom>
        </p:spPr>
      </p:pic>
      <p:sp>
        <p:nvSpPr>
          <p:cNvPr id="9" name="Rectangle 8">
            <a:extLst>
              <a:ext uri="{FF2B5EF4-FFF2-40B4-BE49-F238E27FC236}">
                <a16:creationId xmlns:a16="http://schemas.microsoft.com/office/drawing/2014/main" id="{3155EA61-0589-034A-8D18-548832BA6237}"/>
              </a:ext>
            </a:extLst>
          </p:cNvPr>
          <p:cNvSpPr/>
          <p:nvPr/>
        </p:nvSpPr>
        <p:spPr>
          <a:xfrm>
            <a:off x="4644008" y="1052736"/>
            <a:ext cx="3528392" cy="4893647"/>
          </a:xfrm>
          <a:prstGeom prst="rect">
            <a:avLst/>
          </a:prstGeom>
        </p:spPr>
        <p:txBody>
          <a:bodyPr wrap="square">
            <a:spAutoFit/>
          </a:bodyPr>
          <a:lstStyle/>
          <a:p>
            <a:r>
              <a:rPr lang="en-GB" dirty="0"/>
              <a:t>The first page of a petition by the African-born, nonliterate slave </a:t>
            </a:r>
            <a:r>
              <a:rPr lang="en-GB" dirty="0" err="1"/>
              <a:t>Agustín</a:t>
            </a:r>
            <a:r>
              <a:rPr lang="en-GB" dirty="0"/>
              <a:t> </a:t>
            </a:r>
            <a:r>
              <a:rPr lang="en-GB" dirty="0" err="1"/>
              <a:t>Carabali</a:t>
            </a:r>
            <a:r>
              <a:rPr lang="en-GB" dirty="0"/>
              <a:t> submitted to the court in Lima in 1790, charging his owner with abuse.</a:t>
            </a:r>
          </a:p>
          <a:p>
            <a:endParaRPr lang="en-GB" dirty="0"/>
          </a:p>
          <a:p>
            <a:endParaRPr lang="en-GB" dirty="0"/>
          </a:p>
          <a:p>
            <a:endParaRPr lang="en-GB" dirty="0"/>
          </a:p>
          <a:p>
            <a:endParaRPr lang="en-GB" dirty="0"/>
          </a:p>
          <a:p>
            <a:r>
              <a:rPr lang="en-GB" dirty="0"/>
              <a:t>From Peru’s </a:t>
            </a:r>
            <a:r>
              <a:rPr lang="en-GB" dirty="0" err="1"/>
              <a:t>Archivo</a:t>
            </a:r>
            <a:r>
              <a:rPr lang="en-GB" dirty="0"/>
              <a:t> General de la </a:t>
            </a:r>
            <a:r>
              <a:rPr lang="en-GB" dirty="0" err="1"/>
              <a:t>Nación</a:t>
            </a:r>
            <a:r>
              <a:rPr lang="en-GB" dirty="0"/>
              <a:t>.</a:t>
            </a:r>
          </a:p>
        </p:txBody>
      </p:sp>
    </p:spTree>
    <p:extLst>
      <p:ext uri="{BB962C8B-B14F-4D97-AF65-F5344CB8AC3E}">
        <p14:creationId xmlns:p14="http://schemas.microsoft.com/office/powerpoint/2010/main" val="2870117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88ADE-7FE5-C644-AF70-7C024C1784C2}"/>
              </a:ext>
            </a:extLst>
          </p:cNvPr>
          <p:cNvSpPr>
            <a:spLocks noGrp="1"/>
          </p:cNvSpPr>
          <p:nvPr>
            <p:ph type="title"/>
          </p:nvPr>
        </p:nvSpPr>
        <p:spPr/>
        <p:txBody>
          <a:bodyPr/>
          <a:lstStyle/>
          <a:p>
            <a:pPr marL="342900" indent="-342900"/>
            <a:br>
              <a:rPr lang="en-US" dirty="0"/>
            </a:br>
            <a:r>
              <a:rPr lang="en-US" dirty="0"/>
              <a:t>Letters (just for example)</a:t>
            </a:r>
            <a:br>
              <a:rPr lang="en-US" dirty="0"/>
            </a:br>
            <a:endParaRPr lang="en-US" dirty="0"/>
          </a:p>
        </p:txBody>
      </p:sp>
      <p:pic>
        <p:nvPicPr>
          <p:cNvPr id="4" name="Content Placeholder 3">
            <a:extLst>
              <a:ext uri="{FF2B5EF4-FFF2-40B4-BE49-F238E27FC236}">
                <a16:creationId xmlns:a16="http://schemas.microsoft.com/office/drawing/2014/main" id="{B30E2DC0-0552-5340-94EA-27F65BDE5771}"/>
              </a:ext>
            </a:extLst>
          </p:cNvPr>
          <p:cNvPicPr>
            <a:picLocks noGrp="1" noChangeAspect="1"/>
          </p:cNvPicPr>
          <p:nvPr>
            <p:ph idx="1"/>
          </p:nvPr>
        </p:nvPicPr>
        <p:blipFill>
          <a:blip r:embed="rId2"/>
          <a:stretch>
            <a:fillRect/>
          </a:stretch>
        </p:blipFill>
        <p:spPr>
          <a:xfrm>
            <a:off x="1165121" y="1628800"/>
            <a:ext cx="6669741" cy="4114800"/>
          </a:xfrm>
          <a:prstGeom prst="rect">
            <a:avLst/>
          </a:prstGeom>
        </p:spPr>
      </p:pic>
      <p:sp>
        <p:nvSpPr>
          <p:cNvPr id="5" name="TextBox 4">
            <a:extLst>
              <a:ext uri="{FF2B5EF4-FFF2-40B4-BE49-F238E27FC236}">
                <a16:creationId xmlns:a16="http://schemas.microsoft.com/office/drawing/2014/main" id="{58AA54BD-E852-BF4C-8015-40DF667840CF}"/>
              </a:ext>
            </a:extLst>
          </p:cNvPr>
          <p:cNvSpPr txBox="1"/>
          <p:nvPr/>
        </p:nvSpPr>
        <p:spPr>
          <a:xfrm>
            <a:off x="899592" y="5877272"/>
            <a:ext cx="7128792" cy="707886"/>
          </a:xfrm>
          <a:prstGeom prst="rect">
            <a:avLst/>
          </a:prstGeom>
          <a:noFill/>
        </p:spPr>
        <p:txBody>
          <a:bodyPr wrap="square" rtlCol="0">
            <a:spAutoFit/>
          </a:bodyPr>
          <a:lstStyle/>
          <a:p>
            <a:r>
              <a:rPr lang="en-GB" sz="2000" dirty="0">
                <a:effectLst/>
              </a:rPr>
              <a:t>Farewell letter sent by José Miguel Carrera to his wife Mercedes </a:t>
            </a:r>
            <a:r>
              <a:rPr lang="en-GB" sz="2000" dirty="0" err="1">
                <a:effectLst/>
              </a:rPr>
              <a:t>Fontecilla</a:t>
            </a:r>
            <a:r>
              <a:rPr lang="en-GB" sz="2000" dirty="0">
                <a:effectLst/>
              </a:rPr>
              <a:t>, 4 Sept. 1821 .</a:t>
            </a:r>
            <a:endParaRPr lang="en-US" sz="2000" dirty="0"/>
          </a:p>
        </p:txBody>
      </p:sp>
    </p:spTree>
    <p:extLst>
      <p:ext uri="{BB962C8B-B14F-4D97-AF65-F5344CB8AC3E}">
        <p14:creationId xmlns:p14="http://schemas.microsoft.com/office/powerpoint/2010/main" val="2702933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D8E13-2A72-A548-B15A-766975258A9B}"/>
              </a:ext>
            </a:extLst>
          </p:cNvPr>
          <p:cNvSpPr>
            <a:spLocks noGrp="1"/>
          </p:cNvSpPr>
          <p:nvPr>
            <p:ph type="title"/>
          </p:nvPr>
        </p:nvSpPr>
        <p:spPr>
          <a:xfrm>
            <a:off x="685800" y="260648"/>
            <a:ext cx="7772400" cy="875184"/>
          </a:xfrm>
        </p:spPr>
        <p:txBody>
          <a:bodyPr/>
          <a:lstStyle/>
          <a:p>
            <a:pPr marL="342900" indent="-342900"/>
            <a:br>
              <a:rPr lang="en-US" dirty="0"/>
            </a:br>
            <a:r>
              <a:rPr lang="en-US" dirty="0"/>
              <a:t>Material Culture (‘stuff’)</a:t>
            </a:r>
            <a:br>
              <a:rPr lang="en-US" dirty="0"/>
            </a:br>
            <a:endParaRPr lang="en-US" dirty="0"/>
          </a:p>
        </p:txBody>
      </p:sp>
      <p:sp>
        <p:nvSpPr>
          <p:cNvPr id="3" name="Content Placeholder 2">
            <a:extLst>
              <a:ext uri="{FF2B5EF4-FFF2-40B4-BE49-F238E27FC236}">
                <a16:creationId xmlns:a16="http://schemas.microsoft.com/office/drawing/2014/main" id="{079064F5-F277-8148-BB9A-6412CE3FB093}"/>
              </a:ext>
            </a:extLst>
          </p:cNvPr>
          <p:cNvSpPr>
            <a:spLocks noGrp="1"/>
          </p:cNvSpPr>
          <p:nvPr>
            <p:ph idx="1"/>
          </p:nvPr>
        </p:nvSpPr>
        <p:spPr>
          <a:xfrm>
            <a:off x="251520" y="1340768"/>
            <a:ext cx="8784976" cy="5328592"/>
          </a:xfrm>
        </p:spPr>
        <p:txBody>
          <a:bodyPr/>
          <a:lstStyle/>
          <a:p>
            <a:pPr marL="0" indent="0">
              <a:buNone/>
            </a:pPr>
            <a:r>
              <a:rPr lang="en-GB" dirty="0"/>
              <a:t>‘Civilising goods’</a:t>
            </a:r>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sz="2000" dirty="0"/>
          </a:p>
          <a:p>
            <a:pPr marL="0" indent="0">
              <a:buNone/>
            </a:pPr>
            <a:endParaRPr lang="en-GB" sz="2000" dirty="0"/>
          </a:p>
          <a:p>
            <a:pPr marL="0" indent="0">
              <a:buNone/>
            </a:pPr>
            <a:endParaRPr lang="en-GB" sz="2000" dirty="0"/>
          </a:p>
          <a:p>
            <a:pPr marL="0" indent="0">
              <a:buNone/>
            </a:pPr>
            <a:r>
              <a:rPr lang="en-GB" sz="2000" dirty="0"/>
              <a:t>Arnold Bauer, </a:t>
            </a:r>
            <a:r>
              <a:rPr lang="en-GB" sz="2000" i="1" dirty="0"/>
              <a:t>Goods, Power, History: Latin America's Material Culture (</a:t>
            </a:r>
            <a:r>
              <a:rPr lang="en-GB" sz="2000" dirty="0"/>
              <a:t>Cambridge, 2001).</a:t>
            </a:r>
            <a:r>
              <a:rPr lang="en-GB" sz="2000" dirty="0">
                <a:effectLst/>
              </a:rPr>
              <a:t> </a:t>
            </a:r>
            <a:endParaRPr lang="en-US" sz="2000" dirty="0"/>
          </a:p>
        </p:txBody>
      </p:sp>
      <p:pic>
        <p:nvPicPr>
          <p:cNvPr id="4" name="Picture 3">
            <a:extLst>
              <a:ext uri="{FF2B5EF4-FFF2-40B4-BE49-F238E27FC236}">
                <a16:creationId xmlns:a16="http://schemas.microsoft.com/office/drawing/2014/main" id="{77877F66-6D4A-9648-85C6-E98DCB90110F}"/>
              </a:ext>
            </a:extLst>
          </p:cNvPr>
          <p:cNvPicPr>
            <a:picLocks noChangeAspect="1"/>
          </p:cNvPicPr>
          <p:nvPr/>
        </p:nvPicPr>
        <p:blipFill>
          <a:blip r:embed="rId2"/>
          <a:stretch>
            <a:fillRect/>
          </a:stretch>
        </p:blipFill>
        <p:spPr>
          <a:xfrm>
            <a:off x="467544" y="2492896"/>
            <a:ext cx="3168352" cy="2370308"/>
          </a:xfrm>
          <a:prstGeom prst="rect">
            <a:avLst/>
          </a:prstGeom>
        </p:spPr>
      </p:pic>
      <p:pic>
        <p:nvPicPr>
          <p:cNvPr id="5" name="Picture 4">
            <a:extLst>
              <a:ext uri="{FF2B5EF4-FFF2-40B4-BE49-F238E27FC236}">
                <a16:creationId xmlns:a16="http://schemas.microsoft.com/office/drawing/2014/main" id="{4E5905BB-6A86-0E49-AD0F-481D793783B9}"/>
              </a:ext>
            </a:extLst>
          </p:cNvPr>
          <p:cNvPicPr>
            <a:picLocks noChangeAspect="1"/>
          </p:cNvPicPr>
          <p:nvPr/>
        </p:nvPicPr>
        <p:blipFill>
          <a:blip r:embed="rId3"/>
          <a:stretch>
            <a:fillRect/>
          </a:stretch>
        </p:blipFill>
        <p:spPr>
          <a:xfrm>
            <a:off x="4067944" y="1340768"/>
            <a:ext cx="4879040" cy="3698478"/>
          </a:xfrm>
          <a:prstGeom prst="rect">
            <a:avLst/>
          </a:prstGeom>
        </p:spPr>
      </p:pic>
    </p:spTree>
    <p:extLst>
      <p:ext uri="{BB962C8B-B14F-4D97-AF65-F5344CB8AC3E}">
        <p14:creationId xmlns:p14="http://schemas.microsoft.com/office/powerpoint/2010/main" val="325344531"/>
      </p:ext>
    </p:extLst>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3975</TotalTime>
  <Words>764</Words>
  <Application>Microsoft Macintosh PowerPoint</Application>
  <PresentationFormat>On-screen Show (4:3)</PresentationFormat>
  <Paragraphs>92</Paragraphs>
  <Slides>22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ＭＳ Ｐゴシック</vt:lpstr>
      <vt:lpstr>Calibri</vt:lpstr>
      <vt:lpstr>Blank Presentation</vt:lpstr>
      <vt:lpstr>Colonial Society and Culture</vt:lpstr>
      <vt:lpstr>Early Colonisation (16th century)</vt:lpstr>
      <vt:lpstr>PowerPoint Presentation</vt:lpstr>
      <vt:lpstr>Colonisers and colonised interacted in many ways.  This lecture will explore cultural interactions</vt:lpstr>
      <vt:lpstr>PowerPoint Presentation</vt:lpstr>
      <vt:lpstr>Court records</vt:lpstr>
      <vt:lpstr>Many people went to court</vt:lpstr>
      <vt:lpstr> Letters (just for example) </vt:lpstr>
      <vt:lpstr> Material Culture (‘stuff’) </vt:lpstr>
      <vt:lpstr>New food cultures</vt:lpstr>
      <vt:lpstr>Columbian Exchange</vt:lpstr>
      <vt:lpstr>The ‘Columbian Exchange’:  Alfred Crosby, The Columbian Exchange: Biological and Cultural Consequences of 1492  (1972). </vt:lpstr>
      <vt:lpstr>PowerPoint Presentation</vt:lpstr>
      <vt:lpstr>Hybrid Material Cultures   a Taino Zemi</vt:lpstr>
      <vt:lpstr>Religion  another site of hybridity</vt:lpstr>
      <vt:lpstr>Colonial Catholicism </vt:lpstr>
      <vt:lpstr>The Colonial Baroque</vt:lpstr>
      <vt:lpstr>Colonial Catholicism</vt:lpstr>
      <vt:lpstr>Concerns about ‘idolatry’</vt:lpstr>
      <vt:lpstr>The Will of Don Miguel Damián Ink and watercolor on amatl, 1576</vt:lpstr>
      <vt:lpstr>syncretism</vt:lpstr>
      <vt:lpstr>Colonial Society</vt:lpstr>
    </vt:vector>
  </TitlesOfParts>
  <Company>Rebecca Earle User</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Earle User</dc:creator>
  <cp:lastModifiedBy>Rebecca Earle</cp:lastModifiedBy>
  <cp:revision>179</cp:revision>
  <dcterms:created xsi:type="dcterms:W3CDTF">2010-11-02T12:55:15Z</dcterms:created>
  <dcterms:modified xsi:type="dcterms:W3CDTF">2018-11-13T14:50:52Z</dcterms:modified>
</cp:coreProperties>
</file>