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2" r:id="rId2"/>
    <p:sldId id="263" r:id="rId3"/>
    <p:sldId id="264" r:id="rId4"/>
    <p:sldId id="265" r:id="rId5"/>
    <p:sldId id="267" r:id="rId6"/>
    <p:sldId id="268" r:id="rId7"/>
    <p:sldId id="256" r:id="rId8"/>
    <p:sldId id="269" r:id="rId9"/>
    <p:sldId id="270" r:id="rId10"/>
    <p:sldId id="271" r:id="rId11"/>
    <p:sldId id="272" r:id="rId12"/>
    <p:sldId id="273" r:id="rId13"/>
    <p:sldId id="274" r:id="rId14"/>
    <p:sldId id="257" r:id="rId15"/>
    <p:sldId id="275" r:id="rId16"/>
    <p:sldId id="276" r:id="rId17"/>
    <p:sldId id="277" r:id="rId18"/>
    <p:sldId id="278" r:id="rId19"/>
    <p:sldId id="279" r:id="rId20"/>
    <p:sldId id="258" r:id="rId21"/>
    <p:sldId id="261" r:id="rId22"/>
    <p:sldId id="280" r:id="rId23"/>
    <p:sldId id="281" r:id="rId24"/>
    <p:sldId id="259" r:id="rId25"/>
    <p:sldId id="282" r:id="rId26"/>
    <p:sldId id="283" r:id="rId27"/>
    <p:sldId id="284"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5" d="100"/>
          <a:sy n="95" d="100"/>
        </p:scale>
        <p:origin x="-952"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F33851B0-32D7-0043-842A-C6903ACE1932}" type="datetimeFigureOut">
              <a:rPr lang="en-US" smtClean="0"/>
              <a:t>5/9/18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193BD4-B376-D448-9D9C-D8BF771BE43C}" type="slidenum">
              <a:rPr lang="en-US" smtClean="0"/>
              <a:t>‹#›</a:t>
            </a:fld>
            <a:endParaRPr lang="en-US"/>
          </a:p>
        </p:txBody>
      </p:sp>
    </p:spTree>
    <p:extLst>
      <p:ext uri="{BB962C8B-B14F-4D97-AF65-F5344CB8AC3E}">
        <p14:creationId xmlns:p14="http://schemas.microsoft.com/office/powerpoint/2010/main" val="425362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33851B0-32D7-0043-842A-C6903ACE1932}" type="datetimeFigureOut">
              <a:rPr lang="en-US" smtClean="0"/>
              <a:t>5/9/18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193BD4-B376-D448-9D9C-D8BF771BE43C}" type="slidenum">
              <a:rPr lang="en-US" smtClean="0"/>
              <a:t>‹#›</a:t>
            </a:fld>
            <a:endParaRPr lang="en-US"/>
          </a:p>
        </p:txBody>
      </p:sp>
    </p:spTree>
    <p:extLst>
      <p:ext uri="{BB962C8B-B14F-4D97-AF65-F5344CB8AC3E}">
        <p14:creationId xmlns:p14="http://schemas.microsoft.com/office/powerpoint/2010/main" val="1933974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33851B0-32D7-0043-842A-C6903ACE1932}" type="datetimeFigureOut">
              <a:rPr lang="en-US" smtClean="0"/>
              <a:t>5/9/18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193BD4-B376-D448-9D9C-D8BF771BE43C}" type="slidenum">
              <a:rPr lang="en-US" smtClean="0"/>
              <a:t>‹#›</a:t>
            </a:fld>
            <a:endParaRPr lang="en-US"/>
          </a:p>
        </p:txBody>
      </p:sp>
    </p:spTree>
    <p:extLst>
      <p:ext uri="{BB962C8B-B14F-4D97-AF65-F5344CB8AC3E}">
        <p14:creationId xmlns:p14="http://schemas.microsoft.com/office/powerpoint/2010/main" val="225640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33851B0-32D7-0043-842A-C6903ACE1932}" type="datetimeFigureOut">
              <a:rPr lang="en-US" smtClean="0"/>
              <a:t>5/9/18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193BD4-B376-D448-9D9C-D8BF771BE43C}" type="slidenum">
              <a:rPr lang="en-US" smtClean="0"/>
              <a:t>‹#›</a:t>
            </a:fld>
            <a:endParaRPr lang="en-US"/>
          </a:p>
        </p:txBody>
      </p:sp>
    </p:spTree>
    <p:extLst>
      <p:ext uri="{BB962C8B-B14F-4D97-AF65-F5344CB8AC3E}">
        <p14:creationId xmlns:p14="http://schemas.microsoft.com/office/powerpoint/2010/main" val="1631214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F33851B0-32D7-0043-842A-C6903ACE1932}" type="datetimeFigureOut">
              <a:rPr lang="en-US" smtClean="0"/>
              <a:t>5/9/18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193BD4-B376-D448-9D9C-D8BF771BE43C}" type="slidenum">
              <a:rPr lang="en-US" smtClean="0"/>
              <a:t>‹#›</a:t>
            </a:fld>
            <a:endParaRPr lang="en-US"/>
          </a:p>
        </p:txBody>
      </p:sp>
    </p:spTree>
    <p:extLst>
      <p:ext uri="{BB962C8B-B14F-4D97-AF65-F5344CB8AC3E}">
        <p14:creationId xmlns:p14="http://schemas.microsoft.com/office/powerpoint/2010/main" val="2521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F33851B0-32D7-0043-842A-C6903ACE1932}" type="datetimeFigureOut">
              <a:rPr lang="en-US" smtClean="0"/>
              <a:t>5/9/18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193BD4-B376-D448-9D9C-D8BF771BE43C}" type="slidenum">
              <a:rPr lang="en-US" smtClean="0"/>
              <a:t>‹#›</a:t>
            </a:fld>
            <a:endParaRPr lang="en-US"/>
          </a:p>
        </p:txBody>
      </p:sp>
    </p:spTree>
    <p:extLst>
      <p:ext uri="{BB962C8B-B14F-4D97-AF65-F5344CB8AC3E}">
        <p14:creationId xmlns:p14="http://schemas.microsoft.com/office/powerpoint/2010/main" val="42601328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F33851B0-32D7-0043-842A-C6903ACE1932}" type="datetimeFigureOut">
              <a:rPr lang="en-US" smtClean="0"/>
              <a:t>5/9/18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193BD4-B376-D448-9D9C-D8BF771BE43C}" type="slidenum">
              <a:rPr lang="en-US" smtClean="0"/>
              <a:t>‹#›</a:t>
            </a:fld>
            <a:endParaRPr lang="en-US"/>
          </a:p>
        </p:txBody>
      </p:sp>
    </p:spTree>
    <p:extLst>
      <p:ext uri="{BB962C8B-B14F-4D97-AF65-F5344CB8AC3E}">
        <p14:creationId xmlns:p14="http://schemas.microsoft.com/office/powerpoint/2010/main" val="2909489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F33851B0-32D7-0043-842A-C6903ACE1932}" type="datetimeFigureOut">
              <a:rPr lang="en-US" smtClean="0"/>
              <a:t>5/9/18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193BD4-B376-D448-9D9C-D8BF771BE43C}" type="slidenum">
              <a:rPr lang="en-US" smtClean="0"/>
              <a:t>‹#›</a:t>
            </a:fld>
            <a:endParaRPr lang="en-US"/>
          </a:p>
        </p:txBody>
      </p:sp>
    </p:spTree>
    <p:extLst>
      <p:ext uri="{BB962C8B-B14F-4D97-AF65-F5344CB8AC3E}">
        <p14:creationId xmlns:p14="http://schemas.microsoft.com/office/powerpoint/2010/main" val="2893327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3851B0-32D7-0043-842A-C6903ACE1932}" type="datetimeFigureOut">
              <a:rPr lang="en-US" smtClean="0"/>
              <a:t>5/9/18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193BD4-B376-D448-9D9C-D8BF771BE43C}" type="slidenum">
              <a:rPr lang="en-US" smtClean="0"/>
              <a:t>‹#›</a:t>
            </a:fld>
            <a:endParaRPr lang="en-US"/>
          </a:p>
        </p:txBody>
      </p:sp>
    </p:spTree>
    <p:extLst>
      <p:ext uri="{BB962C8B-B14F-4D97-AF65-F5344CB8AC3E}">
        <p14:creationId xmlns:p14="http://schemas.microsoft.com/office/powerpoint/2010/main" val="1209294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33851B0-32D7-0043-842A-C6903ACE1932}" type="datetimeFigureOut">
              <a:rPr lang="en-US" smtClean="0"/>
              <a:t>5/9/18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193BD4-B376-D448-9D9C-D8BF771BE43C}" type="slidenum">
              <a:rPr lang="en-US" smtClean="0"/>
              <a:t>‹#›</a:t>
            </a:fld>
            <a:endParaRPr lang="en-US"/>
          </a:p>
        </p:txBody>
      </p:sp>
    </p:spTree>
    <p:extLst>
      <p:ext uri="{BB962C8B-B14F-4D97-AF65-F5344CB8AC3E}">
        <p14:creationId xmlns:p14="http://schemas.microsoft.com/office/powerpoint/2010/main" val="4180994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33851B0-32D7-0043-842A-C6903ACE1932}" type="datetimeFigureOut">
              <a:rPr lang="en-US" smtClean="0"/>
              <a:t>5/9/18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193BD4-B376-D448-9D9C-D8BF771BE43C}" type="slidenum">
              <a:rPr lang="en-US" smtClean="0"/>
              <a:t>‹#›</a:t>
            </a:fld>
            <a:endParaRPr lang="en-US"/>
          </a:p>
        </p:txBody>
      </p:sp>
    </p:spTree>
    <p:extLst>
      <p:ext uri="{BB962C8B-B14F-4D97-AF65-F5344CB8AC3E}">
        <p14:creationId xmlns:p14="http://schemas.microsoft.com/office/powerpoint/2010/main" val="194814755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3851B0-32D7-0043-842A-C6903ACE1932}" type="datetimeFigureOut">
              <a:rPr lang="en-US" smtClean="0"/>
              <a:t>5/9/18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193BD4-B376-D448-9D9C-D8BF771BE43C}" type="slidenum">
              <a:rPr lang="en-US" smtClean="0"/>
              <a:t>‹#›</a:t>
            </a:fld>
            <a:endParaRPr lang="en-US"/>
          </a:p>
        </p:txBody>
      </p:sp>
    </p:spTree>
    <p:extLst>
      <p:ext uri="{BB962C8B-B14F-4D97-AF65-F5344CB8AC3E}">
        <p14:creationId xmlns:p14="http://schemas.microsoft.com/office/powerpoint/2010/main" val="9496094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narconews.com/Issue67/article4489.html"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4847905"/>
          </a:xfrm>
        </p:spPr>
        <p:txBody>
          <a:bodyPr/>
          <a:lstStyle/>
          <a:p>
            <a:r>
              <a:rPr lang="en-US" dirty="0" smtClean="0"/>
              <a:t>History and Literature</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30544879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Another view of historical practice</a:t>
            </a:r>
            <a:endParaRPr lang="en-US" sz="3200" dirty="0"/>
          </a:p>
        </p:txBody>
      </p:sp>
      <p:sp>
        <p:nvSpPr>
          <p:cNvPr id="3" name="Content Placeholder 2"/>
          <p:cNvSpPr>
            <a:spLocks noGrp="1"/>
          </p:cNvSpPr>
          <p:nvPr>
            <p:ph idx="1"/>
          </p:nvPr>
        </p:nvSpPr>
        <p:spPr/>
        <p:txBody>
          <a:bodyPr>
            <a:normAutofit/>
          </a:bodyPr>
          <a:lstStyle/>
          <a:p>
            <a:endParaRPr lang="en-US" dirty="0" smtClean="0"/>
          </a:p>
          <a:p>
            <a:r>
              <a:rPr lang="en-US" dirty="0" smtClean="0"/>
              <a:t>there is no clear divide between literature and other forms of evidence</a:t>
            </a:r>
          </a:p>
          <a:p>
            <a:endParaRPr lang="en-US" dirty="0"/>
          </a:p>
          <a:p>
            <a:r>
              <a:rPr lang="en-US" dirty="0" smtClean="0"/>
              <a:t>all sources encode some form of narrative</a:t>
            </a:r>
          </a:p>
          <a:p>
            <a:endParaRPr lang="en-US" dirty="0"/>
          </a:p>
        </p:txBody>
      </p:sp>
    </p:spTree>
    <p:extLst>
      <p:ext uri="{BB962C8B-B14F-4D97-AF65-F5344CB8AC3E}">
        <p14:creationId xmlns:p14="http://schemas.microsoft.com/office/powerpoint/2010/main" val="1935659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Another view of historical practice</a:t>
            </a:r>
            <a:endParaRPr lang="en-US" sz="3200" dirty="0"/>
          </a:p>
        </p:txBody>
      </p:sp>
      <p:sp>
        <p:nvSpPr>
          <p:cNvPr id="3" name="Content Placeholder 2"/>
          <p:cNvSpPr>
            <a:spLocks noGrp="1"/>
          </p:cNvSpPr>
          <p:nvPr>
            <p:ph idx="1"/>
          </p:nvPr>
        </p:nvSpPr>
        <p:spPr/>
        <p:txBody>
          <a:bodyPr>
            <a:normAutofit/>
          </a:bodyPr>
          <a:lstStyle/>
          <a:p>
            <a:r>
              <a:rPr lang="en-US" dirty="0" smtClean="0"/>
              <a:t>there is no clear divide between literature and other forms of evidence</a:t>
            </a:r>
          </a:p>
          <a:p>
            <a:endParaRPr lang="en-US" dirty="0"/>
          </a:p>
          <a:p>
            <a:r>
              <a:rPr lang="en-US" dirty="0" smtClean="0"/>
              <a:t>all sources encode some form of narrative</a:t>
            </a:r>
          </a:p>
          <a:p>
            <a:endParaRPr lang="en-US" dirty="0"/>
          </a:p>
          <a:p>
            <a:r>
              <a:rPr lang="en-US" dirty="0" smtClean="0"/>
              <a:t>all sources reflect certain ‘generic’ conventions</a:t>
            </a:r>
          </a:p>
          <a:p>
            <a:endParaRPr lang="en-US" dirty="0"/>
          </a:p>
        </p:txBody>
      </p:sp>
    </p:spTree>
    <p:extLst>
      <p:ext uri="{BB962C8B-B14F-4D97-AF65-F5344CB8AC3E}">
        <p14:creationId xmlns:p14="http://schemas.microsoft.com/office/powerpoint/2010/main" val="11148805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Another view of historical practice</a:t>
            </a:r>
            <a:endParaRPr lang="en-US" sz="3200" dirty="0"/>
          </a:p>
        </p:txBody>
      </p:sp>
      <p:sp>
        <p:nvSpPr>
          <p:cNvPr id="3" name="Content Placeholder 2"/>
          <p:cNvSpPr>
            <a:spLocks noGrp="1"/>
          </p:cNvSpPr>
          <p:nvPr>
            <p:ph idx="1"/>
          </p:nvPr>
        </p:nvSpPr>
        <p:spPr/>
        <p:txBody>
          <a:bodyPr>
            <a:normAutofit fontScale="92500" lnSpcReduction="10000"/>
          </a:bodyPr>
          <a:lstStyle/>
          <a:p>
            <a:r>
              <a:rPr lang="en-US" dirty="0" smtClean="0"/>
              <a:t>there is no clear divide between literature and other forms of evidence</a:t>
            </a:r>
          </a:p>
          <a:p>
            <a:endParaRPr lang="en-US" dirty="0"/>
          </a:p>
          <a:p>
            <a:r>
              <a:rPr lang="en-US" dirty="0" smtClean="0"/>
              <a:t>all sources encode some form of narrative</a:t>
            </a:r>
          </a:p>
          <a:p>
            <a:endParaRPr lang="en-US" dirty="0"/>
          </a:p>
          <a:p>
            <a:r>
              <a:rPr lang="en-US" dirty="0" smtClean="0"/>
              <a:t>all sources reflect certain ‘generic’ conventions</a:t>
            </a:r>
          </a:p>
          <a:p>
            <a:endParaRPr lang="en-US" dirty="0"/>
          </a:p>
          <a:p>
            <a:r>
              <a:rPr lang="en-US" dirty="0" smtClean="0"/>
              <a:t>sources are not ‘good’ or ‘bad’: there are no ‘neutral’ documents</a:t>
            </a:r>
          </a:p>
          <a:p>
            <a:endParaRPr lang="en-US" dirty="0"/>
          </a:p>
        </p:txBody>
      </p:sp>
    </p:spTree>
    <p:extLst>
      <p:ext uri="{BB962C8B-B14F-4D97-AF65-F5344CB8AC3E}">
        <p14:creationId xmlns:p14="http://schemas.microsoft.com/office/powerpoint/2010/main" val="30319215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Another view of historical practice</a:t>
            </a:r>
            <a:endParaRPr lang="en-US" sz="3200" dirty="0"/>
          </a:p>
        </p:txBody>
      </p:sp>
      <p:sp>
        <p:nvSpPr>
          <p:cNvPr id="3" name="Content Placeholder 2"/>
          <p:cNvSpPr>
            <a:spLocks noGrp="1"/>
          </p:cNvSpPr>
          <p:nvPr>
            <p:ph idx="1"/>
          </p:nvPr>
        </p:nvSpPr>
        <p:spPr/>
        <p:txBody>
          <a:bodyPr>
            <a:normAutofit fontScale="85000" lnSpcReduction="20000"/>
          </a:bodyPr>
          <a:lstStyle/>
          <a:p>
            <a:r>
              <a:rPr lang="en-US" dirty="0" smtClean="0"/>
              <a:t>there is no clear divide between literature and other forms of evidence</a:t>
            </a:r>
          </a:p>
          <a:p>
            <a:endParaRPr lang="en-US" dirty="0"/>
          </a:p>
          <a:p>
            <a:r>
              <a:rPr lang="en-US" dirty="0" smtClean="0"/>
              <a:t>all sources encode some form of narrative</a:t>
            </a:r>
          </a:p>
          <a:p>
            <a:endParaRPr lang="en-US" dirty="0"/>
          </a:p>
          <a:p>
            <a:r>
              <a:rPr lang="en-US" dirty="0" smtClean="0"/>
              <a:t>all sources reflect certain ‘generic’ conventions</a:t>
            </a:r>
          </a:p>
          <a:p>
            <a:endParaRPr lang="en-US" dirty="0"/>
          </a:p>
          <a:p>
            <a:r>
              <a:rPr lang="en-US" dirty="0" smtClean="0"/>
              <a:t>sources are not ‘good’ or ‘bad’: there are no ‘neutral’ documents</a:t>
            </a:r>
          </a:p>
          <a:p>
            <a:endParaRPr lang="en-US" dirty="0"/>
          </a:p>
          <a:p>
            <a:r>
              <a:rPr lang="en-US" dirty="0" smtClean="0"/>
              <a:t>the question is: ‘what is this source good for?’</a:t>
            </a:r>
            <a:endParaRPr lang="en-US" dirty="0"/>
          </a:p>
        </p:txBody>
      </p:sp>
    </p:spTree>
    <p:extLst>
      <p:ext uri="{BB962C8B-B14F-4D97-AF65-F5344CB8AC3E}">
        <p14:creationId xmlns:p14="http://schemas.microsoft.com/office/powerpoint/2010/main" val="33034228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err="1" smtClean="0"/>
              <a:t>Rolena</a:t>
            </a:r>
            <a:r>
              <a:rPr lang="en-GB" sz="2000" dirty="0" smtClean="0"/>
              <a:t> </a:t>
            </a:r>
            <a:r>
              <a:rPr lang="en-GB" sz="2000" dirty="0" err="1" smtClean="0"/>
              <a:t>Adorno</a:t>
            </a:r>
            <a:r>
              <a:rPr lang="en-GB" sz="2000" dirty="0" smtClean="0"/>
              <a:t>, ‘Reconsidering Colonial Discourse for Sixteenth- and Seventeenth-Century Spanish America’, </a:t>
            </a:r>
            <a:r>
              <a:rPr lang="en-GB" sz="2000" i="1" dirty="0" smtClean="0"/>
              <a:t>Latin American Research Review</a:t>
            </a:r>
            <a:r>
              <a:rPr lang="en-GB" sz="2000" dirty="0" smtClean="0"/>
              <a:t>, vol. 28:3 (1993).</a:t>
            </a:r>
            <a:br>
              <a:rPr lang="en-GB" sz="2000" dirty="0" smtClean="0"/>
            </a:br>
            <a:endParaRPr lang="en-US" sz="2000" dirty="0"/>
          </a:p>
        </p:txBody>
      </p:sp>
      <p:sp>
        <p:nvSpPr>
          <p:cNvPr id="3" name="Content Placeholder 2"/>
          <p:cNvSpPr>
            <a:spLocks noGrp="1"/>
          </p:cNvSpPr>
          <p:nvPr>
            <p:ph idx="1"/>
          </p:nvPr>
        </p:nvSpPr>
        <p:spPr/>
        <p:txBody>
          <a:bodyPr>
            <a:normAutofit lnSpcReduction="10000"/>
          </a:bodyPr>
          <a:lstStyle/>
          <a:p>
            <a:pPr marL="0" indent="0">
              <a:buNone/>
            </a:pPr>
            <a:r>
              <a:rPr lang="en-US" dirty="0"/>
              <a:t>‘Colonial situations offer no shortage of examples from which to argue that archival documents need to be scrutinized with the same skeptical eye turned on work more commonly designated as texts.  For example, how straightforward and transparent is the testimony given in a trial . . . ?  . . . What is involved in any mundane transaction that we read today as part of the colonial documentary record?</a:t>
            </a:r>
            <a:r>
              <a:rPr lang="en-US" dirty="0" smtClean="0"/>
              <a:t>’</a:t>
            </a:r>
            <a:endParaRPr lang="en-US" dirty="0"/>
          </a:p>
        </p:txBody>
      </p:sp>
    </p:spTree>
    <p:extLst>
      <p:ext uri="{BB962C8B-B14F-4D97-AF65-F5344CB8AC3E}">
        <p14:creationId xmlns:p14="http://schemas.microsoft.com/office/powerpoint/2010/main" val="981615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this we might conclude . . .</a:t>
            </a:r>
            <a:endParaRPr lang="en-US" dirty="0"/>
          </a:p>
        </p:txBody>
      </p:sp>
      <p:sp>
        <p:nvSpPr>
          <p:cNvPr id="3" name="Content Placeholder 2"/>
          <p:cNvSpPr>
            <a:spLocks noGrp="1"/>
          </p:cNvSpPr>
          <p:nvPr>
            <p:ph idx="1"/>
          </p:nvPr>
        </p:nvSpPr>
        <p:spPr/>
        <p:txBody>
          <a:bodyPr/>
          <a:lstStyle/>
          <a:p>
            <a:endParaRPr lang="en-US" dirty="0" smtClean="0"/>
          </a:p>
          <a:p>
            <a:r>
              <a:rPr lang="en-US" dirty="0" smtClean="0"/>
              <a:t>that literature is a useful form of historical data.</a:t>
            </a:r>
          </a:p>
          <a:p>
            <a:endParaRPr lang="en-US" dirty="0"/>
          </a:p>
          <a:p>
            <a:r>
              <a:rPr lang="en-US" dirty="0" smtClean="0"/>
              <a:t>Example: Doris </a:t>
            </a:r>
            <a:r>
              <a:rPr lang="en-US" dirty="0" err="1" smtClean="0"/>
              <a:t>Sommer</a:t>
            </a:r>
            <a:r>
              <a:rPr lang="en-US" dirty="0" smtClean="0"/>
              <a:t>, </a:t>
            </a:r>
            <a:r>
              <a:rPr lang="en-US" i="1" dirty="0" smtClean="0"/>
              <a:t>Foundational Fictions</a:t>
            </a:r>
            <a:r>
              <a:rPr lang="en-US" dirty="0" smtClean="0"/>
              <a:t>.</a:t>
            </a:r>
          </a:p>
          <a:p>
            <a:endParaRPr lang="en-US" dirty="0"/>
          </a:p>
          <a:p>
            <a:pPr marL="0" indent="0">
              <a:buNone/>
            </a:pPr>
            <a:endParaRPr lang="en-US" dirty="0"/>
          </a:p>
        </p:txBody>
      </p:sp>
    </p:spTree>
    <p:extLst>
      <p:ext uri="{BB962C8B-B14F-4D97-AF65-F5344CB8AC3E}">
        <p14:creationId xmlns:p14="http://schemas.microsoft.com/office/powerpoint/2010/main" val="234621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can we go further . .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Is fiction itself a form of historical writing  (not just a historical source)?</a:t>
            </a:r>
            <a:endParaRPr lang="en-US" dirty="0"/>
          </a:p>
        </p:txBody>
      </p:sp>
    </p:spTree>
    <p:extLst>
      <p:ext uri="{BB962C8B-B14F-4D97-AF65-F5344CB8AC3E}">
        <p14:creationId xmlns:p14="http://schemas.microsoft.com/office/powerpoint/2010/main" val="32844010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The return of story-telling to historical writing:</a:t>
            </a:r>
            <a:endParaRPr lang="en-US" sz="3600"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pPr marL="0" indent="0">
              <a:buNone/>
            </a:pPr>
            <a:endParaRPr lang="en-US" dirty="0"/>
          </a:p>
          <a:p>
            <a:pPr marL="0" indent="0">
              <a:buNone/>
            </a:pPr>
            <a:r>
              <a:rPr lang="en-US" dirty="0" smtClean="0"/>
              <a:t>SEE Sara </a:t>
            </a:r>
            <a:r>
              <a:rPr lang="en-GB" dirty="0" err="1"/>
              <a:t>Maza</a:t>
            </a:r>
            <a:r>
              <a:rPr lang="en-GB" dirty="0"/>
              <a:t>, ‘Stories in History: Cultural Narratives in Recent Works in European History’, </a:t>
            </a:r>
            <a:r>
              <a:rPr lang="en-GB" i="1" dirty="0"/>
              <a:t>American Historical Review</a:t>
            </a:r>
            <a:r>
              <a:rPr lang="en-GB" dirty="0"/>
              <a:t>, 101:5 (1996</a:t>
            </a:r>
            <a:r>
              <a:rPr lang="en-GB" dirty="0" smtClean="0"/>
              <a:t>).</a:t>
            </a:r>
            <a:endParaRPr lang="en-US" dirty="0"/>
          </a:p>
        </p:txBody>
      </p:sp>
    </p:spTree>
    <p:extLst>
      <p:ext uri="{BB962C8B-B14F-4D97-AF65-F5344CB8AC3E}">
        <p14:creationId xmlns:p14="http://schemas.microsoft.com/office/powerpoint/2010/main" val="17233242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History and Fiction: not so different?</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The writing of history is inherently about forming a narrative, about putting things in order, about telling stories.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2972917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question:</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If historians can tell stories, can storytellers write history?</a:t>
            </a:r>
          </a:p>
          <a:p>
            <a:pPr marL="0" indent="0">
              <a:buNone/>
            </a:pPr>
            <a:endParaRPr lang="en-US" dirty="0"/>
          </a:p>
        </p:txBody>
      </p:sp>
    </p:spTree>
    <p:extLst>
      <p:ext uri="{BB962C8B-B14F-4D97-AF65-F5344CB8AC3E}">
        <p14:creationId xmlns:p14="http://schemas.microsoft.com/office/powerpoint/2010/main" val="19213391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 view of historical practice:</a:t>
            </a:r>
            <a:endParaRPr lang="en-US" dirty="0"/>
          </a:p>
        </p:txBody>
      </p:sp>
      <p:sp>
        <p:nvSpPr>
          <p:cNvPr id="3" name="Content Placeholder 2"/>
          <p:cNvSpPr>
            <a:spLocks noGrp="1"/>
          </p:cNvSpPr>
          <p:nvPr>
            <p:ph idx="1"/>
          </p:nvPr>
        </p:nvSpPr>
        <p:spPr/>
        <p:txBody>
          <a:bodyPr/>
          <a:lstStyle/>
          <a:p>
            <a:pPr marL="0" indent="0">
              <a:buNone/>
            </a:pPr>
            <a:r>
              <a:rPr lang="en-US" dirty="0" smtClean="0"/>
              <a:t>We </a:t>
            </a:r>
            <a:r>
              <a:rPr lang="en-US" dirty="0" err="1" smtClean="0"/>
              <a:t>analyse</a:t>
            </a:r>
            <a:r>
              <a:rPr lang="en-US" dirty="0" smtClean="0"/>
              <a:t> sources to assess their:</a:t>
            </a:r>
            <a:endParaRPr lang="en-US" dirty="0"/>
          </a:p>
          <a:p>
            <a:pPr marL="0" indent="0">
              <a:buNone/>
            </a:pPr>
            <a:endParaRPr lang="en-US" dirty="0" smtClean="0"/>
          </a:p>
          <a:p>
            <a:r>
              <a:rPr lang="en-US" dirty="0" smtClean="0"/>
              <a:t>‘reliability’</a:t>
            </a:r>
          </a:p>
          <a:p>
            <a:r>
              <a:rPr lang="en-US" dirty="0" smtClean="0"/>
              <a:t>‘bias’</a:t>
            </a:r>
          </a:p>
          <a:p>
            <a:r>
              <a:rPr lang="en-US" dirty="0" smtClean="0"/>
              <a:t>‘accuracy’</a:t>
            </a:r>
            <a:endParaRPr lang="en-US" dirty="0"/>
          </a:p>
        </p:txBody>
      </p:sp>
    </p:spTree>
    <p:extLst>
      <p:ext uri="{BB962C8B-B14F-4D97-AF65-F5344CB8AC3E}">
        <p14:creationId xmlns:p14="http://schemas.microsoft.com/office/powerpoint/2010/main" val="1522673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r>
              <a:rPr lang="en-US" sz="2400" dirty="0" smtClean="0"/>
              <a:t/>
            </a:r>
            <a:br>
              <a:rPr lang="en-US" sz="2400" dirty="0" smtClean="0"/>
            </a:br>
            <a:r>
              <a:rPr lang="en-US" sz="2400" dirty="0" smtClean="0"/>
              <a:t>Anne </a:t>
            </a:r>
            <a:r>
              <a:rPr lang="en-US" sz="2400" dirty="0" err="1" smtClean="0"/>
              <a:t>Firor</a:t>
            </a:r>
            <a:r>
              <a:rPr lang="en-US" sz="2400" dirty="0" smtClean="0"/>
              <a:t> Scott, ‘Women in the South: History as Fiction, Fiction as History’, </a:t>
            </a:r>
            <a:r>
              <a:rPr lang="en-US" sz="2400" i="1" dirty="0" smtClean="0"/>
              <a:t>Rewriting the South: History and Fiction</a:t>
            </a:r>
            <a:r>
              <a:rPr lang="en-US" sz="2400" dirty="0" smtClean="0"/>
              <a:t>, eds. </a:t>
            </a:r>
            <a:r>
              <a:rPr lang="en-US" sz="2400" dirty="0" err="1" smtClean="0"/>
              <a:t>Lothar</a:t>
            </a:r>
            <a:r>
              <a:rPr lang="en-US" sz="2400" dirty="0" smtClean="0"/>
              <a:t> </a:t>
            </a:r>
            <a:r>
              <a:rPr lang="en-US" sz="2400" dirty="0" err="1" smtClean="0"/>
              <a:t>Hönnighausen</a:t>
            </a:r>
            <a:r>
              <a:rPr lang="en-US" sz="2400" dirty="0" smtClean="0"/>
              <a:t> and Valeria </a:t>
            </a:r>
            <a:r>
              <a:rPr lang="en-US" sz="2400" dirty="0" err="1" smtClean="0"/>
              <a:t>Gennaro</a:t>
            </a:r>
            <a:r>
              <a:rPr lang="en-US" sz="2400" dirty="0" smtClean="0"/>
              <a:t> </a:t>
            </a:r>
            <a:r>
              <a:rPr lang="en-US" sz="2400" dirty="0" err="1" smtClean="0"/>
              <a:t>Lerda</a:t>
            </a:r>
            <a:r>
              <a:rPr lang="en-US" sz="2400" dirty="0" smtClean="0"/>
              <a:t>, </a:t>
            </a:r>
            <a:r>
              <a:rPr lang="en-US" sz="2400" dirty="0" err="1" smtClean="0"/>
              <a:t>Francke</a:t>
            </a:r>
            <a:r>
              <a:rPr lang="en-US" sz="2400" dirty="0" smtClean="0"/>
              <a:t> </a:t>
            </a:r>
            <a:r>
              <a:rPr lang="en-US" sz="2400" dirty="0" err="1" smtClean="0"/>
              <a:t>Verlag</a:t>
            </a:r>
            <a:r>
              <a:rPr lang="en-US" sz="2400" dirty="0" smtClean="0"/>
              <a:t> (</a:t>
            </a:r>
            <a:r>
              <a:rPr lang="en-US" sz="2400" dirty="0" err="1" smtClean="0"/>
              <a:t>Tübingen</a:t>
            </a:r>
            <a:r>
              <a:rPr lang="en-US" sz="2400" dirty="0" smtClean="0"/>
              <a:t>, 1993).</a:t>
            </a:r>
            <a:r>
              <a:rPr lang="en-GB" sz="2400" dirty="0" smtClean="0"/>
              <a:t/>
            </a:r>
            <a:br>
              <a:rPr lang="en-GB" sz="2400" dirty="0" smtClean="0"/>
            </a:br>
            <a:endParaRPr lang="en-US" sz="2400" dirty="0"/>
          </a:p>
        </p:txBody>
      </p:sp>
      <p:sp>
        <p:nvSpPr>
          <p:cNvPr id="3" name="Content Placeholder 2"/>
          <p:cNvSpPr>
            <a:spLocks noGrp="1"/>
          </p:cNvSpPr>
          <p:nvPr>
            <p:ph idx="1"/>
          </p:nvPr>
        </p:nvSpPr>
        <p:spPr>
          <a:xfrm>
            <a:off x="457200" y="1840691"/>
            <a:ext cx="8229600" cy="4285472"/>
          </a:xfrm>
        </p:spPr>
        <p:txBody>
          <a:bodyPr>
            <a:normAutofit/>
          </a:bodyPr>
          <a:lstStyle/>
          <a:p>
            <a:pPr marL="0" indent="0">
              <a:buNone/>
            </a:pPr>
            <a:endParaRPr lang="en-US" dirty="0" smtClean="0"/>
          </a:p>
          <a:p>
            <a:pPr marL="0" indent="0">
              <a:buNone/>
            </a:pPr>
            <a:r>
              <a:rPr lang="en-US" dirty="0" smtClean="0"/>
              <a:t>‘</a:t>
            </a:r>
            <a:r>
              <a:rPr lang="en-US" dirty="0"/>
              <a:t>From the end of the [US] Civil War until the beginning of the Civil Rights movement the handful of articulate dissenters found it safer to use fiction as a vehicle for their views than to confront the dominant male establishment directly.</a:t>
            </a:r>
            <a:r>
              <a:rPr lang="en-US" dirty="0" smtClean="0"/>
              <a:t>’</a:t>
            </a:r>
            <a:endParaRPr lang="en-US" dirty="0"/>
          </a:p>
        </p:txBody>
      </p:sp>
    </p:spTree>
    <p:extLst>
      <p:ext uri="{BB962C8B-B14F-4D97-AF65-F5344CB8AC3E}">
        <p14:creationId xmlns:p14="http://schemas.microsoft.com/office/powerpoint/2010/main" val="20292780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err="1"/>
              <a:t>Tomás</a:t>
            </a:r>
            <a:r>
              <a:rPr lang="en-US" sz="2400" dirty="0"/>
              <a:t> Eloy Martínez, </a:t>
            </a:r>
            <a:r>
              <a:rPr lang="en-US" sz="2400" i="1" dirty="0"/>
              <a:t>La </a:t>
            </a:r>
            <a:r>
              <a:rPr lang="en-US" sz="2400" i="1" dirty="0" err="1"/>
              <a:t>novela</a:t>
            </a:r>
            <a:r>
              <a:rPr lang="en-US" sz="2400" i="1" dirty="0"/>
              <a:t> de </a:t>
            </a:r>
            <a:r>
              <a:rPr lang="en-US" sz="2400" i="1" dirty="0" err="1"/>
              <a:t>Perón</a:t>
            </a:r>
            <a:r>
              <a:rPr lang="en-US" sz="2400" i="1" dirty="0"/>
              <a:t> </a:t>
            </a:r>
            <a:r>
              <a:rPr lang="en-US" sz="2400" dirty="0"/>
              <a:t>(1985).</a:t>
            </a:r>
            <a:r>
              <a:rPr lang="en-GB" sz="2400"/>
              <a:t/>
            </a:r>
            <a:br>
              <a:rPr lang="en-GB" sz="2400"/>
            </a:br>
            <a:endParaRPr lang="en-US" sz="240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a:t>
            </a:r>
            <a:r>
              <a:rPr lang="en-US" dirty="0"/>
              <a:t>This is a novel in which everything is true.  For years I collected thousands of documents, letters, voices of witnesses, pages from diaries, photographs.  Many were unknown.  In exile, in Caracas, I reconstructed the memoirs that </a:t>
            </a:r>
            <a:r>
              <a:rPr lang="en-US" dirty="0" err="1"/>
              <a:t>Perón</a:t>
            </a:r>
            <a:r>
              <a:rPr lang="en-US" dirty="0"/>
              <a:t> dictated to me between 1966 and 1972 and those read to me by López </a:t>
            </a:r>
            <a:r>
              <a:rPr lang="en-US" dirty="0" err="1"/>
              <a:t>Rega</a:t>
            </a:r>
            <a:r>
              <a:rPr lang="en-US" dirty="0"/>
              <a:t> in 1970, who explained they were the general’s even though he had written them.  Later, in Maryland, I decided that the truth of this book could only be told in the language of imagination’</a:t>
            </a:r>
            <a:r>
              <a:rPr lang="en-US" dirty="0" smtClean="0"/>
              <a:t>.</a:t>
            </a:r>
            <a:endParaRPr lang="en-GB" dirty="0"/>
          </a:p>
        </p:txBody>
      </p:sp>
    </p:spTree>
    <p:extLst>
      <p:ext uri="{BB962C8B-B14F-4D97-AF65-F5344CB8AC3E}">
        <p14:creationId xmlns:p14="http://schemas.microsoft.com/office/powerpoint/2010/main" val="18785425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
            </a:r>
            <a:br>
              <a:rPr lang="en-US" sz="2800" dirty="0" smtClean="0"/>
            </a:br>
            <a:r>
              <a:rPr lang="en-US" sz="2800" dirty="0" smtClean="0"/>
              <a:t>Gustavo </a:t>
            </a:r>
            <a:r>
              <a:rPr lang="en-US" sz="2800" dirty="0" err="1"/>
              <a:t>Pellón</a:t>
            </a:r>
            <a:r>
              <a:rPr lang="en-US" sz="2800" dirty="0" smtClean="0"/>
              <a:t>, </a:t>
            </a:r>
            <a:r>
              <a:rPr lang="en-US" sz="2800" i="1" dirty="0" smtClean="0"/>
              <a:t>Cambridge </a:t>
            </a:r>
            <a:r>
              <a:rPr lang="en-US" sz="2800" i="1" dirty="0"/>
              <a:t>History of Latin American </a:t>
            </a:r>
            <a:r>
              <a:rPr lang="en-US" sz="2800" i="1" dirty="0" smtClean="0"/>
              <a:t>Literature</a:t>
            </a:r>
            <a:r>
              <a:rPr lang="en-US" sz="2800" dirty="0" smtClean="0"/>
              <a:t>.</a:t>
            </a:r>
            <a:r>
              <a:rPr lang="en-GB" sz="2800" dirty="0"/>
              <a:t/>
            </a:r>
            <a:br>
              <a:rPr lang="en-GB" sz="2800" dirty="0"/>
            </a:br>
            <a:endParaRPr lang="en-US" sz="2800"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a:t>‘The diffident and subtle approach to social and historical objectivity’.</a:t>
            </a:r>
            <a:endParaRPr lang="en-GB" dirty="0"/>
          </a:p>
          <a:p>
            <a:pPr marL="0" indent="0">
              <a:buNone/>
            </a:pPr>
            <a:endParaRPr lang="en-US" dirty="0"/>
          </a:p>
        </p:txBody>
      </p:sp>
    </p:spTree>
    <p:extLst>
      <p:ext uri="{BB962C8B-B14F-4D97-AF65-F5344CB8AC3E}">
        <p14:creationId xmlns:p14="http://schemas.microsoft.com/office/powerpoint/2010/main" val="3943132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22070"/>
          </a:xfrm>
        </p:spPr>
        <p:txBody>
          <a:bodyPr>
            <a:normAutofit/>
          </a:bodyPr>
          <a:lstStyle/>
          <a:p>
            <a:r>
              <a:rPr lang="en-US" dirty="0" smtClean="0"/>
              <a:t>Can even magical realism be a form of historical writing?</a:t>
            </a:r>
            <a:endParaRPr lang="en-US" dirty="0"/>
          </a:p>
        </p:txBody>
      </p:sp>
      <p:sp>
        <p:nvSpPr>
          <p:cNvPr id="3" name="Content Placeholder 2"/>
          <p:cNvSpPr>
            <a:spLocks noGrp="1"/>
          </p:cNvSpPr>
          <p:nvPr>
            <p:ph idx="1"/>
          </p:nvPr>
        </p:nvSpPr>
        <p:spPr>
          <a:xfrm>
            <a:off x="457200" y="2796708"/>
            <a:ext cx="8229600" cy="3329455"/>
          </a:xfrm>
        </p:spPr>
        <p:txBody>
          <a:bodyPr/>
          <a:lstStyle/>
          <a:p>
            <a:endParaRPr lang="en-US" dirty="0"/>
          </a:p>
        </p:txBody>
      </p:sp>
    </p:spTree>
    <p:extLst>
      <p:ext uri="{BB962C8B-B14F-4D97-AF65-F5344CB8AC3E}">
        <p14:creationId xmlns:p14="http://schemas.microsoft.com/office/powerpoint/2010/main" val="19274963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8220"/>
          </a:xfrm>
        </p:spPr>
        <p:txBody>
          <a:bodyPr>
            <a:normAutofit/>
          </a:bodyPr>
          <a:lstStyle/>
          <a:p>
            <a:r>
              <a:rPr lang="en-GB" sz="2000" dirty="0" smtClean="0"/>
              <a:t>Michael </a:t>
            </a:r>
            <a:r>
              <a:rPr lang="en-GB" sz="2000" dirty="0" err="1" smtClean="0"/>
              <a:t>Taussig</a:t>
            </a:r>
            <a:r>
              <a:rPr lang="en-GB" sz="2000" dirty="0" smtClean="0"/>
              <a:t>, </a:t>
            </a:r>
            <a:r>
              <a:rPr lang="en-GB" sz="2000" i="1" dirty="0" smtClean="0"/>
              <a:t>The Devil and Commodity Fetishism in South America</a:t>
            </a:r>
            <a:r>
              <a:rPr lang="en-GB" sz="2000" dirty="0" smtClean="0"/>
              <a:t>, University of North Carolina Press (Chapel Hill, 1980), 21.</a:t>
            </a:r>
            <a:endParaRPr lang="en-GB" sz="2000" dirty="0"/>
          </a:p>
        </p:txBody>
      </p:sp>
      <p:sp>
        <p:nvSpPr>
          <p:cNvPr id="3" name="Content Placeholder 2"/>
          <p:cNvSpPr>
            <a:spLocks noGrp="1"/>
          </p:cNvSpPr>
          <p:nvPr>
            <p:ph idx="1"/>
          </p:nvPr>
        </p:nvSpPr>
        <p:spPr>
          <a:xfrm>
            <a:off x="457200" y="1212858"/>
            <a:ext cx="8229600" cy="5645142"/>
          </a:xfrm>
        </p:spPr>
        <p:txBody>
          <a:bodyPr>
            <a:noAutofit/>
          </a:bodyPr>
          <a:lstStyle/>
          <a:p>
            <a:pPr marL="0" indent="0">
              <a:buNone/>
            </a:pPr>
            <a:r>
              <a:rPr lang="en-US" sz="2400" dirty="0" smtClean="0"/>
              <a:t>The opposition between use value and exchange value ‘has inspired some of the greatest literature of our times.  The spellbinding fantasy that irradiates the works of Miguel Asturias and Gabriel García Marquez, for example, concerning the United Fruit Company’s banana plantations in Central America and Colombia, provides further testimony to the blending of poetic and political elements that concerns us here.  It is precisely this aura of fantasy that so perplexes literary critics and Marxists who cannot understand the coexistence of fantasy and social realism.  </a:t>
            </a:r>
            <a:r>
              <a:rPr lang="en-US" sz="2400" b="1" dirty="0" smtClean="0"/>
              <a:t>But as Asturias and García Marquez have repeatedly pointed out, it is this coexistence that constitutes reality in the ‘strong wind’ and ‘leaf storm’ of large-scale capitalist development in the Third World.  The magic of production and the production of magic are inseparable in these circumstances</a:t>
            </a:r>
            <a:r>
              <a:rPr lang="en-US" sz="2400" dirty="0" smtClean="0"/>
              <a:t>.’  </a:t>
            </a:r>
            <a:endParaRPr lang="en-GB" sz="2400" dirty="0" smtClean="0"/>
          </a:p>
        </p:txBody>
      </p:sp>
      <p:sp>
        <p:nvSpPr>
          <p:cNvPr id="4" name="TextBox 3"/>
          <p:cNvSpPr txBox="1"/>
          <p:nvPr/>
        </p:nvSpPr>
        <p:spPr>
          <a:xfrm>
            <a:off x="1726764" y="-71345"/>
            <a:ext cx="184666"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5980044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Fiction and Journalism?</a:t>
            </a:r>
            <a:endParaRPr lang="en-US" dirty="0"/>
          </a:p>
        </p:txBody>
      </p:sp>
      <p:sp>
        <p:nvSpPr>
          <p:cNvPr id="3" name="Content Placeholder 2"/>
          <p:cNvSpPr>
            <a:spLocks noGrp="1"/>
          </p:cNvSpPr>
          <p:nvPr>
            <p:ph idx="1"/>
          </p:nvPr>
        </p:nvSpPr>
        <p:spPr/>
        <p:txBody>
          <a:bodyPr>
            <a:noAutofit/>
          </a:bodyPr>
          <a:lstStyle/>
          <a:p>
            <a:r>
              <a:rPr lang="en-US" sz="1200" dirty="0"/>
              <a:t>Infra-realism and contemporary Latin American </a:t>
            </a:r>
            <a:r>
              <a:rPr lang="en-US" sz="1200" dirty="0" smtClean="0"/>
              <a:t>violence</a:t>
            </a:r>
          </a:p>
          <a:p>
            <a:endParaRPr lang="en-US" sz="1200" dirty="0"/>
          </a:p>
          <a:p>
            <a:r>
              <a:rPr lang="en-US" sz="1200" dirty="0" smtClean="0"/>
              <a:t>1975. Roberto </a:t>
            </a:r>
            <a:r>
              <a:rPr lang="en-US" sz="1200" dirty="0" err="1" smtClean="0"/>
              <a:t>Bola</a:t>
            </a:r>
            <a:r>
              <a:rPr lang="en-US" sz="1200" dirty="0" err="1" smtClean="0"/>
              <a:t>ño</a:t>
            </a:r>
            <a:r>
              <a:rPr lang="en-US" sz="1200" dirty="0" smtClean="0"/>
              <a:t> and other Mexican poets invented the “</a:t>
            </a:r>
            <a:r>
              <a:rPr lang="en-US" sz="1200" dirty="0" err="1" smtClean="0"/>
              <a:t>infrarealism</a:t>
            </a:r>
            <a:r>
              <a:rPr lang="en-US" sz="1200" dirty="0" smtClean="0"/>
              <a:t>” poetry movement. The idea was to challenge the literary establishment, their close links to the governing party and their traditional narratives. To do so, they embraced fragmented, visceral poems which better reflected the violence of the modern world. </a:t>
            </a:r>
          </a:p>
          <a:p>
            <a:pPr marL="0" indent="0">
              <a:buNone/>
            </a:pPr>
            <a:endParaRPr lang="en-US" sz="1200" dirty="0" smtClean="0"/>
          </a:p>
          <a:p>
            <a:r>
              <a:rPr lang="en-US" sz="1200" dirty="0" smtClean="0"/>
              <a:t>“</a:t>
            </a:r>
            <a:r>
              <a:rPr lang="en-US" sz="1200" i="1" dirty="0"/>
              <a:t>Automatic writing, exquisite corpse, solo performances with no spectators, </a:t>
            </a:r>
            <a:r>
              <a:rPr lang="en-US" sz="1200" i="1" dirty="0" err="1"/>
              <a:t>contraintes</a:t>
            </a:r>
            <a:r>
              <a:rPr lang="en-US" sz="1200" i="1" dirty="0"/>
              <a:t>, two-handed writing, three-handed writing, masturbatory writing (we wrote with the right hand and masturbated with the left, or vice versa if we were left-handed), madrigals, poem-novels, sonnets always ending with the same word, three-word messages written on walls (“This is It,” “Laura, my love,” etc.), outrageous diaries, mail-poetry, projective verse, conversational poetry, </a:t>
            </a:r>
            <a:r>
              <a:rPr lang="en-US" sz="1200" i="1" dirty="0" err="1"/>
              <a:t>antipoetry</a:t>
            </a:r>
            <a:r>
              <a:rPr lang="en-US" sz="1200" i="1" dirty="0"/>
              <a:t>, Brazilian concrete poetry (written in Portuguese cribbed from the dictionary), poems in hard-boiled prose (detective stories told with great economy, the last verse revealing the solution or not), parables, fables, theater of the absurd, pop art, haikus, epigrams (actually imitations of or variations on Catullus, almost all by </a:t>
            </a:r>
            <a:r>
              <a:rPr lang="en-US" sz="1200" i="1" dirty="0" err="1"/>
              <a:t>Moctezuma</a:t>
            </a:r>
            <a:r>
              <a:rPr lang="en-US" sz="1200" i="1" dirty="0"/>
              <a:t> Rodríguez), desperado poetry (Western ballads), Georgian poetry, poetry of experience, beat poetry, apocryphal poems by </a:t>
            </a:r>
            <a:r>
              <a:rPr lang="en-US" sz="1200" i="1" dirty="0" smtClean="0"/>
              <a:t>by Nichol</a:t>
            </a:r>
            <a:r>
              <a:rPr lang="en-US" sz="1200" i="1" dirty="0"/>
              <a:t>, John </a:t>
            </a:r>
            <a:r>
              <a:rPr lang="en-US" sz="1200" i="1" dirty="0" err="1"/>
              <a:t>Giorno</a:t>
            </a:r>
            <a:r>
              <a:rPr lang="en-US" sz="1200" i="1" dirty="0"/>
              <a:t>, John Cage. . . . We even put out a magazine . . . We kept moving . . . We kept moving . . . We did what we could . . . But nothing turned out right</a:t>
            </a:r>
            <a:r>
              <a:rPr lang="en-US" sz="1200" i="1" dirty="0" smtClean="0"/>
              <a:t>.” Savage Detectives</a:t>
            </a:r>
          </a:p>
          <a:p>
            <a:endParaRPr lang="en-US" sz="1200" i="1" dirty="0"/>
          </a:p>
          <a:p>
            <a:r>
              <a:rPr lang="en-US" sz="1200" dirty="0" smtClean="0"/>
              <a:t>In </a:t>
            </a:r>
            <a:r>
              <a:rPr lang="en-US" sz="1200" dirty="0" err="1" smtClean="0"/>
              <a:t>Bola</a:t>
            </a:r>
            <a:r>
              <a:rPr lang="en-US" sz="1200" dirty="0" err="1" smtClean="0"/>
              <a:t>ño’s</a:t>
            </a:r>
            <a:r>
              <a:rPr lang="en-US" sz="1200" dirty="0" smtClean="0"/>
              <a:t> last novel, 2666, he applies this approach to the wave of </a:t>
            </a:r>
            <a:r>
              <a:rPr lang="en-US" sz="1200" dirty="0" err="1" smtClean="0"/>
              <a:t>femicides</a:t>
            </a:r>
            <a:r>
              <a:rPr lang="en-US" sz="1200" dirty="0" smtClean="0"/>
              <a:t> occurring in Ciudad </a:t>
            </a:r>
            <a:r>
              <a:rPr lang="en-US" sz="1200" dirty="0" err="1" smtClean="0"/>
              <a:t>Juárez</a:t>
            </a:r>
            <a:r>
              <a:rPr lang="en-US" sz="1200" dirty="0" smtClean="0"/>
              <a:t>. Rather than presenting a solution to the murders he presents them as a series of small, broken tales of poor women coming to the city and being murdered. In doing so, he tells a deeper truth about changes wrought by rapid and unconstrained capitalism.</a:t>
            </a:r>
            <a:endParaRPr lang="en-US" sz="1200" i="1" dirty="0"/>
          </a:p>
          <a:p>
            <a:pPr marL="0" indent="0">
              <a:buNone/>
            </a:pPr>
            <a:endParaRPr lang="en-US" sz="1200" dirty="0" smtClean="0"/>
          </a:p>
        </p:txBody>
      </p:sp>
    </p:spTree>
    <p:extLst>
      <p:ext uri="{BB962C8B-B14F-4D97-AF65-F5344CB8AC3E}">
        <p14:creationId xmlns:p14="http://schemas.microsoft.com/office/powerpoint/2010/main" val="28758434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2011 Diego </a:t>
            </a:r>
            <a:r>
              <a:rPr lang="en-US" dirty="0" err="1" smtClean="0"/>
              <a:t>Osorno</a:t>
            </a:r>
            <a:r>
              <a:rPr lang="en-US" dirty="0" smtClean="0"/>
              <a:t>, The </a:t>
            </a:r>
            <a:r>
              <a:rPr lang="en-US" dirty="0" err="1" smtClean="0"/>
              <a:t>Infrarealist</a:t>
            </a:r>
            <a:r>
              <a:rPr lang="en-US" dirty="0" smtClean="0"/>
              <a:t> Journalism Manifesto</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How to capture the chaos, bloodshed, misery of the drug war?</a:t>
            </a:r>
          </a:p>
          <a:p>
            <a:pPr lvl="1"/>
            <a:r>
              <a:rPr lang="en-US" dirty="0" smtClean="0"/>
              <a:t>Through standard, state-supplied narratives, tales of confrontations between cartels or between cartels and the state. </a:t>
            </a:r>
          </a:p>
          <a:p>
            <a:pPr lvl="1"/>
            <a:r>
              <a:rPr lang="en-US" dirty="0" smtClean="0"/>
              <a:t>But these a) fail to reflect reality or the everyday experiences of people and b) are couched in the terminology of the security industry. </a:t>
            </a:r>
          </a:p>
          <a:p>
            <a:pPr lvl="1"/>
            <a:r>
              <a:rPr lang="en-US" dirty="0"/>
              <a:t>The </a:t>
            </a:r>
            <a:r>
              <a:rPr lang="en-US" dirty="0" err="1"/>
              <a:t>Infrarealist</a:t>
            </a:r>
            <a:r>
              <a:rPr lang="en-US" dirty="0"/>
              <a:t> Journalism Manifesto (</a:t>
            </a:r>
            <a:r>
              <a:rPr lang="en-US" dirty="0">
                <a:hlinkClick r:id="rId2"/>
              </a:rPr>
              <a:t>http://www.narconews.com/Issue67/article4489.</a:t>
            </a:r>
            <a:r>
              <a:rPr lang="en-US" dirty="0" smtClean="0">
                <a:hlinkClick r:id="rId2"/>
              </a:rPr>
              <a:t>html</a:t>
            </a:r>
            <a:r>
              <a:rPr lang="en-US" dirty="0" smtClean="0"/>
              <a:t> ) suggests a journalism, which does not seek to get at big-picture, true narratives but rather reflects the partial, changing, and small-scale reality in which many Mexicans live. In doing so, however, such journalism gets at other, more profound truths. </a:t>
            </a:r>
            <a:endParaRPr lang="en-US" dirty="0"/>
          </a:p>
        </p:txBody>
      </p:sp>
    </p:spTree>
    <p:extLst>
      <p:ext uri="{BB962C8B-B14F-4D97-AF65-F5344CB8AC3E}">
        <p14:creationId xmlns:p14="http://schemas.microsoft.com/office/powerpoint/2010/main" val="7760729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Screen Shot 2018-05-09 at 10.23.34 AM.png"/>
          <p:cNvPicPr>
            <a:picLocks noGrp="1" noChangeAspect="1"/>
          </p:cNvPicPr>
          <p:nvPr>
            <p:ph idx="1"/>
          </p:nvPr>
        </p:nvPicPr>
        <p:blipFill>
          <a:blip r:embed="rId2">
            <a:extLst>
              <a:ext uri="{28A0092B-C50C-407E-A947-70E740481C1C}">
                <a14:useLocalDpi xmlns:a14="http://schemas.microsoft.com/office/drawing/2010/main" val="0"/>
              </a:ext>
            </a:extLst>
          </a:blip>
          <a:srcRect l="-86373" r="-86373"/>
          <a:stretch>
            <a:fillRect/>
          </a:stretch>
        </p:blipFill>
        <p:spPr>
          <a:xfrm>
            <a:off x="1857368" y="2954422"/>
            <a:ext cx="6374905" cy="3505952"/>
          </a:xfrm>
        </p:spPr>
      </p:pic>
      <p:pic>
        <p:nvPicPr>
          <p:cNvPr id="4" name="Picture 3" descr="Screen Shot 2018-05-09 at 10.24.30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7598" y="93579"/>
            <a:ext cx="2373608" cy="3596105"/>
          </a:xfrm>
          <a:prstGeom prst="rect">
            <a:avLst/>
          </a:prstGeom>
        </p:spPr>
      </p:pic>
      <p:pic>
        <p:nvPicPr>
          <p:cNvPr id="6" name="Picture 5" descr="Screen Shot 2018-05-09 at 10.23.25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3915" y="601580"/>
            <a:ext cx="2396879" cy="3689684"/>
          </a:xfrm>
          <a:prstGeom prst="rect">
            <a:avLst/>
          </a:prstGeom>
        </p:spPr>
      </p:pic>
    </p:spTree>
    <p:extLst>
      <p:ext uri="{BB962C8B-B14F-4D97-AF65-F5344CB8AC3E}">
        <p14:creationId xmlns:p14="http://schemas.microsoft.com/office/powerpoint/2010/main" val="591631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b="1" dirty="0" err="1" smtClean="0"/>
              <a:t>wikipedia</a:t>
            </a:r>
            <a:r>
              <a:rPr lang="en-US" sz="2400" b="1" dirty="0" smtClean="0"/>
              <a:t>: ‘Primary Source’</a:t>
            </a:r>
            <a:br>
              <a:rPr lang="en-US" sz="2400" b="1" dirty="0" smtClean="0"/>
            </a:br>
            <a:r>
              <a:rPr lang="en-US" sz="2400" b="1" dirty="0" smtClean="0"/>
              <a:t>section on ‘</a:t>
            </a:r>
            <a:r>
              <a:rPr lang="en-GB" sz="2400" b="1" dirty="0" smtClean="0"/>
              <a:t>History and historiography’</a:t>
            </a:r>
            <a:br>
              <a:rPr lang="en-GB" sz="2400" b="1" dirty="0" smtClean="0"/>
            </a:br>
            <a:endParaRPr lang="en-US" sz="2400" b="1" dirty="0"/>
          </a:p>
        </p:txBody>
      </p:sp>
      <p:sp>
        <p:nvSpPr>
          <p:cNvPr id="3" name="Content Placeholder 2"/>
          <p:cNvSpPr>
            <a:spLocks noGrp="1"/>
          </p:cNvSpPr>
          <p:nvPr>
            <p:ph idx="1"/>
          </p:nvPr>
        </p:nvSpPr>
        <p:spPr/>
        <p:txBody>
          <a:bodyPr>
            <a:normAutofit/>
          </a:bodyPr>
          <a:lstStyle/>
          <a:p>
            <a:pPr marL="0" indent="0">
              <a:buNone/>
            </a:pPr>
            <a:r>
              <a:rPr lang="en-GB" dirty="0" smtClean="0"/>
              <a:t>‘In </a:t>
            </a:r>
            <a:r>
              <a:rPr lang="en-GB" dirty="0"/>
              <a:t>scholarly writing, an important objective of classifying sources is to determine their independence and reliability</a:t>
            </a:r>
            <a:r>
              <a:rPr lang="en-GB" dirty="0" smtClean="0"/>
              <a:t>.</a:t>
            </a:r>
            <a:r>
              <a:rPr lang="en-GB" dirty="0"/>
              <a:t> In contexts such as historical writing, it is almost always advisable to use primary sources and that "if none are available, it is only with great caution that [the author] may proceed to make use of secondary </a:t>
            </a:r>
            <a:r>
              <a:rPr lang="en-GB" dirty="0" smtClean="0"/>
              <a:t>sources”.’</a:t>
            </a:r>
            <a:endParaRPr lang="en-US" dirty="0"/>
          </a:p>
        </p:txBody>
      </p:sp>
    </p:spTree>
    <p:extLst>
      <p:ext uri="{BB962C8B-B14F-4D97-AF65-F5344CB8AC3E}">
        <p14:creationId xmlns:p14="http://schemas.microsoft.com/office/powerpoint/2010/main" val="3705602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From this perspective literature is not really useful as a historical source.  </a:t>
            </a:r>
          </a:p>
          <a:p>
            <a:pPr marL="0" indent="0">
              <a:buNone/>
            </a:pPr>
            <a:endParaRPr lang="en-US" dirty="0"/>
          </a:p>
          <a:p>
            <a:pPr marL="0" indent="0">
              <a:buNone/>
            </a:pPr>
            <a:r>
              <a:rPr lang="en-US" dirty="0" smtClean="0"/>
              <a:t>At most it can be used to provide local </a:t>
            </a:r>
            <a:r>
              <a:rPr lang="en-US" dirty="0" err="1" smtClean="0"/>
              <a:t>colour</a:t>
            </a:r>
            <a:r>
              <a:rPr lang="en-US" dirty="0" smtClean="0"/>
              <a:t> or a good quotation.  </a:t>
            </a:r>
          </a:p>
        </p:txBody>
      </p:sp>
    </p:spTree>
    <p:extLst>
      <p:ext uri="{BB962C8B-B14F-4D97-AF65-F5344CB8AC3E}">
        <p14:creationId xmlns:p14="http://schemas.microsoft.com/office/powerpoint/2010/main" val="489520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 . .</a:t>
            </a:r>
            <a:endParaRPr lang="en-US" dirty="0"/>
          </a:p>
        </p:txBody>
      </p:sp>
      <p:sp>
        <p:nvSpPr>
          <p:cNvPr id="3" name="Content Placeholder 2"/>
          <p:cNvSpPr>
            <a:spLocks noGrp="1"/>
          </p:cNvSpPr>
          <p:nvPr>
            <p:ph idx="1"/>
          </p:nvPr>
        </p:nvSpPr>
        <p:spPr/>
        <p:txBody>
          <a:bodyPr/>
          <a:lstStyle/>
          <a:p>
            <a:endParaRPr lang="en-US" dirty="0" smtClean="0"/>
          </a:p>
          <a:p>
            <a:pPr marL="0" indent="0">
              <a:buNone/>
            </a:pPr>
            <a:r>
              <a:rPr lang="en-US" dirty="0" smtClean="0"/>
              <a:t>We approached historical sources in a different way—in a way that </a:t>
            </a:r>
            <a:r>
              <a:rPr lang="en-US" b="1" dirty="0" smtClean="0"/>
              <a:t>did not </a:t>
            </a:r>
            <a:r>
              <a:rPr lang="en-US" dirty="0" smtClean="0"/>
              <a:t>focus on ‘reliability’, ‘bias’ and ‘accuracy’ as the key factors.</a:t>
            </a:r>
          </a:p>
          <a:p>
            <a:pPr marL="0" indent="0">
              <a:buNone/>
            </a:pPr>
            <a:endParaRPr lang="en-US" dirty="0"/>
          </a:p>
        </p:txBody>
      </p:sp>
    </p:spTree>
    <p:extLst>
      <p:ext uri="{BB962C8B-B14F-4D97-AF65-F5344CB8AC3E}">
        <p14:creationId xmlns:p14="http://schemas.microsoft.com/office/powerpoint/2010/main" val="28586027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 .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We instead approached sources to decide </a:t>
            </a:r>
            <a:r>
              <a:rPr lang="en-US" i="1" dirty="0" smtClean="0"/>
              <a:t>what they are good for</a:t>
            </a:r>
            <a:r>
              <a:rPr lang="en-US" dirty="0" smtClean="0"/>
              <a:t>.</a:t>
            </a:r>
            <a:endParaRPr lang="en-US" dirty="0"/>
          </a:p>
        </p:txBody>
      </p:sp>
    </p:spTree>
    <p:extLst>
      <p:ext uri="{BB962C8B-B14F-4D97-AF65-F5344CB8AC3E}">
        <p14:creationId xmlns:p14="http://schemas.microsoft.com/office/powerpoint/2010/main" val="4247333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2573"/>
            <a:ext cx="7772400" cy="1469697"/>
          </a:xfrm>
        </p:spPr>
        <p:txBody>
          <a:bodyPr>
            <a:normAutofit/>
          </a:bodyPr>
          <a:lstStyle/>
          <a:p>
            <a:r>
              <a:rPr lang="en-GB" sz="2800" dirty="0" smtClean="0"/>
              <a:t>Michel Foucault, </a:t>
            </a:r>
            <a:r>
              <a:rPr lang="en-GB" sz="2800" i="1" dirty="0" smtClean="0"/>
              <a:t>The Archaeology of Knowledge</a:t>
            </a:r>
            <a:r>
              <a:rPr lang="en-GB" sz="2800" dirty="0" smtClean="0"/>
              <a:t> (1969)</a:t>
            </a:r>
            <a:endParaRPr lang="en-US" sz="2800" dirty="0"/>
          </a:p>
        </p:txBody>
      </p:sp>
      <p:sp>
        <p:nvSpPr>
          <p:cNvPr id="3" name="Subtitle 2"/>
          <p:cNvSpPr>
            <a:spLocks noGrp="1"/>
          </p:cNvSpPr>
          <p:nvPr>
            <p:ph type="subTitle" idx="1"/>
          </p:nvPr>
        </p:nvSpPr>
        <p:spPr>
          <a:xfrm>
            <a:off x="1371600" y="1826422"/>
            <a:ext cx="6400800" cy="3812378"/>
          </a:xfrm>
        </p:spPr>
        <p:txBody>
          <a:bodyPr>
            <a:normAutofit/>
          </a:bodyPr>
          <a:lstStyle/>
          <a:p>
            <a:r>
              <a:rPr lang="en-US" dirty="0" smtClean="0"/>
              <a:t>‘History </a:t>
            </a:r>
            <a:r>
              <a:rPr lang="en-US" dirty="0"/>
              <a:t>has altered it relation to the document: it has taken as its primary task, not the interpretation of the document, not the attempt to decide whether it is telling the truth or what is its expressive value, but to work on it from within and to develop it.</a:t>
            </a:r>
            <a:r>
              <a:rPr lang="en-US" dirty="0" smtClean="0"/>
              <a:t>’</a:t>
            </a:r>
            <a:endParaRPr lang="en-GB" dirty="0"/>
          </a:p>
          <a:p>
            <a:endParaRPr lang="en-US" dirty="0"/>
          </a:p>
        </p:txBody>
      </p:sp>
    </p:spTree>
    <p:extLst>
      <p:ext uri="{BB962C8B-B14F-4D97-AF65-F5344CB8AC3E}">
        <p14:creationId xmlns:p14="http://schemas.microsoft.com/office/powerpoint/2010/main" val="3770912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Challenges to the ‘is it accurate’ school of historical analysis</a:t>
            </a:r>
            <a:endParaRPr lang="en-US" sz="2400" dirty="0"/>
          </a:p>
        </p:txBody>
      </p:sp>
      <p:sp>
        <p:nvSpPr>
          <p:cNvPr id="3" name="Content Placeholder 2"/>
          <p:cNvSpPr>
            <a:spLocks noGrp="1"/>
          </p:cNvSpPr>
          <p:nvPr>
            <p:ph idx="1"/>
          </p:nvPr>
        </p:nvSpPr>
        <p:spPr/>
        <p:txBody>
          <a:bodyPr>
            <a:normAutofit/>
          </a:bodyPr>
          <a:lstStyle/>
          <a:p>
            <a:endParaRPr lang="en-US" sz="4000" dirty="0" smtClean="0"/>
          </a:p>
          <a:p>
            <a:r>
              <a:rPr lang="en-US" sz="4000" dirty="0" smtClean="0"/>
              <a:t>The ‘linguistic turn’</a:t>
            </a:r>
          </a:p>
          <a:p>
            <a:endParaRPr lang="en-US" sz="4000" dirty="0"/>
          </a:p>
          <a:p>
            <a:r>
              <a:rPr lang="en-US" sz="4000" dirty="0" smtClean="0"/>
              <a:t>post-structuralism and post-modernism</a:t>
            </a:r>
            <a:endParaRPr lang="en-US" sz="4000" dirty="0"/>
          </a:p>
        </p:txBody>
      </p:sp>
    </p:spTree>
    <p:extLst>
      <p:ext uri="{BB962C8B-B14F-4D97-AF65-F5344CB8AC3E}">
        <p14:creationId xmlns:p14="http://schemas.microsoft.com/office/powerpoint/2010/main" val="4956306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Another view of historical practice</a:t>
            </a:r>
            <a:endParaRPr lang="en-US" sz="3200" dirty="0"/>
          </a:p>
        </p:txBody>
      </p:sp>
      <p:sp>
        <p:nvSpPr>
          <p:cNvPr id="3" name="Content Placeholder 2"/>
          <p:cNvSpPr>
            <a:spLocks noGrp="1"/>
          </p:cNvSpPr>
          <p:nvPr>
            <p:ph idx="1"/>
          </p:nvPr>
        </p:nvSpPr>
        <p:spPr/>
        <p:txBody>
          <a:bodyPr>
            <a:normAutofit/>
          </a:bodyPr>
          <a:lstStyle/>
          <a:p>
            <a:endParaRPr lang="en-US" dirty="0" smtClean="0"/>
          </a:p>
          <a:p>
            <a:r>
              <a:rPr lang="en-US" dirty="0" smtClean="0"/>
              <a:t>there is no clear divide between literature and other forms of evidence</a:t>
            </a:r>
          </a:p>
          <a:p>
            <a:endParaRPr lang="en-US" dirty="0"/>
          </a:p>
        </p:txBody>
      </p:sp>
    </p:spTree>
    <p:extLst>
      <p:ext uri="{BB962C8B-B14F-4D97-AF65-F5344CB8AC3E}">
        <p14:creationId xmlns:p14="http://schemas.microsoft.com/office/powerpoint/2010/main" val="29546858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94</TotalTime>
  <Words>1526</Words>
  <Application>Microsoft Macintosh PowerPoint</Application>
  <PresentationFormat>On-screen Show (4:3)</PresentationFormat>
  <Paragraphs>104</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History and Literature</vt:lpstr>
      <vt:lpstr>One view of historical practice:</vt:lpstr>
      <vt:lpstr>wikipedia: ‘Primary Source’ section on ‘History and historiography’ </vt:lpstr>
      <vt:lpstr>PowerPoint Presentation</vt:lpstr>
      <vt:lpstr>What if . . .</vt:lpstr>
      <vt:lpstr>What if . . .</vt:lpstr>
      <vt:lpstr>Michel Foucault, The Archaeology of Knowledge (1969)</vt:lpstr>
      <vt:lpstr>Challenges to the ‘is it accurate’ school of historical analysis</vt:lpstr>
      <vt:lpstr>Another view of historical practice</vt:lpstr>
      <vt:lpstr>Another view of historical practice</vt:lpstr>
      <vt:lpstr>Another view of historical practice</vt:lpstr>
      <vt:lpstr>Another view of historical practice</vt:lpstr>
      <vt:lpstr>Another view of historical practice</vt:lpstr>
      <vt:lpstr>Rolena Adorno, ‘Reconsidering Colonial Discourse for Sixteenth- and Seventeenth-Century Spanish America’, Latin American Research Review, vol. 28:3 (1993). </vt:lpstr>
      <vt:lpstr>From this we might conclude . . .</vt:lpstr>
      <vt:lpstr>But can we go further . . .?</vt:lpstr>
      <vt:lpstr>The return of story-telling to historical writing:</vt:lpstr>
      <vt:lpstr>History and Fiction: not so different?</vt:lpstr>
      <vt:lpstr>A question:</vt:lpstr>
      <vt:lpstr> Anne Firor Scott, ‘Women in the South: History as Fiction, Fiction as History’, Rewriting the South: History and Fiction, eds. Lothar Hönnighausen and Valeria Gennaro Lerda, Francke Verlag (Tübingen, 1993). </vt:lpstr>
      <vt:lpstr>Tomás Eloy Martínez, La novela de Perón (1985). </vt:lpstr>
      <vt:lpstr> Gustavo Pellón, Cambridge History of Latin American Literature. </vt:lpstr>
      <vt:lpstr>Can even magical realism be a form of historical writing?</vt:lpstr>
      <vt:lpstr>Michael Taussig, The Devil and Commodity Fetishism in South America, University of North Carolina Press (Chapel Hill, 1980), 21.</vt:lpstr>
      <vt:lpstr>Fiction and Journalism?</vt:lpstr>
      <vt:lpstr>2011 Diego Osorno, The Infrarealist Journalism Manifesto</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Michel Foucault, The Archaeology of Knowledge (London, 1994 [1969]), 6</dc:title>
  <dc:creator>Rebecca Earle</dc:creator>
  <cp:lastModifiedBy>Benjamin T. Smith</cp:lastModifiedBy>
  <cp:revision>31</cp:revision>
  <dcterms:created xsi:type="dcterms:W3CDTF">2014-04-30T06:45:31Z</dcterms:created>
  <dcterms:modified xsi:type="dcterms:W3CDTF">2018-05-09T09:29:44Z</dcterms:modified>
</cp:coreProperties>
</file>