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0" r:id="rId2"/>
    <p:sldId id="266" r:id="rId3"/>
    <p:sldId id="269" r:id="rId4"/>
    <p:sldId id="267" r:id="rId5"/>
    <p:sldId id="259" r:id="rId6"/>
    <p:sldId id="270" r:id="rId7"/>
    <p:sldId id="260" r:id="rId8"/>
    <p:sldId id="265" r:id="rId9"/>
    <p:sldId id="271" r:id="rId10"/>
    <p:sldId id="261" r:id="rId11"/>
    <p:sldId id="273" r:id="rId12"/>
    <p:sldId id="262" r:id="rId13"/>
    <p:sldId id="274" r:id="rId14"/>
    <p:sldId id="275" r:id="rId15"/>
    <p:sldId id="276" r:id="rId16"/>
    <p:sldId id="281" r:id="rId17"/>
    <p:sldId id="277" r:id="rId18"/>
    <p:sldId id="263" r:id="rId19"/>
    <p:sldId id="264" r:id="rId20"/>
    <p:sldId id="278" r:id="rId21"/>
    <p:sldId id="268" r:id="rId22"/>
    <p:sldId id="258" r:id="rId23"/>
    <p:sldId id="279"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p:restoredTop sz="94643"/>
  </p:normalViewPr>
  <p:slideViewPr>
    <p:cSldViewPr snapToGrid="0" snapToObjects="1">
      <p:cViewPr varScale="1">
        <p:scale>
          <a:sx n="120" d="100"/>
          <a:sy n="120" d="100"/>
        </p:scale>
        <p:origin x="1248"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12/5/18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86168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12/5/18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598526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12/5/18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4254749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EB2067C-96E3-9148-A832-A2D4BA344D0E}" type="datetimeFigureOut">
              <a:rPr lang="en-US" smtClean="0"/>
              <a:t>12/5/18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2463368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EB2067C-96E3-9148-A832-A2D4BA344D0E}" type="datetimeFigureOut">
              <a:rPr lang="en-US" smtClean="0"/>
              <a:t>12/5/18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008420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EB2067C-96E3-9148-A832-A2D4BA344D0E}" type="datetimeFigureOut">
              <a:rPr lang="en-US" smtClean="0"/>
              <a:t>12/5/18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1878608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EB2067C-96E3-9148-A832-A2D4BA344D0E}" type="datetimeFigureOut">
              <a:rPr lang="en-US" smtClean="0"/>
              <a:t>12/5/18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1482076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EB2067C-96E3-9148-A832-A2D4BA344D0E}" type="datetimeFigureOut">
              <a:rPr lang="en-US" smtClean="0"/>
              <a:t>12/5/18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2830636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B2067C-96E3-9148-A832-A2D4BA344D0E}" type="datetimeFigureOut">
              <a:rPr lang="en-US" smtClean="0"/>
              <a:t>12/5/18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518012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EB2067C-96E3-9148-A832-A2D4BA344D0E}" type="datetimeFigureOut">
              <a:rPr lang="en-US" smtClean="0"/>
              <a:t>12/5/18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1651346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EB2067C-96E3-9148-A832-A2D4BA344D0E}" type="datetimeFigureOut">
              <a:rPr lang="en-US" smtClean="0"/>
              <a:t>12/5/18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4D066-E947-524C-8F41-736B611DA203}" type="slidenum">
              <a:rPr lang="en-US" smtClean="0"/>
              <a:t>‹#›</a:t>
            </a:fld>
            <a:endParaRPr lang="en-US"/>
          </a:p>
        </p:txBody>
      </p:sp>
    </p:spTree>
    <p:extLst>
      <p:ext uri="{BB962C8B-B14F-4D97-AF65-F5344CB8AC3E}">
        <p14:creationId xmlns:p14="http://schemas.microsoft.com/office/powerpoint/2010/main" val="315315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B2067C-96E3-9148-A832-A2D4BA344D0E}" type="datetimeFigureOut">
              <a:rPr lang="en-US" smtClean="0"/>
              <a:t>12/5/18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C4D066-E947-524C-8F41-736B611DA203}" type="slidenum">
              <a:rPr lang="en-US" smtClean="0"/>
              <a:t>‹#›</a:t>
            </a:fld>
            <a:endParaRPr lang="en-US"/>
          </a:p>
        </p:txBody>
      </p:sp>
    </p:spTree>
    <p:extLst>
      <p:ext uri="{BB962C8B-B14F-4D97-AF65-F5344CB8AC3E}">
        <p14:creationId xmlns:p14="http://schemas.microsoft.com/office/powerpoint/2010/main" val="1783766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788AEED-9248-F644-B46C-B242EFEEEE6E}"/>
              </a:ext>
            </a:extLst>
          </p:cNvPr>
          <p:cNvSpPr>
            <a:spLocks noGrp="1"/>
          </p:cNvSpPr>
          <p:nvPr>
            <p:ph type="ctrTitle"/>
          </p:nvPr>
        </p:nvSpPr>
        <p:spPr/>
        <p:txBody>
          <a:bodyPr>
            <a:normAutofit/>
          </a:bodyPr>
          <a:lstStyle/>
          <a:p>
            <a:r>
              <a:rPr lang="en-GB" b="1" dirty="0"/>
              <a:t>Nation-building in the Nineteenth Century </a:t>
            </a:r>
            <a:endParaRPr lang="en-US" dirty="0"/>
          </a:p>
        </p:txBody>
      </p:sp>
      <p:sp>
        <p:nvSpPr>
          <p:cNvPr id="5" name="Subtitle 4">
            <a:extLst>
              <a:ext uri="{FF2B5EF4-FFF2-40B4-BE49-F238E27FC236}">
                <a16:creationId xmlns:a16="http://schemas.microsoft.com/office/drawing/2014/main" id="{49F2E859-D417-3E40-8D1D-AA6104D9A106}"/>
              </a:ext>
            </a:extLst>
          </p:cNvPr>
          <p:cNvSpPr>
            <a:spLocks noGrp="1"/>
          </p:cNvSpPr>
          <p:nvPr>
            <p:ph type="subTitle" idx="1"/>
          </p:nvPr>
        </p:nvSpPr>
        <p:spPr/>
        <p:txBody>
          <a:bodyPr/>
          <a:lstStyle/>
          <a:p>
            <a:r>
              <a:rPr lang="en-US" dirty="0"/>
              <a:t>Rebecca Earle</a:t>
            </a:r>
          </a:p>
        </p:txBody>
      </p:sp>
    </p:spTree>
    <p:extLst>
      <p:ext uri="{BB962C8B-B14F-4D97-AF65-F5344CB8AC3E}">
        <p14:creationId xmlns:p14="http://schemas.microsoft.com/office/powerpoint/2010/main" val="1964349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dirty="0"/>
              <a:t>Juan Bautista </a:t>
            </a:r>
            <a:r>
              <a:rPr lang="en-GB" sz="2800" dirty="0" err="1"/>
              <a:t>Alberdi</a:t>
            </a:r>
            <a:r>
              <a:rPr lang="en-GB" sz="2800" dirty="0"/>
              <a:t>, </a:t>
            </a:r>
            <a:r>
              <a:rPr lang="en-GB" sz="2800" i="1" dirty="0"/>
              <a:t>Bases y </a:t>
            </a:r>
            <a:r>
              <a:rPr lang="en-GB" sz="2800" i="1" dirty="0" err="1"/>
              <a:t>puntos</a:t>
            </a:r>
            <a:r>
              <a:rPr lang="en-GB" sz="2800" i="1" dirty="0"/>
              <a:t> de </a:t>
            </a:r>
            <a:r>
              <a:rPr lang="en-GB" sz="2800" i="1" dirty="0" err="1"/>
              <a:t>partida</a:t>
            </a:r>
            <a:r>
              <a:rPr lang="en-GB" sz="2800" i="1" dirty="0"/>
              <a:t> </a:t>
            </a:r>
            <a:r>
              <a:rPr lang="en-GB" sz="2800" i="1" dirty="0" err="1"/>
              <a:t>para</a:t>
            </a:r>
            <a:r>
              <a:rPr lang="en-GB" sz="2800" i="1" dirty="0"/>
              <a:t> la </a:t>
            </a:r>
            <a:r>
              <a:rPr lang="en-GB" sz="2800" i="1" dirty="0" err="1"/>
              <a:t>organización</a:t>
            </a:r>
            <a:r>
              <a:rPr lang="en-GB" sz="2800" i="1" dirty="0"/>
              <a:t> política de la República Argentina</a:t>
            </a:r>
            <a:r>
              <a:rPr lang="en-GB" sz="2800" dirty="0"/>
              <a:t> (Buenos Aires, 1966 [1852]), 60-2.</a:t>
            </a:r>
            <a:endParaRPr lang="en-US" sz="2800" dirty="0"/>
          </a:p>
        </p:txBody>
      </p:sp>
      <p:sp>
        <p:nvSpPr>
          <p:cNvPr id="3" name="Content Placeholder 2"/>
          <p:cNvSpPr>
            <a:spLocks noGrp="1"/>
          </p:cNvSpPr>
          <p:nvPr>
            <p:ph idx="1"/>
          </p:nvPr>
        </p:nvSpPr>
        <p:spPr/>
        <p:txBody>
          <a:bodyPr/>
          <a:lstStyle/>
          <a:p>
            <a:pPr marL="0" indent="0">
              <a:buNone/>
            </a:pPr>
            <a:endParaRPr lang="en-GB" dirty="0"/>
          </a:p>
          <a:p>
            <a:pPr marL="0" indent="0">
              <a:buNone/>
            </a:pPr>
            <a:endParaRPr lang="en-GB" dirty="0"/>
          </a:p>
          <a:p>
            <a:pPr marL="0" indent="0">
              <a:buNone/>
            </a:pPr>
            <a:r>
              <a:rPr lang="en-GB" dirty="0"/>
              <a:t>‘All the civilisation in our land is European. . . In America everything that is not European is barbarous: this is the only distinction that matters.’ </a:t>
            </a:r>
          </a:p>
          <a:p>
            <a:pPr marL="0" indent="0">
              <a:buNone/>
            </a:pPr>
            <a:endParaRPr lang="en-US" dirty="0"/>
          </a:p>
        </p:txBody>
      </p:sp>
    </p:spTree>
    <p:extLst>
      <p:ext uri="{BB962C8B-B14F-4D97-AF65-F5344CB8AC3E}">
        <p14:creationId xmlns:p14="http://schemas.microsoft.com/office/powerpoint/2010/main" val="3313599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a:t>El Aguila Mexicana</a:t>
            </a:r>
            <a:r>
              <a:rPr lang="en-US" sz="2800" dirty="0"/>
              <a:t>, Mexico City, 3 April 1826.</a:t>
            </a:r>
            <a:endParaRPr lang="en-US" sz="2800" i="1" dirty="0"/>
          </a:p>
        </p:txBody>
      </p:sp>
      <p:sp>
        <p:nvSpPr>
          <p:cNvPr id="3" name="Content Placeholder 2"/>
          <p:cNvSpPr>
            <a:spLocks noGrp="1"/>
          </p:cNvSpPr>
          <p:nvPr>
            <p:ph idx="1"/>
          </p:nvPr>
        </p:nvSpPr>
        <p:spPr/>
        <p:txBody>
          <a:bodyPr/>
          <a:lstStyle/>
          <a:p>
            <a:pPr algn="ctr"/>
            <a:endParaRPr lang="en-US" dirty="0"/>
          </a:p>
          <a:p>
            <a:pPr marL="0" indent="0" algn="ctr">
              <a:buNone/>
            </a:pPr>
            <a:r>
              <a:rPr lang="en-US" dirty="0"/>
              <a:t>Native peoples are ‘a powerful . . .  obstacle to the progress of our institutions’.</a:t>
            </a:r>
          </a:p>
        </p:txBody>
      </p:sp>
    </p:spTree>
    <p:extLst>
      <p:ext uri="{BB962C8B-B14F-4D97-AF65-F5344CB8AC3E}">
        <p14:creationId xmlns:p14="http://schemas.microsoft.com/office/powerpoint/2010/main" val="586649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i="1" dirty="0" err="1"/>
              <a:t>Gaceta</a:t>
            </a:r>
            <a:r>
              <a:rPr lang="en-GB" sz="2800" i="1" dirty="0"/>
              <a:t> de Guatemala</a:t>
            </a:r>
            <a:r>
              <a:rPr lang="en-GB" sz="2800" dirty="0"/>
              <a:t>, 1848.</a:t>
            </a:r>
            <a:endParaRPr lang="en-US" sz="2800" dirty="0"/>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a:t>Amerindians have been called ‘to participate in the splendid banquet of citizenship, whose delicacies they are unable to digest, and we attempt to govern them with laws that they neither want nor understand’. </a:t>
            </a:r>
            <a:endParaRPr lang="en-US" dirty="0"/>
          </a:p>
        </p:txBody>
      </p:sp>
    </p:spTree>
    <p:extLst>
      <p:ext uri="{BB962C8B-B14F-4D97-AF65-F5344CB8AC3E}">
        <p14:creationId xmlns:p14="http://schemas.microsoft.com/office/powerpoint/2010/main" val="3976687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More Key Words</a:t>
            </a:r>
          </a:p>
        </p:txBody>
      </p:sp>
      <p:sp>
        <p:nvSpPr>
          <p:cNvPr id="3" name="Content Placeholder 2"/>
          <p:cNvSpPr>
            <a:spLocks noGrp="1"/>
          </p:cNvSpPr>
          <p:nvPr>
            <p:ph sz="half" idx="1"/>
          </p:nvPr>
        </p:nvSpPr>
        <p:spPr/>
        <p:txBody>
          <a:bodyPr>
            <a:normAutofit/>
          </a:bodyPr>
          <a:lstStyle/>
          <a:p>
            <a:pPr marL="0" indent="0">
              <a:buNone/>
            </a:pPr>
            <a:endParaRPr lang="en-US" sz="4400" dirty="0"/>
          </a:p>
          <a:p>
            <a:r>
              <a:rPr lang="en-US" sz="4400" dirty="0"/>
              <a:t>citizenship</a:t>
            </a:r>
          </a:p>
          <a:p>
            <a:r>
              <a:rPr lang="en-US" sz="4400" dirty="0"/>
              <a:t>nation</a:t>
            </a:r>
          </a:p>
          <a:p>
            <a:endParaRPr lang="en-US" sz="4400" dirty="0"/>
          </a:p>
        </p:txBody>
      </p:sp>
      <p:pic>
        <p:nvPicPr>
          <p:cNvPr id="5" name="Content Placeholder 4">
            <a:extLst>
              <a:ext uri="{FF2B5EF4-FFF2-40B4-BE49-F238E27FC236}">
                <a16:creationId xmlns:a16="http://schemas.microsoft.com/office/drawing/2014/main" id="{CDF96F68-6348-A849-9C9D-58071538D5A8}"/>
              </a:ext>
            </a:extLst>
          </p:cNvPr>
          <p:cNvPicPr>
            <a:picLocks noGrp="1" noChangeAspect="1"/>
          </p:cNvPicPr>
          <p:nvPr>
            <p:ph sz="half" idx="2"/>
          </p:nvPr>
        </p:nvPicPr>
        <p:blipFill>
          <a:blip r:embed="rId2"/>
          <a:stretch>
            <a:fillRect/>
          </a:stretch>
        </p:blipFill>
        <p:spPr>
          <a:xfrm>
            <a:off x="5091960" y="1600200"/>
            <a:ext cx="3151080" cy="4525963"/>
          </a:xfrm>
          <a:prstGeom prst="rect">
            <a:avLst/>
          </a:prstGeom>
        </p:spPr>
      </p:pic>
    </p:spTree>
    <p:extLst>
      <p:ext uri="{BB962C8B-B14F-4D97-AF65-F5344CB8AC3E}">
        <p14:creationId xmlns:p14="http://schemas.microsoft.com/office/powerpoint/2010/main" val="2234183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37397"/>
          </a:xfrm>
        </p:spPr>
        <p:txBody>
          <a:bodyPr>
            <a:normAutofit/>
          </a:bodyPr>
          <a:lstStyle/>
          <a:p>
            <a:r>
              <a:rPr lang="en-US" sz="3600" b="1" dirty="0"/>
              <a:t>Subaltern Nationalisms;</a:t>
            </a:r>
            <a:br>
              <a:rPr lang="en-US" sz="3600" b="1" dirty="0"/>
            </a:br>
            <a:r>
              <a:rPr lang="en-US" sz="3600" b="1" dirty="0"/>
              <a:t>Popular Liberalism</a:t>
            </a:r>
          </a:p>
        </p:txBody>
      </p:sp>
      <p:sp>
        <p:nvSpPr>
          <p:cNvPr id="3" name="Content Placeholder 2"/>
          <p:cNvSpPr>
            <a:spLocks noGrp="1"/>
          </p:cNvSpPr>
          <p:nvPr>
            <p:ph idx="1"/>
          </p:nvPr>
        </p:nvSpPr>
        <p:spPr>
          <a:xfrm>
            <a:off x="457200" y="2425717"/>
            <a:ext cx="8229600" cy="3700446"/>
          </a:xfrm>
        </p:spPr>
        <p:txBody>
          <a:bodyPr/>
          <a:lstStyle/>
          <a:p>
            <a:endParaRPr lang="en-US" dirty="0"/>
          </a:p>
          <a:p>
            <a:endParaRPr lang="en-US" dirty="0"/>
          </a:p>
          <a:p>
            <a:endParaRPr lang="en-US" dirty="0"/>
          </a:p>
        </p:txBody>
      </p:sp>
      <p:sp>
        <p:nvSpPr>
          <p:cNvPr id="4" name="Rectangle 3"/>
          <p:cNvSpPr/>
          <p:nvPr/>
        </p:nvSpPr>
        <p:spPr>
          <a:xfrm>
            <a:off x="457200" y="1726539"/>
            <a:ext cx="8229600" cy="4031873"/>
          </a:xfrm>
          <a:prstGeom prst="rect">
            <a:avLst/>
          </a:prstGeom>
        </p:spPr>
        <p:txBody>
          <a:bodyPr wrap="square">
            <a:spAutoFit/>
          </a:bodyPr>
          <a:lstStyle/>
          <a:p>
            <a:endParaRPr lang="en-GB" sz="3200" dirty="0"/>
          </a:p>
          <a:p>
            <a:r>
              <a:rPr lang="en-GB" sz="3200" dirty="0"/>
              <a:t>The indigenous villagers of </a:t>
            </a:r>
            <a:r>
              <a:rPr lang="en-GB" sz="3200" dirty="0" err="1"/>
              <a:t>Ixtacamaxtitlán</a:t>
            </a:r>
            <a:r>
              <a:rPr lang="en-GB" sz="3200" dirty="0"/>
              <a:t> (Mexico):</a:t>
            </a:r>
          </a:p>
          <a:p>
            <a:endParaRPr lang="en-GB" sz="3200" dirty="0"/>
          </a:p>
          <a:p>
            <a:endParaRPr lang="en-GB" sz="3200" dirty="0"/>
          </a:p>
          <a:p>
            <a:r>
              <a:rPr lang="en-GB" sz="3200" dirty="0"/>
              <a:t> 1871 petition written in the name of</a:t>
            </a:r>
          </a:p>
          <a:p>
            <a:endParaRPr lang="en-GB" sz="3200" dirty="0"/>
          </a:p>
          <a:p>
            <a:r>
              <a:rPr lang="en-GB" sz="3200" dirty="0"/>
              <a:t> ‘</a:t>
            </a:r>
            <a:r>
              <a:rPr lang="en-GB" sz="3200" b="1" dirty="0"/>
              <a:t>the resident citizens of </a:t>
            </a:r>
            <a:r>
              <a:rPr lang="en-GB" sz="3200" b="1" dirty="0" err="1"/>
              <a:t>Iztacamastitlan</a:t>
            </a:r>
            <a:r>
              <a:rPr lang="en-GB" sz="3200" dirty="0"/>
              <a:t>’.</a:t>
            </a:r>
          </a:p>
        </p:txBody>
      </p:sp>
    </p:spTree>
    <p:extLst>
      <p:ext uri="{BB962C8B-B14F-4D97-AF65-F5344CB8AC3E}">
        <p14:creationId xmlns:p14="http://schemas.microsoft.com/office/powerpoint/2010/main" val="3836670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37397"/>
          </a:xfrm>
        </p:spPr>
        <p:txBody>
          <a:bodyPr>
            <a:normAutofit/>
          </a:bodyPr>
          <a:lstStyle/>
          <a:p>
            <a:r>
              <a:rPr lang="en-US" sz="3600" b="1" dirty="0"/>
              <a:t>Subaltern Nationalisms;</a:t>
            </a:r>
            <a:br>
              <a:rPr lang="en-US" sz="3600" b="1" dirty="0"/>
            </a:br>
            <a:r>
              <a:rPr lang="en-US" sz="3600" b="1" dirty="0"/>
              <a:t>Popular Liberalism</a:t>
            </a:r>
          </a:p>
        </p:txBody>
      </p:sp>
      <p:sp>
        <p:nvSpPr>
          <p:cNvPr id="3" name="Content Placeholder 2"/>
          <p:cNvSpPr>
            <a:spLocks noGrp="1"/>
          </p:cNvSpPr>
          <p:nvPr>
            <p:ph idx="1"/>
          </p:nvPr>
        </p:nvSpPr>
        <p:spPr>
          <a:xfrm>
            <a:off x="457200" y="2425717"/>
            <a:ext cx="8229600" cy="3700446"/>
          </a:xfrm>
        </p:spPr>
        <p:txBody>
          <a:bodyPr/>
          <a:lstStyle/>
          <a:p>
            <a:endParaRPr lang="en-US" dirty="0"/>
          </a:p>
          <a:p>
            <a:endParaRPr lang="en-US" dirty="0"/>
          </a:p>
          <a:p>
            <a:endParaRPr lang="en-US" dirty="0"/>
          </a:p>
        </p:txBody>
      </p:sp>
      <p:sp>
        <p:nvSpPr>
          <p:cNvPr id="4" name="Rectangle 3"/>
          <p:cNvSpPr/>
          <p:nvPr/>
        </p:nvSpPr>
        <p:spPr>
          <a:xfrm>
            <a:off x="457200" y="1726539"/>
            <a:ext cx="8229600" cy="3539430"/>
          </a:xfrm>
          <a:prstGeom prst="rect">
            <a:avLst/>
          </a:prstGeom>
        </p:spPr>
        <p:txBody>
          <a:bodyPr wrap="square">
            <a:spAutoFit/>
          </a:bodyPr>
          <a:lstStyle/>
          <a:p>
            <a:endParaRPr lang="en-GB" sz="3200" dirty="0"/>
          </a:p>
          <a:p>
            <a:r>
              <a:rPr lang="en-GB" sz="3200" dirty="0"/>
              <a:t>Indigenous groups in the Colombian Cauca Valley insisted that they were:</a:t>
            </a:r>
          </a:p>
          <a:p>
            <a:endParaRPr lang="en-GB" sz="3200" dirty="0"/>
          </a:p>
          <a:p>
            <a:r>
              <a:rPr lang="en-GB" sz="3200" b="1" dirty="0"/>
              <a:t> ‘free citizens, like any other civilized </a:t>
            </a:r>
            <a:r>
              <a:rPr lang="en-GB" sz="3200" b="1" dirty="0" err="1"/>
              <a:t>Caucano</a:t>
            </a:r>
            <a:r>
              <a:rPr lang="en-GB" sz="3200" b="1" dirty="0"/>
              <a:t>’. </a:t>
            </a:r>
          </a:p>
          <a:p>
            <a:endParaRPr lang="en-GB" sz="3200" b="1" dirty="0"/>
          </a:p>
          <a:p>
            <a:endParaRPr lang="en-GB" sz="3200" dirty="0"/>
          </a:p>
        </p:txBody>
      </p:sp>
    </p:spTree>
    <p:extLst>
      <p:ext uri="{BB962C8B-B14F-4D97-AF65-F5344CB8AC3E}">
        <p14:creationId xmlns:p14="http://schemas.microsoft.com/office/powerpoint/2010/main" val="908830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90338-FF5C-6745-BB22-2F118A05930B}"/>
              </a:ext>
            </a:extLst>
          </p:cNvPr>
          <p:cNvSpPr>
            <a:spLocks noGrp="1"/>
          </p:cNvSpPr>
          <p:nvPr>
            <p:ph type="title"/>
          </p:nvPr>
        </p:nvSpPr>
        <p:spPr/>
        <p:txBody>
          <a:bodyPr/>
          <a:lstStyle/>
          <a:p>
            <a:r>
              <a:rPr lang="en-US" dirty="0" err="1"/>
              <a:t>Civilisation</a:t>
            </a:r>
            <a:r>
              <a:rPr lang="en-US" dirty="0"/>
              <a:t> as a material condition</a:t>
            </a:r>
          </a:p>
        </p:txBody>
      </p:sp>
      <p:pic>
        <p:nvPicPr>
          <p:cNvPr id="4" name="Content Placeholder 3">
            <a:extLst>
              <a:ext uri="{FF2B5EF4-FFF2-40B4-BE49-F238E27FC236}">
                <a16:creationId xmlns:a16="http://schemas.microsoft.com/office/drawing/2014/main" id="{A5449CF1-345B-054A-BCC2-0CBEA3F523C1}"/>
              </a:ext>
            </a:extLst>
          </p:cNvPr>
          <p:cNvPicPr>
            <a:picLocks noGrp="1" noChangeAspect="1"/>
          </p:cNvPicPr>
          <p:nvPr>
            <p:ph idx="1"/>
          </p:nvPr>
        </p:nvPicPr>
        <p:blipFill>
          <a:blip r:embed="rId2"/>
          <a:stretch>
            <a:fillRect/>
          </a:stretch>
        </p:blipFill>
        <p:spPr>
          <a:xfrm>
            <a:off x="457200" y="1417638"/>
            <a:ext cx="3175000" cy="2755900"/>
          </a:xfrm>
          <a:prstGeom prst="rect">
            <a:avLst/>
          </a:prstGeom>
        </p:spPr>
      </p:pic>
      <p:pic>
        <p:nvPicPr>
          <p:cNvPr id="5" name="Picture 4">
            <a:extLst>
              <a:ext uri="{FF2B5EF4-FFF2-40B4-BE49-F238E27FC236}">
                <a16:creationId xmlns:a16="http://schemas.microsoft.com/office/drawing/2014/main" id="{0F008300-2046-D04B-8291-168A1B63CC90}"/>
              </a:ext>
            </a:extLst>
          </p:cNvPr>
          <p:cNvPicPr>
            <a:picLocks noChangeAspect="1"/>
          </p:cNvPicPr>
          <p:nvPr/>
        </p:nvPicPr>
        <p:blipFill>
          <a:blip r:embed="rId3"/>
          <a:stretch>
            <a:fillRect/>
          </a:stretch>
        </p:blipFill>
        <p:spPr>
          <a:xfrm>
            <a:off x="3947927" y="3023061"/>
            <a:ext cx="4965700" cy="3606800"/>
          </a:xfrm>
          <a:prstGeom prst="rect">
            <a:avLst/>
          </a:prstGeom>
        </p:spPr>
      </p:pic>
      <p:pic>
        <p:nvPicPr>
          <p:cNvPr id="6" name="Picture 5">
            <a:extLst>
              <a:ext uri="{FF2B5EF4-FFF2-40B4-BE49-F238E27FC236}">
                <a16:creationId xmlns:a16="http://schemas.microsoft.com/office/drawing/2014/main" id="{1EB57323-8125-0B42-BA66-7D90EDD7E102}"/>
              </a:ext>
            </a:extLst>
          </p:cNvPr>
          <p:cNvPicPr>
            <a:picLocks noChangeAspect="1"/>
          </p:cNvPicPr>
          <p:nvPr/>
        </p:nvPicPr>
        <p:blipFill>
          <a:blip r:embed="rId4"/>
          <a:stretch>
            <a:fillRect/>
          </a:stretch>
        </p:blipFill>
        <p:spPr>
          <a:xfrm>
            <a:off x="0" y="4498066"/>
            <a:ext cx="4346353" cy="2359934"/>
          </a:xfrm>
          <a:prstGeom prst="rect">
            <a:avLst/>
          </a:prstGeom>
        </p:spPr>
      </p:pic>
    </p:spTree>
    <p:extLst>
      <p:ext uri="{BB962C8B-B14F-4D97-AF65-F5344CB8AC3E}">
        <p14:creationId xmlns:p14="http://schemas.microsoft.com/office/powerpoint/2010/main" val="1462744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GB" sz="2800" dirty="0"/>
              <a:t>Victor Bulmer-Thomas, </a:t>
            </a:r>
            <a:r>
              <a:rPr lang="en-GB" sz="2800" i="1" dirty="0"/>
              <a:t>The Economic History of Latin America since Independence</a:t>
            </a:r>
            <a:r>
              <a:rPr lang="en-GB" sz="2800" dirty="0"/>
              <a:t> (Cambridge, 1994), 28.</a:t>
            </a:r>
            <a:br>
              <a:rPr lang="en-GB" sz="2800" dirty="0"/>
            </a:br>
            <a:endParaRPr lang="en-GB" sz="2800" dirty="0"/>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a:t>‘Political independence gave the new republics the right to change many aspects of the colonial economy.  The prime candidate was the external trade monopoly, which had deprived Latin America of the chance to sell in the best-paying market and buy in the least expensive.’</a:t>
            </a:r>
            <a:endParaRPr lang="en-US" dirty="0"/>
          </a:p>
        </p:txBody>
      </p:sp>
    </p:spTree>
    <p:extLst>
      <p:ext uri="{BB962C8B-B14F-4D97-AF65-F5344CB8AC3E}">
        <p14:creationId xmlns:p14="http://schemas.microsoft.com/office/powerpoint/2010/main" val="29616389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2036927"/>
          </a:xfrm>
        </p:spPr>
        <p:txBody>
          <a:bodyPr>
            <a:normAutofit fontScale="90000"/>
          </a:bodyPr>
          <a:lstStyle/>
          <a:p>
            <a:r>
              <a:rPr lang="en-GB" dirty="0"/>
              <a:t>total value of British exports to Latin America</a:t>
            </a:r>
            <a:br>
              <a:rPr lang="en-GB" dirty="0"/>
            </a:br>
            <a:endParaRPr lang="en-US" dirty="0"/>
          </a:p>
        </p:txBody>
      </p:sp>
      <p:sp>
        <p:nvSpPr>
          <p:cNvPr id="5" name="Text Placeholder 4"/>
          <p:cNvSpPr>
            <a:spLocks noGrp="1"/>
          </p:cNvSpPr>
          <p:nvPr>
            <p:ph type="body" idx="1"/>
          </p:nvPr>
        </p:nvSpPr>
        <p:spPr/>
        <p:txBody>
          <a:bodyPr/>
          <a:lstStyle/>
          <a:p>
            <a:r>
              <a:rPr lang="en-US" dirty="0"/>
              <a:t>   </a:t>
            </a:r>
          </a:p>
        </p:txBody>
      </p:sp>
      <p:sp>
        <p:nvSpPr>
          <p:cNvPr id="6" name="Content Placeholder 5"/>
          <p:cNvSpPr>
            <a:spLocks noGrp="1"/>
          </p:cNvSpPr>
          <p:nvPr>
            <p:ph sz="half" idx="2"/>
          </p:nvPr>
        </p:nvSpPr>
        <p:spPr/>
        <p:txBody>
          <a:bodyPr/>
          <a:lstStyle/>
          <a:p>
            <a:pPr marL="0" indent="0">
              <a:buNone/>
            </a:pPr>
            <a:endParaRPr lang="en-GB" dirty="0"/>
          </a:p>
          <a:p>
            <a:pPr marL="0" indent="0">
              <a:buNone/>
            </a:pPr>
            <a:r>
              <a:rPr lang="en-GB" b="1" dirty="0"/>
              <a:t>1804-1806 </a:t>
            </a:r>
            <a:endParaRPr lang="en-US" b="1" dirty="0"/>
          </a:p>
          <a:p>
            <a:pPr marL="0" indent="0">
              <a:buNone/>
            </a:pPr>
            <a:endParaRPr lang="en-GB" dirty="0"/>
          </a:p>
          <a:p>
            <a:pPr marL="0" indent="0">
              <a:buNone/>
            </a:pPr>
            <a:endParaRPr lang="en-GB" dirty="0"/>
          </a:p>
          <a:p>
            <a:pPr marL="0" indent="0">
              <a:buNone/>
            </a:pPr>
            <a:r>
              <a:rPr lang="en-GB" dirty="0"/>
              <a:t>£1,125,000 </a:t>
            </a:r>
          </a:p>
          <a:p>
            <a:pPr marL="0" indent="0">
              <a:buNone/>
            </a:pPr>
            <a:endParaRPr lang="en-US" dirty="0"/>
          </a:p>
        </p:txBody>
      </p:sp>
      <p:sp>
        <p:nvSpPr>
          <p:cNvPr id="7" name="Text Placeholder 6"/>
          <p:cNvSpPr>
            <a:spLocks noGrp="1"/>
          </p:cNvSpPr>
          <p:nvPr>
            <p:ph type="body" sz="quarter" idx="3"/>
          </p:nvPr>
        </p:nvSpPr>
        <p:spPr/>
        <p:txBody>
          <a:bodyPr/>
          <a:lstStyle/>
          <a:p>
            <a:r>
              <a:rPr lang="en-GB" dirty="0"/>
              <a:t>    </a:t>
            </a:r>
          </a:p>
        </p:txBody>
      </p:sp>
      <p:sp>
        <p:nvSpPr>
          <p:cNvPr id="8" name="Content Placeholder 7"/>
          <p:cNvSpPr>
            <a:spLocks noGrp="1"/>
          </p:cNvSpPr>
          <p:nvPr>
            <p:ph sz="quarter" idx="4"/>
          </p:nvPr>
        </p:nvSpPr>
        <p:spPr/>
        <p:txBody>
          <a:bodyPr/>
          <a:lstStyle/>
          <a:p>
            <a:pPr marL="0" indent="0">
              <a:buNone/>
            </a:pPr>
            <a:endParaRPr lang="en-GB" dirty="0"/>
          </a:p>
          <a:p>
            <a:pPr marL="0" indent="0">
              <a:buNone/>
            </a:pPr>
            <a:r>
              <a:rPr lang="en-GB" b="1" dirty="0"/>
              <a:t>1824-1826</a:t>
            </a:r>
            <a:endParaRPr lang="en-US" b="1" dirty="0"/>
          </a:p>
          <a:p>
            <a:pPr marL="0" indent="0">
              <a:buNone/>
            </a:pPr>
            <a:endParaRPr lang="en-GB" dirty="0"/>
          </a:p>
          <a:p>
            <a:pPr marL="0" indent="0">
              <a:buNone/>
            </a:pPr>
            <a:endParaRPr lang="en-GB" dirty="0"/>
          </a:p>
          <a:p>
            <a:pPr marL="0" indent="0">
              <a:buNone/>
            </a:pPr>
            <a:r>
              <a:rPr lang="en-GB" dirty="0"/>
              <a:t>£5,009,000</a:t>
            </a:r>
            <a:endParaRPr lang="en-US" dirty="0"/>
          </a:p>
        </p:txBody>
      </p:sp>
    </p:spTree>
    <p:extLst>
      <p:ext uri="{BB962C8B-B14F-4D97-AF65-F5344CB8AC3E}">
        <p14:creationId xmlns:p14="http://schemas.microsoft.com/office/powerpoint/2010/main" val="2552880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sz="2800" dirty="0"/>
              <a:t>John </a:t>
            </a:r>
            <a:r>
              <a:rPr lang="en-GB" sz="2800" dirty="0" err="1"/>
              <a:t>Miers</a:t>
            </a:r>
            <a:r>
              <a:rPr lang="en-GB" sz="2800" dirty="0"/>
              <a:t>, </a:t>
            </a:r>
            <a:r>
              <a:rPr lang="en-GB" sz="2800" i="1" dirty="0"/>
              <a:t>Travels in Chile and La Plata</a:t>
            </a:r>
            <a:r>
              <a:rPr lang="en-GB" sz="2800" dirty="0"/>
              <a:t>, 2 vols. (London, 1826), vol., p. 159.</a:t>
            </a:r>
            <a:br>
              <a:rPr lang="en-GB" sz="2800" dirty="0"/>
            </a:br>
            <a:endParaRPr lang="en-US" sz="2800" dirty="0"/>
          </a:p>
        </p:txBody>
      </p:sp>
      <p:sp>
        <p:nvSpPr>
          <p:cNvPr id="8" name="Content Placeholder 7"/>
          <p:cNvSpPr>
            <a:spLocks noGrp="1"/>
          </p:cNvSpPr>
          <p:nvPr>
            <p:ph idx="1"/>
          </p:nvPr>
        </p:nvSpPr>
        <p:spPr/>
        <p:txBody>
          <a:bodyPr/>
          <a:lstStyle/>
          <a:p>
            <a:pPr marL="0" indent="0">
              <a:buNone/>
            </a:pPr>
            <a:endParaRPr lang="en-GB" dirty="0"/>
          </a:p>
          <a:p>
            <a:pPr marL="0" indent="0">
              <a:buNone/>
            </a:pPr>
            <a:r>
              <a:rPr lang="en-GB" dirty="0"/>
              <a:t>General José de San Martín’s study in Mendoza was ‘very neatly furnished in the European manner; the furniture was all English: he had handsome commodes, tables, &amp;c. of rose-wood, inlaid with brass, neat chairs to match, and a Brussels carpet’. </a:t>
            </a:r>
            <a:endParaRPr lang="en-US" dirty="0"/>
          </a:p>
        </p:txBody>
      </p:sp>
    </p:spTree>
    <p:extLst>
      <p:ext uri="{BB962C8B-B14F-4D97-AF65-F5344CB8AC3E}">
        <p14:creationId xmlns:p14="http://schemas.microsoft.com/office/powerpoint/2010/main" val="1717352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Domingo Faustino Sarmiento (1811-1888)</a:t>
            </a:r>
          </a:p>
        </p:txBody>
      </p:sp>
      <p:pic>
        <p:nvPicPr>
          <p:cNvPr id="5" name="Content Placeholder 4"/>
          <p:cNvPicPr>
            <a:picLocks noGrp="1" noChangeAspect="1"/>
          </p:cNvPicPr>
          <p:nvPr>
            <p:ph idx="1"/>
          </p:nvPr>
        </p:nvPicPr>
        <p:blipFill>
          <a:blip r:embed="rId2"/>
          <a:srcRect l="-91659" r="-91659"/>
          <a:stretch>
            <a:fillRect/>
          </a:stretch>
        </p:blipFill>
        <p:spPr/>
      </p:pic>
    </p:spTree>
    <p:extLst>
      <p:ext uri="{BB962C8B-B14F-4D97-AF65-F5344CB8AC3E}">
        <p14:creationId xmlns:p14="http://schemas.microsoft.com/office/powerpoint/2010/main" val="25795698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Vocabulary</a:t>
            </a:r>
          </a:p>
        </p:txBody>
      </p:sp>
      <p:sp>
        <p:nvSpPr>
          <p:cNvPr id="3" name="Content Placeholder 2"/>
          <p:cNvSpPr>
            <a:spLocks noGrp="1"/>
          </p:cNvSpPr>
          <p:nvPr>
            <p:ph idx="1"/>
          </p:nvPr>
        </p:nvSpPr>
        <p:spPr/>
        <p:txBody>
          <a:bodyPr/>
          <a:lstStyle/>
          <a:p>
            <a:pPr algn="ctr"/>
            <a:endParaRPr lang="en-US" dirty="0"/>
          </a:p>
          <a:p>
            <a:pPr algn="ctr"/>
            <a:endParaRPr lang="en-US" dirty="0"/>
          </a:p>
          <a:p>
            <a:pPr algn="ctr"/>
            <a:r>
              <a:rPr lang="en-US" dirty="0"/>
              <a:t>‘</a:t>
            </a:r>
            <a:r>
              <a:rPr lang="en-US" dirty="0" err="1"/>
              <a:t>civilising</a:t>
            </a:r>
            <a:r>
              <a:rPr lang="en-US" dirty="0"/>
              <a:t> goods’</a:t>
            </a:r>
          </a:p>
          <a:p>
            <a:pPr algn="ctr"/>
            <a:endParaRPr lang="en-US" dirty="0"/>
          </a:p>
          <a:p>
            <a:pPr algn="ctr"/>
            <a:r>
              <a:rPr lang="en-US" dirty="0"/>
              <a:t>‘</a:t>
            </a:r>
            <a:r>
              <a:rPr lang="en-US" dirty="0" err="1"/>
              <a:t>modernising</a:t>
            </a:r>
            <a:r>
              <a:rPr lang="en-US" dirty="0"/>
              <a:t> goods’</a:t>
            </a:r>
          </a:p>
          <a:p>
            <a:pPr algn="ctr"/>
            <a:endParaRPr lang="en-US" dirty="0"/>
          </a:p>
        </p:txBody>
      </p:sp>
    </p:spTree>
    <p:extLst>
      <p:ext uri="{BB962C8B-B14F-4D97-AF65-F5344CB8AC3E}">
        <p14:creationId xmlns:p14="http://schemas.microsoft.com/office/powerpoint/2010/main" val="3415629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439713"/>
          </a:xfrm>
        </p:spPr>
        <p:txBody>
          <a:bodyPr>
            <a:noAutofit/>
          </a:bodyPr>
          <a:lstStyle/>
          <a:p>
            <a:r>
              <a:rPr lang="en-US" sz="2400" dirty="0"/>
              <a:t>‘</a:t>
            </a:r>
            <a:r>
              <a:rPr lang="en-US" sz="2400" dirty="0" err="1"/>
              <a:t>Civilisation</a:t>
            </a:r>
            <a:r>
              <a:rPr lang="en-US" sz="2400" dirty="0"/>
              <a:t>’ ? :</a:t>
            </a:r>
            <a:br>
              <a:rPr lang="en-US" sz="2400" dirty="0"/>
            </a:br>
            <a:br>
              <a:rPr lang="en-US" sz="2400" dirty="0"/>
            </a:br>
            <a:r>
              <a:rPr lang="en-US" sz="2400" dirty="0"/>
              <a:t>The </a:t>
            </a:r>
            <a:r>
              <a:rPr lang="en-GB" sz="2400" dirty="0"/>
              <a:t>Bridge over the </a:t>
            </a:r>
            <a:r>
              <a:rPr lang="en-GB" sz="2400" dirty="0" err="1"/>
              <a:t>Metlac</a:t>
            </a:r>
            <a:r>
              <a:rPr lang="en-GB" sz="2400" dirty="0"/>
              <a:t> Canyon, Veracruz State, Mexico</a:t>
            </a:r>
            <a:br>
              <a:rPr lang="en-GB" sz="2400" dirty="0"/>
            </a:br>
            <a:r>
              <a:rPr lang="en-GB" sz="2400" dirty="0"/>
              <a:t>built in 1873 </a:t>
            </a:r>
            <a:endParaRPr lang="en-US" sz="2400" dirty="0"/>
          </a:p>
        </p:txBody>
      </p:sp>
      <p:pic>
        <p:nvPicPr>
          <p:cNvPr id="4" name="Content Placeholder 3" descr="metlacbrigde.jpg"/>
          <p:cNvPicPr>
            <a:picLocks noGrp="1" noChangeAspect="1"/>
          </p:cNvPicPr>
          <p:nvPr>
            <p:ph idx="1"/>
          </p:nvPr>
        </p:nvPicPr>
        <p:blipFill>
          <a:blip r:embed="rId2">
            <a:extLst>
              <a:ext uri="{28A0092B-C50C-407E-A947-70E740481C1C}">
                <a14:useLocalDpi xmlns:a14="http://schemas.microsoft.com/office/drawing/2010/main" val="0"/>
              </a:ext>
            </a:extLst>
          </a:blip>
          <a:srcRect l="-23995" r="-23995"/>
          <a:stretch>
            <a:fillRect/>
          </a:stretch>
        </p:blipFill>
        <p:spPr>
          <a:xfrm>
            <a:off x="-1198210" y="1714350"/>
            <a:ext cx="8975204" cy="4936016"/>
          </a:xfrm>
          <a:prstGeom prst="rect">
            <a:avLst/>
          </a:prstGeom>
        </p:spPr>
      </p:pic>
      <p:sp>
        <p:nvSpPr>
          <p:cNvPr id="5" name="Rectangle 4"/>
          <p:cNvSpPr/>
          <p:nvPr/>
        </p:nvSpPr>
        <p:spPr>
          <a:xfrm>
            <a:off x="6678723" y="1869229"/>
            <a:ext cx="2112075" cy="2585323"/>
          </a:xfrm>
          <a:prstGeom prst="rect">
            <a:avLst/>
          </a:prstGeom>
        </p:spPr>
        <p:txBody>
          <a:bodyPr wrap="square">
            <a:spAutoFit/>
          </a:bodyPr>
          <a:lstStyle/>
          <a:p>
            <a:r>
              <a:rPr lang="en-US" dirty="0"/>
              <a:t>The Raymond Special on the </a:t>
            </a:r>
            <a:r>
              <a:rPr lang="en-US" dirty="0" err="1"/>
              <a:t>Metlac</a:t>
            </a:r>
            <a:r>
              <a:rPr lang="en-US" dirty="0"/>
              <a:t> Bridge, Veracruz, Mexico, ca. 1897. Charles Burlingame Waite. Gelatin silver print. Getty Research Institute.</a:t>
            </a:r>
          </a:p>
        </p:txBody>
      </p:sp>
    </p:spTree>
    <p:extLst>
      <p:ext uri="{BB962C8B-B14F-4D97-AF65-F5344CB8AC3E}">
        <p14:creationId xmlns:p14="http://schemas.microsoft.com/office/powerpoint/2010/main" val="22562258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a:t>
            </a:r>
            <a:r>
              <a:rPr lang="en-GB" sz="2800"/>
              <a:t>Barbarism’ ?:</a:t>
            </a:r>
            <a:br>
              <a:rPr lang="en-GB" sz="2800" dirty="0"/>
            </a:br>
            <a:r>
              <a:rPr lang="en-GB" sz="2800" dirty="0"/>
              <a:t>Crossing the Quindío Pass in the Colombian Andes</a:t>
            </a:r>
            <a:endParaRPr lang="en-US" sz="2800" dirty="0"/>
          </a:p>
        </p:txBody>
      </p:sp>
      <p:pic>
        <p:nvPicPr>
          <p:cNvPr id="4" name="Content Placeholder 3" descr="paso del quindío2.jpg"/>
          <p:cNvPicPr>
            <a:picLocks noGrp="1" noChangeAspect="1"/>
          </p:cNvPicPr>
          <p:nvPr>
            <p:ph idx="1"/>
          </p:nvPr>
        </p:nvPicPr>
        <p:blipFill>
          <a:blip r:embed="rId2">
            <a:extLst>
              <a:ext uri="{28A0092B-C50C-407E-A947-70E740481C1C}">
                <a14:useLocalDpi xmlns:a14="http://schemas.microsoft.com/office/drawing/2010/main" val="0"/>
              </a:ext>
            </a:extLst>
          </a:blip>
          <a:srcRect l="-16141" r="-16141"/>
          <a:stretch>
            <a:fillRect/>
          </a:stretch>
        </p:blipFill>
        <p:spPr/>
      </p:pic>
    </p:spTree>
    <p:extLst>
      <p:ext uri="{BB962C8B-B14F-4D97-AF65-F5344CB8AC3E}">
        <p14:creationId xmlns:p14="http://schemas.microsoft.com/office/powerpoint/2010/main" val="1759453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Barbarism vs. </a:t>
            </a:r>
            <a:r>
              <a:rPr lang="en-US" sz="2800" dirty="0" err="1"/>
              <a:t>civilisation</a:t>
            </a:r>
            <a:r>
              <a:rPr lang="en-US" sz="2800" dirty="0"/>
              <a:t>?</a:t>
            </a:r>
          </a:p>
        </p:txBody>
      </p:sp>
      <p:sp>
        <p:nvSpPr>
          <p:cNvPr id="3" name="Text Placeholder 2"/>
          <p:cNvSpPr>
            <a:spLocks noGrp="1"/>
          </p:cNvSpPr>
          <p:nvPr>
            <p:ph type="body" idx="1"/>
          </p:nvPr>
        </p:nvSpPr>
        <p:spPr/>
        <p:txBody>
          <a:bodyPr>
            <a:normAutofit fontScale="85000" lnSpcReduction="20000"/>
          </a:bodyPr>
          <a:lstStyle/>
          <a:p>
            <a:r>
              <a:rPr lang="en-GB" dirty="0"/>
              <a:t>Crossing the Quindío Pass in the Colombian Andes</a:t>
            </a:r>
            <a:endParaRPr lang="en-US" dirty="0"/>
          </a:p>
        </p:txBody>
      </p:sp>
      <p:pic>
        <p:nvPicPr>
          <p:cNvPr id="4" name="Content Placeholder 3" descr="pasodelquindío.jpg"/>
          <p:cNvPicPr>
            <a:picLocks noGrp="1" noChangeAspect="1"/>
          </p:cNvPicPr>
          <p:nvPr>
            <p:ph sz="half" idx="2"/>
          </p:nvPr>
        </p:nvPicPr>
        <p:blipFill>
          <a:blip r:embed="rId2">
            <a:extLst>
              <a:ext uri="{28A0092B-C50C-407E-A947-70E740481C1C}">
                <a14:useLocalDpi xmlns:a14="http://schemas.microsoft.com/office/drawing/2010/main" val="0"/>
              </a:ext>
            </a:extLst>
          </a:blip>
          <a:srcRect l="-32270" r="-32270"/>
          <a:stretch>
            <a:fillRect/>
          </a:stretch>
        </p:blipFill>
        <p:spPr/>
      </p:pic>
      <p:sp>
        <p:nvSpPr>
          <p:cNvPr id="5" name="Text Placeholder 4"/>
          <p:cNvSpPr>
            <a:spLocks noGrp="1"/>
          </p:cNvSpPr>
          <p:nvPr>
            <p:ph type="body" sz="quarter" idx="3"/>
          </p:nvPr>
        </p:nvSpPr>
        <p:spPr/>
        <p:txBody>
          <a:bodyPr>
            <a:normAutofit fontScale="85000" lnSpcReduction="20000"/>
          </a:bodyPr>
          <a:lstStyle/>
          <a:p>
            <a:r>
              <a:rPr lang="en-US" dirty="0"/>
              <a:t>The </a:t>
            </a:r>
            <a:r>
              <a:rPr lang="en-GB" dirty="0"/>
              <a:t>Bridge over the </a:t>
            </a:r>
            <a:r>
              <a:rPr lang="en-GB" dirty="0" err="1"/>
              <a:t>Metlac</a:t>
            </a:r>
            <a:r>
              <a:rPr lang="en-GB" dirty="0"/>
              <a:t> Canyon, Veracruz State, Mexico</a:t>
            </a:r>
            <a:endParaRPr lang="en-US" dirty="0"/>
          </a:p>
        </p:txBody>
      </p:sp>
      <p:pic>
        <p:nvPicPr>
          <p:cNvPr id="7" name="Content Placeholder 3" descr="metlacbrigde.jpg"/>
          <p:cNvPicPr>
            <a:picLocks noGrp="1" noChangeAspect="1"/>
          </p:cNvPicPr>
          <p:nvPr>
            <p:ph sz="quarter" idx="4"/>
          </p:nvPr>
        </p:nvPicPr>
        <p:blipFill>
          <a:blip r:embed="rId3">
            <a:extLst>
              <a:ext uri="{28A0092B-C50C-407E-A947-70E740481C1C}">
                <a14:useLocalDpi xmlns:a14="http://schemas.microsoft.com/office/drawing/2010/main" val="0"/>
              </a:ext>
            </a:extLst>
          </a:blip>
          <a:srcRect t="-10058" b="-10058"/>
          <a:stretch>
            <a:fillRect/>
          </a:stretch>
        </p:blipFill>
        <p:spPr>
          <a:prstGeom prst="rect">
            <a:avLst/>
          </a:prstGeom>
        </p:spPr>
      </p:pic>
    </p:spTree>
    <p:extLst>
      <p:ext uri="{BB962C8B-B14F-4D97-AF65-F5344CB8AC3E}">
        <p14:creationId xmlns:p14="http://schemas.microsoft.com/office/powerpoint/2010/main" val="1544460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9478"/>
          </a:xfrm>
        </p:spPr>
        <p:txBody>
          <a:bodyPr>
            <a:normAutofit/>
          </a:bodyPr>
          <a:lstStyle/>
          <a:p>
            <a:r>
              <a:rPr lang="en-US" sz="2800" dirty="0"/>
              <a:t>Domingo Faustino Sarmiento, </a:t>
            </a:r>
            <a:r>
              <a:rPr lang="en-US" sz="2800" i="1" dirty="0" err="1"/>
              <a:t>Civilisation</a:t>
            </a:r>
            <a:r>
              <a:rPr lang="en-US" sz="2800" i="1" dirty="0"/>
              <a:t> or Barbarism: The Life of Juan </a:t>
            </a:r>
            <a:r>
              <a:rPr lang="en-US" sz="2800" i="1" dirty="0" err="1"/>
              <a:t>Facundo</a:t>
            </a:r>
            <a:r>
              <a:rPr lang="en-US" sz="2800" i="1" dirty="0"/>
              <a:t> </a:t>
            </a:r>
            <a:r>
              <a:rPr lang="en-US" sz="2800" i="1" dirty="0" err="1"/>
              <a:t>Quiroga</a:t>
            </a:r>
            <a:r>
              <a:rPr lang="en-US" sz="2800" i="1" dirty="0"/>
              <a:t> </a:t>
            </a:r>
            <a:r>
              <a:rPr lang="en-US" sz="2800" dirty="0"/>
              <a:t>(1845)</a:t>
            </a:r>
            <a:endParaRPr lang="en-US" sz="2800" i="1" dirty="0"/>
          </a:p>
        </p:txBody>
      </p:sp>
      <p:pic>
        <p:nvPicPr>
          <p:cNvPr id="4" name="Content Placeholder 3"/>
          <p:cNvPicPr>
            <a:picLocks noGrp="1" noChangeAspect="1"/>
          </p:cNvPicPr>
          <p:nvPr>
            <p:ph idx="1"/>
          </p:nvPr>
        </p:nvPicPr>
        <p:blipFill>
          <a:blip r:embed="rId2"/>
          <a:srcRect l="-95359" r="-95359"/>
          <a:stretch>
            <a:fillRect/>
          </a:stretch>
        </p:blipFill>
        <p:spPr>
          <a:xfrm>
            <a:off x="457200" y="1914116"/>
            <a:ext cx="8229600" cy="4525963"/>
          </a:xfrm>
        </p:spPr>
      </p:pic>
    </p:spTree>
    <p:extLst>
      <p:ext uri="{BB962C8B-B14F-4D97-AF65-F5344CB8AC3E}">
        <p14:creationId xmlns:p14="http://schemas.microsoft.com/office/powerpoint/2010/main" val="2733833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a:t>Juan Manuel de Rosas</a:t>
            </a:r>
            <a:br>
              <a:rPr lang="en-US" sz="2800" dirty="0"/>
            </a:br>
            <a:r>
              <a:rPr lang="en-US" sz="2800" dirty="0"/>
              <a:t> (1793-1877)</a:t>
            </a:r>
            <a:br>
              <a:rPr lang="en-US" sz="2800" dirty="0"/>
            </a:br>
            <a:r>
              <a:rPr lang="en-US" sz="2800" dirty="0"/>
              <a:t>(Portrait by Raymond </a:t>
            </a:r>
            <a:r>
              <a:rPr lang="en-US" sz="2800" dirty="0" err="1"/>
              <a:t>Monvoisin</a:t>
            </a:r>
            <a:r>
              <a:rPr lang="en-US" sz="2800" dirty="0"/>
              <a:t>, 1842)</a:t>
            </a:r>
          </a:p>
        </p:txBody>
      </p:sp>
      <p:pic>
        <p:nvPicPr>
          <p:cNvPr id="4" name="Content Placeholder 3"/>
          <p:cNvPicPr>
            <a:picLocks noGrp="1" noChangeAspect="1"/>
          </p:cNvPicPr>
          <p:nvPr>
            <p:ph idx="1"/>
          </p:nvPr>
        </p:nvPicPr>
        <p:blipFill>
          <a:blip r:embed="rId2"/>
          <a:srcRect l="-67060" r="-67060"/>
          <a:stretch>
            <a:fillRect/>
          </a:stretch>
        </p:blipFill>
        <p:spPr/>
      </p:pic>
    </p:spTree>
    <p:extLst>
      <p:ext uri="{BB962C8B-B14F-4D97-AF65-F5344CB8AC3E}">
        <p14:creationId xmlns:p14="http://schemas.microsoft.com/office/powerpoint/2010/main" val="375699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1600" dirty="0"/>
              <a:t>Domingo Faustino Sarmiento, </a:t>
            </a:r>
            <a:r>
              <a:rPr lang="en-GB" sz="1600" i="1" dirty="0" err="1"/>
              <a:t>Facundo</a:t>
            </a:r>
            <a:r>
              <a:rPr lang="en-GB" sz="1600" i="1" dirty="0"/>
              <a:t>, or, Civilization and Barbarism</a:t>
            </a:r>
            <a:r>
              <a:rPr lang="en-GB" sz="1600" dirty="0"/>
              <a:t>, trans. Mary Mann (London, 1998 [1868]), 54-5.</a:t>
            </a:r>
            <a:endParaRPr lang="en-US" sz="1600" dirty="0"/>
          </a:p>
        </p:txBody>
      </p:sp>
      <p:sp>
        <p:nvSpPr>
          <p:cNvPr id="3" name="Content Placeholder 2"/>
          <p:cNvSpPr>
            <a:spLocks noGrp="1"/>
          </p:cNvSpPr>
          <p:nvPr>
            <p:ph idx="1"/>
          </p:nvPr>
        </p:nvSpPr>
        <p:spPr/>
        <p:txBody>
          <a:bodyPr/>
          <a:lstStyle/>
          <a:p>
            <a:pPr marL="0" indent="0">
              <a:buNone/>
            </a:pPr>
            <a:endParaRPr lang="en-GB" dirty="0"/>
          </a:p>
          <a:p>
            <a:pPr marL="0" indent="0">
              <a:buNone/>
            </a:pPr>
            <a:endParaRPr lang="en-GB" dirty="0"/>
          </a:p>
          <a:p>
            <a:pPr marL="0" indent="0">
              <a:buNone/>
            </a:pPr>
            <a:r>
              <a:rPr lang="en-GB" dirty="0"/>
              <a:t>During the colonial period, ‘two distinct, rival and incompatible forms of society, two differing kinds of civilisation existed. . . : one being wholly Spanish, European and cultivated, the other barbarous, American and almost wholly of native growth’.  </a:t>
            </a:r>
          </a:p>
          <a:p>
            <a:pPr marL="0" indent="0">
              <a:buNone/>
            </a:pPr>
            <a:endParaRPr lang="en-US" dirty="0"/>
          </a:p>
        </p:txBody>
      </p:sp>
    </p:spTree>
    <p:extLst>
      <p:ext uri="{BB962C8B-B14F-4D97-AF65-F5344CB8AC3E}">
        <p14:creationId xmlns:p14="http://schemas.microsoft.com/office/powerpoint/2010/main" val="2299811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Words for the 19</a:t>
            </a:r>
            <a:r>
              <a:rPr lang="en-US" baseline="30000" dirty="0"/>
              <a:t>th</a:t>
            </a:r>
            <a:r>
              <a:rPr lang="en-US" dirty="0"/>
              <a:t> Century</a:t>
            </a:r>
          </a:p>
        </p:txBody>
      </p:sp>
      <p:sp>
        <p:nvSpPr>
          <p:cNvPr id="3" name="Content Placeholder 2"/>
          <p:cNvSpPr>
            <a:spLocks noGrp="1"/>
          </p:cNvSpPr>
          <p:nvPr>
            <p:ph sz="half" idx="1"/>
          </p:nvPr>
        </p:nvSpPr>
        <p:spPr/>
        <p:txBody>
          <a:bodyPr/>
          <a:lstStyle/>
          <a:p>
            <a:pPr marL="0" indent="0">
              <a:buNone/>
            </a:pPr>
            <a:r>
              <a:rPr lang="en-US" dirty="0" err="1"/>
              <a:t>Civilisation</a:t>
            </a:r>
            <a:r>
              <a:rPr lang="en-US" dirty="0"/>
              <a:t> and Progress</a:t>
            </a:r>
          </a:p>
          <a:p>
            <a:pPr marL="0" indent="0">
              <a:buNone/>
            </a:pPr>
            <a:endParaRPr lang="en-US" dirty="0"/>
          </a:p>
        </p:txBody>
      </p:sp>
      <p:pic>
        <p:nvPicPr>
          <p:cNvPr id="5" name="Content Placeholder 4">
            <a:extLst>
              <a:ext uri="{FF2B5EF4-FFF2-40B4-BE49-F238E27FC236}">
                <a16:creationId xmlns:a16="http://schemas.microsoft.com/office/drawing/2014/main" id="{B5D37B4D-6A93-0F4E-AF3F-B9DEDD70E0C7}"/>
              </a:ext>
            </a:extLst>
          </p:cNvPr>
          <p:cNvPicPr>
            <a:picLocks noGrp="1" noChangeAspect="1"/>
          </p:cNvPicPr>
          <p:nvPr>
            <p:ph sz="half" idx="2"/>
          </p:nvPr>
        </p:nvPicPr>
        <p:blipFill>
          <a:blip r:embed="rId2"/>
          <a:stretch>
            <a:fillRect/>
          </a:stretch>
        </p:blipFill>
        <p:spPr>
          <a:xfrm>
            <a:off x="4648200" y="2468951"/>
            <a:ext cx="4038600" cy="2788460"/>
          </a:xfrm>
          <a:prstGeom prst="rect">
            <a:avLst/>
          </a:prstGeom>
        </p:spPr>
      </p:pic>
      <p:sp>
        <p:nvSpPr>
          <p:cNvPr id="6" name="TextBox 5">
            <a:extLst>
              <a:ext uri="{FF2B5EF4-FFF2-40B4-BE49-F238E27FC236}">
                <a16:creationId xmlns:a16="http://schemas.microsoft.com/office/drawing/2014/main" id="{D490D1BC-B1D0-FC43-9E85-BBF5EECAB5A5}"/>
              </a:ext>
            </a:extLst>
          </p:cNvPr>
          <p:cNvSpPr txBox="1"/>
          <p:nvPr/>
        </p:nvSpPr>
        <p:spPr>
          <a:xfrm>
            <a:off x="4646428" y="5624623"/>
            <a:ext cx="3615070" cy="646331"/>
          </a:xfrm>
          <a:prstGeom prst="rect">
            <a:avLst/>
          </a:prstGeom>
          <a:noFill/>
        </p:spPr>
        <p:txBody>
          <a:bodyPr wrap="square" rtlCol="0">
            <a:spAutoFit/>
          </a:bodyPr>
          <a:lstStyle/>
          <a:p>
            <a:r>
              <a:rPr lang="en-US" dirty="0"/>
              <a:t>Brazilian flag: the motto reads: ‘Order and Progress’</a:t>
            </a:r>
          </a:p>
        </p:txBody>
      </p:sp>
      <p:pic>
        <p:nvPicPr>
          <p:cNvPr id="7" name="Picture 6">
            <a:extLst>
              <a:ext uri="{FF2B5EF4-FFF2-40B4-BE49-F238E27FC236}">
                <a16:creationId xmlns:a16="http://schemas.microsoft.com/office/drawing/2014/main" id="{15382782-D77D-0E47-AB54-ECE360B3EA11}"/>
              </a:ext>
            </a:extLst>
          </p:cNvPr>
          <p:cNvPicPr>
            <a:picLocks noChangeAspect="1"/>
          </p:cNvPicPr>
          <p:nvPr/>
        </p:nvPicPr>
        <p:blipFill>
          <a:blip r:embed="rId3"/>
          <a:stretch>
            <a:fillRect/>
          </a:stretch>
        </p:blipFill>
        <p:spPr>
          <a:xfrm>
            <a:off x="1646274" y="2874049"/>
            <a:ext cx="2649279" cy="3845728"/>
          </a:xfrm>
          <a:prstGeom prst="rect">
            <a:avLst/>
          </a:prstGeom>
        </p:spPr>
      </p:pic>
      <p:sp>
        <p:nvSpPr>
          <p:cNvPr id="8" name="TextBox 7">
            <a:extLst>
              <a:ext uri="{FF2B5EF4-FFF2-40B4-BE49-F238E27FC236}">
                <a16:creationId xmlns:a16="http://schemas.microsoft.com/office/drawing/2014/main" id="{6176C947-46D5-8C4E-A989-BF22C0217BAB}"/>
              </a:ext>
            </a:extLst>
          </p:cNvPr>
          <p:cNvSpPr txBox="1"/>
          <p:nvPr/>
        </p:nvSpPr>
        <p:spPr>
          <a:xfrm>
            <a:off x="168348" y="5257410"/>
            <a:ext cx="1277679" cy="1200329"/>
          </a:xfrm>
          <a:prstGeom prst="rect">
            <a:avLst/>
          </a:prstGeom>
          <a:noFill/>
        </p:spPr>
        <p:txBody>
          <a:bodyPr wrap="square" rtlCol="0">
            <a:spAutoFit/>
          </a:bodyPr>
          <a:lstStyle/>
          <a:p>
            <a:r>
              <a:rPr lang="en-US" dirty="0"/>
              <a:t>Argentine newspaper called ‘Progress’</a:t>
            </a:r>
          </a:p>
        </p:txBody>
      </p:sp>
    </p:spTree>
    <p:extLst>
      <p:ext uri="{BB962C8B-B14F-4D97-AF65-F5344CB8AC3E}">
        <p14:creationId xmlns:p14="http://schemas.microsoft.com/office/powerpoint/2010/main" val="4140955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a:t>
            </a:r>
            <a:r>
              <a:rPr lang="en-US" sz="3200" b="1" dirty="0" err="1"/>
              <a:t>Civilisation</a:t>
            </a:r>
            <a:r>
              <a:rPr lang="en-US" sz="3200" b="1" dirty="0"/>
              <a:t>’</a:t>
            </a:r>
          </a:p>
        </p:txBody>
      </p:sp>
      <p:sp>
        <p:nvSpPr>
          <p:cNvPr id="6" name="Text Placeholder 5">
            <a:extLst>
              <a:ext uri="{FF2B5EF4-FFF2-40B4-BE49-F238E27FC236}">
                <a16:creationId xmlns:a16="http://schemas.microsoft.com/office/drawing/2014/main" id="{B7E69D5F-B041-C446-BE4B-63654EECDBB0}"/>
              </a:ext>
            </a:extLst>
          </p:cNvPr>
          <p:cNvSpPr>
            <a:spLocks noGrp="1"/>
          </p:cNvSpPr>
          <p:nvPr>
            <p:ph type="body" idx="1"/>
          </p:nvPr>
        </p:nvSpPr>
        <p:spPr/>
        <p:txBody>
          <a:bodyPr>
            <a:normAutofit fontScale="92500"/>
          </a:bodyPr>
          <a:lstStyle/>
          <a:p>
            <a:r>
              <a:rPr lang="en-US" dirty="0"/>
              <a:t>  </a:t>
            </a:r>
          </a:p>
        </p:txBody>
      </p:sp>
      <p:sp>
        <p:nvSpPr>
          <p:cNvPr id="3" name="Content Placeholder 2"/>
          <p:cNvSpPr>
            <a:spLocks noGrp="1"/>
          </p:cNvSpPr>
          <p:nvPr>
            <p:ph sz="half" idx="2"/>
          </p:nvPr>
        </p:nvSpPr>
        <p:spPr>
          <a:xfrm>
            <a:off x="159488" y="2174875"/>
            <a:ext cx="4337900" cy="4396046"/>
          </a:xfrm>
        </p:spPr>
        <p:txBody>
          <a:bodyPr>
            <a:normAutofit/>
          </a:bodyPr>
          <a:lstStyle/>
          <a:p>
            <a:pPr marL="0" indent="0">
              <a:buNone/>
            </a:pPr>
            <a:r>
              <a:rPr lang="en-GB" dirty="0"/>
              <a:t>‘If anything justifies our fight against the original owners of this land [the Amerindians], it is the goal of civilising them.’ </a:t>
            </a:r>
          </a:p>
          <a:p>
            <a:pPr marL="0" indent="0">
              <a:buNone/>
            </a:pPr>
            <a:r>
              <a:rPr lang="en-GB" sz="1600" dirty="0"/>
              <a:t>Argentine Politician </a:t>
            </a:r>
            <a:r>
              <a:rPr lang="en-GB" sz="1600" dirty="0" err="1"/>
              <a:t>Lozana</a:t>
            </a:r>
            <a:r>
              <a:rPr lang="en-GB" sz="1600" dirty="0"/>
              <a:t>, speaking at the session on 13 Sept. 1878 in the Argentine Congress. </a:t>
            </a:r>
          </a:p>
          <a:p>
            <a:pPr marL="0" indent="0">
              <a:buNone/>
            </a:pPr>
            <a:endParaRPr lang="en-GB" sz="1600" dirty="0"/>
          </a:p>
        </p:txBody>
      </p:sp>
      <p:sp>
        <p:nvSpPr>
          <p:cNvPr id="7" name="Text Placeholder 6">
            <a:extLst>
              <a:ext uri="{FF2B5EF4-FFF2-40B4-BE49-F238E27FC236}">
                <a16:creationId xmlns:a16="http://schemas.microsoft.com/office/drawing/2014/main" id="{47C7E552-DE18-E94F-A2E5-EDBF3CC82F4C}"/>
              </a:ext>
            </a:extLst>
          </p:cNvPr>
          <p:cNvSpPr>
            <a:spLocks noGrp="1"/>
          </p:cNvSpPr>
          <p:nvPr>
            <p:ph type="body" sz="quarter" idx="3"/>
          </p:nvPr>
        </p:nvSpPr>
        <p:spPr/>
        <p:txBody>
          <a:bodyPr>
            <a:normAutofit fontScale="92500"/>
          </a:bodyPr>
          <a:lstStyle/>
          <a:p>
            <a:r>
              <a:rPr lang="en-GB" dirty="0"/>
              <a:t>‘Conquest of the Desert’ of 1879</a:t>
            </a:r>
            <a:endParaRPr lang="en-US" dirty="0"/>
          </a:p>
        </p:txBody>
      </p:sp>
      <p:pic>
        <p:nvPicPr>
          <p:cNvPr id="5" name="Content Placeholder 4">
            <a:extLst>
              <a:ext uri="{FF2B5EF4-FFF2-40B4-BE49-F238E27FC236}">
                <a16:creationId xmlns:a16="http://schemas.microsoft.com/office/drawing/2014/main" id="{02BA9C5F-6350-5A4E-8DEA-A5FD177FB955}"/>
              </a:ext>
            </a:extLst>
          </p:cNvPr>
          <p:cNvPicPr>
            <a:picLocks noGrp="1" noChangeAspect="1"/>
          </p:cNvPicPr>
          <p:nvPr>
            <p:ph sz="quarter" idx="4"/>
          </p:nvPr>
        </p:nvPicPr>
        <p:blipFill>
          <a:blip r:embed="rId2"/>
          <a:stretch>
            <a:fillRect/>
          </a:stretch>
        </p:blipFill>
        <p:spPr>
          <a:xfrm>
            <a:off x="4645024" y="2174875"/>
            <a:ext cx="4041775" cy="2698841"/>
          </a:xfrm>
          <a:prstGeom prst="rect">
            <a:avLst/>
          </a:prstGeom>
        </p:spPr>
      </p:pic>
      <p:pic>
        <p:nvPicPr>
          <p:cNvPr id="8" name="Picture 7">
            <a:extLst>
              <a:ext uri="{FF2B5EF4-FFF2-40B4-BE49-F238E27FC236}">
                <a16:creationId xmlns:a16="http://schemas.microsoft.com/office/drawing/2014/main" id="{917339B7-5451-DD44-A9D1-9C90267D8290}"/>
              </a:ext>
            </a:extLst>
          </p:cNvPr>
          <p:cNvPicPr>
            <a:picLocks noChangeAspect="1"/>
          </p:cNvPicPr>
          <p:nvPr/>
        </p:nvPicPr>
        <p:blipFill>
          <a:blip r:embed="rId3"/>
          <a:stretch>
            <a:fillRect/>
          </a:stretch>
        </p:blipFill>
        <p:spPr>
          <a:xfrm>
            <a:off x="175845" y="4757416"/>
            <a:ext cx="4321544" cy="1813505"/>
          </a:xfrm>
          <a:prstGeom prst="rect">
            <a:avLst/>
          </a:prstGeom>
        </p:spPr>
      </p:pic>
    </p:spTree>
    <p:extLst>
      <p:ext uri="{BB962C8B-B14F-4D97-AF65-F5344CB8AC3E}">
        <p14:creationId xmlns:p14="http://schemas.microsoft.com/office/powerpoint/2010/main" val="2700524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Juan Bautista </a:t>
            </a:r>
            <a:r>
              <a:rPr lang="en-US" sz="2800" dirty="0" err="1"/>
              <a:t>Alberdi</a:t>
            </a:r>
            <a:r>
              <a:rPr lang="en-US" sz="2800" dirty="0"/>
              <a:t> (1810-1884)</a:t>
            </a:r>
          </a:p>
        </p:txBody>
      </p:sp>
      <p:pic>
        <p:nvPicPr>
          <p:cNvPr id="4" name="Content Placeholder 3"/>
          <p:cNvPicPr>
            <a:picLocks noGrp="1" noChangeAspect="1"/>
          </p:cNvPicPr>
          <p:nvPr>
            <p:ph idx="1"/>
          </p:nvPr>
        </p:nvPicPr>
        <p:blipFill>
          <a:blip r:embed="rId2"/>
          <a:srcRect l="-66556" r="-66556"/>
          <a:stretch>
            <a:fillRect/>
          </a:stretch>
        </p:blipFill>
        <p:spPr/>
      </p:pic>
    </p:spTree>
    <p:extLst>
      <p:ext uri="{BB962C8B-B14F-4D97-AF65-F5344CB8AC3E}">
        <p14:creationId xmlns:p14="http://schemas.microsoft.com/office/powerpoint/2010/main" val="3232423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266405"/>
          </a:xfrm>
        </p:spPr>
        <p:txBody>
          <a:bodyPr>
            <a:normAutofit fontScale="90000"/>
          </a:bodyPr>
          <a:lstStyle/>
          <a:p>
            <a:r>
              <a:rPr lang="en-US" sz="2800" dirty="0"/>
              <a:t>Juan Bautista </a:t>
            </a:r>
            <a:r>
              <a:rPr lang="en-US" sz="2800" dirty="0" err="1"/>
              <a:t>Alberdi</a:t>
            </a:r>
            <a:r>
              <a:rPr lang="en-US" sz="2800" dirty="0"/>
              <a:t>, </a:t>
            </a:r>
            <a:r>
              <a:rPr lang="en-US" sz="2800" i="1" dirty="0"/>
              <a:t>Political and Economic </a:t>
            </a:r>
            <a:r>
              <a:rPr lang="en-US" sz="2800" i="1" dirty="0" err="1"/>
              <a:t>Organisation</a:t>
            </a:r>
            <a:r>
              <a:rPr lang="en-US" sz="2800" i="1" dirty="0"/>
              <a:t> of the Argentine Confederation</a:t>
            </a:r>
            <a:br>
              <a:rPr lang="en-US" sz="2800" i="1" dirty="0"/>
            </a:br>
            <a:r>
              <a:rPr lang="en-US" sz="2800" dirty="0"/>
              <a:t> (1856 edition)</a:t>
            </a:r>
          </a:p>
        </p:txBody>
      </p:sp>
      <p:pic>
        <p:nvPicPr>
          <p:cNvPr id="4" name="Content Placeholder 3"/>
          <p:cNvPicPr>
            <a:picLocks noGrp="1" noChangeAspect="1"/>
          </p:cNvPicPr>
          <p:nvPr>
            <p:ph idx="1"/>
          </p:nvPr>
        </p:nvPicPr>
        <p:blipFill>
          <a:blip r:embed="rId2"/>
          <a:srcRect l="-95161" r="-95161"/>
          <a:stretch>
            <a:fillRect/>
          </a:stretch>
        </p:blipFill>
        <p:spPr>
          <a:xfrm>
            <a:off x="457200" y="2332037"/>
            <a:ext cx="8229600" cy="4525963"/>
          </a:xfrm>
        </p:spPr>
      </p:pic>
    </p:spTree>
    <p:extLst>
      <p:ext uri="{BB962C8B-B14F-4D97-AF65-F5344CB8AC3E}">
        <p14:creationId xmlns:p14="http://schemas.microsoft.com/office/powerpoint/2010/main" val="30191742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1108</TotalTime>
  <Words>624</Words>
  <Application>Microsoft Macintosh PowerPoint</Application>
  <PresentationFormat>On-screen Show (4:3)</PresentationFormat>
  <Paragraphs>81</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Office Theme</vt:lpstr>
      <vt:lpstr>Nation-building in the Nineteenth Century </vt:lpstr>
      <vt:lpstr>Domingo Faustino Sarmiento (1811-1888)</vt:lpstr>
      <vt:lpstr>Domingo Faustino Sarmiento, Civilisation or Barbarism: The Life of Juan Facundo Quiroga (1845)</vt:lpstr>
      <vt:lpstr>Juan Manuel de Rosas  (1793-1877) (Portrait by Raymond Monvoisin, 1842)</vt:lpstr>
      <vt:lpstr>Domingo Faustino Sarmiento, Facundo, or, Civilization and Barbarism, trans. Mary Mann (London, 1998 [1868]), 54-5.</vt:lpstr>
      <vt:lpstr>Key Words for the 19th Century</vt:lpstr>
      <vt:lpstr>‘Civilisation’</vt:lpstr>
      <vt:lpstr>Juan Bautista Alberdi (1810-1884)</vt:lpstr>
      <vt:lpstr>Juan Bautista Alberdi, Political and Economic Organisation of the Argentine Confederation  (1856 edition)</vt:lpstr>
      <vt:lpstr>Juan Bautista Alberdi, Bases y puntos de partida para la organización política de la República Argentina (Buenos Aires, 1966 [1852]), 60-2.</vt:lpstr>
      <vt:lpstr>El Aguila Mexicana, Mexico City, 3 April 1826.</vt:lpstr>
      <vt:lpstr>Gaceta de Guatemala, 1848.</vt:lpstr>
      <vt:lpstr>More Key Words</vt:lpstr>
      <vt:lpstr>Subaltern Nationalisms; Popular Liberalism</vt:lpstr>
      <vt:lpstr>Subaltern Nationalisms; Popular Liberalism</vt:lpstr>
      <vt:lpstr>Civilisation as a material condition</vt:lpstr>
      <vt:lpstr>Victor Bulmer-Thomas, The Economic History of Latin America since Independence (Cambridge, 1994), 28. </vt:lpstr>
      <vt:lpstr>total value of British exports to Latin America </vt:lpstr>
      <vt:lpstr>John Miers, Travels in Chile and La Plata, 2 vols. (London, 1826), vol., p. 159. </vt:lpstr>
      <vt:lpstr>Vocabulary</vt:lpstr>
      <vt:lpstr>‘Civilisation’ ? :  The Bridge over the Metlac Canyon, Veracruz State, Mexico built in 1873 </vt:lpstr>
      <vt:lpstr>‘Barbarism’ ?: Crossing the Quindío Pass in the Colombian Andes</vt:lpstr>
      <vt:lpstr>Barbarism vs. civilisation?</vt:lpstr>
    </vt:vector>
  </TitlesOfParts>
  <Company>University of Warwick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Rebecca Earle</cp:lastModifiedBy>
  <cp:revision>99</cp:revision>
  <dcterms:created xsi:type="dcterms:W3CDTF">2011-12-06T10:46:53Z</dcterms:created>
  <dcterms:modified xsi:type="dcterms:W3CDTF">2018-12-05T09:25:02Z</dcterms:modified>
</cp:coreProperties>
</file>