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1"/>
  </p:notesMasterIdLst>
  <p:sldIdLst>
    <p:sldId id="318" r:id="rId2"/>
    <p:sldId id="303" r:id="rId3"/>
    <p:sldId id="335" r:id="rId4"/>
    <p:sldId id="263" r:id="rId5"/>
    <p:sldId id="277" r:id="rId6"/>
    <p:sldId id="336" r:id="rId7"/>
    <p:sldId id="319" r:id="rId8"/>
    <p:sldId id="333" r:id="rId9"/>
    <p:sldId id="334" r:id="rId10"/>
    <p:sldId id="324" r:id="rId11"/>
    <p:sldId id="329" r:id="rId12"/>
    <p:sldId id="320" r:id="rId13"/>
    <p:sldId id="321" r:id="rId14"/>
    <p:sldId id="322" r:id="rId15"/>
    <p:sldId id="308" r:id="rId16"/>
    <p:sldId id="309" r:id="rId17"/>
    <p:sldId id="310" r:id="rId18"/>
    <p:sldId id="325" r:id="rId19"/>
    <p:sldId id="326" r:id="rId20"/>
    <p:sldId id="328" r:id="rId21"/>
    <p:sldId id="311" r:id="rId22"/>
    <p:sldId id="312" r:id="rId23"/>
    <p:sldId id="307" r:id="rId24"/>
    <p:sldId id="316" r:id="rId25"/>
    <p:sldId id="332" r:id="rId26"/>
    <p:sldId id="315" r:id="rId27"/>
    <p:sldId id="314" r:id="rId28"/>
    <p:sldId id="327" r:id="rId29"/>
    <p:sldId id="317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6CF25-A005-EC4B-8C0A-68863F2F55C8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7289B-5CF7-9743-8865-5BD1D7EFC9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B7BE-1B4A-534F-BBD5-F6E591215D7E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092B-B66F-F64A-83DE-513D59B2BA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B7BE-1B4A-534F-BBD5-F6E591215D7E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092B-B66F-F64A-83DE-513D59B2BA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B7BE-1B4A-534F-BBD5-F6E591215D7E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092B-B66F-F64A-83DE-513D59B2BA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B7BE-1B4A-534F-BBD5-F6E591215D7E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092B-B66F-F64A-83DE-513D59B2BA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B7BE-1B4A-534F-BBD5-F6E591215D7E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092B-B66F-F64A-83DE-513D59B2BA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B7BE-1B4A-534F-BBD5-F6E591215D7E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092B-B66F-F64A-83DE-513D59B2BA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B7BE-1B4A-534F-BBD5-F6E591215D7E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092B-B66F-F64A-83DE-513D59B2BA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B7BE-1B4A-534F-BBD5-F6E591215D7E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092B-B66F-F64A-83DE-513D59B2BA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B7BE-1B4A-534F-BBD5-F6E591215D7E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092B-B66F-F64A-83DE-513D59B2BA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B7BE-1B4A-534F-BBD5-F6E591215D7E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092B-B66F-F64A-83DE-513D59B2BA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B7BE-1B4A-534F-BBD5-F6E591215D7E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092B-B66F-F64A-83DE-513D59B2BA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B7BE-1B4A-534F-BBD5-F6E591215D7E}" type="datetimeFigureOut">
              <a:rPr lang="en-US" smtClean="0"/>
              <a:pPr/>
              <a:t>12/30/14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E092B-B66F-F64A-83DE-513D59B2BA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Lecture:</a:t>
            </a:r>
            <a:r>
              <a:rPr lang="en-US" dirty="0" smtClean="0">
                <a:solidFill>
                  <a:srgbClr val="FFFF00"/>
                </a:solidFill>
              </a:rPr>
              <a:t> Slavery and Abolition in Spanish America and Brazil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Wednesday</a:t>
            </a:r>
            <a:r>
              <a:rPr lang="en-US" dirty="0" smtClean="0">
                <a:solidFill>
                  <a:schemeClr val="bg1"/>
                </a:solidFill>
              </a:rPr>
              <a:t> 7 January 2015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12-1pm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AM 101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0" y="1206500"/>
            <a:ext cx="6032500" cy="444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marL="514350" indent="-514350"/>
            <a:r>
              <a:rPr lang="en-GB" sz="4800" dirty="0">
                <a:solidFill>
                  <a:srgbClr val="FFFF00"/>
                </a:solidFill>
              </a:rPr>
              <a:t>The ‘second slavery’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506888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538"/>
              </a:spcBef>
            </a:pPr>
            <a:r>
              <a:rPr lang="en-GB" sz="2800" dirty="0">
                <a:solidFill>
                  <a:schemeClr val="bg1"/>
                </a:solidFill>
              </a:rPr>
              <a:t>Spanish Crown deregulated African slave trade at end of 18</a:t>
            </a:r>
            <a:r>
              <a:rPr lang="en-GB" sz="2800" baseline="30000" dirty="0">
                <a:solidFill>
                  <a:schemeClr val="bg1"/>
                </a:solidFill>
              </a:rPr>
              <a:t>th</a:t>
            </a:r>
            <a:r>
              <a:rPr lang="en-GB" sz="2800" dirty="0">
                <a:solidFill>
                  <a:schemeClr val="bg1"/>
                </a:solidFill>
              </a:rPr>
              <a:t> century (800,000 Africans disembarked until 1867)</a:t>
            </a:r>
            <a:endParaRPr lang="en-GB" sz="2800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Bef>
                <a:spcPts val="538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Bef>
                <a:spcPts val="538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The </a:t>
            </a:r>
            <a:r>
              <a:rPr lang="en-GB" sz="2800" dirty="0">
                <a:solidFill>
                  <a:schemeClr val="bg1"/>
                </a:solidFill>
              </a:rPr>
              <a:t>Haitian Revolution creates opportunities to for other sugar-producers on world sugar market</a:t>
            </a:r>
            <a:endParaRPr lang="en-GB" sz="2800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Bef>
                <a:spcPts val="538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Bef>
                <a:spcPts val="538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The </a:t>
            </a:r>
            <a:r>
              <a:rPr lang="en-GB" sz="2800" dirty="0">
                <a:solidFill>
                  <a:schemeClr val="bg1"/>
                </a:solidFill>
              </a:rPr>
              <a:t>revolutions that tore apart the Spanish American empire in the 1810s and 1820s left </a:t>
            </a:r>
            <a:r>
              <a:rPr lang="en-GB" sz="2800" dirty="0" smtClean="0">
                <a:solidFill>
                  <a:schemeClr val="bg1"/>
                </a:solidFill>
              </a:rPr>
              <a:t>Cuba (and to a lesser extent, Puerto Rico) </a:t>
            </a:r>
            <a:r>
              <a:rPr lang="en-GB" sz="2800" dirty="0">
                <a:solidFill>
                  <a:schemeClr val="bg1"/>
                </a:solidFill>
              </a:rPr>
              <a:t>as the main focus for Spanish investors and merchants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Bef>
                <a:spcPts val="538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Bef>
                <a:spcPts val="538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This </a:t>
            </a:r>
            <a:r>
              <a:rPr lang="en-GB" sz="2800" dirty="0">
                <a:solidFill>
                  <a:schemeClr val="bg1"/>
                </a:solidFill>
              </a:rPr>
              <a:t>was part of the ‘second slavery’ (Dale W. Tomich), different from the first in its technological sophistication, industrial scale and location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solidFill>
                  <a:srgbClr val="FFFF00"/>
                </a:solidFill>
              </a:rPr>
              <a:t>Mid-19</a:t>
            </a:r>
            <a:r>
              <a:rPr lang="en-GB" sz="4000" baseline="30000" dirty="0">
                <a:solidFill>
                  <a:srgbClr val="FFFF00"/>
                </a:solidFill>
              </a:rPr>
              <a:t>th</a:t>
            </a:r>
            <a:r>
              <a:rPr lang="en-GB" sz="4000" dirty="0">
                <a:solidFill>
                  <a:srgbClr val="FFFF00"/>
                </a:solidFill>
              </a:rPr>
              <a:t> century Cuban plantations</a:t>
            </a:r>
          </a:p>
        </p:txBody>
      </p:sp>
      <p:pic>
        <p:nvPicPr>
          <p:cNvPr id="52227" name="Picture 4" descr="http://hitchcock.itc.virginia.edu/SlaveTrade/collection/large/Canter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38275"/>
            <a:ext cx="8099425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solidFill>
                  <a:srgbClr val="FFFF00"/>
                </a:solidFill>
              </a:rPr>
              <a:t>Mid-19</a:t>
            </a:r>
            <a:r>
              <a:rPr lang="en-GB" sz="4000" baseline="30000" dirty="0">
                <a:solidFill>
                  <a:srgbClr val="FFFF00"/>
                </a:solidFill>
              </a:rPr>
              <a:t>th</a:t>
            </a:r>
            <a:r>
              <a:rPr lang="en-GB" sz="4000" dirty="0">
                <a:solidFill>
                  <a:srgbClr val="FFFF00"/>
                </a:solidFill>
              </a:rPr>
              <a:t> century Cuban plantations</a:t>
            </a:r>
          </a:p>
        </p:txBody>
      </p:sp>
      <p:pic>
        <p:nvPicPr>
          <p:cNvPr id="53251" name="Picture 2" descr="http://hitchcock.itc.virginia.edu/SlaveTrade/collection/large/Cantero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813" y="1584325"/>
            <a:ext cx="859948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solidFill>
                  <a:srgbClr val="FFFF00"/>
                </a:solidFill>
              </a:rPr>
              <a:t>Mid-19</a:t>
            </a:r>
            <a:r>
              <a:rPr lang="en-GB" sz="4000" baseline="30000" dirty="0">
                <a:solidFill>
                  <a:srgbClr val="FFFF00"/>
                </a:solidFill>
              </a:rPr>
              <a:t>th</a:t>
            </a:r>
            <a:r>
              <a:rPr lang="en-GB" sz="4000" dirty="0">
                <a:solidFill>
                  <a:srgbClr val="FFFF00"/>
                </a:solidFill>
              </a:rPr>
              <a:t> century Cuban plantations</a:t>
            </a:r>
          </a:p>
        </p:txBody>
      </p:sp>
      <p:pic>
        <p:nvPicPr>
          <p:cNvPr id="54275" name="Picture 2" descr="http://hitchcock.itc.virginia.edu/SlaveTrade/collection/large/Canter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925" y="1466850"/>
            <a:ext cx="8588375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Emancipation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792" y="1417638"/>
            <a:ext cx="5845099" cy="41727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4506" y="5706945"/>
            <a:ext cx="5526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‘</a:t>
            </a:r>
            <a:r>
              <a:rPr lang="en-US" dirty="0" smtClean="0">
                <a:solidFill>
                  <a:schemeClr val="bg1"/>
                </a:solidFill>
              </a:rPr>
              <a:t>Struggle for Emancipation’, David Alfaro Siqueiros (1961)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Attempts to Curb Anti-Slavery and Independence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Royal Decree of Graces: In </a:t>
            </a:r>
            <a:r>
              <a:rPr lang="en-US" dirty="0" smtClean="0">
                <a:solidFill>
                  <a:schemeClr val="bg1"/>
                </a:solidFill>
              </a:rPr>
              <a:t>1815 the Spanish government issued the Royal Decree of Graces to attract European immigrants from non-Spanish countries to the colonies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May 1848, the Governor of Puerto Rico passed the a series of laws called ‘El Bando contral La Raza Africana’ (The Proclamation Against the African Race).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Year of </a:t>
            </a:r>
            <a:r>
              <a:rPr lang="en-US" dirty="0" smtClean="0">
                <a:solidFill>
                  <a:srgbClr val="FFFF00"/>
                </a:solidFill>
              </a:rPr>
              <a:t>Crisis: Puerto Rico,  </a:t>
            </a:r>
            <a:r>
              <a:rPr lang="en-US" dirty="0" smtClean="0">
                <a:solidFill>
                  <a:srgbClr val="FFFF00"/>
                </a:solidFill>
              </a:rPr>
              <a:t>1868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23 September 1868 El Grito de Lares (Cry of Lares) in Puerto Rico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Diverse revolt against Spanish rule and slavery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El Grito de Lares 1868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0" y="1762518"/>
            <a:ext cx="869950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Year of Crisis/Cries: 1868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23 September 1868 El Grito de Lares (Cry of Lares) in Puerto Rico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Diverse revolt against Spanish rule and slavery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Put down by spring 1869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Leaders imprisoned, executed or exiled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Inspired revolt in Cuba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Slavery and Abolition in Spanish America and Brazil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4000" dirty="0" smtClean="0">
                <a:solidFill>
                  <a:schemeClr val="bg1"/>
                </a:solidFill>
              </a:rPr>
              <a:t>Slavery and the ‘Second Slavery’</a:t>
            </a:r>
            <a:endParaRPr lang="en-US" sz="4000" dirty="0" smtClean="0">
              <a:solidFill>
                <a:schemeClr val="bg1"/>
              </a:solidFill>
            </a:endParaRPr>
          </a:p>
          <a:p>
            <a:pPr marL="514350" lvl="0" indent="-514350"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2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smtClean="0">
                <a:solidFill>
                  <a:schemeClr val="bg1"/>
                </a:solidFill>
              </a:rPr>
              <a:t>The rise of Abolition in Spanish Caribbean</a:t>
            </a:r>
          </a:p>
          <a:p>
            <a:pPr marL="571500" lvl="0" indent="-571500">
              <a:buAutoNum type="romanLcPeriod"/>
            </a:pPr>
            <a:r>
              <a:rPr lang="en-US" sz="4000" dirty="0" smtClean="0">
                <a:solidFill>
                  <a:schemeClr val="bg1"/>
                </a:solidFill>
              </a:rPr>
              <a:t>Puerto Rico</a:t>
            </a:r>
          </a:p>
          <a:p>
            <a:pPr marL="571500" lvl="0" indent="-571500">
              <a:buAutoNum type="romanLcPeriod"/>
            </a:pPr>
            <a:r>
              <a:rPr lang="en-US" sz="4000" dirty="0" smtClean="0">
                <a:solidFill>
                  <a:schemeClr val="bg1"/>
                </a:solidFill>
              </a:rPr>
              <a:t>Cuba</a:t>
            </a:r>
            <a:endParaRPr lang="en-US" sz="4000" dirty="0" smtClean="0">
              <a:solidFill>
                <a:schemeClr val="bg1"/>
              </a:solidFill>
            </a:endParaRPr>
          </a:p>
          <a:p>
            <a:pPr marL="571500" lvl="0" indent="-571500"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3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  <a:r>
              <a:rPr lang="en-US" sz="4000" dirty="0" smtClean="0">
                <a:solidFill>
                  <a:schemeClr val="bg1"/>
                </a:solidFill>
              </a:rPr>
              <a:t> The Rise of Abolition in Brazil</a:t>
            </a:r>
          </a:p>
          <a:p>
            <a:pPr marL="571500" lvl="0" indent="-57150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4859" y="88571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El Grito de Yara (1868)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912" y="1989748"/>
            <a:ext cx="5726972" cy="447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Year of Crisis: Cuba, 1868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10 October 1868 El Grito de Yara (The Cry of Yara)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Diverse group of rebels—enslaved, free people and indentured labourers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Began the Ten Years War (1868-1878)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Ended in stalemate, signing of the Treaty of Zanjon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Steps towards abolition in the Spanish Caribbean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The Moret Law 1870</a:t>
            </a:r>
          </a:p>
          <a:p>
            <a:pPr marL="571500" indent="-5715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Spanish Cortes ends slavery in Puerto Rico in 1873</a:t>
            </a:r>
          </a:p>
          <a:p>
            <a:pPr marL="571500" indent="-5715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Treaty of Zanjon 1878</a:t>
            </a:r>
          </a:p>
          <a:p>
            <a:pPr marL="571500" indent="-5715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Spanish Cortes ends slavery in Cuba (1880)</a:t>
            </a:r>
          </a:p>
          <a:p>
            <a:pPr marL="571500" indent="-5715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End of system of Patronato in Cuba (1886)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Characteristics of Spanish Abolition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Gradual in nature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most often occurred following or in connection to independence movements and revolts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Slave owners compensated for freed slaves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System of patronato instituted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225849"/>
            <a:ext cx="8499243" cy="47717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74365" y="5276496"/>
            <a:ext cx="66300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Slaves at a coffee yard in a farm. Vale do Paraiba, Sao Paulo, 1882.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914400"/>
            <a:ext cx="8128000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Enslaved Africans disembarked in the Americas, 1501-1866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288" y="1557338"/>
          <a:ext cx="8424862" cy="4598989"/>
        </p:xfrm>
        <a:graphic>
          <a:graphicData uri="http://schemas.openxmlformats.org/drawingml/2006/table">
            <a:tbl>
              <a:tblPr/>
              <a:tblGrid>
                <a:gridCol w="2662237"/>
                <a:gridCol w="1425575"/>
                <a:gridCol w="2238375"/>
                <a:gridCol w="2098675"/>
              </a:tblGrid>
              <a:tr h="900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Destination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Number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% of Caribbean sub-total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% of total for the Americas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British Caribbean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2,318,252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48.32%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22.00%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French Caribbean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1,120,216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23.35%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10.63%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Spanish Caribbean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805,424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16.79%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7.64%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Dutch Caribbean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444,728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9.27%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4.22%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Danish Caribbean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108,998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2.27%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1.03%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Caribbean sub-total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4,797,618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100.00%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45.53%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Brazil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4,864,374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46.16%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Spanish Mainland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487,488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4.63%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North America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388,747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3.69%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The Americas - total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10,538,227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100.00%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09" name="Rectangle 4"/>
          <p:cNvSpPr>
            <a:spLocks noChangeArrowheads="1"/>
          </p:cNvSpPr>
          <p:nvPr/>
        </p:nvSpPr>
        <p:spPr bwMode="auto">
          <a:xfrm>
            <a:off x="395288" y="6330950"/>
            <a:ext cx="84248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sz="2000" dirty="0"/>
              <a:t>Total of enslaved Africans taken to the Americas = 12,331,637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Steps towards abolition Brazil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Eusébio de Queirós law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Paraguayan</a:t>
            </a:r>
            <a:r>
              <a:rPr lang="en-GB" dirty="0" smtClean="0">
                <a:solidFill>
                  <a:schemeClr val="bg1"/>
                </a:solidFill>
              </a:rPr>
              <a:t> War 1864-1868</a:t>
            </a:r>
          </a:p>
          <a:p>
            <a:pPr marL="571500" indent="-571500">
              <a:buNone/>
            </a:pPr>
            <a:r>
              <a:rPr lang="en-GB" dirty="0" smtClean="0">
                <a:solidFill>
                  <a:schemeClr val="bg1"/>
                </a:solidFill>
              </a:rPr>
              <a:t>		-Enlisted slaves manumitted 1866</a:t>
            </a:r>
          </a:p>
          <a:p>
            <a:pPr marL="571500" indent="-571500">
              <a:buNone/>
            </a:pPr>
            <a:r>
              <a:rPr lang="en-GB" dirty="0" smtClean="0">
                <a:solidFill>
                  <a:schemeClr val="bg1"/>
                </a:solidFill>
              </a:rPr>
              <a:t>		-Mass marronage</a:t>
            </a:r>
          </a:p>
          <a:p>
            <a:pPr marL="571500" indent="-571500">
              <a:buFont typeface="+mj-lt"/>
              <a:buAutoNum type="arabicPeriod" startAt="3"/>
            </a:pPr>
            <a:r>
              <a:rPr lang="en-GB" dirty="0" smtClean="0">
                <a:solidFill>
                  <a:schemeClr val="bg1"/>
                </a:solidFill>
              </a:rPr>
              <a:t>The Rio Branco Law (Free Womb Law) 1871</a:t>
            </a:r>
          </a:p>
          <a:p>
            <a:pPr marL="571500" indent="-571500">
              <a:buFont typeface="+mj-lt"/>
              <a:buAutoNum type="arabicPeriod" startAt="3"/>
            </a:pPr>
            <a:r>
              <a:rPr lang="en-US" dirty="0" smtClean="0">
                <a:solidFill>
                  <a:schemeClr val="bg1"/>
                </a:solidFill>
              </a:rPr>
              <a:t>1877-78 Grande Seca (Great Drought) in the cotton-growing northeast, led to major turmoil, starvation, poverty and internal migration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</a:p>
          <a:p>
            <a:pPr marL="571500" indent="-571500">
              <a:buFont typeface="+mj-lt"/>
              <a:buAutoNum type="arabicPeriod" startAt="3"/>
            </a:pPr>
            <a:r>
              <a:rPr lang="en-GB" dirty="0" smtClean="0">
                <a:solidFill>
                  <a:schemeClr val="bg1"/>
                </a:solidFill>
              </a:rPr>
              <a:t>Peripheral Provinces in Brazil declare abolition of slavery (ie. Ceara 1884)</a:t>
            </a:r>
          </a:p>
          <a:p>
            <a:pPr marL="571500" indent="-571500">
              <a:buFont typeface="+mj-lt"/>
              <a:buAutoNum type="arabicPeriod" startAt="3"/>
            </a:pPr>
            <a:r>
              <a:rPr lang="en-US" dirty="0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he </a:t>
            </a:r>
            <a:r>
              <a:rPr lang="en-US" dirty="0" smtClean="0">
                <a:solidFill>
                  <a:schemeClr val="bg1"/>
                </a:solidFill>
              </a:rPr>
              <a:t>Sexagenarian Law</a:t>
            </a:r>
            <a:r>
              <a:rPr lang="en-GB" dirty="0" smtClean="0">
                <a:solidFill>
                  <a:schemeClr val="bg1"/>
                </a:solidFill>
              </a:rPr>
              <a:t> (1885)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Golden Law (1888)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480" y="1606964"/>
            <a:ext cx="3810000" cy="492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Abolition in Brazil 1886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Immediate abolition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No compensation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No period of apprenticeship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698500"/>
            <a:ext cx="7315200" cy="5461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Treaty of Tordesillas (1494)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450" y="1417638"/>
            <a:ext cx="6769100" cy="4800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Enslaved Africans disembarked in the Americas, 1501-1866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288" y="1557338"/>
          <a:ext cx="8424862" cy="4598989"/>
        </p:xfrm>
        <a:graphic>
          <a:graphicData uri="http://schemas.openxmlformats.org/drawingml/2006/table">
            <a:tbl>
              <a:tblPr/>
              <a:tblGrid>
                <a:gridCol w="2662237"/>
                <a:gridCol w="1425575"/>
                <a:gridCol w="2238375"/>
                <a:gridCol w="2098675"/>
              </a:tblGrid>
              <a:tr h="900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Destination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Number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% of Caribbean sub-total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% of total for the Americas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British Caribbean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2,318,252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48.32%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22.00%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French Caribbean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1,120,216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23.35%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10.63%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Spanish Caribbean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805,424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16.79%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7.64%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Dutch Caribbean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444,728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9.27%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4.22%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Danish Caribbean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108,998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2.27%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1.03%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Caribbean sub-total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4,797,618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100.00%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45.53%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Brazil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4,864,374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46.16%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Spanish Mainland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487,488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4.63%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North America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388,747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3.69%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1174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The Americas - total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10,538,227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100.00%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09" name="Rectangle 4"/>
          <p:cNvSpPr>
            <a:spLocks noChangeArrowheads="1"/>
          </p:cNvSpPr>
          <p:nvPr/>
        </p:nvSpPr>
        <p:spPr bwMode="auto">
          <a:xfrm>
            <a:off x="395288" y="6330950"/>
            <a:ext cx="84248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sz="2000" dirty="0"/>
              <a:t>Total of enslaved Africans taken to the Americas = 12,331,637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+mj-lt"/>
              </a:rPr>
              <a:t>Volume and Direction of the Transatlantic Slave Trade</a:t>
            </a:r>
            <a:endParaRPr lang="en-US" sz="4000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13315" name="Picture 2" descr="http://hitchcock.itc.virginia.edu/SlaveTrade/collection/large/G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0" y="1630363"/>
            <a:ext cx="7361238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marL="514350" indent="-514350"/>
            <a:r>
              <a:rPr lang="en-GB" sz="4800" dirty="0">
                <a:solidFill>
                  <a:srgbClr val="FFFF00"/>
                </a:solidFill>
              </a:rPr>
              <a:t>The ‘second slavery’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5068888"/>
          </a:xfrm>
        </p:spPr>
        <p:txBody>
          <a:bodyPr>
            <a:normAutofit/>
          </a:bodyPr>
          <a:lstStyle/>
          <a:p>
            <a:pPr indent="-342000">
              <a:lnSpc>
                <a:spcPct val="120000"/>
              </a:lnSpc>
              <a:spcBef>
                <a:spcPts val="538"/>
              </a:spcBef>
            </a:pPr>
            <a:r>
              <a:rPr lang="en-GB" sz="4000" kern="0" dirty="0">
                <a:solidFill>
                  <a:schemeClr val="bg1"/>
                </a:solidFill>
              </a:rPr>
              <a:t>Spanish Crown deregulated African slave trade at end of 18</a:t>
            </a:r>
            <a:r>
              <a:rPr lang="en-GB" sz="4000" kern="0" baseline="30000" dirty="0">
                <a:solidFill>
                  <a:schemeClr val="bg1"/>
                </a:solidFill>
              </a:rPr>
              <a:t>th</a:t>
            </a:r>
            <a:r>
              <a:rPr lang="en-GB" sz="4000" kern="0" dirty="0">
                <a:solidFill>
                  <a:schemeClr val="bg1"/>
                </a:solidFill>
              </a:rPr>
              <a:t> century </a:t>
            </a:r>
            <a:r>
              <a:rPr lang="en-GB" sz="4000" kern="0" dirty="0" smtClean="0">
                <a:solidFill>
                  <a:schemeClr val="bg1"/>
                </a:solidFill>
              </a:rPr>
              <a:t>(increase in number of enslaved Africans in the Americas...800,000 </a:t>
            </a:r>
            <a:r>
              <a:rPr lang="en-GB" sz="4000" kern="0" dirty="0">
                <a:solidFill>
                  <a:schemeClr val="bg1"/>
                </a:solidFill>
              </a:rPr>
              <a:t>Africans disembarked until 1867</a:t>
            </a:r>
            <a:r>
              <a:rPr lang="en-GB" sz="4000" kern="0" dirty="0" smtClean="0">
                <a:solidFill>
                  <a:schemeClr val="bg1"/>
                </a:solidFill>
              </a:rPr>
              <a:t>)</a:t>
            </a:r>
          </a:p>
          <a:p>
            <a:pPr>
              <a:lnSpc>
                <a:spcPct val="80000"/>
              </a:lnSpc>
              <a:spcBef>
                <a:spcPts val="538"/>
              </a:spcBef>
            </a:pPr>
            <a:endParaRPr lang="en-GB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marL="514350" indent="-514350"/>
            <a:r>
              <a:rPr lang="en-GB" sz="4800" dirty="0">
                <a:solidFill>
                  <a:srgbClr val="FFFF00"/>
                </a:solidFill>
              </a:rPr>
              <a:t>The ‘second slavery’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5068888"/>
          </a:xfrm>
        </p:spPr>
        <p:txBody>
          <a:bodyPr>
            <a:normAutofit fontScale="92500" lnSpcReduction="20000"/>
          </a:bodyPr>
          <a:lstStyle/>
          <a:p>
            <a:pPr indent="-342000">
              <a:lnSpc>
                <a:spcPct val="120000"/>
              </a:lnSpc>
              <a:spcBef>
                <a:spcPts val="538"/>
              </a:spcBef>
            </a:pPr>
            <a:r>
              <a:rPr lang="en-GB" sz="4000" kern="0" dirty="0">
                <a:solidFill>
                  <a:schemeClr val="bg1"/>
                </a:solidFill>
              </a:rPr>
              <a:t>Spanish Crown deregulated African slave trade at end of 18</a:t>
            </a:r>
            <a:r>
              <a:rPr lang="en-GB" sz="4000" kern="0" baseline="30000" dirty="0">
                <a:solidFill>
                  <a:schemeClr val="bg1"/>
                </a:solidFill>
              </a:rPr>
              <a:t>th</a:t>
            </a:r>
            <a:r>
              <a:rPr lang="en-GB" sz="4000" kern="0" dirty="0">
                <a:solidFill>
                  <a:schemeClr val="bg1"/>
                </a:solidFill>
              </a:rPr>
              <a:t> century </a:t>
            </a:r>
            <a:r>
              <a:rPr lang="en-GB" sz="4000" kern="0" dirty="0" smtClean="0">
                <a:solidFill>
                  <a:schemeClr val="bg1"/>
                </a:solidFill>
              </a:rPr>
              <a:t>(increase in number of enslaved Africans in the Americas...800,000 </a:t>
            </a:r>
            <a:r>
              <a:rPr lang="en-GB" sz="4000" kern="0" dirty="0">
                <a:solidFill>
                  <a:schemeClr val="bg1"/>
                </a:solidFill>
              </a:rPr>
              <a:t>Africans disembarked until 1867</a:t>
            </a:r>
            <a:r>
              <a:rPr lang="en-GB" sz="4000" kern="0" dirty="0" smtClean="0">
                <a:solidFill>
                  <a:schemeClr val="bg1"/>
                </a:solidFill>
              </a:rPr>
              <a:t>)</a:t>
            </a:r>
          </a:p>
          <a:p>
            <a:pPr indent="-342000">
              <a:lnSpc>
                <a:spcPct val="120000"/>
              </a:lnSpc>
              <a:spcBef>
                <a:spcPts val="538"/>
              </a:spcBef>
            </a:pPr>
            <a:r>
              <a:rPr lang="en-GB" sz="4000" kern="0" dirty="0" smtClean="0">
                <a:solidFill>
                  <a:schemeClr val="bg1"/>
                </a:solidFill>
              </a:rPr>
              <a:t>The Haitian Revolution creates opportunities to for other sugar-producers on world sugar market</a:t>
            </a:r>
          </a:p>
          <a:p>
            <a:pPr>
              <a:lnSpc>
                <a:spcPct val="80000"/>
              </a:lnSpc>
              <a:spcBef>
                <a:spcPts val="538"/>
              </a:spcBef>
            </a:pPr>
            <a:endParaRPr lang="en-GB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marL="514350" indent="-514350"/>
            <a:r>
              <a:rPr lang="en-GB" sz="4800" dirty="0">
                <a:solidFill>
                  <a:srgbClr val="FFFF00"/>
                </a:solidFill>
              </a:rPr>
              <a:t>The ‘second slavery’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5068888"/>
          </a:xfrm>
        </p:spPr>
        <p:txBody>
          <a:bodyPr>
            <a:normAutofit fontScale="70000" lnSpcReduction="20000"/>
          </a:bodyPr>
          <a:lstStyle/>
          <a:p>
            <a:pPr indent="-342000">
              <a:lnSpc>
                <a:spcPct val="120000"/>
              </a:lnSpc>
              <a:spcBef>
                <a:spcPts val="538"/>
              </a:spcBef>
            </a:pPr>
            <a:r>
              <a:rPr lang="en-GB" sz="4000" kern="0" dirty="0">
                <a:solidFill>
                  <a:schemeClr val="bg1"/>
                </a:solidFill>
              </a:rPr>
              <a:t>Spanish Crown deregulated African slave trade at end of 18</a:t>
            </a:r>
            <a:r>
              <a:rPr lang="en-GB" sz="4000" kern="0" baseline="30000" dirty="0">
                <a:solidFill>
                  <a:schemeClr val="bg1"/>
                </a:solidFill>
              </a:rPr>
              <a:t>th</a:t>
            </a:r>
            <a:r>
              <a:rPr lang="en-GB" sz="4000" kern="0" dirty="0">
                <a:solidFill>
                  <a:schemeClr val="bg1"/>
                </a:solidFill>
              </a:rPr>
              <a:t> century </a:t>
            </a:r>
            <a:r>
              <a:rPr lang="en-GB" sz="4000" kern="0" dirty="0" smtClean="0">
                <a:solidFill>
                  <a:schemeClr val="bg1"/>
                </a:solidFill>
              </a:rPr>
              <a:t>(increase in number of enslaved Africans in the Americas...800,000 </a:t>
            </a:r>
            <a:r>
              <a:rPr lang="en-GB" sz="4000" kern="0" dirty="0">
                <a:solidFill>
                  <a:schemeClr val="bg1"/>
                </a:solidFill>
              </a:rPr>
              <a:t>Africans disembarked until 1867</a:t>
            </a:r>
            <a:r>
              <a:rPr lang="en-GB" sz="4000" kern="0" dirty="0" smtClean="0">
                <a:solidFill>
                  <a:schemeClr val="bg1"/>
                </a:solidFill>
              </a:rPr>
              <a:t>)</a:t>
            </a:r>
          </a:p>
          <a:p>
            <a:pPr indent="-342000">
              <a:lnSpc>
                <a:spcPct val="120000"/>
              </a:lnSpc>
              <a:spcBef>
                <a:spcPts val="538"/>
              </a:spcBef>
            </a:pPr>
            <a:r>
              <a:rPr lang="en-GB" sz="4000" kern="0" dirty="0" smtClean="0">
                <a:solidFill>
                  <a:schemeClr val="bg1"/>
                </a:solidFill>
              </a:rPr>
              <a:t>The </a:t>
            </a:r>
            <a:r>
              <a:rPr lang="en-GB" sz="4000" kern="0" dirty="0">
                <a:solidFill>
                  <a:schemeClr val="bg1"/>
                </a:solidFill>
              </a:rPr>
              <a:t>Haitian Revolution creates opportunities to for other sugar-producers on world sugar </a:t>
            </a:r>
            <a:r>
              <a:rPr lang="en-GB" sz="4000" kern="0" dirty="0" smtClean="0">
                <a:solidFill>
                  <a:schemeClr val="bg1"/>
                </a:solidFill>
              </a:rPr>
              <a:t>market</a:t>
            </a:r>
          </a:p>
          <a:p>
            <a:pPr indent="-342000">
              <a:lnSpc>
                <a:spcPct val="120000"/>
              </a:lnSpc>
              <a:spcBef>
                <a:spcPts val="538"/>
              </a:spcBef>
            </a:pPr>
            <a:r>
              <a:rPr lang="en-GB" sz="4000" kern="0" dirty="0" smtClean="0">
                <a:solidFill>
                  <a:schemeClr val="bg1"/>
                </a:solidFill>
              </a:rPr>
              <a:t>The </a:t>
            </a:r>
            <a:r>
              <a:rPr lang="en-GB" sz="4000" kern="0" dirty="0">
                <a:solidFill>
                  <a:schemeClr val="bg1"/>
                </a:solidFill>
              </a:rPr>
              <a:t>revolutions that tore apart the Spanish American empire in the 1810s and 1820s left Cuba as the main focus for Spanish investors and merchants</a:t>
            </a:r>
            <a:endParaRPr lang="en-US" sz="4000" kern="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spcBef>
                <a:spcPts val="538"/>
              </a:spcBef>
            </a:pPr>
            <a:endParaRPr lang="en-GB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21113</TotalTime>
  <Words>963</Words>
  <Application>Microsoft Macintosh PowerPoint</Application>
  <PresentationFormat>On-screen Show (4:3)</PresentationFormat>
  <Paragraphs>172</Paragraphs>
  <Slides>29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Lecture: Slavery and Abolition in Spanish America and Brazil</vt:lpstr>
      <vt:lpstr>Slavery and Abolition in Spanish America and Brazil</vt:lpstr>
      <vt:lpstr>Slide 3</vt:lpstr>
      <vt:lpstr>Treaty of Tordesillas (1494)</vt:lpstr>
      <vt:lpstr>Enslaved Africans disembarked in the Americas, 1501-1866</vt:lpstr>
      <vt:lpstr>Volume and Direction of the Transatlantic Slave Trade</vt:lpstr>
      <vt:lpstr>The ‘second slavery’</vt:lpstr>
      <vt:lpstr>The ‘second slavery’</vt:lpstr>
      <vt:lpstr>The ‘second slavery’</vt:lpstr>
      <vt:lpstr>Slide 10</vt:lpstr>
      <vt:lpstr>The ‘second slavery’</vt:lpstr>
      <vt:lpstr>Mid-19th century Cuban plantations</vt:lpstr>
      <vt:lpstr>Mid-19th century Cuban plantations</vt:lpstr>
      <vt:lpstr>Mid-19th century Cuban plantations</vt:lpstr>
      <vt:lpstr>Emancipation </vt:lpstr>
      <vt:lpstr>Attempts to Curb Anti-Slavery and Independence</vt:lpstr>
      <vt:lpstr>Year of Crisis: Puerto Rico,  1868</vt:lpstr>
      <vt:lpstr>El Grito de Lares 1868</vt:lpstr>
      <vt:lpstr>Year of Crisis/Cries: 1868</vt:lpstr>
      <vt:lpstr>El Grito de Yara (1868)</vt:lpstr>
      <vt:lpstr>Year of Crisis: Cuba, 1868</vt:lpstr>
      <vt:lpstr>Steps towards abolition in the Spanish Caribbean</vt:lpstr>
      <vt:lpstr>Characteristics of Spanish Abolition</vt:lpstr>
      <vt:lpstr>Slide 24</vt:lpstr>
      <vt:lpstr>Slide 25</vt:lpstr>
      <vt:lpstr>Enslaved Africans disembarked in the Americas, 1501-1866</vt:lpstr>
      <vt:lpstr>Steps towards abolition Brazil</vt:lpstr>
      <vt:lpstr>The Golden Law (1888)</vt:lpstr>
      <vt:lpstr>Abolition in Brazil 1886</vt:lpstr>
    </vt:vector>
  </TitlesOfParts>
  <Company>University of Victoria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Meleisa Ono-George</dc:creator>
  <cp:lastModifiedBy>Meleisa Ono-George</cp:lastModifiedBy>
  <cp:revision>57</cp:revision>
  <dcterms:created xsi:type="dcterms:W3CDTF">2014-12-30T20:39:02Z</dcterms:created>
  <dcterms:modified xsi:type="dcterms:W3CDTF">2015-01-06T22:55:56Z</dcterms:modified>
</cp:coreProperties>
</file>