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1" r:id="rId3"/>
    <p:sldId id="258" r:id="rId4"/>
    <p:sldId id="261" r:id="rId5"/>
    <p:sldId id="262" r:id="rId6"/>
    <p:sldId id="263" r:id="rId7"/>
    <p:sldId id="264" r:id="rId8"/>
    <p:sldId id="266" r:id="rId9"/>
    <p:sldId id="268" r:id="rId10"/>
    <p:sldId id="269" r:id="rId11"/>
    <p:sldId id="278" r:id="rId12"/>
    <p:sldId id="273" r:id="rId13"/>
    <p:sldId id="271" r:id="rId14"/>
    <p:sldId id="279" r:id="rId15"/>
    <p:sldId id="274" r:id="rId16"/>
    <p:sldId id="275" r:id="rId17"/>
    <p:sldId id="276" r:id="rId18"/>
    <p:sldId id="277" r:id="rId19"/>
    <p:sldId id="280" r:id="rId20"/>
    <p:sldId id="270" r:id="rId21"/>
    <p:sldId id="27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2"/>
    <p:restoredTop sz="95915"/>
  </p:normalViewPr>
  <p:slideViewPr>
    <p:cSldViewPr snapToGrid="0" snapToObjects="1">
      <p:cViewPr varScale="1">
        <p:scale>
          <a:sx n="118" d="100"/>
          <a:sy n="118" d="100"/>
        </p:scale>
        <p:origin x="22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8020-DE11-9349-8605-6C87D2D12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F5AB1E-7201-D841-A0FE-460EC030D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CEB3D-D33A-264E-A970-CBB2CE4A1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626BF-E41B-8D41-8FDA-7CD708868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BED7B-B336-2F42-8E9C-5305984E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8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023BD-A993-464A-A73E-6ED18AD15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DA125-3552-1B46-9136-42249D524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75465-E7C9-AA4F-A706-156C7CBB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3E986-81C6-D944-82A9-EA9083B17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9B8DE-F042-6740-8A7B-4C2851DA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4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3F731-8258-1A4A-AC64-68DB9849A0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87294E-516D-DC47-9A73-81FB232E5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4B81C-6569-4C4B-A493-1D42FE1D6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2E785-8027-6144-81EB-2380336A6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CF050-DFDE-BA48-B8C9-7E68903C4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FD82-BBF1-2541-89AD-D15BABA1C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1A2E2-B370-BE47-B799-32D7364B7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E3AC4-F244-764A-AFD5-85C218782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A5657-B446-5B43-8825-21D2E23E9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06F6B-A680-7948-8CB9-FBA7CAF9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5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CA91E-DED1-1948-8BCB-EEB69EFED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C60B3-476E-E04E-B3EB-C3EF50F47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4F1C9-816D-5A4B-B4E6-041471F87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CFCD-DC16-E044-BBC8-02624D86D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F80C1-7978-BA44-A055-72AD04BB9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F0162-9AE1-DE48-B00E-E3195A4E6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71097-8209-A841-BC5F-A70E7F59AB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70894-EDFD-114A-A79A-D6C1A193C6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7AE7F-98BC-2044-BA46-F4703E68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FCA7A-3736-784F-A4F7-2140A6C9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32324-FD11-DF4D-A4A4-2E2BF1CBE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1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64FA1-F77E-D840-BEBD-B17719E1A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07F3E-195A-3E44-B0F8-7A2E2A7C1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3FA50A-EABF-9742-8B36-E7271373C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D1CB06-9259-5445-BC50-341075EF9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9D0483-3061-624B-960F-8351A2307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ACBD1C-B179-0A41-A8CA-B422ABE90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EA720C-0DF6-E14A-ADFA-447FEDD6B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04E15B-4A9E-7641-AE5E-7FAA91F06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5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CB38F-0AE2-7141-8B62-EC95BB4AB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CED2D-3C40-4F4D-A39E-B01DEF6B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3571EE-9CCF-4740-8522-E9C8A8E2F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50F34-227F-AB4E-85D8-4C427722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8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AA1A0A-1D9A-AB41-9D07-39E2E8866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3C93DF-279E-4145-A207-0A945B822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37F29-1683-B04C-A029-7F57DA74B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1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AE947-F313-194B-9F1C-B560A16A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529E4-4C36-8D48-9E66-1400B4AD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5EBD4F-DCF4-D847-837E-AA92EC06A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017711-FF0D-B74A-861F-C7C3E2968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420AD-557E-414C-A345-BC9016E1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32368-D30C-8048-BAA2-C3E8F590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3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EACF-8308-2A4B-9F6B-B24DFEE09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56E9F-B089-8A4A-A5EC-625F2849A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FC4C3-196F-9A4B-91CF-00970D121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63109-645C-D049-AED3-9A0B3DD8E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BC477-6B8A-7847-B501-724F63026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CA95E-0D91-F941-9A2C-B1381938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6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E1FDD-C52D-9A43-AA96-FC346E202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CBEF6-78C5-104F-BB6E-72D048706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D18DC-83AE-034A-8616-63F3228148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19A20-AA7A-5D43-A420-609E51A413CE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514D-D1AF-5A4D-AF14-F26406415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40BE7-6B9A-8449-85D6-DDBF623DE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88231-C7EC-FB46-90B6-7EB160D61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6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29CE3-8D2E-D043-991A-A4CAAA90E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Slavery and Emancipation in Latin America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1BD32-CF8E-8A46-B02E-811FC98E5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30838"/>
            <a:ext cx="9144000" cy="165576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Dr Liana Beatrice Valerio</a:t>
            </a:r>
          </a:p>
        </p:txBody>
      </p:sp>
    </p:spTree>
    <p:extLst>
      <p:ext uri="{BB962C8B-B14F-4D97-AF65-F5344CB8AC3E}">
        <p14:creationId xmlns:p14="http://schemas.microsoft.com/office/powerpoint/2010/main" val="579012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8C382-0719-C24E-A20B-B8991FE1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Anti-Slave Trade Treaties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79539-2669-6F4E-B3C6-3727E4195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868479"/>
            <a:ext cx="6019800" cy="474805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Spain: 1817 (ratified in 1820) and 1835.</a:t>
            </a:r>
          </a:p>
          <a:p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Portugal: 1815 (but couldn’t search Portuguese ships until 1839)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Brazil: 1826 (North of the equator)</a:t>
            </a:r>
            <a:b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Observed comprehensively from 1850 onwards</a:t>
            </a:r>
          </a:p>
          <a:p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Meanwhile, in the US…</a:t>
            </a:r>
          </a:p>
          <a:p>
            <a:pPr marL="0" indent="0">
              <a:buNone/>
            </a:pPr>
            <a:b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122" name="Picture 2" descr="No God But Gain: The Untold Story of Cuban Slavery, the Monroe Doctrine,  and the Making of the United States | Verso Books">
            <a:extLst>
              <a:ext uri="{FF2B5EF4-FFF2-40B4-BE49-F238E27FC236}">
                <a16:creationId xmlns:a16="http://schemas.microsoft.com/office/drawing/2014/main" id="{335B19A9-EA09-4F30-1783-41479D1F6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77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5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Spain and the Abolition of Slavery in Cuba, 1817-1886: 9 : Corwin, Arthur  F: Amazon.com.mx: Libros">
            <a:extLst>
              <a:ext uri="{FF2B5EF4-FFF2-40B4-BE49-F238E27FC236}">
                <a16:creationId xmlns:a16="http://schemas.microsoft.com/office/drawing/2014/main" id="{C8C6BED2-41E3-3F89-BCE2-409E201B6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9973" cy="601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Slavery and Antislavery in Spain's Atlantic Empire | BERGHAHN BOOKS">
            <a:extLst>
              <a:ext uri="{FF2B5EF4-FFF2-40B4-BE49-F238E27FC236}">
                <a16:creationId xmlns:a16="http://schemas.microsoft.com/office/drawing/2014/main" id="{7E1ED0DF-2C85-A8AF-6C7B-554ACB52D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973" y="0"/>
            <a:ext cx="3927854" cy="601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Amazon.com: In the Blood of Our Brothers: Abolitionism and the End of the  Slave Trade in Spain's Atlantic Empire, 1800–1870 (Atlantic Crossings):  9780817321055: Sanjurjo, Jesús: Books">
            <a:extLst>
              <a:ext uri="{FF2B5EF4-FFF2-40B4-BE49-F238E27FC236}">
                <a16:creationId xmlns:a16="http://schemas.microsoft.com/office/drawing/2014/main" id="{E0E398C5-0DFD-C197-C4C0-F8256FFB7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827" y="0"/>
            <a:ext cx="4254173" cy="601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495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CE4C-8581-BF42-A6A1-4EBC21017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095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African history doesn’t begin in the Americas</a:t>
            </a:r>
            <a:b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b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African history begins in </a:t>
            </a:r>
            <a:r>
              <a:rPr lang="en-US" b="1" u="sng" dirty="0">
                <a:solidFill>
                  <a:srgbClr val="FF0000"/>
                </a:solidFill>
                <a:latin typeface="Garamond" panose="02020404030301010803" pitchFamily="18" charset="0"/>
              </a:rPr>
              <a:t>Africa</a:t>
            </a:r>
          </a:p>
        </p:txBody>
      </p:sp>
    </p:spTree>
    <p:extLst>
      <p:ext uri="{BB962C8B-B14F-4D97-AF65-F5344CB8AC3E}">
        <p14:creationId xmlns:p14="http://schemas.microsoft.com/office/powerpoint/2010/main" val="1685001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LSU Press :: Books - The Great African Slave Revolt of 1825">
            <a:extLst>
              <a:ext uri="{FF2B5EF4-FFF2-40B4-BE49-F238E27FC236}">
                <a16:creationId xmlns:a16="http://schemas.microsoft.com/office/drawing/2014/main" id="{3BEA3548-9FCB-604E-9B95-ED2ADE05A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139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West African Warfare in Bahia and Cuba: Soldier Slaves in the Atlantic  World, 1807-1844 (The Past and Present Book Series) : Barcia, Manuel:  Amazon.co.uk: Books">
            <a:extLst>
              <a:ext uri="{FF2B5EF4-FFF2-40B4-BE49-F238E27FC236}">
                <a16:creationId xmlns:a16="http://schemas.microsoft.com/office/drawing/2014/main" id="{DA0763F2-C523-794A-A6D1-1924CE79D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2" y="254000"/>
            <a:ext cx="4229100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742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eto | Henry B. Lovejoy | University of North Carolina Press">
            <a:extLst>
              <a:ext uri="{FF2B5EF4-FFF2-40B4-BE49-F238E27FC236}">
                <a16:creationId xmlns:a16="http://schemas.microsoft.com/office/drawing/2014/main" id="{DB111858-D840-4D21-7663-B53E7C288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40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omputer screen shot of a book&#10;&#10;Description automatically generated">
            <a:extLst>
              <a:ext uri="{FF2B5EF4-FFF2-40B4-BE49-F238E27FC236}">
                <a16:creationId xmlns:a16="http://schemas.microsoft.com/office/drawing/2014/main" id="{F650A733-3C6B-3877-5F5A-8F49DCC0DC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821" t="28858" r="25301" b="6750"/>
          <a:stretch/>
        </p:blipFill>
        <p:spPr>
          <a:xfrm>
            <a:off x="4659086" y="0"/>
            <a:ext cx="3646714" cy="5325314"/>
          </a:xfrm>
          <a:prstGeom prst="rect">
            <a:avLst/>
          </a:prstGeom>
        </p:spPr>
      </p:pic>
      <p:pic>
        <p:nvPicPr>
          <p:cNvPr id="1036" name="Picture 12" descr="Igbo in the Atlantic World">
            <a:extLst>
              <a:ext uri="{FF2B5EF4-FFF2-40B4-BE49-F238E27FC236}">
                <a16:creationId xmlns:a16="http://schemas.microsoft.com/office/drawing/2014/main" id="{C6A9190B-3684-1D01-9423-3D06C564A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3810000" cy="532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48A98A-238F-4506-B05A-71112AC20868}"/>
              </a:ext>
            </a:extLst>
          </p:cNvPr>
          <p:cNvSpPr txBox="1"/>
          <p:nvPr/>
        </p:nvSpPr>
        <p:spPr>
          <a:xfrm>
            <a:off x="4876800" y="5845628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>
                <a:solidFill>
                  <a:schemeClr val="bg1"/>
                </a:solidFill>
                <a:latin typeface="Garamond" panose="02020404030301010803" pitchFamily="18" charset="0"/>
              </a:rPr>
              <a:t>Cofradías</a:t>
            </a:r>
            <a:r>
              <a:rPr lang="en-US" sz="3200" b="1" dirty="0">
                <a:solidFill>
                  <a:schemeClr val="bg1"/>
                </a:solidFill>
                <a:latin typeface="Garamond" panose="02020404030301010803" pitchFamily="18" charset="0"/>
              </a:rPr>
              <a:t> &amp; </a:t>
            </a:r>
            <a:r>
              <a:rPr lang="en-US" sz="3200" b="1" i="1" dirty="0">
                <a:solidFill>
                  <a:schemeClr val="bg1"/>
                </a:solidFill>
                <a:latin typeface="Garamond" panose="02020404030301010803" pitchFamily="18" charset="0"/>
              </a:rPr>
              <a:t>Cabildos</a:t>
            </a:r>
          </a:p>
        </p:txBody>
      </p:sp>
    </p:spTree>
    <p:extLst>
      <p:ext uri="{BB962C8B-B14F-4D97-AF65-F5344CB8AC3E}">
        <p14:creationId xmlns:p14="http://schemas.microsoft.com/office/powerpoint/2010/main" val="3601989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B76F8E-3735-3C3A-D7D4-70C491CCD9E2}"/>
              </a:ext>
            </a:extLst>
          </p:cNvPr>
          <p:cNvSpPr txBox="1"/>
          <p:nvPr/>
        </p:nvSpPr>
        <p:spPr>
          <a:xfrm>
            <a:off x="4752108" y="346364"/>
            <a:ext cx="6885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The Conspiracy of </a:t>
            </a:r>
          </a:p>
          <a:p>
            <a:r>
              <a:rPr lang="en-US" sz="4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La </a:t>
            </a:r>
            <a:r>
              <a:rPr lang="en-US" sz="4800" b="1" i="1" dirty="0" err="1">
                <a:solidFill>
                  <a:schemeClr val="bg1"/>
                </a:solidFill>
                <a:latin typeface="Garamond" panose="02020404030301010803" pitchFamily="18" charset="0"/>
              </a:rPr>
              <a:t>Escalera</a:t>
            </a:r>
            <a:r>
              <a:rPr lang="en-US" sz="4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2050" name="Picture 2" descr="Rethinking Slave Rebellion in Cuba | Aisha K. Finch | University of North  Carolina Press">
            <a:extLst>
              <a:ext uri="{FF2B5EF4-FFF2-40B4-BE49-F238E27FC236}">
                <a16:creationId xmlns:a16="http://schemas.microsoft.com/office/drawing/2014/main" id="{EBBD4A6D-9FFF-C18A-5A07-2338F2FFA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40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49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316B64-49F1-E611-4F6B-A6C4CA78F30C}"/>
              </a:ext>
            </a:extLst>
          </p:cNvPr>
          <p:cNvSpPr txBox="1"/>
          <p:nvPr/>
        </p:nvSpPr>
        <p:spPr>
          <a:xfrm>
            <a:off x="4869871" y="318654"/>
            <a:ext cx="489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The </a:t>
            </a:r>
            <a:r>
              <a:rPr lang="en-US" sz="480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Malê</a:t>
            </a:r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 Revolt</a:t>
            </a:r>
          </a:p>
        </p:txBody>
      </p:sp>
      <p:pic>
        <p:nvPicPr>
          <p:cNvPr id="1026" name="Picture 2" descr="Amazon.com: Slave Rebellion in Brazil: The Muslim Uprising of 1835 in Bahia  (Johns Hopkins Studies in Atlantic History and Culture): 9780801852503:  Reis, João José José: Books">
            <a:extLst>
              <a:ext uri="{FF2B5EF4-FFF2-40B4-BE49-F238E27FC236}">
                <a16:creationId xmlns:a16="http://schemas.microsoft.com/office/drawing/2014/main" id="{0D244FAF-E5DE-1742-9139-20AE903A7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578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316B64-49F1-E611-4F6B-A6C4CA78F30C}"/>
              </a:ext>
            </a:extLst>
          </p:cNvPr>
          <p:cNvSpPr txBox="1"/>
          <p:nvPr/>
        </p:nvSpPr>
        <p:spPr>
          <a:xfrm>
            <a:off x="4983679" y="279069"/>
            <a:ext cx="489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Quilombos</a:t>
            </a:r>
          </a:p>
        </p:txBody>
      </p:sp>
      <p:pic>
        <p:nvPicPr>
          <p:cNvPr id="3074" name="Picture 2" descr="Freedom by a Thread: The History of Quilombos in Brazil: Gomes, Flavio Dos  Santos, Reis, Joao Jose: 9781937306311: Amazon.com: Books">
            <a:extLst>
              <a:ext uri="{FF2B5EF4-FFF2-40B4-BE49-F238E27FC236}">
                <a16:creationId xmlns:a16="http://schemas.microsoft.com/office/drawing/2014/main" id="{F8ACDDE2-FDF0-6E6A-E14A-B53DA2DD8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060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316B64-49F1-E611-4F6B-A6C4CA78F30C}"/>
              </a:ext>
            </a:extLst>
          </p:cNvPr>
          <p:cNvSpPr txBox="1"/>
          <p:nvPr/>
        </p:nvSpPr>
        <p:spPr>
          <a:xfrm>
            <a:off x="5048004" y="238495"/>
            <a:ext cx="5922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Legal Petitions For Freedom</a:t>
            </a:r>
          </a:p>
        </p:txBody>
      </p:sp>
      <p:pic>
        <p:nvPicPr>
          <p:cNvPr id="4098" name="Picture 2" descr="Voices of the Enslaved in Nineteenth-Century Cuba | Gloria García Rodríguez  | University of North Carolina Press">
            <a:extLst>
              <a:ext uri="{FF2B5EF4-FFF2-40B4-BE49-F238E27FC236}">
                <a16:creationId xmlns:a16="http://schemas.microsoft.com/office/drawing/2014/main" id="{8399CAC3-B3F9-8741-8B86-8432ED212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6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297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ceiving Freedom: Women of Color, Gender, and the Abolition of Slavery in  Havana and Rio de Janeiro : Cowling, Camillia: Amazon.co.uk: Books">
            <a:extLst>
              <a:ext uri="{FF2B5EF4-FFF2-40B4-BE49-F238E27FC236}">
                <a16:creationId xmlns:a16="http://schemas.microsoft.com/office/drawing/2014/main" id="{6233CA95-E6C8-C021-4F40-55F97591F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6" y="0"/>
            <a:ext cx="44926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40D02F-590F-498E-27FB-BB9A159D7F5A}"/>
              </a:ext>
            </a:extLst>
          </p:cNvPr>
          <p:cNvSpPr txBox="1"/>
          <p:nvPr/>
        </p:nvSpPr>
        <p:spPr>
          <a:xfrm>
            <a:off x="4865914" y="217715"/>
            <a:ext cx="4898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Abolition </a:t>
            </a:r>
          </a:p>
        </p:txBody>
      </p:sp>
    </p:spTree>
    <p:extLst>
      <p:ext uri="{BB962C8B-B14F-4D97-AF65-F5344CB8AC3E}">
        <p14:creationId xmlns:p14="http://schemas.microsoft.com/office/powerpoint/2010/main" val="227870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Urban Slavery in Colonial Mexico: Puebla de los Ángeles, 1531–1706  (Cambridge Latin American Studies Book 109) eBook : Sierra Silva, Pablo  Miguel: Amazon.co.uk: Books">
            <a:extLst>
              <a:ext uri="{FF2B5EF4-FFF2-40B4-BE49-F238E27FC236}">
                <a16:creationId xmlns:a16="http://schemas.microsoft.com/office/drawing/2014/main" id="{601D5741-D741-DCE5-68BB-A17B33B1A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241" y="0"/>
            <a:ext cx="3918913" cy="50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African Slavery in Latin America and the Caribbean - Herbert S. Klein  Professor of History Columbia University - Google Books">
            <a:extLst>
              <a:ext uri="{FF2B5EF4-FFF2-40B4-BE49-F238E27FC236}">
                <a16:creationId xmlns:a16="http://schemas.microsoft.com/office/drawing/2014/main" id="{5A76888F-A5A9-37AB-FDA0-3956E9D59A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Amazon.com: African Slavery in Latin America and the Caribbean:  9780195189414: Klein, Herbert S., Vinson III, Ben: Books">
            <a:extLst>
              <a:ext uri="{FF2B5EF4-FFF2-40B4-BE49-F238E27FC236}">
                <a16:creationId xmlns:a16="http://schemas.microsoft.com/office/drawing/2014/main" id="{E237528B-4EC4-FF41-02EB-B3D466E00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18913" cy="50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Bound Lives: Africans, Indians, and the Making of Race in Colonial Peru  (Pitt Latin American Series) : O'Toole, Rachel Sarah: Amazon.co.uk: Books">
            <a:extLst>
              <a:ext uri="{FF2B5EF4-FFF2-40B4-BE49-F238E27FC236}">
                <a16:creationId xmlns:a16="http://schemas.microsoft.com/office/drawing/2014/main" id="{F8F86A16-1BD1-8114-1080-640A69319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863" y="2123767"/>
            <a:ext cx="3399059" cy="473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rom the Galleons to the Highlands By Alex Borucki">
            <a:extLst>
              <a:ext uri="{FF2B5EF4-FFF2-40B4-BE49-F238E27FC236}">
                <a16:creationId xmlns:a16="http://schemas.microsoft.com/office/drawing/2014/main" id="{D6C2BFB6-9A74-E515-700D-1E043B778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299" y="0"/>
            <a:ext cx="3653039" cy="50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dom's Captives: Slavery and Gradual Emancipation on the Colombian Black  Pacific (Afro-Latin America) : Barragan, Yesenia: Amazon.co.uk: Books">
            <a:extLst>
              <a:ext uri="{FF2B5EF4-FFF2-40B4-BE49-F238E27FC236}">
                <a16:creationId xmlns:a16="http://schemas.microsoft.com/office/drawing/2014/main" id="{9CBCBEC7-F8CD-5DBA-7EBD-E55159397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697" y="2123767"/>
            <a:ext cx="3510593" cy="475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854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758E3-EA9C-8E4E-8DDF-6D9261DA8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9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La Ultima Cena (1976)</a:t>
            </a:r>
          </a:p>
        </p:txBody>
      </p:sp>
      <p:pic>
        <p:nvPicPr>
          <p:cNvPr id="5" name="Content Placeholder 4" descr="A group of people sitting at a table with candles&#10;&#10;Description automatically generated with medium confidence">
            <a:extLst>
              <a:ext uri="{FF2B5EF4-FFF2-40B4-BE49-F238E27FC236}">
                <a16:creationId xmlns:a16="http://schemas.microsoft.com/office/drawing/2014/main" id="{C30B462A-D1C5-B843-96B2-18BF92B98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601" r="9515" b="6733"/>
          <a:stretch/>
        </p:blipFill>
        <p:spPr>
          <a:xfrm>
            <a:off x="0" y="1174614"/>
            <a:ext cx="10977769" cy="5564462"/>
          </a:xfrm>
        </p:spPr>
      </p:pic>
    </p:spTree>
    <p:extLst>
      <p:ext uri="{BB962C8B-B14F-4D97-AF65-F5344CB8AC3E}">
        <p14:creationId xmlns:p14="http://schemas.microsoft.com/office/powerpoint/2010/main" val="3643697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he Last Supper (1976) - IMDb">
            <a:extLst>
              <a:ext uri="{FF2B5EF4-FFF2-40B4-BE49-F238E27FC236}">
                <a16:creationId xmlns:a16="http://schemas.microsoft.com/office/drawing/2014/main" id="{AE5434D1-6524-6A4B-94FA-1AF4990903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" b="4167"/>
          <a:stretch/>
        </p:blipFill>
        <p:spPr bwMode="auto">
          <a:xfrm>
            <a:off x="3815556" y="207168"/>
            <a:ext cx="4560887" cy="644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844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p 7: Major coastal regions from which captives left Africa, all years">
            <a:extLst>
              <a:ext uri="{FF2B5EF4-FFF2-40B4-BE49-F238E27FC236}">
                <a16:creationId xmlns:a16="http://schemas.microsoft.com/office/drawing/2014/main" id="{6F4A7959-46D7-E747-93DB-C75E11A01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1717"/>
            <a:ext cx="6553200" cy="659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036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in a field&#10;&#10;Description automatically generated with medium confidence">
            <a:extLst>
              <a:ext uri="{FF2B5EF4-FFF2-40B4-BE49-F238E27FC236}">
                <a16:creationId xmlns:a16="http://schemas.microsoft.com/office/drawing/2014/main" id="{B7216285-D00E-AB4D-B52B-668E49BE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188" y="0"/>
            <a:ext cx="8487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gar Is Made With Blood: The Conspiracy of LA Escalera and the Conflict  Between Empires over Slavery in Cuba: Paquette, Robert L.: 9780819551924:  Amazon.com: Books">
            <a:extLst>
              <a:ext uri="{FF2B5EF4-FFF2-40B4-BE49-F238E27FC236}">
                <a16:creationId xmlns:a16="http://schemas.microsoft.com/office/drawing/2014/main" id="{B86A8A1C-532E-334C-93B7-70D4C75F31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3429" r="5475" b="2538"/>
          <a:stretch/>
        </p:blipFill>
        <p:spPr bwMode="auto">
          <a:xfrm>
            <a:off x="1314451" y="420135"/>
            <a:ext cx="3971926" cy="60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n azucar no hay pais / Without sugar there is no country: La Industria  Azucarera Y La Economia Cubana 1919-1939 (Spanish Edition) by Garcia, Juan  Santamaria: Good PAPERBACK (2002) | V Books">
            <a:extLst>
              <a:ext uri="{FF2B5EF4-FFF2-40B4-BE49-F238E27FC236}">
                <a16:creationId xmlns:a16="http://schemas.microsoft.com/office/drawing/2014/main" id="{52FF01BF-BE49-624B-8B02-DA5432260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49" y="414337"/>
            <a:ext cx="4381500" cy="603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867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C251F-08E3-2F41-81CF-953C6D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Defining Characteristics of Iberian Slavery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B66F0-9F4E-8243-9AF2-95FBB7C6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0705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High turnover: high rates of new arrivals, enormous number of deaths, and imbalance in sexual ratio among enslaved people</a:t>
            </a:r>
          </a:p>
          <a:p>
            <a:pPr marL="0" indent="0">
              <a:buNone/>
            </a:pPr>
            <a:endParaRPr lang="en-US" sz="31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Legal access to manumission for enslaved people. Laws also existed to allow enslaved people some redress or negotiation about their conditions [Iberian legal tradition influenced by Roman Law] </a:t>
            </a:r>
          </a:p>
          <a:p>
            <a:endParaRPr lang="en-US" sz="31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For Hispanic Latin America, slave codes and laws were drafted </a:t>
            </a:r>
            <a:r>
              <a:rPr lang="en-US" sz="3100" b="1" i="1" dirty="0">
                <a:solidFill>
                  <a:schemeClr val="bg1"/>
                </a:solidFill>
                <a:latin typeface="Garamond" panose="02020404030301010803" pitchFamily="18" charset="0"/>
              </a:rPr>
              <a:t>in Spain</a:t>
            </a:r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, as the metropole = less control in the colonies (unlike in the U.S. &amp; Brazil later)</a:t>
            </a:r>
            <a:b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sz="31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Huge populations of free people of </a:t>
            </a:r>
            <a:r>
              <a:rPr lang="en-US" sz="3100" dirty="0" err="1">
                <a:solidFill>
                  <a:schemeClr val="bg1"/>
                </a:solidFill>
                <a:latin typeface="Garamond" panose="02020404030301010803" pitchFamily="18" charset="0"/>
              </a:rPr>
              <a:t>colour</a:t>
            </a:r>
            <a:r>
              <a:rPr lang="en-US" sz="3100" dirty="0">
                <a:solidFill>
                  <a:schemeClr val="bg1"/>
                </a:solidFill>
                <a:latin typeface="Garamond" panose="02020404030301010803" pitchFamily="18" charset="0"/>
              </a:rPr>
              <a:t> and free black people</a:t>
            </a:r>
            <a:b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96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D422D-CB4C-5B41-A85E-04006743A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983" y="837475"/>
            <a:ext cx="3720548" cy="518305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Alejandro de la Fuente, “Slave Law and Claims-making in Cuba: The Tannenbaum Debate Revisited.” </a:t>
            </a:r>
            <a:r>
              <a:rPr lang="en-GB" i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 and History Review, 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22:2 (Summer 2004): 339-67.</a:t>
            </a:r>
            <a:endParaRPr lang="en-GB" sz="4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  <p:pic>
        <p:nvPicPr>
          <p:cNvPr id="2052" name="Picture 4" descr="Becoming Free, Becoming Black Audiobook | Alejandro de la Fuente, Ariela J.  Gross | Audible.co.uk">
            <a:extLst>
              <a:ext uri="{FF2B5EF4-FFF2-40B4-BE49-F238E27FC236}">
                <a16:creationId xmlns:a16="http://schemas.microsoft.com/office/drawing/2014/main" id="{EDAEFC76-22C9-CB42-9219-CD1D06C450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r="4087" b="6539"/>
          <a:stretch/>
        </p:blipFill>
        <p:spPr bwMode="auto">
          <a:xfrm>
            <a:off x="5685183" y="217714"/>
            <a:ext cx="5764696" cy="631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94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A1A72-42A1-1D40-BA09-BD38E3979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Nineteenth Century: </a:t>
            </a:r>
            <a:b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Abolition </a:t>
            </a:r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&amp;</a:t>
            </a: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 Intensification of Slavery</a:t>
            </a:r>
          </a:p>
        </p:txBody>
      </p:sp>
      <p:pic>
        <p:nvPicPr>
          <p:cNvPr id="3" name="Picture 12" descr="All the Devils Are Here | Lapham&amp;#39;s Quarterly">
            <a:extLst>
              <a:ext uri="{FF2B5EF4-FFF2-40B4-BE49-F238E27FC236}">
                <a16:creationId xmlns:a16="http://schemas.microsoft.com/office/drawing/2014/main" id="{874B3215-594A-63BB-3EEC-23E3372D1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761" y="1537855"/>
            <a:ext cx="4598477" cy="532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407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FF47D6-3C6D-944F-8357-A54B897B6437}"/>
              </a:ext>
            </a:extLst>
          </p:cNvPr>
          <p:cNvSpPr txBox="1"/>
          <p:nvPr/>
        </p:nvSpPr>
        <p:spPr>
          <a:xfrm>
            <a:off x="4747100" y="168763"/>
            <a:ext cx="72249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>
                <a:solidFill>
                  <a:schemeClr val="bg1"/>
                </a:solidFill>
                <a:latin typeface="Garamond" panose="02020404030301010803" pitchFamily="18" charset="0"/>
              </a:rPr>
              <a:t>The Second Slavery: US, Brazil, &amp; Cuba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7F4B0F-E4D4-414C-A5E4-F2096060EEB2}"/>
              </a:ext>
            </a:extLst>
          </p:cNvPr>
          <p:cNvSpPr txBox="1"/>
          <p:nvPr/>
        </p:nvSpPr>
        <p:spPr>
          <a:xfrm>
            <a:off x="4747100" y="1553758"/>
            <a:ext cx="686795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Slavery </a:t>
            </a:r>
            <a:r>
              <a:rPr lang="en-US" sz="2400" i="1" dirty="0">
                <a:solidFill>
                  <a:schemeClr val="bg1"/>
                </a:solidFill>
                <a:latin typeface="Garamond" panose="02020404030301010803" pitchFamily="18" charset="0"/>
              </a:rPr>
              <a:t>not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 pre-capitalist: plantations themselves were being </a:t>
            </a:r>
            <a:r>
              <a:rPr lang="en-US" sz="2400" dirty="0" err="1">
                <a:solidFill>
                  <a:schemeClr val="bg1"/>
                </a:solidFill>
                <a:latin typeface="Garamond" panose="02020404030301010803" pitchFamily="18" charset="0"/>
              </a:rPr>
              <a:t>industrialised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Linked to industrializing economies in Europe and the U.S. North (slave societies were both </a:t>
            </a:r>
            <a:r>
              <a:rPr lang="en-US" sz="2400" i="1" dirty="0">
                <a:solidFill>
                  <a:schemeClr val="bg1"/>
                </a:solidFill>
                <a:latin typeface="Garamond" panose="02020404030301010803" pitchFamily="18" charset="0"/>
              </a:rPr>
              <a:t>markets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 for goods produced in those areas, but also </a:t>
            </a:r>
            <a:r>
              <a:rPr lang="en-US" sz="2400" i="1" dirty="0">
                <a:solidFill>
                  <a:schemeClr val="bg1"/>
                </a:solidFill>
                <a:latin typeface="Garamond" panose="02020404030301010803" pitchFamily="18" charset="0"/>
              </a:rPr>
              <a:t>supplied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 those economies with raw materials and products as a result of slave </a:t>
            </a:r>
            <a:r>
              <a:rPr lang="en-US" sz="2400" dirty="0" err="1">
                <a:solidFill>
                  <a:schemeClr val="bg1"/>
                </a:solidFill>
                <a:latin typeface="Garamond" panose="02020404030301010803" pitchFamily="18" charset="0"/>
              </a:rPr>
              <a:t>labour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 (cotton from the U.S. South, coffee from Brazil, and sugar from Cuba)</a:t>
            </a:r>
          </a:p>
          <a:p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Increase in the Atlantic Slave Trade</a:t>
            </a:r>
          </a:p>
          <a:p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Slavery became much more profitable during this period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4" name="Picture 2" descr="The Politics of the Second Slavery | State University of New York Press">
            <a:extLst>
              <a:ext uri="{FF2B5EF4-FFF2-40B4-BE49-F238E27FC236}">
                <a16:creationId xmlns:a16="http://schemas.microsoft.com/office/drawing/2014/main" id="{6A715E8C-A194-53A3-472A-E5788C75C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51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781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336</Words>
  <Application>Microsoft Macintosh PowerPoint</Application>
  <PresentationFormat>Widescreen</PresentationFormat>
  <Paragraphs>37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Garamond</vt:lpstr>
      <vt:lpstr>Office Theme</vt:lpstr>
      <vt:lpstr>Slavery and Emancipation in Latin America</vt:lpstr>
      <vt:lpstr>PowerPoint Presentation</vt:lpstr>
      <vt:lpstr>PowerPoint Presentation</vt:lpstr>
      <vt:lpstr>PowerPoint Presentation</vt:lpstr>
      <vt:lpstr>PowerPoint Presentation</vt:lpstr>
      <vt:lpstr>Defining Characteristics of Iberian Slavery</vt:lpstr>
      <vt:lpstr>PowerPoint Presentation</vt:lpstr>
      <vt:lpstr>Nineteenth Century:  Abolition &amp; Intensification of Slavery</vt:lpstr>
      <vt:lpstr>PowerPoint Presentation</vt:lpstr>
      <vt:lpstr>Anti-Slave Trade Treaties</vt:lpstr>
      <vt:lpstr>PowerPoint Presentation</vt:lpstr>
      <vt:lpstr> African history doesn’t begin in the Americas  African history begins in Africa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Ultima Cena (1976)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Slavery in Latin America</dc:title>
  <dc:creator>Liana Valerio</dc:creator>
  <cp:lastModifiedBy>Liana Valerio</cp:lastModifiedBy>
  <cp:revision>49</cp:revision>
  <dcterms:created xsi:type="dcterms:W3CDTF">2022-01-15T18:32:14Z</dcterms:created>
  <dcterms:modified xsi:type="dcterms:W3CDTF">2024-01-12T11:20:29Z</dcterms:modified>
</cp:coreProperties>
</file>