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6" r:id="rId2"/>
    <p:sldId id="258" r:id="rId3"/>
    <p:sldId id="312" r:id="rId4"/>
    <p:sldId id="296" r:id="rId5"/>
    <p:sldId id="309" r:id="rId6"/>
    <p:sldId id="310" r:id="rId7"/>
    <p:sldId id="297" r:id="rId8"/>
    <p:sldId id="287" r:id="rId9"/>
    <p:sldId id="288" r:id="rId10"/>
    <p:sldId id="289" r:id="rId11"/>
    <p:sldId id="290" r:id="rId12"/>
    <p:sldId id="291" r:id="rId13"/>
    <p:sldId id="292" r:id="rId14"/>
    <p:sldId id="299" r:id="rId15"/>
    <p:sldId id="280" r:id="rId16"/>
    <p:sldId id="301" r:id="rId17"/>
    <p:sldId id="303" r:id="rId18"/>
    <p:sldId id="282" r:id="rId19"/>
    <p:sldId id="284" r:id="rId20"/>
    <p:sldId id="286" r:id="rId21"/>
    <p:sldId id="304" r:id="rId22"/>
    <p:sldId id="294" r:id="rId23"/>
    <p:sldId id="306" r:id="rId24"/>
    <p:sldId id="307" r:id="rId25"/>
    <p:sldId id="308" r:id="rId26"/>
    <p:sldId id="268" r:id="rId27"/>
    <p:sldId id="298" r:id="rId28"/>
    <p:sldId id="302" r:id="rId29"/>
    <p:sldId id="305" r:id="rId30"/>
    <p:sldId id="311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45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69B2BF-BA83-432C-8913-DB99AE7259C2}" type="datetimeFigureOut">
              <a:rPr lang="en-GB" smtClean="0"/>
              <a:t>09/01/2019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3AB5C7-E136-411A-8BEF-EC2C301B12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64828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7BFA72-EB56-4B54-AF48-7FAD0621986E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7116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b="1" dirty="0">
                <a:effectLst/>
              </a:rPr>
              <a:t>Marc Ferrez/ Coleção Gilberto Ferrez/ Acervo Instituto Moreira Salles</a:t>
            </a:r>
            <a:br>
              <a:rPr lang="pt-BR" b="1" dirty="0">
                <a:effectLst/>
              </a:rPr>
            </a:br>
            <a:r>
              <a:rPr lang="pt-BR" b="1" dirty="0">
                <a:effectLst/>
              </a:rPr>
              <a:t>Partida para colheita do café | Vale do Paraíba, c. 1885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b="1" dirty="0">
                <a:effectLst/>
              </a:rPr>
              <a:t>From: http://www.blogdoims.com.br/ims/emancipacao-%E2%80%93-por-lilia-schwarcz-maria-helena-machado-e-sergio-burgi/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A93CD0-28B5-4C8E-BADF-CAC84ADF1F37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63071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b="1" dirty="0">
                <a:effectLst/>
              </a:rPr>
              <a:t>Marc Ferrez/ Coleção Gilberto Ferrez/ Acervo Instituto Moreira Salles</a:t>
            </a:r>
            <a:br>
              <a:rPr lang="pt-BR" b="1" dirty="0">
                <a:effectLst/>
              </a:rPr>
            </a:br>
            <a:r>
              <a:rPr lang="pt-BR" b="1" dirty="0">
                <a:effectLst/>
              </a:rPr>
              <a:t>Primeira foto do trabalho no interior de uma mina de ouro | Minas Gerais, 1888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A93CD0-28B5-4C8E-BADF-CAC84ADF1F37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96768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b="1" dirty="0">
                <a:effectLst/>
              </a:rPr>
              <a:t>Marc Ferrez/ Acervo Instituto Moreira Salles</a:t>
            </a:r>
            <a:br>
              <a:rPr lang="pt-BR" b="1" dirty="0">
                <a:effectLst/>
              </a:rPr>
            </a:br>
            <a:r>
              <a:rPr lang="pt-BR" b="1" dirty="0">
                <a:effectLst/>
              </a:rPr>
              <a:t>Quitandeiras | Rio de Janeiro, RJ, c. 1875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A93CD0-28B5-4C8E-BADF-CAC84ADF1F37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82160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b="1" dirty="0">
                <a:effectLst/>
              </a:rPr>
              <a:t>Fotógrafo não identificado / Acervo Instituto Moreira Salles</a:t>
            </a:r>
            <a:br>
              <a:rPr lang="pt-BR" b="1" dirty="0">
                <a:effectLst/>
              </a:rPr>
            </a:br>
            <a:r>
              <a:rPr lang="pt-BR" b="1" dirty="0">
                <a:effectLst/>
              </a:rPr>
              <a:t>Senhora na liteira com dois escravos | Bahia, c. 1860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A93CD0-28B5-4C8E-BADF-CAC84ADF1F37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18281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logdoims.com.br/ims/emancipacao-%E2%80%93-por-lilia-schwarcz-maria-helena-machado-e-sergio-burgi/" TargetMode="External"/><Relationship Id="rId2" Type="http://schemas.openxmlformats.org/officeDocument/2006/relationships/hyperlink" Target="http://hitchcock.itc.virginia.edu/Slavery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slavevoyages.org/tast/assessment/intro-maps.faces" TargetMode="Externa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lavevoyages.org/" TargetMode="Externa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-tvFAFUbRyQ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GB" sz="5400" b="1" i="1" dirty="0"/>
              <a:t>Welcome back!</a:t>
            </a:r>
            <a:br>
              <a:rPr lang="en-GB" sz="5400" b="1" i="1" dirty="0"/>
            </a:br>
            <a:r>
              <a:rPr lang="en-GB" sz="5400" b="1" dirty="0"/>
              <a:t/>
            </a:r>
            <a:br>
              <a:rPr lang="en-GB" sz="5400" b="1" dirty="0"/>
            </a:br>
            <a:r>
              <a:rPr lang="en-GB" sz="5400" b="1" dirty="0"/>
              <a:t>Week 1: Slavery and Emancipation in Latin America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431077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El Mina castle in Ghana today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8" descr="File:Elmina slave cast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587137"/>
            <a:ext cx="7620000" cy="502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18240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Loading the “cargo”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6146" name="Picture 2" descr="http://hitchcock.itc.virginia.edu/SlaveTrade/collection/medium/E0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447800"/>
            <a:ext cx="7772400" cy="502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26084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Slave ship revolt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098" name="Picture 2" descr="http://hitchcock.itc.virginia.edu/SlaveTrade/collection/medium/E0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057400"/>
            <a:ext cx="70866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64780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Punishment on board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170" name="Picture 2" descr="http://hitchcock.itc.virginia.edu/SlaveTrade/collection/medium/Trade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600200"/>
            <a:ext cx="7162800" cy="472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47361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Sugar and slavery in the Americas: a bloody history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8443BFC7-7BF4-415B-B147-EC52AB5118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/>
              <a:t>Working in the sugarcane fields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43166B08-0CD4-4ECC-ABBC-07F5159B6F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5257800"/>
          </a:xfrm>
        </p:spPr>
        <p:txBody>
          <a:bodyPr>
            <a:normAutofit fontScale="92500" lnSpcReduction="20000"/>
          </a:bodyPr>
          <a:lstStyle/>
          <a:p>
            <a:r>
              <a:rPr lang="en-GB" sz="1800" b="1" dirty="0"/>
              <a:t>- </a:t>
            </a:r>
            <a:r>
              <a:rPr lang="en-GB" sz="2000" b="1" dirty="0"/>
              <a:t>About 90% of all Africans who came to the Americas before about 1800 end up working in sugar</a:t>
            </a:r>
          </a:p>
          <a:p>
            <a:endParaRPr lang="en-GB" sz="2000" b="1" dirty="0"/>
          </a:p>
          <a:p>
            <a:r>
              <a:rPr lang="en-GB" sz="2000" b="1" dirty="0"/>
              <a:t>- Places that cultivated sugar (tropical, coastal areas) import most Africans</a:t>
            </a:r>
          </a:p>
          <a:p>
            <a:pPr marL="285750" indent="-285750">
              <a:buFontTx/>
              <a:buChar char="-"/>
            </a:pPr>
            <a:r>
              <a:rPr lang="en-GB" sz="2000" b="1" dirty="0"/>
              <a:t>Coasts of Peru and Mexico</a:t>
            </a:r>
          </a:p>
          <a:p>
            <a:pPr marL="285750" indent="-285750">
              <a:buFontTx/>
              <a:buChar char="-"/>
            </a:pPr>
            <a:r>
              <a:rPr lang="en-GB" sz="2000" b="1" dirty="0"/>
              <a:t>Northern Colombia and Venezuela</a:t>
            </a:r>
          </a:p>
          <a:p>
            <a:pPr marL="285750" indent="-285750">
              <a:buFontTx/>
              <a:buChar char="-"/>
            </a:pPr>
            <a:r>
              <a:rPr lang="en-GB" sz="2000" b="1" dirty="0"/>
              <a:t>Especially: BRAZIL</a:t>
            </a:r>
          </a:p>
          <a:p>
            <a:pPr marL="285750" indent="-285750">
              <a:buFontTx/>
              <a:buChar char="-"/>
            </a:pPr>
            <a:r>
              <a:rPr lang="en-GB" sz="2000" b="1" dirty="0"/>
              <a:t>And in C19: CUBA</a:t>
            </a:r>
          </a:p>
          <a:p>
            <a:pPr marL="285750" indent="-285750">
              <a:buFontTx/>
              <a:buChar char="-"/>
            </a:pPr>
            <a:endParaRPr lang="en-GB" sz="2000" b="1" dirty="0"/>
          </a:p>
          <a:p>
            <a:pPr marL="285750" indent="-285750">
              <a:buFontTx/>
              <a:buChar char="-"/>
            </a:pPr>
            <a:r>
              <a:rPr lang="en-GB" sz="2000" b="1" dirty="0"/>
              <a:t>Average lifespan of slave on Cuban sugar plantation in C19 from arrival = 7 years</a:t>
            </a:r>
          </a:p>
        </p:txBody>
      </p:sp>
      <p:pic>
        <p:nvPicPr>
          <p:cNvPr id="8194" name="Picture 2" descr="http://hitchcock.itc.virginia.edu/SlaveTrade/collection/medium/cass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1417638"/>
            <a:ext cx="4267200" cy="525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71750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Sugarcane</a:t>
            </a:r>
            <a:r>
              <a:rPr lang="en-GB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5362" name="Picture 2" descr="https://encrypted-tbn2.gstatic.com/images?q=tbn:ANd9GcSykEjnm1R5-2QcnWj0-rR2ZZ1kgPoH6PK4z5MqBF3dQHU46BG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676401"/>
            <a:ext cx="6477000" cy="48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02037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blogdoims.com.br/wp-content/uploads/2013/10/10-ema-pop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620688"/>
            <a:ext cx="7896225" cy="5800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05321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Marc Ferrez/ Coleção Gilberto Ferrez/ Acervo Instituto Moreira Salles&lt;br&gt;Primeira foto do trabalho no interior de uma mina de ouro | Minas Gerais, 1888 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2798" y="0"/>
            <a:ext cx="516446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84608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Coachman, Peru, 1780s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1266" name="Picture 2" descr="http://hitchcock.itc.virginia.edu/SlaveTrade/collection/medium/Trujillo_E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752600"/>
            <a:ext cx="6477000" cy="464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80701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Coachman with horse and carriage, nineteenth-century Cuba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42" name="Picture 2" descr="http://hitchcock.itc.virginia.edu/SlaveTrade/collection/medium/Album-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600200"/>
            <a:ext cx="7848600" cy="502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94821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4274" name="Picture 2" descr="Map 1: Overview of the slave trade out of Africa, 1500-19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3887330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Marc Ferrez/ Acervo Instituto Moreira Salles | Quitandeiras | Rio de Janeiro, RJ, c. 1875 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620688"/>
            <a:ext cx="7920880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300138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Features of Iberian slavery in the Americas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en-GB" b="1" dirty="0"/>
              <a:t>Harsh, short lives in brutal conditions; no natural reproduction; rape and sexual exploitation </a:t>
            </a:r>
          </a:p>
          <a:p>
            <a:pPr lvl="0"/>
            <a:r>
              <a:rPr lang="en-GB" b="1" dirty="0"/>
              <a:t>But: some access to manumission (legal freedom); large free populations of colour </a:t>
            </a:r>
            <a:endParaRPr lang="en-GB" dirty="0"/>
          </a:p>
          <a:p>
            <a:pPr lvl="0"/>
            <a:r>
              <a:rPr lang="en-GB" b="1" dirty="0"/>
              <a:t>Laws that allowed enslaved people minimal negotiation about their conditions</a:t>
            </a:r>
            <a:endParaRPr lang="en-GB" dirty="0"/>
          </a:p>
          <a:p>
            <a:pPr lvl="0"/>
            <a:r>
              <a:rPr lang="en-GB" b="1" dirty="0"/>
              <a:t>Incorporation of enslaved into cultural and religious life; religious guilds, and therefore:</a:t>
            </a:r>
          </a:p>
          <a:p>
            <a:pPr lvl="0"/>
            <a:r>
              <a:rPr lang="en-GB" b="1" dirty="0"/>
              <a:t>Syncretic, mixed African/ Catholic religions (e.g. </a:t>
            </a:r>
            <a:r>
              <a:rPr lang="en-GB" b="1" i="1" dirty="0" err="1"/>
              <a:t>candomblé</a:t>
            </a:r>
            <a:r>
              <a:rPr lang="en-GB" b="1" i="1" dirty="0"/>
              <a:t> </a:t>
            </a:r>
            <a:r>
              <a:rPr lang="en-GB" b="1" dirty="0"/>
              <a:t>in Brazil</a:t>
            </a:r>
            <a:r>
              <a:rPr lang="en-GB" b="1" i="1" dirty="0"/>
              <a:t>, </a:t>
            </a:r>
            <a:r>
              <a:rPr lang="en-GB" b="1" i="1" dirty="0" err="1"/>
              <a:t>santería</a:t>
            </a:r>
            <a:r>
              <a:rPr lang="en-GB" b="1" i="1" dirty="0"/>
              <a:t> </a:t>
            </a:r>
            <a:r>
              <a:rPr lang="en-GB" b="1" dirty="0"/>
              <a:t>in Cuba) develop</a:t>
            </a:r>
          </a:p>
          <a:p>
            <a:pPr lvl="0"/>
            <a:r>
              <a:rPr lang="en-GB" b="1" dirty="0"/>
              <a:t>Africans contribute to most aspects of Latin American culture: language, dance, song, food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8506510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hitchcock.itc.virginia.edu/SlaveTrade/collection/medium/JCB_07385-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676400"/>
            <a:ext cx="6553200" cy="441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Baptism in a Catholic church in nineteenth-century Brazil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407368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Emancipation in Latin America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Most Hispanic countries abolish after independence from Spain</a:t>
            </a:r>
          </a:p>
          <a:p>
            <a:r>
              <a:rPr lang="en-GB" dirty="0"/>
              <a:t>Afro-Latin Americans fight for independence and embrace Enlightenment ideas</a:t>
            </a:r>
          </a:p>
          <a:p>
            <a:r>
              <a:rPr lang="en-GB" dirty="0"/>
              <a:t>But… creole and slaveholding elites try to backtrack in many areas</a:t>
            </a:r>
          </a:p>
          <a:p>
            <a:r>
              <a:rPr lang="en-GB" dirty="0"/>
              <a:t>Slavery abolished in Chile 1823, Mexico 1829… </a:t>
            </a:r>
          </a:p>
          <a:p>
            <a:r>
              <a:rPr lang="en-GB" dirty="0"/>
              <a:t>But only in 1853 in Argentina, 1854 in Venezuela and Peru </a:t>
            </a:r>
          </a:p>
        </p:txBody>
      </p:sp>
    </p:spTree>
    <p:extLst>
      <p:ext uri="{BB962C8B-B14F-4D97-AF65-F5344CB8AC3E}">
        <p14:creationId xmlns:p14="http://schemas.microsoft.com/office/powerpoint/2010/main" val="241582697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Important exceptions to the rule (I): Brazil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/>
              <a:t>Independence from Portugal in 1822</a:t>
            </a:r>
          </a:p>
          <a:p>
            <a:r>
              <a:rPr lang="en-GB" dirty="0"/>
              <a:t>But African trade only abolished 1850</a:t>
            </a:r>
          </a:p>
          <a:p>
            <a:r>
              <a:rPr lang="en-GB" dirty="0"/>
              <a:t>1.7 million slaves imported in first half of nineteenth century</a:t>
            </a:r>
          </a:p>
          <a:p>
            <a:r>
              <a:rPr lang="en-GB" dirty="0"/>
              <a:t>Abolition: due to abolitionist movement; enslaved agency and actions; isolation as last American slaveholding nation</a:t>
            </a:r>
          </a:p>
          <a:p>
            <a:r>
              <a:rPr lang="en-GB" dirty="0"/>
              <a:t>Gradual emancipation process: law of “free womb,” 1871, passed by Brazilian parliament; law to free elderly in 1885; </a:t>
            </a:r>
          </a:p>
          <a:p>
            <a:r>
              <a:rPr lang="en-GB" dirty="0"/>
              <a:t>slavery finally abolished in 1888 (last country of Americas to abolish) 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258172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Important exceptions to the rule (II): Cuba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en-GB" dirty="0"/>
              <a:t>Independence from Spain only in 1898</a:t>
            </a:r>
          </a:p>
          <a:p>
            <a:pPr lvl="0"/>
            <a:r>
              <a:rPr lang="en-GB" dirty="0"/>
              <a:t>Sugar cultivated intensively from late C18; Cuba is Americas’ largest sugar producer for most of C19</a:t>
            </a:r>
          </a:p>
          <a:p>
            <a:pPr lvl="0"/>
            <a:r>
              <a:rPr lang="en-GB" dirty="0"/>
              <a:t>700,000 slaves imported in C19 (up to late 1860s) </a:t>
            </a:r>
          </a:p>
          <a:p>
            <a:pPr lvl="0"/>
            <a:r>
              <a:rPr lang="en-GB" dirty="0"/>
              <a:t>Anticolonial war in Eastern Cuba from 1868 intersects with antislavery struggle</a:t>
            </a:r>
          </a:p>
          <a:p>
            <a:pPr lvl="0"/>
            <a:r>
              <a:rPr lang="en-GB" dirty="0"/>
              <a:t>Meanwhile enslaved people, especially women, seek freedom through the courts and gradually help erode slavery…</a:t>
            </a:r>
          </a:p>
          <a:p>
            <a:pPr lvl="0"/>
            <a:r>
              <a:rPr lang="en-GB" dirty="0"/>
              <a:t>Gradual legal emancipation process initiated by Spain: 1870 (“free womb” law); 1880 </a:t>
            </a:r>
            <a:r>
              <a:rPr lang="en-GB" i="1" dirty="0" err="1"/>
              <a:t>patronato</a:t>
            </a:r>
            <a:r>
              <a:rPr lang="en-GB" dirty="0"/>
              <a:t> law; 1886 slavery abolished.</a:t>
            </a:r>
          </a:p>
          <a:p>
            <a:pPr lvl="0"/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284728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Image credits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hlinkClick r:id="rId2"/>
              </a:rPr>
              <a:t>http://hitchcock.itc.virginia.edu/Slavery</a:t>
            </a:r>
            <a:endParaRPr lang="en-GB" dirty="0"/>
          </a:p>
          <a:p>
            <a:r>
              <a:rPr lang="en-GB" dirty="0">
                <a:hlinkClick r:id="rId3"/>
              </a:rPr>
              <a:t>http://www.blogdoims.com.br/ims/emancipacao-%E2%80%93-por-lilia-schwarcz-maria-helena-machado-e-sergio-burgi/</a:t>
            </a:r>
            <a:r>
              <a:rPr lang="en-GB" dirty="0"/>
              <a:t> </a:t>
            </a:r>
          </a:p>
          <a:p>
            <a:r>
              <a:rPr lang="en-GB" dirty="0">
                <a:hlinkClick r:id="rId4"/>
              </a:rPr>
              <a:t>http://www.slavevoyages.org/tast/assessment/intro-maps.faces</a:t>
            </a:r>
            <a:r>
              <a:rPr lang="en-GB" dirty="0"/>
              <a:t>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848393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4340" name="Picture 4" descr="Map 2: Migration of sugar cultivation from Asia into the Atlanti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303" y="-228600"/>
            <a:ext cx="962025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474229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Enslaved porters carrying coffee (Brazil)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9218" name="Picture 2" descr="http://hitchcock.itc.virginia.edu/SlaveTrade/collection/medium/debret-2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673134"/>
            <a:ext cx="7162800" cy="510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117900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otógrafo não identificado / Acervo Instituto Moreira Salles&lt;br&gt;Senhora na liteira com dois escravos | Bahia, c. 1860 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04664"/>
            <a:ext cx="8352928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58327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The Transatlantic Slave Trade Database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pPr marL="0" indent="0" algn="ctr">
              <a:buNone/>
            </a:pPr>
            <a:r>
              <a:rPr lang="en-GB" dirty="0" smtClean="0">
                <a:hlinkClick r:id="rId2"/>
              </a:rPr>
              <a:t>http</a:t>
            </a:r>
            <a:r>
              <a:rPr lang="en-GB" dirty="0">
                <a:hlinkClick r:id="rId2"/>
              </a:rPr>
              <a:t>://www.slavevoyages.org</a:t>
            </a:r>
            <a:r>
              <a:rPr lang="en-GB" dirty="0" smtClean="0">
                <a:hlinkClick r:id="rId2"/>
              </a:rPr>
              <a:t>/</a:t>
            </a:r>
            <a:endParaRPr lang="en-GB" dirty="0" smtClean="0"/>
          </a:p>
          <a:p>
            <a:pPr marL="0" indent="0" algn="ctr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564123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95400" y="3124200"/>
            <a:ext cx="5791200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dirty="0" smtClean="0">
              <a:hlinkClick r:id="rId2"/>
            </a:endParaRPr>
          </a:p>
          <a:p>
            <a:endParaRPr lang="en-GB" sz="2000" dirty="0" smtClean="0">
              <a:hlinkClick r:id="rId2"/>
            </a:endParaRPr>
          </a:p>
          <a:p>
            <a:r>
              <a:rPr lang="en-GB" dirty="0" smtClean="0">
                <a:hlinkClick r:id="rId2"/>
              </a:rPr>
              <a:t>https</a:t>
            </a:r>
            <a:r>
              <a:rPr lang="en-GB" dirty="0">
                <a:hlinkClick r:id="rId2"/>
              </a:rPr>
              <a:t>://www.youtube.com/watch?v=-</a:t>
            </a:r>
            <a:r>
              <a:rPr lang="en-GB" dirty="0" smtClean="0">
                <a:hlinkClick r:id="rId2"/>
              </a:rPr>
              <a:t>tvFAFUbRyQ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1295400" y="2133600"/>
            <a:ext cx="69028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A useful documentary series:</a:t>
            </a:r>
          </a:p>
          <a:p>
            <a:r>
              <a:rPr lang="en-GB" sz="2000" dirty="0" smtClean="0"/>
              <a:t>Henry Louis Gates Jr presenting </a:t>
            </a:r>
            <a:r>
              <a:rPr lang="en-GB" sz="2000" i="1" dirty="0" smtClean="0"/>
              <a:t>Black in Latin America, </a:t>
            </a:r>
            <a:r>
              <a:rPr lang="en-GB" sz="2000" dirty="0" smtClean="0"/>
              <a:t>PBS 2011</a:t>
            </a:r>
          </a:p>
        </p:txBody>
      </p:sp>
    </p:spTree>
    <p:extLst>
      <p:ext uri="{BB962C8B-B14F-4D97-AF65-F5344CB8AC3E}">
        <p14:creationId xmlns:p14="http://schemas.microsoft.com/office/powerpoint/2010/main" val="13394526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African arrivals in the Americas: </a:t>
            </a:r>
            <a:r>
              <a:rPr lang="en-GB" b="1"/>
              <a:t>in numbers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About </a:t>
            </a:r>
            <a:r>
              <a:rPr lang="en-GB" b="1" dirty="0"/>
              <a:t>9.5 million Africans </a:t>
            </a:r>
            <a:r>
              <a:rPr lang="en-GB" dirty="0"/>
              <a:t>arrived in the Americas from 1500-1900</a:t>
            </a:r>
          </a:p>
          <a:p>
            <a:r>
              <a:rPr lang="en-GB" dirty="0"/>
              <a:t>Nearly </a:t>
            </a:r>
            <a:r>
              <a:rPr lang="en-GB" b="1" dirty="0"/>
              <a:t>15% (1.2 million people) </a:t>
            </a:r>
            <a:r>
              <a:rPr lang="en-GB" dirty="0"/>
              <a:t>went to Spanish Americas</a:t>
            </a:r>
          </a:p>
          <a:p>
            <a:r>
              <a:rPr lang="en-GB" dirty="0"/>
              <a:t>About </a:t>
            </a:r>
            <a:r>
              <a:rPr lang="en-GB" b="1" dirty="0"/>
              <a:t>42% </a:t>
            </a:r>
            <a:r>
              <a:rPr lang="en-GB" dirty="0"/>
              <a:t>went to Brazil</a:t>
            </a:r>
          </a:p>
          <a:p>
            <a:r>
              <a:rPr lang="en-GB" dirty="0"/>
              <a:t>Less than </a:t>
            </a:r>
            <a:r>
              <a:rPr lang="en-GB" b="1" dirty="0"/>
              <a:t>4% </a:t>
            </a:r>
            <a:r>
              <a:rPr lang="en-GB" dirty="0"/>
              <a:t>went to British North America</a:t>
            </a:r>
          </a:p>
          <a:p>
            <a:r>
              <a:rPr lang="en-GB" b="1" dirty="0"/>
              <a:t>Two or three times as many Africans as Europeans arrived in the Americas before 1820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71790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Excavation in Dominican Republic: Columbus’s African shipmates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2290" name="Picture 2" descr="From Africa to Hispaniola (Image: T. Douglas Price/University of Wisconsin-Madison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2514600"/>
            <a:ext cx="51816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71228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0A753B3-E88F-4606-97CB-39C4982B07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Africans in the Americas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BF46CB32-5FCD-4C97-9362-463C94170D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/>
              <a:t>Presence from earliest Spanish and Portuguese voyage (pre-existing contacts with Africans in Spanish and Portuguese early modern world)</a:t>
            </a:r>
          </a:p>
          <a:p>
            <a:r>
              <a:rPr lang="en-GB" b="1" dirty="0"/>
              <a:t>Not all Africans in the New World or their descendants were slaves</a:t>
            </a:r>
          </a:p>
          <a:p>
            <a:r>
              <a:rPr lang="en-GB" b="1" dirty="0"/>
              <a:t>In fact, more Africans and their descendants were FREE than enslaved at most times and in most places: significant FREE POPULATIONS OF COLOUR (e.g. Brazil, Cuba)</a:t>
            </a:r>
          </a:p>
          <a:p>
            <a:r>
              <a:rPr lang="en-GB" dirty="0"/>
              <a:t>Some (a minority) ended up </a:t>
            </a:r>
            <a:r>
              <a:rPr lang="en-GB" b="1" dirty="0"/>
              <a:t>wealthy; </a:t>
            </a:r>
          </a:p>
          <a:p>
            <a:r>
              <a:rPr lang="en-GB" b="1" dirty="0"/>
              <a:t>Many Afro-Latin Americans owned slaves of their own</a:t>
            </a:r>
            <a:r>
              <a:rPr lang="en-GB" dirty="0"/>
              <a:t> </a:t>
            </a:r>
          </a:p>
          <a:p>
            <a:r>
              <a:rPr lang="en-GB" dirty="0"/>
              <a:t>But, the majority of Africans newly-arrived in the New World were enslaved on arrival. 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78525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Map 7: Major coastal regions from which captives left Africa, all year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0"/>
            <a:ext cx="6553200" cy="6594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3424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Capture and forced marches in Africa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Picture 2" descr="http://hitchcock.itc.virginia.edu/SlaveTrade/collection/medium/fettere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676400"/>
            <a:ext cx="7239000" cy="518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97637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El Mina, slave trading fortress on West African coast (today’s Ghana)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054" name="Picture 6" descr="http://upload.wikimedia.org/wikipedia/commons/thumb/4/4a/ElMina_AtlasBlaeuvanderHem.jpg/350px-ElMina_AtlasBlaeuvanderHe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600200"/>
            <a:ext cx="7848600" cy="495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79122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486</TotalTime>
  <Words>740</Words>
  <Application>Microsoft Office PowerPoint</Application>
  <PresentationFormat>On-screen Show (4:3)</PresentationFormat>
  <Paragraphs>89</Paragraphs>
  <Slides>30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3" baseType="lpstr">
      <vt:lpstr>Arial</vt:lpstr>
      <vt:lpstr>Calibri</vt:lpstr>
      <vt:lpstr>Office Theme</vt:lpstr>
      <vt:lpstr>Welcome back!  Week 1: Slavery and Emancipation in Latin America</vt:lpstr>
      <vt:lpstr>PowerPoint Presentation</vt:lpstr>
      <vt:lpstr>The Transatlantic Slave Trade Database</vt:lpstr>
      <vt:lpstr>African arrivals in the Americas: in numbers</vt:lpstr>
      <vt:lpstr>Excavation in Dominican Republic: Columbus’s African shipmates</vt:lpstr>
      <vt:lpstr>Africans in the Americas</vt:lpstr>
      <vt:lpstr>PowerPoint Presentation</vt:lpstr>
      <vt:lpstr>Capture and forced marches in Africa</vt:lpstr>
      <vt:lpstr>El Mina, slave trading fortress on West African coast (today’s Ghana) </vt:lpstr>
      <vt:lpstr>El Mina castle in Ghana today</vt:lpstr>
      <vt:lpstr>Loading the “cargo”</vt:lpstr>
      <vt:lpstr>Slave ship revolt</vt:lpstr>
      <vt:lpstr>Punishment on board</vt:lpstr>
      <vt:lpstr>Sugar and slavery in the Americas: a bloody history</vt:lpstr>
      <vt:lpstr>Sugarcane </vt:lpstr>
      <vt:lpstr>PowerPoint Presentation</vt:lpstr>
      <vt:lpstr>PowerPoint Presentation</vt:lpstr>
      <vt:lpstr>Coachman, Peru, 1780s</vt:lpstr>
      <vt:lpstr>Coachman with horse and carriage, nineteenth-century Cuba</vt:lpstr>
      <vt:lpstr>PowerPoint Presentation</vt:lpstr>
      <vt:lpstr>Features of Iberian slavery in the Americas</vt:lpstr>
      <vt:lpstr>Baptism in a Catholic church in nineteenth-century Brazil</vt:lpstr>
      <vt:lpstr>Emancipation in Latin America </vt:lpstr>
      <vt:lpstr>Important exceptions to the rule (I): Brazil</vt:lpstr>
      <vt:lpstr>Important exceptions to the rule (II): Cuba</vt:lpstr>
      <vt:lpstr>Image credits</vt:lpstr>
      <vt:lpstr>PowerPoint Presentation</vt:lpstr>
      <vt:lpstr>Enslaved porters carrying coffee (Brazil)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Doyle, Rosie</cp:lastModifiedBy>
  <cp:revision>22</cp:revision>
  <dcterms:created xsi:type="dcterms:W3CDTF">2006-08-16T00:00:00Z</dcterms:created>
  <dcterms:modified xsi:type="dcterms:W3CDTF">2019-01-09T10:03:01Z</dcterms:modified>
</cp:coreProperties>
</file>