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handoutMasterIdLst>
    <p:handoutMasterId r:id="rId43"/>
  </p:handoutMasterIdLst>
  <p:sldIdLst>
    <p:sldId id="256" r:id="rId5"/>
    <p:sldId id="279" r:id="rId6"/>
    <p:sldId id="257" r:id="rId7"/>
    <p:sldId id="258" r:id="rId8"/>
    <p:sldId id="259" r:id="rId9"/>
    <p:sldId id="260" r:id="rId10"/>
    <p:sldId id="280" r:id="rId11"/>
    <p:sldId id="261" r:id="rId12"/>
    <p:sldId id="289" r:id="rId13"/>
    <p:sldId id="290" r:id="rId14"/>
    <p:sldId id="262" r:id="rId15"/>
    <p:sldId id="263" r:id="rId16"/>
    <p:sldId id="264" r:id="rId17"/>
    <p:sldId id="265" r:id="rId18"/>
    <p:sldId id="266" r:id="rId19"/>
    <p:sldId id="267" r:id="rId20"/>
    <p:sldId id="275" r:id="rId21"/>
    <p:sldId id="268" r:id="rId22"/>
    <p:sldId id="269" r:id="rId23"/>
    <p:sldId id="281" r:id="rId24"/>
    <p:sldId id="282" r:id="rId25"/>
    <p:sldId id="283" r:id="rId26"/>
    <p:sldId id="270" r:id="rId27"/>
    <p:sldId id="285" r:id="rId28"/>
    <p:sldId id="284" r:id="rId29"/>
    <p:sldId id="271" r:id="rId30"/>
    <p:sldId id="276" r:id="rId31"/>
    <p:sldId id="272" r:id="rId32"/>
    <p:sldId id="277" r:id="rId33"/>
    <p:sldId id="278" r:id="rId34"/>
    <p:sldId id="273" r:id="rId35"/>
    <p:sldId id="274" r:id="rId36"/>
    <p:sldId id="286" r:id="rId37"/>
    <p:sldId id="287" r:id="rId38"/>
    <p:sldId id="291" r:id="rId39"/>
    <p:sldId id="293" r:id="rId40"/>
    <p:sldId id="292" r:id="rId41"/>
    <p:sldId id="288" r:id="rId4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C909E7-311E-C312-F2C4-86C75F3DB319}" v="9" dt="2023-01-26T11:45:21.6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2" d="100"/>
          <a:sy n="62" d="100"/>
        </p:scale>
        <p:origin x="684"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fld id="{CC9200F8-F882-4BA2-B16A-6187B0059BA4}" type="datetimeFigureOut">
              <a:rPr lang="en-GB" smtClean="0"/>
              <a:t>26/01/2023</a:t>
            </a:fld>
            <a:endParaRPr lang="en-GB"/>
          </a:p>
        </p:txBody>
      </p:sp>
      <p:sp>
        <p:nvSpPr>
          <p:cNvPr id="4" name="Footer Placeholder 3"/>
          <p:cNvSpPr>
            <a:spLocks noGrp="1"/>
          </p:cNvSpPr>
          <p:nvPr>
            <p:ph type="ftr" sz="quarter" idx="2"/>
          </p:nvPr>
        </p:nvSpPr>
        <p:spPr>
          <a:xfrm>
            <a:off x="0" y="8831059"/>
            <a:ext cx="3038604" cy="46534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70159" y="8831059"/>
            <a:ext cx="3038604" cy="465341"/>
          </a:xfrm>
          <a:prstGeom prst="rect">
            <a:avLst/>
          </a:prstGeom>
        </p:spPr>
        <p:txBody>
          <a:bodyPr vert="horz" lIns="91440" tIns="45720" rIns="91440" bIns="45720" rtlCol="0" anchor="b"/>
          <a:lstStyle>
            <a:lvl1pPr algn="r">
              <a:defRPr sz="1200"/>
            </a:lvl1pPr>
          </a:lstStyle>
          <a:p>
            <a:fld id="{290C3F35-6E43-48D6-AAAC-E4024ABF550C}" type="slidenum">
              <a:rPr lang="en-GB" smtClean="0"/>
              <a:t>‹#›</a:t>
            </a:fld>
            <a:endParaRPr lang="en-GB"/>
          </a:p>
        </p:txBody>
      </p:sp>
    </p:spTree>
    <p:extLst>
      <p:ext uri="{BB962C8B-B14F-4D97-AF65-F5344CB8AC3E}">
        <p14:creationId xmlns:p14="http://schemas.microsoft.com/office/powerpoint/2010/main" val="156082667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1F5B2B-2A89-5940-B1EF-300556ECDB2E}"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881930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1F5B2B-2A89-5940-B1EF-300556ECDB2E}"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304202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1F5B2B-2A89-5940-B1EF-300556ECDB2E}"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3131463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1F5B2B-2A89-5940-B1EF-300556ECDB2E}"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944893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1F5B2B-2A89-5940-B1EF-300556ECDB2E}"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84677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1F5B2B-2A89-5940-B1EF-300556ECDB2E}" type="datetimeFigureOut">
              <a:rPr lang="en-US" smtClean="0"/>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549134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1F5B2B-2A89-5940-B1EF-300556ECDB2E}" type="datetimeFigureOut">
              <a:rPr lang="en-US" smtClean="0"/>
              <a:t>1/26/2023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1602280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21F5B2B-2A89-5940-B1EF-300556ECDB2E}" type="datetimeFigureOut">
              <a:rPr lang="en-US" smtClean="0"/>
              <a:t>1/26/2023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2582870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1F5B2B-2A89-5940-B1EF-300556ECDB2E}" type="datetimeFigureOut">
              <a:rPr lang="en-US" smtClean="0"/>
              <a:t>1/26/2023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2934799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1F5B2B-2A89-5940-B1EF-300556ECDB2E}" type="datetimeFigureOut">
              <a:rPr lang="en-US" smtClean="0"/>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1456589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1F5B2B-2A89-5940-B1EF-300556ECDB2E}" type="datetimeFigureOut">
              <a:rPr lang="en-US" smtClean="0"/>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779698-E51E-5946-80A7-23495D3F4757}" type="slidenum">
              <a:rPr lang="en-US" smtClean="0"/>
              <a:t>‹#›</a:t>
            </a:fld>
            <a:endParaRPr lang="en-US"/>
          </a:p>
        </p:txBody>
      </p:sp>
    </p:spTree>
    <p:extLst>
      <p:ext uri="{BB962C8B-B14F-4D97-AF65-F5344CB8AC3E}">
        <p14:creationId xmlns:p14="http://schemas.microsoft.com/office/powerpoint/2010/main" val="3337847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1F5B2B-2A89-5940-B1EF-300556ECDB2E}" type="datetimeFigureOut">
              <a:rPr lang="en-US" smtClean="0"/>
              <a:t>1/26/2023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779698-E51E-5946-80A7-23495D3F4757}" type="slidenum">
              <a:rPr lang="en-US" smtClean="0"/>
              <a:t>‹#›</a:t>
            </a:fld>
            <a:endParaRPr lang="en-US"/>
          </a:p>
        </p:txBody>
      </p:sp>
    </p:spTree>
    <p:extLst>
      <p:ext uri="{BB962C8B-B14F-4D97-AF65-F5344CB8AC3E}">
        <p14:creationId xmlns:p14="http://schemas.microsoft.com/office/powerpoint/2010/main" val="2710557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flickr.com/photos/andre_so_rio/1229299085/"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nuevomundo.revues.org/image.php?source=docannexe/image/50103/img-7-small640.jpg&amp;titlepos=up"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Tales of the Yucatan – Caste War – Mexico and Belize – Jeanine Kitchel">
            <a:extLst>
              <a:ext uri="{FF2B5EF4-FFF2-40B4-BE49-F238E27FC236}">
                <a16:creationId xmlns:a16="http://schemas.microsoft.com/office/drawing/2014/main" id="{3CA73C63-8216-3036-A48E-006BB0D785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98" r="8501" b="-1"/>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9144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92906" y="5317240"/>
            <a:ext cx="8408194" cy="744836"/>
          </a:xfrm>
        </p:spPr>
        <p:txBody>
          <a:bodyPr vert="horz" lIns="91440" tIns="45720" rIns="91440" bIns="45720" rtlCol="0" anchor="ctr">
            <a:normAutofit/>
          </a:bodyPr>
          <a:lstStyle/>
          <a:p>
            <a:pPr defTabSz="914400">
              <a:lnSpc>
                <a:spcPct val="90000"/>
              </a:lnSpc>
            </a:pPr>
            <a:r>
              <a:rPr lang="en-US" sz="2200" dirty="0">
                <a:solidFill>
                  <a:schemeClr val="tx1">
                    <a:lumMod val="85000"/>
                    <a:lumOff val="15000"/>
                  </a:schemeClr>
                </a:solidFill>
              </a:rPr>
              <a:t>Popular Democracy, Caste Wars and State Formation in Nineteenth- Century Latin America</a:t>
            </a:r>
          </a:p>
        </p:txBody>
      </p:sp>
      <p:cxnSp>
        <p:nvCxnSpPr>
          <p:cNvPr id="1038" name="Straight Connector 103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039" name="Straight Connector 103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6889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0D8C029-282D-53E3-E563-B900D8B7FC8E}"/>
              </a:ext>
            </a:extLst>
          </p:cNvPr>
          <p:cNvSpPr>
            <a:spLocks noGrp="1"/>
          </p:cNvSpPr>
          <p:nvPr/>
        </p:nvSpPr>
        <p:spPr>
          <a:xfrm>
            <a:off x="457200" y="327819"/>
            <a:ext cx="8229600" cy="1143000"/>
          </a:xfrm>
          <a:prstGeom prst="rect">
            <a:avLst/>
          </a:prstGeom>
          <a:solidFill>
            <a:schemeClr val="accent3">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Federalism v Centralism </a:t>
            </a:r>
          </a:p>
        </p:txBody>
      </p:sp>
      <p:sp>
        <p:nvSpPr>
          <p:cNvPr id="5" name="Content Placeholder 2">
            <a:extLst>
              <a:ext uri="{FF2B5EF4-FFF2-40B4-BE49-F238E27FC236}">
                <a16:creationId xmlns:a16="http://schemas.microsoft.com/office/drawing/2014/main" id="{1473D25F-1189-B424-8E8A-CC250B87B5CF}"/>
              </a:ext>
            </a:extLst>
          </p:cNvPr>
          <p:cNvSpPr>
            <a:spLocks noGrp="1"/>
          </p:cNvSpPr>
          <p:nvPr/>
        </p:nvSpPr>
        <p:spPr>
          <a:xfrm>
            <a:off x="457200" y="1653381"/>
            <a:ext cx="3733800" cy="4876800"/>
          </a:xfrm>
          <a:prstGeom prst="rect">
            <a:avLst/>
          </a:prstGeom>
          <a:solidFill>
            <a:schemeClr val="accent3">
              <a:lumMod val="40000"/>
              <a:lumOff val="60000"/>
            </a:schemeClr>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buNone/>
            </a:pPr>
            <a:r>
              <a:rPr lang="en-US" sz="3000" dirty="0"/>
              <a:t>Centralism</a:t>
            </a:r>
          </a:p>
          <a:p>
            <a:pPr lvl="0"/>
            <a:r>
              <a:rPr lang="en-US" sz="3000" dirty="0"/>
              <a:t>A natural step, replicating </a:t>
            </a:r>
            <a:r>
              <a:rPr lang="en-GB" sz="3000" dirty="0"/>
              <a:t>colonial structures? </a:t>
            </a:r>
            <a:endParaRPr lang="en-US" sz="3000" dirty="0"/>
          </a:p>
          <a:p>
            <a:pPr lvl="0"/>
            <a:r>
              <a:rPr lang="en-GB" sz="3000" dirty="0"/>
              <a:t>keep the provinces under control </a:t>
            </a:r>
            <a:endParaRPr lang="en-US" sz="3000" dirty="0"/>
          </a:p>
          <a:p>
            <a:pPr lvl="0"/>
            <a:r>
              <a:rPr lang="en-GB" sz="3000" dirty="0"/>
              <a:t>No disputes over powers of national and provincial governments</a:t>
            </a:r>
            <a:endParaRPr lang="en-US" sz="3000" dirty="0"/>
          </a:p>
          <a:p>
            <a:pPr lvl="0"/>
            <a:r>
              <a:rPr lang="en-GB" sz="3000" dirty="0"/>
              <a:t> </a:t>
            </a:r>
            <a:endParaRPr lang="en-US" sz="3000" dirty="0"/>
          </a:p>
          <a:p>
            <a:endParaRPr lang="en-US" dirty="0"/>
          </a:p>
        </p:txBody>
      </p:sp>
      <p:sp>
        <p:nvSpPr>
          <p:cNvPr id="6" name="TextBox 5">
            <a:extLst>
              <a:ext uri="{FF2B5EF4-FFF2-40B4-BE49-F238E27FC236}">
                <a16:creationId xmlns:a16="http://schemas.microsoft.com/office/drawing/2014/main" id="{9890F3D4-4B2C-135F-8F79-CE49A2EEAA42}"/>
              </a:ext>
            </a:extLst>
          </p:cNvPr>
          <p:cNvSpPr txBox="1"/>
          <p:nvPr/>
        </p:nvSpPr>
        <p:spPr>
          <a:xfrm>
            <a:off x="4572000" y="1653381"/>
            <a:ext cx="4038600" cy="3970318"/>
          </a:xfrm>
          <a:prstGeom prst="rect">
            <a:avLst/>
          </a:prstGeom>
          <a:solidFill>
            <a:schemeClr val="accent3">
              <a:lumMod val="40000"/>
              <a:lumOff val="60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t>Federalism </a:t>
            </a:r>
          </a:p>
          <a:p>
            <a:pPr>
              <a:buFont typeface="Arial" pitchFamily="34" charset="0"/>
              <a:buChar char="•"/>
            </a:pPr>
            <a:r>
              <a:rPr lang="en-US" sz="2800" dirty="0"/>
              <a:t>Best reflects diverse nature of large territories</a:t>
            </a:r>
          </a:p>
          <a:p>
            <a:pPr>
              <a:buFont typeface="Arial" pitchFamily="34" charset="0"/>
              <a:buChar char="•"/>
            </a:pPr>
            <a:r>
              <a:rPr lang="en-GB" sz="2800" dirty="0"/>
              <a:t>Liberal like the 1787 U.S</a:t>
            </a:r>
            <a:endParaRPr lang="en-US" sz="2800" dirty="0"/>
          </a:p>
          <a:p>
            <a:pPr lvl="0">
              <a:buFont typeface="Arial" pitchFamily="34" charset="0"/>
              <a:buChar char="•"/>
            </a:pPr>
            <a:r>
              <a:rPr lang="en-GB" sz="2800" dirty="0"/>
              <a:t>Federalism not secessionism</a:t>
            </a:r>
            <a:r>
              <a:rPr lang="en-US" sz="2800" dirty="0"/>
              <a:t>; </a:t>
            </a:r>
            <a:r>
              <a:rPr lang="en-GB" sz="2800" dirty="0"/>
              <a:t>unity not uniformity</a:t>
            </a:r>
            <a:r>
              <a:rPr lang="en-US" sz="2800" dirty="0"/>
              <a:t>; allow divergence to avoid </a:t>
            </a:r>
            <a:r>
              <a:rPr lang="en-GB" sz="2800" dirty="0"/>
              <a:t>secessionism</a:t>
            </a:r>
            <a:endParaRPr lang="en-US" sz="2800" dirty="0"/>
          </a:p>
        </p:txBody>
      </p:sp>
    </p:spTree>
    <p:extLst>
      <p:ext uri="{BB962C8B-B14F-4D97-AF65-F5344CB8AC3E}">
        <p14:creationId xmlns:p14="http://schemas.microsoft.com/office/powerpoint/2010/main" val="585006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Caudillos of Latin America</a:t>
            </a:r>
          </a:p>
        </p:txBody>
      </p:sp>
      <p:sp>
        <p:nvSpPr>
          <p:cNvPr id="3" name="Content Placeholder 2"/>
          <p:cNvSpPr>
            <a:spLocks noGrp="1"/>
          </p:cNvSpPr>
          <p:nvPr>
            <p:ph idx="1"/>
          </p:nvPr>
        </p:nvSpPr>
        <p:spPr/>
        <p:txBody>
          <a:bodyPr/>
          <a:lstStyle/>
          <a:p>
            <a:r>
              <a:rPr lang="en-US" dirty="0"/>
              <a:t>Antonio Lopez de Santa Anna of Mexico </a:t>
            </a:r>
          </a:p>
        </p:txBody>
      </p:sp>
      <p:pic>
        <p:nvPicPr>
          <p:cNvPr id="4" name="Picture 3"/>
          <p:cNvPicPr>
            <a:picLocks noChangeAspect="1"/>
          </p:cNvPicPr>
          <p:nvPr/>
        </p:nvPicPr>
        <p:blipFill>
          <a:blip r:embed="rId2"/>
          <a:stretch>
            <a:fillRect/>
          </a:stretch>
        </p:blipFill>
        <p:spPr>
          <a:xfrm>
            <a:off x="3238500" y="2767933"/>
            <a:ext cx="2667000" cy="3797300"/>
          </a:xfrm>
          <a:prstGeom prst="rect">
            <a:avLst/>
          </a:prstGeom>
        </p:spPr>
      </p:pic>
    </p:spTree>
    <p:extLst>
      <p:ext uri="{BB962C8B-B14F-4D97-AF65-F5344CB8AC3E}">
        <p14:creationId xmlns:p14="http://schemas.microsoft.com/office/powerpoint/2010/main" val="452933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Rafael Carrera of Guatemala (1837-1865)</a:t>
            </a:r>
          </a:p>
        </p:txBody>
      </p:sp>
      <p:pic>
        <p:nvPicPr>
          <p:cNvPr id="4" name="Content Placeholder 3"/>
          <p:cNvPicPr>
            <a:picLocks noGrp="1" noChangeAspect="1"/>
          </p:cNvPicPr>
          <p:nvPr>
            <p:ph idx="1"/>
          </p:nvPr>
        </p:nvPicPr>
        <p:blipFill>
          <a:blip r:embed="rId2"/>
          <a:srcRect l="-65917" r="-65917"/>
          <a:stretch>
            <a:fillRect/>
          </a:stretch>
        </p:blipFill>
        <p:spPr/>
      </p:pic>
    </p:spTree>
    <p:extLst>
      <p:ext uri="{BB962C8B-B14F-4D97-AF65-F5344CB8AC3E}">
        <p14:creationId xmlns:p14="http://schemas.microsoft.com/office/powerpoint/2010/main" val="1839787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José Gaspar Rodríguez de </a:t>
            </a:r>
            <a:r>
              <a:rPr lang="en-US" dirty="0" err="1"/>
              <a:t>Francia</a:t>
            </a:r>
            <a:r>
              <a:rPr lang="en-US" dirty="0"/>
              <a:t> of Paraguay (1809-1840)</a:t>
            </a:r>
          </a:p>
        </p:txBody>
      </p:sp>
      <p:pic>
        <p:nvPicPr>
          <p:cNvPr id="5" name="Content Placeholder 4"/>
          <p:cNvPicPr>
            <a:picLocks noGrp="1" noChangeAspect="1"/>
          </p:cNvPicPr>
          <p:nvPr>
            <p:ph idx="1"/>
          </p:nvPr>
        </p:nvPicPr>
        <p:blipFill>
          <a:blip r:embed="rId2"/>
          <a:srcRect l="-79403" r="-79403"/>
          <a:stretch>
            <a:fillRect/>
          </a:stretch>
        </p:blipFill>
        <p:spPr/>
      </p:pic>
    </p:spTree>
    <p:extLst>
      <p:ext uri="{BB962C8B-B14F-4D97-AF65-F5344CB8AC3E}">
        <p14:creationId xmlns:p14="http://schemas.microsoft.com/office/powerpoint/2010/main" val="4151356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José Antonio </a:t>
            </a:r>
            <a:r>
              <a:rPr lang="en-US" dirty="0" err="1"/>
              <a:t>Páez</a:t>
            </a:r>
            <a:r>
              <a:rPr lang="en-US" dirty="0"/>
              <a:t> of Venezuela (1830-1863)</a:t>
            </a:r>
          </a:p>
        </p:txBody>
      </p:sp>
      <p:pic>
        <p:nvPicPr>
          <p:cNvPr id="5" name="Content Placeholder 4"/>
          <p:cNvPicPr>
            <a:picLocks noGrp="1" noChangeAspect="1"/>
          </p:cNvPicPr>
          <p:nvPr>
            <p:ph idx="1"/>
          </p:nvPr>
        </p:nvPicPr>
        <p:blipFill>
          <a:blip r:embed="rId2"/>
          <a:srcRect l="-67310" r="-67310"/>
          <a:stretch>
            <a:fillRect/>
          </a:stretch>
        </p:blipFill>
        <p:spPr/>
      </p:pic>
    </p:spTree>
    <p:extLst>
      <p:ext uri="{BB962C8B-B14F-4D97-AF65-F5344CB8AC3E}">
        <p14:creationId xmlns:p14="http://schemas.microsoft.com/office/powerpoint/2010/main" val="741136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beginning of mass politics</a:t>
            </a:r>
          </a:p>
        </p:txBody>
      </p:sp>
      <p:sp>
        <p:nvSpPr>
          <p:cNvPr id="3" name="Content Placeholder 2"/>
          <p:cNvSpPr>
            <a:spLocks noGrp="1"/>
          </p:cNvSpPr>
          <p:nvPr>
            <p:ph idx="1"/>
          </p:nvPr>
        </p:nvSpPr>
        <p:spPr/>
        <p:txBody>
          <a:bodyPr>
            <a:normAutofit fontScale="92500" lnSpcReduction="20000"/>
          </a:bodyPr>
          <a:lstStyle/>
          <a:p>
            <a:r>
              <a:rPr lang="en-US" dirty="0"/>
              <a:t>Constitutional liberalism introduced a new language of politics – fraternity, liberty, equality, citizenship. </a:t>
            </a:r>
          </a:p>
          <a:p>
            <a:r>
              <a:rPr lang="en-US" dirty="0"/>
              <a:t>Most creole elites did not think that these concepts should be extended to the lower classes. </a:t>
            </a:r>
          </a:p>
          <a:p>
            <a:r>
              <a:rPr lang="en-US" dirty="0"/>
              <a:t>However, many ethnic and peasant groups did cotton on and press for fulfillment of the promises of constitutional liberalism.</a:t>
            </a:r>
          </a:p>
          <a:p>
            <a:r>
              <a:rPr lang="en-US" dirty="0"/>
              <a:t>E.g. Mexico 1820s had widest franchise in the world. Every man over 21 could vote. </a:t>
            </a:r>
          </a:p>
        </p:txBody>
      </p:sp>
    </p:spTree>
    <p:extLst>
      <p:ext uri="{BB962C8B-B14F-4D97-AF65-F5344CB8AC3E}">
        <p14:creationId xmlns:p14="http://schemas.microsoft.com/office/powerpoint/2010/main" val="1165825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Repeated clashes between creole and popular notions of citizenship </a:t>
            </a:r>
          </a:p>
        </p:txBody>
      </p:sp>
      <p:sp>
        <p:nvSpPr>
          <p:cNvPr id="3" name="Content Placeholder 2"/>
          <p:cNvSpPr>
            <a:spLocks noGrp="1"/>
          </p:cNvSpPr>
          <p:nvPr>
            <p:ph idx="1"/>
          </p:nvPr>
        </p:nvSpPr>
        <p:spPr/>
        <p:txBody>
          <a:bodyPr>
            <a:normAutofit fontScale="85000" lnSpcReduction="20000"/>
          </a:bodyPr>
          <a:lstStyle/>
          <a:p>
            <a:r>
              <a:rPr lang="en-US" dirty="0"/>
              <a:t>E.g. 1815, 1820 Quiché Maya Indians in Guatemala rose up in the name of the liberal Constitution of Cadiz, which had promised the vote to all citizens of Spanish America</a:t>
            </a:r>
          </a:p>
          <a:p>
            <a:endParaRPr lang="en-US" dirty="0"/>
          </a:p>
          <a:p>
            <a:r>
              <a:rPr lang="en-US" dirty="0"/>
              <a:t>E.g. 1830-2 Afro-Mexican and </a:t>
            </a:r>
            <a:r>
              <a:rPr lang="en-US" dirty="0" err="1"/>
              <a:t>nahuatl</a:t>
            </a:r>
            <a:r>
              <a:rPr lang="en-US" dirty="0"/>
              <a:t> speaking Mexicans rose up to defend the election of Vicente Guerrero, their chosen leader. </a:t>
            </a:r>
          </a:p>
          <a:p>
            <a:endParaRPr lang="en-US" dirty="0"/>
          </a:p>
          <a:p>
            <a:r>
              <a:rPr lang="en-US" dirty="0"/>
              <a:t>E.g. Caste war of Yucatan (1848-1907). Maya peasants rose up to defend lands and assert control over local politics. </a:t>
            </a:r>
          </a:p>
          <a:p>
            <a:endParaRPr lang="en-US" dirty="0"/>
          </a:p>
          <a:p>
            <a:endParaRPr lang="en-US" dirty="0"/>
          </a:p>
        </p:txBody>
      </p:sp>
    </p:spTree>
    <p:extLst>
      <p:ext uri="{BB962C8B-B14F-4D97-AF65-F5344CB8AC3E}">
        <p14:creationId xmlns:p14="http://schemas.microsoft.com/office/powerpoint/2010/main" val="563200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Vicente Guerrero </a:t>
            </a:r>
          </a:p>
        </p:txBody>
      </p:sp>
      <p:pic>
        <p:nvPicPr>
          <p:cNvPr id="4" name="Content Placeholder 3"/>
          <p:cNvPicPr>
            <a:picLocks noGrp="1" noChangeAspect="1"/>
          </p:cNvPicPr>
          <p:nvPr>
            <p:ph idx="1"/>
          </p:nvPr>
        </p:nvPicPr>
        <p:blipFill>
          <a:blip r:embed="rId2"/>
          <a:srcRect l="-65160" r="-65160"/>
          <a:stretch>
            <a:fillRect/>
          </a:stretch>
        </p:blipFill>
        <p:spPr/>
      </p:pic>
    </p:spTree>
    <p:extLst>
      <p:ext uri="{BB962C8B-B14F-4D97-AF65-F5344CB8AC3E}">
        <p14:creationId xmlns:p14="http://schemas.microsoft.com/office/powerpoint/2010/main" val="2793047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 problems		</a:t>
            </a:r>
          </a:p>
        </p:txBody>
      </p:sp>
      <p:sp>
        <p:nvSpPr>
          <p:cNvPr id="3" name="Content Placeholder 2"/>
          <p:cNvSpPr>
            <a:spLocks noGrp="1"/>
          </p:cNvSpPr>
          <p:nvPr>
            <p:ph idx="1"/>
          </p:nvPr>
        </p:nvSpPr>
        <p:spPr/>
        <p:txBody>
          <a:bodyPr>
            <a:normAutofit fontScale="85000" lnSpcReduction="20000"/>
          </a:bodyPr>
          <a:lstStyle/>
          <a:p>
            <a:r>
              <a:rPr lang="en-US" dirty="0"/>
              <a:t>Independence wars had often destroyed sources of wealth (silver mines in Bolivia, Peru and Mexico)</a:t>
            </a:r>
          </a:p>
          <a:p>
            <a:r>
              <a:rPr lang="en-US" dirty="0"/>
              <a:t>Without new technologies, Latin American countries found it hard to replace the advantage of Spanish trading monopoly. (Only with arrival of railways in 1870s were Latin American countries able to compete globally)</a:t>
            </a:r>
          </a:p>
          <a:p>
            <a:r>
              <a:rPr lang="en-US" dirty="0"/>
              <a:t>Split over economic policy</a:t>
            </a:r>
          </a:p>
          <a:p>
            <a:pPr lvl="1"/>
            <a:r>
              <a:rPr lang="en-US" dirty="0"/>
              <a:t>Liberals and foreign countries favored trade liberalization</a:t>
            </a:r>
          </a:p>
          <a:p>
            <a:pPr lvl="1"/>
            <a:r>
              <a:rPr lang="en-US" dirty="0"/>
              <a:t>Conservative landowners and artisans in provincial capitals like Puebla (Mexico), </a:t>
            </a:r>
            <a:r>
              <a:rPr lang="en-US" dirty="0" err="1"/>
              <a:t>Bogata</a:t>
            </a:r>
            <a:r>
              <a:rPr lang="en-US" dirty="0"/>
              <a:t> (Colombia), Quito (Ecuador) favored protectionism</a:t>
            </a:r>
          </a:p>
        </p:txBody>
      </p:sp>
    </p:spTree>
    <p:extLst>
      <p:ext uri="{BB962C8B-B14F-4D97-AF65-F5344CB8AC3E}">
        <p14:creationId xmlns:p14="http://schemas.microsoft.com/office/powerpoint/2010/main" val="1968860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Territorial integrity	</a:t>
            </a:r>
          </a:p>
        </p:txBody>
      </p:sp>
      <p:sp>
        <p:nvSpPr>
          <p:cNvPr id="3" name="Content Placeholder 2"/>
          <p:cNvSpPr>
            <a:spLocks noGrp="1"/>
          </p:cNvSpPr>
          <p:nvPr>
            <p:ph idx="1"/>
          </p:nvPr>
        </p:nvSpPr>
        <p:spPr/>
        <p:txBody>
          <a:bodyPr>
            <a:normAutofit fontScale="77500" lnSpcReduction="20000"/>
          </a:bodyPr>
          <a:lstStyle/>
          <a:p>
            <a:r>
              <a:rPr lang="en-US" dirty="0"/>
              <a:t>Although they had large territories, countries like Mexico and Peru did not have the people to govern them effectively. </a:t>
            </a:r>
          </a:p>
          <a:p>
            <a:endParaRPr lang="en-US" dirty="0"/>
          </a:p>
          <a:p>
            <a:r>
              <a:rPr lang="en-US" dirty="0"/>
              <a:t>Both countries were racked by Indian wars during the early nineteenth century, which they neither had the manpower nor the cash to fight. </a:t>
            </a:r>
          </a:p>
          <a:p>
            <a:endParaRPr lang="en-US" dirty="0"/>
          </a:p>
          <a:p>
            <a:r>
              <a:rPr lang="en-US" dirty="0"/>
              <a:t>At the same time, US became territorially aggressive e.g. 1846 Invaded Mexico and at treaty of Guadalupe-Hidalgo seized nearly half Mexico’s territory. </a:t>
            </a:r>
          </a:p>
          <a:p>
            <a:pPr lvl="1"/>
            <a:r>
              <a:rPr lang="en-US" dirty="0"/>
              <a:t>A week after the territory was seized, US prospectors found gold in California. </a:t>
            </a:r>
          </a:p>
        </p:txBody>
      </p:sp>
    </p:spTree>
    <p:extLst>
      <p:ext uri="{BB962C8B-B14F-4D97-AF65-F5344CB8AC3E}">
        <p14:creationId xmlns:p14="http://schemas.microsoft.com/office/powerpoint/2010/main" val="2052389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24072" y="629268"/>
            <a:ext cx="4939868" cy="1286160"/>
          </a:xfrm>
        </p:spPr>
        <p:txBody>
          <a:bodyPr anchor="b">
            <a:normAutofit/>
          </a:bodyPr>
          <a:lstStyle/>
          <a:p>
            <a:r>
              <a:rPr lang="en-US" dirty="0"/>
              <a:t>A few terms:</a:t>
            </a:r>
          </a:p>
        </p:txBody>
      </p:sp>
      <p:sp>
        <p:nvSpPr>
          <p:cNvPr id="3" name="Content Placeholder 2"/>
          <p:cNvSpPr>
            <a:spLocks noGrp="1"/>
          </p:cNvSpPr>
          <p:nvPr>
            <p:ph idx="1"/>
          </p:nvPr>
        </p:nvSpPr>
        <p:spPr>
          <a:xfrm>
            <a:off x="3724073" y="2438400"/>
            <a:ext cx="5187002" cy="4332266"/>
          </a:xfrm>
        </p:spPr>
        <p:txBody>
          <a:bodyPr vert="horz" lIns="91440" tIns="45720" rIns="91440" bIns="45720" rtlCol="0" anchor="t">
            <a:normAutofit fontScale="92500" lnSpcReduction="10000"/>
          </a:bodyPr>
          <a:lstStyle/>
          <a:p>
            <a:r>
              <a:rPr lang="en-US" sz="2400" dirty="0"/>
              <a:t>Caste War</a:t>
            </a:r>
          </a:p>
          <a:p>
            <a:endParaRPr lang="en-US" sz="2400" dirty="0"/>
          </a:p>
          <a:p>
            <a:r>
              <a:rPr lang="en-US" sz="2400" dirty="0"/>
              <a:t>Liberalism (nineteenth-century variety)</a:t>
            </a:r>
            <a:endParaRPr lang="en-US" sz="2400" dirty="0">
              <a:cs typeface="Calibri"/>
            </a:endParaRPr>
          </a:p>
          <a:p>
            <a:endParaRPr lang="en-US" sz="2400" dirty="0"/>
          </a:p>
          <a:p>
            <a:r>
              <a:rPr lang="en-US" sz="2400" dirty="0"/>
              <a:t>Syncretism</a:t>
            </a:r>
          </a:p>
          <a:p>
            <a:endParaRPr lang="en-US" sz="2400" dirty="0"/>
          </a:p>
          <a:p>
            <a:r>
              <a:rPr lang="en-US" sz="2400" dirty="0"/>
              <a:t>Creole</a:t>
            </a:r>
          </a:p>
          <a:p>
            <a:endParaRPr lang="en-US" sz="2400" dirty="0"/>
          </a:p>
          <a:p>
            <a:r>
              <a:rPr lang="en-US" sz="2400" dirty="0"/>
              <a:t>Peasant</a:t>
            </a:r>
          </a:p>
          <a:p>
            <a:pPr marL="0" indent="0">
              <a:buNone/>
            </a:pPr>
            <a:endParaRPr lang="en-US" sz="2400" dirty="0"/>
          </a:p>
          <a:p>
            <a:r>
              <a:rPr lang="en-US" sz="2400" dirty="0"/>
              <a:t>Caudillo</a:t>
            </a:r>
          </a:p>
          <a:p>
            <a:endParaRPr lang="en-US" sz="2400" dirty="0"/>
          </a:p>
          <a:p>
            <a:endParaRPr lang="en-US" sz="1700" dirty="0"/>
          </a:p>
          <a:p>
            <a:endParaRPr lang="en-US" sz="1700" dirty="0"/>
          </a:p>
          <a:p>
            <a:endParaRPr lang="en-US" sz="1700" dirty="0"/>
          </a:p>
          <a:p>
            <a:endParaRPr lang="en-US" sz="1700" dirty="0"/>
          </a:p>
          <a:p>
            <a:endParaRPr lang="en-US" sz="1700" dirty="0"/>
          </a:p>
          <a:p>
            <a:endParaRPr lang="en-US" sz="1700" dirty="0"/>
          </a:p>
        </p:txBody>
      </p:sp>
      <p:pic>
        <p:nvPicPr>
          <p:cNvPr id="4" name="Picture 3">
            <a:extLst>
              <a:ext uri="{FF2B5EF4-FFF2-40B4-BE49-F238E27FC236}">
                <a16:creationId xmlns:a16="http://schemas.microsoft.com/office/drawing/2014/main" id="{38C2FC66-B654-3EDF-2799-866E0D8CAAA2}"/>
              </a:ext>
            </a:extLst>
          </p:cNvPr>
          <p:cNvPicPr>
            <a:picLocks noChangeAspect="1"/>
          </p:cNvPicPr>
          <p:nvPr/>
        </p:nvPicPr>
        <p:blipFill rotWithShape="1">
          <a:blip r:embed="rId2"/>
          <a:srcRect l="3910" r="23908" b="-2"/>
          <a:stretch/>
        </p:blipFill>
        <p:spPr>
          <a:xfrm>
            <a:off x="20" y="10"/>
            <a:ext cx="3476673"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1969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Mexico</a:t>
            </a:r>
          </a:p>
        </p:txBody>
      </p:sp>
      <p:pic>
        <p:nvPicPr>
          <p:cNvPr id="2050" name="Picture 2" descr="File:Mexico's Territorial Evolu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4784" y="1918952"/>
            <a:ext cx="4748707" cy="431635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Spanish viceroyalties and Portuguese territo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9" y="1949054"/>
            <a:ext cx="3095625"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691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Peru</a:t>
            </a:r>
          </a:p>
        </p:txBody>
      </p:sp>
      <p:pic>
        <p:nvPicPr>
          <p:cNvPr id="3076" name="Picture 4" descr="Spanish viceroyalties and Portuguese territo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276" y="1793383"/>
            <a:ext cx="3095625" cy="42862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Territorial Evolution of Peru 19th Century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6096" y="1147693"/>
            <a:ext cx="3073861" cy="50768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408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Gran Colombia</a:t>
            </a:r>
          </a:p>
        </p:txBody>
      </p:sp>
      <p:pic>
        <p:nvPicPr>
          <p:cNvPr id="4098" name="Picture 2" descr="The division of Gran Colombia (183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07019" y="2591792"/>
            <a:ext cx="2618575" cy="2225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panish viceroyalties and Portuguese territo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891" y="1417638"/>
            <a:ext cx="3095625" cy="42862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South Amer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3964" y="1828800"/>
            <a:ext cx="2889403" cy="3516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480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International environment</a:t>
            </a:r>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dirty="0"/>
              <a:t>In theory, US hemispheric power was to negate European interests. When countries were united, this was the case.</a:t>
            </a:r>
          </a:p>
          <a:p>
            <a:endParaRPr lang="en-US" dirty="0"/>
          </a:p>
          <a:p>
            <a:r>
              <a:rPr lang="en-US" dirty="0"/>
              <a:t>However, divisions caused increasing international involvement as one side harnessed European powers to help them gain control of the country. </a:t>
            </a:r>
          </a:p>
          <a:p>
            <a:endParaRPr lang="en-US" dirty="0"/>
          </a:p>
          <a:p>
            <a:r>
              <a:rPr lang="en-US" dirty="0"/>
              <a:t>E.g. Argentine exiles used Chilean and Brazilian support to invade Argentina and bring an end to Rosas’s regime in 1852 at battle of </a:t>
            </a:r>
            <a:r>
              <a:rPr lang="en-US" dirty="0" err="1"/>
              <a:t>Pavón</a:t>
            </a:r>
            <a:r>
              <a:rPr lang="en-US" dirty="0"/>
              <a:t>. </a:t>
            </a:r>
          </a:p>
          <a:p>
            <a:endParaRPr lang="en-US" dirty="0"/>
          </a:p>
          <a:p>
            <a:endParaRPr lang="en-US" dirty="0"/>
          </a:p>
          <a:p>
            <a:r>
              <a:rPr lang="en-US" dirty="0"/>
              <a:t>E.g. 1862 Mexican conservatives invite Napoleon III to establish Mexican Empire. Napoleon sends Maximilian Habsburg to rule</a:t>
            </a:r>
          </a:p>
          <a:p>
            <a:endParaRPr lang="en-US" dirty="0"/>
          </a:p>
          <a:p>
            <a:endParaRPr lang="en-US" dirty="0"/>
          </a:p>
          <a:p>
            <a:r>
              <a:rPr lang="en-US" dirty="0"/>
              <a:t>E.g. Paraguayan exiles in Argentina encouraged Argentine president to invade Paraguay. The resulting war, the War of Triple Alliance (Argentina, Uruguay, and Brazil vs. Paraguay), which was fought between 1864 and 1870 caused the death of 9/10</a:t>
            </a:r>
            <a:r>
              <a:rPr lang="en-US" baseline="30000" dirty="0"/>
              <a:t>th</a:t>
            </a:r>
            <a:r>
              <a:rPr lang="en-US" dirty="0"/>
              <a:t> of Paraguay’s adult males. </a:t>
            </a:r>
          </a:p>
        </p:txBody>
      </p:sp>
    </p:spTree>
    <p:extLst>
      <p:ext uri="{BB962C8B-B14F-4D97-AF65-F5344CB8AC3E}">
        <p14:creationId xmlns:p14="http://schemas.microsoft.com/office/powerpoint/2010/main" val="426004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French Intervention in Mexico</a:t>
            </a:r>
          </a:p>
        </p:txBody>
      </p:sp>
      <p:pic>
        <p:nvPicPr>
          <p:cNvPr id="6146" name="Picture 2" descr="https://upload.wikimedia.org/wikipedia/commons/thumb/4/40/Edouard_Manet_022.jpg/1280px-Edouard_Manet_0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042" y="1261479"/>
            <a:ext cx="5328587" cy="45126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5774126"/>
            <a:ext cx="9144000" cy="1015663"/>
          </a:xfrm>
          <a:prstGeom prst="rect">
            <a:avLst/>
          </a:prstGeom>
          <a:noFill/>
        </p:spPr>
        <p:txBody>
          <a:bodyPr wrap="square" rtlCol="0">
            <a:spAutoFit/>
          </a:bodyPr>
          <a:lstStyle/>
          <a:p>
            <a:r>
              <a:rPr lang="en-US" dirty="0"/>
              <a:t> </a:t>
            </a:r>
            <a:r>
              <a:rPr lang="en-US" sz="2000" dirty="0" err="1"/>
              <a:t>Édouard</a:t>
            </a:r>
            <a:r>
              <a:rPr lang="en-US" sz="2000" dirty="0"/>
              <a:t>  </a:t>
            </a:r>
            <a:r>
              <a:rPr lang="en-US" sz="2000" dirty="0" err="1"/>
              <a:t>Manet’s</a:t>
            </a:r>
            <a:r>
              <a:rPr lang="en-US" sz="2000" dirty="0"/>
              <a:t>  </a:t>
            </a:r>
            <a:r>
              <a:rPr lang="en-US" sz="2000" i="1" dirty="0"/>
              <a:t>Execution of Emperor Maximillian</a:t>
            </a:r>
            <a:r>
              <a:rPr lang="en-US" sz="2000" dirty="0"/>
              <a:t>(1868–1869). One of five versions of his representation of the execution of the Austrian-born Emperor of Mexico, on June 19, 1867. (See Goya's, </a:t>
            </a:r>
            <a:r>
              <a:rPr lang="en-US" sz="2000" i="1" dirty="0"/>
              <a:t>The Third of May 1808</a:t>
            </a:r>
            <a:r>
              <a:rPr lang="en-US" sz="2000" dirty="0"/>
              <a:t>)</a:t>
            </a:r>
            <a:endParaRPr lang="en-GB" sz="2000" dirty="0"/>
          </a:p>
        </p:txBody>
      </p:sp>
    </p:spTree>
    <p:extLst>
      <p:ext uri="{BB962C8B-B14F-4D97-AF65-F5344CB8AC3E}">
        <p14:creationId xmlns:p14="http://schemas.microsoft.com/office/powerpoint/2010/main" val="10960178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tuyuti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8784" y="581971"/>
            <a:ext cx="6102627" cy="46424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40076" y="5810882"/>
            <a:ext cx="6760041" cy="400110"/>
          </a:xfrm>
          <a:prstGeom prst="rect">
            <a:avLst/>
          </a:prstGeom>
          <a:noFill/>
        </p:spPr>
        <p:txBody>
          <a:bodyPr wrap="square" rtlCol="0">
            <a:spAutoFit/>
          </a:bodyPr>
          <a:lstStyle/>
          <a:p>
            <a:r>
              <a:rPr lang="en-GB" sz="2000" dirty="0"/>
              <a:t>Uruguayan Troops at the Battle of </a:t>
            </a:r>
            <a:r>
              <a:rPr lang="en-GB" sz="2000" dirty="0" err="1"/>
              <a:t>Tuyuti</a:t>
            </a:r>
            <a:r>
              <a:rPr lang="en-GB" sz="2000" dirty="0"/>
              <a:t> in the Paraguayan War</a:t>
            </a:r>
          </a:p>
        </p:txBody>
      </p:sp>
    </p:spTree>
    <p:extLst>
      <p:ext uri="{BB962C8B-B14F-4D97-AF65-F5344CB8AC3E}">
        <p14:creationId xmlns:p14="http://schemas.microsoft.com/office/powerpoint/2010/main" val="3415367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stability?	</a:t>
            </a:r>
          </a:p>
        </p:txBody>
      </p:sp>
      <p:sp>
        <p:nvSpPr>
          <p:cNvPr id="3" name="Content Placeholder 2"/>
          <p:cNvSpPr>
            <a:spLocks noGrp="1"/>
          </p:cNvSpPr>
          <p:nvPr>
            <p:ph idx="1"/>
          </p:nvPr>
        </p:nvSpPr>
        <p:spPr/>
        <p:txBody>
          <a:bodyPr>
            <a:normAutofit fontScale="62500" lnSpcReduction="20000"/>
          </a:bodyPr>
          <a:lstStyle/>
          <a:p>
            <a:pPr marL="0" indent="0">
              <a:buNone/>
            </a:pPr>
            <a:r>
              <a:rPr lang="en-US" dirty="0"/>
              <a:t>Latin America was not as socially stable as it seemed. </a:t>
            </a:r>
          </a:p>
          <a:p>
            <a:pPr marL="0" indent="0">
              <a:buNone/>
            </a:pPr>
            <a:endParaRPr lang="en-US" dirty="0"/>
          </a:p>
          <a:p>
            <a:pPr marL="0" indent="0">
              <a:buNone/>
            </a:pPr>
            <a:r>
              <a:rPr lang="en-US" dirty="0"/>
              <a:t>1) Politicization of lower classes.</a:t>
            </a:r>
          </a:p>
          <a:p>
            <a:pPr marL="0" indent="0">
              <a:buNone/>
            </a:pPr>
            <a:r>
              <a:rPr lang="en-US" dirty="0"/>
              <a:t>	a) Peasant and indigenous groups, often trained in both warfare and politics during the Independence wars, were remarkably adept at using new political rhetoric.</a:t>
            </a:r>
          </a:p>
          <a:p>
            <a:pPr marL="0" indent="0">
              <a:buNone/>
            </a:pPr>
            <a:r>
              <a:rPr lang="en-US" dirty="0"/>
              <a:t>	b) New breed of populist creole leaders (federalists and liberals in Mexico, 1830s-1860s e.g. Benito </a:t>
            </a:r>
            <a:r>
              <a:rPr lang="en-US" dirty="0" err="1"/>
              <a:t>Juárez</a:t>
            </a:r>
            <a:r>
              <a:rPr lang="en-US" dirty="0"/>
              <a:t>) were keen to harness crowds to gain power. </a:t>
            </a:r>
          </a:p>
          <a:p>
            <a:pPr marL="0" indent="0">
              <a:buNone/>
            </a:pPr>
            <a:endParaRPr lang="en-US" dirty="0"/>
          </a:p>
          <a:p>
            <a:pPr marL="0" indent="0">
              <a:buNone/>
            </a:pPr>
            <a:r>
              <a:rPr lang="en-US" dirty="0"/>
              <a:t>2) Increasing inequality.</a:t>
            </a:r>
          </a:p>
          <a:p>
            <a:pPr marL="0" indent="0">
              <a:buNone/>
            </a:pPr>
            <a:r>
              <a:rPr lang="en-US" dirty="0"/>
              <a:t>	a) Gradual economic recovery initiated series of laws designed to privatize indigenous lands (in Mexico, Guatemala, and Peru).</a:t>
            </a:r>
          </a:p>
          <a:p>
            <a:pPr marL="0" indent="0">
              <a:buNone/>
            </a:pPr>
            <a:r>
              <a:rPr lang="en-US" dirty="0"/>
              <a:t>	b) These laws often transferred lands from indigenous villages to private, non-indigenous investors, causing inequality and social problems</a:t>
            </a:r>
          </a:p>
        </p:txBody>
      </p:sp>
    </p:spTree>
    <p:extLst>
      <p:ext uri="{BB962C8B-B14F-4D97-AF65-F5344CB8AC3E}">
        <p14:creationId xmlns:p14="http://schemas.microsoft.com/office/powerpoint/2010/main" val="34706165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Benito </a:t>
            </a:r>
            <a:r>
              <a:rPr lang="en-US" dirty="0" err="1"/>
              <a:t>Juárez</a:t>
            </a:r>
            <a:r>
              <a:rPr lang="en-US" dirty="0"/>
              <a:t>, the first indigenous president of Mexico</a:t>
            </a:r>
          </a:p>
        </p:txBody>
      </p:sp>
      <p:pic>
        <p:nvPicPr>
          <p:cNvPr id="4" name="Content Placeholder 3"/>
          <p:cNvPicPr>
            <a:picLocks noGrp="1" noChangeAspect="1"/>
          </p:cNvPicPr>
          <p:nvPr>
            <p:ph idx="1"/>
          </p:nvPr>
        </p:nvPicPr>
        <p:blipFill>
          <a:blip r:embed="rId2"/>
          <a:srcRect l="-64471" r="-64471"/>
          <a:stretch>
            <a:fillRect/>
          </a:stretch>
        </p:blipFill>
        <p:spPr/>
      </p:pic>
    </p:spTree>
    <p:extLst>
      <p:ext uri="{BB962C8B-B14F-4D97-AF65-F5344CB8AC3E}">
        <p14:creationId xmlns:p14="http://schemas.microsoft.com/office/powerpoint/2010/main" val="17508511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Cultural harmony?	</a:t>
            </a:r>
          </a:p>
        </p:txBody>
      </p:sp>
      <p:sp>
        <p:nvSpPr>
          <p:cNvPr id="3" name="Content Placeholder 2"/>
          <p:cNvSpPr>
            <a:spLocks noGrp="1"/>
          </p:cNvSpPr>
          <p:nvPr>
            <p:ph idx="1"/>
          </p:nvPr>
        </p:nvSpPr>
        <p:spPr/>
        <p:txBody>
          <a:bodyPr>
            <a:normAutofit fontScale="85000" lnSpcReduction="10000"/>
          </a:bodyPr>
          <a:lstStyle/>
          <a:p>
            <a:r>
              <a:rPr lang="en-US" dirty="0"/>
              <a:t>Post-Independence Catholicism was weak.</a:t>
            </a:r>
          </a:p>
          <a:p>
            <a:pPr lvl="1"/>
            <a:r>
              <a:rPr lang="en-US" dirty="0"/>
              <a:t>Pope refused to acknowledge Latin American independence and did not start appointing bishops until 1830s. </a:t>
            </a:r>
          </a:p>
          <a:p>
            <a:pPr lvl="1"/>
            <a:r>
              <a:rPr lang="en-US" dirty="0"/>
              <a:t>Priests were divided between between republicans and those who wished the return of Spanish colonialism</a:t>
            </a:r>
          </a:p>
          <a:p>
            <a:pPr lvl="1"/>
            <a:r>
              <a:rPr lang="en-US" dirty="0"/>
              <a:t>Without priests or bishops many indigenous groups had re-embraced a less formal, orthodox brand of Catholicism, </a:t>
            </a:r>
          </a:p>
          <a:p>
            <a:pPr lvl="2"/>
            <a:r>
              <a:rPr lang="en-US" dirty="0"/>
              <a:t>This was less connected to the clerical hierarchy e.g. Yucatán’s speaking cross, </a:t>
            </a:r>
            <a:r>
              <a:rPr lang="en-US" dirty="0" err="1"/>
              <a:t>Tatu</a:t>
            </a:r>
            <a:r>
              <a:rPr lang="en-US" dirty="0"/>
              <a:t> Chu of the </a:t>
            </a:r>
            <a:r>
              <a:rPr lang="en-US" dirty="0" err="1"/>
              <a:t>Triquis</a:t>
            </a:r>
            <a:r>
              <a:rPr lang="en-US" dirty="0"/>
              <a:t>. </a:t>
            </a:r>
          </a:p>
          <a:p>
            <a:pPr lvl="2"/>
            <a:r>
              <a:rPr lang="en-US" dirty="0"/>
              <a:t>Against the interference of the clerical hierarchy and especially payment of tithes, baptism and marriage fees etc. </a:t>
            </a:r>
          </a:p>
          <a:p>
            <a:pPr marL="457200" lvl="1" indent="0">
              <a:buNone/>
            </a:pPr>
            <a:endParaRPr lang="en-US" dirty="0"/>
          </a:p>
        </p:txBody>
      </p:sp>
    </p:spTree>
    <p:extLst>
      <p:ext uri="{BB962C8B-B14F-4D97-AF65-F5344CB8AC3E}">
        <p14:creationId xmlns:p14="http://schemas.microsoft.com/office/powerpoint/2010/main" val="18956914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Triqui</a:t>
            </a:r>
            <a:r>
              <a:rPr lang="en-US" dirty="0"/>
              <a:t> versions of the Virgin Mary today</a:t>
            </a:r>
          </a:p>
        </p:txBody>
      </p:sp>
      <p:pic>
        <p:nvPicPr>
          <p:cNvPr id="6" name="Content Placeholder 5"/>
          <p:cNvPicPr>
            <a:picLocks noGrp="1" noChangeAspect="1"/>
          </p:cNvPicPr>
          <p:nvPr>
            <p:ph idx="1"/>
          </p:nvPr>
        </p:nvPicPr>
        <p:blipFill>
          <a:blip r:embed="rId2"/>
          <a:srcRect t="9202" b="9202"/>
          <a:stretch>
            <a:fillRect/>
          </a:stretch>
        </p:blipFill>
        <p:spPr/>
      </p:pic>
    </p:spTree>
    <p:extLst>
      <p:ext uri="{BB962C8B-B14F-4D97-AF65-F5344CB8AC3E}">
        <p14:creationId xmlns:p14="http://schemas.microsoft.com/office/powerpoint/2010/main" val="2266151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After Independence, Latin American countries enjoyed certain political advantages:</a:t>
            </a:r>
          </a:p>
        </p:txBody>
      </p:sp>
      <p:sp>
        <p:nvSpPr>
          <p:cNvPr id="3" name="Content Placeholder 2"/>
          <p:cNvSpPr>
            <a:spLocks noGrp="1"/>
          </p:cNvSpPr>
          <p:nvPr>
            <p:ph idx="1"/>
          </p:nvPr>
        </p:nvSpPr>
        <p:spPr/>
        <p:txBody>
          <a:bodyPr>
            <a:normAutofit fontScale="77500" lnSpcReduction="20000"/>
          </a:bodyPr>
          <a:lstStyle/>
          <a:p>
            <a:r>
              <a:rPr lang="en-US" dirty="0"/>
              <a:t>Freedom to choose an array of political systems - Empire in Mexico under </a:t>
            </a:r>
            <a:r>
              <a:rPr lang="en-US" dirty="0" err="1"/>
              <a:t>Agustín</a:t>
            </a:r>
            <a:r>
              <a:rPr lang="en-US" dirty="0"/>
              <a:t> Iturbide (1821-24); constitutional monarchy in Brazil (Brazil, 1824-1889); dictatorship in Paraguay under Dr. </a:t>
            </a:r>
            <a:r>
              <a:rPr lang="en-US" dirty="0" err="1"/>
              <a:t>Francia</a:t>
            </a:r>
            <a:r>
              <a:rPr lang="en-US" dirty="0"/>
              <a:t> (1814-1841).</a:t>
            </a:r>
          </a:p>
          <a:p>
            <a:endParaRPr lang="en-US" dirty="0"/>
          </a:p>
          <a:p>
            <a:r>
              <a:rPr lang="en-US" dirty="0"/>
              <a:t>Liberated form Spain’s commercial monopoly</a:t>
            </a:r>
          </a:p>
          <a:p>
            <a:endParaRPr lang="en-US" dirty="0"/>
          </a:p>
          <a:p>
            <a:r>
              <a:rPr lang="en-US" dirty="0"/>
              <a:t>Enormous territories and comparatively small populations</a:t>
            </a:r>
          </a:p>
          <a:p>
            <a:endParaRPr lang="en-US" dirty="0"/>
          </a:p>
          <a:p>
            <a:r>
              <a:rPr lang="en-US" dirty="0"/>
              <a:t>Comparatively unthreatening international environment. In 1823 President Monroe warned Europe off adventures in the New World.</a:t>
            </a:r>
          </a:p>
        </p:txBody>
      </p:sp>
    </p:spTree>
    <p:extLst>
      <p:ext uri="{BB962C8B-B14F-4D97-AF65-F5344CB8AC3E}">
        <p14:creationId xmlns:p14="http://schemas.microsoft.com/office/powerpoint/2010/main" val="17840261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Shrine to the speaking cross, Yucatán</a:t>
            </a:r>
          </a:p>
        </p:txBody>
      </p:sp>
      <p:pic>
        <p:nvPicPr>
          <p:cNvPr id="4" name="Content Placeholder 3"/>
          <p:cNvPicPr>
            <a:picLocks noGrp="1" noChangeAspect="1"/>
          </p:cNvPicPr>
          <p:nvPr>
            <p:ph idx="1"/>
          </p:nvPr>
        </p:nvPicPr>
        <p:blipFill>
          <a:blip r:embed="rId2"/>
          <a:srcRect t="8098" b="8098"/>
          <a:stretch>
            <a:fillRect/>
          </a:stretch>
        </p:blipFill>
        <p:spPr/>
      </p:pic>
    </p:spTree>
    <p:extLst>
      <p:ext uri="{BB962C8B-B14F-4D97-AF65-F5344CB8AC3E}">
        <p14:creationId xmlns:p14="http://schemas.microsoft.com/office/powerpoint/2010/main" val="3268517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Anticlericalism</a:t>
            </a:r>
          </a:p>
        </p:txBody>
      </p:sp>
      <p:sp>
        <p:nvSpPr>
          <p:cNvPr id="3" name="Content Placeholder 2"/>
          <p:cNvSpPr>
            <a:spLocks noGrp="1"/>
          </p:cNvSpPr>
          <p:nvPr>
            <p:ph idx="1"/>
          </p:nvPr>
        </p:nvSpPr>
        <p:spPr/>
        <p:txBody>
          <a:bodyPr>
            <a:normAutofit lnSpcReduction="10000"/>
          </a:bodyPr>
          <a:lstStyle/>
          <a:p>
            <a:r>
              <a:rPr lang="en-US" dirty="0"/>
              <a:t>By 1830s, enlightenment anticlericalism had started to spread among the creole elite and merged with popular anticlericalism. </a:t>
            </a:r>
          </a:p>
          <a:p>
            <a:endParaRPr lang="en-US" dirty="0"/>
          </a:p>
          <a:p>
            <a:r>
              <a:rPr lang="en-US" dirty="0"/>
              <a:t>E.g. José </a:t>
            </a:r>
            <a:r>
              <a:rPr lang="en-US" dirty="0" err="1"/>
              <a:t>María</a:t>
            </a:r>
            <a:r>
              <a:rPr lang="en-US" dirty="0"/>
              <a:t> Luis Mora, a former priest from western Mexico, introduced anticlerical statutes in Michoacán 1834. In 1857-9, his followers banned foreign priests, church landowning, and introduced civil marriage. </a:t>
            </a:r>
          </a:p>
        </p:txBody>
      </p:sp>
    </p:spTree>
    <p:extLst>
      <p:ext uri="{BB962C8B-B14F-4D97-AF65-F5344CB8AC3E}">
        <p14:creationId xmlns:p14="http://schemas.microsoft.com/office/powerpoint/2010/main" val="21325707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Religious conflicts</a:t>
            </a:r>
          </a:p>
        </p:txBody>
      </p:sp>
      <p:sp>
        <p:nvSpPr>
          <p:cNvPr id="3" name="Content Placeholder 2"/>
          <p:cNvSpPr>
            <a:spLocks noGrp="1"/>
          </p:cNvSpPr>
          <p:nvPr>
            <p:ph idx="1"/>
          </p:nvPr>
        </p:nvSpPr>
        <p:spPr/>
        <p:txBody>
          <a:bodyPr>
            <a:normAutofit lnSpcReduction="10000"/>
          </a:bodyPr>
          <a:lstStyle/>
          <a:p>
            <a:r>
              <a:rPr lang="en-US" dirty="0"/>
              <a:t>Thus, often political and socio-economic conflicts took on a particular religious edge as liberals, in league with popular groups, attacked conservatives in league with the church and some Catholic believers. </a:t>
            </a:r>
          </a:p>
          <a:p>
            <a:endParaRPr lang="en-US" dirty="0"/>
          </a:p>
          <a:p>
            <a:r>
              <a:rPr lang="en-US" dirty="0"/>
              <a:t>E.g. Mexican Reform War(1858-1861), Colombian Thousand days war (1899-1902), Central American Civil War (1863)</a:t>
            </a:r>
          </a:p>
          <a:p>
            <a:endParaRPr lang="en-US" dirty="0"/>
          </a:p>
        </p:txBody>
      </p:sp>
    </p:spTree>
    <p:extLst>
      <p:ext uri="{BB962C8B-B14F-4D97-AF65-F5344CB8AC3E}">
        <p14:creationId xmlns:p14="http://schemas.microsoft.com/office/powerpoint/2010/main" val="21681822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Afro-Colombians of the Cauca and the Liberal Party</a:t>
            </a:r>
          </a:p>
        </p:txBody>
      </p:sp>
      <p:pic>
        <p:nvPicPr>
          <p:cNvPr id="7170" name="Picture 2" descr="https://upload.wikimedia.org/wikipedia/commons/thumb/1/13/Mapa_de_los_Estados_Unidos_de_Colombia.jpg/1280px-Mapa_de_los_Estados_Unidos_de_Colomb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252" y="2073497"/>
            <a:ext cx="4533626" cy="343563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oldiers From Cauca Colombia South America In The 19Th Century From El Mundo En La Mano Published 1875 Canvas Art - Ken Welsh  Design Pics (16 x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02" y="1648192"/>
            <a:ext cx="4286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0185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Peasants from Southern Mexico, National Politics and Republican Law</a:t>
            </a:r>
          </a:p>
        </p:txBody>
      </p:sp>
      <p:pic>
        <p:nvPicPr>
          <p:cNvPr id="8198" name="Picture 6" descr="Image result for Map of Mexico 18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485" y="2252870"/>
            <a:ext cx="5343750" cy="375036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s://arts.st-andrews.ac.uk/pronunciamientos/images/introduc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217" y="1869387"/>
            <a:ext cx="2984500" cy="4398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391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30A1F-44FF-29BE-EFBB-10332334C307}"/>
              </a:ext>
            </a:extLst>
          </p:cNvPr>
          <p:cNvSpPr>
            <a:spLocks noGrp="1"/>
          </p:cNvSpPr>
          <p:nvPr>
            <p:ph type="title"/>
          </p:nvPr>
        </p:nvSpPr>
        <p:spPr/>
        <p:txBody>
          <a:bodyPr/>
          <a:lstStyle/>
          <a:p>
            <a:r>
              <a:rPr lang="en-GB" dirty="0"/>
              <a:t>Brazil</a:t>
            </a:r>
          </a:p>
        </p:txBody>
      </p:sp>
      <p:sp>
        <p:nvSpPr>
          <p:cNvPr id="3" name="Content Placeholder 2">
            <a:extLst>
              <a:ext uri="{FF2B5EF4-FFF2-40B4-BE49-F238E27FC236}">
                <a16:creationId xmlns:a16="http://schemas.microsoft.com/office/drawing/2014/main" id="{B7D5B9F8-9797-C6F7-9A97-E8B1ABA2D77A}"/>
              </a:ext>
            </a:extLst>
          </p:cNvPr>
          <p:cNvSpPr>
            <a:spLocks noGrp="1"/>
          </p:cNvSpPr>
          <p:nvPr>
            <p:ph idx="1"/>
          </p:nvPr>
        </p:nvSpPr>
        <p:spPr>
          <a:xfrm>
            <a:off x="0" y="1607906"/>
            <a:ext cx="5768939" cy="5257800"/>
          </a:xfrm>
        </p:spPr>
        <p:txBody>
          <a:bodyPr>
            <a:normAutofit fontScale="77500" lnSpcReduction="20000"/>
          </a:bodyPr>
          <a:lstStyle/>
          <a:p>
            <a:r>
              <a:rPr lang="en-GB" sz="3200" dirty="0">
                <a:effectLst/>
                <a:ea typeface="Calibri" panose="020F0502020204030204" pitchFamily="34" charset="0"/>
                <a:cs typeface="Times New Roman" panose="02020603050405020304" pitchFamily="18" charset="0"/>
              </a:rPr>
              <a:t>Liberal government introduces a new </a:t>
            </a:r>
            <a:r>
              <a:rPr lang="en-GB" sz="3200" b="1" dirty="0">
                <a:effectLst/>
                <a:ea typeface="Calibri" panose="020F0502020204030204" pitchFamily="34" charset="0"/>
                <a:cs typeface="Times New Roman" panose="02020603050405020304" pitchFamily="18" charset="0"/>
              </a:rPr>
              <a:t>LITERACY qualification to a largely illiterate country (1881)</a:t>
            </a:r>
          </a:p>
          <a:p>
            <a:r>
              <a:rPr lang="en-GB" sz="3200" b="1" dirty="0">
                <a:effectLst/>
                <a:ea typeface="Calibri" panose="020F0502020204030204" pitchFamily="34" charset="0"/>
                <a:cs typeface="Times New Roman" panose="02020603050405020304" pitchFamily="18" charset="0"/>
              </a:rPr>
              <a:t>Reduces suffrage from about 50% of free adult men (10% of total population) to less than 1% of the total population; from over a million voters to 150,000</a:t>
            </a:r>
          </a:p>
          <a:p>
            <a:r>
              <a:rPr lang="en-GB" b="1" dirty="0">
                <a:ea typeface="Calibri" panose="020F0502020204030204" pitchFamily="34" charset="0"/>
                <a:cs typeface="Times New Roman" panose="02020603050405020304" pitchFamily="18" charset="0"/>
              </a:rPr>
              <a:t>P</a:t>
            </a:r>
            <a:r>
              <a:rPr lang="en-GB" sz="3200" b="1" dirty="0">
                <a:ea typeface="Calibri" panose="020F0502020204030204" pitchFamily="34" charset="0"/>
                <a:cs typeface="Times New Roman" panose="02020603050405020304" pitchFamily="18" charset="0"/>
              </a:rPr>
              <a:t>ositivism </a:t>
            </a:r>
            <a:r>
              <a:rPr lang="en-GB" sz="3200" dirty="0">
                <a:ea typeface="Calibri" panose="020F0502020204030204" pitchFamily="34" charset="0"/>
                <a:cs typeface="Times New Roman" panose="02020603050405020304" pitchFamily="18" charset="0"/>
              </a:rPr>
              <a:t>(Auguste Comte)</a:t>
            </a:r>
          </a:p>
          <a:p>
            <a:r>
              <a:rPr lang="en-GB" sz="3200" dirty="0">
                <a:ea typeface="Calibri" panose="020F0502020204030204" pitchFamily="34" charset="0"/>
                <a:cs typeface="Times New Roman" panose="02020603050405020304" pitchFamily="18" charset="0"/>
              </a:rPr>
              <a:t>“</a:t>
            </a:r>
            <a:r>
              <a:rPr lang="en-GB" b="1" dirty="0">
                <a:ea typeface="Calibri" panose="020F0502020204030204" pitchFamily="34" charset="0"/>
                <a:cs typeface="Times New Roman" panose="02020603050405020304" pitchFamily="18" charset="0"/>
              </a:rPr>
              <a:t>P</a:t>
            </a:r>
            <a:r>
              <a:rPr lang="en-GB" sz="3200" b="1" dirty="0">
                <a:ea typeface="Calibri" panose="020F0502020204030204" pitchFamily="34" charset="0"/>
                <a:cs typeface="Times New Roman" panose="02020603050405020304" pitchFamily="18" charset="0"/>
              </a:rPr>
              <a:t>rogress” (economic, technical)</a:t>
            </a:r>
          </a:p>
          <a:p>
            <a:r>
              <a:rPr lang="en-GB" sz="3200" b="1" dirty="0">
                <a:effectLst/>
                <a:ea typeface="Calibri" panose="020F0502020204030204" pitchFamily="34" charset="0"/>
                <a:cs typeface="Times New Roman" panose="02020603050405020304" pitchFamily="18" charset="0"/>
              </a:rPr>
              <a:t>But, com</a:t>
            </a:r>
            <a:r>
              <a:rPr lang="en-GB" sz="3200" b="1" dirty="0">
                <a:ea typeface="Calibri" panose="020F0502020204030204" pitchFamily="34" charset="0"/>
                <a:cs typeface="Times New Roman" panose="02020603050405020304" pitchFamily="18" charset="0"/>
              </a:rPr>
              <a:t>bined with “order”: </a:t>
            </a:r>
            <a:r>
              <a:rPr lang="en-GB" sz="3200" dirty="0">
                <a:ea typeface="Calibri" panose="020F0502020204030204" pitchFamily="34" charset="0"/>
                <a:cs typeface="Times New Roman" panose="02020603050405020304" pitchFamily="18" charset="0"/>
              </a:rPr>
              <a:t>a small elite group will lead the way; NOT democratic</a:t>
            </a:r>
          </a:p>
          <a:p>
            <a:r>
              <a:rPr lang="en-GB" sz="3200" dirty="0">
                <a:effectLst/>
                <a:ea typeface="Calibri" panose="020F0502020204030204" pitchFamily="34" charset="0"/>
                <a:cs typeface="Times New Roman" panose="02020603050405020304" pitchFamily="18" charset="0"/>
              </a:rPr>
              <a:t>This generation: abolishes slavery (1888) and topples the monarch</a:t>
            </a:r>
            <a:r>
              <a:rPr lang="en-GB" sz="3200" dirty="0">
                <a:ea typeface="Calibri" panose="020F0502020204030204" pitchFamily="34" charset="0"/>
                <a:cs typeface="Times New Roman" panose="02020603050405020304" pitchFamily="18" charset="0"/>
              </a:rPr>
              <a:t>y in 1889</a:t>
            </a:r>
          </a:p>
          <a:p>
            <a:endParaRPr lang="en-GB" dirty="0"/>
          </a:p>
        </p:txBody>
      </p:sp>
      <p:pic>
        <p:nvPicPr>
          <p:cNvPr id="4" name="Picture 3" descr="Passeio Público após 1905 by andrepcgeo">
            <a:hlinkClick r:id="rId2" tooltip="Passeio Público após 1905 by andrepcgeo"/>
            <a:extLst>
              <a:ext uri="{FF2B5EF4-FFF2-40B4-BE49-F238E27FC236}">
                <a16:creationId xmlns:a16="http://schemas.microsoft.com/office/drawing/2014/main" id="{AA4C9089-A322-3FAA-814F-4DE46F9AC031}"/>
              </a:ext>
            </a:extLst>
          </p:cNvPr>
          <p:cNvPicPr>
            <a:picLocks noChangeAspect="1" noChangeArrowheads="1"/>
          </p:cNvPicPr>
          <p:nvPr/>
        </p:nvPicPr>
        <p:blipFill>
          <a:blip r:embed="rId3" cstate="print"/>
          <a:srcRect/>
          <a:stretch>
            <a:fillRect/>
          </a:stretch>
        </p:blipFill>
        <p:spPr bwMode="auto">
          <a:xfrm>
            <a:off x="5702300" y="1531937"/>
            <a:ext cx="3441700" cy="5326063"/>
          </a:xfrm>
          <a:prstGeom prst="rect">
            <a:avLst/>
          </a:prstGeom>
          <a:noFill/>
        </p:spPr>
      </p:pic>
    </p:spTree>
    <p:extLst>
      <p:ext uri="{BB962C8B-B14F-4D97-AF65-F5344CB8AC3E}">
        <p14:creationId xmlns:p14="http://schemas.microsoft.com/office/powerpoint/2010/main" val="22860900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Image7">
            <a:hlinkClick r:id="rId2"/>
            <a:extLst>
              <a:ext uri="{FF2B5EF4-FFF2-40B4-BE49-F238E27FC236}">
                <a16:creationId xmlns:a16="http://schemas.microsoft.com/office/drawing/2014/main" id="{012A09FB-EDB2-FDB4-405D-2BF9827E1956}"/>
              </a:ext>
            </a:extLst>
          </p:cNvPr>
          <p:cNvPicPr>
            <a:picLocks noChangeAspect="1" noChangeArrowheads="1"/>
          </p:cNvPicPr>
          <p:nvPr/>
        </p:nvPicPr>
        <p:blipFill rotWithShape="1">
          <a:blip r:embed="rId3" cstate="print"/>
          <a:srcRect l="18626" r="16869" b="2"/>
          <a:stretch/>
        </p:blipFill>
        <p:spPr bwMode="auto">
          <a:xfrm>
            <a:off x="20" y="10"/>
            <a:ext cx="7252212" cy="6857990"/>
          </a:xfrm>
          <a:prstGeom prst="rect">
            <a:avLst/>
          </a:prstGeom>
          <a:noFill/>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3764" y="0"/>
            <a:ext cx="530023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8BBFFEE3-C2A2-4FB8-BD5C-7FEE398FDCB8}"/>
              </a:ext>
            </a:extLst>
          </p:cNvPr>
          <p:cNvSpPr>
            <a:spLocks noGrp="1"/>
          </p:cNvSpPr>
          <p:nvPr/>
        </p:nvSpPr>
        <p:spPr>
          <a:xfrm>
            <a:off x="5648707" y="365125"/>
            <a:ext cx="2866642" cy="18999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3500"/>
              <a:t>“Scientific” racism and “whitening”</a:t>
            </a:r>
          </a:p>
        </p:txBody>
      </p:sp>
      <p:sp>
        <p:nvSpPr>
          <p:cNvPr id="5" name="Content Placeholder 2">
            <a:extLst>
              <a:ext uri="{FF2B5EF4-FFF2-40B4-BE49-F238E27FC236}">
                <a16:creationId xmlns:a16="http://schemas.microsoft.com/office/drawing/2014/main" id="{36BACCC7-621E-4822-B0D5-7896C2F5559F}"/>
              </a:ext>
            </a:extLst>
          </p:cNvPr>
          <p:cNvSpPr>
            <a:spLocks noGrp="1"/>
          </p:cNvSpPr>
          <p:nvPr/>
        </p:nvSpPr>
        <p:spPr>
          <a:xfrm>
            <a:off x="5648707" y="2434200"/>
            <a:ext cx="3351455" cy="49940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t>Many abolitionists are also racists (anti-slavery but also anti-slave)</a:t>
            </a:r>
          </a:p>
          <a:p>
            <a:pPr marL="0" indent="0">
              <a:buNone/>
            </a:pPr>
            <a:endParaRPr lang="en-US" sz="2000" b="1" dirty="0"/>
          </a:p>
          <a:p>
            <a:r>
              <a:rPr lang="en-US" sz="2000" b="1" dirty="0"/>
              <a:t>Whiteness is equated with social and economic progress; “whitening” </a:t>
            </a:r>
            <a:r>
              <a:rPr lang="en-US" sz="2000" dirty="0"/>
              <a:t>remains the aim until the 1930s; embarrassment/ confusion about how to deal with Brazil’s history of </a:t>
            </a:r>
            <a:r>
              <a:rPr lang="en-US" sz="2000" b="1" dirty="0"/>
              <a:t>race mixture</a:t>
            </a:r>
            <a:r>
              <a:rPr lang="en-US" sz="1700" b="1" dirty="0"/>
              <a:t>. </a:t>
            </a:r>
            <a:endParaRPr lang="en-US" sz="1700" dirty="0"/>
          </a:p>
          <a:p>
            <a:endParaRPr lang="en-US" sz="1700" dirty="0"/>
          </a:p>
        </p:txBody>
      </p:sp>
    </p:spTree>
    <p:extLst>
      <p:ext uri="{BB962C8B-B14F-4D97-AF65-F5344CB8AC3E}">
        <p14:creationId xmlns:p14="http://schemas.microsoft.com/office/powerpoint/2010/main" val="40180367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3FC31-FE87-79F9-5178-925F6DE2267B}"/>
              </a:ext>
            </a:extLst>
          </p:cNvPr>
          <p:cNvSpPr>
            <a:spLocks noGrp="1"/>
          </p:cNvSpPr>
          <p:nvPr>
            <p:ph type="title"/>
          </p:nvPr>
        </p:nvSpPr>
        <p:spPr/>
        <p:txBody>
          <a:bodyPr/>
          <a:lstStyle/>
          <a:p>
            <a:r>
              <a:rPr lang="en-GB" dirty="0"/>
              <a:t>Conservative Liberalism</a:t>
            </a:r>
          </a:p>
        </p:txBody>
      </p:sp>
      <p:sp>
        <p:nvSpPr>
          <p:cNvPr id="3" name="Content Placeholder 2">
            <a:extLst>
              <a:ext uri="{FF2B5EF4-FFF2-40B4-BE49-F238E27FC236}">
                <a16:creationId xmlns:a16="http://schemas.microsoft.com/office/drawing/2014/main" id="{9A187E63-19E1-62E6-10FD-5C64EB39A0B1}"/>
              </a:ext>
            </a:extLst>
          </p:cNvPr>
          <p:cNvSpPr>
            <a:spLocks noGrp="1"/>
          </p:cNvSpPr>
          <p:nvPr>
            <p:ph idx="1"/>
          </p:nvPr>
        </p:nvSpPr>
        <p:spPr/>
        <p:txBody>
          <a:bodyPr>
            <a:normAutofit fontScale="77500" lnSpcReduction="20000"/>
          </a:bodyPr>
          <a:lstStyle/>
          <a:p>
            <a:r>
              <a:rPr lang="en-GB" sz="3200" b="1" dirty="0">
                <a:effectLst/>
                <a:ea typeface="Calibri" panose="020F0502020204030204" pitchFamily="34" charset="0"/>
                <a:cs typeface="Times New Roman" panose="02020603050405020304" pitchFamily="18" charset="0"/>
              </a:rPr>
              <a:t>new post-independence generation of Liberals, around mid-century: </a:t>
            </a:r>
            <a:r>
              <a:rPr lang="en-GB" sz="3200" dirty="0">
                <a:effectLst/>
                <a:ea typeface="Calibri" panose="020F0502020204030204" pitchFamily="34" charset="0"/>
                <a:cs typeface="Times New Roman" panose="02020603050405020304" pitchFamily="18" charset="0"/>
              </a:rPr>
              <a:t>urban professionals, some mixed race; </a:t>
            </a:r>
          </a:p>
          <a:p>
            <a:r>
              <a:rPr lang="en-GB" sz="3200" dirty="0">
                <a:effectLst/>
                <a:ea typeface="Calibri" panose="020F0502020204030204" pitchFamily="34" charset="0"/>
                <a:cs typeface="Times New Roman" panose="02020603050405020304" pitchFamily="18" charset="0"/>
              </a:rPr>
              <a:t> </a:t>
            </a:r>
            <a:r>
              <a:rPr lang="en-GB" b="1" dirty="0">
                <a:ea typeface="Calibri" panose="020F0502020204030204" pitchFamily="34" charset="0"/>
                <a:cs typeface="Times New Roman" panose="02020603050405020304" pitchFamily="18" charset="0"/>
              </a:rPr>
              <a:t>N</a:t>
            </a:r>
            <a:r>
              <a:rPr lang="en-GB" sz="3200" b="1" dirty="0">
                <a:effectLst/>
                <a:ea typeface="Calibri" panose="020F0502020204030204" pitchFamily="34" charset="0"/>
                <a:cs typeface="Times New Roman" panose="02020603050405020304" pitchFamily="18" charset="0"/>
              </a:rPr>
              <a:t>ew liberal order</a:t>
            </a:r>
            <a:endParaRPr lang="en-GB" sz="3200" dirty="0">
              <a:effectLst/>
              <a:ea typeface="Calibri" panose="020F0502020204030204" pitchFamily="34" charset="0"/>
              <a:cs typeface="Times New Roman" panose="02020603050405020304" pitchFamily="18" charset="0"/>
            </a:endParaRPr>
          </a:p>
          <a:p>
            <a:r>
              <a:rPr lang="en-GB" sz="3200" dirty="0" err="1">
                <a:effectLst/>
                <a:ea typeface="Calibri" panose="020F0502020204030204" pitchFamily="34" charset="0"/>
                <a:cs typeface="Times New Roman" panose="02020603050405020304" pitchFamily="18" charset="0"/>
              </a:rPr>
              <a:t>Associación</a:t>
            </a:r>
            <a:r>
              <a:rPr lang="en-GB" sz="3200" dirty="0">
                <a:effectLst/>
                <a:ea typeface="Calibri" panose="020F0502020204030204" pitchFamily="34" charset="0"/>
                <a:cs typeface="Times New Roman" panose="02020603050405020304" pitchFamily="18" charset="0"/>
              </a:rPr>
              <a:t> de Mayo in Argentina: Bartolomé Mitre, Domingo Sarmiento, Juan Bautista </a:t>
            </a:r>
            <a:r>
              <a:rPr lang="en-GB" sz="3200" dirty="0" err="1">
                <a:effectLst/>
                <a:ea typeface="Calibri" panose="020F0502020204030204" pitchFamily="34" charset="0"/>
                <a:cs typeface="Times New Roman" panose="02020603050405020304" pitchFamily="18" charset="0"/>
              </a:rPr>
              <a:t>Alberdi</a:t>
            </a:r>
            <a:r>
              <a:rPr lang="en-GB" sz="3200" dirty="0">
                <a:effectLst/>
                <a:ea typeface="Calibri" panose="020F0502020204030204" pitchFamily="34" charset="0"/>
                <a:cs typeface="Times New Roman" panose="02020603050405020304" pitchFamily="18" charset="0"/>
              </a:rPr>
              <a:t>;</a:t>
            </a:r>
          </a:p>
          <a:p>
            <a:r>
              <a:rPr lang="en-GB" sz="3200" dirty="0">
                <a:ea typeface="Calibri" panose="020F0502020204030204" pitchFamily="34" charset="0"/>
                <a:cs typeface="Times New Roman" panose="02020603050405020304" pitchFamily="18" charset="0"/>
              </a:rPr>
              <a:t>The “desert campaigns” in Argentina; exterminations of indigenous people elsewhere, e.g. the </a:t>
            </a:r>
            <a:r>
              <a:rPr lang="en-GB" sz="3200" dirty="0" err="1">
                <a:ea typeface="Calibri" panose="020F0502020204030204" pitchFamily="34" charset="0"/>
                <a:cs typeface="Times New Roman" panose="02020603050405020304" pitchFamily="18" charset="0"/>
              </a:rPr>
              <a:t>Selk’Nam</a:t>
            </a:r>
            <a:r>
              <a:rPr lang="en-GB" sz="3200" dirty="0">
                <a:ea typeface="Calibri" panose="020F0502020204030204" pitchFamily="34" charset="0"/>
                <a:cs typeface="Times New Roman" panose="02020603050405020304" pitchFamily="18" charset="0"/>
              </a:rPr>
              <a:t> genocide in Tierra del Fuego (Argentina/ Chile)</a:t>
            </a:r>
            <a:endParaRPr lang="en-GB" sz="3200" dirty="0">
              <a:effectLst/>
              <a:ea typeface="Calibri" panose="020F0502020204030204" pitchFamily="34" charset="0"/>
              <a:cs typeface="Times New Roman" panose="02020603050405020304" pitchFamily="18" charset="0"/>
            </a:endParaRPr>
          </a:p>
          <a:p>
            <a:r>
              <a:rPr lang="en-GB" sz="3200" dirty="0">
                <a:effectLst/>
                <a:ea typeface="Calibri" panose="020F0502020204030204" pitchFamily="34" charset="0"/>
                <a:cs typeface="Times New Roman" panose="02020603050405020304" pitchFamily="18" charset="0"/>
              </a:rPr>
              <a:t>In Mexico: Benito Juárez and the Lerma de Tejada brothers, architects of </a:t>
            </a:r>
            <a:r>
              <a:rPr lang="en-GB" sz="3200" i="1" dirty="0">
                <a:effectLst/>
                <a:ea typeface="Calibri" panose="020F0502020204030204" pitchFamily="34" charset="0"/>
                <a:cs typeface="Times New Roman" panose="02020603050405020304" pitchFamily="18" charset="0"/>
              </a:rPr>
              <a:t>La </a:t>
            </a:r>
            <a:r>
              <a:rPr lang="en-GB" sz="3200" i="1" dirty="0" err="1">
                <a:effectLst/>
                <a:ea typeface="Calibri" panose="020F0502020204030204" pitchFamily="34" charset="0"/>
                <a:cs typeface="Times New Roman" panose="02020603050405020304" pitchFamily="18" charset="0"/>
              </a:rPr>
              <a:t>Reforma</a:t>
            </a:r>
            <a:r>
              <a:rPr lang="en-GB" sz="3200" i="1" dirty="0">
                <a:effectLst/>
                <a:ea typeface="Calibri" panose="020F0502020204030204" pitchFamily="34" charset="0"/>
                <a:cs typeface="Times New Roman" panose="02020603050405020304" pitchFamily="18" charset="0"/>
              </a:rPr>
              <a:t> </a:t>
            </a:r>
            <a:r>
              <a:rPr lang="en-GB" sz="3200" dirty="0">
                <a:effectLst/>
                <a:ea typeface="Calibri" panose="020F0502020204030204" pitchFamily="34" charset="0"/>
                <a:cs typeface="Times New Roman" panose="02020603050405020304" pitchFamily="18" charset="0"/>
              </a:rPr>
              <a:t>but mainly Porfirio Diaz and the </a:t>
            </a:r>
            <a:r>
              <a:rPr lang="en-GB" sz="3200" i="1" dirty="0" err="1">
                <a:effectLst/>
                <a:ea typeface="Calibri" panose="020F0502020204030204" pitchFamily="34" charset="0"/>
                <a:cs typeface="Times New Roman" panose="02020603050405020304" pitchFamily="18" charset="0"/>
              </a:rPr>
              <a:t>Porfiriato</a:t>
            </a:r>
            <a:r>
              <a:rPr lang="en-GB" sz="3200" i="1" dirty="0">
                <a:effectLst/>
                <a:ea typeface="Calibri" panose="020F0502020204030204" pitchFamily="34" charset="0"/>
                <a:cs typeface="Times New Roman" panose="02020603050405020304" pitchFamily="18" charset="0"/>
              </a:rPr>
              <a:t> </a:t>
            </a:r>
            <a:r>
              <a:rPr lang="en-GB" sz="3200" dirty="0">
                <a:effectLst/>
                <a:ea typeface="Calibri" panose="020F0502020204030204" pitchFamily="34" charset="0"/>
                <a:cs typeface="Times New Roman" panose="02020603050405020304" pitchFamily="18" charset="0"/>
              </a:rPr>
              <a:t>(1884-1911)</a:t>
            </a:r>
            <a:endParaRPr lang="en-GB" sz="3200" i="1" dirty="0">
              <a:effectLst/>
              <a:ea typeface="Calibri" panose="020F0502020204030204" pitchFamily="34" charset="0"/>
              <a:cs typeface="Times New Roman" panose="02020603050405020304" pitchFamily="18" charset="0"/>
            </a:endParaRPr>
          </a:p>
          <a:p>
            <a:r>
              <a:rPr lang="en-GB" sz="3200" dirty="0">
                <a:ea typeface="Calibri" panose="020F0502020204030204" pitchFamily="34" charset="0"/>
                <a:cs typeface="Times New Roman" panose="02020603050405020304" pitchFamily="18" charset="0"/>
              </a:rPr>
              <a:t>A </a:t>
            </a:r>
            <a:r>
              <a:rPr lang="en-GB" sz="3200" b="1" dirty="0">
                <a:ea typeface="Calibri" panose="020F0502020204030204" pitchFamily="34" charset="0"/>
                <a:cs typeface="Times New Roman" panose="02020603050405020304" pitchFamily="18" charset="0"/>
              </a:rPr>
              <a:t>narrowing of the suffrage </a:t>
            </a:r>
            <a:r>
              <a:rPr lang="en-GB" sz="3200" dirty="0">
                <a:ea typeface="Calibri" panose="020F0502020204030204" pitchFamily="34" charset="0"/>
                <a:cs typeface="Times New Roman" panose="02020603050405020304" pitchFamily="18" charset="0"/>
              </a:rPr>
              <a:t>in some places: e.g. Colombia 1886</a:t>
            </a:r>
          </a:p>
          <a:p>
            <a:endParaRPr lang="en-GB" dirty="0"/>
          </a:p>
        </p:txBody>
      </p:sp>
    </p:spTree>
    <p:extLst>
      <p:ext uri="{BB962C8B-B14F-4D97-AF65-F5344CB8AC3E}">
        <p14:creationId xmlns:p14="http://schemas.microsoft.com/office/powerpoint/2010/main" val="21185855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CCE6C-9BC0-B348-569B-E8C5EEF730AF}"/>
              </a:ext>
            </a:extLst>
          </p:cNvPr>
          <p:cNvSpPr>
            <a:spLocks noGrp="1"/>
          </p:cNvSpPr>
          <p:nvPr>
            <p:ph type="title"/>
          </p:nvPr>
        </p:nvSpPr>
        <p:spPr/>
        <p:txBody>
          <a:bodyPr/>
          <a:lstStyle/>
          <a:p>
            <a:r>
              <a:rPr lang="en-GB" dirty="0"/>
              <a:t>Questions </a:t>
            </a:r>
          </a:p>
        </p:txBody>
      </p:sp>
      <p:sp>
        <p:nvSpPr>
          <p:cNvPr id="3" name="Content Placeholder 2">
            <a:extLst>
              <a:ext uri="{FF2B5EF4-FFF2-40B4-BE49-F238E27FC236}">
                <a16:creationId xmlns:a16="http://schemas.microsoft.com/office/drawing/2014/main" id="{289A4279-1FFC-30B4-6FAA-C9BE868379D6}"/>
              </a:ext>
            </a:extLst>
          </p:cNvPr>
          <p:cNvSpPr>
            <a:spLocks noGrp="1"/>
          </p:cNvSpPr>
          <p:nvPr>
            <p:ph idx="1"/>
          </p:nvPr>
        </p:nvSpPr>
        <p:spPr/>
        <p:txBody>
          <a:bodyPr>
            <a:normAutofit lnSpcReduction="10000"/>
          </a:bodyPr>
          <a:lstStyle/>
          <a:p>
            <a:pPr algn="l">
              <a:buFont typeface="Arial" panose="020B0604020202020204" pitchFamily="34" charset="0"/>
              <a:buChar char="•"/>
            </a:pPr>
            <a:r>
              <a:rPr lang="en-GB" b="0" i="0" dirty="0">
                <a:solidFill>
                  <a:srgbClr val="383838"/>
                </a:solidFill>
                <a:effectLst/>
                <a:latin typeface="Lato" panose="020F0502020204030203" pitchFamily="34" charset="0"/>
              </a:rPr>
              <a:t>How democratic were Latin America’s post-Independence nations?</a:t>
            </a:r>
          </a:p>
          <a:p>
            <a:pPr algn="l">
              <a:buFont typeface="Arial" panose="020B0604020202020204" pitchFamily="34" charset="0"/>
              <a:buChar char="•"/>
            </a:pPr>
            <a:r>
              <a:rPr lang="en-GB" b="0" i="0" dirty="0">
                <a:solidFill>
                  <a:srgbClr val="383838"/>
                </a:solidFill>
                <a:effectLst/>
                <a:latin typeface="Lato" panose="020F0502020204030203" pitchFamily="34" charset="0"/>
              </a:rPr>
              <a:t>Who participated in politics, and in what ways?</a:t>
            </a:r>
          </a:p>
          <a:p>
            <a:pPr algn="l">
              <a:buFont typeface="Arial" panose="020B0604020202020204" pitchFamily="34" charset="0"/>
              <a:buChar char="•"/>
            </a:pPr>
            <a:r>
              <a:rPr lang="en-GB" b="0" i="0" dirty="0">
                <a:solidFill>
                  <a:srgbClr val="383838"/>
                </a:solidFill>
                <a:effectLst/>
                <a:latin typeface="Lato" panose="020F0502020204030203" pitchFamily="34" charset="0"/>
              </a:rPr>
              <a:t>What was liberalism and how did it change over the century?</a:t>
            </a:r>
          </a:p>
          <a:p>
            <a:pPr algn="l">
              <a:buFont typeface="Arial" panose="020B0604020202020204" pitchFamily="34" charset="0"/>
              <a:buChar char="•"/>
            </a:pPr>
            <a:r>
              <a:rPr lang="en-GB" b="0" i="0" dirty="0">
                <a:solidFill>
                  <a:srgbClr val="383838"/>
                </a:solidFill>
                <a:effectLst/>
                <a:latin typeface="Lato" panose="020F0502020204030203" pitchFamily="34" charset="0"/>
              </a:rPr>
              <a:t>How did issues of race and slavery affect the development of Latin America’s post-Independence nations?</a:t>
            </a:r>
          </a:p>
          <a:p>
            <a:endParaRPr lang="en-GB" dirty="0"/>
          </a:p>
        </p:txBody>
      </p:sp>
    </p:spTree>
    <p:extLst>
      <p:ext uri="{BB962C8B-B14F-4D97-AF65-F5344CB8AC3E}">
        <p14:creationId xmlns:p14="http://schemas.microsoft.com/office/powerpoint/2010/main" val="2647052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Latin America also enjoyed certain social advantages			</a:t>
            </a:r>
          </a:p>
        </p:txBody>
      </p:sp>
      <p:sp>
        <p:nvSpPr>
          <p:cNvPr id="3" name="Content Placeholder 2"/>
          <p:cNvSpPr>
            <a:spLocks noGrp="1"/>
          </p:cNvSpPr>
          <p:nvPr>
            <p:ph idx="1"/>
          </p:nvPr>
        </p:nvSpPr>
        <p:spPr/>
        <p:txBody>
          <a:bodyPr/>
          <a:lstStyle/>
          <a:p>
            <a:r>
              <a:rPr lang="en-US" dirty="0"/>
              <a:t>Fairly stable social system</a:t>
            </a:r>
          </a:p>
          <a:p>
            <a:pPr lvl="1"/>
            <a:r>
              <a:rPr lang="en-US" dirty="0"/>
              <a:t>Creole elites were relatively unchallenged (Spanish had been expelled e.g. in Mexico in 1826)</a:t>
            </a:r>
          </a:p>
          <a:p>
            <a:pPr lvl="1"/>
            <a:r>
              <a:rPr lang="en-US" dirty="0"/>
              <a:t>Limited urban working class</a:t>
            </a:r>
          </a:p>
          <a:p>
            <a:pPr lvl="1"/>
            <a:r>
              <a:rPr lang="en-US" dirty="0"/>
              <a:t>Vast mass of population were peasants, often divided into different ethnic groups (Mexico had 62 ethnic groups at the time)</a:t>
            </a:r>
          </a:p>
        </p:txBody>
      </p:sp>
    </p:spTree>
    <p:extLst>
      <p:ext uri="{BB962C8B-B14F-4D97-AF65-F5344CB8AC3E}">
        <p14:creationId xmlns:p14="http://schemas.microsoft.com/office/powerpoint/2010/main" val="193619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24072" y="629268"/>
            <a:ext cx="4939868" cy="1286160"/>
          </a:xfrm>
        </p:spPr>
        <p:txBody>
          <a:bodyPr anchor="b">
            <a:normAutofit/>
          </a:bodyPr>
          <a:lstStyle/>
          <a:p>
            <a:pPr>
              <a:lnSpc>
                <a:spcPct val="90000"/>
              </a:lnSpc>
            </a:pPr>
            <a:r>
              <a:rPr lang="en-US" sz="3400"/>
              <a:t>Latin America also enjoyed certain cultural advantages</a:t>
            </a:r>
          </a:p>
        </p:txBody>
      </p:sp>
      <p:sp>
        <p:nvSpPr>
          <p:cNvPr id="3" name="Content Placeholder 2"/>
          <p:cNvSpPr>
            <a:spLocks noGrp="1"/>
          </p:cNvSpPr>
          <p:nvPr>
            <p:ph idx="1"/>
          </p:nvPr>
        </p:nvSpPr>
        <p:spPr>
          <a:xfrm>
            <a:off x="3724073" y="2438400"/>
            <a:ext cx="4939867" cy="3785419"/>
          </a:xfrm>
        </p:spPr>
        <p:txBody>
          <a:bodyPr>
            <a:normAutofit/>
          </a:bodyPr>
          <a:lstStyle/>
          <a:p>
            <a:r>
              <a:rPr lang="en-US" sz="2800" dirty="0"/>
              <a:t>Culturally homogenous</a:t>
            </a:r>
          </a:p>
          <a:p>
            <a:pPr lvl="1"/>
            <a:r>
              <a:rPr lang="en-US" dirty="0"/>
              <a:t>Catholicism was still the principal religion, very little Protestant influence</a:t>
            </a:r>
          </a:p>
          <a:p>
            <a:pPr lvl="1"/>
            <a:r>
              <a:rPr lang="en-US" dirty="0"/>
              <a:t>Enlightenment ideas were limited</a:t>
            </a:r>
          </a:p>
          <a:p>
            <a:pPr lvl="1"/>
            <a:r>
              <a:rPr lang="en-US" dirty="0"/>
              <a:t>Literacy was still extremely low</a:t>
            </a:r>
          </a:p>
        </p:txBody>
      </p:sp>
      <p:pic>
        <p:nvPicPr>
          <p:cNvPr id="2052" name="Picture 4" descr="latin american art">
            <a:extLst>
              <a:ext uri="{FF2B5EF4-FFF2-40B4-BE49-F238E27FC236}">
                <a16:creationId xmlns:a16="http://schemas.microsoft.com/office/drawing/2014/main" id="{59784D31-AEE4-D339-4B4A-3E3557BF506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038" r="37446"/>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2057" name="Straight Connector 2056">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CF4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1879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Yet, despite these advantages peace, stability, and prosperity were elusive</a:t>
            </a:r>
          </a:p>
        </p:txBody>
      </p:sp>
      <p:sp>
        <p:nvSpPr>
          <p:cNvPr id="3" name="Content Placeholder 2"/>
          <p:cNvSpPr>
            <a:spLocks noGrp="1"/>
          </p:cNvSpPr>
          <p:nvPr>
            <p:ph idx="1"/>
          </p:nvPr>
        </p:nvSpPr>
        <p:spPr/>
        <p:txBody>
          <a:bodyPr>
            <a:normAutofit fontScale="85000" lnSpcReduction="20000"/>
          </a:bodyPr>
          <a:lstStyle/>
          <a:p>
            <a:r>
              <a:rPr lang="en-US" dirty="0"/>
              <a:t>Average annual growth in Latin America remained around 0.1 to 1 per cent form 1820-1860. In comparison, US growth was around 2.0-2.6 per cent.</a:t>
            </a:r>
          </a:p>
          <a:p>
            <a:endParaRPr lang="en-US" dirty="0"/>
          </a:p>
          <a:p>
            <a:r>
              <a:rPr lang="en-US" dirty="0"/>
              <a:t>Political instability was rife. Mexico had 48 presidents between 1824 and 1858.</a:t>
            </a:r>
          </a:p>
          <a:p>
            <a:endParaRPr lang="en-US" dirty="0"/>
          </a:p>
          <a:p>
            <a:r>
              <a:rPr lang="en-US" dirty="0"/>
              <a:t>Social instability was also rife. Border disputes, Indian wars, caste wars and banditry were common. (e.g. In 1846-8 Mexico underwent the caste wars of Tehuantepec, </a:t>
            </a:r>
            <a:r>
              <a:rPr lang="en-US" dirty="0" err="1"/>
              <a:t>Huasteca</a:t>
            </a:r>
            <a:r>
              <a:rPr lang="en-US" dirty="0"/>
              <a:t>, and Yucatán, and US occupation)</a:t>
            </a:r>
          </a:p>
        </p:txBody>
      </p:sp>
    </p:spTree>
    <p:extLst>
      <p:ext uri="{BB962C8B-B14F-4D97-AF65-F5344CB8AC3E}">
        <p14:creationId xmlns:p14="http://schemas.microsoft.com/office/powerpoint/2010/main" val="3020838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Mexico's Territorial Evolu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611" y="212148"/>
            <a:ext cx="7025112" cy="638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178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a:t>
            </a:r>
          </a:p>
        </p:txBody>
      </p:sp>
      <p:sp>
        <p:nvSpPr>
          <p:cNvPr id="3" name="Content Placeholder 2"/>
          <p:cNvSpPr>
            <a:spLocks noGrp="1"/>
          </p:cNvSpPr>
          <p:nvPr>
            <p:ph idx="1"/>
          </p:nvPr>
        </p:nvSpPr>
        <p:spPr/>
        <p:txBody>
          <a:bodyPr>
            <a:normAutofit fontScale="70000" lnSpcReduction="20000"/>
          </a:bodyPr>
          <a:lstStyle/>
          <a:p>
            <a:r>
              <a:rPr lang="en-US" dirty="0"/>
              <a:t>No clear form of government. After Independence, most creole elites wanted a variant of constitutional liberalism. </a:t>
            </a:r>
          </a:p>
          <a:p>
            <a:endParaRPr lang="en-US" dirty="0"/>
          </a:p>
          <a:p>
            <a:r>
              <a:rPr lang="en-US" dirty="0"/>
              <a:t>Yet, each element of constitutional liberalism had its weakness</a:t>
            </a:r>
          </a:p>
          <a:p>
            <a:pPr lvl="1"/>
            <a:r>
              <a:rPr lang="en-US" dirty="0"/>
              <a:t>Popular sovereignty. If sovereignty resided in the people, who comprised the people? The individual, the town, the state, elites or commoners?</a:t>
            </a:r>
          </a:p>
          <a:p>
            <a:pPr lvl="1"/>
            <a:r>
              <a:rPr lang="en-US" dirty="0"/>
              <a:t>Constitutions. These became symbols of political legitimacy. But they were often debated, revised, and abolished. E.g. in Argentina Juan de Rosas ruled through “state of emergency” from 1827-1851</a:t>
            </a:r>
          </a:p>
          <a:p>
            <a:pPr lvl="1"/>
            <a:r>
              <a:rPr lang="en-US" dirty="0"/>
              <a:t>Elections. Who was to vote? How to stop electoral fraud?</a:t>
            </a:r>
          </a:p>
          <a:p>
            <a:pPr lvl="1"/>
            <a:r>
              <a:rPr lang="en-US" dirty="0"/>
              <a:t>Politicians. Democracy necessitated professional politicians, men that could communicate with the people. During the period, there was the rise of the “caudillo” or professional, charismatic politician. E.g. Antonio Lopez de Santa Ana in Mexico, Juan de Rosas in Argentina, Rafael Carrera in Guatemala</a:t>
            </a:r>
          </a:p>
        </p:txBody>
      </p:sp>
    </p:spTree>
    <p:extLst>
      <p:ext uri="{BB962C8B-B14F-4D97-AF65-F5344CB8AC3E}">
        <p14:creationId xmlns:p14="http://schemas.microsoft.com/office/powerpoint/2010/main" val="1681104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13D300D-6CBB-A05A-20EF-6285777BEA58}"/>
              </a:ext>
            </a:extLst>
          </p:cNvPr>
          <p:cNvSpPr>
            <a:spLocks noGrp="1"/>
          </p:cNvSpPr>
          <p:nvPr/>
        </p:nvSpPr>
        <p:spPr>
          <a:xfrm>
            <a:off x="457200" y="327819"/>
            <a:ext cx="8229600" cy="1143000"/>
          </a:xfrm>
          <a:prstGeom prst="rect">
            <a:avLst/>
          </a:prstGeom>
          <a:solidFill>
            <a:schemeClr val="accent3">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t>“Civilisation” and “barbarism”</a:t>
            </a:r>
          </a:p>
        </p:txBody>
      </p:sp>
      <p:sp>
        <p:nvSpPr>
          <p:cNvPr id="5" name="Content Placeholder 2">
            <a:extLst>
              <a:ext uri="{FF2B5EF4-FFF2-40B4-BE49-F238E27FC236}">
                <a16:creationId xmlns:a16="http://schemas.microsoft.com/office/drawing/2014/main" id="{B23B8CE6-2005-4201-215D-9EEAE450244A}"/>
              </a:ext>
            </a:extLst>
          </p:cNvPr>
          <p:cNvSpPr>
            <a:spLocks noGrp="1"/>
          </p:cNvSpPr>
          <p:nvPr/>
        </p:nvSpPr>
        <p:spPr>
          <a:xfrm>
            <a:off x="457200" y="1653381"/>
            <a:ext cx="4267200" cy="4876800"/>
          </a:xfrm>
          <a:prstGeom prst="rect">
            <a:avLst/>
          </a:prstGeom>
          <a:solidFill>
            <a:schemeClr val="accent3">
              <a:lumMod val="40000"/>
              <a:lumOff val="6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en-US" sz="2000" dirty="0"/>
              <a:t>Tradition/ Old Order</a:t>
            </a:r>
          </a:p>
          <a:p>
            <a:pPr>
              <a:buNone/>
            </a:pPr>
            <a:endParaRPr lang="en-US" sz="1800" dirty="0"/>
          </a:p>
          <a:p>
            <a:r>
              <a:rPr lang="en-US" sz="2000" dirty="0"/>
              <a:t>Absolutism</a:t>
            </a:r>
            <a:endParaRPr lang="en-GB" sz="2000" dirty="0"/>
          </a:p>
          <a:p>
            <a:r>
              <a:rPr lang="en-US" sz="2000" dirty="0"/>
              <a:t>Subjects </a:t>
            </a:r>
            <a:endParaRPr lang="en-GB" sz="2000" dirty="0"/>
          </a:p>
          <a:p>
            <a:r>
              <a:rPr lang="en-US" sz="2000" dirty="0"/>
              <a:t>People relate to their ruler through local chieftains</a:t>
            </a:r>
            <a:endParaRPr lang="en-GB" sz="2000" dirty="0"/>
          </a:p>
          <a:p>
            <a:r>
              <a:rPr lang="en-US" sz="2000" dirty="0"/>
              <a:t>Legitimacy of the ruler is inherited and God given</a:t>
            </a:r>
            <a:endParaRPr lang="en-GB" sz="2000" dirty="0"/>
          </a:p>
          <a:p>
            <a:r>
              <a:rPr lang="en-US" sz="2000" dirty="0"/>
              <a:t>Contract between ruler and ruled</a:t>
            </a:r>
            <a:endParaRPr lang="en-GB" sz="2000" dirty="0"/>
          </a:p>
          <a:p>
            <a:r>
              <a:rPr lang="en-US" sz="2000" dirty="0"/>
              <a:t>Corporatism</a:t>
            </a:r>
            <a:r>
              <a:rPr lang="en-GB" sz="2000" dirty="0"/>
              <a:t> (</a:t>
            </a:r>
            <a:r>
              <a:rPr lang="en-US" sz="2000" dirty="0"/>
              <a:t>Brotherhoods, guilds, church, army)</a:t>
            </a:r>
            <a:endParaRPr lang="en-GB" sz="2000" dirty="0"/>
          </a:p>
          <a:p>
            <a:r>
              <a:rPr lang="en-US" sz="2000" dirty="0"/>
              <a:t>Communal land </a:t>
            </a:r>
            <a:endParaRPr lang="en-GB" sz="2000" dirty="0"/>
          </a:p>
          <a:p>
            <a:r>
              <a:rPr lang="en-US" sz="2000" dirty="0"/>
              <a:t>Church power</a:t>
            </a:r>
            <a:endParaRPr lang="en-GB" sz="2000" dirty="0"/>
          </a:p>
        </p:txBody>
      </p:sp>
      <p:sp>
        <p:nvSpPr>
          <p:cNvPr id="6" name="TextBox 7">
            <a:extLst>
              <a:ext uri="{FF2B5EF4-FFF2-40B4-BE49-F238E27FC236}">
                <a16:creationId xmlns:a16="http://schemas.microsoft.com/office/drawing/2014/main" id="{FA2230F7-A98D-0400-A995-7AE7691BA469}"/>
              </a:ext>
            </a:extLst>
          </p:cNvPr>
          <p:cNvSpPr txBox="1"/>
          <p:nvPr/>
        </p:nvSpPr>
        <p:spPr>
          <a:xfrm>
            <a:off x="4931228" y="1685859"/>
            <a:ext cx="3755572" cy="4774654"/>
          </a:xfrm>
          <a:prstGeom prst="rect">
            <a:avLst/>
          </a:prstGeom>
          <a:solidFill>
            <a:schemeClr val="accent3">
              <a:lumMod val="40000"/>
              <a:lumOff val="60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t>Modernity/ New Order</a:t>
            </a:r>
          </a:p>
          <a:p>
            <a:endParaRPr lang="en-GB" sz="2000" dirty="0"/>
          </a:p>
          <a:p>
            <a:pPr>
              <a:buFont typeface="Arial" pitchFamily="34" charset="0"/>
              <a:buChar char="•"/>
            </a:pPr>
            <a:r>
              <a:rPr lang="en-GB" sz="2000" dirty="0"/>
              <a:t>Constitutionalism</a:t>
            </a:r>
          </a:p>
          <a:p>
            <a:pPr>
              <a:buFont typeface="Arial" pitchFamily="34" charset="0"/>
              <a:buChar char="•"/>
            </a:pPr>
            <a:r>
              <a:rPr lang="en-GB" sz="2000" dirty="0"/>
              <a:t>Citizens-elections, laws, constitutions, division of powers</a:t>
            </a:r>
          </a:p>
          <a:p>
            <a:pPr>
              <a:buFont typeface="Arial" pitchFamily="34" charset="0"/>
              <a:buChar char="•"/>
            </a:pPr>
            <a:endParaRPr lang="en-GB" sz="2000" dirty="0"/>
          </a:p>
          <a:p>
            <a:pPr>
              <a:buFont typeface="Arial" pitchFamily="34" charset="0"/>
              <a:buChar char="•"/>
            </a:pPr>
            <a:endParaRPr lang="en-GB" sz="2000" dirty="0"/>
          </a:p>
          <a:p>
            <a:pPr>
              <a:buFont typeface="Arial" pitchFamily="34" charset="0"/>
              <a:buChar char="•"/>
            </a:pPr>
            <a:r>
              <a:rPr lang="en-GB" sz="2000" dirty="0"/>
              <a:t>Constitutional and electoral legitimacy</a:t>
            </a:r>
          </a:p>
          <a:p>
            <a:pPr>
              <a:buFont typeface="Arial" pitchFamily="34" charset="0"/>
              <a:buChar char="•"/>
            </a:pPr>
            <a:r>
              <a:rPr lang="en-GB" sz="2000" dirty="0"/>
              <a:t>Social contract</a:t>
            </a:r>
          </a:p>
          <a:p>
            <a:pPr>
              <a:buFont typeface="Arial" pitchFamily="34" charset="0"/>
              <a:buChar char="•"/>
            </a:pPr>
            <a:r>
              <a:rPr lang="en-GB" sz="2000" dirty="0"/>
              <a:t>Individualism</a:t>
            </a:r>
          </a:p>
          <a:p>
            <a:endParaRPr lang="en-GB" sz="2000" dirty="0"/>
          </a:p>
          <a:p>
            <a:pPr>
              <a:buFont typeface="Arial" pitchFamily="34" charset="0"/>
              <a:buChar char="•"/>
            </a:pPr>
            <a:r>
              <a:rPr lang="en-GB" sz="2000" dirty="0"/>
              <a:t>Private property</a:t>
            </a:r>
          </a:p>
          <a:p>
            <a:endParaRPr lang="en-GB" sz="2000" dirty="0"/>
          </a:p>
          <a:p>
            <a:pPr>
              <a:buFont typeface="Arial" pitchFamily="34" charset="0"/>
              <a:buChar char="•"/>
            </a:pPr>
            <a:r>
              <a:rPr lang="en-GB" sz="2000" dirty="0"/>
              <a:t>Secularism</a:t>
            </a:r>
          </a:p>
        </p:txBody>
      </p:sp>
    </p:spTree>
    <p:extLst>
      <p:ext uri="{BB962C8B-B14F-4D97-AF65-F5344CB8AC3E}">
        <p14:creationId xmlns:p14="http://schemas.microsoft.com/office/powerpoint/2010/main" val="41279411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F3AD75740C1C64585645ED23F4B391B" ma:contentTypeVersion="16" ma:contentTypeDescription="Create a new document." ma:contentTypeScope="" ma:versionID="ffcbc8f60d707a1625fb64db861c6893">
  <xsd:schema xmlns:xsd="http://www.w3.org/2001/XMLSchema" xmlns:xs="http://www.w3.org/2001/XMLSchema" xmlns:p="http://schemas.microsoft.com/office/2006/metadata/properties" xmlns:ns3="11db2d92-1f16-47bb-8804-3a24efa45e06" xmlns:ns4="427753cb-be06-45cf-ad60-22eadfd2a33e" targetNamespace="http://schemas.microsoft.com/office/2006/metadata/properties" ma:root="true" ma:fieldsID="2537c0892cded10690cd85706aefeaaa" ns3:_="" ns4:_="">
    <xsd:import namespace="11db2d92-1f16-47bb-8804-3a24efa45e06"/>
    <xsd:import namespace="427753cb-be06-45cf-ad60-22eadfd2a33e"/>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db2d92-1f16-47bb-8804-3a24efa45e0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27753cb-be06-45cf-ad60-22eadfd2a33e"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_activity" ma:index="23"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427753cb-be06-45cf-ad60-22eadfd2a33e" xsi:nil="true"/>
  </documentManagement>
</p:properties>
</file>

<file path=customXml/itemProps1.xml><?xml version="1.0" encoding="utf-8"?>
<ds:datastoreItem xmlns:ds="http://schemas.openxmlformats.org/officeDocument/2006/customXml" ds:itemID="{966FE42B-4CA5-412E-86DC-E76F87FF2347}">
  <ds:schemaRefs>
    <ds:schemaRef ds:uri="http://schemas.microsoft.com/sharepoint/v3/contenttype/forms"/>
  </ds:schemaRefs>
</ds:datastoreItem>
</file>

<file path=customXml/itemProps2.xml><?xml version="1.0" encoding="utf-8"?>
<ds:datastoreItem xmlns:ds="http://schemas.openxmlformats.org/officeDocument/2006/customXml" ds:itemID="{8CB1E23A-061C-419D-9562-4B16E07C4C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db2d92-1f16-47bb-8804-3a24efa45e06"/>
    <ds:schemaRef ds:uri="427753cb-be06-45cf-ad60-22eadfd2a3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FE21060-7F7A-468C-97A6-B4A8BF4D77DF}">
  <ds:schemaRefs>
    <ds:schemaRef ds:uri="http://schemas.microsoft.com/office/2006/metadata/properties"/>
    <ds:schemaRef ds:uri="http://www.w3.org/XML/1998/namespace"/>
    <ds:schemaRef ds:uri="http://purl.org/dc/elements/1.1/"/>
    <ds:schemaRef ds:uri="http://schemas.microsoft.com/office/2006/documentManagement/types"/>
    <ds:schemaRef ds:uri="427753cb-be06-45cf-ad60-22eadfd2a33e"/>
    <ds:schemaRef ds:uri="http://purl.org/dc/terms/"/>
    <ds:schemaRef ds:uri="http://schemas.microsoft.com/office/infopath/2007/PartnerControls"/>
    <ds:schemaRef ds:uri="http://schemas.openxmlformats.org/package/2006/metadata/core-properties"/>
    <ds:schemaRef ds:uri="11db2d92-1f16-47bb-8804-3a24efa45e06"/>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6591</TotalTime>
  <Words>1887</Words>
  <Application>Microsoft Office PowerPoint</Application>
  <PresentationFormat>On-screen Show (4:3)</PresentationFormat>
  <Paragraphs>185</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Popular Democracy, Caste Wars and State Formation in Nineteenth- Century Latin America</vt:lpstr>
      <vt:lpstr>A few terms:</vt:lpstr>
      <vt:lpstr>After Independence, Latin American countries enjoyed certain political advantages:</vt:lpstr>
      <vt:lpstr>Latin America also enjoyed certain social advantages   </vt:lpstr>
      <vt:lpstr>Latin America also enjoyed certain cultural advantages</vt:lpstr>
      <vt:lpstr>Yet, despite these advantages peace, stability, and prosperity were elusive</vt:lpstr>
      <vt:lpstr>PowerPoint Presentation</vt:lpstr>
      <vt:lpstr>Why?</vt:lpstr>
      <vt:lpstr>PowerPoint Presentation</vt:lpstr>
      <vt:lpstr>PowerPoint Presentation</vt:lpstr>
      <vt:lpstr>Caudillos of Latin America</vt:lpstr>
      <vt:lpstr>Rafael Carrera of Guatemala (1837-1865)</vt:lpstr>
      <vt:lpstr>José Gaspar Rodríguez de Francia of Paraguay (1809-1840)</vt:lpstr>
      <vt:lpstr>José Antonio Páez of Venezuela (1830-1863)</vt:lpstr>
      <vt:lpstr>The beginning of mass politics</vt:lpstr>
      <vt:lpstr>Repeated clashes between creole and popular notions of citizenship </vt:lpstr>
      <vt:lpstr>Vicente Guerrero </vt:lpstr>
      <vt:lpstr>Economic problems  </vt:lpstr>
      <vt:lpstr>Territorial integrity </vt:lpstr>
      <vt:lpstr>Mexico</vt:lpstr>
      <vt:lpstr>Peru</vt:lpstr>
      <vt:lpstr>Gran Colombia</vt:lpstr>
      <vt:lpstr>International environment</vt:lpstr>
      <vt:lpstr>The French Intervention in Mexico</vt:lpstr>
      <vt:lpstr>PowerPoint Presentation</vt:lpstr>
      <vt:lpstr>Social stability? </vt:lpstr>
      <vt:lpstr>Benito Juárez, the first indigenous president of Mexico</vt:lpstr>
      <vt:lpstr>Cultural harmony? </vt:lpstr>
      <vt:lpstr>Triqui versions of the Virgin Mary today</vt:lpstr>
      <vt:lpstr>Shrine to the speaking cross, Yucatán</vt:lpstr>
      <vt:lpstr>Anticlericalism</vt:lpstr>
      <vt:lpstr>Religious conflicts</vt:lpstr>
      <vt:lpstr>Afro-Colombians of the Cauca and the Liberal Party</vt:lpstr>
      <vt:lpstr>Peasants from Southern Mexico, National Politics and Republican Law</vt:lpstr>
      <vt:lpstr>Brazil</vt:lpstr>
      <vt:lpstr>PowerPoint Presentation</vt:lpstr>
      <vt:lpstr>Conservative Liberalism</vt:lpstr>
      <vt:lpstr>Questions </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State-building in Latin America</dc:title>
  <dc:creator>Ben Smith</dc:creator>
  <cp:lastModifiedBy>Doyle, Rosie</cp:lastModifiedBy>
  <cp:revision>34</cp:revision>
  <cp:lastPrinted>2019-01-14T17:04:47Z</cp:lastPrinted>
  <dcterms:created xsi:type="dcterms:W3CDTF">2012-12-27T13:27:22Z</dcterms:created>
  <dcterms:modified xsi:type="dcterms:W3CDTF">2023-01-26T12:01:13Z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0x010100EF3AD75740C1C64585645ED23F4B391B</vt:lpwstr>
  </property>
</Properties>
</file>