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98" r:id="rId3"/>
    <p:sldId id="300" r:id="rId4"/>
    <p:sldId id="299" r:id="rId5"/>
    <p:sldId id="301" r:id="rId6"/>
    <p:sldId id="302" r:id="rId7"/>
    <p:sldId id="262" r:id="rId8"/>
    <p:sldId id="274" r:id="rId9"/>
    <p:sldId id="275" r:id="rId10"/>
    <p:sldId id="288" r:id="rId11"/>
    <p:sldId id="289" r:id="rId12"/>
    <p:sldId id="303" r:id="rId13"/>
    <p:sldId id="304" r:id="rId14"/>
    <p:sldId id="290" r:id="rId15"/>
    <p:sldId id="305" r:id="rId16"/>
    <p:sldId id="287" r:id="rId17"/>
    <p:sldId id="291" r:id="rId18"/>
    <p:sldId id="286" r:id="rId19"/>
    <p:sldId id="306" r:id="rId20"/>
    <p:sldId id="307" r:id="rId21"/>
    <p:sldId id="308" r:id="rId22"/>
    <p:sldId id="309" r:id="rId23"/>
    <p:sldId id="310" r:id="rId24"/>
    <p:sldId id="276" r:id="rId25"/>
    <p:sldId id="311" r:id="rId26"/>
    <p:sldId id="294" r:id="rId27"/>
    <p:sldId id="296" r:id="rId28"/>
    <p:sldId id="297" r:id="rId29"/>
    <p:sldId id="295" r:id="rId30"/>
    <p:sldId id="268" r:id="rId31"/>
    <p:sldId id="270" r:id="rId32"/>
    <p:sldId id="26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BEB24F-91BB-4467-A50F-C3CFE24193C4}" type="datetimeFigureOut">
              <a:rPr lang="en-GB" smtClean="0"/>
              <a:t>27/01/2021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C45243-881C-4C9D-A058-0ACA26C55DF5}" type="slidenum">
              <a:rPr lang="en-GB" smtClean="0"/>
              <a:t>‹#›</a:t>
            </a:fld>
            <a:endParaRPr lang="en-GB"/>
          </a:p>
        </p:txBody>
      </p:sp>
    </p:spTree>
    <p:extLst>
      <p:ext uri="{BB962C8B-B14F-4D97-AF65-F5344CB8AC3E}">
        <p14:creationId xmlns:p14="http://schemas.microsoft.com/office/powerpoint/2010/main" val="3645423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Harvesting henequen</a:t>
            </a:r>
            <a:r>
              <a:rPr lang="en-GB" baseline="0" dirty="0"/>
              <a:t> to make paper. 1922. Wikipedia Commons. Original caption from book: </a:t>
            </a:r>
            <a:r>
              <a:rPr lang="en-GB" i="1" dirty="0"/>
              <a:t>How natives of Yucatan, Mexico, harvest </a:t>
            </a:r>
            <a:r>
              <a:rPr lang="en-GB" i="1" dirty="0" err="1"/>
              <a:t>hanequen</a:t>
            </a:r>
            <a:r>
              <a:rPr lang="en-GB" i="1" dirty="0"/>
              <a:t>, the abundant Sisal hemp that promises to relieve our depleted pulpwood forests in supplying America's enormous demand for newspaper print. The mature plants yield from 12 to 20 stiff, pulpy leaves, which the harvesters cut with sickle shaped knives. About an ounce of marketable </a:t>
            </a:r>
            <a:r>
              <a:rPr lang="en-GB" i="1" dirty="0" err="1"/>
              <a:t>fiber</a:t>
            </a:r>
            <a:r>
              <a:rPr lang="en-GB" i="1" dirty="0"/>
              <a:t> is obtained from one leaf.</a:t>
            </a:r>
            <a:endParaRPr lang="en-GB" dirty="0"/>
          </a:p>
        </p:txBody>
      </p:sp>
      <p:sp>
        <p:nvSpPr>
          <p:cNvPr id="4" name="Slide Number Placeholder 3"/>
          <p:cNvSpPr>
            <a:spLocks noGrp="1"/>
          </p:cNvSpPr>
          <p:nvPr>
            <p:ph type="sldNum" sz="quarter" idx="10"/>
          </p:nvPr>
        </p:nvSpPr>
        <p:spPr/>
        <p:txBody>
          <a:bodyPr/>
          <a:lstStyle/>
          <a:p>
            <a:fld id="{DF7F6A94-B187-474C-9B5C-778B2FDFD51E}" type="slidenum">
              <a:rPr lang="en-GB" smtClean="0"/>
              <a:pPr/>
              <a:t>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Earle, “</a:t>
            </a:r>
            <a:r>
              <a:rPr lang="en-GB" dirty="0" err="1"/>
              <a:t>Sobre</a:t>
            </a:r>
            <a:r>
              <a:rPr lang="en-GB" dirty="0"/>
              <a:t> heroes y </a:t>
            </a:r>
            <a:r>
              <a:rPr lang="en-GB" dirty="0" err="1"/>
              <a:t>tumbas</a:t>
            </a:r>
            <a:r>
              <a:rPr lang="en-GB" dirty="0"/>
              <a:t>,” 392-3.</a:t>
            </a:r>
          </a:p>
        </p:txBody>
      </p:sp>
      <p:sp>
        <p:nvSpPr>
          <p:cNvPr id="4" name="Slide Number Placeholder 3"/>
          <p:cNvSpPr>
            <a:spLocks noGrp="1"/>
          </p:cNvSpPr>
          <p:nvPr>
            <p:ph type="sldNum" sz="quarter" idx="5"/>
          </p:nvPr>
        </p:nvSpPr>
        <p:spPr/>
        <p:txBody>
          <a:bodyPr/>
          <a:lstStyle/>
          <a:p>
            <a:fld id="{0CC45243-881C-4C9D-A058-0ACA26C55DF5}" type="slidenum">
              <a:rPr lang="en-GB" smtClean="0"/>
              <a:t>9</a:t>
            </a:fld>
            <a:endParaRPr lang="en-GB"/>
          </a:p>
        </p:txBody>
      </p:sp>
    </p:spTree>
    <p:extLst>
      <p:ext uri="{BB962C8B-B14F-4D97-AF65-F5344CB8AC3E}">
        <p14:creationId xmlns:p14="http://schemas.microsoft.com/office/powerpoint/2010/main" val="2277549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a:t>Avenida</a:t>
            </a:r>
            <a:r>
              <a:rPr lang="en-GB" dirty="0"/>
              <a:t> Central and </a:t>
            </a:r>
            <a:r>
              <a:rPr lang="en-GB" dirty="0" err="1"/>
              <a:t>Passeio</a:t>
            </a:r>
            <a:r>
              <a:rPr lang="en-GB" baseline="0" dirty="0"/>
              <a:t> </a:t>
            </a:r>
            <a:r>
              <a:rPr lang="en-GB" baseline="0" dirty="0" err="1"/>
              <a:t>Publico</a:t>
            </a:r>
            <a:r>
              <a:rPr lang="en-GB" baseline="0" dirty="0"/>
              <a:t>, c.1905</a:t>
            </a:r>
            <a:endParaRPr lang="en-GB" dirty="0"/>
          </a:p>
        </p:txBody>
      </p:sp>
      <p:sp>
        <p:nvSpPr>
          <p:cNvPr id="4" name="Slide Number Placeholder 3"/>
          <p:cNvSpPr>
            <a:spLocks noGrp="1"/>
          </p:cNvSpPr>
          <p:nvPr>
            <p:ph type="sldNum" sz="quarter" idx="10"/>
          </p:nvPr>
        </p:nvSpPr>
        <p:spPr/>
        <p:txBody>
          <a:bodyPr/>
          <a:lstStyle/>
          <a:p>
            <a:fld id="{1A65C0D8-4F59-4851-B607-2FC2CFFB5DA1}" type="slidenum">
              <a:rPr lang="en-GB" smtClean="0"/>
              <a:pPr/>
              <a:t>30</a:t>
            </a:fld>
            <a:endParaRPr lang="en-GB"/>
          </a:p>
        </p:txBody>
      </p:sp>
    </p:spTree>
    <p:extLst>
      <p:ext uri="{BB962C8B-B14F-4D97-AF65-F5344CB8AC3E}">
        <p14:creationId xmlns:p14="http://schemas.microsoft.com/office/powerpoint/2010/main" val="2467697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A65C0D8-4F59-4851-B607-2FC2CFFB5DA1}" type="slidenum">
              <a:rPr lang="en-GB" smtClean="0"/>
              <a:pPr/>
              <a:t>31</a:t>
            </a:fld>
            <a:endParaRPr lang="en-GB"/>
          </a:p>
        </p:txBody>
      </p:sp>
    </p:spTree>
    <p:extLst>
      <p:ext uri="{BB962C8B-B14F-4D97-AF65-F5344CB8AC3E}">
        <p14:creationId xmlns:p14="http://schemas.microsoft.com/office/powerpoint/2010/main" val="3730983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a:t>Favela</a:t>
            </a:r>
            <a:r>
              <a:rPr lang="en-GB" dirty="0"/>
              <a:t> Morro</a:t>
            </a:r>
            <a:r>
              <a:rPr lang="en-GB" baseline="0" dirty="0"/>
              <a:t> do Pinto, Rio de Janeiro, 1912; Augusto Malta, interior de um </a:t>
            </a:r>
            <a:r>
              <a:rPr lang="en-GB" baseline="0" dirty="0" err="1"/>
              <a:t>cortico</a:t>
            </a:r>
            <a:r>
              <a:rPr lang="en-GB" baseline="0" dirty="0"/>
              <a:t>, 1906, Rio</a:t>
            </a:r>
            <a:endParaRPr lang="en-GB" dirty="0"/>
          </a:p>
        </p:txBody>
      </p:sp>
      <p:sp>
        <p:nvSpPr>
          <p:cNvPr id="4" name="Slide Number Placeholder 3"/>
          <p:cNvSpPr>
            <a:spLocks noGrp="1"/>
          </p:cNvSpPr>
          <p:nvPr>
            <p:ph type="sldNum" sz="quarter" idx="10"/>
          </p:nvPr>
        </p:nvSpPr>
        <p:spPr/>
        <p:txBody>
          <a:bodyPr/>
          <a:lstStyle/>
          <a:p>
            <a:fld id="{1A65C0D8-4F59-4851-B607-2FC2CFFB5DA1}" type="slidenum">
              <a:rPr lang="en-GB" smtClean="0"/>
              <a:pPr/>
              <a:t>32</a:t>
            </a:fld>
            <a:endParaRPr lang="en-GB"/>
          </a:p>
        </p:txBody>
      </p:sp>
    </p:spTree>
    <p:extLst>
      <p:ext uri="{BB962C8B-B14F-4D97-AF65-F5344CB8AC3E}">
        <p14:creationId xmlns:p14="http://schemas.microsoft.com/office/powerpoint/2010/main" val="2725588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3A31A-8390-449B-9DDB-A50D62F38F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28E3AAD-B7D6-45D4-8E12-0B170D01C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8D1DB85-82AF-4AA5-BFB7-AA6CA4F41038}"/>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5" name="Footer Placeholder 4">
            <a:extLst>
              <a:ext uri="{FF2B5EF4-FFF2-40B4-BE49-F238E27FC236}">
                <a16:creationId xmlns:a16="http://schemas.microsoft.com/office/drawing/2014/main" id="{0C0EF78A-EA0C-424C-B3F5-9F284C30ED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D3D669-200F-4747-9D75-D3E9C2206E1C}"/>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329776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EF412-7D91-465E-A2E5-C2E09823C34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2B8640D-1220-4CB5-89D5-39B7FF6F936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D0024EA-DE13-4073-B4B7-4C8D0CCEC8B7}"/>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5" name="Footer Placeholder 4">
            <a:extLst>
              <a:ext uri="{FF2B5EF4-FFF2-40B4-BE49-F238E27FC236}">
                <a16:creationId xmlns:a16="http://schemas.microsoft.com/office/drawing/2014/main" id="{3AB8C945-12D0-4C6B-845A-C53B844301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832327A-9A24-43FF-8FB5-D5EA196839F9}"/>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4049336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11702D-DB30-429D-B166-C2E3390EFC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BABFC25-DEAD-4705-9081-E0E9FA6ED73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AFC626-782B-4E4F-8539-A12291C7F4BA}"/>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5" name="Footer Placeholder 4">
            <a:extLst>
              <a:ext uri="{FF2B5EF4-FFF2-40B4-BE49-F238E27FC236}">
                <a16:creationId xmlns:a16="http://schemas.microsoft.com/office/drawing/2014/main" id="{0DF9B2ED-9C23-482A-8021-D1473D0719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69F76D-5BAB-4CB1-8DB6-2A9D764F947A}"/>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3958873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F3A65-2584-47FB-B8D8-D4DBAAAA6C3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B544CDB-A22F-4843-8340-475FB351669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B75446-CFD9-4E06-BE12-DB9F662B1A77}"/>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5" name="Footer Placeholder 4">
            <a:extLst>
              <a:ext uri="{FF2B5EF4-FFF2-40B4-BE49-F238E27FC236}">
                <a16:creationId xmlns:a16="http://schemas.microsoft.com/office/drawing/2014/main" id="{F21528FA-9CEA-47FC-A191-4251F5BDF5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293859-ADFF-4C48-ADB7-4D3166B78A8C}"/>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3142399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93B6D-BF35-4F48-A502-876E79EAA42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E93C01B-B578-4163-A651-F05CEFF27F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AD337B-C297-4333-818A-CAC38BC29950}"/>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5" name="Footer Placeholder 4">
            <a:extLst>
              <a:ext uri="{FF2B5EF4-FFF2-40B4-BE49-F238E27FC236}">
                <a16:creationId xmlns:a16="http://schemas.microsoft.com/office/drawing/2014/main" id="{6A4AD0B1-BE40-4772-884F-3C21D1BBEC4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15CA19-D733-4671-B2BE-1CCB42C76549}"/>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1865042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F98CD-82BB-41E0-A57D-DF22A2CDC37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23EC7D2-2700-478B-BF68-D8297F18C3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7931C6-1EDB-49DA-856A-BBD25CBFD9B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89D52E8-10F1-4D18-B877-062B1274558C}"/>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6" name="Footer Placeholder 5">
            <a:extLst>
              <a:ext uri="{FF2B5EF4-FFF2-40B4-BE49-F238E27FC236}">
                <a16:creationId xmlns:a16="http://schemas.microsoft.com/office/drawing/2014/main" id="{F913CD4C-EC01-4FD5-9C62-1F6D85981F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CBDA929-2EE3-4C7B-A2E1-2973BF971E54}"/>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800931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8D56B-1E27-491F-909E-0AB96EBCAF6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13D1B8-7CD6-4C8C-82D8-4980BC38E4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FE7340-4DD9-41E4-B147-73F8CE573A3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39F7D31-080D-4A1F-A831-1250411A38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5D5C4C8-2B97-4EAD-BBB5-FDD4A67BA48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705699F-A1B0-4253-AF77-0F354CD00ADE}"/>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8" name="Footer Placeholder 7">
            <a:extLst>
              <a:ext uri="{FF2B5EF4-FFF2-40B4-BE49-F238E27FC236}">
                <a16:creationId xmlns:a16="http://schemas.microsoft.com/office/drawing/2014/main" id="{F3AE69D6-5C11-4CF4-AB24-B369F646B8C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13F5C01-AF18-4014-BDD5-77A6D69D919C}"/>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1379750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EE021-30ED-4DA7-8585-62045D45972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066FCC4-F120-4E15-BABC-79B2EF3C597D}"/>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4" name="Footer Placeholder 3">
            <a:extLst>
              <a:ext uri="{FF2B5EF4-FFF2-40B4-BE49-F238E27FC236}">
                <a16:creationId xmlns:a16="http://schemas.microsoft.com/office/drawing/2014/main" id="{856B888F-340F-4B3D-905C-072D7D33A59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AD7CD62-814F-4C1D-A4AA-38CCDA611F75}"/>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725428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1C5D19-4423-4E47-ACC2-E016F66532FD}"/>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3" name="Footer Placeholder 2">
            <a:extLst>
              <a:ext uri="{FF2B5EF4-FFF2-40B4-BE49-F238E27FC236}">
                <a16:creationId xmlns:a16="http://schemas.microsoft.com/office/drawing/2014/main" id="{F17F26DD-35FE-451D-BCD5-5FA0B6550F2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6EFE11F-2627-4D40-A125-5664B8F4A495}"/>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3840605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19AAE-114E-443A-B1FB-A853153360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3956FFB-C289-4B3D-85C3-CA3938A943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1BC0AF9-D81F-4C8A-911F-CA81854F01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4CB9EF-EEA4-4BBC-8D67-EC0894A21C80}"/>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6" name="Footer Placeholder 5">
            <a:extLst>
              <a:ext uri="{FF2B5EF4-FFF2-40B4-BE49-F238E27FC236}">
                <a16:creationId xmlns:a16="http://schemas.microsoft.com/office/drawing/2014/main" id="{9FBEA7EA-3A4E-4726-BE6F-2FC1E1147FB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0A74BB6-DB12-4578-81D6-479C61869BF7}"/>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910654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BE1E9-60F3-481A-9D93-43900B757D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E47E260-547E-4772-9041-D5F20734079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84C0B80-57F7-4497-B927-11B7FF7CEF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08CF5B-14E1-4D51-8745-3580437E3CFA}"/>
              </a:ext>
            </a:extLst>
          </p:cNvPr>
          <p:cNvSpPr>
            <a:spLocks noGrp="1"/>
          </p:cNvSpPr>
          <p:nvPr>
            <p:ph type="dt" sz="half" idx="10"/>
          </p:nvPr>
        </p:nvSpPr>
        <p:spPr/>
        <p:txBody>
          <a:bodyPr/>
          <a:lstStyle/>
          <a:p>
            <a:fld id="{36313018-952F-4DED-B9D2-58CA5F34E0FA}" type="datetimeFigureOut">
              <a:rPr lang="en-GB" smtClean="0"/>
              <a:t>27/01/2021</a:t>
            </a:fld>
            <a:endParaRPr lang="en-GB"/>
          </a:p>
        </p:txBody>
      </p:sp>
      <p:sp>
        <p:nvSpPr>
          <p:cNvPr id="6" name="Footer Placeholder 5">
            <a:extLst>
              <a:ext uri="{FF2B5EF4-FFF2-40B4-BE49-F238E27FC236}">
                <a16:creationId xmlns:a16="http://schemas.microsoft.com/office/drawing/2014/main" id="{8034371C-CF2C-4552-B1B3-BAEDAC02A34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00F2301-CB2C-40E7-B315-685B12A4FCA7}"/>
              </a:ext>
            </a:extLst>
          </p:cNvPr>
          <p:cNvSpPr>
            <a:spLocks noGrp="1"/>
          </p:cNvSpPr>
          <p:nvPr>
            <p:ph type="sldNum" sz="quarter" idx="12"/>
          </p:nvPr>
        </p:nvSpPr>
        <p:spPr/>
        <p:txBody>
          <a:bodyPr/>
          <a:lstStyle/>
          <a:p>
            <a:fld id="{E14060E2-B094-4653-A84C-0C7CDB03EDFF}" type="slidenum">
              <a:rPr lang="en-GB" smtClean="0"/>
              <a:t>‹#›</a:t>
            </a:fld>
            <a:endParaRPr lang="en-GB"/>
          </a:p>
        </p:txBody>
      </p:sp>
    </p:spTree>
    <p:extLst>
      <p:ext uri="{BB962C8B-B14F-4D97-AF65-F5344CB8AC3E}">
        <p14:creationId xmlns:p14="http://schemas.microsoft.com/office/powerpoint/2010/main" val="4094065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671F2D-82E7-4283-A0E8-E029F8D118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4B88C73-A0E3-4722-B1A3-CA64459D3B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D18F04-9EBE-4532-9307-DF2B5E24C7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313018-952F-4DED-B9D2-58CA5F34E0FA}" type="datetimeFigureOut">
              <a:rPr lang="en-GB" smtClean="0"/>
              <a:t>27/01/2021</a:t>
            </a:fld>
            <a:endParaRPr lang="en-GB"/>
          </a:p>
        </p:txBody>
      </p:sp>
      <p:sp>
        <p:nvSpPr>
          <p:cNvPr id="5" name="Footer Placeholder 4">
            <a:extLst>
              <a:ext uri="{FF2B5EF4-FFF2-40B4-BE49-F238E27FC236}">
                <a16:creationId xmlns:a16="http://schemas.microsoft.com/office/drawing/2014/main" id="{982D40FB-3126-426A-84A0-7D46D28EE0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F0DDED0-E70B-41FD-8085-16808C7FB6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4060E2-B094-4653-A84C-0C7CDB03EDFF}" type="slidenum">
              <a:rPr lang="en-GB" smtClean="0"/>
              <a:t>‹#›</a:t>
            </a:fld>
            <a:endParaRPr lang="en-GB"/>
          </a:p>
        </p:txBody>
      </p:sp>
    </p:spTree>
    <p:extLst>
      <p:ext uri="{BB962C8B-B14F-4D97-AF65-F5344CB8AC3E}">
        <p14:creationId xmlns:p14="http://schemas.microsoft.com/office/powerpoint/2010/main" val="23203540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www.flickr.com/photos/andre_so_rio/115776641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hyperlink" Target="http://www.flickr.com/photos/andre_so_rio/1229299085/" TargetMode="External"/><Relationship Id="rId4" Type="http://schemas.openxmlformats.org/officeDocument/2006/relationships/image" Target="../media/image12.jpeg"/></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nuevomundo.revues.org/image.php?source=docannexe/image/50103/img-7-small640.jpg&amp;titlepos=up"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hyperlink" Target="http://nuevomundo.revues.org/image.php?source=docannexe/image/50103/img-4-small640.jpg&amp;titlepos=up" TargetMode="Externa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0C435-42E6-4CC8-912D-776B003E94C5}"/>
              </a:ext>
            </a:extLst>
          </p:cNvPr>
          <p:cNvSpPr>
            <a:spLocks noGrp="1"/>
          </p:cNvSpPr>
          <p:nvPr>
            <p:ph type="ctrTitle"/>
          </p:nvPr>
        </p:nvSpPr>
        <p:spPr/>
        <p:txBody>
          <a:bodyPr>
            <a:normAutofit fontScale="90000"/>
          </a:bodyPr>
          <a:lstStyle/>
          <a:p>
            <a:r>
              <a:rPr lang="en-GB" dirty="0"/>
              <a:t>Week 3: “Popular democracy” and “conservative liberalism”: the practice of politics in the nineteenth century </a:t>
            </a:r>
          </a:p>
        </p:txBody>
      </p:sp>
      <p:sp>
        <p:nvSpPr>
          <p:cNvPr id="3" name="Subtitle 2">
            <a:extLst>
              <a:ext uri="{FF2B5EF4-FFF2-40B4-BE49-F238E27FC236}">
                <a16:creationId xmlns:a16="http://schemas.microsoft.com/office/drawing/2014/main" id="{CDF54E20-25BA-4DA7-996B-C5CDE0109639}"/>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17452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981200" y="274638"/>
            <a:ext cx="8229600" cy="1143000"/>
          </a:xfrm>
          <a:solidFill>
            <a:schemeClr val="accent3">
              <a:lumMod val="40000"/>
              <a:lumOff val="60000"/>
            </a:schemeClr>
          </a:solidFill>
        </p:spPr>
        <p:txBody>
          <a:bodyPr>
            <a:normAutofit/>
          </a:bodyPr>
          <a:lstStyle/>
          <a:p>
            <a:r>
              <a:rPr lang="en-GB" sz="2800" b="1" dirty="0"/>
              <a:t>“Civilisation” and “barbarism”</a:t>
            </a:r>
          </a:p>
        </p:txBody>
      </p:sp>
      <p:sp>
        <p:nvSpPr>
          <p:cNvPr id="7" name="Content Placeholder 2"/>
          <p:cNvSpPr>
            <a:spLocks noGrp="1"/>
          </p:cNvSpPr>
          <p:nvPr>
            <p:ph idx="1"/>
          </p:nvPr>
        </p:nvSpPr>
        <p:spPr>
          <a:xfrm>
            <a:off x="1981200" y="1600200"/>
            <a:ext cx="4267200" cy="4876800"/>
          </a:xfrm>
          <a:solidFill>
            <a:schemeClr val="accent3">
              <a:lumMod val="40000"/>
              <a:lumOff val="60000"/>
            </a:schemeClr>
          </a:solidFill>
        </p:spPr>
        <p:txBody>
          <a:bodyPr>
            <a:noAutofit/>
          </a:bodyPr>
          <a:lstStyle/>
          <a:p>
            <a:pPr>
              <a:buNone/>
            </a:pPr>
            <a:r>
              <a:rPr lang="en-US" sz="2000" dirty="0"/>
              <a:t>Tradition/ Old Order</a:t>
            </a:r>
          </a:p>
          <a:p>
            <a:pPr>
              <a:buNone/>
            </a:pPr>
            <a:endParaRPr lang="en-US" sz="1800" dirty="0"/>
          </a:p>
          <a:p>
            <a:r>
              <a:rPr lang="en-US" sz="2000" dirty="0"/>
              <a:t>Absolutism</a:t>
            </a:r>
            <a:endParaRPr lang="en-GB" sz="2000" dirty="0"/>
          </a:p>
          <a:p>
            <a:r>
              <a:rPr lang="en-US" sz="2000" dirty="0"/>
              <a:t>Subjects </a:t>
            </a:r>
            <a:endParaRPr lang="en-GB" sz="2000" dirty="0"/>
          </a:p>
          <a:p>
            <a:r>
              <a:rPr lang="en-US" sz="2000" dirty="0"/>
              <a:t>People relate to their ruler through local chieftains</a:t>
            </a:r>
            <a:endParaRPr lang="en-GB" sz="2000" dirty="0"/>
          </a:p>
          <a:p>
            <a:r>
              <a:rPr lang="en-US" sz="2000" dirty="0"/>
              <a:t>Legitimacy of the ruler is inherited and God given</a:t>
            </a:r>
            <a:endParaRPr lang="en-GB" sz="2000" dirty="0"/>
          </a:p>
          <a:p>
            <a:r>
              <a:rPr lang="en-US" sz="2000" dirty="0"/>
              <a:t>Contract between ruler and ruled</a:t>
            </a:r>
            <a:endParaRPr lang="en-GB" sz="2000" dirty="0"/>
          </a:p>
          <a:p>
            <a:r>
              <a:rPr lang="en-US" sz="2000" dirty="0"/>
              <a:t>Corporatism</a:t>
            </a:r>
            <a:r>
              <a:rPr lang="en-GB" sz="2000" dirty="0"/>
              <a:t> (</a:t>
            </a:r>
            <a:r>
              <a:rPr lang="en-US" sz="2000" dirty="0"/>
              <a:t>Brotherhoods, guilds, church, army)</a:t>
            </a:r>
            <a:endParaRPr lang="en-GB" sz="2000" dirty="0"/>
          </a:p>
          <a:p>
            <a:r>
              <a:rPr lang="en-US" sz="2000" dirty="0"/>
              <a:t>Communal land </a:t>
            </a:r>
            <a:endParaRPr lang="en-GB" sz="2000" dirty="0"/>
          </a:p>
          <a:p>
            <a:r>
              <a:rPr lang="en-US" sz="2000" dirty="0"/>
              <a:t>Church power</a:t>
            </a:r>
            <a:endParaRPr lang="en-GB" sz="2000" dirty="0"/>
          </a:p>
        </p:txBody>
      </p:sp>
      <p:sp>
        <p:nvSpPr>
          <p:cNvPr id="8" name="TextBox 7"/>
          <p:cNvSpPr txBox="1"/>
          <p:nvPr/>
        </p:nvSpPr>
        <p:spPr>
          <a:xfrm>
            <a:off x="6455228" y="1632678"/>
            <a:ext cx="3755572" cy="4774654"/>
          </a:xfrm>
          <a:prstGeom prst="rect">
            <a:avLst/>
          </a:prstGeom>
          <a:solidFill>
            <a:schemeClr val="accent3">
              <a:lumMod val="40000"/>
              <a:lumOff val="60000"/>
            </a:schemeClr>
          </a:solidFill>
        </p:spPr>
        <p:txBody>
          <a:bodyPr wrap="square" rtlCol="0">
            <a:spAutoFit/>
          </a:bodyPr>
          <a:lstStyle/>
          <a:p>
            <a:r>
              <a:rPr lang="en-GB" sz="2000" dirty="0"/>
              <a:t>Modernity/ New Order</a:t>
            </a:r>
          </a:p>
          <a:p>
            <a:endParaRPr lang="en-GB" sz="2000" dirty="0"/>
          </a:p>
          <a:p>
            <a:pPr>
              <a:buFont typeface="Arial" pitchFamily="34" charset="0"/>
              <a:buChar char="•"/>
            </a:pPr>
            <a:r>
              <a:rPr lang="en-GB" sz="2000" dirty="0"/>
              <a:t>Constitutionalism</a:t>
            </a:r>
          </a:p>
          <a:p>
            <a:pPr>
              <a:buFont typeface="Arial" pitchFamily="34" charset="0"/>
              <a:buChar char="•"/>
            </a:pPr>
            <a:r>
              <a:rPr lang="en-GB" sz="2000" dirty="0"/>
              <a:t>Citizens-elections, laws, constitutions, division of powers</a:t>
            </a:r>
          </a:p>
          <a:p>
            <a:pPr>
              <a:buFont typeface="Arial" pitchFamily="34" charset="0"/>
              <a:buChar char="•"/>
            </a:pPr>
            <a:endParaRPr lang="en-GB" sz="2000" dirty="0"/>
          </a:p>
          <a:p>
            <a:pPr>
              <a:buFont typeface="Arial" pitchFamily="34" charset="0"/>
              <a:buChar char="•"/>
            </a:pPr>
            <a:endParaRPr lang="en-GB" sz="2000" dirty="0"/>
          </a:p>
          <a:p>
            <a:pPr>
              <a:buFont typeface="Arial" pitchFamily="34" charset="0"/>
              <a:buChar char="•"/>
            </a:pPr>
            <a:r>
              <a:rPr lang="en-GB" sz="2000" dirty="0"/>
              <a:t>Constitutional and electoral legitimacy</a:t>
            </a:r>
          </a:p>
          <a:p>
            <a:pPr>
              <a:buFont typeface="Arial" pitchFamily="34" charset="0"/>
              <a:buChar char="•"/>
            </a:pPr>
            <a:r>
              <a:rPr lang="en-GB" sz="2000" dirty="0"/>
              <a:t>Social contract</a:t>
            </a:r>
          </a:p>
          <a:p>
            <a:pPr>
              <a:buFont typeface="Arial" pitchFamily="34" charset="0"/>
              <a:buChar char="•"/>
            </a:pPr>
            <a:r>
              <a:rPr lang="en-GB" sz="2000" dirty="0"/>
              <a:t>Individualism</a:t>
            </a:r>
          </a:p>
          <a:p>
            <a:endParaRPr lang="en-GB" sz="2000" dirty="0"/>
          </a:p>
          <a:p>
            <a:pPr>
              <a:buFont typeface="Arial" pitchFamily="34" charset="0"/>
              <a:buChar char="•"/>
            </a:pPr>
            <a:r>
              <a:rPr lang="en-GB" sz="2000" dirty="0"/>
              <a:t>Private property</a:t>
            </a:r>
          </a:p>
          <a:p>
            <a:endParaRPr lang="en-GB" sz="2000" dirty="0"/>
          </a:p>
          <a:p>
            <a:pPr>
              <a:buFont typeface="Arial" pitchFamily="34" charset="0"/>
              <a:buChar char="•"/>
            </a:pPr>
            <a:r>
              <a:rPr lang="en-GB" sz="2000" dirty="0"/>
              <a:t>Secularism</a:t>
            </a:r>
          </a:p>
        </p:txBody>
      </p:sp>
    </p:spTree>
    <p:extLst>
      <p:ext uri="{BB962C8B-B14F-4D97-AF65-F5344CB8AC3E}">
        <p14:creationId xmlns:p14="http://schemas.microsoft.com/office/powerpoint/2010/main" val="4190851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981200" y="274638"/>
            <a:ext cx="8229600" cy="1143000"/>
          </a:xfrm>
          <a:solidFill>
            <a:schemeClr val="accent3">
              <a:lumMod val="40000"/>
              <a:lumOff val="60000"/>
            </a:schemeClr>
          </a:solidFill>
        </p:spPr>
        <p:txBody>
          <a:bodyPr>
            <a:normAutofit/>
          </a:bodyPr>
          <a:lstStyle/>
          <a:p>
            <a:r>
              <a:rPr lang="en-US" dirty="0"/>
              <a:t>Federalism v Centralism </a:t>
            </a:r>
          </a:p>
        </p:txBody>
      </p:sp>
      <p:sp>
        <p:nvSpPr>
          <p:cNvPr id="5" name="Content Placeholder 2"/>
          <p:cNvSpPr>
            <a:spLocks noGrp="1"/>
          </p:cNvSpPr>
          <p:nvPr>
            <p:ph idx="1"/>
          </p:nvPr>
        </p:nvSpPr>
        <p:spPr>
          <a:xfrm>
            <a:off x="1981200" y="1600200"/>
            <a:ext cx="3733800" cy="4876800"/>
          </a:xfrm>
          <a:solidFill>
            <a:schemeClr val="accent3">
              <a:lumMod val="40000"/>
              <a:lumOff val="60000"/>
            </a:schemeClr>
          </a:solidFill>
        </p:spPr>
        <p:txBody>
          <a:bodyPr>
            <a:normAutofit lnSpcReduction="10000"/>
          </a:bodyPr>
          <a:lstStyle/>
          <a:p>
            <a:pPr lvl="0">
              <a:buNone/>
            </a:pPr>
            <a:r>
              <a:rPr lang="en-US" sz="3000" dirty="0"/>
              <a:t>Centralism</a:t>
            </a:r>
          </a:p>
          <a:p>
            <a:pPr lvl="0"/>
            <a:r>
              <a:rPr lang="en-US" sz="3000" dirty="0"/>
              <a:t>A natural step, replicating </a:t>
            </a:r>
            <a:r>
              <a:rPr lang="en-GB" sz="3000" dirty="0"/>
              <a:t>colonial structures? </a:t>
            </a:r>
            <a:endParaRPr lang="en-US" sz="3000" dirty="0"/>
          </a:p>
          <a:p>
            <a:pPr lvl="0"/>
            <a:r>
              <a:rPr lang="en-GB" sz="3000" dirty="0"/>
              <a:t>keep the provinces under control </a:t>
            </a:r>
            <a:endParaRPr lang="en-US" sz="3000" dirty="0"/>
          </a:p>
          <a:p>
            <a:pPr lvl="0"/>
            <a:r>
              <a:rPr lang="en-GB" sz="3000" dirty="0"/>
              <a:t>No disputes over powers of national and provincial governments</a:t>
            </a:r>
            <a:endParaRPr lang="en-US" sz="3000" dirty="0"/>
          </a:p>
          <a:p>
            <a:pPr lvl="0"/>
            <a:r>
              <a:rPr lang="en-GB" sz="3000" dirty="0"/>
              <a:t> </a:t>
            </a:r>
            <a:endParaRPr lang="en-US" sz="3000" dirty="0"/>
          </a:p>
          <a:p>
            <a:endParaRPr lang="en-US" dirty="0"/>
          </a:p>
        </p:txBody>
      </p:sp>
      <p:sp>
        <p:nvSpPr>
          <p:cNvPr id="6" name="TextBox 5"/>
          <p:cNvSpPr txBox="1"/>
          <p:nvPr/>
        </p:nvSpPr>
        <p:spPr>
          <a:xfrm>
            <a:off x="6096000" y="1600200"/>
            <a:ext cx="4038600" cy="3970318"/>
          </a:xfrm>
          <a:prstGeom prst="rect">
            <a:avLst/>
          </a:prstGeom>
          <a:solidFill>
            <a:schemeClr val="accent3">
              <a:lumMod val="40000"/>
              <a:lumOff val="60000"/>
            </a:schemeClr>
          </a:solidFill>
        </p:spPr>
        <p:txBody>
          <a:bodyPr wrap="square" rtlCol="0">
            <a:spAutoFit/>
          </a:bodyPr>
          <a:lstStyle/>
          <a:p>
            <a:r>
              <a:rPr lang="en-US" sz="2800" dirty="0"/>
              <a:t>Federalism </a:t>
            </a:r>
          </a:p>
          <a:p>
            <a:pPr>
              <a:buFont typeface="Arial" pitchFamily="34" charset="0"/>
              <a:buChar char="•"/>
            </a:pPr>
            <a:r>
              <a:rPr lang="en-US" sz="2800" dirty="0"/>
              <a:t>Best reflects diverse nature of large territories</a:t>
            </a:r>
          </a:p>
          <a:p>
            <a:pPr>
              <a:buFont typeface="Arial" pitchFamily="34" charset="0"/>
              <a:buChar char="•"/>
            </a:pPr>
            <a:r>
              <a:rPr lang="en-GB" sz="2800" dirty="0"/>
              <a:t>Liberal like the 1787 U.S</a:t>
            </a:r>
            <a:endParaRPr lang="en-US" sz="2800" dirty="0"/>
          </a:p>
          <a:p>
            <a:pPr lvl="0">
              <a:buFont typeface="Arial" pitchFamily="34" charset="0"/>
              <a:buChar char="•"/>
            </a:pPr>
            <a:r>
              <a:rPr lang="en-GB" sz="2800" dirty="0"/>
              <a:t>Federalism not secessionism</a:t>
            </a:r>
            <a:r>
              <a:rPr lang="en-US" sz="2800" dirty="0"/>
              <a:t>; </a:t>
            </a:r>
            <a:r>
              <a:rPr lang="en-GB" sz="2800" dirty="0"/>
              <a:t>unity not uniformity</a:t>
            </a:r>
            <a:r>
              <a:rPr lang="en-US" sz="2800" dirty="0"/>
              <a:t>; allow divergence to avoid </a:t>
            </a:r>
            <a:r>
              <a:rPr lang="en-GB" sz="2800" dirty="0"/>
              <a:t>secessionism</a:t>
            </a:r>
            <a:endParaRPr lang="en-US" sz="2800" dirty="0"/>
          </a:p>
        </p:txBody>
      </p:sp>
    </p:spTree>
    <p:extLst>
      <p:ext uri="{BB962C8B-B14F-4D97-AF65-F5344CB8AC3E}">
        <p14:creationId xmlns:p14="http://schemas.microsoft.com/office/powerpoint/2010/main" val="3673638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7EED7E5-D1FA-4E4D-B407-30C5C2314A49}"/>
              </a:ext>
            </a:extLst>
          </p:cNvPr>
          <p:cNvSpPr>
            <a:spLocks noGrp="1"/>
          </p:cNvSpPr>
          <p:nvPr>
            <p:ph type="title"/>
          </p:nvPr>
        </p:nvSpPr>
        <p:spPr/>
        <p:txBody>
          <a:bodyPr/>
          <a:lstStyle/>
          <a:p>
            <a:r>
              <a:rPr lang="en-GB" dirty="0"/>
              <a:t>Section 2: “Popular democracy”</a:t>
            </a:r>
          </a:p>
        </p:txBody>
      </p:sp>
      <p:sp>
        <p:nvSpPr>
          <p:cNvPr id="5" name="Text Placeholder 4">
            <a:extLst>
              <a:ext uri="{FF2B5EF4-FFF2-40B4-BE49-F238E27FC236}">
                <a16:creationId xmlns:a16="http://schemas.microsoft.com/office/drawing/2014/main" id="{9E25F21B-5084-435A-8A73-40B33E65994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561329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4D4D9B5-622C-494D-9059-EABB5AD364AA}"/>
              </a:ext>
            </a:extLst>
          </p:cNvPr>
          <p:cNvSpPr>
            <a:spLocks noGrp="1"/>
          </p:cNvSpPr>
          <p:nvPr>
            <p:ph type="title"/>
          </p:nvPr>
        </p:nvSpPr>
        <p:spPr/>
        <p:txBody>
          <a:bodyPr/>
          <a:lstStyle/>
          <a:p>
            <a:r>
              <a:rPr lang="en-GB" dirty="0"/>
              <a:t>Popular democracy</a:t>
            </a:r>
          </a:p>
        </p:txBody>
      </p:sp>
      <p:sp>
        <p:nvSpPr>
          <p:cNvPr id="5" name="Content Placeholder 4">
            <a:extLst>
              <a:ext uri="{FF2B5EF4-FFF2-40B4-BE49-F238E27FC236}">
                <a16:creationId xmlns:a16="http://schemas.microsoft.com/office/drawing/2014/main" id="{FEEBE490-5375-469A-B876-F6B107AC6C0C}"/>
              </a:ext>
            </a:extLst>
          </p:cNvPr>
          <p:cNvSpPr>
            <a:spLocks noGrp="1"/>
          </p:cNvSpPr>
          <p:nvPr>
            <p:ph idx="1"/>
          </p:nvPr>
        </p:nvSpPr>
        <p:spPr/>
        <p:txBody>
          <a:bodyPr>
            <a:normAutofit/>
          </a:bodyPr>
          <a:lstStyle/>
          <a:p>
            <a:r>
              <a:rPr lang="en-GB" dirty="0"/>
              <a:t>The idea that politics isn’t only practised, or influenced, by the elite. Non-elite groups also act “politically”.</a:t>
            </a:r>
          </a:p>
          <a:p>
            <a:r>
              <a:rPr lang="en-GB" dirty="0"/>
              <a:t>Non-elites might include: indigenous and mestizo people; afro-</a:t>
            </a:r>
            <a:r>
              <a:rPr lang="en-GB" dirty="0" err="1"/>
              <a:t>latin</a:t>
            </a:r>
            <a:r>
              <a:rPr lang="en-GB" dirty="0"/>
              <a:t> </a:t>
            </a:r>
            <a:r>
              <a:rPr lang="en-GB" dirty="0" err="1"/>
              <a:t>americans</a:t>
            </a:r>
            <a:r>
              <a:rPr lang="en-GB" dirty="0"/>
              <a:t>, enslaved and then free(d); but also poor white people…</a:t>
            </a:r>
          </a:p>
          <a:p>
            <a:r>
              <a:rPr lang="en-GB" dirty="0"/>
              <a:t>Not just a reaction to specific local issues </a:t>
            </a:r>
          </a:p>
          <a:p>
            <a:r>
              <a:rPr lang="en-GB" dirty="0"/>
              <a:t>Not just in thrall to specific individuals e.g. caudillos, </a:t>
            </a:r>
            <a:r>
              <a:rPr lang="en-GB" dirty="0" err="1"/>
              <a:t>coron</a:t>
            </a:r>
            <a:r>
              <a:rPr lang="en-GB" dirty="0" err="1">
                <a:effectLst/>
                <a:ea typeface="Calibri" panose="020F0502020204030204" pitchFamily="34" charset="0"/>
                <a:cs typeface="Times New Roman" panose="02020603050405020304" pitchFamily="18" charset="0"/>
              </a:rPr>
              <a:t>é</a:t>
            </a:r>
            <a:r>
              <a:rPr lang="en-GB" dirty="0" err="1"/>
              <a:t>is</a:t>
            </a:r>
            <a:endParaRPr lang="en-GB" dirty="0"/>
          </a:p>
          <a:p>
            <a:r>
              <a:rPr lang="en-GB" dirty="0"/>
              <a:t>Concerned with citizenship, constitutions, party politics and platforms</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760121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73F6A-DB47-4B7A-A2F3-899D13D3E68A}"/>
              </a:ext>
            </a:extLst>
          </p:cNvPr>
          <p:cNvSpPr>
            <a:spLocks noGrp="1"/>
          </p:cNvSpPr>
          <p:nvPr>
            <p:ph type="title"/>
          </p:nvPr>
        </p:nvSpPr>
        <p:spPr/>
        <p:txBody>
          <a:bodyPr/>
          <a:lstStyle/>
          <a:p>
            <a:r>
              <a:rPr lang="en-GB" dirty="0"/>
              <a:t>Peter </a:t>
            </a:r>
            <a:r>
              <a:rPr lang="en-GB" dirty="0" err="1"/>
              <a:t>Guardino</a:t>
            </a:r>
            <a:r>
              <a:rPr lang="en-GB" dirty="0"/>
              <a:t> on peasant unrest in Guerrero, Mexico 1820-46:</a:t>
            </a:r>
          </a:p>
        </p:txBody>
      </p:sp>
      <p:sp>
        <p:nvSpPr>
          <p:cNvPr id="3" name="Content Placeholder 2">
            <a:extLst>
              <a:ext uri="{FF2B5EF4-FFF2-40B4-BE49-F238E27FC236}">
                <a16:creationId xmlns:a16="http://schemas.microsoft.com/office/drawing/2014/main" id="{0F8ACA28-E7E7-4AEB-BA8B-E0E925D99BF8}"/>
              </a:ext>
            </a:extLst>
          </p:cNvPr>
          <p:cNvSpPr>
            <a:spLocks noGrp="1"/>
          </p:cNvSpPr>
          <p:nvPr>
            <p:ph idx="1"/>
          </p:nvPr>
        </p:nvSpPr>
        <p:spPr/>
        <p:txBody>
          <a:bodyPr>
            <a:normAutofit lnSpcReduction="10000"/>
          </a:bodyPr>
          <a:lstStyle/>
          <a:p>
            <a:r>
              <a:rPr lang="en-GB" dirty="0"/>
              <a:t>Elite writer (Nicolas Bravo) felt that “Indian peasants’ ignorance and passionate hatred of their betters disqualified them from participation in Mexican politics”</a:t>
            </a:r>
          </a:p>
          <a:p>
            <a:r>
              <a:rPr lang="en-GB" dirty="0"/>
              <a:t>Mexico’s elite are “haunted by images of race or ‘caste’ warfare formed first by the Haitian War of Independence and later by Hidalgo’s armies in Mexico itself”</a:t>
            </a:r>
          </a:p>
          <a:p>
            <a:r>
              <a:rPr lang="en-GB" dirty="0"/>
              <a:t>But: “in contrast, the rebels themselves framed their goals in the </a:t>
            </a:r>
            <a:r>
              <a:rPr lang="en-GB" b="1" dirty="0"/>
              <a:t>same constitutional language that defined the national politics of Mexico’s literate upper classes.” </a:t>
            </a:r>
            <a:endParaRPr lang="en-GB" dirty="0"/>
          </a:p>
          <a:p>
            <a:r>
              <a:rPr lang="en-GB" dirty="0"/>
              <a:t>Rebels proclaim: “</a:t>
            </a:r>
            <a:r>
              <a:rPr lang="en-GB" b="1" dirty="0"/>
              <a:t>We understand that our liberty lies in law… The people’s sovereignty asks that republican law rule, not whims.”</a:t>
            </a:r>
            <a:endParaRPr lang="en-GB" dirty="0"/>
          </a:p>
        </p:txBody>
      </p:sp>
    </p:spTree>
    <p:extLst>
      <p:ext uri="{BB962C8B-B14F-4D97-AF65-F5344CB8AC3E}">
        <p14:creationId xmlns:p14="http://schemas.microsoft.com/office/powerpoint/2010/main" val="1689899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42224-BA50-44C7-80A3-3F925262BA70}"/>
              </a:ext>
            </a:extLst>
          </p:cNvPr>
          <p:cNvSpPr>
            <a:spLocks noGrp="1"/>
          </p:cNvSpPr>
          <p:nvPr>
            <p:ph type="title"/>
          </p:nvPr>
        </p:nvSpPr>
        <p:spPr/>
        <p:txBody>
          <a:bodyPr/>
          <a:lstStyle/>
          <a:p>
            <a:r>
              <a:rPr lang="en-GB" dirty="0"/>
              <a:t>Miguel Hidalgo</a:t>
            </a:r>
          </a:p>
        </p:txBody>
      </p:sp>
      <p:pic>
        <p:nvPicPr>
          <p:cNvPr id="5" name="Content Placeholder 4">
            <a:extLst>
              <a:ext uri="{FF2B5EF4-FFF2-40B4-BE49-F238E27FC236}">
                <a16:creationId xmlns:a16="http://schemas.microsoft.com/office/drawing/2014/main" id="{898DA12D-08B5-44B4-8532-2811B22064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35637" y="1825625"/>
            <a:ext cx="3120725" cy="4351338"/>
          </a:xfrm>
        </p:spPr>
      </p:pic>
    </p:spTree>
    <p:extLst>
      <p:ext uri="{BB962C8B-B14F-4D97-AF65-F5344CB8AC3E}">
        <p14:creationId xmlns:p14="http://schemas.microsoft.com/office/powerpoint/2010/main" val="3502965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Peasants from Southern Mexico, National Politics and Republican Law</a:t>
            </a:r>
          </a:p>
        </p:txBody>
      </p:sp>
      <p:pic>
        <p:nvPicPr>
          <p:cNvPr id="8198" name="Picture 6" descr="Image result for Map of Mexico 18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1485" y="2252871"/>
            <a:ext cx="5343750" cy="3750367"/>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https://arts.st-andrews.ac.uk/pronunciamientos/images/introduc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7217" y="1869388"/>
            <a:ext cx="2984500" cy="4398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5391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0AEC5-1DD7-4825-8672-8F368E7D167B}"/>
              </a:ext>
            </a:extLst>
          </p:cNvPr>
          <p:cNvSpPr>
            <a:spLocks noGrp="1"/>
          </p:cNvSpPr>
          <p:nvPr>
            <p:ph type="title"/>
          </p:nvPr>
        </p:nvSpPr>
        <p:spPr/>
        <p:txBody>
          <a:bodyPr/>
          <a:lstStyle/>
          <a:p>
            <a:r>
              <a:rPr lang="en-GB" dirty="0"/>
              <a:t>James Sanders on the Cauca region of south-west Colombia, 1820s-1860s:</a:t>
            </a:r>
          </a:p>
        </p:txBody>
      </p:sp>
      <p:sp>
        <p:nvSpPr>
          <p:cNvPr id="3" name="Content Placeholder 2">
            <a:extLst>
              <a:ext uri="{FF2B5EF4-FFF2-40B4-BE49-F238E27FC236}">
                <a16:creationId xmlns:a16="http://schemas.microsoft.com/office/drawing/2014/main" id="{DB59F4E4-515E-4C8A-8F0A-4830DF1952D8}"/>
              </a:ext>
            </a:extLst>
          </p:cNvPr>
          <p:cNvSpPr>
            <a:spLocks noGrp="1"/>
          </p:cNvSpPr>
          <p:nvPr>
            <p:ph idx="1"/>
          </p:nvPr>
        </p:nvSpPr>
        <p:spPr/>
        <p:txBody>
          <a:bodyPr/>
          <a:lstStyle/>
          <a:p>
            <a:r>
              <a:rPr lang="en-GB" dirty="0"/>
              <a:t>Liberal Party on national scene is controlled by powerful, white, elite men… </a:t>
            </a:r>
          </a:p>
          <a:p>
            <a:r>
              <a:rPr lang="en-GB" dirty="0"/>
              <a:t>Yet, locally in the Cauca, “Afro-Colombians and other lower-class people transform elite political organisations (the Liberal Party” into ‘their’ party”</a:t>
            </a:r>
          </a:p>
          <a:p>
            <a:r>
              <a:rPr lang="en-GB" dirty="0"/>
              <a:t>Not just exploited for votes or to serve in civil wars, but transformative of the party’s agenda overall. </a:t>
            </a:r>
          </a:p>
          <a:p>
            <a:endParaRPr lang="en-GB" dirty="0"/>
          </a:p>
        </p:txBody>
      </p:sp>
    </p:spTree>
    <p:extLst>
      <p:ext uri="{BB962C8B-B14F-4D97-AF65-F5344CB8AC3E}">
        <p14:creationId xmlns:p14="http://schemas.microsoft.com/office/powerpoint/2010/main" val="673604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Afro-Colombians of the Cauca and the Liberal Party</a:t>
            </a:r>
          </a:p>
        </p:txBody>
      </p:sp>
      <p:pic>
        <p:nvPicPr>
          <p:cNvPr id="7170" name="Picture 2" descr="https://upload.wikimedia.org/wikipedia/commons/thumb/1/13/Mapa_de_los_Estados_Unidos_de_Colombia.jpg/1280px-Mapa_de_los_Estados_Unidos_de_Colomb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9252" y="2073498"/>
            <a:ext cx="4533626" cy="3435639"/>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Soldiers From Cauca Colombia South America In The 19Th Century From El Mundo En La Mano Published 1875 Canvas Art - Ken Welsh  Design Pics (16 x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3002" y="1648192"/>
            <a:ext cx="428625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018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AF3270-4125-4658-8572-BC8BE6D41871}"/>
              </a:ext>
            </a:extLst>
          </p:cNvPr>
          <p:cNvSpPr>
            <a:spLocks noGrp="1"/>
          </p:cNvSpPr>
          <p:nvPr>
            <p:ph type="title"/>
          </p:nvPr>
        </p:nvSpPr>
        <p:spPr/>
        <p:txBody>
          <a:bodyPr>
            <a:normAutofit/>
          </a:bodyPr>
          <a:lstStyle/>
          <a:p>
            <a:r>
              <a:rPr lang="en-GB" dirty="0"/>
              <a:t>“Conservative” liberalism, 1850s-1890s: a contradiction in terms?</a:t>
            </a:r>
          </a:p>
        </p:txBody>
      </p:sp>
      <p:sp>
        <p:nvSpPr>
          <p:cNvPr id="5" name="Text Placeholder 4">
            <a:extLst>
              <a:ext uri="{FF2B5EF4-FFF2-40B4-BE49-F238E27FC236}">
                <a16:creationId xmlns:a16="http://schemas.microsoft.com/office/drawing/2014/main" id="{16CE059A-95B0-4849-AE11-3A457ED7EDE0}"/>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40412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4485F-9D46-4964-BF59-BF1813233291}"/>
              </a:ext>
            </a:extLst>
          </p:cNvPr>
          <p:cNvSpPr>
            <a:spLocks noGrp="1"/>
          </p:cNvSpPr>
          <p:nvPr>
            <p:ph type="title"/>
          </p:nvPr>
        </p:nvSpPr>
        <p:spPr/>
        <p:txBody>
          <a:bodyPr/>
          <a:lstStyle/>
          <a:p>
            <a:r>
              <a:rPr lang="en-GB" dirty="0"/>
              <a:t>Today’s lecture</a:t>
            </a:r>
          </a:p>
        </p:txBody>
      </p:sp>
      <p:sp>
        <p:nvSpPr>
          <p:cNvPr id="3" name="Content Placeholder 2">
            <a:extLst>
              <a:ext uri="{FF2B5EF4-FFF2-40B4-BE49-F238E27FC236}">
                <a16:creationId xmlns:a16="http://schemas.microsoft.com/office/drawing/2014/main" id="{B2029AC5-C139-4C49-A224-3EDB8F7D7418}"/>
              </a:ext>
            </a:extLst>
          </p:cNvPr>
          <p:cNvSpPr>
            <a:spLocks noGrp="1"/>
          </p:cNvSpPr>
          <p:nvPr>
            <p:ph idx="1"/>
          </p:nvPr>
        </p:nvSpPr>
        <p:spPr/>
        <p:txBody>
          <a:bodyPr/>
          <a:lstStyle/>
          <a:p>
            <a:r>
              <a:rPr lang="en-GB" dirty="0"/>
              <a:t>An overview: the “practice of politics” in Lat Am, from independence to the last decades of the C19. Different approaches to governance; hierarchy</a:t>
            </a:r>
          </a:p>
          <a:p>
            <a:r>
              <a:rPr lang="en-GB" dirty="0"/>
              <a:t>“Popular democracy”: the participation of ordinary people in political life</a:t>
            </a:r>
          </a:p>
          <a:p>
            <a:r>
              <a:rPr lang="en-GB" dirty="0"/>
              <a:t>What is Latin American liberalism?! “Conservative liberalism” of the second half of the century</a:t>
            </a:r>
          </a:p>
          <a:p>
            <a:r>
              <a:rPr lang="en-GB" dirty="0"/>
              <a:t>Case study: Brazil </a:t>
            </a:r>
          </a:p>
          <a:p>
            <a:endParaRPr lang="en-GB" dirty="0"/>
          </a:p>
          <a:p>
            <a:endParaRPr lang="en-GB" dirty="0"/>
          </a:p>
        </p:txBody>
      </p:sp>
    </p:spTree>
    <p:extLst>
      <p:ext uri="{BB962C8B-B14F-4D97-AF65-F5344CB8AC3E}">
        <p14:creationId xmlns:p14="http://schemas.microsoft.com/office/powerpoint/2010/main" val="14998520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40A578-E67A-4718-BBCF-6A8D496E24BD}"/>
              </a:ext>
            </a:extLst>
          </p:cNvPr>
          <p:cNvSpPr>
            <a:spLocks noGrp="1"/>
          </p:cNvSpPr>
          <p:nvPr>
            <p:ph type="title"/>
          </p:nvPr>
        </p:nvSpPr>
        <p:spPr/>
        <p:txBody>
          <a:bodyPr/>
          <a:lstStyle/>
          <a:p>
            <a:r>
              <a:rPr lang="en-GB" dirty="0"/>
              <a:t>1850s onwards: “modernisation”?</a:t>
            </a:r>
          </a:p>
        </p:txBody>
      </p:sp>
      <p:sp>
        <p:nvSpPr>
          <p:cNvPr id="5" name="Content Placeholder 4">
            <a:extLst>
              <a:ext uri="{FF2B5EF4-FFF2-40B4-BE49-F238E27FC236}">
                <a16:creationId xmlns:a16="http://schemas.microsoft.com/office/drawing/2014/main" id="{2146ADF6-E29B-463C-9F3D-299D8D0DBA06}"/>
              </a:ext>
            </a:extLst>
          </p:cNvPr>
          <p:cNvSpPr>
            <a:spLocks noGrp="1"/>
          </p:cNvSpPr>
          <p:nvPr>
            <p:ph idx="1"/>
          </p:nvPr>
        </p:nvSpPr>
        <p:spPr/>
        <p:txBody>
          <a:bodyPr/>
          <a:lstStyle/>
          <a:p>
            <a:pPr marL="342900" lvl="0" indent="-342900">
              <a:lnSpc>
                <a:spcPct val="115000"/>
              </a:lnSpc>
              <a:spcAft>
                <a:spcPts val="800"/>
              </a:spcAft>
              <a:buFont typeface="Times New Roman" panose="02020603050405020304" pitchFamily="18" charset="0"/>
              <a:buChar char="•"/>
              <a:tabLst>
                <a:tab pos="457200" algn="l"/>
              </a:tabLst>
            </a:pPr>
            <a:r>
              <a:rPr lang="en-GB" dirty="0">
                <a:effectLst/>
                <a:ea typeface="Calibri" panose="020F0502020204030204" pitchFamily="34" charset="0"/>
                <a:cs typeface="Times New Roman" panose="02020603050405020304" pitchFamily="18" charset="0"/>
              </a:rPr>
              <a:t>Latin American countries are pulled into trade relationship with Europe (some much more than others) (especially Britain; “informal empire”)</a:t>
            </a:r>
          </a:p>
          <a:p>
            <a:pPr marL="342900" lvl="0" indent="-342900">
              <a:lnSpc>
                <a:spcPct val="115000"/>
              </a:lnSpc>
              <a:spcAft>
                <a:spcPts val="800"/>
              </a:spcAft>
              <a:buFont typeface="Times New Roman" panose="02020603050405020304" pitchFamily="18" charset="0"/>
              <a:buChar char="•"/>
              <a:tabLst>
                <a:tab pos="457200" algn="l"/>
              </a:tabLst>
            </a:pPr>
            <a:r>
              <a:rPr lang="en-GB" dirty="0">
                <a:effectLst/>
                <a:ea typeface="Calibri" panose="020F0502020204030204" pitchFamily="34" charset="0"/>
                <a:cs typeface="Times New Roman" panose="02020603050405020304" pitchFamily="18" charset="0"/>
              </a:rPr>
              <a:t>European (especially British) demand for: </a:t>
            </a:r>
          </a:p>
          <a:p>
            <a:pPr marL="342900" lvl="0" indent="-342900">
              <a:lnSpc>
                <a:spcPct val="115000"/>
              </a:lnSpc>
              <a:spcAft>
                <a:spcPts val="800"/>
              </a:spcAft>
              <a:buFont typeface="Times New Roman" panose="02020603050405020304" pitchFamily="18" charset="0"/>
              <a:buChar char="•"/>
              <a:tabLst>
                <a:tab pos="457200" algn="l"/>
              </a:tabLst>
            </a:pPr>
            <a:r>
              <a:rPr lang="en-GB" b="1" dirty="0">
                <a:effectLst/>
                <a:ea typeface="Calibri" panose="020F0502020204030204" pitchFamily="34" charset="0"/>
                <a:cs typeface="Times New Roman" panose="02020603050405020304" pitchFamily="18" charset="0"/>
              </a:rPr>
              <a:t>goods </a:t>
            </a:r>
            <a:r>
              <a:rPr lang="en-GB" dirty="0">
                <a:effectLst/>
                <a:ea typeface="Calibri" panose="020F0502020204030204" pitchFamily="34" charset="0"/>
                <a:cs typeface="Times New Roman" panose="02020603050405020304" pitchFamily="18" charset="0"/>
              </a:rPr>
              <a:t>(raw materials for industry/food for cities) </a:t>
            </a:r>
          </a:p>
          <a:p>
            <a:pPr marL="342900" lvl="0" indent="-342900">
              <a:lnSpc>
                <a:spcPct val="115000"/>
              </a:lnSpc>
              <a:spcAft>
                <a:spcPts val="800"/>
              </a:spcAft>
              <a:buFont typeface="Times New Roman" panose="02020603050405020304" pitchFamily="18" charset="0"/>
              <a:buChar char="•"/>
              <a:tabLst>
                <a:tab pos="457200" algn="l"/>
              </a:tabLst>
            </a:pPr>
            <a:r>
              <a:rPr lang="en-GB" b="1" dirty="0">
                <a:effectLst/>
                <a:ea typeface="Calibri" panose="020F0502020204030204" pitchFamily="34" charset="0"/>
                <a:cs typeface="Times New Roman" panose="02020603050405020304" pitchFamily="18" charset="0"/>
              </a:rPr>
              <a:t>markets </a:t>
            </a:r>
            <a:r>
              <a:rPr lang="en-GB" dirty="0">
                <a:effectLst/>
                <a:ea typeface="Calibri" panose="020F0502020204030204" pitchFamily="34" charset="0"/>
                <a:cs typeface="Times New Roman" panose="02020603050405020304" pitchFamily="18" charset="0"/>
              </a:rPr>
              <a:t>for manufactures </a:t>
            </a:r>
          </a:p>
          <a:p>
            <a:endParaRPr lang="en-GB" dirty="0"/>
          </a:p>
        </p:txBody>
      </p:sp>
    </p:spTree>
    <p:extLst>
      <p:ext uri="{BB962C8B-B14F-4D97-AF65-F5344CB8AC3E}">
        <p14:creationId xmlns:p14="http://schemas.microsoft.com/office/powerpoint/2010/main" val="253388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22A84-5358-4BB5-93E4-C5FE2F8985C5}"/>
              </a:ext>
            </a:extLst>
          </p:cNvPr>
          <p:cNvSpPr>
            <a:spLocks noGrp="1"/>
          </p:cNvSpPr>
          <p:nvPr>
            <p:ph type="title"/>
          </p:nvPr>
        </p:nvSpPr>
        <p:spPr/>
        <p:txBody>
          <a:bodyPr/>
          <a:lstStyle/>
          <a:p>
            <a:r>
              <a:rPr lang="en-GB" dirty="0"/>
              <a:t>Results of new export economies</a:t>
            </a:r>
          </a:p>
        </p:txBody>
      </p:sp>
      <p:sp>
        <p:nvSpPr>
          <p:cNvPr id="3" name="Content Placeholder 2">
            <a:extLst>
              <a:ext uri="{FF2B5EF4-FFF2-40B4-BE49-F238E27FC236}">
                <a16:creationId xmlns:a16="http://schemas.microsoft.com/office/drawing/2014/main" id="{D812BD66-0F90-4324-99E5-0C3275CEB796}"/>
              </a:ext>
            </a:extLst>
          </p:cNvPr>
          <p:cNvSpPr>
            <a:spLocks noGrp="1"/>
          </p:cNvSpPr>
          <p:nvPr>
            <p:ph idx="1"/>
          </p:nvPr>
        </p:nvSpPr>
        <p:spPr/>
        <p:txBody>
          <a:bodyPr>
            <a:normAutofit fontScale="92500" lnSpcReduction="10000"/>
          </a:bodyPr>
          <a:lstStyle/>
          <a:p>
            <a:pPr marL="342900" lvl="0" indent="-342900">
              <a:lnSpc>
                <a:spcPct val="115000"/>
              </a:lnSpc>
              <a:spcAft>
                <a:spcPts val="800"/>
              </a:spcAft>
              <a:buFont typeface="Times New Roman" panose="02020603050405020304" pitchFamily="18" charset="0"/>
              <a:buChar char="•"/>
              <a:tabLst>
                <a:tab pos="457200" algn="l"/>
              </a:tabLst>
            </a:pPr>
            <a:r>
              <a:rPr lang="en-GB" sz="2400" dirty="0">
                <a:effectLst/>
                <a:ea typeface="Calibri" panose="020F0502020204030204" pitchFamily="34" charset="0"/>
                <a:cs typeface="Times New Roman" panose="02020603050405020304" pitchFamily="18" charset="0"/>
              </a:rPr>
              <a:t>concentration of land in fewer hands &gt; </a:t>
            </a:r>
          </a:p>
          <a:p>
            <a:pPr marL="342900" lvl="0" indent="-342900">
              <a:lnSpc>
                <a:spcPct val="115000"/>
              </a:lnSpc>
              <a:spcAft>
                <a:spcPts val="800"/>
              </a:spcAft>
              <a:buFont typeface="Times New Roman" panose="02020603050405020304" pitchFamily="18" charset="0"/>
              <a:buChar char="•"/>
              <a:tabLst>
                <a:tab pos="457200" algn="l"/>
              </a:tabLst>
            </a:pPr>
            <a:r>
              <a:rPr lang="en-GB" sz="2400" dirty="0">
                <a:effectLst/>
                <a:ea typeface="Calibri" panose="020F0502020204030204" pitchFamily="34" charset="0"/>
                <a:cs typeface="Times New Roman" panose="02020603050405020304" pitchFamily="18" charset="0"/>
              </a:rPr>
              <a:t>- massive loss of traditional Indian land</a:t>
            </a:r>
          </a:p>
          <a:p>
            <a:pPr marL="342900" lvl="0" indent="-342900">
              <a:lnSpc>
                <a:spcPct val="115000"/>
              </a:lnSpc>
              <a:spcAft>
                <a:spcPts val="800"/>
              </a:spcAft>
              <a:buFont typeface="Times New Roman" panose="02020603050405020304" pitchFamily="18" charset="0"/>
              <a:buChar char="•"/>
              <a:tabLst>
                <a:tab pos="457200" algn="l"/>
              </a:tabLst>
            </a:pPr>
            <a:r>
              <a:rPr lang="en-GB" sz="2400" dirty="0">
                <a:effectLst/>
                <a:ea typeface="Calibri" panose="020F0502020204030204" pitchFamily="34" charset="0"/>
                <a:cs typeface="Times New Roman" panose="02020603050405020304" pitchFamily="18" charset="0"/>
              </a:rPr>
              <a:t>- growth of </a:t>
            </a:r>
            <a:r>
              <a:rPr lang="en-GB" sz="2400" i="1" dirty="0">
                <a:effectLst/>
                <a:ea typeface="Calibri" panose="020F0502020204030204" pitchFamily="34" charset="0"/>
                <a:cs typeface="Times New Roman" panose="02020603050405020304" pitchFamily="18" charset="0"/>
              </a:rPr>
              <a:t>latifundios</a:t>
            </a:r>
            <a:r>
              <a:rPr lang="en-GB" sz="2400" dirty="0">
                <a:effectLst/>
                <a:ea typeface="Calibri" panose="020F0502020204030204" pitchFamily="34" charset="0"/>
                <a:cs typeface="Times New Roman" panose="02020603050405020304" pitchFamily="18" charset="0"/>
              </a:rPr>
              <a:t> </a:t>
            </a:r>
          </a:p>
          <a:p>
            <a:pPr marL="342900" lvl="0" indent="-342900">
              <a:lnSpc>
                <a:spcPct val="115000"/>
              </a:lnSpc>
              <a:spcAft>
                <a:spcPts val="800"/>
              </a:spcAft>
              <a:buFont typeface="Times New Roman" panose="02020603050405020304" pitchFamily="18" charset="0"/>
              <a:buChar char="•"/>
              <a:tabLst>
                <a:tab pos="457200" algn="l"/>
              </a:tabLst>
            </a:pPr>
            <a:r>
              <a:rPr lang="en-GB" sz="2400" dirty="0">
                <a:effectLst/>
                <a:ea typeface="Calibri" panose="020F0502020204030204" pitchFamily="34" charset="0"/>
                <a:cs typeface="Times New Roman" panose="02020603050405020304" pitchFamily="18" charset="0"/>
              </a:rPr>
              <a:t>wage labour and marginalisation of former peasants</a:t>
            </a:r>
          </a:p>
          <a:p>
            <a:pPr marL="342900" lvl="0" indent="-342900">
              <a:lnSpc>
                <a:spcPct val="115000"/>
              </a:lnSpc>
              <a:spcAft>
                <a:spcPts val="800"/>
              </a:spcAft>
              <a:buFont typeface="Times New Roman" panose="02020603050405020304" pitchFamily="18" charset="0"/>
              <a:buChar char="•"/>
              <a:tabLst>
                <a:tab pos="457200" algn="l"/>
              </a:tabLst>
            </a:pPr>
            <a:r>
              <a:rPr lang="en-GB" sz="2400" dirty="0">
                <a:effectLst/>
                <a:ea typeface="Calibri" panose="020F0502020204030204" pitchFamily="34" charset="0"/>
                <a:cs typeface="Times New Roman" panose="02020603050405020304" pitchFamily="18" charset="0"/>
              </a:rPr>
              <a:t>urbanisation (e.g. Rio de Janeiro has </a:t>
            </a:r>
            <a:r>
              <a:rPr lang="en-GB" sz="2400" b="1" dirty="0">
                <a:effectLst/>
                <a:ea typeface="Calibri" panose="020F0502020204030204" pitchFamily="34" charset="0"/>
                <a:cs typeface="Times New Roman" panose="02020603050405020304" pitchFamily="18" charset="0"/>
              </a:rPr>
              <a:t>275,000</a:t>
            </a:r>
            <a:r>
              <a:rPr lang="en-GB" sz="2400" dirty="0">
                <a:effectLst/>
                <a:ea typeface="Calibri" panose="020F0502020204030204" pitchFamily="34" charset="0"/>
                <a:cs typeface="Times New Roman" panose="02020603050405020304" pitchFamily="18" charset="0"/>
              </a:rPr>
              <a:t> inhabitants by 1872) New urban elite/ middle class/ small proletariat</a:t>
            </a:r>
          </a:p>
          <a:p>
            <a:pPr marL="342900" lvl="0" indent="-342900">
              <a:lnSpc>
                <a:spcPct val="115000"/>
              </a:lnSpc>
              <a:spcAft>
                <a:spcPts val="800"/>
              </a:spcAft>
              <a:buFont typeface="Times New Roman" panose="02020603050405020304" pitchFamily="18" charset="0"/>
              <a:buChar char="•"/>
              <a:tabLst>
                <a:tab pos="457200" algn="l"/>
              </a:tabLst>
            </a:pPr>
            <a:r>
              <a:rPr lang="en-GB" sz="2400" b="1" dirty="0">
                <a:effectLst/>
                <a:ea typeface="Calibri" panose="020F0502020204030204" pitchFamily="34" charset="0"/>
                <a:cs typeface="Times New Roman" panose="02020603050405020304" pitchFamily="18" charset="0"/>
              </a:rPr>
              <a:t>immigration</a:t>
            </a:r>
            <a:r>
              <a:rPr lang="en-GB" sz="2400" dirty="0">
                <a:effectLst/>
                <a:ea typeface="Calibri" panose="020F0502020204030204" pitchFamily="34" charset="0"/>
                <a:cs typeface="Times New Roman" panose="02020603050405020304" pitchFamily="18" charset="0"/>
              </a:rPr>
              <a:t> (to some countries much more than others – Brazil, southern cone, especially Argentina)</a:t>
            </a:r>
          </a:p>
          <a:p>
            <a:endParaRPr lang="en-GB" sz="3600" dirty="0"/>
          </a:p>
        </p:txBody>
      </p:sp>
    </p:spTree>
    <p:extLst>
      <p:ext uri="{BB962C8B-B14F-4D97-AF65-F5344CB8AC3E}">
        <p14:creationId xmlns:p14="http://schemas.microsoft.com/office/powerpoint/2010/main" val="3596686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E9474-31D4-4A75-B24C-60E007AC230B}"/>
              </a:ext>
            </a:extLst>
          </p:cNvPr>
          <p:cNvSpPr>
            <a:spLocks noGrp="1"/>
          </p:cNvSpPr>
          <p:nvPr>
            <p:ph type="title"/>
          </p:nvPr>
        </p:nvSpPr>
        <p:spPr/>
        <p:txBody>
          <a:bodyPr/>
          <a:lstStyle/>
          <a:p>
            <a:r>
              <a:rPr lang="en-GB" dirty="0"/>
              <a:t>Liberalism in Latin America</a:t>
            </a:r>
          </a:p>
        </p:txBody>
      </p:sp>
      <p:sp>
        <p:nvSpPr>
          <p:cNvPr id="3" name="Content Placeholder 2">
            <a:extLst>
              <a:ext uri="{FF2B5EF4-FFF2-40B4-BE49-F238E27FC236}">
                <a16:creationId xmlns:a16="http://schemas.microsoft.com/office/drawing/2014/main" id="{43145E31-55F6-4E98-81B6-AD13B14CD4A2}"/>
              </a:ext>
            </a:extLst>
          </p:cNvPr>
          <p:cNvSpPr>
            <a:spLocks noGrp="1"/>
          </p:cNvSpPr>
          <p:nvPr>
            <p:ph idx="1"/>
          </p:nvPr>
        </p:nvSpPr>
        <p:spPr/>
        <p:txBody>
          <a:bodyPr>
            <a:normAutofit lnSpcReduction="10000"/>
          </a:bodyPr>
          <a:lstStyle/>
          <a:p>
            <a:pPr marL="342900" lvl="0" indent="-342900">
              <a:lnSpc>
                <a:spcPct val="107000"/>
              </a:lnSpc>
              <a:buFont typeface="Times New Roman" panose="02020603050405020304" pitchFamily="18" charset="0"/>
              <a:buChar char="-"/>
            </a:pPr>
            <a:r>
              <a:rPr lang="en-GB" sz="2400" dirty="0">
                <a:effectLst/>
                <a:ea typeface="Calibri" panose="020F0502020204030204" pitchFamily="34" charset="0"/>
                <a:cs typeface="Times New Roman" panose="02020603050405020304" pitchFamily="18" charset="0"/>
              </a:rPr>
              <a:t>Meant different things to different people, and changed over time. </a:t>
            </a:r>
          </a:p>
          <a:p>
            <a:pPr marL="342900" lvl="0" indent="-342900">
              <a:lnSpc>
                <a:spcPct val="115000"/>
              </a:lnSpc>
              <a:buFont typeface="Times New Roman" panose="02020603050405020304" pitchFamily="18" charset="0"/>
              <a:buChar char="-"/>
            </a:pPr>
            <a:r>
              <a:rPr lang="en-GB" sz="2400" dirty="0">
                <a:effectLst/>
                <a:ea typeface="Calibri" panose="020F0502020204030204" pitchFamily="34" charset="0"/>
                <a:cs typeface="Times New Roman" panose="02020603050405020304" pitchFamily="18" charset="0"/>
              </a:rPr>
              <a:t>A different vision of government/ society than the Catholic monarchy did; </a:t>
            </a:r>
          </a:p>
          <a:p>
            <a:pPr marL="342900" lvl="0" indent="-342900">
              <a:lnSpc>
                <a:spcPct val="115000"/>
              </a:lnSpc>
              <a:buFont typeface="Times New Roman" panose="02020603050405020304" pitchFamily="18" charset="0"/>
              <a:buChar char="-"/>
            </a:pPr>
            <a:r>
              <a:rPr lang="en-GB" sz="2400" dirty="0">
                <a:effectLst/>
                <a:ea typeface="Calibri" panose="020F0502020204030204" pitchFamily="34" charset="0"/>
                <a:cs typeface="Times New Roman" panose="02020603050405020304" pitchFamily="18" charset="0"/>
              </a:rPr>
              <a:t>In theory: ideas about </a:t>
            </a:r>
            <a:r>
              <a:rPr lang="en-GB" sz="2400" b="1" dirty="0">
                <a:effectLst/>
                <a:ea typeface="Calibri" panose="020F0502020204030204" pitchFamily="34" charset="0"/>
                <a:cs typeface="Times New Roman" panose="02020603050405020304" pitchFamily="18" charset="0"/>
              </a:rPr>
              <a:t>individual freedoms and rights; secularism</a:t>
            </a:r>
            <a:endParaRPr lang="en-GB" sz="2400" dirty="0">
              <a:effectLst/>
              <a:ea typeface="Calibri" panose="020F0502020204030204" pitchFamily="34" charset="0"/>
              <a:cs typeface="Times New Roman" panose="02020603050405020304" pitchFamily="18" charset="0"/>
            </a:endParaRPr>
          </a:p>
          <a:p>
            <a:pPr marL="342900" lvl="0" indent="-342900">
              <a:lnSpc>
                <a:spcPct val="115000"/>
              </a:lnSpc>
              <a:buFont typeface="Times New Roman" panose="02020603050405020304" pitchFamily="18" charset="0"/>
              <a:buChar char="-"/>
            </a:pPr>
            <a:r>
              <a:rPr lang="en-GB" sz="2400" dirty="0">
                <a:effectLst/>
                <a:ea typeface="Calibri" panose="020F0502020204030204" pitchFamily="34" charset="0"/>
                <a:cs typeface="Times New Roman" panose="02020603050405020304" pitchFamily="18" charset="0"/>
              </a:rPr>
              <a:t>Potential for democratic change. </a:t>
            </a:r>
            <a:r>
              <a:rPr lang="en-GB" sz="2400" b="1" dirty="0">
                <a:effectLst/>
                <a:ea typeface="Calibri" panose="020F0502020204030204" pitchFamily="34" charset="0"/>
                <a:cs typeface="Times New Roman" panose="02020603050405020304" pitchFamily="18" charset="0"/>
              </a:rPr>
              <a:t>Liberals generally attack slavery</a:t>
            </a:r>
            <a:endParaRPr lang="en-GB" sz="2400" dirty="0">
              <a:effectLst/>
              <a:ea typeface="Calibri" panose="020F0502020204030204" pitchFamily="34" charset="0"/>
              <a:cs typeface="Times New Roman" panose="02020603050405020304" pitchFamily="18" charset="0"/>
            </a:endParaRPr>
          </a:p>
          <a:p>
            <a:pPr marL="342900" lvl="0" indent="-342900">
              <a:lnSpc>
                <a:spcPct val="115000"/>
              </a:lnSpc>
              <a:buFont typeface="Times New Roman" panose="02020603050405020304" pitchFamily="18" charset="0"/>
              <a:buChar char="-"/>
            </a:pPr>
            <a:r>
              <a:rPr lang="en-GB" sz="2400" b="1" dirty="0">
                <a:effectLst/>
                <a:ea typeface="Calibri" panose="020F0502020204030204" pitchFamily="34" charset="0"/>
                <a:cs typeface="Times New Roman" panose="02020603050405020304" pitchFamily="18" charset="0"/>
              </a:rPr>
              <a:t>Liberals enact anticlerical measures across region when in power</a:t>
            </a:r>
            <a:endParaRPr lang="en-GB" sz="2400" dirty="0">
              <a:effectLst/>
              <a:ea typeface="Calibri" panose="020F0502020204030204" pitchFamily="34" charset="0"/>
              <a:cs typeface="Times New Roman" panose="02020603050405020304" pitchFamily="18" charset="0"/>
            </a:endParaRPr>
          </a:p>
          <a:p>
            <a:pPr marL="342900" lvl="0" indent="-342900">
              <a:lnSpc>
                <a:spcPct val="115000"/>
              </a:lnSpc>
              <a:buFont typeface="Times New Roman" panose="02020603050405020304" pitchFamily="18" charset="0"/>
              <a:buChar char="-"/>
            </a:pPr>
            <a:r>
              <a:rPr lang="en-GB" sz="2400" dirty="0">
                <a:effectLst/>
                <a:ea typeface="Calibri" panose="020F0502020204030204" pitchFamily="34" charset="0"/>
                <a:cs typeface="Times New Roman" panose="02020603050405020304" pitchFamily="18" charset="0"/>
              </a:rPr>
              <a:t>Independence era: justifies separation from colonial, monarchical rule. What next? </a:t>
            </a:r>
          </a:p>
          <a:p>
            <a:pPr marL="342900" lvl="0" indent="-342900">
              <a:lnSpc>
                <a:spcPct val="115000"/>
              </a:lnSpc>
              <a:buFont typeface="Times New Roman" panose="02020603050405020304" pitchFamily="18" charset="0"/>
              <a:buChar char="-"/>
            </a:pPr>
            <a:r>
              <a:rPr lang="en-GB" sz="2400" dirty="0">
                <a:effectLst/>
                <a:ea typeface="Calibri" panose="020F0502020204030204" pitchFamily="34" charset="0"/>
                <a:cs typeface="Times New Roman" panose="02020603050405020304" pitchFamily="18" charset="0"/>
              </a:rPr>
              <a:t>G</a:t>
            </a:r>
            <a:r>
              <a:rPr lang="en-GB" sz="2400" b="1" dirty="0">
                <a:effectLst/>
                <a:ea typeface="Calibri" panose="020F0502020204030204" pitchFamily="34" charset="0"/>
                <a:cs typeface="Times New Roman" panose="02020603050405020304" pitchFamily="18" charset="0"/>
              </a:rPr>
              <a:t>rowing ‘claims’ made on liberal ideas from ‘below’: </a:t>
            </a:r>
            <a:r>
              <a:rPr lang="en-GB" sz="2400" dirty="0">
                <a:effectLst/>
                <a:ea typeface="Calibri" panose="020F0502020204030204" pitchFamily="34" charset="0"/>
                <a:cs typeface="Times New Roman" panose="02020603050405020304" pitchFamily="18" charset="0"/>
              </a:rPr>
              <a:t>democracy; suffrage; economic and social citizenship…?</a:t>
            </a:r>
            <a:r>
              <a:rPr lang="en-GB" sz="2000" dirty="0">
                <a:effectLst/>
                <a:latin typeface="Garamond" panose="02020404030301010803" pitchFamily="18" charset="0"/>
                <a:ea typeface="Calibri" panose="020F0502020204030204" pitchFamily="34" charset="0"/>
                <a:cs typeface="Times New Roman" panose="02020603050405020304" pitchFamily="18" charset="0"/>
              </a:rPr>
              <a:t> </a:t>
            </a:r>
            <a:endParaRPr lang="en-GB" sz="3200" dirty="0"/>
          </a:p>
        </p:txBody>
      </p:sp>
    </p:spTree>
    <p:extLst>
      <p:ext uri="{BB962C8B-B14F-4D97-AF65-F5344CB8AC3E}">
        <p14:creationId xmlns:p14="http://schemas.microsoft.com/office/powerpoint/2010/main" val="32369394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F08C1-7E04-4185-BE7D-CE2F78D6DB3E}"/>
              </a:ext>
            </a:extLst>
          </p:cNvPr>
          <p:cNvSpPr>
            <a:spLocks noGrp="1"/>
          </p:cNvSpPr>
          <p:nvPr>
            <p:ph type="title"/>
          </p:nvPr>
        </p:nvSpPr>
        <p:spPr/>
        <p:txBody>
          <a:bodyPr/>
          <a:lstStyle/>
          <a:p>
            <a:r>
              <a:rPr lang="en-GB" dirty="0"/>
              <a:t>A conservative turn</a:t>
            </a:r>
          </a:p>
        </p:txBody>
      </p:sp>
      <p:sp>
        <p:nvSpPr>
          <p:cNvPr id="3" name="Content Placeholder 2">
            <a:extLst>
              <a:ext uri="{FF2B5EF4-FFF2-40B4-BE49-F238E27FC236}">
                <a16:creationId xmlns:a16="http://schemas.microsoft.com/office/drawing/2014/main" id="{86C08CA9-71B8-4457-A214-D327970DF259}"/>
              </a:ext>
            </a:extLst>
          </p:cNvPr>
          <p:cNvSpPr>
            <a:spLocks noGrp="1"/>
          </p:cNvSpPr>
          <p:nvPr>
            <p:ph idx="1"/>
          </p:nvPr>
        </p:nvSpPr>
        <p:spPr/>
        <p:txBody>
          <a:bodyPr>
            <a:normAutofit lnSpcReduction="10000"/>
          </a:bodyPr>
          <a:lstStyle/>
          <a:p>
            <a:r>
              <a:rPr lang="en-GB" sz="2400" b="1" dirty="0">
                <a:effectLst/>
                <a:ea typeface="Calibri" panose="020F0502020204030204" pitchFamily="34" charset="0"/>
                <a:cs typeface="Times New Roman" panose="02020603050405020304" pitchFamily="18" charset="0"/>
              </a:rPr>
              <a:t>new post-independence generation of Liberals, around mid-century: </a:t>
            </a:r>
            <a:r>
              <a:rPr lang="en-GB" sz="2400" dirty="0">
                <a:effectLst/>
                <a:ea typeface="Calibri" panose="020F0502020204030204" pitchFamily="34" charset="0"/>
                <a:cs typeface="Times New Roman" panose="02020603050405020304" pitchFamily="18" charset="0"/>
              </a:rPr>
              <a:t>urban professionals, some mixed race; </a:t>
            </a:r>
          </a:p>
          <a:p>
            <a:r>
              <a:rPr lang="en-GB" sz="2400" dirty="0">
                <a:effectLst/>
                <a:ea typeface="Calibri" panose="020F0502020204030204" pitchFamily="34" charset="0"/>
                <a:cs typeface="Times New Roman" panose="02020603050405020304" pitchFamily="18" charset="0"/>
              </a:rPr>
              <a:t>These people build </a:t>
            </a:r>
            <a:r>
              <a:rPr lang="en-GB" sz="2400" b="1" dirty="0">
                <a:effectLst/>
                <a:ea typeface="Calibri" panose="020F0502020204030204" pitchFamily="34" charset="0"/>
                <a:cs typeface="Times New Roman" panose="02020603050405020304" pitchFamily="18" charset="0"/>
              </a:rPr>
              <a:t>new liberal order</a:t>
            </a:r>
            <a:r>
              <a:rPr lang="en-GB" sz="2400" dirty="0">
                <a:effectLst/>
                <a:ea typeface="Calibri" panose="020F0502020204030204" pitchFamily="34" charset="0"/>
                <a:cs typeface="Times New Roman" panose="02020603050405020304" pitchFamily="18" charset="0"/>
              </a:rPr>
              <a:t> in some Lat Am countries</a:t>
            </a:r>
          </a:p>
          <a:p>
            <a:r>
              <a:rPr lang="en-GB" sz="2400" dirty="0" err="1">
                <a:effectLst/>
                <a:ea typeface="Calibri" panose="020F0502020204030204" pitchFamily="34" charset="0"/>
                <a:cs typeface="Times New Roman" panose="02020603050405020304" pitchFamily="18" charset="0"/>
              </a:rPr>
              <a:t>Asociación</a:t>
            </a:r>
            <a:r>
              <a:rPr lang="en-GB" sz="2400" dirty="0">
                <a:effectLst/>
                <a:ea typeface="Calibri" panose="020F0502020204030204" pitchFamily="34" charset="0"/>
                <a:cs typeface="Times New Roman" panose="02020603050405020304" pitchFamily="18" charset="0"/>
              </a:rPr>
              <a:t> de Mayo in Argentina: Bartolomé Mitre, Domingo Sarmiento, Juan Bautista </a:t>
            </a:r>
            <a:r>
              <a:rPr lang="en-GB" sz="2400" dirty="0" err="1">
                <a:effectLst/>
                <a:ea typeface="Calibri" panose="020F0502020204030204" pitchFamily="34" charset="0"/>
                <a:cs typeface="Times New Roman" panose="02020603050405020304" pitchFamily="18" charset="0"/>
              </a:rPr>
              <a:t>Alberdi</a:t>
            </a:r>
            <a:r>
              <a:rPr lang="en-GB" sz="2400" dirty="0">
                <a:effectLst/>
                <a:ea typeface="Calibri" panose="020F0502020204030204" pitchFamily="34" charset="0"/>
                <a:cs typeface="Times New Roman" panose="02020603050405020304" pitchFamily="18" charset="0"/>
              </a:rPr>
              <a:t>;</a:t>
            </a:r>
          </a:p>
          <a:p>
            <a:r>
              <a:rPr lang="en-GB" sz="2400" dirty="0">
                <a:effectLst/>
                <a:ea typeface="Calibri" panose="020F0502020204030204" pitchFamily="34" charset="0"/>
                <a:cs typeface="Times New Roman" panose="02020603050405020304" pitchFamily="18" charset="0"/>
              </a:rPr>
              <a:t>In Mexico: Benito Juárez and the Lerma de Tejada brothers, architects of </a:t>
            </a:r>
            <a:r>
              <a:rPr lang="en-GB" sz="2400" i="1" dirty="0">
                <a:effectLst/>
                <a:ea typeface="Calibri" panose="020F0502020204030204" pitchFamily="34" charset="0"/>
                <a:cs typeface="Times New Roman" panose="02020603050405020304" pitchFamily="18" charset="0"/>
              </a:rPr>
              <a:t>La </a:t>
            </a:r>
            <a:r>
              <a:rPr lang="en-GB" sz="2400" i="1" dirty="0" err="1">
                <a:effectLst/>
                <a:ea typeface="Calibri" panose="020F0502020204030204" pitchFamily="34" charset="0"/>
                <a:cs typeface="Times New Roman" panose="02020603050405020304" pitchFamily="18" charset="0"/>
              </a:rPr>
              <a:t>Reforma</a:t>
            </a:r>
            <a:endParaRPr lang="en-GB" sz="2400" i="1" dirty="0">
              <a:effectLst/>
              <a:ea typeface="Calibri" panose="020F0502020204030204" pitchFamily="34" charset="0"/>
              <a:cs typeface="Times New Roman" panose="02020603050405020304" pitchFamily="18" charset="0"/>
            </a:endParaRPr>
          </a:p>
          <a:p>
            <a:r>
              <a:rPr lang="en-GB" sz="2400" dirty="0">
                <a:ea typeface="Calibri" panose="020F0502020204030204" pitchFamily="34" charset="0"/>
                <a:cs typeface="Times New Roman" panose="02020603050405020304" pitchFamily="18" charset="0"/>
              </a:rPr>
              <a:t>BUT these people are often ALSO supporters of, e.g.:</a:t>
            </a:r>
          </a:p>
          <a:p>
            <a:r>
              <a:rPr lang="en-GB" sz="2400" dirty="0">
                <a:ea typeface="Calibri" panose="020F0502020204030204" pitchFamily="34" charset="0"/>
                <a:cs typeface="Times New Roman" panose="02020603050405020304" pitchFamily="18" charset="0"/>
              </a:rPr>
              <a:t>The “desert campaigns” in Argentina; exterminations of indigenous people elsewhere, e.g. the </a:t>
            </a:r>
            <a:r>
              <a:rPr lang="en-GB" sz="2400" dirty="0" err="1">
                <a:ea typeface="Calibri" panose="020F0502020204030204" pitchFamily="34" charset="0"/>
                <a:cs typeface="Times New Roman" panose="02020603050405020304" pitchFamily="18" charset="0"/>
              </a:rPr>
              <a:t>Selk’Nam</a:t>
            </a:r>
            <a:r>
              <a:rPr lang="en-GB" sz="2400" dirty="0">
                <a:ea typeface="Calibri" panose="020F0502020204030204" pitchFamily="34" charset="0"/>
                <a:cs typeface="Times New Roman" panose="02020603050405020304" pitchFamily="18" charset="0"/>
              </a:rPr>
              <a:t> genocide in Tierra del Fuego (Argentina/ Chile)</a:t>
            </a:r>
          </a:p>
          <a:p>
            <a:r>
              <a:rPr lang="en-GB" sz="2400" dirty="0">
                <a:ea typeface="Calibri" panose="020F0502020204030204" pitchFamily="34" charset="0"/>
                <a:cs typeface="Times New Roman" panose="02020603050405020304" pitchFamily="18" charset="0"/>
              </a:rPr>
              <a:t>A </a:t>
            </a:r>
            <a:r>
              <a:rPr lang="en-GB" sz="2400" b="1" dirty="0">
                <a:ea typeface="Calibri" panose="020F0502020204030204" pitchFamily="34" charset="0"/>
                <a:cs typeface="Times New Roman" panose="02020603050405020304" pitchFamily="18" charset="0"/>
              </a:rPr>
              <a:t>narrowing of the suffrage </a:t>
            </a:r>
            <a:r>
              <a:rPr lang="en-GB" sz="2400" dirty="0">
                <a:ea typeface="Calibri" panose="020F0502020204030204" pitchFamily="34" charset="0"/>
                <a:cs typeface="Times New Roman" panose="02020603050405020304" pitchFamily="18" charset="0"/>
              </a:rPr>
              <a:t>in some places: e.g. Colombia 1886</a:t>
            </a:r>
          </a:p>
        </p:txBody>
      </p:sp>
    </p:spTree>
    <p:extLst>
      <p:ext uri="{BB962C8B-B14F-4D97-AF65-F5344CB8AC3E}">
        <p14:creationId xmlns:p14="http://schemas.microsoft.com/office/powerpoint/2010/main" val="2196447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Benito </a:t>
            </a:r>
            <a:r>
              <a:rPr lang="en-US" dirty="0" err="1"/>
              <a:t>Juárez</a:t>
            </a:r>
            <a:r>
              <a:rPr lang="en-US" dirty="0"/>
              <a:t>, the first indigenous president of Mexico</a:t>
            </a:r>
          </a:p>
        </p:txBody>
      </p:sp>
      <p:pic>
        <p:nvPicPr>
          <p:cNvPr id="4" name="Content Placeholder 3"/>
          <p:cNvPicPr>
            <a:picLocks noGrp="1" noChangeAspect="1"/>
          </p:cNvPicPr>
          <p:nvPr>
            <p:ph idx="1"/>
          </p:nvPr>
        </p:nvPicPr>
        <p:blipFill>
          <a:blip r:embed="rId2"/>
          <a:srcRect l="-64471" r="-64471"/>
          <a:stretch>
            <a:fillRect/>
          </a:stretch>
        </p:blipFill>
        <p:spPr>
          <a:xfrm>
            <a:off x="838200" y="1825625"/>
            <a:ext cx="10515600" cy="4832350"/>
          </a:xfrm>
        </p:spPr>
      </p:pic>
    </p:spTree>
    <p:extLst>
      <p:ext uri="{BB962C8B-B14F-4D97-AF65-F5344CB8AC3E}">
        <p14:creationId xmlns:p14="http://schemas.microsoft.com/office/powerpoint/2010/main" val="17508511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C70A5-5218-4241-899C-2CC49E12DEAA}"/>
              </a:ext>
            </a:extLst>
          </p:cNvPr>
          <p:cNvSpPr>
            <a:spLocks noGrp="1"/>
          </p:cNvSpPr>
          <p:nvPr>
            <p:ph type="title"/>
          </p:nvPr>
        </p:nvSpPr>
        <p:spPr/>
        <p:txBody>
          <a:bodyPr/>
          <a:lstStyle/>
          <a:p>
            <a:r>
              <a:rPr lang="en-GB" dirty="0"/>
              <a:t>Conservative liberalism (positivism) in Brazil </a:t>
            </a:r>
          </a:p>
        </p:txBody>
      </p:sp>
      <p:sp>
        <p:nvSpPr>
          <p:cNvPr id="3" name="Content Placeholder 2">
            <a:extLst>
              <a:ext uri="{FF2B5EF4-FFF2-40B4-BE49-F238E27FC236}">
                <a16:creationId xmlns:a16="http://schemas.microsoft.com/office/drawing/2014/main" id="{5A000023-1E63-44F3-9B89-DF423C063814}"/>
              </a:ext>
            </a:extLst>
          </p:cNvPr>
          <p:cNvSpPr>
            <a:spLocks noGrp="1"/>
          </p:cNvSpPr>
          <p:nvPr>
            <p:ph idx="1"/>
          </p:nvPr>
        </p:nvSpPr>
        <p:spPr/>
        <p:txBody>
          <a:bodyPr>
            <a:normAutofit/>
          </a:bodyPr>
          <a:lstStyle/>
          <a:p>
            <a:r>
              <a:rPr lang="en-GB" sz="2400" dirty="0">
                <a:effectLst/>
                <a:ea typeface="Calibri" panose="020F0502020204030204" pitchFamily="34" charset="0"/>
                <a:cs typeface="Times New Roman" panose="02020603050405020304" pitchFamily="18" charset="0"/>
              </a:rPr>
              <a:t>Liberal government introduces a new </a:t>
            </a:r>
            <a:r>
              <a:rPr lang="en-GB" sz="2400" b="1" dirty="0">
                <a:effectLst/>
                <a:ea typeface="Calibri" panose="020F0502020204030204" pitchFamily="34" charset="0"/>
                <a:cs typeface="Times New Roman" panose="02020603050405020304" pitchFamily="18" charset="0"/>
              </a:rPr>
              <a:t>LITERACY qualification to a largely illiterate country (1881)</a:t>
            </a:r>
          </a:p>
          <a:p>
            <a:r>
              <a:rPr lang="en-GB" sz="2400" b="1" dirty="0">
                <a:effectLst/>
                <a:ea typeface="Calibri" panose="020F0502020204030204" pitchFamily="34" charset="0"/>
                <a:cs typeface="Times New Roman" panose="02020603050405020304" pitchFamily="18" charset="0"/>
              </a:rPr>
              <a:t>Reduces suffrage from about 50% of free adult men (10% of total population) to less than 1% of the total population; </a:t>
            </a:r>
          </a:p>
          <a:p>
            <a:r>
              <a:rPr lang="en-GB" sz="2400" b="1" dirty="0">
                <a:effectLst/>
                <a:ea typeface="Calibri" panose="020F0502020204030204" pitchFamily="34" charset="0"/>
                <a:cs typeface="Times New Roman" panose="02020603050405020304" pitchFamily="18" charset="0"/>
              </a:rPr>
              <a:t>from over a million voters to 150,000</a:t>
            </a:r>
          </a:p>
          <a:p>
            <a:r>
              <a:rPr lang="en-GB" sz="2400" dirty="0">
                <a:ea typeface="Calibri" panose="020F0502020204030204" pitchFamily="34" charset="0"/>
                <a:cs typeface="Times New Roman" panose="02020603050405020304" pitchFamily="18" charset="0"/>
              </a:rPr>
              <a:t>Development of </a:t>
            </a:r>
            <a:r>
              <a:rPr lang="en-GB" sz="2400" b="1" dirty="0">
                <a:ea typeface="Calibri" panose="020F0502020204030204" pitchFamily="34" charset="0"/>
                <a:cs typeface="Times New Roman" panose="02020603050405020304" pitchFamily="18" charset="0"/>
              </a:rPr>
              <a:t>positivism </a:t>
            </a:r>
            <a:r>
              <a:rPr lang="en-GB" sz="2400" dirty="0">
                <a:ea typeface="Calibri" panose="020F0502020204030204" pitchFamily="34" charset="0"/>
                <a:cs typeface="Times New Roman" panose="02020603050405020304" pitchFamily="18" charset="0"/>
              </a:rPr>
              <a:t>(derived from European philosopher, August Comte)</a:t>
            </a:r>
          </a:p>
          <a:p>
            <a:r>
              <a:rPr lang="en-GB" sz="2400" dirty="0">
                <a:ea typeface="Calibri" panose="020F0502020204030204" pitchFamily="34" charset="0"/>
                <a:cs typeface="Times New Roman" panose="02020603050405020304" pitchFamily="18" charset="0"/>
              </a:rPr>
              <a:t>New emphasis on “</a:t>
            </a:r>
            <a:r>
              <a:rPr lang="en-GB" sz="2400" b="1" dirty="0">
                <a:ea typeface="Calibri" panose="020F0502020204030204" pitchFamily="34" charset="0"/>
                <a:cs typeface="Times New Roman" panose="02020603050405020304" pitchFamily="18" charset="0"/>
              </a:rPr>
              <a:t>progress” (economic, technical)</a:t>
            </a:r>
          </a:p>
          <a:p>
            <a:r>
              <a:rPr lang="en-GB" sz="2400" b="1" dirty="0">
                <a:effectLst/>
                <a:ea typeface="Calibri" panose="020F0502020204030204" pitchFamily="34" charset="0"/>
                <a:cs typeface="Times New Roman" panose="02020603050405020304" pitchFamily="18" charset="0"/>
              </a:rPr>
              <a:t>But, com</a:t>
            </a:r>
            <a:r>
              <a:rPr lang="en-GB" sz="2400" b="1" dirty="0">
                <a:ea typeface="Calibri" panose="020F0502020204030204" pitchFamily="34" charset="0"/>
                <a:cs typeface="Times New Roman" panose="02020603050405020304" pitchFamily="18" charset="0"/>
              </a:rPr>
              <a:t>bined with “order”: </a:t>
            </a:r>
            <a:r>
              <a:rPr lang="en-GB" sz="2400" dirty="0">
                <a:ea typeface="Calibri" panose="020F0502020204030204" pitchFamily="34" charset="0"/>
                <a:cs typeface="Times New Roman" panose="02020603050405020304" pitchFamily="18" charset="0"/>
              </a:rPr>
              <a:t>a small elite group will lead the way; NOT democratic</a:t>
            </a:r>
          </a:p>
          <a:p>
            <a:r>
              <a:rPr lang="en-GB" sz="2400" dirty="0">
                <a:effectLst/>
                <a:ea typeface="Calibri" panose="020F0502020204030204" pitchFamily="34" charset="0"/>
                <a:cs typeface="Times New Roman" panose="02020603050405020304" pitchFamily="18" charset="0"/>
              </a:rPr>
              <a:t>This generation: abolishes slavery (1888) and topples the monarch</a:t>
            </a:r>
            <a:r>
              <a:rPr lang="en-GB" sz="2400" dirty="0">
                <a:ea typeface="Calibri" panose="020F0502020204030204" pitchFamily="34" charset="0"/>
                <a:cs typeface="Times New Roman" panose="02020603050405020304" pitchFamily="18" charset="0"/>
              </a:rPr>
              <a:t>y in 1889</a:t>
            </a:r>
          </a:p>
          <a:p>
            <a:endParaRPr lang="en-GB" sz="2400" dirty="0">
              <a:ea typeface="Calibri" panose="020F0502020204030204" pitchFamily="34" charset="0"/>
              <a:cs typeface="Times New Roman" panose="02020603050405020304" pitchFamily="18" charset="0"/>
            </a:endParaRPr>
          </a:p>
          <a:p>
            <a:endParaRPr lang="en-GB" sz="2400" dirty="0">
              <a:effectLst/>
              <a:ea typeface="Calibri" panose="020F0502020204030204" pitchFamily="34" charset="0"/>
              <a:cs typeface="Times New Roman" panose="02020603050405020304" pitchFamily="18" charset="0"/>
            </a:endParaRPr>
          </a:p>
          <a:p>
            <a:endParaRPr lang="en-GB" sz="1800" dirty="0">
              <a:effectLst/>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2299593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D2F37-B326-4423-B6C3-8D7787267789}"/>
              </a:ext>
            </a:extLst>
          </p:cNvPr>
          <p:cNvSpPr>
            <a:spLocks noGrp="1"/>
          </p:cNvSpPr>
          <p:nvPr>
            <p:ph type="title"/>
          </p:nvPr>
        </p:nvSpPr>
        <p:spPr/>
        <p:txBody>
          <a:bodyPr/>
          <a:lstStyle/>
          <a:p>
            <a:r>
              <a:rPr lang="en-GB" dirty="0"/>
              <a:t>“Order and progress”: the Brazilian flag (from 1889)</a:t>
            </a:r>
          </a:p>
        </p:txBody>
      </p:sp>
      <p:pic>
        <p:nvPicPr>
          <p:cNvPr id="4" name="Picture 2" descr="http://www.brazilhouston.org/ingles/bandbras.gif">
            <a:extLst>
              <a:ext uri="{FF2B5EF4-FFF2-40B4-BE49-F238E27FC236}">
                <a16:creationId xmlns:a16="http://schemas.microsoft.com/office/drawing/2014/main" id="{48D641EF-0168-4389-8303-F46DE186789C}"/>
              </a:ext>
            </a:extLst>
          </p:cNvPr>
          <p:cNvPicPr>
            <a:picLocks noGrp="1" noChangeAspect="1" noChangeArrowheads="1"/>
          </p:cNvPicPr>
          <p:nvPr>
            <p:ph idx="1"/>
          </p:nvPr>
        </p:nvPicPr>
        <p:blipFill>
          <a:blip r:embed="rId2" cstate="print"/>
          <a:srcRect/>
          <a:stretch>
            <a:fillRect/>
          </a:stretch>
        </p:blipFill>
        <p:spPr bwMode="auto">
          <a:xfrm>
            <a:off x="1770927" y="2164466"/>
            <a:ext cx="7963381" cy="4004840"/>
          </a:xfrm>
          <a:prstGeom prst="rect">
            <a:avLst/>
          </a:prstGeom>
          <a:noFill/>
        </p:spPr>
      </p:pic>
    </p:spTree>
    <p:extLst>
      <p:ext uri="{BB962C8B-B14F-4D97-AF65-F5344CB8AC3E}">
        <p14:creationId xmlns:p14="http://schemas.microsoft.com/office/powerpoint/2010/main" val="1530992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latin typeface="Garamond" panose="02020404030301010803" pitchFamily="18" charset="0"/>
              </a:rPr>
              <a:t>Useful reading about positivism</a:t>
            </a:r>
          </a:p>
        </p:txBody>
      </p:sp>
      <p:sp>
        <p:nvSpPr>
          <p:cNvPr id="5" name="Content Placeholder 4"/>
          <p:cNvSpPr>
            <a:spLocks noGrp="1"/>
          </p:cNvSpPr>
          <p:nvPr>
            <p:ph idx="1"/>
          </p:nvPr>
        </p:nvSpPr>
        <p:spPr/>
        <p:txBody>
          <a:bodyPr/>
          <a:lstStyle/>
          <a:p>
            <a:r>
              <a:rPr lang="en-GB" b="1" dirty="0">
                <a:latin typeface="Garamond" panose="02020404030301010803" pitchFamily="18" charset="0"/>
              </a:rPr>
              <a:t>Todd </a:t>
            </a:r>
            <a:r>
              <a:rPr lang="en-GB" b="1" dirty="0" err="1">
                <a:latin typeface="Garamond" panose="02020404030301010803" pitchFamily="18" charset="0"/>
              </a:rPr>
              <a:t>Diacon</a:t>
            </a:r>
            <a:r>
              <a:rPr lang="en-GB" b="1" dirty="0">
                <a:latin typeface="Garamond" panose="02020404030301010803" pitchFamily="18" charset="0"/>
              </a:rPr>
              <a:t>, </a:t>
            </a:r>
            <a:r>
              <a:rPr lang="en-GB" b="1" i="1" dirty="0">
                <a:latin typeface="Garamond" panose="02020404030301010803" pitchFamily="18" charset="0"/>
              </a:rPr>
              <a:t>Stringing Together a Nation: </a:t>
            </a:r>
            <a:r>
              <a:rPr lang="en-GB" b="1" i="1" dirty="0" err="1">
                <a:latin typeface="Garamond" panose="02020404030301010803" pitchFamily="18" charset="0"/>
              </a:rPr>
              <a:t>Candido</a:t>
            </a:r>
            <a:r>
              <a:rPr lang="en-GB" b="1" i="1" dirty="0">
                <a:latin typeface="Garamond" panose="02020404030301010803" pitchFamily="18" charset="0"/>
              </a:rPr>
              <a:t> Mariano da Silva </a:t>
            </a:r>
            <a:r>
              <a:rPr lang="en-GB" b="1" i="1" dirty="0" err="1">
                <a:latin typeface="Garamond" panose="02020404030301010803" pitchFamily="18" charset="0"/>
              </a:rPr>
              <a:t>Rondon</a:t>
            </a:r>
            <a:r>
              <a:rPr lang="en-GB" b="1" i="1" dirty="0">
                <a:latin typeface="Garamond" panose="02020404030301010803" pitchFamily="18" charset="0"/>
              </a:rPr>
              <a:t> and the Construction of Modern Brazil, 1906-1930 </a:t>
            </a:r>
            <a:r>
              <a:rPr lang="en-GB" b="1" dirty="0">
                <a:latin typeface="Garamond" panose="02020404030301010803" pitchFamily="18" charset="0"/>
              </a:rPr>
              <a:t>(Duke University Press, 2004) Introduction &amp; chapter 4 (library scans page) </a:t>
            </a:r>
          </a:p>
        </p:txBody>
      </p:sp>
    </p:spTree>
    <p:extLst>
      <p:ext uri="{BB962C8B-B14F-4D97-AF65-F5344CB8AC3E}">
        <p14:creationId xmlns:p14="http://schemas.microsoft.com/office/powerpoint/2010/main" val="35975165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FFEE3-C2A2-4FB8-BD5C-7FEE398FDCB8}"/>
              </a:ext>
            </a:extLst>
          </p:cNvPr>
          <p:cNvSpPr>
            <a:spLocks noGrp="1"/>
          </p:cNvSpPr>
          <p:nvPr>
            <p:ph type="title"/>
          </p:nvPr>
        </p:nvSpPr>
        <p:spPr/>
        <p:txBody>
          <a:bodyPr/>
          <a:lstStyle/>
          <a:p>
            <a:r>
              <a:rPr lang="en-GB" dirty="0"/>
              <a:t>“Scientific” racism and “whitening”</a:t>
            </a:r>
          </a:p>
        </p:txBody>
      </p:sp>
      <p:sp>
        <p:nvSpPr>
          <p:cNvPr id="3" name="Content Placeholder 2">
            <a:extLst>
              <a:ext uri="{FF2B5EF4-FFF2-40B4-BE49-F238E27FC236}">
                <a16:creationId xmlns:a16="http://schemas.microsoft.com/office/drawing/2014/main" id="{36BACCC7-621E-4822-B0D5-7896C2F5559F}"/>
              </a:ext>
            </a:extLst>
          </p:cNvPr>
          <p:cNvSpPr>
            <a:spLocks noGrp="1"/>
          </p:cNvSpPr>
          <p:nvPr>
            <p:ph idx="1"/>
          </p:nvPr>
        </p:nvSpPr>
        <p:spPr/>
        <p:txBody>
          <a:bodyPr>
            <a:normAutofit/>
          </a:bodyPr>
          <a:lstStyle/>
          <a:p>
            <a:r>
              <a:rPr lang="en-GB" sz="3200" b="1" dirty="0"/>
              <a:t>Many abolitionists are also racists (anti-slavery but also anti-slave)</a:t>
            </a:r>
          </a:p>
          <a:p>
            <a:r>
              <a:rPr lang="en-GB" sz="3200" b="1" dirty="0"/>
              <a:t>Whiteness is equated with social and economic progress; “whitening” </a:t>
            </a:r>
            <a:r>
              <a:rPr lang="en-GB" sz="3200" dirty="0"/>
              <a:t>remains the aim until the 1930s; embarrassment/ confusion about how to deal with Brazil’s history of </a:t>
            </a:r>
            <a:r>
              <a:rPr lang="en-GB" sz="3200" b="1" dirty="0"/>
              <a:t>race mixture. </a:t>
            </a:r>
            <a:endParaRPr lang="en-GB" sz="3200" dirty="0"/>
          </a:p>
          <a:p>
            <a:endParaRPr lang="en-GB" sz="3200" dirty="0"/>
          </a:p>
        </p:txBody>
      </p:sp>
    </p:spTree>
    <p:extLst>
      <p:ext uri="{BB962C8B-B14F-4D97-AF65-F5344CB8AC3E}">
        <p14:creationId xmlns:p14="http://schemas.microsoft.com/office/powerpoint/2010/main" val="26199714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3D928-6BDE-40C2-921F-70E16FE68A88}"/>
              </a:ext>
            </a:extLst>
          </p:cNvPr>
          <p:cNvSpPr>
            <a:spLocks noGrp="1"/>
          </p:cNvSpPr>
          <p:nvPr>
            <p:ph type="title"/>
          </p:nvPr>
        </p:nvSpPr>
        <p:spPr/>
        <p:txBody>
          <a:bodyPr/>
          <a:lstStyle/>
          <a:p>
            <a:r>
              <a:rPr lang="en-GB" b="1" dirty="0"/>
              <a:t>Liberal Silvio Romero, writing in 1880:</a:t>
            </a:r>
            <a:endParaRPr lang="en-GB" dirty="0"/>
          </a:p>
        </p:txBody>
      </p:sp>
      <p:sp>
        <p:nvSpPr>
          <p:cNvPr id="3" name="Content Placeholder 2">
            <a:extLst>
              <a:ext uri="{FF2B5EF4-FFF2-40B4-BE49-F238E27FC236}">
                <a16:creationId xmlns:a16="http://schemas.microsoft.com/office/drawing/2014/main" id="{6B6F09BD-5D78-46FC-A637-DD5767B7E1FB}"/>
              </a:ext>
            </a:extLst>
          </p:cNvPr>
          <p:cNvSpPr>
            <a:spLocks noGrp="1"/>
          </p:cNvSpPr>
          <p:nvPr>
            <p:ph idx="1"/>
          </p:nvPr>
        </p:nvSpPr>
        <p:spPr/>
        <p:txBody>
          <a:bodyPr/>
          <a:lstStyle/>
          <a:p>
            <a:r>
              <a:rPr lang="en-GB" dirty="0"/>
              <a:t>“...future victory in the life struggle among us will belong to the white. ... the white type will continue to predominate by natural selection until it emerges pure and beautiful as in the old world… when it has totally acclimatized on this continent. Two factors will contribute to this process: on the one hand the abolition of the slave trade and the continuous disappearance of the Indians, and on the other hand European immigration!” </a:t>
            </a:r>
          </a:p>
          <a:p>
            <a:endParaRPr lang="en-GB" dirty="0"/>
          </a:p>
          <a:p>
            <a:r>
              <a:rPr lang="en-GB" dirty="0"/>
              <a:t>Quotation from: Thomas Skidmore, </a:t>
            </a:r>
            <a:r>
              <a:rPr lang="en-GB" i="1" dirty="0"/>
              <a:t>Black into White: Race &amp; Nationality in Brazilian Thought</a:t>
            </a:r>
            <a:r>
              <a:rPr lang="en-GB" dirty="0"/>
              <a:t>, pp.36-7]</a:t>
            </a:r>
          </a:p>
          <a:p>
            <a:endParaRPr lang="en-GB" dirty="0"/>
          </a:p>
          <a:p>
            <a:endParaRPr lang="en-GB" dirty="0"/>
          </a:p>
        </p:txBody>
      </p:sp>
    </p:spTree>
    <p:extLst>
      <p:ext uri="{BB962C8B-B14F-4D97-AF65-F5344CB8AC3E}">
        <p14:creationId xmlns:p14="http://schemas.microsoft.com/office/powerpoint/2010/main" val="3449263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692D59-95D0-4E1D-B6A1-8582042BB5BD}"/>
              </a:ext>
            </a:extLst>
          </p:cNvPr>
          <p:cNvSpPr>
            <a:spLocks noGrp="1"/>
          </p:cNvSpPr>
          <p:nvPr>
            <p:ph type="title"/>
          </p:nvPr>
        </p:nvSpPr>
        <p:spPr/>
        <p:txBody>
          <a:bodyPr/>
          <a:lstStyle/>
          <a:p>
            <a:r>
              <a:rPr lang="en-GB" dirty="0"/>
              <a:t>Section 1: The post-independence context, c.1820s-1850s </a:t>
            </a:r>
          </a:p>
        </p:txBody>
      </p:sp>
      <p:sp>
        <p:nvSpPr>
          <p:cNvPr id="5" name="Text Placeholder 4">
            <a:extLst>
              <a:ext uri="{FF2B5EF4-FFF2-40B4-BE49-F238E27FC236}">
                <a16:creationId xmlns:a16="http://schemas.microsoft.com/office/drawing/2014/main" id="{9B3BE5FB-A922-4FD8-869F-678FC5604E0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972576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2050" name="Picture 2" descr="Avenida Rio Branco com Marechal Floriano by andrepcgeo">
            <a:hlinkClick r:id="rId3" tooltip="Avenida Rio Branco com Marechal Floriano by andrepcgeo"/>
          </p:cNvPr>
          <p:cNvPicPr>
            <a:picLocks noChangeAspect="1" noChangeArrowheads="1"/>
          </p:cNvPicPr>
          <p:nvPr/>
        </p:nvPicPr>
        <p:blipFill>
          <a:blip r:embed="rId4" cstate="print"/>
          <a:srcRect/>
          <a:stretch>
            <a:fillRect/>
          </a:stretch>
        </p:blipFill>
        <p:spPr bwMode="auto">
          <a:xfrm>
            <a:off x="1206500" y="571480"/>
            <a:ext cx="5103814" cy="2928958"/>
          </a:xfrm>
          <a:prstGeom prst="rect">
            <a:avLst/>
          </a:prstGeom>
          <a:noFill/>
        </p:spPr>
      </p:pic>
      <p:pic>
        <p:nvPicPr>
          <p:cNvPr id="2052" name="Picture 4" descr="Passeio Público após 1905 by andrepcgeo">
            <a:hlinkClick r:id="rId5" tooltip="Passeio Público após 1905 by andrepcgeo"/>
          </p:cNvPr>
          <p:cNvPicPr>
            <a:picLocks noChangeAspect="1" noChangeArrowheads="1"/>
          </p:cNvPicPr>
          <p:nvPr/>
        </p:nvPicPr>
        <p:blipFill>
          <a:blip r:embed="rId6" cstate="print"/>
          <a:srcRect/>
          <a:stretch>
            <a:fillRect/>
          </a:stretch>
        </p:blipFill>
        <p:spPr bwMode="auto">
          <a:xfrm>
            <a:off x="7200900" y="571480"/>
            <a:ext cx="3441700" cy="5326063"/>
          </a:xfrm>
          <a:prstGeom prst="rect">
            <a:avLst/>
          </a:prstGeom>
          <a:noFill/>
        </p:spPr>
      </p:pic>
    </p:spTree>
    <p:extLst>
      <p:ext uri="{BB962C8B-B14F-4D97-AF65-F5344CB8AC3E}">
        <p14:creationId xmlns:p14="http://schemas.microsoft.com/office/powerpoint/2010/main" val="10835025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1986" name="Picture 2" descr="http://upload.wikimedia.org/wikipedia/commons/c/c4/Teatro_municipal_rio_de_janeiro.jpg"/>
          <p:cNvPicPr>
            <a:picLocks noChangeAspect="1" noChangeArrowheads="1"/>
          </p:cNvPicPr>
          <p:nvPr/>
        </p:nvPicPr>
        <p:blipFill>
          <a:blip r:embed="rId3" cstate="print"/>
          <a:srcRect/>
          <a:stretch>
            <a:fillRect/>
          </a:stretch>
        </p:blipFill>
        <p:spPr bwMode="auto">
          <a:xfrm>
            <a:off x="2381225" y="714357"/>
            <a:ext cx="7629525" cy="5724525"/>
          </a:xfrm>
          <a:prstGeom prst="rect">
            <a:avLst/>
          </a:prstGeom>
          <a:noFill/>
        </p:spPr>
      </p:pic>
    </p:spTree>
    <p:extLst>
      <p:ext uri="{BB962C8B-B14F-4D97-AF65-F5344CB8AC3E}">
        <p14:creationId xmlns:p14="http://schemas.microsoft.com/office/powerpoint/2010/main" val="3383505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39938" name="Picture 2" descr="Image7">
            <a:hlinkClick r:id="rId3"/>
          </p:cNvPr>
          <p:cNvPicPr>
            <a:picLocks noChangeAspect="1" noChangeArrowheads="1"/>
          </p:cNvPicPr>
          <p:nvPr/>
        </p:nvPicPr>
        <p:blipFill>
          <a:blip r:embed="rId4" cstate="print"/>
          <a:srcRect/>
          <a:stretch>
            <a:fillRect/>
          </a:stretch>
        </p:blipFill>
        <p:spPr bwMode="auto">
          <a:xfrm>
            <a:off x="2095473" y="500043"/>
            <a:ext cx="4505325" cy="2752725"/>
          </a:xfrm>
          <a:prstGeom prst="rect">
            <a:avLst/>
          </a:prstGeom>
          <a:noFill/>
        </p:spPr>
      </p:pic>
      <p:pic>
        <p:nvPicPr>
          <p:cNvPr id="39940" name="Picture 4" descr="Image4">
            <a:hlinkClick r:id="rId5"/>
          </p:cNvPr>
          <p:cNvPicPr>
            <a:picLocks noChangeAspect="1" noChangeArrowheads="1"/>
          </p:cNvPicPr>
          <p:nvPr/>
        </p:nvPicPr>
        <p:blipFill>
          <a:blip r:embed="rId6" cstate="print"/>
          <a:srcRect/>
          <a:stretch>
            <a:fillRect/>
          </a:stretch>
        </p:blipFill>
        <p:spPr bwMode="auto">
          <a:xfrm>
            <a:off x="5953125" y="3429001"/>
            <a:ext cx="4505325" cy="3124201"/>
          </a:xfrm>
          <a:prstGeom prst="rect">
            <a:avLst/>
          </a:prstGeom>
          <a:noFill/>
        </p:spPr>
      </p:pic>
    </p:spTree>
    <p:extLst>
      <p:ext uri="{BB962C8B-B14F-4D97-AF65-F5344CB8AC3E}">
        <p14:creationId xmlns:p14="http://schemas.microsoft.com/office/powerpoint/2010/main" val="1318955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B9D88-20E1-4EF0-9898-FE008D858E9B}"/>
              </a:ext>
            </a:extLst>
          </p:cNvPr>
          <p:cNvSpPr>
            <a:spLocks noGrp="1"/>
          </p:cNvSpPr>
          <p:nvPr>
            <p:ph type="title"/>
          </p:nvPr>
        </p:nvSpPr>
        <p:spPr/>
        <p:txBody>
          <a:bodyPr/>
          <a:lstStyle/>
          <a:p>
            <a:r>
              <a:rPr lang="en-GB" dirty="0"/>
              <a:t>What next after independence in the 1820s?</a:t>
            </a:r>
          </a:p>
        </p:txBody>
      </p:sp>
      <p:sp>
        <p:nvSpPr>
          <p:cNvPr id="3" name="Content Placeholder 2">
            <a:extLst>
              <a:ext uri="{FF2B5EF4-FFF2-40B4-BE49-F238E27FC236}">
                <a16:creationId xmlns:a16="http://schemas.microsoft.com/office/drawing/2014/main" id="{0863E252-83E5-4DCA-835C-4957AFFD5732}"/>
              </a:ext>
            </a:extLst>
          </p:cNvPr>
          <p:cNvSpPr>
            <a:spLocks noGrp="1"/>
          </p:cNvSpPr>
          <p:nvPr>
            <p:ph idx="1"/>
          </p:nvPr>
        </p:nvSpPr>
        <p:spPr/>
        <p:txBody>
          <a:bodyPr>
            <a:normAutofit lnSpcReduction="10000"/>
          </a:bodyPr>
          <a:lstStyle/>
          <a:p>
            <a:r>
              <a:rPr lang="en-GB" dirty="0"/>
              <a:t>Independence influenced by enlightenment thinking (liberal ideas: political sovereignty, individual liberty…)</a:t>
            </a:r>
          </a:p>
          <a:p>
            <a:r>
              <a:rPr lang="en-GB" dirty="0"/>
              <a:t>But “nations” still under construction: political project, shaped by power relations</a:t>
            </a:r>
          </a:p>
          <a:p>
            <a:r>
              <a:rPr lang="en-GB" dirty="0"/>
              <a:t>Enormous territories; small populations</a:t>
            </a:r>
          </a:p>
          <a:p>
            <a:r>
              <a:rPr lang="en-GB" dirty="0"/>
              <a:t>Firmly-entrenched racial and social hierarchies;</a:t>
            </a:r>
          </a:p>
          <a:p>
            <a:r>
              <a:rPr lang="en-GB" dirty="0"/>
              <a:t>Alliances between elite and popular groups during Wars of Independence: but what next?</a:t>
            </a:r>
          </a:p>
          <a:p>
            <a:r>
              <a:rPr lang="en-GB" b="1" dirty="0"/>
              <a:t>Hierarchy </a:t>
            </a:r>
            <a:r>
              <a:rPr lang="en-GB" dirty="0"/>
              <a:t>is one useful lens through which to see post-independence political struggles.</a:t>
            </a:r>
            <a:endParaRPr lang="en-GB" b="1" dirty="0"/>
          </a:p>
          <a:p>
            <a:endParaRPr lang="en-GB" dirty="0"/>
          </a:p>
        </p:txBody>
      </p:sp>
    </p:spTree>
    <p:extLst>
      <p:ext uri="{BB962C8B-B14F-4D97-AF65-F5344CB8AC3E}">
        <p14:creationId xmlns:p14="http://schemas.microsoft.com/office/powerpoint/2010/main" val="3263473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C7818-A618-445A-9863-ABC0B19913BE}"/>
              </a:ext>
            </a:extLst>
          </p:cNvPr>
          <p:cNvSpPr>
            <a:spLocks noGrp="1"/>
          </p:cNvSpPr>
          <p:nvPr>
            <p:ph type="title"/>
          </p:nvPr>
        </p:nvSpPr>
        <p:spPr/>
        <p:txBody>
          <a:bodyPr/>
          <a:lstStyle/>
          <a:p>
            <a:r>
              <a:rPr lang="en-GB" dirty="0"/>
              <a:t>Economic and social context</a:t>
            </a:r>
          </a:p>
        </p:txBody>
      </p:sp>
      <p:sp>
        <p:nvSpPr>
          <p:cNvPr id="3" name="Content Placeholder 2">
            <a:extLst>
              <a:ext uri="{FF2B5EF4-FFF2-40B4-BE49-F238E27FC236}">
                <a16:creationId xmlns:a16="http://schemas.microsoft.com/office/drawing/2014/main" id="{32C40A3C-0C9E-4508-88F0-2F0941F34096}"/>
              </a:ext>
            </a:extLst>
          </p:cNvPr>
          <p:cNvSpPr>
            <a:spLocks noGrp="1"/>
          </p:cNvSpPr>
          <p:nvPr>
            <p:ph idx="1"/>
          </p:nvPr>
        </p:nvSpPr>
        <p:spPr/>
        <p:txBody>
          <a:bodyPr>
            <a:normAutofit lnSpcReduction="10000"/>
          </a:bodyPr>
          <a:lstStyle/>
          <a:p>
            <a:r>
              <a:rPr lang="en-GB" dirty="0"/>
              <a:t>Low literacy levels: implications for politics/ citizenship claims</a:t>
            </a:r>
          </a:p>
          <a:p>
            <a:r>
              <a:rPr lang="en-GB" dirty="0"/>
              <a:t>Mostly agricultural and rural populations; low levels of urbanisation and industrialisation (starts to change in latter decades for some countries)</a:t>
            </a:r>
          </a:p>
          <a:p>
            <a:r>
              <a:rPr lang="en-GB" dirty="0"/>
              <a:t>Low economic growth: 0.1% to 1% average from 1800-1860</a:t>
            </a:r>
          </a:p>
          <a:p>
            <a:r>
              <a:rPr lang="en-GB" dirty="0"/>
              <a:t>Instability: civil wars, “caste wars,” border disputes, some external threats / invasions</a:t>
            </a:r>
          </a:p>
          <a:p>
            <a:r>
              <a:rPr lang="en-GB" dirty="0"/>
              <a:t>So: elites turn from theories that allow them to </a:t>
            </a:r>
            <a:r>
              <a:rPr lang="en-GB" b="1" dirty="0"/>
              <a:t>gain independence, </a:t>
            </a:r>
            <a:r>
              <a:rPr lang="en-GB" dirty="0"/>
              <a:t>to theories that </a:t>
            </a:r>
            <a:r>
              <a:rPr lang="en-GB" b="1" dirty="0"/>
              <a:t>allow for stable governance and economic prosperity…</a:t>
            </a:r>
            <a:endParaRPr lang="en-GB" dirty="0"/>
          </a:p>
          <a:p>
            <a:endParaRPr lang="en-GB" dirty="0"/>
          </a:p>
        </p:txBody>
      </p:sp>
    </p:spTree>
    <p:extLst>
      <p:ext uri="{BB962C8B-B14F-4D97-AF65-F5344CB8AC3E}">
        <p14:creationId xmlns:p14="http://schemas.microsoft.com/office/powerpoint/2010/main" val="2483908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F1838-FEE6-4B13-8817-5CA59567C47D}"/>
              </a:ext>
            </a:extLst>
          </p:cNvPr>
          <p:cNvSpPr>
            <a:spLocks noGrp="1"/>
          </p:cNvSpPr>
          <p:nvPr>
            <p:ph type="title"/>
          </p:nvPr>
        </p:nvSpPr>
        <p:spPr/>
        <p:txBody>
          <a:bodyPr/>
          <a:lstStyle/>
          <a:p>
            <a:r>
              <a:rPr lang="en-GB" dirty="0"/>
              <a:t>But who benefits from “stability” and prosperity”?</a:t>
            </a:r>
          </a:p>
        </p:txBody>
      </p:sp>
      <p:sp>
        <p:nvSpPr>
          <p:cNvPr id="3" name="Content Placeholder 2">
            <a:extLst>
              <a:ext uri="{FF2B5EF4-FFF2-40B4-BE49-F238E27FC236}">
                <a16:creationId xmlns:a16="http://schemas.microsoft.com/office/drawing/2014/main" id="{C657D6A3-15DE-4558-B379-D6E818BF20BC}"/>
              </a:ext>
            </a:extLst>
          </p:cNvPr>
          <p:cNvSpPr>
            <a:spLocks noGrp="1"/>
          </p:cNvSpPr>
          <p:nvPr>
            <p:ph idx="1"/>
          </p:nvPr>
        </p:nvSpPr>
        <p:spPr/>
        <p:txBody>
          <a:bodyPr/>
          <a:lstStyle/>
          <a:p>
            <a:r>
              <a:rPr lang="en-GB" dirty="0"/>
              <a:t>Land privatisation/ capitalisation (haciendas, </a:t>
            </a:r>
            <a:r>
              <a:rPr lang="en-GB" dirty="0" err="1"/>
              <a:t>latifundias</a:t>
            </a:r>
            <a:r>
              <a:rPr lang="en-GB" dirty="0"/>
              <a:t>): benefits elite at expense of </a:t>
            </a:r>
            <a:r>
              <a:rPr lang="en-GB" b="1" dirty="0"/>
              <a:t>communally-held lands e.g. ejidos</a:t>
            </a:r>
          </a:p>
          <a:p>
            <a:r>
              <a:rPr lang="en-GB" dirty="0"/>
              <a:t>Small private peasant farms swallowed up; peasants become landless workers with few rights or options</a:t>
            </a:r>
          </a:p>
          <a:p>
            <a:endParaRPr lang="en-GB" dirty="0"/>
          </a:p>
        </p:txBody>
      </p:sp>
    </p:spTree>
    <p:extLst>
      <p:ext uri="{BB962C8B-B14F-4D97-AF65-F5344CB8AC3E}">
        <p14:creationId xmlns:p14="http://schemas.microsoft.com/office/powerpoint/2010/main" val="1664954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z="3200" b="1" dirty="0"/>
              <a:t>Harvesting henequen</a:t>
            </a:r>
            <a:r>
              <a:rPr lang="en-GB" sz="3200" b="1" baseline="0" dirty="0"/>
              <a:t> to make paper:</a:t>
            </a:r>
            <a:br>
              <a:rPr lang="en-GB" sz="3200" b="1" baseline="0" dirty="0"/>
            </a:br>
            <a:r>
              <a:rPr lang="en-GB" sz="3200" b="1" baseline="0" dirty="0"/>
              <a:t>Yucatan, Mexico, 1922</a:t>
            </a:r>
            <a:endParaRPr lang="en-GB" b="1" dirty="0"/>
          </a:p>
        </p:txBody>
      </p:sp>
      <p:sp>
        <p:nvSpPr>
          <p:cNvPr id="2" name="Content Placeholder 1">
            <a:extLst>
              <a:ext uri="{FF2B5EF4-FFF2-40B4-BE49-F238E27FC236}">
                <a16:creationId xmlns:a16="http://schemas.microsoft.com/office/drawing/2014/main" id="{3DC1A60C-EB8D-4CA5-9B62-D26C07F16BA1}"/>
              </a:ext>
            </a:extLst>
          </p:cNvPr>
          <p:cNvSpPr>
            <a:spLocks noGrp="1"/>
          </p:cNvSpPr>
          <p:nvPr>
            <p:ph idx="1"/>
          </p:nvPr>
        </p:nvSpPr>
        <p:spPr/>
        <p:txBody>
          <a:bodyPr/>
          <a:lstStyle/>
          <a:p>
            <a:endParaRPr lang="en-GB"/>
          </a:p>
        </p:txBody>
      </p:sp>
      <p:sp>
        <p:nvSpPr>
          <p:cNvPr id="3" name="Text Placeholder 2">
            <a:extLst>
              <a:ext uri="{FF2B5EF4-FFF2-40B4-BE49-F238E27FC236}">
                <a16:creationId xmlns:a16="http://schemas.microsoft.com/office/drawing/2014/main" id="{E0B1FE05-EE18-4D7C-971F-87BC51734C2B}"/>
              </a:ext>
            </a:extLst>
          </p:cNvPr>
          <p:cNvSpPr>
            <a:spLocks noGrp="1"/>
          </p:cNvSpPr>
          <p:nvPr>
            <p:ph type="body" sz="half" idx="2"/>
          </p:nvPr>
        </p:nvSpPr>
        <p:spPr>
          <a:xfrm>
            <a:off x="839788" y="2057400"/>
            <a:ext cx="3932237" cy="4505960"/>
          </a:xfrm>
        </p:spPr>
        <p:txBody>
          <a:bodyPr>
            <a:normAutofit fontScale="92500"/>
          </a:bodyPr>
          <a:lstStyle/>
          <a:p>
            <a:endParaRPr lang="en-GB" sz="1800" b="1" baseline="0" dirty="0"/>
          </a:p>
          <a:p>
            <a:r>
              <a:rPr lang="en-GB" sz="2400" b="1" i="1" dirty="0"/>
              <a:t>“How natives of Yucatan, Mexico, harvest henequen, the abundant Sisal hemp that promises to relieve our depleted pulpwood forests in supplying America's enormous demand for newspaper print. The mature plants yield from 12 to 20 stiff, pulpy leaves, which the harvesters cut with sickle shaped knives. About an ounce of marketable </a:t>
            </a:r>
            <a:r>
              <a:rPr lang="en-GB" sz="2400" b="1" i="1" dirty="0" err="1"/>
              <a:t>fiber</a:t>
            </a:r>
            <a:r>
              <a:rPr lang="en-GB" sz="2400" b="1" i="1" dirty="0"/>
              <a:t> is obtained from one leaf.” </a:t>
            </a:r>
            <a:r>
              <a:rPr lang="en-GB" sz="2400" b="1" dirty="0"/>
              <a:t>[1922]</a:t>
            </a:r>
          </a:p>
          <a:p>
            <a:endParaRPr lang="en-GB" sz="2000" dirty="0"/>
          </a:p>
        </p:txBody>
      </p:sp>
      <p:pic>
        <p:nvPicPr>
          <p:cNvPr id="3074" name="Picture 2" descr="http://upload.wikimedia.org/wikipedia/commons/d/d2/Henequenharvesting-yucatan-1922.jpg"/>
          <p:cNvPicPr>
            <a:picLocks noChangeAspect="1" noChangeArrowheads="1"/>
          </p:cNvPicPr>
          <p:nvPr/>
        </p:nvPicPr>
        <p:blipFill>
          <a:blip r:embed="rId3" cstate="print"/>
          <a:srcRect/>
          <a:stretch>
            <a:fillRect/>
          </a:stretch>
        </p:blipFill>
        <p:spPr bwMode="auto">
          <a:xfrm>
            <a:off x="5064932" y="876073"/>
            <a:ext cx="6408712" cy="5484087"/>
          </a:xfrm>
          <a:prstGeom prst="rect">
            <a:avLst/>
          </a:prstGeom>
          <a:noFill/>
        </p:spPr>
      </p:pic>
    </p:spTree>
    <p:extLst>
      <p:ext uri="{BB962C8B-B14F-4D97-AF65-F5344CB8AC3E}">
        <p14:creationId xmlns:p14="http://schemas.microsoft.com/office/powerpoint/2010/main" val="475802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blogdoims.com.br/wp-content/uploads/2013/10/10-ema-po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585" y="620689"/>
            <a:ext cx="7896225" cy="5800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375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06729-C4A7-441A-94B3-077D7D59A62F}"/>
              </a:ext>
            </a:extLst>
          </p:cNvPr>
          <p:cNvSpPr>
            <a:spLocks noGrp="1"/>
          </p:cNvSpPr>
          <p:nvPr>
            <p:ph type="title"/>
          </p:nvPr>
        </p:nvSpPr>
        <p:spPr/>
        <p:txBody>
          <a:bodyPr/>
          <a:lstStyle/>
          <a:p>
            <a:r>
              <a:rPr lang="en-GB" sz="4400" b="0" i="0" u="none" strike="noStrike" baseline="0" dirty="0">
                <a:latin typeface="JansonText-Roman"/>
              </a:rPr>
              <a:t>San Martín’s </a:t>
            </a:r>
            <a:r>
              <a:rPr lang="en-GB" dirty="0">
                <a:latin typeface="JansonText-Roman"/>
              </a:rPr>
              <a:t>changing views of Peruvian conquistador Francisco Pizarro’s flag</a:t>
            </a:r>
            <a:endParaRPr lang="en-GB" dirty="0"/>
          </a:p>
        </p:txBody>
      </p:sp>
      <p:sp>
        <p:nvSpPr>
          <p:cNvPr id="3" name="Content Placeholder 2">
            <a:extLst>
              <a:ext uri="{FF2B5EF4-FFF2-40B4-BE49-F238E27FC236}">
                <a16:creationId xmlns:a16="http://schemas.microsoft.com/office/drawing/2014/main" id="{0D8562AB-18E7-4E09-A43F-0CE378664ED0}"/>
              </a:ext>
            </a:extLst>
          </p:cNvPr>
          <p:cNvSpPr>
            <a:spLocks noGrp="1"/>
          </p:cNvSpPr>
          <p:nvPr>
            <p:ph sz="half" idx="1"/>
          </p:nvPr>
        </p:nvSpPr>
        <p:spPr>
          <a:xfrm>
            <a:off x="838200" y="1825625"/>
            <a:ext cx="5181600" cy="3061335"/>
          </a:xfrm>
        </p:spPr>
        <p:txBody>
          <a:bodyPr/>
          <a:lstStyle/>
          <a:p>
            <a:r>
              <a:rPr lang="en-GB" dirty="0"/>
              <a:t>1822: </a:t>
            </a:r>
          </a:p>
          <a:p>
            <a:pPr marL="0" indent="0">
              <a:buNone/>
            </a:pPr>
            <a:r>
              <a:rPr lang="en-GB" dirty="0"/>
              <a:t>“the standard that Pizarro carried to enslave the Inca Empire” </a:t>
            </a:r>
          </a:p>
        </p:txBody>
      </p:sp>
      <p:sp>
        <p:nvSpPr>
          <p:cNvPr id="4" name="Content Placeholder 3">
            <a:extLst>
              <a:ext uri="{FF2B5EF4-FFF2-40B4-BE49-F238E27FC236}">
                <a16:creationId xmlns:a16="http://schemas.microsoft.com/office/drawing/2014/main" id="{40F4FB63-410F-45AC-B358-D5812C43DE89}"/>
              </a:ext>
            </a:extLst>
          </p:cNvPr>
          <p:cNvSpPr>
            <a:spLocks noGrp="1"/>
          </p:cNvSpPr>
          <p:nvPr>
            <p:ph sz="half" idx="2"/>
          </p:nvPr>
        </p:nvSpPr>
        <p:spPr>
          <a:xfrm>
            <a:off x="6172200" y="1825625"/>
            <a:ext cx="5181600" cy="4667250"/>
          </a:xfrm>
        </p:spPr>
        <p:txBody>
          <a:bodyPr/>
          <a:lstStyle/>
          <a:p>
            <a:r>
              <a:rPr lang="en-GB" dirty="0"/>
              <a:t>1844:</a:t>
            </a:r>
          </a:p>
          <a:p>
            <a:pPr marL="0" indent="0">
              <a:buNone/>
            </a:pPr>
            <a:r>
              <a:rPr lang="en-GB" dirty="0"/>
              <a:t>“the standard that the brave Don Francisco Pizarro carried during the conquest of Peru”</a:t>
            </a:r>
          </a:p>
        </p:txBody>
      </p:sp>
      <p:pic>
        <p:nvPicPr>
          <p:cNvPr id="8" name="Picture 7">
            <a:extLst>
              <a:ext uri="{FF2B5EF4-FFF2-40B4-BE49-F238E27FC236}">
                <a16:creationId xmlns:a16="http://schemas.microsoft.com/office/drawing/2014/main" id="{B796781C-F467-407D-992E-636A5BD26F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3657600"/>
            <a:ext cx="2590800" cy="3200400"/>
          </a:xfrm>
          <a:prstGeom prst="rect">
            <a:avLst/>
          </a:prstGeom>
        </p:spPr>
      </p:pic>
      <p:pic>
        <p:nvPicPr>
          <p:cNvPr id="10" name="Picture 9">
            <a:extLst>
              <a:ext uri="{FF2B5EF4-FFF2-40B4-BE49-F238E27FC236}">
                <a16:creationId xmlns:a16="http://schemas.microsoft.com/office/drawing/2014/main" id="{822F2864-09BB-4B4D-9F87-FB04956327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8720" y="3515359"/>
            <a:ext cx="2265680" cy="3200399"/>
          </a:xfrm>
          <a:prstGeom prst="rect">
            <a:avLst/>
          </a:prstGeom>
        </p:spPr>
      </p:pic>
    </p:spTree>
    <p:extLst>
      <p:ext uri="{BB962C8B-B14F-4D97-AF65-F5344CB8AC3E}">
        <p14:creationId xmlns:p14="http://schemas.microsoft.com/office/powerpoint/2010/main" val="19042518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720</TotalTime>
  <Words>1676</Words>
  <Application>Microsoft Office PowerPoint</Application>
  <PresentationFormat>Widescreen</PresentationFormat>
  <Paragraphs>145</Paragraphs>
  <Slides>32</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Calibri Light</vt:lpstr>
      <vt:lpstr>Garamond</vt:lpstr>
      <vt:lpstr>JansonText-Roman</vt:lpstr>
      <vt:lpstr>Times New Roman</vt:lpstr>
      <vt:lpstr>Office Theme</vt:lpstr>
      <vt:lpstr>Week 3: “Popular democracy” and “conservative liberalism”: the practice of politics in the nineteenth century </vt:lpstr>
      <vt:lpstr>Today’s lecture</vt:lpstr>
      <vt:lpstr>Section 1: The post-independence context, c.1820s-1850s </vt:lpstr>
      <vt:lpstr>What next after independence in the 1820s?</vt:lpstr>
      <vt:lpstr>Economic and social context</vt:lpstr>
      <vt:lpstr>But who benefits from “stability” and prosperity”?</vt:lpstr>
      <vt:lpstr>Harvesting henequen to make paper: Yucatan, Mexico, 1922</vt:lpstr>
      <vt:lpstr>PowerPoint Presentation</vt:lpstr>
      <vt:lpstr>San Martín’s changing views of Peruvian conquistador Francisco Pizarro’s flag</vt:lpstr>
      <vt:lpstr>“Civilisation” and “barbarism”</vt:lpstr>
      <vt:lpstr>Federalism v Centralism </vt:lpstr>
      <vt:lpstr>Section 2: “Popular democracy”</vt:lpstr>
      <vt:lpstr>Popular democracy</vt:lpstr>
      <vt:lpstr>Peter Guardino on peasant unrest in Guerrero, Mexico 1820-46:</vt:lpstr>
      <vt:lpstr>Miguel Hidalgo</vt:lpstr>
      <vt:lpstr>Peasants from Southern Mexico, National Politics and Republican Law</vt:lpstr>
      <vt:lpstr>James Sanders on the Cauca region of south-west Colombia, 1820s-1860s:</vt:lpstr>
      <vt:lpstr>Afro-Colombians of the Cauca and the Liberal Party</vt:lpstr>
      <vt:lpstr>“Conservative” liberalism, 1850s-1890s: a contradiction in terms?</vt:lpstr>
      <vt:lpstr>1850s onwards: “modernisation”?</vt:lpstr>
      <vt:lpstr>Results of new export economies</vt:lpstr>
      <vt:lpstr>Liberalism in Latin America</vt:lpstr>
      <vt:lpstr>A conservative turn</vt:lpstr>
      <vt:lpstr>Benito Juárez, the first indigenous president of Mexico</vt:lpstr>
      <vt:lpstr>Conservative liberalism (positivism) in Brazil </vt:lpstr>
      <vt:lpstr>“Order and progress”: the Brazilian flag (from 1889)</vt:lpstr>
      <vt:lpstr>Useful reading about positivism</vt:lpstr>
      <vt:lpstr>“Scientific” racism and “whitening”</vt:lpstr>
      <vt:lpstr>Liberal Silvio Romero, writing in 1880:</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3: “Popular democracy” and “conservative liberalism” in the nineteenth century</dc:title>
  <dc:creator>camillia</dc:creator>
  <cp:lastModifiedBy>camillia</cp:lastModifiedBy>
  <cp:revision>21</cp:revision>
  <dcterms:created xsi:type="dcterms:W3CDTF">2021-01-25T09:34:52Z</dcterms:created>
  <dcterms:modified xsi:type="dcterms:W3CDTF">2021-01-27T11:19:19Z</dcterms:modified>
</cp:coreProperties>
</file>